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heme/theme8.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 id="2147483702" r:id="rId4"/>
    <p:sldMasterId id="2147483715" r:id="rId5"/>
    <p:sldMasterId id="2147483728" r:id="rId6"/>
    <p:sldMasterId id="2147483742" r:id="rId7"/>
  </p:sldMasterIdLst>
  <p:notesMasterIdLst>
    <p:notesMasterId r:id="rId78"/>
  </p:notesMasterIdLst>
  <p:sldIdLst>
    <p:sldId id="931" r:id="rId8"/>
    <p:sldId id="948" r:id="rId9"/>
    <p:sldId id="949" r:id="rId10"/>
    <p:sldId id="950" r:id="rId11"/>
    <p:sldId id="974" r:id="rId12"/>
    <p:sldId id="914" r:id="rId13"/>
    <p:sldId id="926" r:id="rId14"/>
    <p:sldId id="928" r:id="rId15"/>
    <p:sldId id="897" r:id="rId16"/>
    <p:sldId id="298" r:id="rId17"/>
    <p:sldId id="299" r:id="rId18"/>
    <p:sldId id="951" r:id="rId19"/>
    <p:sldId id="922" r:id="rId20"/>
    <p:sldId id="975" r:id="rId21"/>
    <p:sldId id="929" r:id="rId22"/>
    <p:sldId id="976" r:id="rId23"/>
    <p:sldId id="977" r:id="rId24"/>
    <p:sldId id="932" r:id="rId25"/>
    <p:sldId id="933" r:id="rId26"/>
    <p:sldId id="934" r:id="rId27"/>
    <p:sldId id="935" r:id="rId28"/>
    <p:sldId id="978" r:id="rId29"/>
    <p:sldId id="979" r:id="rId30"/>
    <p:sldId id="980" r:id="rId31"/>
    <p:sldId id="936" r:id="rId32"/>
    <p:sldId id="981" r:id="rId33"/>
    <p:sldId id="937" r:id="rId34"/>
    <p:sldId id="938" r:id="rId35"/>
    <p:sldId id="940" r:id="rId36"/>
    <p:sldId id="942" r:id="rId37"/>
    <p:sldId id="941" r:id="rId38"/>
    <p:sldId id="943" r:id="rId39"/>
    <p:sldId id="944" r:id="rId40"/>
    <p:sldId id="952" r:id="rId41"/>
    <p:sldId id="953" r:id="rId42"/>
    <p:sldId id="954" r:id="rId43"/>
    <p:sldId id="955" r:id="rId44"/>
    <p:sldId id="983" r:id="rId45"/>
    <p:sldId id="984" r:id="rId46"/>
    <p:sldId id="985" r:id="rId47"/>
    <p:sldId id="946" r:id="rId48"/>
    <p:sldId id="923" r:id="rId49"/>
    <p:sldId id="924" r:id="rId50"/>
    <p:sldId id="925" r:id="rId51"/>
    <p:sldId id="971" r:id="rId52"/>
    <p:sldId id="972" r:id="rId53"/>
    <p:sldId id="986" r:id="rId54"/>
    <p:sldId id="987" r:id="rId55"/>
    <p:sldId id="988" r:id="rId56"/>
    <p:sldId id="998" r:id="rId57"/>
    <p:sldId id="1000" r:id="rId58"/>
    <p:sldId id="1001" r:id="rId59"/>
    <p:sldId id="989" r:id="rId60"/>
    <p:sldId id="990" r:id="rId61"/>
    <p:sldId id="991" r:id="rId62"/>
    <p:sldId id="992" r:id="rId63"/>
    <p:sldId id="993" r:id="rId64"/>
    <p:sldId id="994" r:id="rId65"/>
    <p:sldId id="997" r:id="rId66"/>
    <p:sldId id="970" r:id="rId67"/>
    <p:sldId id="918" r:id="rId68"/>
    <p:sldId id="917" r:id="rId69"/>
    <p:sldId id="915" r:id="rId70"/>
    <p:sldId id="887" r:id="rId71"/>
    <p:sldId id="901" r:id="rId72"/>
    <p:sldId id="973" r:id="rId73"/>
    <p:sldId id="916" r:id="rId74"/>
    <p:sldId id="906" r:id="rId75"/>
    <p:sldId id="907" r:id="rId76"/>
    <p:sldId id="996" r:id="rId77"/>
  </p:sldIdLst>
  <p:sldSz cx="9144000" cy="6858000" type="screen4x3"/>
  <p:notesSz cx="6858000" cy="9144000"/>
  <p:custDataLst>
    <p:tags r:id="rId7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6" autoAdjust="0"/>
    <p:restoredTop sz="89677" autoAdjust="0"/>
  </p:normalViewPr>
  <p:slideViewPr>
    <p:cSldViewPr>
      <p:cViewPr varScale="1">
        <p:scale>
          <a:sx n="59" d="100"/>
          <a:sy n="59" d="100"/>
        </p:scale>
        <p:origin x="-398" y="-67"/>
      </p:cViewPr>
      <p:guideLst>
        <p:guide orient="horz" pos="2160"/>
        <p:guide pos="2880"/>
      </p:guideLst>
    </p:cSldViewPr>
  </p:slideViewPr>
  <p:outlineViewPr>
    <p:cViewPr>
      <p:scale>
        <a:sx n="33" d="100"/>
        <a:sy n="33" d="100"/>
      </p:scale>
      <p:origin x="0" y="163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47A40-49AF-49A6-93BF-41014E9CEA5D}" type="datetimeFigureOut">
              <a:rPr lang="ru-RU" smtClean="0"/>
              <a:pPr/>
              <a:t>09.02.2021</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08D94-4CA2-41BB-85C6-E95F47A652F7}" type="slidenum">
              <a:rPr lang="ru-RU" smtClean="0"/>
              <a:pPr/>
              <a:t>‹#›</a:t>
            </a:fld>
            <a:endParaRPr lang="ru-RU"/>
          </a:p>
        </p:txBody>
      </p:sp>
    </p:spTree>
    <p:extLst>
      <p:ext uri="{BB962C8B-B14F-4D97-AF65-F5344CB8AC3E}">
        <p14:creationId xmlns:p14="http://schemas.microsoft.com/office/powerpoint/2010/main" val="123471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308D94-4CA2-41BB-85C6-E95F47A652F7}" type="slidenum">
              <a:rPr lang="ru-RU" smtClean="0"/>
              <a:pPr/>
              <a:t>10</a:t>
            </a:fld>
            <a:endParaRPr lang="ru-RU"/>
          </a:p>
        </p:txBody>
      </p:sp>
    </p:spTree>
    <p:extLst>
      <p:ext uri="{BB962C8B-B14F-4D97-AF65-F5344CB8AC3E}">
        <p14:creationId xmlns:p14="http://schemas.microsoft.com/office/powerpoint/2010/main" val="222406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83794" indent="-183794" algn="just">
              <a:lnSpc>
                <a:spcPct val="85000"/>
              </a:lnSpc>
            </a:pPr>
            <a:r>
              <a:rPr lang="en-US" dirty="0"/>
              <a:t>Main Point </a:t>
            </a:r>
          </a:p>
          <a:p>
            <a:pPr lvl="1" algn="just" eaLnBrk="1" hangingPunct="1">
              <a:lnSpc>
                <a:spcPct val="85000"/>
              </a:lnSpc>
            </a:pPr>
            <a:r>
              <a:rPr i="1" dirty="0">
                <a:ea typeface="ＭＳ Ｐゴシック" pitchFamily="34" charset="-128"/>
              </a:rPr>
              <a:t>N. </a:t>
            </a:r>
            <a:r>
              <a:rPr i="1" dirty="0" err="1">
                <a:ea typeface="ＭＳ Ｐゴシック" pitchFamily="34" charset="-128"/>
              </a:rPr>
              <a:t>meningitidis</a:t>
            </a:r>
            <a:r>
              <a:rPr i="1" dirty="0">
                <a:ea typeface="ＭＳ Ｐゴシック" pitchFamily="34" charset="-128"/>
              </a:rPr>
              <a:t> </a:t>
            </a:r>
            <a:r>
              <a:rPr dirty="0">
                <a:ea typeface="ＭＳ Ｐゴシック" pitchFamily="34" charset="-128"/>
              </a:rPr>
              <a:t>carriage rates vary with age. The highest rate of carriage occurs in adolescents aged 15 to 19 years.</a:t>
            </a:r>
            <a:r>
              <a:rPr baseline="30000" dirty="0">
                <a:ea typeface="ＭＳ Ｐゴシック" pitchFamily="34" charset="-128"/>
              </a:rPr>
              <a:t>1</a:t>
            </a:r>
            <a:r>
              <a:rPr dirty="0">
                <a:ea typeface="ＭＳ Ｐゴシック" pitchFamily="34" charset="-128"/>
              </a:rPr>
              <a:t> Adolescents and young adults are the most common source of transmission in the community.</a:t>
            </a:r>
            <a:r>
              <a:rPr baseline="30000" dirty="0">
                <a:ea typeface="ＭＳ Ｐゴシック" pitchFamily="34" charset="-128"/>
              </a:rPr>
              <a:t>2,3</a:t>
            </a:r>
          </a:p>
          <a:p>
            <a:pPr marL="183794" indent="-183794" algn="just">
              <a:lnSpc>
                <a:spcPct val="85000"/>
              </a:lnSpc>
            </a:pPr>
            <a:r>
              <a:rPr lang="en-US" dirty="0"/>
              <a:t>Background</a:t>
            </a:r>
          </a:p>
          <a:p>
            <a:pPr lvl="1" algn="just" eaLnBrk="1" hangingPunct="1">
              <a:lnSpc>
                <a:spcPct val="85000"/>
              </a:lnSpc>
            </a:pPr>
            <a:r>
              <a:rPr dirty="0">
                <a:ea typeface="ＭＳ Ｐゴシック" pitchFamily="34" charset="-128"/>
              </a:rPr>
              <a:t>Rates of meningococcal disease vary geographically and tend to be higher in developing countries.</a:t>
            </a:r>
            <a:r>
              <a:rPr baseline="30000" dirty="0">
                <a:ea typeface="ＭＳ Ｐゴシック" pitchFamily="34" charset="-128"/>
              </a:rPr>
              <a:t>4</a:t>
            </a:r>
          </a:p>
          <a:p>
            <a:pPr lvl="1" algn="just" eaLnBrk="1" hangingPunct="1">
              <a:lnSpc>
                <a:spcPct val="85000"/>
              </a:lnSpc>
            </a:pPr>
            <a:r>
              <a:rPr dirty="0">
                <a:ea typeface="ＭＳ Ｐゴシック" pitchFamily="34" charset="-128"/>
              </a:rPr>
              <a:t>Carriage rates are greatest in childhood, peak during adolescence, and wane during adulthood.</a:t>
            </a:r>
            <a:r>
              <a:rPr baseline="30000" dirty="0">
                <a:ea typeface="ＭＳ Ｐゴシック" pitchFamily="34" charset="-128"/>
              </a:rPr>
              <a:t>1</a:t>
            </a:r>
          </a:p>
          <a:p>
            <a:pPr lvl="1" algn="just" eaLnBrk="1" hangingPunct="1">
              <a:lnSpc>
                <a:spcPct val="85000"/>
              </a:lnSpc>
            </a:pPr>
            <a:r>
              <a:rPr dirty="0">
                <a:ea typeface="ＭＳ Ｐゴシック" pitchFamily="34" charset="-128"/>
              </a:rPr>
              <a:t>While this pattern of bacterial colonization mirrors that of overt, invasive meningococcal disease, it must be emphasized that bacterial carriage does not correlate well with clinical disease. Further, unlike invasive meningococcal disease, carriage rates do not generally vary by season.</a:t>
            </a:r>
            <a:r>
              <a:rPr baseline="30000" dirty="0">
                <a:ea typeface="ＭＳ Ｐゴシック" pitchFamily="34" charset="-128"/>
              </a:rPr>
              <a:t>5</a:t>
            </a:r>
          </a:p>
          <a:p>
            <a:pPr lvl="1" algn="just" eaLnBrk="1" hangingPunct="1">
              <a:lnSpc>
                <a:spcPct val="85000"/>
              </a:lnSpc>
            </a:pPr>
            <a:r>
              <a:rPr dirty="0">
                <a:ea typeface="ＭＳ Ｐゴシック" pitchFamily="34" charset="-128"/>
              </a:rPr>
              <a:t>Literature searches aimed at identifying papers reporting carriage of N. </a:t>
            </a:r>
            <a:r>
              <a:rPr dirty="0" err="1">
                <a:ea typeface="ＭＳ Ｐゴシック" pitchFamily="34" charset="-128"/>
              </a:rPr>
              <a:t>meningitidis</a:t>
            </a:r>
            <a:r>
              <a:rPr dirty="0">
                <a:ea typeface="ＭＳ Ｐゴシック" pitchFamily="34" charset="-128"/>
              </a:rPr>
              <a:t> in defined age groups in European countries or countries with a similar epidemiological pattern resulted in a total of 110 papers. Carriage prevalence as a function of age was modeled using mixed-effects logistic regression.</a:t>
            </a:r>
            <a:r>
              <a:rPr baseline="30000" dirty="0">
                <a:ea typeface="ＭＳ Ｐゴシック" pitchFamily="34" charset="-128"/>
              </a:rPr>
              <a:t>1</a:t>
            </a:r>
          </a:p>
          <a:p>
            <a:pPr marL="457955" lvl="2" indent="-183794" algn="just">
              <a:lnSpc>
                <a:spcPct val="85000"/>
              </a:lnSpc>
            </a:pPr>
            <a:r>
              <a:rPr lang="en-US" dirty="0"/>
              <a:t>Carriage prevalence increased from 4.5% in infants to a peak of 23.7% in 19 year olds, decreasing in adulthood to 13.1% in 30 year-olds and 7.8% in 50 year olds.</a:t>
            </a:r>
          </a:p>
          <a:p>
            <a:pPr marL="183794" indent="-183794">
              <a:lnSpc>
                <a:spcPct val="85000"/>
              </a:lnSpc>
            </a:pPr>
            <a:r>
              <a:rPr lang="en-US" dirty="0"/>
              <a:t>References</a:t>
            </a:r>
          </a:p>
          <a:p>
            <a:pPr marL="183794" indent="-183794">
              <a:lnSpc>
                <a:spcPct val="85000"/>
              </a:lnSpc>
              <a:buFont typeface="Arial" charset="0"/>
              <a:buAutoNum type="arabicPeriod"/>
            </a:pPr>
            <a:r>
              <a:rPr lang="en-US" dirty="0"/>
              <a:t>Christensen</a:t>
            </a:r>
            <a:r>
              <a:rPr lang="en-US" b="0" dirty="0"/>
              <a:t> H, May M, Bowen L, Hickman M, Trotter CL. Meningococcal carriage by age: a systematic review and meta-analysis. </a:t>
            </a:r>
            <a:r>
              <a:rPr lang="en-US" b="0" i="1" dirty="0"/>
              <a:t>Lancet Infect Dis</a:t>
            </a:r>
            <a:r>
              <a:rPr lang="en-US" b="0" dirty="0"/>
              <a:t>. 2010;10(12):853-61.</a:t>
            </a:r>
          </a:p>
          <a:p>
            <a:pPr marL="183794" indent="-183794">
              <a:lnSpc>
                <a:spcPct val="85000"/>
              </a:lnSpc>
            </a:pPr>
            <a:r>
              <a:rPr lang="en-US" b="0" dirty="0"/>
              <a:t>2. </a:t>
            </a:r>
            <a:r>
              <a:rPr lang="en-US" dirty="0" err="1"/>
              <a:t>Pelton</a:t>
            </a:r>
            <a:r>
              <a:rPr lang="en-US" b="0" dirty="0"/>
              <a:t> SI. Prevention of invasive meningococcal disease in the United States. </a:t>
            </a:r>
            <a:r>
              <a:rPr lang="en-US" b="0" i="1" dirty="0" err="1"/>
              <a:t>Pediatr</a:t>
            </a:r>
            <a:r>
              <a:rPr lang="en-US" b="0" i="1" dirty="0"/>
              <a:t> Infect Dis J</a:t>
            </a:r>
            <a:r>
              <a:rPr lang="en-US" b="0" dirty="0"/>
              <a:t>. 2009;28(4):329-32. </a:t>
            </a:r>
          </a:p>
          <a:p>
            <a:pPr marL="183794" indent="-183794">
              <a:lnSpc>
                <a:spcPct val="85000"/>
              </a:lnSpc>
            </a:pPr>
            <a:r>
              <a:rPr lang="en-US" b="0" dirty="0"/>
              <a:t>3. </a:t>
            </a:r>
            <a:r>
              <a:rPr lang="en-US" dirty="0"/>
              <a:t>CDC</a:t>
            </a:r>
            <a:r>
              <a:rPr lang="en-US" b="0" dirty="0"/>
              <a:t>. Meningococcal disease. In: Atkinson W, </a:t>
            </a:r>
            <a:r>
              <a:rPr lang="en-US" b="0" dirty="0" err="1"/>
              <a:t>Hamborsky</a:t>
            </a:r>
            <a:r>
              <a:rPr lang="en-US" b="0" dirty="0"/>
              <a:t> J, Stanton A, Wolfe C, eds. Epidemiology and Prevention of Vaccine-Preventable Diseases. (The pink book.) 13</a:t>
            </a:r>
            <a:r>
              <a:rPr lang="en-US" b="0" baseline="30000" dirty="0"/>
              <a:t>th</a:t>
            </a:r>
            <a:r>
              <a:rPr lang="en-US" b="0" dirty="0"/>
              <a:t> ed. Washington DC: Public Health Foundation; 2015:231-46. </a:t>
            </a:r>
          </a:p>
          <a:p>
            <a:pPr marL="183794" indent="-183794">
              <a:lnSpc>
                <a:spcPct val="85000"/>
              </a:lnSpc>
            </a:pPr>
            <a:r>
              <a:rPr lang="en-US" b="0" dirty="0"/>
              <a:t>4. </a:t>
            </a:r>
            <a:r>
              <a:rPr lang="en-US" dirty="0"/>
              <a:t>Khatami</a:t>
            </a:r>
            <a:r>
              <a:rPr lang="en-US" b="0" dirty="0"/>
              <a:t> A, Pollard AJ. The epidemiology of meningococcal disease and the impact of vaccines. </a:t>
            </a:r>
            <a:r>
              <a:rPr lang="en-US" b="0" i="1" dirty="0"/>
              <a:t>Expert Rev Vaccines</a:t>
            </a:r>
            <a:r>
              <a:rPr lang="en-US" b="0" dirty="0"/>
              <a:t>. 2010;9(3):285-98.</a:t>
            </a:r>
          </a:p>
          <a:p>
            <a:pPr marL="183794" indent="-183794">
              <a:lnSpc>
                <a:spcPct val="85000"/>
              </a:lnSpc>
            </a:pPr>
            <a:r>
              <a:rPr lang="en-US" b="0" dirty="0"/>
              <a:t>5. </a:t>
            </a:r>
            <a:r>
              <a:rPr lang="en-US" dirty="0"/>
              <a:t>Trotter</a:t>
            </a:r>
            <a:r>
              <a:rPr lang="en-US" b="0" dirty="0"/>
              <a:t> CL,  </a:t>
            </a:r>
            <a:r>
              <a:rPr lang="en-US" b="0" dirty="0" err="1"/>
              <a:t>Greenswood</a:t>
            </a:r>
            <a:r>
              <a:rPr lang="en-US" b="0" dirty="0"/>
              <a:t> BM. Meningococcal carriage in the African meningitis belt. </a:t>
            </a:r>
            <a:r>
              <a:rPr lang="en-US" b="0" i="1" dirty="0"/>
              <a:t>Lancet Infect Dis</a:t>
            </a:r>
            <a:r>
              <a:rPr lang="en-US" b="0" dirty="0"/>
              <a:t>. 2007;7(12):797-803.</a:t>
            </a:r>
          </a:p>
          <a:p>
            <a:pPr marL="457955" lvl="2" indent="-183794">
              <a:lnSpc>
                <a:spcPct val="85000"/>
              </a:lnSpc>
            </a:pPr>
            <a:endParaRPr lang="en-US" dirty="0"/>
          </a:p>
          <a:p>
            <a:pPr lvl="1" eaLnBrk="1" hangingPunct="1">
              <a:lnSpc>
                <a:spcPct val="85000"/>
              </a:lnSpc>
            </a:pPr>
            <a:endParaRPr dirty="0">
              <a:ea typeface="ＭＳ Ｐゴシック" pitchFamily="34" charset="-128"/>
            </a:endParaRPr>
          </a:p>
        </p:txBody>
      </p:sp>
      <p:sp>
        <p:nvSpPr>
          <p:cNvPr id="189442" name="Slide Image Placeholder 31"/>
          <p:cNvSpPr>
            <a:spLocks noGrp="1" noRot="1" noChangeAspec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39560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600"/>
              </a:spcBef>
              <a:spcAft>
                <a:spcPts val="1200"/>
              </a:spcAft>
            </a:pPr>
            <a:r>
              <a:rPr lang="ru-RU" dirty="0"/>
              <a:t>Календарь включает вакцины НКПП и вакцины по </a:t>
            </a:r>
            <a:r>
              <a:rPr lang="ru-RU" dirty="0" err="1"/>
              <a:t>эпид</a:t>
            </a:r>
            <a:r>
              <a:rPr lang="ru-RU" dirty="0"/>
              <a:t>. показаниям</a:t>
            </a:r>
          </a:p>
          <a:p>
            <a:pPr>
              <a:spcBef>
                <a:spcPts val="600"/>
              </a:spcBef>
              <a:spcAft>
                <a:spcPts val="1200"/>
              </a:spcAft>
            </a:pPr>
            <a:r>
              <a:rPr lang="ru-RU" dirty="0"/>
              <a:t>Порядок проведения вакцинации по </a:t>
            </a:r>
            <a:r>
              <a:rPr lang="ru-RU" dirty="0" err="1"/>
              <a:t>эпид</a:t>
            </a:r>
            <a:r>
              <a:rPr lang="ru-RU" dirty="0"/>
              <a:t>. показаниям  определяется, исходя из интересов пациента. Учитывается время года  (риск сезонных заболеваний таких как КЭ), планируемые путешествия в </a:t>
            </a:r>
            <a:r>
              <a:rPr lang="ru-RU" dirty="0" err="1"/>
              <a:t>эпидемически</a:t>
            </a:r>
            <a:r>
              <a:rPr lang="ru-RU" dirty="0"/>
              <a:t> неблагополучные районы (гепатит А),  посещение ДДУ (ветряная оспа, гепатит А)</a:t>
            </a:r>
          </a:p>
          <a:p>
            <a:endParaRPr lang="ru-RU" dirty="0"/>
          </a:p>
        </p:txBody>
      </p:sp>
      <p:sp>
        <p:nvSpPr>
          <p:cNvPr id="4" name="Номер слайда 3"/>
          <p:cNvSpPr>
            <a:spLocks noGrp="1"/>
          </p:cNvSpPr>
          <p:nvPr>
            <p:ph type="sldNum" sz="quarter" idx="5"/>
          </p:nvPr>
        </p:nvSpPr>
        <p:spPr/>
        <p:txBody>
          <a:bodyPr/>
          <a:lstStyle/>
          <a:p>
            <a:fld id="{E1308D94-4CA2-41BB-85C6-E95F47A652F7}" type="slidenum">
              <a:rPr lang="ru-RU" smtClean="0"/>
              <a:pPr/>
              <a:t>11</a:t>
            </a:fld>
            <a:endParaRPr lang="ru-RU"/>
          </a:p>
        </p:txBody>
      </p:sp>
    </p:spTree>
    <p:extLst>
      <p:ext uri="{BB962C8B-B14F-4D97-AF65-F5344CB8AC3E}">
        <p14:creationId xmlns:p14="http://schemas.microsoft.com/office/powerpoint/2010/main" val="32861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580E9F9-7401-4BD7-AA8E-FFA81C6FAAA1}" type="slidenum">
              <a:rPr lang="en-US">
                <a:solidFill>
                  <a:prstClr val="white"/>
                </a:solidFill>
              </a:rPr>
              <a:pPr/>
              <a:t>29</a:t>
            </a:fld>
            <a:endParaRPr lang="en-US">
              <a:solidFill>
                <a:prstClr val="white"/>
              </a:solidFill>
            </a:endParaRPr>
          </a:p>
        </p:txBody>
      </p:sp>
      <p:sp>
        <p:nvSpPr>
          <p:cNvPr id="5313538" name="Rectangle 2"/>
          <p:cNvSpPr>
            <a:spLocks noGrp="1" noRot="1" noChangeAspect="1" noChangeArrowheads="1" noTextEdit="1"/>
          </p:cNvSpPr>
          <p:nvPr>
            <p:ph type="sldImg"/>
          </p:nvPr>
        </p:nvSpPr>
        <p:spPr>
          <a:xfrm>
            <a:off x="63500" y="5510213"/>
            <a:ext cx="6686550" cy="3763962"/>
          </a:xfrm>
          <a:ln>
            <a:noFill/>
          </a:ln>
          <a:extLst>
            <a:ext uri="{91240B29-F687-4F45-9708-019B960494DF}">
              <a14:hiddenLine xmlns:a14="http://schemas.microsoft.com/office/drawing/2010/main" w="9525">
                <a:solidFill>
                  <a:srgbClr val="000000"/>
                </a:solidFill>
                <a:miter lim="800000"/>
                <a:headEnd/>
                <a:tailEnd/>
              </a14:hiddenLine>
            </a:ext>
          </a:extLst>
        </p:spPr>
      </p:sp>
      <p:sp>
        <p:nvSpPr>
          <p:cNvPr id="5313539" name="Rectangle 3"/>
          <p:cNvSpPr>
            <a:spLocks noGrp="1" noChangeArrowheads="1"/>
          </p:cNvSpPr>
          <p:nvPr>
            <p:ph type="body" idx="1"/>
          </p:nvPr>
        </p:nvSpPr>
        <p:spPr>
          <a:xfrm>
            <a:off x="591764" y="555109"/>
            <a:ext cx="5614151" cy="4495286"/>
          </a:xfrm>
        </p:spPr>
        <p:txBody>
          <a:bodyPr lIns="85168" tIns="42585" rIns="85168" bIns="42585" anchor="b"/>
          <a:lstStyle/>
          <a:p>
            <a:endParaRPr lang="en-US"/>
          </a:p>
        </p:txBody>
      </p:sp>
    </p:spTree>
    <p:extLst>
      <p:ext uri="{BB962C8B-B14F-4D97-AF65-F5344CB8AC3E}">
        <p14:creationId xmlns:p14="http://schemas.microsoft.com/office/powerpoint/2010/main" val="232289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 Оптимальной стратегией по снижению заболеваемости и смертности является проведение вакцинации на первом году жизни и первой ревакцинации на втором году, обеспечивающей максимальный охват профилактическими прививками детей раннего возраста, </a:t>
            </a:r>
          </a:p>
          <a:p>
            <a:r>
              <a:rPr lang="ru-RU" sz="1200" b="0" i="0" u="none" strike="noStrike" kern="1200" baseline="0" dirty="0" smtClean="0">
                <a:solidFill>
                  <a:schemeClr val="tx1"/>
                </a:solidFill>
                <a:latin typeface="+mn-lt"/>
                <a:ea typeface="+mn-ea"/>
                <a:cs typeface="+mn-cs"/>
              </a:rPr>
              <a:t>охват второй ревакцинацией детей 6-7 лет, на сегодняшний день ее проведение не финансируется, </a:t>
            </a:r>
          </a:p>
          <a:p>
            <a:r>
              <a:rPr lang="ru-RU" sz="1200" b="0" i="0" u="none" strike="noStrike" kern="1200" baseline="0" dirty="0" smtClean="0">
                <a:solidFill>
                  <a:schemeClr val="tx1"/>
                </a:solidFill>
                <a:latin typeface="+mn-lt"/>
                <a:ea typeface="+mn-ea"/>
                <a:cs typeface="+mn-cs"/>
              </a:rPr>
              <a:t>и введение последующих ревакцинаций для детей 14 лет, подростков и взрослых с 18 лет-каждые 10 лет с момента последней ревакцинации с использованием комбинированной вакцины для ревакцинации против коклюша (бесклеточная), дифтерии (с уменьшенным содержанием антигена) и столбняка. </a:t>
            </a:r>
            <a:endParaRPr lang="ru-RU" dirty="0" smtClean="0"/>
          </a:p>
        </p:txBody>
      </p:sp>
      <p:sp>
        <p:nvSpPr>
          <p:cNvPr id="4" name="Номер слайда 3"/>
          <p:cNvSpPr>
            <a:spLocks noGrp="1"/>
          </p:cNvSpPr>
          <p:nvPr>
            <p:ph type="sldNum" sz="quarter" idx="10"/>
          </p:nvPr>
        </p:nvSpPr>
        <p:spPr/>
        <p:txBody>
          <a:bodyPr/>
          <a:lstStyle/>
          <a:p>
            <a:pPr>
              <a:defRPr/>
            </a:pPr>
            <a:fld id="{E809D34B-8C9E-4416-876D-FE5E1E78DCAA}" type="slidenum">
              <a:rPr lang="ru-RU" smtClean="0">
                <a:solidFill>
                  <a:prstClr val="black"/>
                </a:solidFill>
              </a:rPr>
              <a:pPr>
                <a:defRPr/>
              </a:pPr>
              <a:t>42</a:t>
            </a:fld>
            <a:endParaRPr lang="ru-RU">
              <a:solidFill>
                <a:prstClr val="black"/>
              </a:solidFill>
            </a:endParaRPr>
          </a:p>
        </p:txBody>
      </p:sp>
    </p:spTree>
    <p:extLst>
      <p:ext uri="{BB962C8B-B14F-4D97-AF65-F5344CB8AC3E}">
        <p14:creationId xmlns:p14="http://schemas.microsoft.com/office/powerpoint/2010/main" val="44846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endParaRPr lang="ru-RU" baseline="0" dirty="0" smtClean="0"/>
          </a:p>
          <a:p>
            <a:r>
              <a:rPr lang="ru-RU" altLang="ru-RU" sz="1200" dirty="0" smtClean="0">
                <a:solidFill>
                  <a:schemeClr val="tx1"/>
                </a:solidFill>
                <a:latin typeface="Times New Roman" pitchFamily="18" charset="0"/>
                <a:cs typeface="Times New Roman" pitchFamily="18" charset="0"/>
              </a:rPr>
              <a:t> «Догоняющую вакцинацию»</a:t>
            </a:r>
            <a:r>
              <a:rPr lang="ru-RU" b="0" baseline="0" dirty="0" smtClean="0">
                <a:solidFill>
                  <a:srgbClr val="C00000"/>
                </a:solidFill>
                <a:latin typeface="Times New Roman" panose="02020603050405020304" pitchFamily="18" charset="0"/>
                <a:cs typeface="Times New Roman" panose="02020603050405020304" pitchFamily="18" charset="0"/>
              </a:rPr>
              <a:t> </a:t>
            </a:r>
            <a:r>
              <a:rPr lang="ru-RU" baseline="0" dirty="0" smtClean="0"/>
              <a:t>проводят в соответствии с инструкциями по применению препаратов.</a:t>
            </a:r>
            <a:endParaRPr lang="ru-RU" b="0" baseline="0" dirty="0" smtClean="0">
              <a:latin typeface="Times New Roman" panose="02020603050405020304" pitchFamily="18" charset="0"/>
              <a:cs typeface="Times New Roman" panose="02020603050405020304" pitchFamily="18" charset="0"/>
            </a:endParaRPr>
          </a:p>
          <a:p>
            <a:pPr eaLnBrk="1" hangingPunct="1">
              <a:defRPr/>
            </a:pPr>
            <a:r>
              <a:rPr lang="ru-RU" b="0" baseline="0" dirty="0" smtClean="0">
                <a:solidFill>
                  <a:srgbClr val="C00000"/>
                </a:solidFill>
                <a:latin typeface="Times New Roman" panose="02020603050405020304" pitchFamily="18" charset="0"/>
                <a:cs typeface="Times New Roman" panose="02020603050405020304" pitchFamily="18" charset="0"/>
              </a:rPr>
              <a:t>ДЛЯ детей </a:t>
            </a: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до 3 лет 11 мес. 29 дней </a:t>
            </a:r>
            <a:r>
              <a:rPr lang="ru-RU" b="0" dirty="0" smtClean="0">
                <a:solidFill>
                  <a:srgbClr val="C00000"/>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b="0" dirty="0" smtClean="0">
                <a:solidFill>
                  <a:schemeClr val="tx1"/>
                </a:solidFill>
                <a:latin typeface="Times New Roman" panose="02020603050405020304" pitchFamily="18" charset="0"/>
                <a:cs typeface="Times New Roman" panose="02020603050405020304" pitchFamily="18" charset="0"/>
              </a:rPr>
              <a:t>При</a:t>
            </a:r>
            <a:r>
              <a:rPr lang="ru-RU" b="0" baseline="0" dirty="0" smtClean="0">
                <a:solidFill>
                  <a:schemeClr val="tx1"/>
                </a:solidFill>
                <a:latin typeface="Times New Roman" panose="02020603050405020304" pitchFamily="18" charset="0"/>
                <a:cs typeface="Times New Roman" panose="02020603050405020304" pitchFamily="18" charset="0"/>
              </a:rPr>
              <a:t> отсутствии противопоказаний используется </a:t>
            </a:r>
            <a:r>
              <a:rPr lang="ru-RU" b="0" dirty="0" err="1" smtClean="0">
                <a:solidFill>
                  <a:schemeClr val="tx1"/>
                </a:solidFill>
                <a:latin typeface="Times New Roman" panose="02020603050405020304" pitchFamily="18" charset="0"/>
                <a:cs typeface="Times New Roman" panose="02020603050405020304" pitchFamily="18" charset="0"/>
              </a:rPr>
              <a:t>цельноклеточная</a:t>
            </a:r>
            <a:r>
              <a:rPr lang="ru-RU" b="0" dirty="0" smtClean="0">
                <a:solidFill>
                  <a:schemeClr val="tx1"/>
                </a:solidFill>
                <a:latin typeface="Times New Roman" panose="02020603050405020304" pitchFamily="18" charset="0"/>
                <a:cs typeface="Times New Roman" panose="02020603050405020304" pitchFamily="18" charset="0"/>
              </a:rPr>
              <a:t> вакцина, реже - бесклеточные вакцины по схеме 3+1, выбор</a:t>
            </a:r>
            <a:r>
              <a:rPr lang="ru-RU" b="0" baseline="0" dirty="0" smtClean="0">
                <a:solidFill>
                  <a:schemeClr val="tx1"/>
                </a:solidFill>
                <a:latin typeface="Times New Roman" panose="02020603050405020304" pitchFamily="18" charset="0"/>
                <a:cs typeface="Times New Roman" panose="02020603050405020304" pitchFamily="18" charset="0"/>
              </a:rPr>
              <a:t> препарата для ревакцинирующей дозы проводится в соответствии с </a:t>
            </a:r>
            <a:r>
              <a:rPr lang="ru-RU" baseline="0" dirty="0" smtClean="0"/>
              <a:t>возрастом.</a:t>
            </a:r>
            <a:endParaRPr lang="ru-RU" b="0" dirty="0" smtClean="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200" b="0" i="0" u="none" strike="noStrike" dirty="0" smtClean="0">
                <a:solidFill>
                  <a:srgbClr val="000000"/>
                </a:solidFill>
                <a:effectLst/>
                <a:latin typeface="Times New Roman" panose="02020603050405020304" pitchFamily="18" charset="0"/>
              </a:rPr>
              <a:t>Ревакцинацию в 6-7 лет проводят бесклеточной </a:t>
            </a:r>
            <a:r>
              <a:rPr lang="ru-RU" sz="1200" dirty="0" smtClean="0">
                <a:latin typeface="Times New Roman" panose="02020603050405020304" pitchFamily="18" charset="0"/>
                <a:cs typeface="Times New Roman" panose="02020603050405020304" pitchFamily="18" charset="0"/>
              </a:rPr>
              <a:t>комбинированной вакциной с уменьшенным содержанием анатоксина.</a:t>
            </a:r>
            <a:r>
              <a:rPr lang="ru-RU" sz="1200" baseline="0" dirty="0" smtClean="0">
                <a:latin typeface="Times New Roman" panose="02020603050405020304" pitchFamily="18" charset="0"/>
                <a:cs typeface="Times New Roman" panose="02020603050405020304" pitchFamily="18" charset="0"/>
              </a:rPr>
              <a:t> </a:t>
            </a:r>
            <a:endParaRPr lang="ru-RU" b="0" dirty="0" smtClean="0">
              <a:solidFill>
                <a:schemeClr val="tx1"/>
              </a:solidFill>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ru-RU" b="0"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a:defRPr/>
            </a:pPr>
            <a:fld id="{E809D34B-8C9E-4416-876D-FE5E1E78DCAA}" type="slidenum">
              <a:rPr lang="ru-RU" smtClean="0">
                <a:solidFill>
                  <a:prstClr val="black"/>
                </a:solidFill>
              </a:rPr>
              <a:pPr>
                <a:defRPr/>
              </a:pPr>
              <a:t>43</a:t>
            </a:fld>
            <a:endParaRPr lang="ru-RU">
              <a:solidFill>
                <a:prstClr val="black"/>
              </a:solidFill>
            </a:endParaRPr>
          </a:p>
        </p:txBody>
      </p:sp>
    </p:spTree>
    <p:extLst>
      <p:ext uri="{BB962C8B-B14F-4D97-AF65-F5344CB8AC3E}">
        <p14:creationId xmlns:p14="http://schemas.microsoft.com/office/powerpoint/2010/main" val="149425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dirty="0" smtClean="0">
              <a:solidFill>
                <a:srgbClr val="C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200" b="0" dirty="0" smtClean="0">
                <a:solidFill>
                  <a:srgbClr val="C00000"/>
                </a:solidFill>
              </a:rPr>
              <a:t>С учётом высокой заболеваемости коклюшем </a:t>
            </a:r>
            <a:r>
              <a:rPr lang="ru-RU" sz="1200" b="0" dirty="0" smtClean="0">
                <a:solidFill>
                  <a:schemeClr val="tx1"/>
                </a:solidFill>
              </a:rPr>
              <a:t>детей дошкольного и школьного возраста, </a:t>
            </a:r>
            <a:r>
              <a:rPr lang="ru-RU" sz="1200" b="0" dirty="0" err="1" smtClean="0">
                <a:solidFill>
                  <a:schemeClr val="tx1"/>
                </a:solidFill>
              </a:rPr>
              <a:t>непривитые</a:t>
            </a:r>
            <a:r>
              <a:rPr lang="ru-RU" sz="1200" b="0" dirty="0" smtClean="0">
                <a:solidFill>
                  <a:schemeClr val="tx1"/>
                </a:solidFill>
              </a:rPr>
              <a:t> дети старше 6 лет могут быть привиты бесклеточной вакциной. Вторую </a:t>
            </a:r>
            <a:r>
              <a:rPr lang="ru-RU" sz="1200" b="0" i="0" u="none" strike="noStrike" dirty="0" smtClean="0">
                <a:solidFill>
                  <a:srgbClr val="000000"/>
                </a:solidFill>
                <a:effectLst/>
                <a:latin typeface="Times New Roman" panose="02020603050405020304" pitchFamily="18" charset="0"/>
              </a:rPr>
              <a:t>Ревакцинацию для</a:t>
            </a:r>
            <a:r>
              <a:rPr lang="ru-RU" sz="1200" b="0" i="0" u="none" strike="noStrike" baseline="0" dirty="0" smtClean="0">
                <a:solidFill>
                  <a:srgbClr val="000000"/>
                </a:solidFill>
                <a:effectLst/>
                <a:latin typeface="Times New Roman" panose="02020603050405020304" pitchFamily="18" charset="0"/>
              </a:rPr>
              <a:t> ввода в календарь вводят минимум через 2 года. </a:t>
            </a:r>
            <a:r>
              <a:rPr lang="ru-RU" sz="1200" dirty="0" smtClean="0">
                <a:latin typeface="Times New Roman" panose="02020603050405020304" pitchFamily="18" charset="0"/>
                <a:cs typeface="Times New Roman" panose="02020603050405020304" pitchFamily="18" charset="0"/>
              </a:rPr>
              <a:t>Содержание дифтерийного и столбнячного анатоксинов соответствует содержанию таковых в вакцине АДС-М. </a:t>
            </a:r>
            <a:endParaRPr lang="ru-RU" sz="1200" b="0" i="0" u="none" strike="noStrike" dirty="0" smtClean="0">
              <a:solidFill>
                <a:srgbClr val="000000"/>
              </a:solidFill>
              <a:effectLst/>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E809D34B-8C9E-4416-876D-FE5E1E78DCAA}" type="slidenum">
              <a:rPr lang="ru-RU" smtClean="0">
                <a:solidFill>
                  <a:prstClr val="black"/>
                </a:solidFill>
              </a:rPr>
              <a:pPr>
                <a:defRPr/>
              </a:pPr>
              <a:t>44</a:t>
            </a:fld>
            <a:endParaRPr lang="ru-RU">
              <a:solidFill>
                <a:prstClr val="black"/>
              </a:solidFill>
            </a:endParaRPr>
          </a:p>
        </p:txBody>
      </p:sp>
    </p:spTree>
    <p:extLst>
      <p:ext uri="{BB962C8B-B14F-4D97-AF65-F5344CB8AC3E}">
        <p14:creationId xmlns:p14="http://schemas.microsoft.com/office/powerpoint/2010/main" val="57804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1"/>
          <p:cNvSpPr>
            <a:spLocks noGrp="1"/>
          </p:cNvSpPr>
          <p:nvPr>
            <p:ph type="sldNum" sz="quarter" idx="5"/>
          </p:nvPr>
        </p:nvSpPr>
        <p:spPr>
          <a:xfrm>
            <a:off x="6287228" y="9427769"/>
            <a:ext cx="508762" cy="497058"/>
          </a:xfrm>
          <a:prstGeom prst="rect">
            <a:avLst/>
          </a:prstGeom>
        </p:spPr>
        <p:txBody>
          <a:bodyPr vert="horz" lIns="94639" tIns="47319" rIns="94639" bIns="47319" rtlCol="0" anchor="b"/>
          <a:lstStyle>
            <a:lvl1pPr algn="r">
              <a:defRPr sz="1200" b="0">
                <a:solidFill>
                  <a:schemeClr val="tx1"/>
                </a:solidFill>
                <a:effectLst/>
              </a:defRPr>
            </a:lvl1pPr>
          </a:lstStyle>
          <a:p>
            <a:pPr>
              <a:buFont typeface="Wingdings" pitchFamily="2" charset="2"/>
              <a:buNone/>
            </a:pPr>
            <a:fld id="{66702A8B-2530-4E42-94FF-5DC3AC3E4E7C}" type="slidenum">
              <a:rPr lang="en-US" smtClean="0">
                <a:solidFill>
                  <a:prstClr val="black"/>
                </a:solidFill>
              </a:rPr>
              <a:pPr>
                <a:buFont typeface="Wingdings" pitchFamily="2" charset="2"/>
                <a:buNone/>
              </a:pPr>
              <a:t>45</a:t>
            </a:fld>
            <a:endParaRPr lang="en-US" dirty="0">
              <a:solidFill>
                <a:prstClr val="black"/>
              </a:solidFill>
            </a:endParaRPr>
          </a:p>
        </p:txBody>
      </p:sp>
    </p:spTree>
    <p:extLst>
      <p:ext uri="{BB962C8B-B14F-4D97-AF65-F5344CB8AC3E}">
        <p14:creationId xmlns:p14="http://schemas.microsoft.com/office/powerpoint/2010/main" val="171347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882184" eaLnBrk="0" hangingPunct="0">
              <a:spcBef>
                <a:spcPct val="30000"/>
              </a:spcBef>
              <a:defRPr sz="1100">
                <a:solidFill>
                  <a:schemeClr val="tx1"/>
                </a:solidFill>
                <a:latin typeface="Arial" pitchFamily="34" charset="0"/>
              </a:defRPr>
            </a:lvl1pPr>
            <a:lvl2pPr marL="716591" indent="-275499" defTabSz="882184" eaLnBrk="0" hangingPunct="0">
              <a:spcBef>
                <a:spcPct val="30000"/>
              </a:spcBef>
              <a:defRPr sz="1100">
                <a:solidFill>
                  <a:schemeClr val="tx1"/>
                </a:solidFill>
                <a:latin typeface="Arial" pitchFamily="34" charset="0"/>
              </a:defRPr>
            </a:lvl2pPr>
            <a:lvl3pPr marL="1101997" indent="-219813" defTabSz="882184" eaLnBrk="0" hangingPunct="0">
              <a:spcBef>
                <a:spcPct val="30000"/>
              </a:spcBef>
              <a:defRPr sz="1100">
                <a:solidFill>
                  <a:schemeClr val="tx1"/>
                </a:solidFill>
                <a:latin typeface="Arial" pitchFamily="34" charset="0"/>
              </a:defRPr>
            </a:lvl3pPr>
            <a:lvl4pPr marL="1541623" indent="-218348" defTabSz="882184" eaLnBrk="0" hangingPunct="0">
              <a:spcBef>
                <a:spcPct val="30000"/>
              </a:spcBef>
              <a:defRPr sz="1100">
                <a:solidFill>
                  <a:schemeClr val="tx1"/>
                </a:solidFill>
                <a:latin typeface="Arial" pitchFamily="34" charset="0"/>
              </a:defRPr>
            </a:lvl4pPr>
            <a:lvl5pPr marL="1984180" indent="-219813" defTabSz="882184" eaLnBrk="0" hangingPunct="0">
              <a:spcBef>
                <a:spcPct val="30000"/>
              </a:spcBef>
              <a:defRPr sz="1100">
                <a:solidFill>
                  <a:schemeClr val="tx1"/>
                </a:solidFill>
                <a:latin typeface="Arial" pitchFamily="34" charset="0"/>
              </a:defRPr>
            </a:lvl5pPr>
            <a:lvl6pPr marL="2406222" indent="-219813" defTabSz="882184" eaLnBrk="0" fontAlgn="base" hangingPunct="0">
              <a:spcBef>
                <a:spcPct val="30000"/>
              </a:spcBef>
              <a:spcAft>
                <a:spcPct val="0"/>
              </a:spcAft>
              <a:defRPr sz="1100">
                <a:solidFill>
                  <a:schemeClr val="tx1"/>
                </a:solidFill>
                <a:latin typeface="Arial" pitchFamily="34" charset="0"/>
              </a:defRPr>
            </a:lvl6pPr>
            <a:lvl7pPr marL="2828263" indent="-219813" defTabSz="882184" eaLnBrk="0" fontAlgn="base" hangingPunct="0">
              <a:spcBef>
                <a:spcPct val="30000"/>
              </a:spcBef>
              <a:spcAft>
                <a:spcPct val="0"/>
              </a:spcAft>
              <a:defRPr sz="1100">
                <a:solidFill>
                  <a:schemeClr val="tx1"/>
                </a:solidFill>
                <a:latin typeface="Arial" pitchFamily="34" charset="0"/>
              </a:defRPr>
            </a:lvl7pPr>
            <a:lvl8pPr marL="3250304" indent="-219813" defTabSz="882184" eaLnBrk="0" fontAlgn="base" hangingPunct="0">
              <a:spcBef>
                <a:spcPct val="30000"/>
              </a:spcBef>
              <a:spcAft>
                <a:spcPct val="0"/>
              </a:spcAft>
              <a:defRPr sz="1100">
                <a:solidFill>
                  <a:schemeClr val="tx1"/>
                </a:solidFill>
                <a:latin typeface="Arial" pitchFamily="34" charset="0"/>
              </a:defRPr>
            </a:lvl8pPr>
            <a:lvl9pPr marL="3672346" indent="-219813" defTabSz="882184"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95674985-431C-46BA-9658-2A51D5A141C8}" type="slidenum">
              <a:rPr lang="en-US" altLang="en-US" sz="1200">
                <a:solidFill>
                  <a:prstClr val="black"/>
                </a:solidFill>
                <a:cs typeface="Arial" pitchFamily="34" charset="0"/>
              </a:rPr>
              <a:pPr eaLnBrk="1" hangingPunct="1">
                <a:spcBef>
                  <a:spcPct val="0"/>
                </a:spcBef>
              </a:pPr>
              <a:t>46</a:t>
            </a:fld>
            <a:endParaRPr lang="en-US" altLang="en-US" sz="1200">
              <a:solidFill>
                <a:prstClr val="black"/>
              </a:solidFill>
              <a:cs typeface="Arial" pitchFamily="34" charset="0"/>
            </a:endParaRPr>
          </a:p>
        </p:txBody>
      </p:sp>
      <p:sp>
        <p:nvSpPr>
          <p:cNvPr id="122883" name="Rectangle 7"/>
          <p:cNvSpPr txBox="1">
            <a:spLocks noGrp="1" noChangeArrowheads="1"/>
          </p:cNvSpPr>
          <p:nvPr/>
        </p:nvSpPr>
        <p:spPr bwMode="auto">
          <a:xfrm>
            <a:off x="3850294" y="9429305"/>
            <a:ext cx="2945861"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84" tIns="44094" rIns="88184" bIns="44094" anchor="b"/>
          <a:lstStyle>
            <a:lvl1pPr defTabSz="955675" eaLnBrk="0" hangingPunct="0">
              <a:spcBef>
                <a:spcPct val="30000"/>
              </a:spcBef>
              <a:defRPr sz="1200">
                <a:solidFill>
                  <a:schemeClr val="tx1"/>
                </a:solidFill>
                <a:latin typeface="Arial" pitchFamily="34" charset="0"/>
              </a:defRPr>
            </a:lvl1pPr>
            <a:lvl2pPr marL="776288" indent="-298450" defTabSz="955675" eaLnBrk="0" hangingPunct="0">
              <a:spcBef>
                <a:spcPct val="30000"/>
              </a:spcBef>
              <a:defRPr sz="1200">
                <a:solidFill>
                  <a:schemeClr val="tx1"/>
                </a:solidFill>
                <a:latin typeface="Arial" pitchFamily="34" charset="0"/>
              </a:defRPr>
            </a:lvl2pPr>
            <a:lvl3pPr marL="1193800" indent="-238125" defTabSz="955675" eaLnBrk="0" hangingPunct="0">
              <a:spcBef>
                <a:spcPct val="30000"/>
              </a:spcBef>
              <a:defRPr sz="1200">
                <a:solidFill>
                  <a:schemeClr val="tx1"/>
                </a:solidFill>
                <a:latin typeface="Arial" pitchFamily="34" charset="0"/>
              </a:defRPr>
            </a:lvl3pPr>
            <a:lvl4pPr marL="1670050" indent="-236538" defTabSz="955675" eaLnBrk="0" hangingPunct="0">
              <a:spcBef>
                <a:spcPct val="30000"/>
              </a:spcBef>
              <a:defRPr sz="1200">
                <a:solidFill>
                  <a:schemeClr val="tx1"/>
                </a:solidFill>
                <a:latin typeface="Arial" pitchFamily="34" charset="0"/>
              </a:defRPr>
            </a:lvl4pPr>
            <a:lvl5pPr marL="2149475" indent="-238125" defTabSz="955675" eaLnBrk="0" hangingPunct="0">
              <a:spcBef>
                <a:spcPct val="30000"/>
              </a:spcBef>
              <a:defRPr sz="1200">
                <a:solidFill>
                  <a:schemeClr val="tx1"/>
                </a:solidFill>
                <a:latin typeface="Arial" pitchFamily="34" charset="0"/>
              </a:defRPr>
            </a:lvl5pPr>
            <a:lvl6pPr marL="2606675" indent="-238125" defTabSz="955675" eaLnBrk="0" fontAlgn="base" hangingPunct="0">
              <a:spcBef>
                <a:spcPct val="30000"/>
              </a:spcBef>
              <a:spcAft>
                <a:spcPct val="0"/>
              </a:spcAft>
              <a:defRPr sz="1200">
                <a:solidFill>
                  <a:schemeClr val="tx1"/>
                </a:solidFill>
                <a:latin typeface="Arial" pitchFamily="34" charset="0"/>
              </a:defRPr>
            </a:lvl6pPr>
            <a:lvl7pPr marL="3063875" indent="-238125" defTabSz="955675" eaLnBrk="0" fontAlgn="base" hangingPunct="0">
              <a:spcBef>
                <a:spcPct val="30000"/>
              </a:spcBef>
              <a:spcAft>
                <a:spcPct val="0"/>
              </a:spcAft>
              <a:defRPr sz="1200">
                <a:solidFill>
                  <a:schemeClr val="tx1"/>
                </a:solidFill>
                <a:latin typeface="Arial" pitchFamily="34" charset="0"/>
              </a:defRPr>
            </a:lvl7pPr>
            <a:lvl8pPr marL="3521075" indent="-238125" defTabSz="955675" eaLnBrk="0" fontAlgn="base" hangingPunct="0">
              <a:spcBef>
                <a:spcPct val="30000"/>
              </a:spcBef>
              <a:spcAft>
                <a:spcPct val="0"/>
              </a:spcAft>
              <a:defRPr sz="1200">
                <a:solidFill>
                  <a:schemeClr val="tx1"/>
                </a:solidFill>
                <a:latin typeface="Arial" pitchFamily="34" charset="0"/>
              </a:defRPr>
            </a:lvl8pPr>
            <a:lvl9pPr marL="3978275" indent="-238125" defTabSz="9556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DBB8BD0-EA9A-4AC8-B08D-87A722380A2E}" type="slidenum">
              <a:rPr lang="en-US" altLang="en-US">
                <a:solidFill>
                  <a:prstClr val="black"/>
                </a:solidFill>
              </a:rPr>
              <a:pPr algn="r" eaLnBrk="1" hangingPunct="1">
                <a:spcBef>
                  <a:spcPct val="0"/>
                </a:spcBef>
              </a:pPr>
              <a:t>46</a:t>
            </a:fld>
            <a:endParaRPr lang="en-US" altLang="en-US">
              <a:solidFill>
                <a:prstClr val="black"/>
              </a:solidFill>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p:spPr>
        <p:txBody>
          <a:bodyPr lIns="88184" tIns="44094" rIns="88184" bIns="44094"/>
          <a:lstStyle/>
          <a:p>
            <a:pPr eaLnBrk="1" hangingPunct="1"/>
            <a:endParaRPr lang="es-CO" altLang="en-US" dirty="0">
              <a:latin typeface="Arial" pitchFamily="34" charset="0"/>
            </a:endParaRPr>
          </a:p>
        </p:txBody>
      </p:sp>
    </p:spTree>
    <p:extLst>
      <p:ext uri="{BB962C8B-B14F-4D97-AF65-F5344CB8AC3E}">
        <p14:creationId xmlns:p14="http://schemas.microsoft.com/office/powerpoint/2010/main" val="153555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p:spPr>
      </p:sp>
      <p:sp>
        <p:nvSpPr>
          <p:cNvPr id="197634" name="Rectangle 3"/>
          <p:cNvSpPr>
            <a:spLocks noGrp="1"/>
          </p:cNvSpPr>
          <p:nvPr>
            <p:ph type="body" idx="1"/>
          </p:nvPr>
        </p:nvSpPr>
        <p:spPr bwMode="auto">
          <a:noFill/>
        </p:spPr>
        <p:txBody>
          <a:bodyPr wrap="square" numCol="1" anchor="t" anchorCtr="0" compatLnSpc="1">
            <a:prstTxWarp prst="textNoShape">
              <a:avLst/>
            </a:prstTxWarp>
          </a:bodyPr>
          <a:lstStyle/>
          <a:p>
            <a:pPr marL="192081" indent="-192081"/>
            <a:r>
              <a:rPr lang="fr-FR"/>
              <a:t>Reference</a:t>
            </a:r>
          </a:p>
          <a:p>
            <a:pPr marL="192081" indent="-192081">
              <a:buFont typeface="Arial" charset="0"/>
              <a:buAutoNum type="arabicPeriod"/>
            </a:pPr>
            <a:r>
              <a:rPr lang="en-US" altLang="ja-JP"/>
              <a:t>Granoff </a:t>
            </a:r>
            <a:r>
              <a:rPr lang="en-US" altLang="ja-JP" b="0"/>
              <a:t>DM, Pelton S, Harrison LH, Borrow R. Meningococcal vaccines. </a:t>
            </a:r>
            <a:r>
              <a:rPr lang="en-GB" altLang="ja-JP" b="0"/>
              <a:t>In: Plotkin SA, Orenstein WA, Offit PA, eds. </a:t>
            </a:r>
            <a:r>
              <a:rPr lang="en-GB" altLang="ja-JP" b="0" i="1"/>
              <a:t>Vaccines</a:t>
            </a:r>
            <a:r>
              <a:rPr lang="en-GB" altLang="ja-JP" b="0"/>
              <a:t>. </a:t>
            </a:r>
            <a:r>
              <a:rPr lang="en-US" altLang="ja-JP" b="0"/>
              <a:t>6</a:t>
            </a:r>
            <a:r>
              <a:rPr lang="en-US" altLang="ja-JP" b="0" baseline="30000"/>
              <a:t>th</a:t>
            </a:r>
            <a:r>
              <a:rPr lang="en-US" altLang="ja-JP" b="0"/>
              <a:t> ed. Philadelphia, PA: Saunders; 2013: chapter 21,pp388-418</a:t>
            </a:r>
            <a:r>
              <a:rPr lang="fr-FR" altLang="ja-JP" b="0"/>
              <a:t>.</a:t>
            </a:r>
            <a:endParaRPr lang="fr-FR" b="0"/>
          </a:p>
        </p:txBody>
      </p:sp>
    </p:spTree>
    <p:extLst>
      <p:ext uri="{BB962C8B-B14F-4D97-AF65-F5344CB8AC3E}">
        <p14:creationId xmlns:p14="http://schemas.microsoft.com/office/powerpoint/2010/main" val="252305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226001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191486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267097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96261" name="Rectangle 5"/>
          <p:cNvSpPr>
            <a:spLocks noGrp="1" noChangeArrowheads="1"/>
          </p:cNvSpPr>
          <p:nvPr>
            <p:ph type="sldNum" sz="quarter" idx="4"/>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1431111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356CD44-F288-444C-93CB-6150024301C6}" type="slidenum">
              <a:rPr lang="en-US" smtClean="0"/>
              <a:pPr/>
              <a:t>‹#›</a:t>
            </a:fld>
            <a:endParaRPr lang="en-US"/>
          </a:p>
        </p:txBody>
      </p:sp>
      <p:sp>
        <p:nvSpPr>
          <p:cNvPr id="7" name="Text Placeholder 6"/>
          <p:cNvSpPr>
            <a:spLocks noGrp="1"/>
          </p:cNvSpPr>
          <p:nvPr>
            <p:ph type="body" sz="quarter" idx="12"/>
          </p:nvPr>
        </p:nvSpPr>
        <p:spPr>
          <a:xfrm>
            <a:off x="685800" y="1371600"/>
            <a:ext cx="7848600" cy="4464050"/>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vl2pPr>
              <a:defRPr b="0" baseline="0">
                <a:solidFill>
                  <a:schemeClr val="tx1"/>
                </a:solidFill>
              </a:defRPr>
            </a:lvl2pPr>
            <a:lvl3pPr marL="685800" indent="0">
              <a:buNone/>
              <a:defRPr/>
            </a:lvl3pPr>
          </a:lstStyle>
          <a:p>
            <a:pPr lvl="0"/>
            <a:r>
              <a:rPr lang="en-US" smtClean="0"/>
              <a:t>Click to edit Master text styles</a:t>
            </a:r>
          </a:p>
          <a:p>
            <a:pPr lvl="1"/>
            <a:r>
              <a:rPr lang="en-US" smtClean="0"/>
              <a:t>Second level</a:t>
            </a:r>
          </a:p>
        </p:txBody>
      </p:sp>
      <p:sp>
        <p:nvSpPr>
          <p:cNvPr id="8" name="Title 1"/>
          <p:cNvSpPr>
            <a:spLocks noGrp="1"/>
          </p:cNvSpPr>
          <p:nvPr>
            <p:ph type="title" hasCustomPrompt="1"/>
          </p:nvPr>
        </p:nvSpPr>
        <p:spPr>
          <a:xfrm>
            <a:off x="627063" y="381000"/>
            <a:ext cx="6176962" cy="59213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525207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7064" y="1390650"/>
            <a:ext cx="7862887" cy="4248150"/>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smtClean="0"/>
              <a:t>Click to edit Master text styles</a:t>
            </a:r>
          </a:p>
          <a:p>
            <a:pPr lvl="1"/>
            <a:r>
              <a:rPr lang="en-US" smtClean="0"/>
              <a:t>Second level</a:t>
            </a:r>
          </a:p>
        </p:txBody>
      </p:sp>
      <p:sp>
        <p:nvSpPr>
          <p:cNvPr id="6"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9" name="Title 1"/>
          <p:cNvSpPr>
            <a:spLocks noGrp="1"/>
          </p:cNvSpPr>
          <p:nvPr>
            <p:ph type="title" hasCustomPrompt="1"/>
          </p:nvPr>
        </p:nvSpPr>
        <p:spPr>
          <a:xfrm>
            <a:off x="627063" y="381000"/>
            <a:ext cx="6176962" cy="59213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351696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685800" y="1524000"/>
            <a:ext cx="3657600" cy="4590288"/>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r>
              <a:rPr lang="fr-FR" dirty="0" smtClean="0"/>
              <a:t>Object</a:t>
            </a:r>
            <a:endParaRPr lang="en-US" dirty="0"/>
          </a:p>
        </p:txBody>
      </p:sp>
      <p:sp>
        <p:nvSpPr>
          <p:cNvPr id="6" name="Content Placeholder 3"/>
          <p:cNvSpPr>
            <a:spLocks noGrp="1"/>
          </p:cNvSpPr>
          <p:nvPr>
            <p:ph sz="half" idx="2"/>
          </p:nvPr>
        </p:nvSpPr>
        <p:spPr>
          <a:xfrm>
            <a:off x="4942114" y="1524317"/>
            <a:ext cx="3657600" cy="4590288"/>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8"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11" name="Title 1"/>
          <p:cNvSpPr>
            <a:spLocks noGrp="1"/>
          </p:cNvSpPr>
          <p:nvPr>
            <p:ph type="title" hasCustomPrompt="1"/>
          </p:nvPr>
        </p:nvSpPr>
        <p:spPr>
          <a:xfrm>
            <a:off x="627063" y="381000"/>
            <a:ext cx="6176962" cy="59213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80711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535113"/>
            <a:ext cx="3657600" cy="639762"/>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8" name="Content Placeholder 3"/>
          <p:cNvSpPr>
            <a:spLocks noGrp="1"/>
          </p:cNvSpPr>
          <p:nvPr>
            <p:ph sz="half" idx="2"/>
          </p:nvPr>
        </p:nvSpPr>
        <p:spPr>
          <a:xfrm>
            <a:off x="457200" y="2174875"/>
            <a:ext cx="3657600" cy="3951288"/>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10" name="Content Placeholder 5"/>
          <p:cNvSpPr>
            <a:spLocks noGrp="1"/>
          </p:cNvSpPr>
          <p:nvPr>
            <p:ph sz="quarter" idx="4"/>
          </p:nvPr>
        </p:nvSpPr>
        <p:spPr>
          <a:xfrm>
            <a:off x="4419600" y="2174875"/>
            <a:ext cx="3657600" cy="3951288"/>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15" name="Text Placeholder 2"/>
          <p:cNvSpPr>
            <a:spLocks noGrp="1"/>
          </p:cNvSpPr>
          <p:nvPr>
            <p:ph type="body" idx="10"/>
          </p:nvPr>
        </p:nvSpPr>
        <p:spPr>
          <a:xfrm>
            <a:off x="4419600" y="1524000"/>
            <a:ext cx="3657600" cy="639762"/>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18" name="Slide Number Placeholder 3"/>
          <p:cNvSpPr>
            <a:spLocks noGrp="1"/>
          </p:cNvSpPr>
          <p:nvPr>
            <p:ph type="sldNum" sz="quarter" idx="12"/>
          </p:nvPr>
        </p:nvSpPr>
        <p:spPr>
          <a:xfrm>
            <a:off x="8086726" y="6477000"/>
            <a:ext cx="482600" cy="234950"/>
          </a:xfrm>
        </p:spPr>
        <p:txBody>
          <a:bodyPr/>
          <a:lstStyle/>
          <a:p>
            <a:fld id="{F356CD44-F288-444C-93CB-6150024301C6}" type="slidenum">
              <a:rPr lang="en-US" smtClean="0"/>
              <a:pPr/>
              <a:t>‹#›</a:t>
            </a:fld>
            <a:endParaRPr lang="en-US"/>
          </a:p>
        </p:txBody>
      </p:sp>
      <p:sp>
        <p:nvSpPr>
          <p:cNvPr id="12" name="Title 1"/>
          <p:cNvSpPr>
            <a:spLocks noGrp="1"/>
          </p:cNvSpPr>
          <p:nvPr>
            <p:ph type="title" hasCustomPrompt="1"/>
          </p:nvPr>
        </p:nvSpPr>
        <p:spPr>
          <a:xfrm>
            <a:off x="627063" y="381000"/>
            <a:ext cx="6176962" cy="59213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01928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Text Placeholder 2"/>
          <p:cNvSpPr>
            <a:spLocks noGrp="1"/>
          </p:cNvSpPr>
          <p:nvPr>
            <p:ph type="body" sz="half" idx="2"/>
          </p:nvPr>
        </p:nvSpPr>
        <p:spPr>
          <a:xfrm>
            <a:off x="609601" y="5410202"/>
            <a:ext cx="7924802" cy="496827"/>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11" name="Content Placeholder 3"/>
          <p:cNvSpPr>
            <a:spLocks noGrp="1"/>
          </p:cNvSpPr>
          <p:nvPr>
            <p:ph sz="quarter" idx="13"/>
          </p:nvPr>
        </p:nvSpPr>
        <p:spPr>
          <a:xfrm>
            <a:off x="609601" y="1258828"/>
            <a:ext cx="7924801" cy="4028440"/>
          </a:xfrm>
          <a:prstGeom prst="rect">
            <a:avLst/>
          </a:prstGeom>
        </p:spPr>
        <p:txBody>
          <a:bodyPr/>
          <a:lstStyle>
            <a:lvl1pPr marL="214313" indent="-214313">
              <a:buClr>
                <a:schemeClr val="accent6"/>
              </a:buClr>
              <a:buFont typeface="Arial" panose="020B0604020202020204" pitchFamily="34" charset="0"/>
              <a:buChar char="●"/>
              <a:defRPr>
                <a:solidFill>
                  <a:schemeClr val="accent2">
                    <a:lumMod val="65000"/>
                    <a:lumOff val="35000"/>
                  </a:schemeClr>
                </a:solidFill>
              </a:defRPr>
            </a:lvl1pPr>
          </a:lstStyle>
          <a:p>
            <a:pPr lvl="0"/>
            <a:r>
              <a:rPr lang="en-US" smtClean="0"/>
              <a:t>Click to edit Master text styles</a:t>
            </a:r>
          </a:p>
        </p:txBody>
      </p:sp>
      <p:sp>
        <p:nvSpPr>
          <p:cNvPr id="13"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10" name="Title 1"/>
          <p:cNvSpPr>
            <a:spLocks noGrp="1"/>
          </p:cNvSpPr>
          <p:nvPr>
            <p:ph type="title" hasCustomPrompt="1"/>
          </p:nvPr>
        </p:nvSpPr>
        <p:spPr>
          <a:xfrm>
            <a:off x="627063" y="381000"/>
            <a:ext cx="6176962" cy="592138"/>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73278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p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34239332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section page 2">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4106730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1746763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 page 3">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5165725" y="6477002"/>
            <a:ext cx="2895600" cy="238125"/>
          </a:xfrm>
          <a:prstGeom prst="rect">
            <a:avLst/>
          </a:prstGeom>
        </p:spPr>
        <p:txBody>
          <a:bodyPr/>
          <a:lstStyle>
            <a:lvl1pPr>
              <a:defRPr/>
            </a:lvl1pPr>
          </a:lstStyle>
          <a:p>
            <a:endParaRPr lang="en-US">
              <a:solidFill>
                <a:srgbClr val="444492"/>
              </a:solidFill>
            </a:endParaRPr>
          </a:p>
        </p:txBody>
      </p:sp>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9417409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r>
              <a:rPr lang="en-US"/>
              <a:t>|</a:t>
            </a:r>
            <a:r>
              <a:rPr lang="en-US" sz="675" baseline="16000"/>
              <a:t>        </a:t>
            </a:r>
            <a:fld id="{C129CA75-945F-4EEE-85D1-E0E5F85E2FE1}" type="slidenum">
              <a:rPr lang="en-US"/>
              <a:pPr/>
              <a:t>‹#›</a:t>
            </a:fld>
            <a:endParaRPr lang="en-US"/>
          </a:p>
        </p:txBody>
      </p:sp>
    </p:spTree>
    <p:extLst>
      <p:ext uri="{BB962C8B-B14F-4D97-AF65-F5344CB8AC3E}">
        <p14:creationId xmlns:p14="http://schemas.microsoft.com/office/powerpoint/2010/main" val="28700787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r>
              <a:rPr lang="en-US"/>
              <a:t>|</a:t>
            </a:r>
            <a:r>
              <a:rPr lang="en-US" sz="675" baseline="16000"/>
              <a:t>        </a:t>
            </a:r>
            <a:fld id="{90EE148E-81A8-4648-9B05-B92C5A9F156F}" type="slidenum">
              <a:rPr lang="en-US"/>
              <a:pPr>
                <a:defRPr/>
              </a:pPr>
              <a:t>‹#›</a:t>
            </a:fld>
            <a:endParaRPr lang="en-US"/>
          </a:p>
        </p:txBody>
      </p:sp>
    </p:spTree>
    <p:extLst>
      <p:ext uri="{BB962C8B-B14F-4D97-AF65-F5344CB8AC3E}">
        <p14:creationId xmlns:p14="http://schemas.microsoft.com/office/powerpoint/2010/main" val="18435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Chart Placeholder 2"/>
          <p:cNvSpPr>
            <a:spLocks noGrp="1"/>
          </p:cNvSpPr>
          <p:nvPr>
            <p:ph type="chart" idx="1"/>
          </p:nvPr>
        </p:nvSpPr>
        <p:spPr>
          <a:xfrm>
            <a:off x="457200" y="1600202"/>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ru-RU" altLang="ru-RU">
              <a:solidFill>
                <a:srgbClr val="444492"/>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ru-RU" altLang="ru-RU">
              <a:solidFill>
                <a:srgbClr val="444492"/>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3D883F8-A59F-4BFF-B2E1-8086B52CAD12}" type="slidenum">
              <a:rPr lang="ru-RU" altLang="ru-RU"/>
              <a:pPr/>
              <a:t>‹#›</a:t>
            </a:fld>
            <a:endParaRPr lang="ru-RU" altLang="ru-RU"/>
          </a:p>
        </p:txBody>
      </p:sp>
    </p:spTree>
    <p:extLst>
      <p:ext uri="{BB962C8B-B14F-4D97-AF65-F5344CB8AC3E}">
        <p14:creationId xmlns:p14="http://schemas.microsoft.com/office/powerpoint/2010/main" val="1133171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45581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D8BD707-D9CF-40AE-B4C6-C98DA3205C09}" type="datetimeFigureOut">
              <a:rPr lang="en-US">
                <a:solidFill>
                  <a:prstClr val="black">
                    <a:tint val="75000"/>
                  </a:prstClr>
                </a:solidFill>
              </a:rPr>
              <a:pPr/>
              <a:t>2/9/2021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12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2"/>
            <a:ext cx="2133600" cy="365125"/>
          </a:xfrm>
          <a:prstGeom prst="rect">
            <a:avLst/>
          </a:prstGeom>
        </p:spPr>
        <p:txBody>
          <a:bodyPr/>
          <a:lstStyle/>
          <a:p>
            <a:fld id="{A9F22FE8-E5E6-475C-A6CA-CF39750BC168}" type="datetimeFigureOut">
              <a:rPr lang="ru-RU">
                <a:solidFill>
                  <a:srgbClr val="444492"/>
                </a:solidFill>
              </a:rPr>
              <a:pPr/>
              <a:t>09.02.2021</a:t>
            </a:fld>
            <a:endParaRPr lang="ru-RU">
              <a:solidFill>
                <a:srgbClr val="444492"/>
              </a:solidFill>
            </a:endParaRPr>
          </a:p>
        </p:txBody>
      </p:sp>
      <p:sp>
        <p:nvSpPr>
          <p:cNvPr id="8" name="Нижний колонтитул 7"/>
          <p:cNvSpPr>
            <a:spLocks noGrp="1"/>
          </p:cNvSpPr>
          <p:nvPr>
            <p:ph type="ftr" sz="quarter" idx="11"/>
          </p:nvPr>
        </p:nvSpPr>
        <p:spPr>
          <a:xfrm>
            <a:off x="3124200" y="6356352"/>
            <a:ext cx="2895600" cy="365125"/>
          </a:xfrm>
          <a:prstGeom prst="rect">
            <a:avLst/>
          </a:prstGeom>
        </p:spPr>
        <p:txBody>
          <a:bodyPr/>
          <a:lstStyle/>
          <a:p>
            <a:endParaRPr lang="ru-RU">
              <a:solidFill>
                <a:srgbClr val="444492"/>
              </a:solidFill>
            </a:endParaRPr>
          </a:p>
        </p:txBody>
      </p:sp>
      <p:sp>
        <p:nvSpPr>
          <p:cNvPr id="9" name="Номер слайда 8"/>
          <p:cNvSpPr>
            <a:spLocks noGrp="1"/>
          </p:cNvSpPr>
          <p:nvPr>
            <p:ph type="sldNum" sz="quarter" idx="12"/>
          </p:nvPr>
        </p:nvSpPr>
        <p:spPr/>
        <p:txBody>
          <a:bodyPr/>
          <a:lstStyle/>
          <a:p>
            <a:fld id="{0E6B4B45-DC9B-4F7D-8F01-E42ADA6FBF9D}" type="slidenum">
              <a:rPr lang="ru-RU" smtClean="0"/>
              <a:pPr/>
              <a:t>‹#›</a:t>
            </a:fld>
            <a:endParaRPr lang="ru-RU"/>
          </a:p>
        </p:txBody>
      </p:sp>
    </p:spTree>
    <p:extLst>
      <p:ext uri="{BB962C8B-B14F-4D97-AF65-F5344CB8AC3E}">
        <p14:creationId xmlns:p14="http://schemas.microsoft.com/office/powerpoint/2010/main" val="3283879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12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BF1B3BE-D2B6-4315-90E4-235509845235}" type="datetimeFigureOut">
              <a:rPr lang="ru-RU" smtClean="0"/>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5F389B-BD64-4D06-AD6B-1EAC3F4C372C}" type="slidenum">
              <a:rPr lang="ru-RU" smtClean="0"/>
              <a:t>‹#›</a:t>
            </a:fld>
            <a:endParaRPr lang="ru-RU"/>
          </a:p>
        </p:txBody>
      </p:sp>
    </p:spTree>
    <p:extLst>
      <p:ext uri="{BB962C8B-B14F-4D97-AF65-F5344CB8AC3E}">
        <p14:creationId xmlns:p14="http://schemas.microsoft.com/office/powerpoint/2010/main" val="1168780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D179BDC6-AD9B-4D6F-9960-765253AECD94}"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38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778338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EA8CB7F-D639-46A8-BECF-9F9C1D4A3400}"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3518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57B119F-5DBF-431F-BD77-815B923EBFB8}"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4085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C7B8C834-32B4-42C5-9E56-5D58DED423B5}"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57458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8C07A176-4190-4CE3-ACB4-06BAB4D9E978}" type="datetime1">
              <a:rPr lang="ru-RU" smtClean="0">
                <a:solidFill>
                  <a:prstClr val="black">
                    <a:tint val="75000"/>
                  </a:prstClr>
                </a:solidFill>
              </a:rPr>
              <a:pPr>
                <a:defRPr/>
              </a:pPr>
              <a:t>09.02.2021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74301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B749809-B034-4730-9A33-109A4485849F}" type="datetime1">
              <a:rPr lang="ru-RU" smtClean="0">
                <a:solidFill>
                  <a:prstClr val="black">
                    <a:tint val="75000"/>
                  </a:prstClr>
                </a:solidFill>
              </a:rPr>
              <a:pPr>
                <a:defRPr/>
              </a:pPr>
              <a:t>09.02.2021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11266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09C43B-854D-4753-9367-E5BCA58C0046}" type="datetime1">
              <a:rPr lang="ru-RU" smtClean="0">
                <a:solidFill>
                  <a:prstClr val="black">
                    <a:tint val="75000"/>
                  </a:prstClr>
                </a:solidFill>
              </a:rPr>
              <a:pPr>
                <a:defRPr/>
              </a:pPr>
              <a:t>09.02.2021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9376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4825DFC-BCD7-496D-8E40-05FE7A780B0E}"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4443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323B51B-5982-46C2-9390-398F2D6C33FF}"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67702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916E5C7-904E-4058-A26C-1302D5FDDCED}"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8653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786C9219-1DEF-4284-8BBA-DAC5718CE5C5}"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138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3503902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325563"/>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628650" y="1825625"/>
            <a:ext cx="7886700" cy="4351338"/>
          </a:xfrm>
          <a:prstGeom prst="rect">
            <a:avLst/>
          </a:prstGeom>
        </p:spPr>
        <p:txBody>
          <a:bodyPr/>
          <a:lstStyle/>
          <a:p>
            <a:endParaRPr lang="ru-RU"/>
          </a:p>
        </p:txBody>
      </p:sp>
    </p:spTree>
    <p:extLst>
      <p:ext uri="{BB962C8B-B14F-4D97-AF65-F5344CB8AC3E}">
        <p14:creationId xmlns:p14="http://schemas.microsoft.com/office/powerpoint/2010/main" val="2380355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D179BDC6-AD9B-4D6F-9960-765253AECD94}"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39337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EA8CB7F-D639-46A8-BECF-9F9C1D4A3400}"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367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57B119F-5DBF-431F-BD77-815B923EBFB8}"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3793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C7B8C834-32B4-42C5-9E56-5D58DED423B5}"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73916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8C07A176-4190-4CE3-ACB4-06BAB4D9E978}" type="datetime1">
              <a:rPr lang="ru-RU" smtClean="0">
                <a:solidFill>
                  <a:prstClr val="black">
                    <a:tint val="75000"/>
                  </a:prstClr>
                </a:solidFill>
              </a:rPr>
              <a:pPr>
                <a:defRPr/>
              </a:pPr>
              <a:t>09.02.2021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8806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B749809-B034-4730-9A33-109A4485849F}" type="datetime1">
              <a:rPr lang="ru-RU" smtClean="0">
                <a:solidFill>
                  <a:prstClr val="black">
                    <a:tint val="75000"/>
                  </a:prstClr>
                </a:solidFill>
              </a:rPr>
              <a:pPr>
                <a:defRPr/>
              </a:pPr>
              <a:t>09.02.2021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92532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09C43B-854D-4753-9367-E5BCA58C0046}" type="datetime1">
              <a:rPr lang="ru-RU" smtClean="0">
                <a:solidFill>
                  <a:prstClr val="black">
                    <a:tint val="75000"/>
                  </a:prstClr>
                </a:solidFill>
              </a:rPr>
              <a:pPr>
                <a:defRPr/>
              </a:pPr>
              <a:t>09.02.2021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69179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4825DFC-BCD7-496D-8E40-05FE7A780B0E}"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698045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323B51B-5982-46C2-9390-398F2D6C33FF}"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746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4253367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916E5C7-904E-4058-A26C-1302D5FDDCED}"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28199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786C9219-1DEF-4284-8BBA-DAC5718CE5C5}"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29476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325563"/>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628650" y="1825625"/>
            <a:ext cx="7886700" cy="4351338"/>
          </a:xfrm>
          <a:prstGeom prst="rect">
            <a:avLst/>
          </a:prstGeom>
        </p:spPr>
        <p:txBody>
          <a:bodyPr/>
          <a:lstStyle/>
          <a:p>
            <a:endParaRPr lang="ru-RU"/>
          </a:p>
        </p:txBody>
      </p:sp>
    </p:spTree>
    <p:extLst>
      <p:ext uri="{BB962C8B-B14F-4D97-AF65-F5344CB8AC3E}">
        <p14:creationId xmlns:p14="http://schemas.microsoft.com/office/powerpoint/2010/main" val="244221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D179BDC6-AD9B-4D6F-9960-765253AECD94}"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0667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EA8CB7F-D639-46A8-BECF-9F9C1D4A3400}"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1148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57B119F-5DBF-431F-BD77-815B923EBFB8}"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8209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C7B8C834-32B4-42C5-9E56-5D58DED423B5}"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29569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8C07A176-4190-4CE3-ACB4-06BAB4D9E978}" type="datetime1">
              <a:rPr lang="ru-RU" smtClean="0">
                <a:solidFill>
                  <a:prstClr val="black">
                    <a:tint val="75000"/>
                  </a:prstClr>
                </a:solidFill>
              </a:rPr>
              <a:pPr>
                <a:defRPr/>
              </a:pPr>
              <a:t>09.02.2021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758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B749809-B034-4730-9A33-109A4485849F}" type="datetime1">
              <a:rPr lang="ru-RU" smtClean="0">
                <a:solidFill>
                  <a:prstClr val="black">
                    <a:tint val="75000"/>
                  </a:prstClr>
                </a:solidFill>
              </a:rPr>
              <a:pPr>
                <a:defRPr/>
              </a:pPr>
              <a:t>09.02.2021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8013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09C43B-854D-4753-9367-E5BCA58C0046}" type="datetime1">
              <a:rPr lang="ru-RU" smtClean="0">
                <a:solidFill>
                  <a:prstClr val="black">
                    <a:tint val="75000"/>
                  </a:prstClr>
                </a:solidFill>
              </a:rPr>
              <a:pPr>
                <a:defRPr/>
              </a:pPr>
              <a:t>09.02.2021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5242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2954572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4825DFC-BCD7-496D-8E40-05FE7A780B0E}"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765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6323B51B-5982-46C2-9390-398F2D6C33FF}" type="datetime1">
              <a:rPr lang="ru-RU" smtClean="0">
                <a:solidFill>
                  <a:prstClr val="black">
                    <a:tint val="75000"/>
                  </a:prstClr>
                </a:solidFill>
              </a:rPr>
              <a:pPr>
                <a:def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0013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2916E5C7-904E-4058-A26C-1302D5FDDCED}"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4675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786C9219-1DEF-4284-8BBA-DAC5718CE5C5}" type="datetime1">
              <a:rPr lang="ru-RU" smtClean="0">
                <a:solidFill>
                  <a:prstClr val="black">
                    <a:tint val="75000"/>
                  </a:prstClr>
                </a:solidFill>
              </a:rPr>
              <a:pPr>
                <a:def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85823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325563"/>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628650" y="1825625"/>
            <a:ext cx="7886700" cy="4351338"/>
          </a:xfrm>
          <a:prstGeom prst="rect">
            <a:avLst/>
          </a:prstGeom>
        </p:spPr>
        <p:txBody>
          <a:bodyPr/>
          <a:lstStyle/>
          <a:p>
            <a:endParaRPr lang="ru-RU"/>
          </a:p>
        </p:txBody>
      </p:sp>
    </p:spTree>
    <p:extLst>
      <p:ext uri="{BB962C8B-B14F-4D97-AF65-F5344CB8AC3E}">
        <p14:creationId xmlns:p14="http://schemas.microsoft.com/office/powerpoint/2010/main" val="2646435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7066" y="1390650"/>
            <a:ext cx="7862887" cy="4248150"/>
          </a:xfrm>
          <a:prstGeom prst="rect">
            <a:avLst/>
          </a:prstGeom>
        </p:spPr>
        <p:txBody>
          <a:bodyPr/>
          <a:lstStyle>
            <a:lvl1pPr marL="120551" indent="-120551">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a:t>Click to edit Master text styles</a:t>
            </a:r>
          </a:p>
          <a:p>
            <a:pPr lvl="1"/>
            <a:r>
              <a:rPr lang="en-US"/>
              <a:t>Second level</a:t>
            </a:r>
          </a:p>
        </p:txBody>
      </p:sp>
      <p:sp>
        <p:nvSpPr>
          <p:cNvPr id="6"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9"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37921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7708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7266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2885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157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7691026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854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7199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2650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15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1841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6064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36305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5152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2"/>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94654-F1E2-4ABD-88EF-6554416EEF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94261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169177-3E2C-4A29-8B68-47936038ED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47560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96261" name="Rectangle 5"/>
          <p:cNvSpPr>
            <a:spLocks noGrp="1" noChangeArrowheads="1"/>
          </p:cNvSpPr>
          <p:nvPr>
            <p:ph type="sldNum" sz="quarter" idx="4"/>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15464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2088341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356CD44-F288-444C-93CB-6150024301C6}" type="slidenum">
              <a:rPr lang="en-US" smtClean="0"/>
              <a:pPr/>
              <a:t>‹#›</a:t>
            </a:fld>
            <a:endParaRPr lang="en-US"/>
          </a:p>
        </p:txBody>
      </p:sp>
      <p:sp>
        <p:nvSpPr>
          <p:cNvPr id="7" name="Text Placeholder 6"/>
          <p:cNvSpPr>
            <a:spLocks noGrp="1"/>
          </p:cNvSpPr>
          <p:nvPr>
            <p:ph type="body" sz="quarter" idx="12"/>
          </p:nvPr>
        </p:nvSpPr>
        <p:spPr>
          <a:xfrm>
            <a:off x="685800" y="1371600"/>
            <a:ext cx="7848600" cy="4464050"/>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vl2pPr>
              <a:defRPr b="0" baseline="0">
                <a:solidFill>
                  <a:schemeClr val="tx1"/>
                </a:solidFill>
              </a:defRPr>
            </a:lvl2pPr>
            <a:lvl3pPr marL="514350" indent="0">
              <a:buNone/>
              <a:defRPr/>
            </a:lvl3pPr>
          </a:lstStyle>
          <a:p>
            <a:pPr lvl="0"/>
            <a:r>
              <a:rPr lang="en-US"/>
              <a:t>Click to edit Master text styles</a:t>
            </a:r>
          </a:p>
          <a:p>
            <a:pPr lvl="1"/>
            <a:r>
              <a:rPr lang="en-US"/>
              <a:t>Second level</a:t>
            </a:r>
          </a:p>
        </p:txBody>
      </p:sp>
      <p:sp>
        <p:nvSpPr>
          <p:cNvPr id="8"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40518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7065" y="1390650"/>
            <a:ext cx="7862887" cy="4248150"/>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vl2pPr>
              <a:defRPr>
                <a:solidFill>
                  <a:schemeClr val="tx1"/>
                </a:solidFill>
              </a:defRPr>
            </a:lvl2pPr>
          </a:lstStyle>
          <a:p>
            <a:pPr lvl="0"/>
            <a:r>
              <a:rPr lang="en-US"/>
              <a:t>Click to edit Master text styles</a:t>
            </a:r>
          </a:p>
          <a:p>
            <a:pPr lvl="1"/>
            <a:r>
              <a:rPr lang="en-US"/>
              <a:t>Second level</a:t>
            </a:r>
          </a:p>
        </p:txBody>
      </p:sp>
      <p:sp>
        <p:nvSpPr>
          <p:cNvPr id="6"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9"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87272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Content Placeholder 2"/>
          <p:cNvSpPr>
            <a:spLocks noGrp="1"/>
          </p:cNvSpPr>
          <p:nvPr>
            <p:ph sz="half" idx="1" hasCustomPrompt="1"/>
          </p:nvPr>
        </p:nvSpPr>
        <p:spPr>
          <a:xfrm>
            <a:off x="685800" y="1524000"/>
            <a:ext cx="3657600" cy="4590288"/>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r>
              <a:rPr lang="fr-FR" dirty="0"/>
              <a:t>Object</a:t>
            </a:r>
            <a:endParaRPr lang="en-US" dirty="0"/>
          </a:p>
        </p:txBody>
      </p:sp>
      <p:sp>
        <p:nvSpPr>
          <p:cNvPr id="6" name="Content Placeholder 3"/>
          <p:cNvSpPr>
            <a:spLocks noGrp="1"/>
          </p:cNvSpPr>
          <p:nvPr>
            <p:ph sz="half" idx="2"/>
          </p:nvPr>
        </p:nvSpPr>
        <p:spPr>
          <a:xfrm>
            <a:off x="4942114" y="1524317"/>
            <a:ext cx="3657600" cy="4590288"/>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8"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11"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49532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535113"/>
            <a:ext cx="3657600" cy="639762"/>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8" name="Content Placeholder 3"/>
          <p:cNvSpPr>
            <a:spLocks noGrp="1"/>
          </p:cNvSpPr>
          <p:nvPr>
            <p:ph sz="half" idx="2"/>
          </p:nvPr>
        </p:nvSpPr>
        <p:spPr>
          <a:xfrm>
            <a:off x="457200" y="2174875"/>
            <a:ext cx="3657600" cy="3951288"/>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10" name="Content Placeholder 5"/>
          <p:cNvSpPr>
            <a:spLocks noGrp="1"/>
          </p:cNvSpPr>
          <p:nvPr>
            <p:ph sz="quarter" idx="4"/>
          </p:nvPr>
        </p:nvSpPr>
        <p:spPr>
          <a:xfrm>
            <a:off x="4419600" y="2174875"/>
            <a:ext cx="3657600" cy="3951288"/>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15" name="Text Placeholder 2"/>
          <p:cNvSpPr>
            <a:spLocks noGrp="1"/>
          </p:cNvSpPr>
          <p:nvPr>
            <p:ph type="body" idx="10"/>
          </p:nvPr>
        </p:nvSpPr>
        <p:spPr>
          <a:xfrm>
            <a:off x="4419600" y="1524000"/>
            <a:ext cx="3657600" cy="639762"/>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18" name="Slide Number Placeholder 3"/>
          <p:cNvSpPr>
            <a:spLocks noGrp="1"/>
          </p:cNvSpPr>
          <p:nvPr>
            <p:ph type="sldNum" sz="quarter" idx="12"/>
          </p:nvPr>
        </p:nvSpPr>
        <p:spPr>
          <a:xfrm>
            <a:off x="8086726" y="6477000"/>
            <a:ext cx="482600" cy="234950"/>
          </a:xfrm>
        </p:spPr>
        <p:txBody>
          <a:bodyPr/>
          <a:lstStyle/>
          <a:p>
            <a:fld id="{F356CD44-F288-444C-93CB-6150024301C6}" type="slidenum">
              <a:rPr lang="en-US" smtClean="0"/>
              <a:pPr/>
              <a:t>‹#›</a:t>
            </a:fld>
            <a:endParaRPr lang="en-US"/>
          </a:p>
        </p:txBody>
      </p:sp>
      <p:sp>
        <p:nvSpPr>
          <p:cNvPr id="12"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36331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Text Placeholder 2"/>
          <p:cNvSpPr>
            <a:spLocks noGrp="1"/>
          </p:cNvSpPr>
          <p:nvPr>
            <p:ph type="body" sz="half" idx="2"/>
          </p:nvPr>
        </p:nvSpPr>
        <p:spPr>
          <a:xfrm>
            <a:off x="609601" y="5410204"/>
            <a:ext cx="7924802" cy="496827"/>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11" name="Content Placeholder 3"/>
          <p:cNvSpPr>
            <a:spLocks noGrp="1"/>
          </p:cNvSpPr>
          <p:nvPr>
            <p:ph sz="quarter" idx="13"/>
          </p:nvPr>
        </p:nvSpPr>
        <p:spPr>
          <a:xfrm>
            <a:off x="609602" y="1258828"/>
            <a:ext cx="7924801" cy="4028440"/>
          </a:xfrm>
          <a:prstGeom prst="rect">
            <a:avLst/>
          </a:prstGeom>
        </p:spPr>
        <p:txBody>
          <a:bodyPr/>
          <a:lstStyle>
            <a:lvl1pPr marL="160735" indent="-160735">
              <a:buClr>
                <a:schemeClr val="accent6"/>
              </a:buClr>
              <a:buFont typeface="Arial" panose="020B0604020202020204" pitchFamily="34" charset="0"/>
              <a:buChar char="●"/>
              <a:defRPr>
                <a:solidFill>
                  <a:schemeClr val="accent2">
                    <a:lumMod val="65000"/>
                    <a:lumOff val="35000"/>
                  </a:schemeClr>
                </a:solidFill>
              </a:defRPr>
            </a:lvl1pPr>
          </a:lstStyle>
          <a:p>
            <a:pPr lvl="0"/>
            <a:r>
              <a:rPr lang="en-US"/>
              <a:t>Click to edit Master text styles</a:t>
            </a:r>
          </a:p>
        </p:txBody>
      </p:sp>
      <p:sp>
        <p:nvSpPr>
          <p:cNvPr id="13" name="Slide Number Placeholder 3"/>
          <p:cNvSpPr>
            <a:spLocks noGrp="1"/>
          </p:cNvSpPr>
          <p:nvPr>
            <p:ph type="sldNum" sz="quarter" idx="11"/>
          </p:nvPr>
        </p:nvSpPr>
        <p:spPr>
          <a:xfrm>
            <a:off x="8086726" y="6477000"/>
            <a:ext cx="482600" cy="234950"/>
          </a:xfrm>
        </p:spPr>
        <p:txBody>
          <a:bodyPr/>
          <a:lstStyle/>
          <a:p>
            <a:fld id="{F356CD44-F288-444C-93CB-6150024301C6}" type="slidenum">
              <a:rPr lang="en-US" smtClean="0"/>
              <a:pPr/>
              <a:t>‹#›</a:t>
            </a:fld>
            <a:endParaRPr lang="en-US"/>
          </a:p>
        </p:txBody>
      </p:sp>
      <p:sp>
        <p:nvSpPr>
          <p:cNvPr id="10" name="Title 1"/>
          <p:cNvSpPr>
            <a:spLocks noGrp="1"/>
          </p:cNvSpPr>
          <p:nvPr>
            <p:ph type="title" hasCustomPrompt="1"/>
          </p:nvPr>
        </p:nvSpPr>
        <p:spPr>
          <a:xfrm>
            <a:off x="627063" y="381000"/>
            <a:ext cx="6176962" cy="59213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710751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p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3331296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b-section page 2">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46297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section page 3">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a:xfrm>
            <a:off x="5165725" y="6477004"/>
            <a:ext cx="2895600" cy="238125"/>
          </a:xfrm>
          <a:prstGeom prst="rect">
            <a:avLst/>
          </a:prstGeom>
        </p:spPr>
        <p:txBody>
          <a:bodyPr/>
          <a:lstStyle>
            <a:lvl1pPr>
              <a:defRPr/>
            </a:lvl1pPr>
          </a:lstStyle>
          <a:p>
            <a:endParaRPr lang="en-US">
              <a:solidFill>
                <a:srgbClr val="444492"/>
              </a:solidFill>
            </a:endParaRPr>
          </a:p>
        </p:txBody>
      </p:sp>
      <p:sp>
        <p:nvSpPr>
          <p:cNvPr id="5" name="Espace réservé du numéro de diapositive 4"/>
          <p:cNvSpPr>
            <a:spLocks noGrp="1"/>
          </p:cNvSpPr>
          <p:nvPr>
            <p:ph type="sldNum" sz="quarter" idx="11"/>
          </p:nvPr>
        </p:nvSpPr>
        <p:spPr/>
        <p:txBody>
          <a:bodyPr/>
          <a:lstStyle>
            <a:lvl1pPr>
              <a:defRPr/>
            </a:lvl1pPr>
          </a:lstStyle>
          <a:p>
            <a:fld id="{F356CD44-F288-444C-93CB-6150024301C6}" type="slidenum">
              <a:rPr lang="en-US" smtClean="0"/>
              <a:pPr/>
              <a:t>‹#›</a:t>
            </a:fld>
            <a:endParaRPr lang="en-US"/>
          </a:p>
        </p:txBody>
      </p:sp>
    </p:spTree>
    <p:extLst>
      <p:ext uri="{BB962C8B-B14F-4D97-AF65-F5344CB8AC3E}">
        <p14:creationId xmlns:p14="http://schemas.microsoft.com/office/powerpoint/2010/main" val="1300225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lvl1pPr>
              <a:defRPr/>
            </a:lvl1pPr>
          </a:lstStyle>
          <a:p>
            <a:r>
              <a:rPr lang="en-US"/>
              <a:t>|</a:t>
            </a:r>
            <a:r>
              <a:rPr lang="en-US" sz="506" baseline="16000"/>
              <a:t>        </a:t>
            </a:r>
            <a:fld id="{C129CA75-945F-4EEE-85D1-E0E5F85E2FE1}" type="slidenum">
              <a:rPr lang="en-US"/>
              <a:pPr/>
              <a:t>‹#›</a:t>
            </a:fld>
            <a:endParaRPr lang="en-US"/>
          </a:p>
        </p:txBody>
      </p:sp>
    </p:spTree>
    <p:extLst>
      <p:ext uri="{BB962C8B-B14F-4D97-AF65-F5344CB8AC3E}">
        <p14:creationId xmlns:p14="http://schemas.microsoft.com/office/powerpoint/2010/main" val="1960509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hart Placeholder 2"/>
          <p:cNvSpPr>
            <a:spLocks noGrp="1"/>
          </p:cNvSpPr>
          <p:nvPr>
            <p:ph type="chart" idx="1"/>
          </p:nvPr>
        </p:nvSpPr>
        <p:spPr>
          <a:xfrm>
            <a:off x="457200" y="1600204"/>
            <a:ext cx="8229600" cy="4525963"/>
          </a:xfrm>
        </p:spPr>
        <p:txBody>
          <a:bodyPr/>
          <a:lstStyle/>
          <a:p>
            <a:endParaRPr lang="ru-R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ru-RU" altLang="ru-RU">
              <a:solidFill>
                <a:srgbClr val="444492"/>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ru-RU" altLang="ru-RU">
              <a:solidFill>
                <a:srgbClr val="444492"/>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3D883F8-A59F-4BFF-B2E1-8086B52CAD12}" type="slidenum">
              <a:rPr lang="ru-RU" altLang="ru-RU"/>
              <a:pPr/>
              <a:t>‹#›</a:t>
            </a:fld>
            <a:endParaRPr lang="ru-RU" altLang="ru-RU"/>
          </a:p>
        </p:txBody>
      </p:sp>
    </p:spTree>
    <p:extLst>
      <p:ext uri="{BB962C8B-B14F-4D97-AF65-F5344CB8AC3E}">
        <p14:creationId xmlns:p14="http://schemas.microsoft.com/office/powerpoint/2010/main" val="142236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C135B-464B-4678-A7EF-3086530A7721}" type="datetimeFigureOut">
              <a:rPr lang="ru-RU" smtClean="0"/>
              <a:pPr/>
              <a:t>09.02.2021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E435F6-C51F-4BA1-8076-721913B092F3}" type="slidenum">
              <a:rPr lang="ru-RU" smtClean="0"/>
              <a:pPr/>
              <a:t>‹#›</a:t>
            </a:fld>
            <a:endParaRPr lang="ru-RU"/>
          </a:p>
        </p:txBody>
      </p:sp>
    </p:spTree>
    <p:extLst>
      <p:ext uri="{BB962C8B-B14F-4D97-AF65-F5344CB8AC3E}">
        <p14:creationId xmlns:p14="http://schemas.microsoft.com/office/powerpoint/2010/main" val="32756582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1575"/>
            </a:lvl1pPr>
            <a:lvl2pPr>
              <a:defRPr sz="1350"/>
            </a:lvl2pPr>
            <a:lvl3pPr>
              <a:defRPr sz="1125"/>
            </a:lvl3pPr>
            <a:lvl4pPr>
              <a:defRPr sz="1013"/>
            </a:lvl4pPr>
            <a:lvl5pPr>
              <a:defRPr sz="1013"/>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1575"/>
            </a:lvl1pPr>
            <a:lvl2pPr>
              <a:defRPr sz="1350"/>
            </a:lvl2pPr>
            <a:lvl3pPr>
              <a:defRPr sz="1125"/>
            </a:lvl3pPr>
            <a:lvl4pPr>
              <a:defRPr sz="1013"/>
            </a:lvl4pPr>
            <a:lvl5pPr>
              <a:defRPr sz="1013"/>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3581400" y="6305550"/>
            <a:ext cx="2133600" cy="476250"/>
          </a:xfrm>
          <a:prstGeom prst="rect">
            <a:avLst/>
          </a:prstGeom>
        </p:spPr>
        <p:txBody>
          <a:bodyPr/>
          <a:lstStyle/>
          <a:p>
            <a:fld id="{837AD036-B975-4C15-8BB9-ED7574DA37FF}" type="datetimeFigureOut">
              <a:rPr lang="ru-RU">
                <a:solidFill>
                  <a:srgbClr val="444492"/>
                </a:solidFill>
              </a:rPr>
              <a:pPr/>
              <a:t>09.02.2021</a:t>
            </a:fld>
            <a:endParaRPr lang="ru-RU">
              <a:solidFill>
                <a:srgbClr val="444492"/>
              </a:solidFill>
            </a:endParaRPr>
          </a:p>
        </p:txBody>
      </p:sp>
      <p:sp>
        <p:nvSpPr>
          <p:cNvPr id="6" name="Нижний колонтитул 5"/>
          <p:cNvSpPr>
            <a:spLocks noGrp="1"/>
          </p:cNvSpPr>
          <p:nvPr>
            <p:ph type="ftr" sz="quarter" idx="11"/>
          </p:nvPr>
        </p:nvSpPr>
        <p:spPr>
          <a:xfrm>
            <a:off x="5715000" y="6305550"/>
            <a:ext cx="2895600" cy="476250"/>
          </a:xfrm>
          <a:prstGeom prst="rect">
            <a:avLst/>
          </a:prstGeom>
        </p:spPr>
        <p:txBody>
          <a:bodyPr/>
          <a:lstStyle/>
          <a:p>
            <a:endParaRPr lang="ru-RU">
              <a:solidFill>
                <a:srgbClr val="444492"/>
              </a:solidFill>
            </a:endParaRPr>
          </a:p>
        </p:txBody>
      </p:sp>
      <p:sp>
        <p:nvSpPr>
          <p:cNvPr id="7" name="Номер слайда 6"/>
          <p:cNvSpPr>
            <a:spLocks noGrp="1"/>
          </p:cNvSpPr>
          <p:nvPr>
            <p:ph type="sldNum" sz="quarter" idx="12"/>
          </p:nvPr>
        </p:nvSpPr>
        <p:spPr/>
        <p:txBody>
          <a:bodyPr/>
          <a:lstStyle/>
          <a:p>
            <a:fld id="{A41F5958-26FA-4B18-8AC4-3A6D3C8FB6EA}" type="slidenum">
              <a:rPr lang="ru-RU" smtClean="0"/>
              <a:pPr/>
              <a:t>‹#›</a:t>
            </a:fld>
            <a:endParaRPr lang="ru-RU"/>
          </a:p>
        </p:txBody>
      </p:sp>
    </p:spTree>
    <p:extLst>
      <p:ext uri="{BB962C8B-B14F-4D97-AF65-F5344CB8AC3E}">
        <p14:creationId xmlns:p14="http://schemas.microsoft.com/office/powerpoint/2010/main" val="34256461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1D8BD707-D9CF-40AE-B4C6-C98DA3205C09}" type="datetimeFigureOut">
              <a:rPr lang="en-US">
                <a:solidFill>
                  <a:prstClr val="black">
                    <a:tint val="75000"/>
                  </a:prstClr>
                </a:solidFill>
              </a:rPr>
              <a:pPr/>
              <a:t>2/9/2021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3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oleObject" Target="../embeddings/oleObject1.bin"/><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vmlDrawing" Target="../drawings/vmlDrawing1.v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1.e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oleObject" Target="../embeddings/oleObject2.bin"/><Relationship Id="rId2" Type="http://schemas.openxmlformats.org/officeDocument/2006/relationships/slideLayout" Target="../slideLayouts/slideLayout80.xml"/><Relationship Id="rId16" Type="http://schemas.openxmlformats.org/officeDocument/2006/relationships/tags" Target="../tags/tag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vmlDrawing" Target="../drawings/vmlDrawing2.v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C135B-464B-4678-A7EF-3086530A7721}" type="datetimeFigureOut">
              <a:rPr lang="ru-RU" smtClean="0"/>
              <a:pPr/>
              <a:t>09.02.2021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435F6-C51F-4BA1-8076-721913B092F3}" type="slidenum">
              <a:rPr lang="ru-RU" smtClean="0"/>
              <a:pPr/>
              <a:t>‹#›</a:t>
            </a:fld>
            <a:endParaRPr lang="ru-RU"/>
          </a:p>
        </p:txBody>
      </p:sp>
    </p:spTree>
    <p:extLst>
      <p:ext uri="{BB962C8B-B14F-4D97-AF65-F5344CB8AC3E}">
        <p14:creationId xmlns:p14="http://schemas.microsoft.com/office/powerpoint/2010/main" val="287134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0"/>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8929" name="think-cell Slide" r:id="rId21" imgW="360" imgH="360" progId="">
                  <p:embed/>
                </p:oleObj>
              </mc:Choice>
              <mc:Fallback>
                <p:oleObj name="think-cell Slide" r:id="rId21" imgW="360" imgH="36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 name="Rectangle 40"/>
          <p:cNvSpPr>
            <a:spLocks noGrp="1" noChangeArrowheads="1"/>
          </p:cNvSpPr>
          <p:nvPr>
            <p:ph type="sldNum" sz="quarter" idx="4"/>
          </p:nvPr>
        </p:nvSpPr>
        <p:spPr bwMode="auto">
          <a:xfrm>
            <a:off x="8086726" y="6477000"/>
            <a:ext cx="482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600">
                <a:solidFill>
                  <a:srgbClr val="000000"/>
                </a:solidFill>
              </a:defRPr>
            </a:lvl1pPr>
          </a:lstStyle>
          <a:p>
            <a:fld id="{F356CD44-F288-444C-93CB-6150024301C6}" type="slidenum">
              <a:rPr lang="en-US" smtClean="0"/>
              <a:pPr/>
              <a:t>‹#›</a:t>
            </a:fld>
            <a:endParaRPr lang="en-US"/>
          </a:p>
        </p:txBody>
      </p:sp>
      <p:sp>
        <p:nvSpPr>
          <p:cNvPr id="3119" name="Line 47"/>
          <p:cNvSpPr>
            <a:spLocks noChangeShapeType="1"/>
          </p:cNvSpPr>
          <p:nvPr/>
        </p:nvSpPr>
        <p:spPr bwMode="auto">
          <a:xfrm>
            <a:off x="631826" y="1187450"/>
            <a:ext cx="79216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350">
              <a:solidFill>
                <a:srgbClr val="444492"/>
              </a:solidFill>
            </a:endParaRPr>
          </a:p>
        </p:txBody>
      </p:sp>
      <p:sp>
        <p:nvSpPr>
          <p:cNvPr id="10" name="Text Placeholder 6"/>
          <p:cNvSpPr txBox="1">
            <a:spLocks/>
          </p:cNvSpPr>
          <p:nvPr/>
        </p:nvSpPr>
        <p:spPr>
          <a:xfrm>
            <a:off x="684213" y="1412875"/>
            <a:ext cx="7848600" cy="4464050"/>
          </a:xfrm>
          <a:prstGeom prst="rect">
            <a:avLst/>
          </a:prstGeom>
        </p:spPr>
        <p:txBody>
          <a:bodyPr/>
          <a:lstStyle>
            <a:lvl1pPr marL="285750" indent="-285750" algn="l" rtl="0" eaLnBrk="1" fontAlgn="base" hangingPunct="1">
              <a:spcBef>
                <a:spcPct val="20000"/>
              </a:spcBef>
              <a:spcAft>
                <a:spcPct val="0"/>
              </a:spcAft>
              <a:buClr>
                <a:schemeClr val="accent6"/>
              </a:buClr>
              <a:buSzPct val="130000"/>
              <a:buFont typeface="Arial" panose="020B0604020202020204" pitchFamily="34" charset="0"/>
              <a:buChar char="●"/>
              <a:defRPr>
                <a:solidFill>
                  <a:schemeClr val="accent2">
                    <a:lumMod val="65000"/>
                    <a:lumOff val="35000"/>
                  </a:schemeClr>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1600" b="0" baseline="0">
                <a:solidFill>
                  <a:schemeClr val="tx1"/>
                </a:solidFill>
                <a:latin typeface="+mn-lt"/>
                <a:cs typeface="+mn-cs"/>
              </a:defRPr>
            </a:lvl2pPr>
            <a:lvl3pPr marL="914400" indent="0" algn="l" rtl="0" eaLnBrk="1" fontAlgn="base" hangingPunct="1">
              <a:spcBef>
                <a:spcPct val="20000"/>
              </a:spcBef>
              <a:spcAft>
                <a:spcPct val="0"/>
              </a:spcAft>
              <a:buClr>
                <a:schemeClr val="hlink"/>
              </a:buClr>
              <a:buNone/>
              <a:defRPr sz="1600">
                <a:solidFill>
                  <a:srgbClr val="596169"/>
                </a:solidFill>
                <a:latin typeface="+mn-lt"/>
                <a:cs typeface="+mn-cs"/>
              </a:defRPr>
            </a:lvl3pPr>
            <a:lvl4pPr marL="1600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4pPr>
            <a:lvl5pPr marL="2057400" indent="-228600" algn="l" rtl="0" eaLnBrk="1" fontAlgn="base" hangingPunct="1">
              <a:spcBef>
                <a:spcPct val="20000"/>
              </a:spcBef>
              <a:spcAft>
                <a:spcPct val="0"/>
              </a:spcAft>
              <a:buClr>
                <a:schemeClr val="accent2"/>
              </a:buClr>
              <a:buChar char="•"/>
              <a:defRPr sz="1600">
                <a:solidFill>
                  <a:srgbClr val="596169"/>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596169"/>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596169"/>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596169"/>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9pPr>
          </a:lstStyle>
          <a:p>
            <a:pPr marL="0" indent="0">
              <a:buClr>
                <a:srgbClr val="A32584"/>
              </a:buClr>
              <a:buFont typeface="Arial" panose="020B0604020202020204" pitchFamily="34" charset="0"/>
              <a:buNone/>
            </a:pPr>
            <a:endParaRPr lang="en-US" sz="1350" kern="0" dirty="0" smtClean="0">
              <a:solidFill>
                <a:srgbClr val="000000">
                  <a:lumMod val="65000"/>
                  <a:lumOff val="35000"/>
                </a:srgbClr>
              </a:solidFill>
            </a:endParaRPr>
          </a:p>
        </p:txBody>
      </p:sp>
      <p:sp>
        <p:nvSpPr>
          <p:cNvPr id="4" name="Title Placeholder 3"/>
          <p:cNvSpPr>
            <a:spLocks noGrp="1"/>
          </p:cNvSpPr>
          <p:nvPr>
            <p:ph type="title"/>
          </p:nvPr>
        </p:nvSpPr>
        <p:spPr>
          <a:xfrm>
            <a:off x="457200" y="533400"/>
            <a:ext cx="8229600" cy="654050"/>
          </a:xfrm>
          <a:prstGeom prst="rect">
            <a:avLst/>
          </a:prstGeom>
        </p:spPr>
        <p:txBody>
          <a:bodyPr vert="horz" lIns="91440" tIns="45720" rIns="91440" bIns="45720" rtlCol="0" anchor="ctr">
            <a:normAutofit/>
          </a:bodyPr>
          <a:lstStyle/>
          <a:p>
            <a:r>
              <a:rPr kumimoji="0" lang="en-US" sz="1950" b="0" i="0" u="none" strike="noStrike" kern="0" cap="none" spc="0" normalizeH="0" baseline="0" noProof="0" smtClean="0">
                <a:ln>
                  <a:noFill/>
                </a:ln>
                <a:solidFill>
                  <a:srgbClr val="596169"/>
                </a:solidFill>
                <a:effectLst/>
                <a:uLnTx/>
                <a:uFillTx/>
                <a:latin typeface="+mj-lt"/>
                <a:ea typeface="+mj-ea"/>
                <a:cs typeface="+mj-cs"/>
              </a:rPr>
              <a:t>Click to edit Master title style</a:t>
            </a:r>
            <a:endParaRPr lang="en-US" dirty="0"/>
          </a:p>
        </p:txBody>
      </p:sp>
      <p:sp>
        <p:nvSpPr>
          <p:cNvPr id="5" name="Text Placeholder 4"/>
          <p:cNvSpPr>
            <a:spLocks noGrp="1"/>
          </p:cNvSpPr>
          <p:nvPr>
            <p:ph type="body" idx="1"/>
          </p:nvPr>
        </p:nvSpPr>
        <p:spPr>
          <a:xfrm>
            <a:off x="635783" y="141205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38767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756" r:id="rId16"/>
    <p:sldLayoutId id="2147483757" r:id="rId17"/>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1950">
          <a:solidFill>
            <a:srgbClr val="596169"/>
          </a:solidFill>
          <a:latin typeface="+mj-lt"/>
          <a:ea typeface="+mj-ea"/>
          <a:cs typeface="+mj-cs"/>
        </a:defRPr>
      </a:lvl1pPr>
      <a:lvl2pPr algn="l" rtl="0" eaLnBrk="1" fontAlgn="base" hangingPunct="1">
        <a:lnSpc>
          <a:spcPct val="90000"/>
        </a:lnSpc>
        <a:spcBef>
          <a:spcPct val="0"/>
        </a:spcBef>
        <a:spcAft>
          <a:spcPct val="0"/>
        </a:spcAft>
        <a:defRPr sz="1950">
          <a:solidFill>
            <a:srgbClr val="596169"/>
          </a:solidFill>
          <a:latin typeface="Arial" charset="0"/>
          <a:cs typeface="Arial" charset="0"/>
        </a:defRPr>
      </a:lvl2pPr>
      <a:lvl3pPr algn="l" rtl="0" eaLnBrk="1" fontAlgn="base" hangingPunct="1">
        <a:lnSpc>
          <a:spcPct val="90000"/>
        </a:lnSpc>
        <a:spcBef>
          <a:spcPct val="0"/>
        </a:spcBef>
        <a:spcAft>
          <a:spcPct val="0"/>
        </a:spcAft>
        <a:defRPr sz="1950">
          <a:solidFill>
            <a:srgbClr val="596169"/>
          </a:solidFill>
          <a:latin typeface="Arial" charset="0"/>
          <a:cs typeface="Arial" charset="0"/>
        </a:defRPr>
      </a:lvl3pPr>
      <a:lvl4pPr algn="l" rtl="0" eaLnBrk="1" fontAlgn="base" hangingPunct="1">
        <a:lnSpc>
          <a:spcPct val="90000"/>
        </a:lnSpc>
        <a:spcBef>
          <a:spcPct val="0"/>
        </a:spcBef>
        <a:spcAft>
          <a:spcPct val="0"/>
        </a:spcAft>
        <a:defRPr sz="1950">
          <a:solidFill>
            <a:srgbClr val="596169"/>
          </a:solidFill>
          <a:latin typeface="Arial" charset="0"/>
          <a:cs typeface="Arial" charset="0"/>
        </a:defRPr>
      </a:lvl4pPr>
      <a:lvl5pPr algn="l" rtl="0" eaLnBrk="1" fontAlgn="base" hangingPunct="1">
        <a:lnSpc>
          <a:spcPct val="90000"/>
        </a:lnSpc>
        <a:spcBef>
          <a:spcPct val="0"/>
        </a:spcBef>
        <a:spcAft>
          <a:spcPct val="0"/>
        </a:spcAft>
        <a:defRPr sz="1950">
          <a:solidFill>
            <a:srgbClr val="596169"/>
          </a:solidFill>
          <a:latin typeface="Arial" charset="0"/>
          <a:cs typeface="Arial" charset="0"/>
        </a:defRPr>
      </a:lvl5pPr>
      <a:lvl6pPr marL="342900" algn="l" rtl="0" eaLnBrk="1" fontAlgn="base" hangingPunct="1">
        <a:lnSpc>
          <a:spcPct val="90000"/>
        </a:lnSpc>
        <a:spcBef>
          <a:spcPct val="0"/>
        </a:spcBef>
        <a:spcAft>
          <a:spcPct val="0"/>
        </a:spcAft>
        <a:defRPr sz="1950">
          <a:solidFill>
            <a:srgbClr val="596169"/>
          </a:solidFill>
          <a:latin typeface="Arial" charset="0"/>
          <a:cs typeface="Arial" charset="0"/>
        </a:defRPr>
      </a:lvl6pPr>
      <a:lvl7pPr marL="685800" algn="l" rtl="0" eaLnBrk="1" fontAlgn="base" hangingPunct="1">
        <a:lnSpc>
          <a:spcPct val="90000"/>
        </a:lnSpc>
        <a:spcBef>
          <a:spcPct val="0"/>
        </a:spcBef>
        <a:spcAft>
          <a:spcPct val="0"/>
        </a:spcAft>
        <a:defRPr sz="1950">
          <a:solidFill>
            <a:srgbClr val="596169"/>
          </a:solidFill>
          <a:latin typeface="Arial" charset="0"/>
          <a:cs typeface="Arial" charset="0"/>
        </a:defRPr>
      </a:lvl7pPr>
      <a:lvl8pPr marL="1028700" algn="l" rtl="0" eaLnBrk="1" fontAlgn="base" hangingPunct="1">
        <a:lnSpc>
          <a:spcPct val="90000"/>
        </a:lnSpc>
        <a:spcBef>
          <a:spcPct val="0"/>
        </a:spcBef>
        <a:spcAft>
          <a:spcPct val="0"/>
        </a:spcAft>
        <a:defRPr sz="1950">
          <a:solidFill>
            <a:srgbClr val="596169"/>
          </a:solidFill>
          <a:latin typeface="Arial" charset="0"/>
          <a:cs typeface="Arial" charset="0"/>
        </a:defRPr>
      </a:lvl8pPr>
      <a:lvl9pPr marL="1371600" algn="l" rtl="0" eaLnBrk="1" fontAlgn="base" hangingPunct="1">
        <a:lnSpc>
          <a:spcPct val="90000"/>
        </a:lnSpc>
        <a:spcBef>
          <a:spcPct val="0"/>
        </a:spcBef>
        <a:spcAft>
          <a:spcPct val="0"/>
        </a:spcAft>
        <a:defRPr sz="1950">
          <a:solidFill>
            <a:srgbClr val="596169"/>
          </a:solidFill>
          <a:latin typeface="Arial" charset="0"/>
          <a:cs typeface="Arial" charset="0"/>
        </a:defRPr>
      </a:lvl9pPr>
    </p:titleStyle>
    <p:bodyStyle>
      <a:lvl1pPr marL="214313" marR="0" indent="-214313" algn="l" defTabSz="685800" rtl="0" eaLnBrk="1" fontAlgn="base" latinLnBrk="0" hangingPunct="1">
        <a:lnSpc>
          <a:spcPct val="100000"/>
        </a:lnSpc>
        <a:spcBef>
          <a:spcPct val="20000"/>
        </a:spcBef>
        <a:spcAft>
          <a:spcPct val="0"/>
        </a:spcAft>
        <a:buClr>
          <a:schemeClr val="accent6"/>
        </a:buClr>
        <a:buSzPct val="130000"/>
        <a:buFont typeface="Arial" panose="020B0604020202020204" pitchFamily="34" charset="0"/>
        <a:buChar char="●"/>
        <a:tabLst/>
        <a:defRPr>
          <a:solidFill>
            <a:schemeClr val="accent2">
              <a:lumMod val="65000"/>
              <a:lumOff val="35000"/>
            </a:schemeClr>
          </a:solidFill>
          <a:latin typeface="+mn-lt"/>
          <a:ea typeface="+mn-ea"/>
          <a:cs typeface="+mn-cs"/>
        </a:defRPr>
      </a:lvl1pPr>
      <a:lvl2pPr marL="557213" marR="0" indent="-214313" algn="l" defTabSz="685800" rtl="0" eaLnBrk="1" fontAlgn="base" latinLnBrk="0" hangingPunct="1">
        <a:lnSpc>
          <a:spcPct val="100000"/>
        </a:lnSpc>
        <a:spcBef>
          <a:spcPct val="20000"/>
        </a:spcBef>
        <a:spcAft>
          <a:spcPct val="0"/>
        </a:spcAft>
        <a:buClr>
          <a:srgbClr val="444492"/>
        </a:buClr>
        <a:buSzTx/>
        <a:buFont typeface="Verdana" pitchFamily="34" charset="0"/>
        <a:buChar char="●"/>
        <a:tabLst/>
        <a:defRPr sz="1200" b="1">
          <a:solidFill>
            <a:schemeClr val="tx1"/>
          </a:solidFill>
          <a:latin typeface="+mn-lt"/>
          <a:cs typeface="+mn-cs"/>
        </a:defRPr>
      </a:lvl2pPr>
      <a:lvl3pPr marL="857250" indent="-171450" algn="l" rtl="0" eaLnBrk="1" fontAlgn="base" hangingPunct="1">
        <a:spcBef>
          <a:spcPct val="20000"/>
        </a:spcBef>
        <a:spcAft>
          <a:spcPct val="0"/>
        </a:spcAft>
        <a:buClr>
          <a:schemeClr val="hlink"/>
        </a:buClr>
        <a:buChar char="•"/>
        <a:defRPr sz="1200">
          <a:solidFill>
            <a:srgbClr val="596169"/>
          </a:solidFill>
          <a:latin typeface="+mn-lt"/>
          <a:cs typeface="+mn-cs"/>
        </a:defRPr>
      </a:lvl3pPr>
      <a:lvl4pPr marL="1200150" indent="-171450" algn="l" rtl="0" eaLnBrk="1" fontAlgn="base" hangingPunct="1">
        <a:spcBef>
          <a:spcPct val="20000"/>
        </a:spcBef>
        <a:spcAft>
          <a:spcPct val="0"/>
        </a:spcAft>
        <a:buClr>
          <a:schemeClr val="accent2"/>
        </a:buClr>
        <a:buChar char="•"/>
        <a:defRPr sz="1200">
          <a:solidFill>
            <a:srgbClr val="596169"/>
          </a:solidFill>
          <a:latin typeface="+mn-lt"/>
          <a:cs typeface="+mn-cs"/>
        </a:defRPr>
      </a:lvl4pPr>
      <a:lvl5pPr marL="1543050" indent="-171450" algn="l" rtl="0" eaLnBrk="1" fontAlgn="base" hangingPunct="1">
        <a:spcBef>
          <a:spcPct val="20000"/>
        </a:spcBef>
        <a:spcAft>
          <a:spcPct val="0"/>
        </a:spcAft>
        <a:buClr>
          <a:schemeClr val="accent2"/>
        </a:buClr>
        <a:buChar char="•"/>
        <a:defRPr sz="1200">
          <a:solidFill>
            <a:srgbClr val="596169"/>
          </a:solidFill>
          <a:latin typeface="+mn-lt"/>
          <a:cs typeface="+mn-cs"/>
        </a:defRPr>
      </a:lvl5pPr>
      <a:lvl6pPr marL="1885950" indent="-171450" algn="l" rtl="0" eaLnBrk="1" fontAlgn="base" hangingPunct="1">
        <a:spcBef>
          <a:spcPct val="20000"/>
        </a:spcBef>
        <a:spcAft>
          <a:spcPct val="0"/>
        </a:spcAft>
        <a:buClr>
          <a:schemeClr val="accent2"/>
        </a:buClr>
        <a:buChar char="•"/>
        <a:defRPr sz="1200">
          <a:solidFill>
            <a:srgbClr val="596169"/>
          </a:solidFill>
          <a:latin typeface="+mn-lt"/>
          <a:cs typeface="+mn-cs"/>
        </a:defRPr>
      </a:lvl6pPr>
      <a:lvl7pPr marL="2228850" indent="-171450" algn="l" rtl="0" eaLnBrk="1" fontAlgn="base" hangingPunct="1">
        <a:spcBef>
          <a:spcPct val="20000"/>
        </a:spcBef>
        <a:spcAft>
          <a:spcPct val="0"/>
        </a:spcAft>
        <a:buClr>
          <a:schemeClr val="accent2"/>
        </a:buClr>
        <a:buChar char="•"/>
        <a:defRPr sz="1200">
          <a:solidFill>
            <a:srgbClr val="596169"/>
          </a:solidFill>
          <a:latin typeface="+mn-lt"/>
          <a:cs typeface="+mn-cs"/>
        </a:defRPr>
      </a:lvl7pPr>
      <a:lvl8pPr marL="2571750" indent="-171450" algn="l" rtl="0" eaLnBrk="1" fontAlgn="base" hangingPunct="1">
        <a:spcBef>
          <a:spcPct val="20000"/>
        </a:spcBef>
        <a:spcAft>
          <a:spcPct val="0"/>
        </a:spcAft>
        <a:buClr>
          <a:schemeClr val="accent2"/>
        </a:buClr>
        <a:buChar char="•"/>
        <a:defRPr sz="1200">
          <a:solidFill>
            <a:srgbClr val="596169"/>
          </a:solidFill>
          <a:latin typeface="+mn-lt"/>
          <a:cs typeface="+mn-cs"/>
        </a:defRPr>
      </a:lvl8pPr>
      <a:lvl9pPr marL="2914650" indent="-171450" algn="l" rtl="0" eaLnBrk="1" fontAlgn="base" hangingPunct="1">
        <a:spcBef>
          <a:spcPct val="20000"/>
        </a:spcBef>
        <a:spcAft>
          <a:spcPct val="0"/>
        </a:spcAft>
        <a:buClr>
          <a:schemeClr val="accent2"/>
        </a:buClr>
        <a:buChar char="•"/>
        <a:defRPr sz="1200">
          <a:solidFill>
            <a:srgbClr val="596169"/>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E4EC11C-1D09-400F-9C4E-8530BC6E2B70}" type="datetime1">
              <a:rPr lang="ru-RU" smtClean="0">
                <a:solidFill>
                  <a:prstClr val="black">
                    <a:tint val="75000"/>
                  </a:prstClr>
                </a:solidFill>
              </a:rPr>
              <a:pPr defTabSz="685800">
                <a:defRPr/>
              </a:pPr>
              <a:t>09.02.2021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8C029E4B-F3DF-4B7A-AF98-D5A7152C7975}"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1801792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E4EC11C-1D09-400F-9C4E-8530BC6E2B70}" type="datetime1">
              <a:rPr lang="ru-RU" smtClean="0">
                <a:solidFill>
                  <a:prstClr val="black">
                    <a:tint val="75000"/>
                  </a:prstClr>
                </a:solidFill>
              </a:rPr>
              <a:pPr defTabSz="685800">
                <a:defRPr/>
              </a:pPr>
              <a:t>09.02.2021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8C029E4B-F3DF-4B7A-AF98-D5A7152C7975}"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42736679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9E4EC11C-1D09-400F-9C4E-8530BC6E2B70}" type="datetime1">
              <a:rPr lang="ru-RU" smtClean="0">
                <a:solidFill>
                  <a:prstClr val="black">
                    <a:tint val="75000"/>
                  </a:prstClr>
                </a:solidFill>
              </a:rPr>
              <a:pPr defTabSz="685800">
                <a:defRPr/>
              </a:pPr>
              <a:t>09.02.2021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8C029E4B-F3DF-4B7A-AF98-D5A7152C7975}" type="slidenum">
              <a:rPr lang="ru-RU" smtClean="0">
                <a:solidFill>
                  <a:prstClr val="black">
                    <a:tint val="75000"/>
                  </a:prstClr>
                </a:solidFill>
              </a:rPr>
              <a:pPr defTabSz="685800">
                <a:defRPr/>
              </a:pPr>
              <a:t>‹#›</a:t>
            </a:fld>
            <a:endParaRPr lang="ru-RU">
              <a:solidFill>
                <a:prstClr val="black">
                  <a:tint val="75000"/>
                </a:prstClr>
              </a:solidFill>
            </a:endParaRPr>
          </a:p>
        </p:txBody>
      </p:sp>
    </p:spTree>
    <p:extLst>
      <p:ext uri="{BB962C8B-B14F-4D97-AF65-F5344CB8AC3E}">
        <p14:creationId xmlns:p14="http://schemas.microsoft.com/office/powerpoint/2010/main" val="164481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5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solidFill>
                  <a:prstClr val="black">
                    <a:tint val="75000"/>
                  </a:prstClr>
                </a:solidFill>
              </a:rPr>
              <a:pPr/>
              <a:t>09.02.2021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94744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6"/>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9950"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9" y="1592"/>
                        <a:ext cx="1587" cy="1587"/>
                      </a:xfrm>
                      <a:prstGeom prst="rect">
                        <a:avLst/>
                      </a:prstGeom>
                    </p:spPr>
                  </p:pic>
                </p:oleObj>
              </mc:Fallback>
            </mc:AlternateContent>
          </a:graphicData>
        </a:graphic>
      </p:graphicFrame>
      <p:sp>
        <p:nvSpPr>
          <p:cNvPr id="3112" name="Rectangle 40"/>
          <p:cNvSpPr>
            <a:spLocks noGrp="1" noChangeArrowheads="1"/>
          </p:cNvSpPr>
          <p:nvPr>
            <p:ph type="sldNum" sz="quarter" idx="4"/>
          </p:nvPr>
        </p:nvSpPr>
        <p:spPr bwMode="auto">
          <a:xfrm>
            <a:off x="8086726" y="6477000"/>
            <a:ext cx="4826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450">
                <a:solidFill>
                  <a:srgbClr val="000000"/>
                </a:solidFill>
              </a:defRPr>
            </a:lvl1pPr>
          </a:lstStyle>
          <a:p>
            <a:fld id="{F356CD44-F288-444C-93CB-6150024301C6}" type="slidenum">
              <a:rPr lang="en-US" smtClean="0"/>
              <a:pPr/>
              <a:t>‹#›</a:t>
            </a:fld>
            <a:endParaRPr lang="en-US"/>
          </a:p>
        </p:txBody>
      </p:sp>
      <p:sp>
        <p:nvSpPr>
          <p:cNvPr id="3119" name="Line 47"/>
          <p:cNvSpPr>
            <a:spLocks noChangeShapeType="1"/>
          </p:cNvSpPr>
          <p:nvPr/>
        </p:nvSpPr>
        <p:spPr bwMode="auto">
          <a:xfrm>
            <a:off x="631827" y="1187450"/>
            <a:ext cx="79216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z="1013">
              <a:solidFill>
                <a:srgbClr val="444492"/>
              </a:solidFill>
            </a:endParaRPr>
          </a:p>
        </p:txBody>
      </p:sp>
      <p:sp>
        <p:nvSpPr>
          <p:cNvPr id="10" name="Text Placeholder 6"/>
          <p:cNvSpPr txBox="1">
            <a:spLocks/>
          </p:cNvSpPr>
          <p:nvPr/>
        </p:nvSpPr>
        <p:spPr>
          <a:xfrm>
            <a:off x="684213" y="1412875"/>
            <a:ext cx="7848600" cy="4464050"/>
          </a:xfrm>
          <a:prstGeom prst="rect">
            <a:avLst/>
          </a:prstGeom>
        </p:spPr>
        <p:txBody>
          <a:bodyPr/>
          <a:lstStyle>
            <a:lvl1pPr marL="285750" indent="-285750" algn="l" rtl="0" eaLnBrk="1" fontAlgn="base" hangingPunct="1">
              <a:spcBef>
                <a:spcPct val="20000"/>
              </a:spcBef>
              <a:spcAft>
                <a:spcPct val="0"/>
              </a:spcAft>
              <a:buClr>
                <a:schemeClr val="accent6"/>
              </a:buClr>
              <a:buSzPct val="130000"/>
              <a:buFont typeface="Arial" panose="020B0604020202020204" pitchFamily="34" charset="0"/>
              <a:buChar char="●"/>
              <a:defRPr>
                <a:solidFill>
                  <a:schemeClr val="accent2">
                    <a:lumMod val="65000"/>
                    <a:lumOff val="35000"/>
                  </a:schemeClr>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1600" b="0" baseline="0">
                <a:solidFill>
                  <a:schemeClr val="tx1"/>
                </a:solidFill>
                <a:latin typeface="+mn-lt"/>
                <a:cs typeface="+mn-cs"/>
              </a:defRPr>
            </a:lvl2pPr>
            <a:lvl3pPr marL="914400" indent="0" algn="l" rtl="0" eaLnBrk="1" fontAlgn="base" hangingPunct="1">
              <a:spcBef>
                <a:spcPct val="20000"/>
              </a:spcBef>
              <a:spcAft>
                <a:spcPct val="0"/>
              </a:spcAft>
              <a:buClr>
                <a:schemeClr val="hlink"/>
              </a:buClr>
              <a:buNone/>
              <a:defRPr sz="1600">
                <a:solidFill>
                  <a:srgbClr val="596169"/>
                </a:solidFill>
                <a:latin typeface="+mn-lt"/>
                <a:cs typeface="+mn-cs"/>
              </a:defRPr>
            </a:lvl3pPr>
            <a:lvl4pPr marL="1600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4pPr>
            <a:lvl5pPr marL="2057400" indent="-228600" algn="l" rtl="0" eaLnBrk="1" fontAlgn="base" hangingPunct="1">
              <a:spcBef>
                <a:spcPct val="20000"/>
              </a:spcBef>
              <a:spcAft>
                <a:spcPct val="0"/>
              </a:spcAft>
              <a:buClr>
                <a:schemeClr val="accent2"/>
              </a:buClr>
              <a:buChar char="•"/>
              <a:defRPr sz="1600">
                <a:solidFill>
                  <a:srgbClr val="596169"/>
                </a:solidFill>
                <a:latin typeface="+mn-lt"/>
                <a:cs typeface="+mn-cs"/>
              </a:defRPr>
            </a:lvl5pPr>
            <a:lvl6pPr marL="2514600" indent="-228600" algn="l" rtl="0" eaLnBrk="1" fontAlgn="base" hangingPunct="1">
              <a:spcBef>
                <a:spcPct val="20000"/>
              </a:spcBef>
              <a:spcAft>
                <a:spcPct val="0"/>
              </a:spcAft>
              <a:buClr>
                <a:schemeClr val="accent2"/>
              </a:buClr>
              <a:buChar char="•"/>
              <a:defRPr sz="1600">
                <a:solidFill>
                  <a:srgbClr val="596169"/>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596169"/>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596169"/>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596169"/>
                </a:solidFill>
                <a:latin typeface="+mn-lt"/>
                <a:cs typeface="+mn-cs"/>
              </a:defRPr>
            </a:lvl9pPr>
          </a:lstStyle>
          <a:p>
            <a:pPr marL="0" indent="0">
              <a:buClr>
                <a:srgbClr val="A32584"/>
              </a:buClr>
              <a:buFont typeface="Arial" panose="020B0604020202020204" pitchFamily="34" charset="0"/>
              <a:buNone/>
            </a:pPr>
            <a:endParaRPr lang="en-US" sz="1013" kern="0" dirty="0">
              <a:solidFill>
                <a:srgbClr val="000000">
                  <a:lumMod val="65000"/>
                  <a:lumOff val="35000"/>
                </a:srgbClr>
              </a:solidFill>
            </a:endParaRPr>
          </a:p>
        </p:txBody>
      </p:sp>
      <p:sp>
        <p:nvSpPr>
          <p:cNvPr id="4" name="Title Placeholder 3"/>
          <p:cNvSpPr>
            <a:spLocks noGrp="1"/>
          </p:cNvSpPr>
          <p:nvPr>
            <p:ph type="title"/>
          </p:nvPr>
        </p:nvSpPr>
        <p:spPr>
          <a:xfrm>
            <a:off x="457200" y="533400"/>
            <a:ext cx="8229600" cy="654050"/>
          </a:xfrm>
          <a:prstGeom prst="rect">
            <a:avLst/>
          </a:prstGeom>
        </p:spPr>
        <p:txBody>
          <a:bodyPr vert="horz" lIns="91440" tIns="45720" rIns="91440" bIns="45720" rtlCol="0" anchor="ctr">
            <a:normAutofit/>
          </a:bodyPr>
          <a:lstStyle/>
          <a:p>
            <a:r>
              <a:rPr kumimoji="0" lang="en-US" sz="1463" b="0" i="0" u="none" strike="noStrike" kern="0" cap="none" spc="0" normalizeH="0" baseline="0" noProof="0">
                <a:ln>
                  <a:noFill/>
                </a:ln>
                <a:solidFill>
                  <a:srgbClr val="596169"/>
                </a:solidFill>
                <a:effectLst/>
                <a:uLnTx/>
                <a:uFillTx/>
                <a:latin typeface="+mj-lt"/>
                <a:ea typeface="+mj-ea"/>
                <a:cs typeface="+mj-cs"/>
              </a:rPr>
              <a:t>Click to edit Master title style</a:t>
            </a:r>
            <a:endParaRPr lang="en-US" dirty="0"/>
          </a:p>
        </p:txBody>
      </p:sp>
      <p:sp>
        <p:nvSpPr>
          <p:cNvPr id="5" name="Text Placeholder 4"/>
          <p:cNvSpPr>
            <a:spLocks noGrp="1"/>
          </p:cNvSpPr>
          <p:nvPr>
            <p:ph type="body" idx="1"/>
          </p:nvPr>
        </p:nvSpPr>
        <p:spPr>
          <a:xfrm>
            <a:off x="635783" y="141205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4698654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l" rtl="0" eaLnBrk="1" fontAlgn="base" hangingPunct="1">
        <a:lnSpc>
          <a:spcPct val="90000"/>
        </a:lnSpc>
        <a:spcBef>
          <a:spcPct val="0"/>
        </a:spcBef>
        <a:spcAft>
          <a:spcPct val="0"/>
        </a:spcAft>
        <a:defRPr sz="1463">
          <a:solidFill>
            <a:srgbClr val="596169"/>
          </a:solidFill>
          <a:latin typeface="+mj-lt"/>
          <a:ea typeface="+mj-ea"/>
          <a:cs typeface="+mj-cs"/>
        </a:defRPr>
      </a:lvl1pPr>
      <a:lvl2pPr algn="l" rtl="0" eaLnBrk="1" fontAlgn="base" hangingPunct="1">
        <a:lnSpc>
          <a:spcPct val="90000"/>
        </a:lnSpc>
        <a:spcBef>
          <a:spcPct val="0"/>
        </a:spcBef>
        <a:spcAft>
          <a:spcPct val="0"/>
        </a:spcAft>
        <a:defRPr sz="1463">
          <a:solidFill>
            <a:srgbClr val="596169"/>
          </a:solidFill>
          <a:latin typeface="Arial" charset="0"/>
          <a:cs typeface="Arial" charset="0"/>
        </a:defRPr>
      </a:lvl2pPr>
      <a:lvl3pPr algn="l" rtl="0" eaLnBrk="1" fontAlgn="base" hangingPunct="1">
        <a:lnSpc>
          <a:spcPct val="90000"/>
        </a:lnSpc>
        <a:spcBef>
          <a:spcPct val="0"/>
        </a:spcBef>
        <a:spcAft>
          <a:spcPct val="0"/>
        </a:spcAft>
        <a:defRPr sz="1463">
          <a:solidFill>
            <a:srgbClr val="596169"/>
          </a:solidFill>
          <a:latin typeface="Arial" charset="0"/>
          <a:cs typeface="Arial" charset="0"/>
        </a:defRPr>
      </a:lvl3pPr>
      <a:lvl4pPr algn="l" rtl="0" eaLnBrk="1" fontAlgn="base" hangingPunct="1">
        <a:lnSpc>
          <a:spcPct val="90000"/>
        </a:lnSpc>
        <a:spcBef>
          <a:spcPct val="0"/>
        </a:spcBef>
        <a:spcAft>
          <a:spcPct val="0"/>
        </a:spcAft>
        <a:defRPr sz="1463">
          <a:solidFill>
            <a:srgbClr val="596169"/>
          </a:solidFill>
          <a:latin typeface="Arial" charset="0"/>
          <a:cs typeface="Arial" charset="0"/>
        </a:defRPr>
      </a:lvl4pPr>
      <a:lvl5pPr algn="l" rtl="0" eaLnBrk="1" fontAlgn="base" hangingPunct="1">
        <a:lnSpc>
          <a:spcPct val="90000"/>
        </a:lnSpc>
        <a:spcBef>
          <a:spcPct val="0"/>
        </a:spcBef>
        <a:spcAft>
          <a:spcPct val="0"/>
        </a:spcAft>
        <a:defRPr sz="1463">
          <a:solidFill>
            <a:srgbClr val="596169"/>
          </a:solidFill>
          <a:latin typeface="Arial" charset="0"/>
          <a:cs typeface="Arial" charset="0"/>
        </a:defRPr>
      </a:lvl5pPr>
      <a:lvl6pPr marL="257175" algn="l" rtl="0" eaLnBrk="1" fontAlgn="base" hangingPunct="1">
        <a:lnSpc>
          <a:spcPct val="90000"/>
        </a:lnSpc>
        <a:spcBef>
          <a:spcPct val="0"/>
        </a:spcBef>
        <a:spcAft>
          <a:spcPct val="0"/>
        </a:spcAft>
        <a:defRPr sz="1463">
          <a:solidFill>
            <a:srgbClr val="596169"/>
          </a:solidFill>
          <a:latin typeface="Arial" charset="0"/>
          <a:cs typeface="Arial" charset="0"/>
        </a:defRPr>
      </a:lvl6pPr>
      <a:lvl7pPr marL="514350" algn="l" rtl="0" eaLnBrk="1" fontAlgn="base" hangingPunct="1">
        <a:lnSpc>
          <a:spcPct val="90000"/>
        </a:lnSpc>
        <a:spcBef>
          <a:spcPct val="0"/>
        </a:spcBef>
        <a:spcAft>
          <a:spcPct val="0"/>
        </a:spcAft>
        <a:defRPr sz="1463">
          <a:solidFill>
            <a:srgbClr val="596169"/>
          </a:solidFill>
          <a:latin typeface="Arial" charset="0"/>
          <a:cs typeface="Arial" charset="0"/>
        </a:defRPr>
      </a:lvl7pPr>
      <a:lvl8pPr marL="771525" algn="l" rtl="0" eaLnBrk="1" fontAlgn="base" hangingPunct="1">
        <a:lnSpc>
          <a:spcPct val="90000"/>
        </a:lnSpc>
        <a:spcBef>
          <a:spcPct val="0"/>
        </a:spcBef>
        <a:spcAft>
          <a:spcPct val="0"/>
        </a:spcAft>
        <a:defRPr sz="1463">
          <a:solidFill>
            <a:srgbClr val="596169"/>
          </a:solidFill>
          <a:latin typeface="Arial" charset="0"/>
          <a:cs typeface="Arial" charset="0"/>
        </a:defRPr>
      </a:lvl8pPr>
      <a:lvl9pPr marL="1028700" algn="l" rtl="0" eaLnBrk="1" fontAlgn="base" hangingPunct="1">
        <a:lnSpc>
          <a:spcPct val="90000"/>
        </a:lnSpc>
        <a:spcBef>
          <a:spcPct val="0"/>
        </a:spcBef>
        <a:spcAft>
          <a:spcPct val="0"/>
        </a:spcAft>
        <a:defRPr sz="1463">
          <a:solidFill>
            <a:srgbClr val="596169"/>
          </a:solidFill>
          <a:latin typeface="Arial" charset="0"/>
          <a:cs typeface="Arial" charset="0"/>
        </a:defRPr>
      </a:lvl9pPr>
    </p:titleStyle>
    <p:bodyStyle>
      <a:lvl1pPr marL="160735" marR="0" indent="-160735" algn="l" defTabSz="514350" rtl="0" eaLnBrk="1" fontAlgn="base" latinLnBrk="0" hangingPunct="1">
        <a:lnSpc>
          <a:spcPct val="100000"/>
        </a:lnSpc>
        <a:spcBef>
          <a:spcPct val="20000"/>
        </a:spcBef>
        <a:spcAft>
          <a:spcPct val="0"/>
        </a:spcAft>
        <a:buClr>
          <a:schemeClr val="accent6"/>
        </a:buClr>
        <a:buSzPct val="130000"/>
        <a:buFont typeface="Arial" panose="020B0604020202020204" pitchFamily="34" charset="0"/>
        <a:buChar char="●"/>
        <a:tabLst/>
        <a:defRPr>
          <a:solidFill>
            <a:schemeClr val="accent2">
              <a:lumMod val="65000"/>
              <a:lumOff val="35000"/>
            </a:schemeClr>
          </a:solidFill>
          <a:latin typeface="+mn-lt"/>
          <a:ea typeface="+mn-ea"/>
          <a:cs typeface="+mn-cs"/>
        </a:defRPr>
      </a:lvl1pPr>
      <a:lvl2pPr marL="417910" marR="0" indent="-160735" algn="l" defTabSz="514350" rtl="0" eaLnBrk="1" fontAlgn="base" latinLnBrk="0" hangingPunct="1">
        <a:lnSpc>
          <a:spcPct val="100000"/>
        </a:lnSpc>
        <a:spcBef>
          <a:spcPct val="20000"/>
        </a:spcBef>
        <a:spcAft>
          <a:spcPct val="0"/>
        </a:spcAft>
        <a:buClr>
          <a:srgbClr val="444492"/>
        </a:buClr>
        <a:buSzTx/>
        <a:buFont typeface="Verdana" pitchFamily="34" charset="0"/>
        <a:buChar char="●"/>
        <a:tabLst/>
        <a:defRPr sz="900" b="1">
          <a:solidFill>
            <a:schemeClr val="tx1"/>
          </a:solidFill>
          <a:latin typeface="+mn-lt"/>
          <a:cs typeface="+mn-cs"/>
        </a:defRPr>
      </a:lvl2pPr>
      <a:lvl3pPr marL="642938" indent="-128588" algn="l" rtl="0" eaLnBrk="1" fontAlgn="base" hangingPunct="1">
        <a:spcBef>
          <a:spcPct val="20000"/>
        </a:spcBef>
        <a:spcAft>
          <a:spcPct val="0"/>
        </a:spcAft>
        <a:buClr>
          <a:schemeClr val="hlink"/>
        </a:buClr>
        <a:buChar char="•"/>
        <a:defRPr sz="900">
          <a:solidFill>
            <a:srgbClr val="596169"/>
          </a:solidFill>
          <a:latin typeface="+mn-lt"/>
          <a:cs typeface="+mn-cs"/>
        </a:defRPr>
      </a:lvl3pPr>
      <a:lvl4pPr marL="900113" indent="-128588" algn="l" rtl="0" eaLnBrk="1" fontAlgn="base" hangingPunct="1">
        <a:spcBef>
          <a:spcPct val="20000"/>
        </a:spcBef>
        <a:spcAft>
          <a:spcPct val="0"/>
        </a:spcAft>
        <a:buClr>
          <a:schemeClr val="accent2"/>
        </a:buClr>
        <a:buChar char="•"/>
        <a:defRPr sz="900">
          <a:solidFill>
            <a:srgbClr val="596169"/>
          </a:solidFill>
          <a:latin typeface="+mn-lt"/>
          <a:cs typeface="+mn-cs"/>
        </a:defRPr>
      </a:lvl4pPr>
      <a:lvl5pPr marL="1157288" indent="-128588" algn="l" rtl="0" eaLnBrk="1" fontAlgn="base" hangingPunct="1">
        <a:spcBef>
          <a:spcPct val="20000"/>
        </a:spcBef>
        <a:spcAft>
          <a:spcPct val="0"/>
        </a:spcAft>
        <a:buClr>
          <a:schemeClr val="accent2"/>
        </a:buClr>
        <a:buChar char="•"/>
        <a:defRPr sz="900">
          <a:solidFill>
            <a:srgbClr val="596169"/>
          </a:solidFill>
          <a:latin typeface="+mn-lt"/>
          <a:cs typeface="+mn-cs"/>
        </a:defRPr>
      </a:lvl5pPr>
      <a:lvl6pPr marL="1414463" indent="-128588" algn="l" rtl="0" eaLnBrk="1" fontAlgn="base" hangingPunct="1">
        <a:spcBef>
          <a:spcPct val="20000"/>
        </a:spcBef>
        <a:spcAft>
          <a:spcPct val="0"/>
        </a:spcAft>
        <a:buClr>
          <a:schemeClr val="accent2"/>
        </a:buClr>
        <a:buChar char="•"/>
        <a:defRPr sz="900">
          <a:solidFill>
            <a:srgbClr val="596169"/>
          </a:solidFill>
          <a:latin typeface="+mn-lt"/>
          <a:cs typeface="+mn-cs"/>
        </a:defRPr>
      </a:lvl6pPr>
      <a:lvl7pPr marL="1671638" indent="-128588" algn="l" rtl="0" eaLnBrk="1" fontAlgn="base" hangingPunct="1">
        <a:spcBef>
          <a:spcPct val="20000"/>
        </a:spcBef>
        <a:spcAft>
          <a:spcPct val="0"/>
        </a:spcAft>
        <a:buClr>
          <a:schemeClr val="accent2"/>
        </a:buClr>
        <a:buChar char="•"/>
        <a:defRPr sz="900">
          <a:solidFill>
            <a:srgbClr val="596169"/>
          </a:solidFill>
          <a:latin typeface="+mn-lt"/>
          <a:cs typeface="+mn-cs"/>
        </a:defRPr>
      </a:lvl7pPr>
      <a:lvl8pPr marL="1928813" indent="-128588" algn="l" rtl="0" eaLnBrk="1" fontAlgn="base" hangingPunct="1">
        <a:spcBef>
          <a:spcPct val="20000"/>
        </a:spcBef>
        <a:spcAft>
          <a:spcPct val="0"/>
        </a:spcAft>
        <a:buClr>
          <a:schemeClr val="accent2"/>
        </a:buClr>
        <a:buChar char="•"/>
        <a:defRPr sz="900">
          <a:solidFill>
            <a:srgbClr val="596169"/>
          </a:solidFill>
          <a:latin typeface="+mn-lt"/>
          <a:cs typeface="+mn-cs"/>
        </a:defRPr>
      </a:lvl8pPr>
      <a:lvl9pPr marL="2185988" indent="-128588" algn="l" rtl="0" eaLnBrk="1" fontAlgn="base" hangingPunct="1">
        <a:spcBef>
          <a:spcPct val="20000"/>
        </a:spcBef>
        <a:spcAft>
          <a:spcPct val="0"/>
        </a:spcAft>
        <a:buClr>
          <a:schemeClr val="accent2"/>
        </a:buClr>
        <a:buChar char="•"/>
        <a:defRPr sz="900">
          <a:solidFill>
            <a:srgbClr val="596169"/>
          </a:solidFill>
          <a:latin typeface="+mn-lt"/>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pediatr-russia.ru/content/idealnyj-kalendar-vaktsinatsii-2018" TargetMode="External"/><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hyperlink" Target="http://www.pediatr-russia.ru/content/idealnyj-kalendar-vaktsinatsii-2018" TargetMode="External"/><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2.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hyperlink" Target="http://iminfin.ru/areas-of-analysis"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tags" Target="../tags/tag11.xml"/><Relationship Id="rId7" Type="http://schemas.openxmlformats.org/officeDocument/2006/relationships/image" Target="../media/image17.png"/><Relationship Id="rId12" Type="http://schemas.openxmlformats.org/officeDocument/2006/relationships/image" Target="NUL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6.emf"/><Relationship Id="rId11" Type="http://schemas.openxmlformats.org/officeDocument/2006/relationships/image" Target="../media/image18.png"/><Relationship Id="rId5" Type="http://schemas.openxmlformats.org/officeDocument/2006/relationships/oleObject" Target="../embeddings/oleObject7.bin"/><Relationship Id="rId10" Type="http://schemas.openxmlformats.org/officeDocument/2006/relationships/image" Target="NULL"/><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59.xml"/><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hyperlink" Target="http://vaccine-schedule.ecdc.europa.eu/Pages/Scheduler.aspx" TargetMode="External"/><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55.emf"/><Relationship Id="rId4" Type="http://schemas.openxmlformats.org/officeDocument/2006/relationships/oleObject" Target="../embeddings/oleObject8.bin"/></Relationships>
</file>

<file path=ppt/slides/_rels/slide61.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56.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22.xml"/><Relationship Id="rId7" Type="http://schemas.openxmlformats.org/officeDocument/2006/relationships/image" Target="../media/image58.png"/><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DD89A5D848FCDD63D0520E0677650D7197C8ED5424E662968952349628E89487A50B760EAB77BD9716p2N" TargetMode="External"/><Relationship Id="rId1" Type="http://schemas.openxmlformats.org/officeDocument/2006/relationships/slideLayout" Target="../slideLayouts/slideLayout7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Идеальный календарь вакцинации</a:t>
            </a:r>
            <a:endParaRPr lang="ru-RU" dirty="0"/>
          </a:p>
        </p:txBody>
      </p:sp>
      <p:sp>
        <p:nvSpPr>
          <p:cNvPr id="3" name="Подзаголовок 2"/>
          <p:cNvSpPr>
            <a:spLocks noGrp="1"/>
          </p:cNvSpPr>
          <p:nvPr>
            <p:ph type="subTitle" idx="1"/>
          </p:nvPr>
        </p:nvSpPr>
        <p:spPr/>
        <p:txBody>
          <a:bodyPr/>
          <a:lstStyle/>
          <a:p>
            <a:r>
              <a:rPr lang="ru-RU" dirty="0" smtClean="0"/>
              <a:t>Профессор кафедры педиатрии с курсом ИДПО Ширяева Г.П.</a:t>
            </a:r>
            <a:endParaRPr lang="ru-RU" dirty="0"/>
          </a:p>
        </p:txBody>
      </p:sp>
    </p:spTree>
    <p:extLst>
      <p:ext uri="{BB962C8B-B14F-4D97-AF65-F5344CB8AC3E}">
        <p14:creationId xmlns:p14="http://schemas.microsoft.com/office/powerpoint/2010/main" val="82958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70678640"/>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169" name="think-cell Slide" r:id="rId5" imgW="592" imgH="591" progId="TCLayout.ActiveDocument.1">
                  <p:embed/>
                </p:oleObj>
              </mc:Choice>
              <mc:Fallback>
                <p:oleObj name="think-cell Slide" r:id="rId5" imgW="592" imgH="591" progId="TCLayout.ActiveDocument.1">
                  <p:embed/>
                  <p:pic>
                    <p:nvPicPr>
                      <p:cNvPr id="4" name="Object 3" hidden="1"/>
                      <p:cNvPicPr/>
                      <p:nvPr/>
                    </p:nvPicPr>
                    <p:blipFill>
                      <a:blip r:embed="rId6"/>
                      <a:stretch>
                        <a:fillRect/>
                      </a:stretch>
                    </p:blipFill>
                    <p:spPr>
                      <a:xfrm>
                        <a:off x="1191" y="858441"/>
                        <a:ext cx="1191" cy="1191"/>
                      </a:xfrm>
                      <a:prstGeom prst="rect">
                        <a:avLst/>
                      </a:prstGeom>
                    </p:spPr>
                  </p:pic>
                </p:oleObj>
              </mc:Fallback>
            </mc:AlternateContent>
          </a:graphicData>
        </a:graphic>
      </p:graphicFrame>
      <p:pic>
        <p:nvPicPr>
          <p:cNvPr id="2" name="Picture 1"/>
          <p:cNvPicPr>
            <a:picLocks noChangeAspect="1"/>
          </p:cNvPicPr>
          <p:nvPr/>
        </p:nvPicPr>
        <p:blipFill>
          <a:blip r:embed="rId7"/>
          <a:stretch>
            <a:fillRect/>
          </a:stretch>
        </p:blipFill>
        <p:spPr>
          <a:xfrm>
            <a:off x="205464" y="5805264"/>
            <a:ext cx="4418807" cy="655389"/>
          </a:xfrm>
          <a:prstGeom prst="rect">
            <a:avLst/>
          </a:prstGeom>
        </p:spPr>
      </p:pic>
      <p:pic>
        <p:nvPicPr>
          <p:cNvPr id="5" name="Picture 4">
            <a:hlinkClick r:id="rId8"/>
          </p:cNvPr>
          <p:cNvPicPr>
            <a:picLocks noChangeAspect="1"/>
          </p:cNvPicPr>
          <p:nvPr/>
        </p:nvPicPr>
        <p:blipFill>
          <a:blip r:embed="rId9"/>
          <a:stretch>
            <a:fillRect/>
          </a:stretch>
        </p:blipFill>
        <p:spPr>
          <a:xfrm>
            <a:off x="213864" y="116632"/>
            <a:ext cx="8716272" cy="5744143"/>
          </a:xfrm>
          <a:prstGeom prst="rect">
            <a:avLst/>
          </a:prstGeom>
        </p:spPr>
      </p:pic>
      <p:sp>
        <p:nvSpPr>
          <p:cNvPr id="3" name="Прямоугольник 2">
            <a:extLst>
              <a:ext uri="{FF2B5EF4-FFF2-40B4-BE49-F238E27FC236}">
                <a16:creationId xmlns:a16="http://schemas.microsoft.com/office/drawing/2014/main" xmlns="" id="{1B579982-309D-4549-BCEA-62BB1BB4D50D}"/>
              </a:ext>
            </a:extLst>
          </p:cNvPr>
          <p:cNvSpPr/>
          <p:nvPr/>
        </p:nvSpPr>
        <p:spPr>
          <a:xfrm>
            <a:off x="4577010" y="5938008"/>
            <a:ext cx="4572000" cy="507831"/>
          </a:xfrm>
          <a:prstGeom prst="rect">
            <a:avLst/>
          </a:prstGeom>
        </p:spPr>
        <p:txBody>
          <a:bodyPr>
            <a:spAutoFit/>
          </a:bodyPr>
          <a:lstStyle/>
          <a:p>
            <a:r>
              <a:rPr lang="ru-RU" sz="800" dirty="0">
                <a:latin typeface="Arial Nova" panose="020B0504020202020204" pitchFamily="34" charset="0"/>
                <a:cs typeface="Times New Roman" panose="02020603050405020304" pitchFamily="18" charset="0"/>
              </a:rPr>
              <a:t>Национальный Календарь профилактических прививок РФ Приложение 1 к </a:t>
            </a:r>
            <a:r>
              <a:rPr lang="ru-RU" sz="800" dirty="0">
                <a:latin typeface="Arial Nova" panose="020B0504020202020204" pitchFamily="34" charset="0"/>
              </a:rPr>
              <a:t>Приказу №125н МЗ РФ от 21 марта 2014 </a:t>
            </a:r>
            <a:r>
              <a:rPr lang="ru-RU" altLang="ru-RU" sz="800" dirty="0">
                <a:latin typeface="Arial Nova" panose="020B0504020202020204" pitchFamily="34" charset="0"/>
              </a:rPr>
              <a:t>с изм. от 16.06.2016 №370н и от 13.04.2017 № 175н</a:t>
            </a:r>
            <a:endParaRPr lang="ru-RU" sz="800" dirty="0">
              <a:latin typeface="Arial Nova" panose="020B0504020202020204" pitchFamily="34" charset="0"/>
              <a:hlinkClick r:id="rId8">
                <a:extLst>
                  <a:ext uri="{A12FA001-AC4F-418D-AE19-62706E023703}">
                    <ahyp:hlinkClr xmlns="" xmlns:ahyp="http://schemas.microsoft.com/office/drawing/2018/hyperlinkcolor" val="tx"/>
                  </a:ext>
                </a:extLst>
              </a:hlinkClick>
            </a:endParaRPr>
          </a:p>
          <a:p>
            <a:r>
              <a:rPr lang="ru-RU" sz="1000" dirty="0">
                <a:hlinkClick r:id="rId8">
                  <a:extLst>
                    <a:ext uri="{A12FA001-AC4F-418D-AE19-62706E023703}">
                      <ahyp:hlinkClr xmlns="" xmlns:ahyp="http://schemas.microsoft.com/office/drawing/2018/hyperlinkcolor" val="tx"/>
                    </a:ext>
                  </a:extLst>
                </a:hlinkClick>
              </a:rPr>
              <a:t>1. http://www.pediatr-russia.ru/content/idealnyj-kalendar-vaktsinatsii-2018</a:t>
            </a:r>
            <a:endParaRPr lang="ru-RU" sz="1000" dirty="0"/>
          </a:p>
        </p:txBody>
      </p:sp>
      <p:sp>
        <p:nvSpPr>
          <p:cNvPr id="6" name="TextBox 5"/>
          <p:cNvSpPr txBox="1"/>
          <p:nvPr/>
        </p:nvSpPr>
        <p:spPr>
          <a:xfrm>
            <a:off x="360040" y="6423719"/>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163424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961770951"/>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4193" name="think-cell Slide" r:id="rId5" imgW="592" imgH="591" progId="TCLayout.ActiveDocument.1">
                  <p:embed/>
                </p:oleObj>
              </mc:Choice>
              <mc:Fallback>
                <p:oleObj name="think-cell Slide" r:id="rId5" imgW="592" imgH="591" progId="TCLayout.ActiveDocument.1">
                  <p:embed/>
                  <p:pic>
                    <p:nvPicPr>
                      <p:cNvPr id="6" name="Object 5" hidden="1"/>
                      <p:cNvPicPr/>
                      <p:nvPr/>
                    </p:nvPicPr>
                    <p:blipFill>
                      <a:blip r:embed="rId6"/>
                      <a:stretch>
                        <a:fillRect/>
                      </a:stretch>
                    </p:blipFill>
                    <p:spPr>
                      <a:xfrm>
                        <a:off x="1191" y="858441"/>
                        <a:ext cx="1191" cy="1191"/>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395536" y="5589240"/>
            <a:ext cx="4418807" cy="655389"/>
          </a:xfrm>
          <a:prstGeom prst="rect">
            <a:avLst/>
          </a:prstGeom>
        </p:spPr>
      </p:pic>
      <p:pic>
        <p:nvPicPr>
          <p:cNvPr id="4" name="Picture 3">
            <a:hlinkClick r:id="rId8"/>
          </p:cNvPr>
          <p:cNvPicPr>
            <a:picLocks noChangeAspect="1"/>
          </p:cNvPicPr>
          <p:nvPr/>
        </p:nvPicPr>
        <p:blipFill>
          <a:blip r:embed="rId9"/>
          <a:stretch>
            <a:fillRect/>
          </a:stretch>
        </p:blipFill>
        <p:spPr>
          <a:xfrm>
            <a:off x="499945" y="50631"/>
            <a:ext cx="8466986" cy="5538609"/>
          </a:xfrm>
          <a:prstGeom prst="rect">
            <a:avLst/>
          </a:prstGeom>
        </p:spPr>
      </p:pic>
      <p:sp>
        <p:nvSpPr>
          <p:cNvPr id="7" name="Прямоугольник 6">
            <a:extLst>
              <a:ext uri="{FF2B5EF4-FFF2-40B4-BE49-F238E27FC236}">
                <a16:creationId xmlns:a16="http://schemas.microsoft.com/office/drawing/2014/main" xmlns="" id="{4DB5581D-6265-4874-9010-88A91A0222EC}"/>
              </a:ext>
            </a:extLst>
          </p:cNvPr>
          <p:cNvSpPr/>
          <p:nvPr/>
        </p:nvSpPr>
        <p:spPr>
          <a:xfrm>
            <a:off x="4753807" y="5581343"/>
            <a:ext cx="4572000" cy="507831"/>
          </a:xfrm>
          <a:prstGeom prst="rect">
            <a:avLst/>
          </a:prstGeom>
        </p:spPr>
        <p:txBody>
          <a:bodyPr>
            <a:spAutoFit/>
          </a:bodyPr>
          <a:lstStyle/>
          <a:p>
            <a:r>
              <a:rPr lang="ru-RU" sz="800" dirty="0">
                <a:latin typeface="Arial Nova" panose="020B0504020202020204" pitchFamily="34" charset="0"/>
                <a:cs typeface="Times New Roman" panose="02020603050405020304" pitchFamily="18" charset="0"/>
              </a:rPr>
              <a:t>Национальный Календарь профилактических прививок РФ Приложение 1 к </a:t>
            </a:r>
            <a:r>
              <a:rPr lang="ru-RU" sz="800" dirty="0">
                <a:latin typeface="Arial Nova" panose="020B0504020202020204" pitchFamily="34" charset="0"/>
              </a:rPr>
              <a:t>Приказу №125н МЗ РФ от 21 марта 2014 </a:t>
            </a:r>
            <a:r>
              <a:rPr lang="ru-RU" altLang="ru-RU" sz="800" dirty="0">
                <a:latin typeface="Arial Nova" panose="020B0504020202020204" pitchFamily="34" charset="0"/>
              </a:rPr>
              <a:t>с изм. от 16.06.2016 №370н и от 13.04.2017 № 175н</a:t>
            </a:r>
            <a:endParaRPr lang="ru-RU" sz="800" dirty="0">
              <a:latin typeface="Arial Nova" panose="020B0504020202020204" pitchFamily="34" charset="0"/>
              <a:hlinkClick r:id="rId8">
                <a:extLst>
                  <a:ext uri="{A12FA001-AC4F-418D-AE19-62706E023703}">
                    <ahyp:hlinkClr xmlns="" xmlns:ahyp="http://schemas.microsoft.com/office/drawing/2018/hyperlinkcolor" val="tx"/>
                  </a:ext>
                </a:extLst>
              </a:hlinkClick>
            </a:endParaRPr>
          </a:p>
          <a:p>
            <a:r>
              <a:rPr lang="ru-RU" sz="1000" dirty="0">
                <a:hlinkClick r:id="rId8">
                  <a:extLst>
                    <a:ext uri="{A12FA001-AC4F-418D-AE19-62706E023703}">
                      <ahyp:hlinkClr xmlns="" xmlns:ahyp="http://schemas.microsoft.com/office/drawing/2018/hyperlinkcolor" val="tx"/>
                    </a:ext>
                  </a:extLst>
                </a:hlinkClick>
              </a:rPr>
              <a:t>1. http://www.pediatr-russia.ru/content/idealnyj-kalendar-vaktsinatsii-2018</a:t>
            </a:r>
            <a:endParaRPr lang="ru-RU" sz="1000" dirty="0"/>
          </a:p>
        </p:txBody>
      </p:sp>
      <p:sp>
        <p:nvSpPr>
          <p:cNvPr id="8" name="TextBox 7"/>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21085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691CA7-D3F8-4BF1-8F45-50D6E00A8D6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B86EA1E-FAEB-48C9-9D2F-15A2DCAC217C}"/>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9B0C24E5-C530-4FF5-A69B-8EE5CCAF132D}"/>
              </a:ext>
            </a:extLst>
          </p:cNvPr>
          <p:cNvPicPr>
            <a:picLocks noChangeAspect="1"/>
          </p:cNvPicPr>
          <p:nvPr/>
        </p:nvPicPr>
        <p:blipFill rotWithShape="1">
          <a:blip r:embed="rId2"/>
          <a:srcRect t="15257"/>
          <a:stretch/>
        </p:blipFill>
        <p:spPr>
          <a:xfrm>
            <a:off x="0" y="857251"/>
            <a:ext cx="9144000" cy="5143499"/>
          </a:xfrm>
          <a:prstGeom prst="rect">
            <a:avLst/>
          </a:prstGeom>
        </p:spPr>
      </p:pic>
    </p:spTree>
    <p:extLst>
      <p:ext uri="{BB962C8B-B14F-4D97-AF65-F5344CB8AC3E}">
        <p14:creationId xmlns:p14="http://schemas.microsoft.com/office/powerpoint/2010/main" val="269007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2959" y="2796303"/>
            <a:ext cx="8200622" cy="1804514"/>
          </a:xfrm>
          <a:prstGeom prst="rect">
            <a:avLst/>
          </a:prstGeom>
        </p:spPr>
      </p:pic>
      <p:sp>
        <p:nvSpPr>
          <p:cNvPr id="6" name="Oval 5"/>
          <p:cNvSpPr/>
          <p:nvPr/>
        </p:nvSpPr>
        <p:spPr>
          <a:xfrm>
            <a:off x="3226159" y="3658405"/>
            <a:ext cx="5917842" cy="1081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rgbClr val="FFFFFF"/>
              </a:solidFill>
            </a:endParaRPr>
          </a:p>
        </p:txBody>
      </p:sp>
      <p:sp>
        <p:nvSpPr>
          <p:cNvPr id="7" name="Rectangle 5"/>
          <p:cNvSpPr>
            <a:spLocks noChangeArrowheads="1"/>
          </p:cNvSpPr>
          <p:nvPr/>
        </p:nvSpPr>
        <p:spPr bwMode="auto">
          <a:xfrm>
            <a:off x="514299" y="548680"/>
            <a:ext cx="7814255" cy="13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68243" tIns="34121" rIns="68243" bIns="34121">
            <a:spAutoFit/>
          </a:bodyPr>
          <a:lstStyle/>
          <a:p>
            <a:pPr marL="254794" indent="-254794" algn="ctr" defTabSz="679847">
              <a:lnSpc>
                <a:spcPct val="80000"/>
              </a:lnSpc>
              <a:spcBef>
                <a:spcPct val="20000"/>
              </a:spcBef>
            </a:pPr>
            <a:r>
              <a:rPr lang="ru-RU"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Региональный календарь профилактических прививок </a:t>
            </a:r>
          </a:p>
          <a:p>
            <a:pPr marL="254794" indent="-254794" algn="ctr" defTabSz="679847">
              <a:lnSpc>
                <a:spcPct val="80000"/>
              </a:lnSpc>
              <a:spcBef>
                <a:spcPct val="20000"/>
              </a:spcBef>
            </a:pPr>
            <a:r>
              <a:rPr lang="ru-RU"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Челябинской области принят 09.04.2018 г.</a:t>
            </a:r>
          </a:p>
          <a:p>
            <a:pPr marL="254794" indent="-254794" algn="ctr" defTabSz="679847">
              <a:lnSpc>
                <a:spcPct val="80000"/>
              </a:lnSpc>
              <a:spcBef>
                <a:spcPct val="20000"/>
              </a:spcBef>
            </a:pPr>
            <a:r>
              <a:rPr lang="ru-RU"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(ревакцинация против коклюшной инфекции)</a:t>
            </a:r>
          </a:p>
        </p:txBody>
      </p:sp>
    </p:spTree>
    <p:extLst>
      <p:ext uri="{BB962C8B-B14F-4D97-AF65-F5344CB8AC3E}">
        <p14:creationId xmlns:p14="http://schemas.microsoft.com/office/powerpoint/2010/main" val="258741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иаграмма 2"/>
          <p:cNvSpPr>
            <a:spLocks noGrp="1"/>
          </p:cNvSpPr>
          <p:nvPr>
            <p:ph type="chart" idx="1"/>
          </p:nvPr>
        </p:nvSpPr>
        <p:spPr/>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0" y="332656"/>
            <a:ext cx="842909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2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467545" y="1124744"/>
            <a:ext cx="849694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71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иаграмма 2"/>
          <p:cNvSpPr>
            <a:spLocks noGrp="1"/>
          </p:cNvSpPr>
          <p:nvPr>
            <p:ph type="chart" idx="1"/>
          </p:nvPr>
        </p:nvSpPr>
        <p:spPr/>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08" y="332656"/>
            <a:ext cx="821124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89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395537" y="188640"/>
            <a:ext cx="842493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36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4689987" y="3468371"/>
          <a:ext cx="4454014" cy="1145210"/>
        </p:xfrm>
        <a:graphic>
          <a:graphicData uri="http://schemas.openxmlformats.org/drawingml/2006/table">
            <a:tbl>
              <a:tblPr firstRow="1" firstCol="1" bandRow="1"/>
              <a:tblGrid>
                <a:gridCol w="829597">
                  <a:extLst>
                    <a:ext uri="{9D8B030D-6E8A-4147-A177-3AD203B41FA5}">
                      <a16:colId xmlns:a16="http://schemas.microsoft.com/office/drawing/2014/main" xmlns="" val="20000"/>
                    </a:ext>
                  </a:extLst>
                </a:gridCol>
                <a:gridCol w="475636">
                  <a:extLst>
                    <a:ext uri="{9D8B030D-6E8A-4147-A177-3AD203B41FA5}">
                      <a16:colId xmlns:a16="http://schemas.microsoft.com/office/drawing/2014/main" xmlns="" val="20001"/>
                    </a:ext>
                  </a:extLst>
                </a:gridCol>
                <a:gridCol w="641555">
                  <a:extLst>
                    <a:ext uri="{9D8B030D-6E8A-4147-A177-3AD203B41FA5}">
                      <a16:colId xmlns:a16="http://schemas.microsoft.com/office/drawing/2014/main" xmlns="" val="20002"/>
                    </a:ext>
                  </a:extLst>
                </a:gridCol>
                <a:gridCol w="529571">
                  <a:extLst>
                    <a:ext uri="{9D8B030D-6E8A-4147-A177-3AD203B41FA5}">
                      <a16:colId xmlns:a16="http://schemas.microsoft.com/office/drawing/2014/main" xmlns="" val="20003"/>
                    </a:ext>
                  </a:extLst>
                </a:gridCol>
                <a:gridCol w="598681">
                  <a:extLst>
                    <a:ext uri="{9D8B030D-6E8A-4147-A177-3AD203B41FA5}">
                      <a16:colId xmlns:a16="http://schemas.microsoft.com/office/drawing/2014/main" xmlns="" val="20004"/>
                    </a:ext>
                  </a:extLst>
                </a:gridCol>
                <a:gridCol w="733841">
                  <a:extLst>
                    <a:ext uri="{9D8B030D-6E8A-4147-A177-3AD203B41FA5}">
                      <a16:colId xmlns:a16="http://schemas.microsoft.com/office/drawing/2014/main" xmlns="" val="20005"/>
                    </a:ext>
                  </a:extLst>
                </a:gridCol>
                <a:gridCol w="645133">
                  <a:extLst>
                    <a:ext uri="{9D8B030D-6E8A-4147-A177-3AD203B41FA5}">
                      <a16:colId xmlns:a16="http://schemas.microsoft.com/office/drawing/2014/main" xmlns="" val="20006"/>
                    </a:ext>
                  </a:extLst>
                </a:gridCol>
              </a:tblGrid>
              <a:tr h="431348">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pPr>
                      <a:r>
                        <a:rPr lang="ru-RU" sz="14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коклюш</a:t>
                      </a:r>
                      <a:endParaRPr lang="ru-RU" sz="14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Январь-декабрь 2018</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Январь-декабрь 2017</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Прирост</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РФ</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268133">
                <a:tc vMerge="1">
                  <a:txBody>
                    <a:bodyPr/>
                    <a:lstStyle/>
                    <a:p>
                      <a:endParaRPr lang="ru-RU"/>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9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абс.</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9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на 100 тыс.</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ts val="1950"/>
                        </a:lnSpc>
                        <a:spcBef>
                          <a:spcPts val="0"/>
                        </a:spcBef>
                        <a:spcAft>
                          <a:spcPts val="0"/>
                        </a:spcAft>
                        <a:buClrTx/>
                        <a:buSzTx/>
                        <a:buFontTx/>
                        <a:buNone/>
                        <a:tabLst/>
                        <a:defRPr/>
                      </a:pPr>
                      <a:r>
                        <a:rPr kumimoji="0" lang="ru-RU" sz="9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абс.</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kumimoji="0" lang="ru-RU" sz="9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на 100 </a:t>
                      </a:r>
                      <a:r>
                        <a:rPr kumimoji="0" lang="ru-RU" sz="900" b="0" i="0" u="none" strike="noStrike" kern="1200" cap="none" spc="0" normalizeH="0" baseline="0" noProof="0" dirty="0" err="1"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тыс</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296,75</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kumimoji="0" lang="ru-RU" sz="9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на 100 </a:t>
                      </a:r>
                      <a:r>
                        <a:rPr kumimoji="0" lang="ru-RU" sz="900" b="0" i="0" u="none" strike="noStrike" kern="1200" cap="none" spc="0" normalizeH="0" baseline="0" noProof="0" dirty="0" err="1"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тыс</a:t>
                      </a:r>
                      <a:endParaRPr lang="ru-RU" sz="9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xmlns="" val="10001"/>
                  </a:ext>
                </a:extLst>
              </a:tr>
              <a:tr h="3690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endParaRPr lang="ru-RU" sz="15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226</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5,55</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54</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1,33</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vMerge="1">
                  <a:txBody>
                    <a:bodyPr/>
                    <a:lstStyle/>
                    <a:p>
                      <a:pPr algn="ctr">
                        <a:lnSpc>
                          <a:spcPts val="1950"/>
                        </a:lnSpc>
                        <a:spcAft>
                          <a:spcPts val="0"/>
                        </a:spcAft>
                      </a:pPr>
                      <a:endParaRPr lang="ru-RU" sz="18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7,1</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xmlns="" val="10002"/>
                  </a:ext>
                </a:extLst>
              </a:tr>
            </a:tbl>
          </a:graphicData>
        </a:graphic>
      </p:graphicFrame>
      <p:graphicFrame>
        <p:nvGraphicFramePr>
          <p:cNvPr id="3" name="Content Placeholder 3"/>
          <p:cNvGraphicFramePr>
            <a:graphicFrameLocks/>
          </p:cNvGraphicFramePr>
          <p:nvPr>
            <p:extLst/>
          </p:nvPr>
        </p:nvGraphicFramePr>
        <p:xfrm>
          <a:off x="136423" y="3468371"/>
          <a:ext cx="4435577" cy="1156398"/>
        </p:xfrm>
        <a:graphic>
          <a:graphicData uri="http://schemas.openxmlformats.org/drawingml/2006/table">
            <a:tbl>
              <a:tblPr firstRow="1" firstCol="1" bandRow="1"/>
              <a:tblGrid>
                <a:gridCol w="711366">
                  <a:extLst>
                    <a:ext uri="{9D8B030D-6E8A-4147-A177-3AD203B41FA5}">
                      <a16:colId xmlns:a16="http://schemas.microsoft.com/office/drawing/2014/main" xmlns="" val="20000"/>
                    </a:ext>
                  </a:extLst>
                </a:gridCol>
                <a:gridCol w="554448">
                  <a:extLst>
                    <a:ext uri="{9D8B030D-6E8A-4147-A177-3AD203B41FA5}">
                      <a16:colId xmlns:a16="http://schemas.microsoft.com/office/drawing/2014/main" xmlns="" val="20001"/>
                    </a:ext>
                  </a:extLst>
                </a:gridCol>
                <a:gridCol w="679982">
                  <a:extLst>
                    <a:ext uri="{9D8B030D-6E8A-4147-A177-3AD203B41FA5}">
                      <a16:colId xmlns:a16="http://schemas.microsoft.com/office/drawing/2014/main" xmlns="" val="20002"/>
                    </a:ext>
                  </a:extLst>
                </a:gridCol>
                <a:gridCol w="520312">
                  <a:extLst>
                    <a:ext uri="{9D8B030D-6E8A-4147-A177-3AD203B41FA5}">
                      <a16:colId xmlns:a16="http://schemas.microsoft.com/office/drawing/2014/main" xmlns="" val="20003"/>
                    </a:ext>
                  </a:extLst>
                </a:gridCol>
                <a:gridCol w="599044">
                  <a:extLst>
                    <a:ext uri="{9D8B030D-6E8A-4147-A177-3AD203B41FA5}">
                      <a16:colId xmlns:a16="http://schemas.microsoft.com/office/drawing/2014/main" xmlns="" val="20004"/>
                    </a:ext>
                  </a:extLst>
                </a:gridCol>
                <a:gridCol w="739811">
                  <a:extLst>
                    <a:ext uri="{9D8B030D-6E8A-4147-A177-3AD203B41FA5}">
                      <a16:colId xmlns:a16="http://schemas.microsoft.com/office/drawing/2014/main" xmlns="" val="20005"/>
                    </a:ext>
                  </a:extLst>
                </a:gridCol>
                <a:gridCol w="630614">
                  <a:extLst>
                    <a:ext uri="{9D8B030D-6E8A-4147-A177-3AD203B41FA5}">
                      <a16:colId xmlns:a16="http://schemas.microsoft.com/office/drawing/2014/main" xmlns="" val="20006"/>
                    </a:ext>
                  </a:extLst>
                </a:gridCol>
              </a:tblGrid>
              <a:tr h="408349">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pPr>
                      <a:r>
                        <a:rPr lang="ru-RU" sz="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ГФМИ</a:t>
                      </a:r>
                      <a:endParaRPr lang="ru-RU" sz="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1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Январь-декабрь 2018</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1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Январь-декабрь 2017</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1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Прирост</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r>
                        <a:rPr lang="ru-RU" sz="11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1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РФ</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310345">
                <a:tc vMerge="1">
                  <a:txBody>
                    <a:bodyPr/>
                    <a:lstStyle/>
                    <a:p>
                      <a:endParaRPr lang="ru-RU"/>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8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абс.</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8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на 100 тыс.</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ts val="195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абс.</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kumimoji="0" lang="ru-RU" sz="8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на 100 </a:t>
                      </a:r>
                      <a:r>
                        <a:rPr kumimoji="0" lang="ru-RU" sz="800" b="0" i="0" u="none" strike="noStrike" kern="1200" cap="none" spc="0" normalizeH="0" baseline="0" noProof="0" dirty="0" err="1"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тыс</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4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571%</a:t>
                      </a:r>
                      <a:endParaRPr lang="ru-RU" sz="14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kumimoji="0" lang="ru-RU" sz="8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на 100 </a:t>
                      </a:r>
                      <a:r>
                        <a:rPr kumimoji="0" lang="ru-RU" sz="800" b="0" i="0" u="none" strike="noStrike" kern="1200" cap="none" spc="0" normalizeH="0" baseline="0" noProof="0" dirty="0" err="1"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тыс</a:t>
                      </a:r>
                      <a:endParaRPr lang="ru-RU" sz="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xmlns="" val="10001"/>
                  </a:ext>
                </a:extLst>
              </a:tr>
              <a:tr h="33805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ts val="1950"/>
                        </a:lnSpc>
                        <a:spcAft>
                          <a:spcPts val="0"/>
                        </a:spcAft>
                      </a:pPr>
                      <a:endParaRPr lang="ru-RU" sz="14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19</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0,47</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0,07</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vMerge="1">
                  <a:txBody>
                    <a:bodyPr/>
                    <a:lstStyle/>
                    <a:p>
                      <a:pPr algn="ctr">
                        <a:lnSpc>
                          <a:spcPts val="1950"/>
                        </a:lnSpc>
                        <a:spcAft>
                          <a:spcPts val="0"/>
                        </a:spcAft>
                      </a:pPr>
                      <a:endParaRPr lang="ru-RU" sz="18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ts val="1950"/>
                        </a:lnSpc>
                        <a:spcAft>
                          <a:spcPts val="0"/>
                        </a:spcAft>
                      </a:pPr>
                      <a:r>
                        <a:rPr lang="ru-RU" sz="1500"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0,51</a:t>
                      </a:r>
                      <a:endParaRPr lang="ru-RU" sz="15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xmlns="" val="10002"/>
                  </a:ext>
                </a:extLst>
              </a:tr>
            </a:tbl>
          </a:graphicData>
        </a:graphic>
      </p:graphicFrame>
      <p:sp>
        <p:nvSpPr>
          <p:cNvPr id="4" name="Rectangle 4"/>
          <p:cNvSpPr>
            <a:spLocks noChangeArrowheads="1"/>
          </p:cNvSpPr>
          <p:nvPr/>
        </p:nvSpPr>
        <p:spPr bwMode="auto">
          <a:xfrm>
            <a:off x="1143000" y="857251"/>
            <a:ext cx="68580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 typeface="Arial" panose="020B0604020202020204" pitchFamily="34" charset="0"/>
              <a:buNone/>
            </a:pPr>
            <a:r>
              <a:rPr lang="ru-RU" altLang="ru-RU" sz="2100" dirty="0">
                <a:solidFill>
                  <a:srgbClr val="1F497D"/>
                </a:solidFill>
                <a:latin typeface="Arial" panose="020B0604020202020204" pitchFamily="34" charset="0"/>
                <a:cs typeface="Arial" panose="020B0604020202020204" pitchFamily="34" charset="0"/>
              </a:rPr>
              <a:t>Республика Башкортостан</a:t>
            </a:r>
          </a:p>
        </p:txBody>
      </p:sp>
      <p:graphicFrame>
        <p:nvGraphicFramePr>
          <p:cNvPr id="5" name="Content Placeholder 3"/>
          <p:cNvGraphicFramePr>
            <a:graphicFrameLocks/>
          </p:cNvGraphicFramePr>
          <p:nvPr>
            <p:extLst/>
          </p:nvPr>
        </p:nvGraphicFramePr>
        <p:xfrm>
          <a:off x="713779" y="1764047"/>
          <a:ext cx="7882360" cy="1532764"/>
        </p:xfrm>
        <a:graphic>
          <a:graphicData uri="http://schemas.openxmlformats.org/drawingml/2006/table">
            <a:tbl>
              <a:tblPr firstRow="1" firstCol="1" bandRow="1"/>
              <a:tblGrid>
                <a:gridCol w="1482298">
                  <a:extLst>
                    <a:ext uri="{9D8B030D-6E8A-4147-A177-3AD203B41FA5}">
                      <a16:colId xmlns:a16="http://schemas.microsoft.com/office/drawing/2014/main" xmlns="" val="20000"/>
                    </a:ext>
                  </a:extLst>
                </a:gridCol>
                <a:gridCol w="953464">
                  <a:extLst>
                    <a:ext uri="{9D8B030D-6E8A-4147-A177-3AD203B41FA5}">
                      <a16:colId xmlns:a16="http://schemas.microsoft.com/office/drawing/2014/main" xmlns="" val="20001"/>
                    </a:ext>
                  </a:extLst>
                </a:gridCol>
                <a:gridCol w="953464">
                  <a:extLst>
                    <a:ext uri="{9D8B030D-6E8A-4147-A177-3AD203B41FA5}">
                      <a16:colId xmlns:a16="http://schemas.microsoft.com/office/drawing/2014/main" xmlns="" val="20002"/>
                    </a:ext>
                  </a:extLst>
                </a:gridCol>
                <a:gridCol w="953464">
                  <a:extLst>
                    <a:ext uri="{9D8B030D-6E8A-4147-A177-3AD203B41FA5}">
                      <a16:colId xmlns:a16="http://schemas.microsoft.com/office/drawing/2014/main" xmlns="" val="20003"/>
                    </a:ext>
                  </a:extLst>
                </a:gridCol>
                <a:gridCol w="953464">
                  <a:extLst>
                    <a:ext uri="{9D8B030D-6E8A-4147-A177-3AD203B41FA5}">
                      <a16:colId xmlns:a16="http://schemas.microsoft.com/office/drawing/2014/main" xmlns="" val="20004"/>
                    </a:ext>
                  </a:extLst>
                </a:gridCol>
                <a:gridCol w="953464">
                  <a:extLst>
                    <a:ext uri="{9D8B030D-6E8A-4147-A177-3AD203B41FA5}">
                      <a16:colId xmlns:a16="http://schemas.microsoft.com/office/drawing/2014/main" xmlns="" val="20005"/>
                    </a:ext>
                  </a:extLst>
                </a:gridCol>
                <a:gridCol w="953464">
                  <a:extLst>
                    <a:ext uri="{9D8B030D-6E8A-4147-A177-3AD203B41FA5}">
                      <a16:colId xmlns:a16="http://schemas.microsoft.com/office/drawing/2014/main" xmlns="" val="20006"/>
                    </a:ext>
                  </a:extLst>
                </a:gridCol>
                <a:gridCol w="679278">
                  <a:extLst>
                    <a:ext uri="{9D8B030D-6E8A-4147-A177-3AD203B41FA5}">
                      <a16:colId xmlns:a16="http://schemas.microsoft.com/office/drawing/2014/main" xmlns="" val="20007"/>
                    </a:ext>
                  </a:extLst>
                </a:gridCol>
              </a:tblGrid>
              <a:tr h="195692">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8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1200" dirty="0">
                          <a:solidFill>
                            <a:schemeClr val="tx1"/>
                          </a:solidFill>
                          <a:effectLst/>
                          <a:latin typeface="Arial" panose="020B0604020202020204" pitchFamily="34" charset="0"/>
                          <a:cs typeface="Arial" panose="020B0604020202020204" pitchFamily="34" charset="0"/>
                        </a:rPr>
                        <a:t>2019 январь-июнь</a:t>
                      </a:r>
                      <a:endParaRPr lang="ru-R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hMerge="1">
                  <a:txBody>
                    <a:bodyPr/>
                    <a:lstStyle/>
                    <a:p>
                      <a:endParaRPr lang="ru-RU"/>
                    </a:p>
                  </a:txBody>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1200" dirty="0">
                          <a:solidFill>
                            <a:schemeClr val="tx1"/>
                          </a:solidFill>
                          <a:effectLst/>
                          <a:latin typeface="Arial" panose="020B0604020202020204" pitchFamily="34" charset="0"/>
                          <a:cs typeface="Arial" panose="020B0604020202020204" pitchFamily="34" charset="0"/>
                        </a:rPr>
                        <a:t>2018 январь-июнь</a:t>
                      </a:r>
                      <a:endParaRPr lang="ru-R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c hMerge="1">
                  <a:txBody>
                    <a:bodyPr/>
                    <a:lstStyle/>
                    <a:p>
                      <a:endParaRPr lang="ru-RU"/>
                    </a:p>
                  </a:txBody>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900" dirty="0">
                          <a:solidFill>
                            <a:schemeClr val="tx1"/>
                          </a:solidFill>
                          <a:effectLst/>
                          <a:latin typeface="Arial" panose="020B0604020202020204" pitchFamily="34" charset="0"/>
                          <a:cs typeface="Arial" panose="020B0604020202020204" pitchFamily="34" charset="0"/>
                        </a:rPr>
                        <a:t>прирост (%)</a:t>
                      </a:r>
                      <a:endParaRPr lang="ru-R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0"/>
                  </a:ext>
                </a:extLst>
              </a:tr>
              <a:tr h="489204">
                <a:tc vMerge="1">
                  <a:txBody>
                    <a:bodyPr/>
                    <a:lstStyle/>
                    <a:p>
                      <a:endParaRPr lang="ru-RU"/>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1400" dirty="0" err="1">
                          <a:effectLst/>
                          <a:latin typeface="Arial" panose="020B0604020202020204" pitchFamily="34" charset="0"/>
                          <a:cs typeface="Arial" panose="020B0604020202020204" pitchFamily="34" charset="0"/>
                        </a:rPr>
                        <a:t>Абс</a:t>
                      </a:r>
                      <a:r>
                        <a:rPr lang="ru-RU"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800" dirty="0">
                          <a:effectLst/>
                          <a:latin typeface="Arial" panose="020B0604020202020204" pitchFamily="34" charset="0"/>
                          <a:cs typeface="Arial" panose="020B0604020202020204" pitchFamily="34" charset="0"/>
                        </a:rPr>
                        <a:t>Заболеваемость</a:t>
                      </a:r>
                      <a:endParaRPr lang="ru-RU" sz="1100" dirty="0">
                        <a:effectLst/>
                        <a:latin typeface="Arial" panose="020B0604020202020204" pitchFamily="34" charset="0"/>
                        <a:cs typeface="Arial" panose="020B0604020202020204" pitchFamily="34" charset="0"/>
                      </a:endParaRPr>
                    </a:p>
                    <a:p>
                      <a:pPr algn="ctr">
                        <a:lnSpc>
                          <a:spcPct val="107000"/>
                        </a:lnSpc>
                        <a:spcAft>
                          <a:spcPts val="0"/>
                        </a:spcAft>
                      </a:pPr>
                      <a:r>
                        <a:rPr lang="ru-RU" sz="800" dirty="0">
                          <a:effectLst/>
                          <a:latin typeface="Arial" panose="020B0604020202020204" pitchFamily="34" charset="0"/>
                          <a:cs typeface="Arial" panose="020B0604020202020204" pitchFamily="34" charset="0"/>
                        </a:rPr>
                        <a:t>на 100 тыс. населения</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800" dirty="0">
                          <a:effectLst/>
                          <a:latin typeface="Arial" panose="020B0604020202020204" pitchFamily="34" charset="0"/>
                          <a:cs typeface="Arial" panose="020B0604020202020204" pitchFamily="34" charset="0"/>
                        </a:rPr>
                        <a:t>Заболеваемость в РФ</a:t>
                      </a:r>
                      <a:endParaRPr lang="ru-RU" sz="1100" dirty="0">
                        <a:effectLst/>
                        <a:latin typeface="Arial" panose="020B0604020202020204" pitchFamily="34" charset="0"/>
                        <a:cs typeface="Arial" panose="020B0604020202020204" pitchFamily="34" charset="0"/>
                      </a:endParaRPr>
                    </a:p>
                    <a:p>
                      <a:pPr algn="ctr">
                        <a:lnSpc>
                          <a:spcPct val="107000"/>
                        </a:lnSpc>
                        <a:spcAft>
                          <a:spcPts val="0"/>
                        </a:spcAft>
                      </a:pPr>
                      <a:r>
                        <a:rPr lang="ru-RU" sz="800" dirty="0">
                          <a:effectLst/>
                          <a:latin typeface="Arial" panose="020B0604020202020204" pitchFamily="34" charset="0"/>
                          <a:cs typeface="Arial" panose="020B0604020202020204" pitchFamily="34" charset="0"/>
                        </a:rPr>
                        <a:t>на 100 тыс. населения</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1400" dirty="0" err="1">
                          <a:effectLst/>
                          <a:latin typeface="Arial" panose="020B0604020202020204" pitchFamily="34" charset="0"/>
                          <a:cs typeface="Arial" panose="020B0604020202020204" pitchFamily="34" charset="0"/>
                        </a:rPr>
                        <a:t>Абс</a:t>
                      </a:r>
                      <a:r>
                        <a:rPr lang="ru-RU"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800" dirty="0">
                          <a:effectLst/>
                          <a:latin typeface="Arial" panose="020B0604020202020204" pitchFamily="34" charset="0"/>
                          <a:cs typeface="Arial" panose="020B0604020202020204" pitchFamily="34" charset="0"/>
                        </a:rPr>
                        <a:t>Заболеваемость</a:t>
                      </a:r>
                      <a:endParaRPr lang="ru-RU" sz="1100" dirty="0">
                        <a:effectLst/>
                        <a:latin typeface="Arial" panose="020B0604020202020204" pitchFamily="34" charset="0"/>
                        <a:cs typeface="Arial" panose="020B0604020202020204" pitchFamily="34" charset="0"/>
                      </a:endParaRPr>
                    </a:p>
                    <a:p>
                      <a:pPr algn="ctr">
                        <a:lnSpc>
                          <a:spcPct val="107000"/>
                        </a:lnSpc>
                        <a:spcAft>
                          <a:spcPts val="0"/>
                        </a:spcAft>
                      </a:pPr>
                      <a:r>
                        <a:rPr lang="ru-RU" sz="800" dirty="0">
                          <a:effectLst/>
                          <a:latin typeface="Arial" panose="020B0604020202020204" pitchFamily="34" charset="0"/>
                          <a:cs typeface="Arial" panose="020B0604020202020204" pitchFamily="34" charset="0"/>
                        </a:rPr>
                        <a:t>на 100 тыс. населения</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7000"/>
                        </a:lnSpc>
                        <a:spcAft>
                          <a:spcPts val="0"/>
                        </a:spcAft>
                      </a:pPr>
                      <a:r>
                        <a:rPr lang="ru-RU" sz="800" dirty="0">
                          <a:effectLst/>
                          <a:latin typeface="Arial" panose="020B0604020202020204" pitchFamily="34" charset="0"/>
                          <a:cs typeface="Arial" panose="020B0604020202020204" pitchFamily="34" charset="0"/>
                        </a:rPr>
                        <a:t>Заболеваемость в РФ</a:t>
                      </a:r>
                      <a:endParaRPr lang="ru-RU" sz="1100" dirty="0">
                        <a:effectLst/>
                        <a:latin typeface="Arial" panose="020B0604020202020204" pitchFamily="34" charset="0"/>
                        <a:cs typeface="Arial" panose="020B0604020202020204" pitchFamily="34" charset="0"/>
                      </a:endParaRPr>
                    </a:p>
                    <a:p>
                      <a:pPr algn="ctr">
                        <a:lnSpc>
                          <a:spcPct val="107000"/>
                        </a:lnSpc>
                        <a:spcAft>
                          <a:spcPts val="0"/>
                        </a:spcAft>
                      </a:pPr>
                      <a:r>
                        <a:rPr lang="ru-RU" sz="800" dirty="0">
                          <a:effectLst/>
                          <a:latin typeface="Arial" panose="020B0604020202020204" pitchFamily="34" charset="0"/>
                          <a:cs typeface="Arial" panose="020B0604020202020204" pitchFamily="34" charset="0"/>
                        </a:rPr>
                        <a:t>на 100 тыс. населения</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vMerge="1">
                  <a:txBody>
                    <a:bodyPr/>
                    <a:lstStyle/>
                    <a:p>
                      <a:endParaRPr lang="ru-RU"/>
                    </a:p>
                  </a:txBody>
                  <a:tcPr/>
                </a:tc>
                <a:extLst>
                  <a:ext uri="{0D108BD9-81ED-4DB2-BD59-A6C34878D82A}">
                    <a16:rowId xmlns:a16="http://schemas.microsoft.com/office/drawing/2014/main" xmlns="" val="10001"/>
                  </a:ext>
                </a:extLst>
              </a:tr>
              <a:tr h="3424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1100" dirty="0">
                          <a:solidFill>
                            <a:schemeClr val="tx1"/>
                          </a:solidFill>
                          <a:effectLst/>
                          <a:latin typeface="Arial" panose="020B0604020202020204" pitchFamily="34" charset="0"/>
                          <a:cs typeface="Arial" panose="020B0604020202020204" pitchFamily="34" charset="0"/>
                        </a:rPr>
                        <a:t>Менингококковая инфекция</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0,07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0,42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0,37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-83%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2201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1100" dirty="0">
                          <a:solidFill>
                            <a:schemeClr val="tx1"/>
                          </a:solidFill>
                          <a:effectLst/>
                          <a:latin typeface="Arial" panose="020B0604020202020204" pitchFamily="34" charset="0"/>
                          <a:cs typeface="Arial" panose="020B0604020202020204" pitchFamily="34" charset="0"/>
                        </a:rPr>
                        <a:t>Коклюш</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231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5,68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4,32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62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1,53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2,26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Times New Roman" panose="02020603050405020304" pitchFamily="18" charset="0"/>
                        </a:rPr>
                        <a:t>274%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3"/>
                  </a:ext>
                </a:extLst>
              </a:tr>
              <a:tr h="2201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ru-RU" sz="1100" dirty="0">
                          <a:solidFill>
                            <a:schemeClr val="tx1"/>
                          </a:solidFill>
                          <a:effectLst/>
                          <a:latin typeface="Arial" panose="020B0604020202020204" pitchFamily="34" charset="0"/>
                          <a:cs typeface="Arial" panose="020B0604020202020204" pitchFamily="34" charset="0"/>
                        </a:rPr>
                        <a:t>Корь</a:t>
                      </a:r>
                      <a:endParaRPr lang="ru-R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2,21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a:effectLst/>
                          <a:latin typeface="Arial" panose="020B0604020202020204" pitchFamily="34" charset="0"/>
                          <a:ea typeface="Calibri" panose="020F0502020204030204" pitchFamily="34" charset="0"/>
                          <a:cs typeface="Times New Roman" panose="02020603050405020304" pitchFamily="18" charset="0"/>
                        </a:rPr>
                        <a:t>1,17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Times New Roman" panose="02020603050405020304" pitchFamily="18" charset="0"/>
                        </a:rPr>
                        <a:t>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bl>
          </a:graphicData>
        </a:graphic>
      </p:graphicFrame>
      <p:sp>
        <p:nvSpPr>
          <p:cNvPr id="6" name="Oval 5"/>
          <p:cNvSpPr/>
          <p:nvPr/>
        </p:nvSpPr>
        <p:spPr>
          <a:xfrm>
            <a:off x="7872872" y="3000265"/>
            <a:ext cx="673883" cy="275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Oval 6"/>
          <p:cNvSpPr/>
          <p:nvPr/>
        </p:nvSpPr>
        <p:spPr>
          <a:xfrm>
            <a:off x="7905529" y="2814299"/>
            <a:ext cx="673883" cy="222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Oval 7"/>
          <p:cNvSpPr/>
          <p:nvPr/>
        </p:nvSpPr>
        <p:spPr>
          <a:xfrm>
            <a:off x="3228954" y="4156887"/>
            <a:ext cx="758687" cy="2404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Oval 8"/>
          <p:cNvSpPr/>
          <p:nvPr/>
        </p:nvSpPr>
        <p:spPr>
          <a:xfrm>
            <a:off x="7727865" y="4140287"/>
            <a:ext cx="795563" cy="251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Oval 9"/>
          <p:cNvSpPr/>
          <p:nvPr/>
        </p:nvSpPr>
        <p:spPr>
          <a:xfrm>
            <a:off x="4235059" y="2778227"/>
            <a:ext cx="673883" cy="222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1" name="Oval 10"/>
          <p:cNvSpPr/>
          <p:nvPr/>
        </p:nvSpPr>
        <p:spPr>
          <a:xfrm>
            <a:off x="3237271" y="2778228"/>
            <a:ext cx="673883" cy="222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Rectangle 11"/>
          <p:cNvSpPr/>
          <p:nvPr/>
        </p:nvSpPr>
        <p:spPr>
          <a:xfrm>
            <a:off x="165919" y="4603366"/>
            <a:ext cx="8978081" cy="1131079"/>
          </a:xfrm>
          <a:prstGeom prst="rect">
            <a:avLst/>
          </a:prstGeom>
        </p:spPr>
        <p:txBody>
          <a:bodyPr wrap="square">
            <a:spAutoFit/>
          </a:bodyPr>
          <a:lstStyle/>
          <a:p>
            <a:pPr marL="214313" indent="-214313">
              <a:buFont typeface="Arial" panose="020B0604020202020204" pitchFamily="34" charset="0"/>
              <a:buChar char="•"/>
            </a:pPr>
            <a:r>
              <a:rPr lang="ru-RU" sz="1350" dirty="0">
                <a:latin typeface="Arial" panose="020B0604020202020204" pitchFamily="34" charset="0"/>
                <a:cs typeface="Arial" panose="020B0604020202020204" pitchFamily="34" charset="0"/>
              </a:rPr>
              <a:t>Башкортостан ГФМИ 2018: 0,47 на 100 тыс. (19 случаев) рост в 6 раз (2017 – 0,07 на 100 тыс., 3 случая)</a:t>
            </a:r>
          </a:p>
          <a:p>
            <a:pPr marL="214313" indent="-214313">
              <a:buFont typeface="Arial" panose="020B0604020202020204" pitchFamily="34" charset="0"/>
              <a:buChar char="•"/>
            </a:pPr>
            <a:r>
              <a:rPr lang="ru-RU" sz="1350" dirty="0">
                <a:latin typeface="Arial" panose="020B0604020202020204" pitchFamily="34" charset="0"/>
                <a:cs typeface="Arial" panose="020B0604020202020204" pitchFamily="34" charset="0"/>
              </a:rPr>
              <a:t>Заболеваемость коклюшем в 2018 г. – 5,55 на 100 тыс. (226 чел.) рост в 4 раза</a:t>
            </a:r>
          </a:p>
          <a:p>
            <a:pPr marL="214313" indent="-214313">
              <a:buFont typeface="Arial" panose="020B0604020202020204" pitchFamily="34" charset="0"/>
              <a:buChar char="•"/>
            </a:pPr>
            <a:r>
              <a:rPr lang="ru-RU" sz="1350" dirty="0">
                <a:latin typeface="Arial" panose="020B0604020202020204" pitchFamily="34" charset="0"/>
                <a:cs typeface="Arial" panose="020B0604020202020204" pitchFamily="34" charset="0"/>
              </a:rPr>
              <a:t>Показатель заболеваемости по коклюшу </a:t>
            </a:r>
            <a:r>
              <a:rPr lang="ru-RU" sz="1350" dirty="0" err="1">
                <a:latin typeface="Arial" panose="020B0604020202020204" pitchFamily="34" charset="0"/>
                <a:cs typeface="Arial" panose="020B0604020202020204" pitchFamily="34" charset="0"/>
              </a:rPr>
              <a:t>янв</a:t>
            </a:r>
            <a:r>
              <a:rPr lang="ru-RU" sz="1350" dirty="0">
                <a:latin typeface="Arial" panose="020B0604020202020204" pitchFamily="34" charset="0"/>
                <a:cs typeface="Arial" panose="020B0604020202020204" pitchFamily="34" charset="0"/>
              </a:rPr>
              <a:t>-июнь 2019 г вырос в 3 раза и превысил показатель заболеваемости по РФ.</a:t>
            </a:r>
          </a:p>
          <a:p>
            <a:pPr marL="214313" indent="-214313">
              <a:buFont typeface="Arial" panose="020B0604020202020204" pitchFamily="34" charset="0"/>
              <a:buChar char="•"/>
            </a:pPr>
            <a:endParaRPr lang="ru-RU" sz="1350" dirty="0">
              <a:latin typeface="Arial" panose="020B0604020202020204" pitchFamily="34" charset="0"/>
              <a:cs typeface="Arial" panose="020B0604020202020204" pitchFamily="34" charset="0"/>
            </a:endParaRPr>
          </a:p>
        </p:txBody>
      </p:sp>
      <p:sp>
        <p:nvSpPr>
          <p:cNvPr id="14" name="Rectangle 13"/>
          <p:cNvSpPr/>
          <p:nvPr/>
        </p:nvSpPr>
        <p:spPr>
          <a:xfrm>
            <a:off x="3309597" y="5639700"/>
            <a:ext cx="7214794" cy="323165"/>
          </a:xfrm>
          <a:prstGeom prst="rect">
            <a:avLst/>
          </a:prstGeom>
        </p:spPr>
        <p:txBody>
          <a:bodyPr wrap="square">
            <a:spAutoFit/>
          </a:bodyPr>
          <a:lstStyle/>
          <a:p>
            <a:pPr lvl="0" fontAlgn="base">
              <a:spcBef>
                <a:spcPct val="0"/>
              </a:spcBef>
              <a:spcAft>
                <a:spcPct val="0"/>
              </a:spcAft>
            </a:pPr>
            <a:r>
              <a:rPr lang="ru-RU" altLang="ru-RU" sz="750" i="1" dirty="0">
                <a:solidFill>
                  <a:srgbClr val="808080"/>
                </a:solidFill>
                <a:latin typeface="Calibri" panose="020F0502020204030204" pitchFamily="34" charset="0"/>
              </a:rPr>
              <a:t>Государственный доклад «О состоянии санитарно-эпидемиологического благополучия населения в Российской Федерации в 2017 году», </a:t>
            </a:r>
          </a:p>
          <a:p>
            <a:pPr lvl="0" fontAlgn="base">
              <a:spcBef>
                <a:spcPct val="0"/>
              </a:spcBef>
              <a:spcAft>
                <a:spcPct val="0"/>
              </a:spcAft>
            </a:pPr>
            <a:r>
              <a:rPr lang="ru-RU" altLang="ru-RU" sz="750" i="1" dirty="0" err="1">
                <a:solidFill>
                  <a:srgbClr val="808080"/>
                </a:solidFill>
                <a:latin typeface="Calibri" panose="020F0502020204030204" pitchFamily="34" charset="0"/>
              </a:rPr>
              <a:t>Роспотребнадзор</a:t>
            </a:r>
            <a:r>
              <a:rPr lang="ru-RU" altLang="ru-RU" sz="750" i="1" dirty="0">
                <a:solidFill>
                  <a:srgbClr val="808080"/>
                </a:solidFill>
                <a:latin typeface="Calibri" panose="020F0502020204030204" pitchFamily="34" charset="0"/>
              </a:rPr>
              <a:t>, 2019, </a:t>
            </a:r>
            <a:r>
              <a:rPr lang="en-US" altLang="ru-RU" sz="750" i="1" dirty="0">
                <a:solidFill>
                  <a:srgbClr val="808080"/>
                </a:solidFill>
                <a:latin typeface="Calibri" panose="020F0502020204030204" pitchFamily="34" charset="0"/>
                <a:hlinkClick r:id="rId2"/>
              </a:rPr>
              <a:t>http://iminfin.ru/areas-of-analysis</a:t>
            </a:r>
            <a:r>
              <a:rPr lang="ru-RU" altLang="ru-RU" sz="750" i="1" dirty="0">
                <a:solidFill>
                  <a:srgbClr val="808080"/>
                </a:solidFill>
                <a:latin typeface="Calibri" panose="020F0502020204030204" pitchFamily="34" charset="0"/>
              </a:rPr>
              <a:t> </a:t>
            </a:r>
            <a:endParaRPr lang="en-US" altLang="ru-RU" sz="750" i="1" dirty="0">
              <a:solidFill>
                <a:srgbClr val="808080"/>
              </a:solidFill>
              <a:latin typeface="Calibri" panose="020F0502020204030204" pitchFamily="34" charset="0"/>
            </a:endParaRPr>
          </a:p>
        </p:txBody>
      </p:sp>
    </p:spTree>
    <p:extLst>
      <p:ext uri="{BB962C8B-B14F-4D97-AF65-F5344CB8AC3E}">
        <p14:creationId xmlns:p14="http://schemas.microsoft.com/office/powerpoint/2010/main" val="58716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40970" name="think-cell Slide" r:id="rId5" imgW="395" imgH="394" progId="TCLayout.ActiveDocument.1">
                  <p:embed/>
                </p:oleObj>
              </mc:Choice>
              <mc:Fallback>
                <p:oleObj name="think-cell Slide" r:id="rId5" imgW="395" imgH="394" progId="TCLayout.ActiveDocument.1">
                  <p:embed/>
                  <p:pic>
                    <p:nvPicPr>
                      <p:cNvPr id="10" name="Object 9" hidden="1"/>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11" name="Rectangle 10" hidden="1"/>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400" dirty="0">
              <a:solidFill>
                <a:prstClr val="white"/>
              </a:solidFill>
              <a:sym typeface="Calibri" panose="020F0502020204030204" pitchFamily="34" charset="0"/>
            </a:endParaRPr>
          </a:p>
        </p:txBody>
      </p:sp>
      <p:pic>
        <p:nvPicPr>
          <p:cNvPr id="4" name="Рисунок 3">
            <a:extLst>
              <a:ext uri="{FF2B5EF4-FFF2-40B4-BE49-F238E27FC236}">
                <a16:creationId xmlns:a16="http://schemas.microsoft.com/office/drawing/2014/main" xmlns="" id="{46A2C339-AD9C-48A1-B05A-770B3FB4BA09}"/>
              </a:ext>
            </a:extLst>
          </p:cNvPr>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flipV="1">
            <a:off x="3984300" y="857250"/>
            <a:ext cx="5159700" cy="2414588"/>
          </a:xfrm>
          <a:prstGeom prst="rect">
            <a:avLst/>
          </a:prstGeom>
        </p:spPr>
      </p:pic>
      <p:pic>
        <p:nvPicPr>
          <p:cNvPr id="7" name="Рисунок 6">
            <a:extLst>
              <a:ext uri="{FF2B5EF4-FFF2-40B4-BE49-F238E27FC236}">
                <a16:creationId xmlns:a16="http://schemas.microsoft.com/office/drawing/2014/main" xmlns="" id="{4C5BAA2D-36A3-46AE-A04D-7B05175B61C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 y="4602957"/>
            <a:ext cx="2728913" cy="1397794"/>
          </a:xfrm>
          <a:prstGeom prst="rect">
            <a:avLst/>
          </a:prstGeom>
        </p:spPr>
      </p:pic>
      <p:sp>
        <p:nvSpPr>
          <p:cNvPr id="16" name="Заголовок 1">
            <a:extLst>
              <a:ext uri="{FF2B5EF4-FFF2-40B4-BE49-F238E27FC236}">
                <a16:creationId xmlns:a16="http://schemas.microsoft.com/office/drawing/2014/main" xmlns="" id="{8BA635C1-6183-4C90-96E4-0D310C38D934}"/>
              </a:ext>
            </a:extLst>
          </p:cNvPr>
          <p:cNvSpPr txBox="1">
            <a:spLocks/>
          </p:cNvSpPr>
          <p:nvPr/>
        </p:nvSpPr>
        <p:spPr>
          <a:xfrm>
            <a:off x="296871" y="1113156"/>
            <a:ext cx="7072313" cy="579835"/>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1875" dirty="0">
                <a:solidFill>
                  <a:srgbClr val="2737B0"/>
                </a:solidFill>
                <a:latin typeface="Calibri" panose="020F0502020204030204"/>
              </a:rPr>
              <a:t>Эпидемиология коклюша в РФ</a:t>
            </a:r>
          </a:p>
          <a:p>
            <a:pPr algn="l"/>
            <a:r>
              <a:rPr lang="ru-RU" sz="1875" dirty="0">
                <a:solidFill>
                  <a:srgbClr val="2737B0"/>
                </a:solidFill>
                <a:latin typeface="Calibri" panose="020F0502020204030204"/>
              </a:rPr>
              <a:t>(топ-10 регионов по динамике роста)</a:t>
            </a:r>
            <a:endParaRPr lang="ru-RU" sz="1500" dirty="0">
              <a:solidFill>
                <a:srgbClr val="ED7D31"/>
              </a:solidFill>
              <a:latin typeface="Calibri" panose="020F0502020204030204"/>
            </a:endParaRPr>
          </a:p>
        </p:txBody>
      </p:sp>
      <p:sp>
        <p:nvSpPr>
          <p:cNvPr id="15" name="Rectangle 6"/>
          <p:cNvSpPr>
            <a:spLocks noChangeArrowheads="1"/>
          </p:cNvSpPr>
          <p:nvPr/>
        </p:nvSpPr>
        <p:spPr bwMode="auto">
          <a:xfrm>
            <a:off x="5174940" y="5810313"/>
            <a:ext cx="3969060" cy="21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ru-RU" altLang="ru-RU" sz="788" dirty="0">
                <a:solidFill>
                  <a:prstClr val="black"/>
                </a:solidFill>
              </a:rPr>
              <a:t>Источник: </a:t>
            </a:r>
            <a:r>
              <a:rPr lang="en-US" altLang="ru-RU" sz="788" dirty="0">
                <a:solidFill>
                  <a:prstClr val="black"/>
                </a:solidFill>
              </a:rPr>
              <a:t>iminfin.ru (</a:t>
            </a:r>
            <a:r>
              <a:rPr lang="ru-RU" altLang="ru-RU" sz="788" dirty="0">
                <a:solidFill>
                  <a:prstClr val="black"/>
                </a:solidFill>
              </a:rPr>
              <a:t>по состоянию на 25.01.2019)</a:t>
            </a:r>
          </a:p>
        </p:txBody>
      </p:sp>
      <p:grpSp>
        <p:nvGrpSpPr>
          <p:cNvPr id="6" name="Group 5"/>
          <p:cNvGrpSpPr/>
          <p:nvPr/>
        </p:nvGrpSpPr>
        <p:grpSpPr>
          <a:xfrm>
            <a:off x="1215737" y="1692991"/>
            <a:ext cx="6404977" cy="3835761"/>
            <a:chOff x="2223082" y="1455529"/>
            <a:chExt cx="7937869" cy="4773140"/>
          </a:xfrm>
        </p:grpSpPr>
        <p:pic>
          <p:nvPicPr>
            <p:cNvPr id="3" name="Picture 2"/>
            <p:cNvPicPr>
              <a:picLocks noChangeAspect="1"/>
            </p:cNvPicPr>
            <p:nvPr/>
          </p:nvPicPr>
          <p:blipFill rotWithShape="1">
            <a:blip r:embed="rId13"/>
            <a:srcRect l="20161" t="12110" r="61531" b="37615"/>
            <a:stretch/>
          </p:blipFill>
          <p:spPr>
            <a:xfrm>
              <a:off x="2223082" y="1455530"/>
              <a:ext cx="3357030" cy="4773139"/>
            </a:xfrm>
            <a:prstGeom prst="rect">
              <a:avLst/>
            </a:prstGeom>
          </p:spPr>
        </p:pic>
        <p:pic>
          <p:nvPicPr>
            <p:cNvPr id="13" name="Picture 12"/>
            <p:cNvPicPr>
              <a:picLocks noChangeAspect="1"/>
            </p:cNvPicPr>
            <p:nvPr/>
          </p:nvPicPr>
          <p:blipFill rotWithShape="1">
            <a:blip r:embed="rId13"/>
            <a:srcRect l="41451" t="12110" r="33567" b="37615"/>
            <a:stretch/>
          </p:blipFill>
          <p:spPr>
            <a:xfrm>
              <a:off x="5580113" y="1455529"/>
              <a:ext cx="4580838" cy="4773139"/>
            </a:xfrm>
            <a:prstGeom prst="rect">
              <a:avLst/>
            </a:prstGeom>
          </p:spPr>
        </p:pic>
      </p:grpSp>
    </p:spTree>
    <p:extLst>
      <p:ext uri="{BB962C8B-B14F-4D97-AF65-F5344CB8AC3E}">
        <p14:creationId xmlns:p14="http://schemas.microsoft.com/office/powerpoint/2010/main" val="3513832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8A008D3-873F-4F6E-9943-4BEC1E00C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74" y="979283"/>
            <a:ext cx="8924827" cy="47863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E93FA83A-5861-40CB-9382-BB6C8A6CE934}"/>
              </a:ext>
            </a:extLst>
          </p:cNvPr>
          <p:cNvSpPr>
            <a:spLocks noGrp="1"/>
          </p:cNvSpPr>
          <p:nvPr>
            <p:ph type="title"/>
          </p:nvPr>
        </p:nvSpPr>
        <p:spPr/>
        <p:txBody>
          <a:bodyPr>
            <a:normAutofit fontScale="90000"/>
          </a:bodyPr>
          <a:lstStyle/>
          <a:p>
            <a:r>
              <a:rPr lang="ru-RU" dirty="0"/>
              <a:t>Бремя инфекционных заболеваний        (академик РАН Ю.В. </a:t>
            </a:r>
            <a:r>
              <a:rPr lang="ru-RU" dirty="0" err="1"/>
              <a:t>Лобзин</a:t>
            </a:r>
            <a:r>
              <a:rPr lang="ru-RU" dirty="0"/>
              <a:t>)</a:t>
            </a:r>
          </a:p>
        </p:txBody>
      </p:sp>
      <p:sp>
        <p:nvSpPr>
          <p:cNvPr id="3" name="Объект 2">
            <a:extLst>
              <a:ext uri="{FF2B5EF4-FFF2-40B4-BE49-F238E27FC236}">
                <a16:creationId xmlns:a16="http://schemas.microsoft.com/office/drawing/2014/main" xmlns="" id="{F0E6E313-CAE3-435A-8362-941D5DEF708A}"/>
              </a:ext>
            </a:extLst>
          </p:cNvPr>
          <p:cNvSpPr>
            <a:spLocks noGrp="1"/>
          </p:cNvSpPr>
          <p:nvPr>
            <p:ph idx="1"/>
          </p:nvPr>
        </p:nvSpPr>
        <p:spPr>
          <a:xfrm>
            <a:off x="628650" y="2624776"/>
            <a:ext cx="7886700" cy="2865197"/>
          </a:xfrm>
        </p:spPr>
        <p:txBody>
          <a:bodyPr>
            <a:normAutofit fontScale="92500" lnSpcReduction="20000"/>
          </a:bodyPr>
          <a:lstStyle/>
          <a:p>
            <a:r>
              <a:rPr lang="ru-RU" sz="2700" dirty="0"/>
              <a:t>35 самых распространенных инфекционных заболеваний ежегодно обходятся экономике страны в 550 млрд рублей.</a:t>
            </a:r>
          </a:p>
          <a:p>
            <a:r>
              <a:rPr lang="ru-RU" sz="2700" dirty="0"/>
              <a:t>Причем 18 из них можно предотвратить с помощью вакцинации, что даст огромный экономический эффект</a:t>
            </a:r>
          </a:p>
          <a:p>
            <a:pPr marL="0" indent="0">
              <a:buNone/>
            </a:pPr>
            <a:r>
              <a:rPr lang="ru-RU" dirty="0"/>
              <a:t/>
            </a:r>
            <a:br>
              <a:rPr lang="ru-RU" dirty="0"/>
            </a:br>
            <a:endParaRPr lang="ru-RU" dirty="0"/>
          </a:p>
        </p:txBody>
      </p:sp>
    </p:spTree>
    <p:extLst>
      <p:ext uri="{BB962C8B-B14F-4D97-AF65-F5344CB8AC3E}">
        <p14:creationId xmlns:p14="http://schemas.microsoft.com/office/powerpoint/2010/main" val="3906229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13944" y="914368"/>
            <a:ext cx="6336792" cy="627888"/>
          </a:xfrm>
          <a:prstGeom prst="rect">
            <a:avLst/>
          </a:prstGeom>
        </p:spPr>
        <p:txBody>
          <a:bodyPr lIns="0" tIns="0" rIns="0" bIns="0">
            <a:noAutofit/>
          </a:bodyPr>
          <a:lstStyle/>
          <a:p>
            <a:pPr>
              <a:spcAft>
                <a:spcPts val="210"/>
              </a:spcAft>
            </a:pPr>
            <a:r>
              <a:rPr lang="ru-RU" sz="2000">
                <a:solidFill>
                  <a:srgbClr val="525CA3"/>
                </a:solidFill>
                <a:latin typeface="Arial"/>
                <a:sym typeface="Arial"/>
              </a:rPr>
              <a:t>Коклюш</a:t>
            </a:r>
          </a:p>
          <a:p>
            <a:pPr>
              <a:spcAft>
                <a:spcPts val="1050"/>
              </a:spcAft>
            </a:pPr>
            <a:r>
              <a:rPr lang="ru-RU" i="1">
                <a:solidFill>
                  <a:srgbClr val="525CA3"/>
                </a:solidFill>
                <a:latin typeface="Arial"/>
                <a:sym typeface="Arial"/>
              </a:rPr>
              <a:t>Высокая контагиозность, длительный период передаваемости</a:t>
            </a:r>
            <a:endParaRPr lang="ru-RU" i="1" dirty="0">
              <a:solidFill>
                <a:srgbClr val="525CA3"/>
              </a:solidFill>
              <a:latin typeface="Arial"/>
              <a:sym typeface="Arial"/>
            </a:endParaRPr>
          </a:p>
        </p:txBody>
      </p:sp>
      <p:sp>
        <p:nvSpPr>
          <p:cNvPr id="4" name="Прямоугольник 3"/>
          <p:cNvSpPr/>
          <p:nvPr/>
        </p:nvSpPr>
        <p:spPr>
          <a:xfrm>
            <a:off x="256571" y="1590382"/>
            <a:ext cx="5212080" cy="286512"/>
          </a:xfrm>
          <a:prstGeom prst="rect">
            <a:avLst/>
          </a:prstGeom>
          <a:solidFill>
            <a:schemeClr val="bg1"/>
          </a:solidFill>
        </p:spPr>
        <p:txBody>
          <a:bodyPr wrap="none" lIns="0" tIns="0" rIns="0" bIns="0">
            <a:noAutofit/>
          </a:bodyPr>
          <a:lstStyle/>
          <a:p>
            <a:pPr marL="101600">
              <a:spcBef>
                <a:spcPts val="1050"/>
              </a:spcBef>
            </a:pPr>
            <a:r>
              <a:rPr lang="ru-RU" sz="1400" b="1" kern="0" dirty="0">
                <a:solidFill>
                  <a:srgbClr val="525CA3">
                    <a:lumMod val="100000"/>
                  </a:srgbClr>
                </a:solidFill>
                <a:latin typeface="Arial"/>
                <a:sym typeface="Arial"/>
              </a:rPr>
              <a:t>Клинические проявления и эволюция коклюша</a:t>
            </a:r>
            <a:r>
              <a:rPr lang="ru-RU" sz="1400" b="1" kern="0" baseline="30000" dirty="0">
                <a:solidFill>
                  <a:srgbClr val="525CA3">
                    <a:lumMod val="100000"/>
                  </a:srgbClr>
                </a:solidFill>
                <a:latin typeface="Arial"/>
                <a:sym typeface="Arial"/>
              </a:rPr>
              <a:t>1,2</a:t>
            </a:r>
            <a:r>
              <a:rPr lang="ru-RU" sz="1400" b="1" kern="0" dirty="0">
                <a:solidFill>
                  <a:srgbClr val="525CA3">
                    <a:lumMod val="100000"/>
                  </a:srgbClr>
                </a:solidFill>
                <a:latin typeface="Arial"/>
                <a:sym typeface="Arial"/>
              </a:rPr>
              <a:t>:</a:t>
            </a:r>
          </a:p>
        </p:txBody>
      </p:sp>
      <p:sp>
        <p:nvSpPr>
          <p:cNvPr id="5" name="Прямоугольник 4"/>
          <p:cNvSpPr/>
          <p:nvPr/>
        </p:nvSpPr>
        <p:spPr>
          <a:xfrm>
            <a:off x="5154168" y="2084800"/>
            <a:ext cx="2392680" cy="1143000"/>
          </a:xfrm>
          <a:prstGeom prst="rect">
            <a:avLst/>
          </a:prstGeom>
        </p:spPr>
        <p:txBody>
          <a:bodyPr lIns="0" tIns="0" rIns="0" bIns="0">
            <a:noAutofit/>
          </a:bodyPr>
          <a:lstStyle/>
          <a:p>
            <a:pPr marL="177800" indent="-177800">
              <a:lnSpc>
                <a:spcPts val="1440"/>
              </a:lnSpc>
              <a:buFont typeface="Arial" pitchFamily="34" charset="0"/>
              <a:buChar char="•"/>
            </a:pPr>
            <a:r>
              <a:rPr lang="ru-RU" sz="1050" kern="0" dirty="0">
                <a:solidFill>
                  <a:srgbClr val="525CA3">
                    <a:lumMod val="100000"/>
                  </a:srgbClr>
                </a:solidFill>
                <a:latin typeface="Arial"/>
                <a:sym typeface="Arial"/>
              </a:rPr>
              <a:t>Кашель может сохраняться 10 недель и более; его часто называют </a:t>
            </a:r>
            <a:r>
              <a:rPr lang="ru-RU" sz="1000" b="1" kern="0" dirty="0">
                <a:solidFill>
                  <a:srgbClr val="525CA3">
                    <a:lumMod val="100000"/>
                  </a:srgbClr>
                </a:solidFill>
                <a:latin typeface="Arial"/>
                <a:sym typeface="Arial"/>
              </a:rPr>
              <a:t>«100-дневным кашлем</a:t>
            </a:r>
            <a:r>
              <a:rPr lang="ru-RU" sz="1050" b="1" kern="0" dirty="0">
                <a:solidFill>
                  <a:srgbClr val="525CA3">
                    <a:lumMod val="100000"/>
                  </a:srgbClr>
                </a:solidFill>
                <a:latin typeface="Arial"/>
                <a:sym typeface="Arial"/>
              </a:rPr>
              <a:t>»</a:t>
            </a:r>
            <a:r>
              <a:rPr lang="ru-RU" sz="1050" b="1" kern="0" baseline="30000" dirty="0">
                <a:solidFill>
                  <a:srgbClr val="525CA3">
                    <a:lumMod val="100000"/>
                  </a:srgbClr>
                </a:solidFill>
                <a:latin typeface="Arial"/>
                <a:sym typeface="Arial"/>
              </a:rPr>
              <a:t>3</a:t>
            </a:r>
          </a:p>
          <a:p>
            <a:pPr marL="177800" indent="-177800">
              <a:lnSpc>
                <a:spcPts val="1440"/>
              </a:lnSpc>
              <a:buFont typeface="Arial" pitchFamily="34" charset="0"/>
              <a:buChar char="•"/>
            </a:pPr>
            <a:r>
              <a:rPr lang="ru-RU" sz="1050" kern="0" dirty="0">
                <a:solidFill>
                  <a:srgbClr val="525CA3">
                    <a:lumMod val="100000"/>
                  </a:srgbClr>
                </a:solidFill>
                <a:latin typeface="Arial"/>
                <a:sym typeface="Arial"/>
              </a:rPr>
              <a:t>Коклюш очень заразен; инфицируются 80% восприимчивых домочадцев</a:t>
            </a:r>
            <a:r>
              <a:rPr lang="ru-RU" sz="1050" kern="0" baseline="30000" dirty="0">
                <a:solidFill>
                  <a:srgbClr val="525CA3">
                    <a:lumMod val="100000"/>
                  </a:srgbClr>
                </a:solidFill>
                <a:latin typeface="Arial"/>
                <a:sym typeface="Arial"/>
              </a:rPr>
              <a:t>1</a:t>
            </a:r>
          </a:p>
        </p:txBody>
      </p:sp>
      <p:sp>
        <p:nvSpPr>
          <p:cNvPr id="6" name="Прямоугольник 5"/>
          <p:cNvSpPr/>
          <p:nvPr/>
        </p:nvSpPr>
        <p:spPr>
          <a:xfrm>
            <a:off x="1894146" y="2639536"/>
            <a:ext cx="2459736" cy="216408"/>
          </a:xfrm>
          <a:prstGeom prst="rect">
            <a:avLst/>
          </a:prstGeom>
        </p:spPr>
        <p:txBody>
          <a:bodyPr wrap="none" lIns="0" tIns="0" rIns="0" bIns="0">
            <a:noAutofit/>
          </a:bodyPr>
          <a:lstStyle/>
          <a:p>
            <a:pPr>
              <a:spcAft>
                <a:spcPts val="630"/>
              </a:spcAft>
            </a:pPr>
            <a:r>
              <a:rPr lang="ru-RU" sz="1050" b="1" dirty="0">
                <a:solidFill>
                  <a:srgbClr val="CAAE7A"/>
                </a:solidFill>
                <a:latin typeface="Arial"/>
                <a:sym typeface="Arial"/>
              </a:rPr>
              <a:t>Длительный период </a:t>
            </a:r>
            <a:r>
              <a:rPr lang="ru-RU" sz="1050" b="1" dirty="0" err="1">
                <a:solidFill>
                  <a:srgbClr val="CAAE7A"/>
                </a:solidFill>
                <a:latin typeface="Arial"/>
                <a:sym typeface="Arial"/>
              </a:rPr>
              <a:t>передаваемости</a:t>
            </a:r>
            <a:endParaRPr lang="ru-RU" sz="1050" b="1" dirty="0">
              <a:solidFill>
                <a:srgbClr val="CAAE7A"/>
              </a:solidFill>
              <a:latin typeface="Arial"/>
              <a:sym typeface="Arial"/>
            </a:endParaRPr>
          </a:p>
        </p:txBody>
      </p:sp>
      <p:sp>
        <p:nvSpPr>
          <p:cNvPr id="8" name="Прямоугольник 7"/>
          <p:cNvSpPr/>
          <p:nvPr/>
        </p:nvSpPr>
        <p:spPr>
          <a:xfrm>
            <a:off x="2324100" y="2939764"/>
            <a:ext cx="1599828" cy="368808"/>
          </a:xfrm>
          <a:prstGeom prst="rect">
            <a:avLst/>
          </a:prstGeom>
        </p:spPr>
        <p:txBody>
          <a:bodyPr lIns="0" tIns="0" rIns="0" bIns="0">
            <a:noAutofit/>
          </a:bodyPr>
          <a:lstStyle/>
          <a:p>
            <a:pPr>
              <a:spcBef>
                <a:spcPts val="630"/>
              </a:spcBef>
            </a:pPr>
            <a:r>
              <a:rPr lang="ru-RU" sz="900" b="1" dirty="0">
                <a:solidFill>
                  <a:srgbClr val="525CA3"/>
                </a:solidFill>
                <a:latin typeface="Arial"/>
                <a:sym typeface="Arial"/>
              </a:rPr>
              <a:t>Появление приступообразного кашля</a:t>
            </a:r>
          </a:p>
        </p:txBody>
      </p:sp>
      <p:sp>
        <p:nvSpPr>
          <p:cNvPr id="7" name="Прямоугольник 6"/>
          <p:cNvSpPr/>
          <p:nvPr/>
        </p:nvSpPr>
        <p:spPr>
          <a:xfrm>
            <a:off x="1397063" y="3124168"/>
            <a:ext cx="734568" cy="188976"/>
          </a:xfrm>
          <a:prstGeom prst="rect">
            <a:avLst/>
          </a:prstGeom>
        </p:spPr>
        <p:txBody>
          <a:bodyPr wrap="none" lIns="0" tIns="0" rIns="0" bIns="0">
            <a:noAutofit/>
          </a:bodyPr>
          <a:lstStyle/>
          <a:p>
            <a:r>
              <a:rPr lang="ru-RU" sz="900" b="1" dirty="0">
                <a:solidFill>
                  <a:srgbClr val="525CA3"/>
                </a:solidFill>
                <a:latin typeface="Arial"/>
                <a:sym typeface="Arial"/>
              </a:rPr>
              <a:t>Воздействие</a:t>
            </a:r>
          </a:p>
        </p:txBody>
      </p:sp>
      <p:sp>
        <p:nvSpPr>
          <p:cNvPr id="11" name="Прямоугольник 10"/>
          <p:cNvSpPr/>
          <p:nvPr/>
        </p:nvSpPr>
        <p:spPr>
          <a:xfrm>
            <a:off x="6583680" y="3380200"/>
            <a:ext cx="1066800" cy="201168"/>
          </a:xfrm>
          <a:prstGeom prst="rect">
            <a:avLst/>
          </a:prstGeom>
        </p:spPr>
        <p:txBody>
          <a:bodyPr wrap="none" lIns="0" tIns="0" rIns="0" bIns="0">
            <a:noAutofit/>
          </a:bodyPr>
          <a:lstStyle/>
          <a:p>
            <a:r>
              <a:rPr lang="ru-RU" sz="1050" b="1">
                <a:solidFill>
                  <a:srgbClr val="989898"/>
                </a:solidFill>
                <a:latin typeface="Arial"/>
                <a:sym typeface="Arial"/>
              </a:rPr>
              <a:t>Недели кашля</a:t>
            </a:r>
          </a:p>
        </p:txBody>
      </p:sp>
      <p:sp>
        <p:nvSpPr>
          <p:cNvPr id="9" name="Прямоугольник 8"/>
          <p:cNvSpPr/>
          <p:nvPr/>
        </p:nvSpPr>
        <p:spPr>
          <a:xfrm>
            <a:off x="1542288" y="4209256"/>
            <a:ext cx="1229512" cy="725424"/>
          </a:xfrm>
          <a:prstGeom prst="rect">
            <a:avLst/>
          </a:prstGeom>
        </p:spPr>
        <p:txBody>
          <a:bodyPr lIns="0" tIns="0" rIns="0" bIns="0">
            <a:noAutofit/>
          </a:bodyPr>
          <a:lstStyle/>
          <a:p>
            <a:pPr marL="228600" algn="ctr">
              <a:spcAft>
                <a:spcPts val="420"/>
              </a:spcAft>
            </a:pPr>
            <a:r>
              <a:rPr lang="ru-RU" sz="1050" b="1" kern="0" dirty="0">
                <a:solidFill>
                  <a:srgbClr val="525CA3">
                    <a:lumMod val="100000"/>
                  </a:srgbClr>
                </a:solidFill>
                <a:latin typeface="Arial"/>
                <a:sym typeface="Arial"/>
              </a:rPr>
              <a:t>Катаральная стадия</a:t>
            </a:r>
            <a:r>
              <a:rPr lang="ru-RU" sz="1050" b="1" kern="0" baseline="30000" dirty="0">
                <a:solidFill>
                  <a:srgbClr val="525CA3">
                    <a:lumMod val="100000"/>
                  </a:srgbClr>
                </a:solidFill>
                <a:latin typeface="Arial"/>
                <a:sym typeface="Arial"/>
              </a:rPr>
              <a:t>1</a:t>
            </a:r>
          </a:p>
          <a:p>
            <a:pPr algn="ctr"/>
            <a:r>
              <a:rPr lang="ru-RU" sz="600" dirty="0">
                <a:solidFill>
                  <a:srgbClr val="535355"/>
                </a:solidFill>
                <a:latin typeface="Arial"/>
                <a:sym typeface="Arial"/>
              </a:rPr>
              <a:t>Симптомы простуды, легкий кашель; максимальная </a:t>
            </a:r>
            <a:r>
              <a:rPr lang="ru-RU" sz="600" dirty="0" err="1">
                <a:solidFill>
                  <a:srgbClr val="535355"/>
                </a:solidFill>
                <a:latin typeface="Arial"/>
                <a:sym typeface="Arial"/>
              </a:rPr>
              <a:t>контагиозность</a:t>
            </a:r>
            <a:r>
              <a:rPr lang="ru-RU" sz="600" dirty="0">
                <a:solidFill>
                  <a:srgbClr val="535355"/>
                </a:solidFill>
                <a:latin typeface="Arial"/>
                <a:sym typeface="Arial"/>
              </a:rPr>
              <a:t> на данной стадии</a:t>
            </a:r>
          </a:p>
        </p:txBody>
      </p:sp>
      <p:sp>
        <p:nvSpPr>
          <p:cNvPr id="10" name="Прямоугольник 9"/>
          <p:cNvSpPr/>
          <p:nvPr/>
        </p:nvSpPr>
        <p:spPr>
          <a:xfrm>
            <a:off x="2862612" y="4193856"/>
            <a:ext cx="2291557" cy="505968"/>
          </a:xfrm>
          <a:prstGeom prst="rect">
            <a:avLst/>
          </a:prstGeom>
        </p:spPr>
        <p:txBody>
          <a:bodyPr lIns="0" tIns="0" rIns="0" bIns="0">
            <a:noAutofit/>
          </a:bodyPr>
          <a:lstStyle/>
          <a:p>
            <a:pPr algn="ctr">
              <a:spcAft>
                <a:spcPts val="420"/>
              </a:spcAft>
            </a:pPr>
            <a:r>
              <a:rPr lang="ru-RU" sz="1050" b="1" kern="0" dirty="0">
                <a:solidFill>
                  <a:srgbClr val="525CA3">
                    <a:lumMod val="100000"/>
                  </a:srgbClr>
                </a:solidFill>
                <a:latin typeface="Arial"/>
                <a:sym typeface="Arial"/>
              </a:rPr>
              <a:t>Стадия приступообразного кашля</a:t>
            </a:r>
            <a:r>
              <a:rPr lang="ru-RU" sz="1050" b="1" kern="0" baseline="30000" dirty="0">
                <a:solidFill>
                  <a:srgbClr val="525CA3">
                    <a:lumMod val="100000"/>
                  </a:srgbClr>
                </a:solidFill>
                <a:latin typeface="Arial"/>
                <a:sym typeface="Arial"/>
              </a:rPr>
              <a:t>1</a:t>
            </a:r>
          </a:p>
          <a:p>
            <a:pPr algn="ctr"/>
            <a:r>
              <a:rPr lang="ru-RU" sz="700" dirty="0">
                <a:solidFill>
                  <a:srgbClr val="535355"/>
                </a:solidFill>
                <a:latin typeface="Arial"/>
                <a:sym typeface="Arial"/>
              </a:rPr>
              <a:t>Приступообразный кашель, судорожные шумные вдохи, рвота</a:t>
            </a:r>
          </a:p>
        </p:txBody>
      </p:sp>
      <p:sp>
        <p:nvSpPr>
          <p:cNvPr id="12" name="Прямоугольник 11"/>
          <p:cNvSpPr/>
          <p:nvPr/>
        </p:nvSpPr>
        <p:spPr>
          <a:xfrm>
            <a:off x="5797296" y="4242784"/>
            <a:ext cx="1572768" cy="219456"/>
          </a:xfrm>
          <a:prstGeom prst="rect">
            <a:avLst/>
          </a:prstGeom>
        </p:spPr>
        <p:txBody>
          <a:bodyPr wrap="none" lIns="0" tIns="0" rIns="0" bIns="0">
            <a:noAutofit/>
          </a:bodyPr>
          <a:lstStyle/>
          <a:p>
            <a:r>
              <a:rPr lang="ru-RU" sz="1050" b="1" kern="0" dirty="0">
                <a:solidFill>
                  <a:srgbClr val="525CA3">
                    <a:lumMod val="100000"/>
                  </a:srgbClr>
                </a:solidFill>
                <a:latin typeface="Arial"/>
                <a:sym typeface="Arial"/>
              </a:rPr>
              <a:t>Стадия выздоровления</a:t>
            </a:r>
            <a:r>
              <a:rPr lang="ru-RU" sz="1050" b="1" kern="0" baseline="30000" dirty="0">
                <a:solidFill>
                  <a:srgbClr val="525CA3">
                    <a:lumMod val="100000"/>
                  </a:srgbClr>
                </a:solidFill>
                <a:latin typeface="Arial"/>
                <a:sym typeface="Arial"/>
              </a:rPr>
              <a:t>1</a:t>
            </a:r>
          </a:p>
        </p:txBody>
      </p:sp>
      <p:sp>
        <p:nvSpPr>
          <p:cNvPr id="13" name="Прямоугольник 12"/>
          <p:cNvSpPr/>
          <p:nvPr/>
        </p:nvSpPr>
        <p:spPr>
          <a:xfrm>
            <a:off x="286512" y="5068792"/>
            <a:ext cx="8488680" cy="533400"/>
          </a:xfrm>
          <a:prstGeom prst="rect">
            <a:avLst/>
          </a:prstGeom>
        </p:spPr>
        <p:txBody>
          <a:bodyPr lIns="0" tIns="0" rIns="0" bIns="0">
            <a:noAutofit/>
          </a:bodyPr>
          <a:lstStyle/>
          <a:p>
            <a:pPr>
              <a:lnSpc>
                <a:spcPts val="960"/>
              </a:lnSpc>
              <a:spcAft>
                <a:spcPts val="420"/>
              </a:spcAft>
            </a:pPr>
            <a:r>
              <a:rPr lang="ru-RU" sz="850" kern="0" dirty="0">
                <a:solidFill>
                  <a:srgbClr val="6B747B">
                    <a:lumMod val="100000"/>
                  </a:srgbClr>
                </a:solidFill>
                <a:latin typeface="Arial"/>
                <a:sym typeface="Arial"/>
              </a:rPr>
              <a:t>1. CDC. </a:t>
            </a:r>
            <a:r>
              <a:rPr lang="ru-RU" sz="850" kern="0" dirty="0" err="1">
                <a:solidFill>
                  <a:srgbClr val="6B747B">
                    <a:lumMod val="100000"/>
                  </a:srgbClr>
                </a:solidFill>
                <a:latin typeface="Arial"/>
                <a:sym typeface="Arial"/>
              </a:rPr>
              <a:t>Pertussis</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In</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Hamborsky</a:t>
            </a:r>
            <a:r>
              <a:rPr lang="ru-RU" sz="850" kern="0" dirty="0">
                <a:solidFill>
                  <a:srgbClr val="6B747B">
                    <a:lumMod val="100000"/>
                  </a:srgbClr>
                </a:solidFill>
                <a:latin typeface="Arial"/>
                <a:sym typeface="Arial"/>
              </a:rPr>
              <a:t> J,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eds</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Epidemiology</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and</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Prevention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of</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Vaccine-Preventable</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Diseases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13th </a:t>
            </a:r>
            <a:r>
              <a:rPr lang="ru-RU" sz="850" kern="0" dirty="0" err="1">
                <a:solidFill>
                  <a:srgbClr val="6B747B">
                    <a:lumMod val="100000"/>
                  </a:srgbClr>
                </a:solidFill>
                <a:latin typeface="Arial"/>
                <a:sym typeface="Arial"/>
              </a:rPr>
              <a:t>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Washington</a:t>
            </a:r>
            <a:r>
              <a:rPr lang="ru-RU" sz="850" kern="0" dirty="0">
                <a:solidFill>
                  <a:srgbClr val="6B747B">
                    <a:lumMod val="100000"/>
                  </a:srgbClr>
                </a:solidFill>
                <a:latin typeface="Arial"/>
                <a:sym typeface="Arial"/>
              </a:rPr>
              <a:t>, DC: </a:t>
            </a:r>
            <a:r>
              <a:rPr lang="ru-RU" sz="850" kern="0" dirty="0" err="1">
                <a:solidFill>
                  <a:srgbClr val="6B747B">
                    <a:lumMod val="100000"/>
                  </a:srgbClr>
                </a:solidFill>
                <a:latin typeface="Arial"/>
                <a:sym typeface="Arial"/>
              </a:rPr>
              <a:t>Public</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Health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Foundation</a:t>
            </a:r>
            <a:r>
              <a:rPr lang="ru-RU" sz="850" kern="0" dirty="0">
                <a:solidFill>
                  <a:srgbClr val="6B747B">
                    <a:lumMod val="100000"/>
                  </a:srgbClr>
                </a:solidFill>
                <a:latin typeface="Arial"/>
                <a:sym typeface="Arial"/>
              </a:rPr>
              <a:t>; 2015:261-278. http://www.cdc.gov/vaccines/pubs/pinkbook/index.html. </a:t>
            </a:r>
            <a:r>
              <a:rPr lang="ru-RU" sz="850" kern="0" dirty="0" err="1">
                <a:solidFill>
                  <a:srgbClr val="6B747B">
                    <a:lumMod val="100000"/>
                  </a:srgbClr>
                </a:solidFill>
                <a:latin typeface="Arial"/>
                <a:sym typeface="Arial"/>
              </a:rPr>
              <a:t>Accessed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July</a:t>
            </a:r>
            <a:r>
              <a:rPr lang="ru-RU" sz="850" kern="0" dirty="0">
                <a:solidFill>
                  <a:srgbClr val="6B747B">
                    <a:lumMod val="100000"/>
                  </a:srgbClr>
                </a:solidFill>
                <a:latin typeface="Arial"/>
                <a:sym typeface="Arial"/>
              </a:rPr>
              <a:t> 16, 2018. 2. </a:t>
            </a:r>
            <a:r>
              <a:rPr lang="ru-RU" sz="850" kern="0" dirty="0" err="1">
                <a:solidFill>
                  <a:srgbClr val="6B747B">
                    <a:lumMod val="100000"/>
                  </a:srgbClr>
                </a:solidFill>
                <a:latin typeface="Arial"/>
                <a:sym typeface="Arial"/>
              </a:rPr>
              <a:t>World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Health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Organization</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Laboratory</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manual</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for</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the</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diagnosis</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of</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whooping</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cough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caused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by</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Bordetella</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pertussis</a:t>
            </a:r>
            <a:r>
              <a:rPr lang="ru-RU" sz="850" i="1" kern="0" dirty="0">
                <a:solidFill>
                  <a:srgbClr val="6B747B">
                    <a:lumMod val="100000"/>
                  </a:srgbClr>
                </a:solidFill>
                <a:latin typeface="Arial"/>
                <a:sym typeface="Arial"/>
              </a:rPr>
              <a:t>/</a:t>
            </a:r>
            <a:r>
              <a:rPr lang="ru-RU" sz="850" i="1" kern="0" dirty="0" err="1">
                <a:solidFill>
                  <a:srgbClr val="6B747B">
                    <a:lumMod val="100000"/>
                  </a:srgbClr>
                </a:solidFill>
                <a:latin typeface="Arial"/>
                <a:sym typeface="Arial"/>
              </a:rPr>
              <a:t>Bordetella</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parapertussis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http://apps.who.int/iris/bitstream/10665/127891/1/ WHO_IVB_14.03_eng.pdf. </a:t>
            </a:r>
            <a:r>
              <a:rPr lang="ru-RU" sz="850" kern="0" dirty="0" err="1">
                <a:solidFill>
                  <a:srgbClr val="6B747B">
                    <a:lumMod val="100000"/>
                  </a:srgbClr>
                </a:solidFill>
                <a:latin typeface="Arial"/>
                <a:sym typeface="Arial"/>
              </a:rPr>
              <a:t>Published</a:t>
            </a:r>
            <a:r>
              <a:rPr lang="ru-RU" sz="850" kern="0" dirty="0">
                <a:solidFill>
                  <a:srgbClr val="6B747B">
                    <a:lumMod val="100000"/>
                  </a:srgbClr>
                </a:solidFill>
                <a:latin typeface="Arial"/>
                <a:sym typeface="Arial"/>
              </a:rPr>
              <a:t> 2014. </a:t>
            </a:r>
            <a:r>
              <a:rPr lang="ru-RU" sz="850" kern="0" dirty="0" err="1">
                <a:solidFill>
                  <a:srgbClr val="6B747B">
                    <a:lumMod val="100000"/>
                  </a:srgbClr>
                </a:solidFill>
                <a:latin typeface="Arial"/>
                <a:sym typeface="Arial"/>
              </a:rPr>
              <a:t>Accessed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July</a:t>
            </a:r>
            <a:r>
              <a:rPr lang="ru-RU" sz="850" kern="0" dirty="0">
                <a:solidFill>
                  <a:srgbClr val="6B747B">
                    <a:lumMod val="100000"/>
                  </a:srgbClr>
                </a:solidFill>
                <a:latin typeface="Arial"/>
                <a:sym typeface="Arial"/>
              </a:rPr>
              <a:t> 16, 2018. 3. CDC. </a:t>
            </a:r>
            <a:r>
              <a:rPr lang="ru-RU" sz="850" kern="0" dirty="0" err="1">
                <a:solidFill>
                  <a:srgbClr val="6B747B">
                    <a:lumMod val="100000"/>
                  </a:srgbClr>
                </a:solidFill>
                <a:latin typeface="Arial"/>
                <a:sym typeface="Arial"/>
              </a:rPr>
              <a:t>Pertussis</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whooping</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cough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fast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facts</a:t>
            </a:r>
            <a:r>
              <a:rPr lang="ru-RU" sz="850" kern="0" dirty="0">
                <a:solidFill>
                  <a:srgbClr val="6B747B">
                    <a:lumMod val="100000"/>
                  </a:srgbClr>
                </a:solidFill>
                <a:latin typeface="Arial"/>
                <a:sym typeface="Arial"/>
              </a:rPr>
              <a:t>. https://www.cdc.gov/pertussis/fast-facts.html. </a:t>
            </a:r>
            <a:r>
              <a:rPr lang="ru-RU" sz="850" kern="0" dirty="0" err="1">
                <a:solidFill>
                  <a:srgbClr val="6B747B">
                    <a:lumMod val="100000"/>
                  </a:srgbClr>
                </a:solidFill>
                <a:latin typeface="Arial"/>
                <a:sym typeface="Arial"/>
              </a:rPr>
              <a:t>Accessed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July</a:t>
            </a:r>
            <a:r>
              <a:rPr lang="ru-RU" sz="850" kern="0" dirty="0">
                <a:solidFill>
                  <a:srgbClr val="6B747B">
                    <a:lumMod val="100000"/>
                  </a:srgbClr>
                </a:solidFill>
                <a:latin typeface="Arial"/>
                <a:sym typeface="Arial"/>
              </a:rPr>
              <a:t> 16, 2018.</a:t>
            </a:r>
          </a:p>
        </p:txBody>
      </p:sp>
      <p:sp>
        <p:nvSpPr>
          <p:cNvPr id="14" name="Прямоугольник 13"/>
          <p:cNvSpPr/>
          <p:nvPr/>
        </p:nvSpPr>
        <p:spPr>
          <a:xfrm>
            <a:off x="8680704" y="5657056"/>
            <a:ext cx="131064" cy="164592"/>
          </a:xfrm>
          <a:prstGeom prst="rect">
            <a:avLst/>
          </a:prstGeom>
        </p:spPr>
        <p:txBody>
          <a:bodyPr wrap="none" lIns="0" tIns="0" rIns="0" bIns="0">
            <a:noAutofit/>
          </a:bodyPr>
          <a:lstStyle/>
          <a:p>
            <a:pPr algn="r">
              <a:spcBef>
                <a:spcPts val="420"/>
              </a:spcBef>
            </a:pPr>
            <a:r>
              <a:rPr lang="ru-RU" sz="850">
                <a:solidFill>
                  <a:srgbClr val="6B747B"/>
                </a:solidFill>
                <a:latin typeface="Arial"/>
                <a:sym typeface="Arial"/>
              </a:rPr>
              <a:t>9</a:t>
            </a:r>
          </a:p>
        </p:txBody>
      </p:sp>
      <p:sp>
        <p:nvSpPr>
          <p:cNvPr id="15" name="Rectangle 14"/>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94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44424" y="896080"/>
            <a:ext cx="6449568" cy="627888"/>
          </a:xfrm>
          <a:prstGeom prst="rect">
            <a:avLst/>
          </a:prstGeom>
        </p:spPr>
        <p:txBody>
          <a:bodyPr lIns="0" tIns="0" rIns="0" bIns="0">
            <a:noAutofit/>
          </a:bodyPr>
          <a:lstStyle/>
          <a:p>
            <a:pPr marR="115824">
              <a:lnSpc>
                <a:spcPts val="2304"/>
              </a:lnSpc>
            </a:pPr>
            <a:r>
              <a:rPr lang="ru-RU" sz="2000" kern="0">
                <a:solidFill>
                  <a:srgbClr val="525CA3">
                    <a:lumMod val="100000"/>
                  </a:srgbClr>
                </a:solidFill>
                <a:latin typeface="Arial"/>
                <a:sym typeface="Arial"/>
              </a:rPr>
              <a:t>Диагностика коклюша: рекомендации </a:t>
            </a:r>
            <a:br>
              <a:rPr lang="ru-RU" sz="2000" kern="0">
                <a:solidFill>
                  <a:srgbClr val="525CA3">
                    <a:lumMod val="100000"/>
                  </a:srgbClr>
                </a:solidFill>
                <a:latin typeface="Arial"/>
                <a:sym typeface="Arial"/>
              </a:rPr>
            </a:br>
            <a:r>
              <a:rPr lang="ru-RU" sz="2000" kern="0">
                <a:solidFill>
                  <a:srgbClr val="525CA3">
                    <a:lumMod val="100000"/>
                  </a:srgbClr>
                </a:solidFill>
                <a:latin typeface="Arial"/>
                <a:sym typeface="Arial"/>
              </a:rPr>
              <a:t>Всемирной организации здравоохранения 2014 г.</a:t>
            </a:r>
            <a:r>
              <a:rPr lang="ru-RU" sz="2000" kern="0" baseline="30000">
                <a:solidFill>
                  <a:srgbClr val="525CA3">
                    <a:lumMod val="100000"/>
                  </a:srgbClr>
                </a:solidFill>
                <a:latin typeface="Arial"/>
                <a:sym typeface="Arial"/>
              </a:rPr>
              <a:t>1</a:t>
            </a:r>
            <a:endParaRPr lang="ru-RU" sz="2000" kern="0" baseline="30000" dirty="0">
              <a:solidFill>
                <a:srgbClr val="525CA3">
                  <a:lumMod val="100000"/>
                </a:srgbClr>
              </a:solidFill>
              <a:latin typeface="Arial"/>
              <a:sym typeface="Arial"/>
            </a:endParaRPr>
          </a:p>
        </p:txBody>
      </p:sp>
      <p:sp>
        <p:nvSpPr>
          <p:cNvPr id="9" name="Прямоугольник 8"/>
          <p:cNvSpPr/>
          <p:nvPr/>
        </p:nvSpPr>
        <p:spPr>
          <a:xfrm>
            <a:off x="6688836" y="2028372"/>
            <a:ext cx="806754" cy="484632"/>
          </a:xfrm>
          <a:prstGeom prst="rect">
            <a:avLst/>
          </a:prstGeom>
        </p:spPr>
        <p:txBody>
          <a:bodyPr lIns="0" tIns="0" rIns="0" bIns="0">
            <a:noAutofit/>
          </a:bodyPr>
          <a:lstStyle/>
          <a:p>
            <a:pPr algn="ctr"/>
            <a:r>
              <a:rPr lang="ru-RU" sz="700" dirty="0">
                <a:solidFill>
                  <a:srgbClr val="FFFFFF"/>
                </a:solidFill>
                <a:latin typeface="Arial"/>
                <a:sym typeface="Arial"/>
              </a:rPr>
              <a:t>Отсутствие </a:t>
            </a:r>
            <a:r>
              <a:rPr lang="ru-RU" sz="700" dirty="0" err="1">
                <a:solidFill>
                  <a:srgbClr val="FFFFFF"/>
                </a:solidFill>
                <a:latin typeface="Arial"/>
                <a:sym typeface="Arial"/>
              </a:rPr>
              <a:t>бустерной</a:t>
            </a:r>
            <a:r>
              <a:rPr lang="ru-RU" sz="700" dirty="0">
                <a:solidFill>
                  <a:srgbClr val="FFFFFF"/>
                </a:solidFill>
                <a:latin typeface="Arial"/>
                <a:sym typeface="Arial"/>
              </a:rPr>
              <a:t> вакцинации от коклюша в предыдущие 10 лет</a:t>
            </a:r>
          </a:p>
        </p:txBody>
      </p:sp>
      <p:sp>
        <p:nvSpPr>
          <p:cNvPr id="6" name="Прямоугольник 5"/>
          <p:cNvSpPr/>
          <p:nvPr/>
        </p:nvSpPr>
        <p:spPr>
          <a:xfrm>
            <a:off x="3657118" y="2102607"/>
            <a:ext cx="713232" cy="505968"/>
          </a:xfrm>
          <a:prstGeom prst="rect">
            <a:avLst/>
          </a:prstGeom>
        </p:spPr>
        <p:txBody>
          <a:bodyPr lIns="0" tIns="0" rIns="0" bIns="0">
            <a:noAutofit/>
          </a:bodyPr>
          <a:lstStyle/>
          <a:p>
            <a:pPr algn="ctr">
              <a:lnSpc>
                <a:spcPts val="1248"/>
              </a:lnSpc>
            </a:pPr>
            <a:r>
              <a:rPr lang="ru-RU" sz="900">
                <a:solidFill>
                  <a:srgbClr val="FFFFFF"/>
                </a:solidFill>
                <a:latin typeface="Arial"/>
                <a:sym typeface="Arial"/>
              </a:rPr>
              <a:t>Усиление кашля ночью</a:t>
            </a:r>
            <a:endParaRPr lang="ru-RU" sz="900" dirty="0">
              <a:solidFill>
                <a:srgbClr val="FFFFFF"/>
              </a:solidFill>
              <a:latin typeface="Arial"/>
              <a:sym typeface="Arial"/>
            </a:endParaRPr>
          </a:p>
        </p:txBody>
      </p:sp>
      <p:sp>
        <p:nvSpPr>
          <p:cNvPr id="7" name="Прямоугольник 6"/>
          <p:cNvSpPr/>
          <p:nvPr/>
        </p:nvSpPr>
        <p:spPr>
          <a:xfrm>
            <a:off x="4715256" y="2099238"/>
            <a:ext cx="716280" cy="515112"/>
          </a:xfrm>
          <a:prstGeom prst="rect">
            <a:avLst/>
          </a:prstGeom>
        </p:spPr>
        <p:txBody>
          <a:bodyPr lIns="0" tIns="0" rIns="0" bIns="0">
            <a:noAutofit/>
          </a:bodyPr>
          <a:lstStyle/>
          <a:p>
            <a:pPr algn="ctr">
              <a:lnSpc>
                <a:spcPts val="1224"/>
              </a:lnSpc>
            </a:pPr>
            <a:r>
              <a:rPr lang="ru-RU" sz="900" dirty="0" err="1">
                <a:solidFill>
                  <a:srgbClr val="FFFFFF"/>
                </a:solidFill>
                <a:latin typeface="Arial"/>
                <a:sym typeface="Arial"/>
              </a:rPr>
              <a:t>Персистирующий</a:t>
            </a:r>
            <a:r>
              <a:rPr lang="ru-RU" sz="900" dirty="0">
                <a:solidFill>
                  <a:srgbClr val="FFFFFF"/>
                </a:solidFill>
                <a:latin typeface="Arial"/>
                <a:sym typeface="Arial"/>
              </a:rPr>
              <a:t> кашель &gt;7 дней</a:t>
            </a:r>
          </a:p>
        </p:txBody>
      </p:sp>
      <p:sp>
        <p:nvSpPr>
          <p:cNvPr id="8" name="Прямоугольник 7"/>
          <p:cNvSpPr/>
          <p:nvPr/>
        </p:nvSpPr>
        <p:spPr>
          <a:xfrm>
            <a:off x="5664762" y="2076499"/>
            <a:ext cx="833600" cy="533400"/>
          </a:xfrm>
          <a:prstGeom prst="rect">
            <a:avLst/>
          </a:prstGeom>
        </p:spPr>
        <p:txBody>
          <a:bodyPr lIns="0" tIns="0" rIns="0" bIns="0">
            <a:noAutofit/>
          </a:bodyPr>
          <a:lstStyle/>
          <a:p>
            <a:pPr algn="ctr"/>
            <a:r>
              <a:rPr lang="ru-RU" sz="800" dirty="0">
                <a:solidFill>
                  <a:srgbClr val="FFFFFF"/>
                </a:solidFill>
                <a:latin typeface="Arial"/>
                <a:sym typeface="Arial"/>
              </a:rPr>
              <a:t>Идентифицированные</a:t>
            </a:r>
          </a:p>
          <a:p>
            <a:pPr algn="ctr"/>
            <a:r>
              <a:rPr lang="ru-RU" sz="800" dirty="0">
                <a:solidFill>
                  <a:srgbClr val="FFFFFF"/>
                </a:solidFill>
                <a:latin typeface="Arial"/>
                <a:sym typeface="Arial"/>
              </a:rPr>
              <a:t>подтвержденные</a:t>
            </a:r>
          </a:p>
          <a:p>
            <a:pPr algn="ctr"/>
            <a:r>
              <a:rPr lang="ru-RU" sz="800" dirty="0">
                <a:solidFill>
                  <a:srgbClr val="FFFFFF"/>
                </a:solidFill>
                <a:latin typeface="Arial"/>
                <a:sym typeface="Arial"/>
              </a:rPr>
              <a:t>контакты</a:t>
            </a:r>
          </a:p>
        </p:txBody>
      </p:sp>
      <p:sp>
        <p:nvSpPr>
          <p:cNvPr id="4" name="Прямоугольник 3"/>
          <p:cNvSpPr/>
          <p:nvPr/>
        </p:nvSpPr>
        <p:spPr>
          <a:xfrm>
            <a:off x="1767100" y="2189956"/>
            <a:ext cx="533400" cy="237744"/>
          </a:xfrm>
          <a:prstGeom prst="rect">
            <a:avLst/>
          </a:prstGeom>
        </p:spPr>
        <p:txBody>
          <a:bodyPr wrap="none" lIns="0" tIns="0" rIns="0" bIns="0">
            <a:noAutofit/>
          </a:bodyPr>
          <a:lstStyle/>
          <a:p>
            <a:pPr algn="ctr"/>
            <a:r>
              <a:rPr lang="ru-RU" sz="900" dirty="0">
                <a:solidFill>
                  <a:srgbClr val="FFFFFF"/>
                </a:solidFill>
                <a:latin typeface="Arial"/>
                <a:sym typeface="Arial"/>
              </a:rPr>
              <a:t>Отсутствие </a:t>
            </a:r>
            <a:br>
              <a:rPr lang="ru-RU" sz="900" dirty="0">
                <a:solidFill>
                  <a:srgbClr val="FFFFFF"/>
                </a:solidFill>
                <a:latin typeface="Arial"/>
                <a:sym typeface="Arial"/>
              </a:rPr>
            </a:br>
            <a:r>
              <a:rPr lang="ru-RU" sz="900" dirty="0">
                <a:solidFill>
                  <a:srgbClr val="FFFFFF"/>
                </a:solidFill>
                <a:latin typeface="Arial"/>
                <a:sym typeface="Arial"/>
              </a:rPr>
              <a:t>лихорадки</a:t>
            </a:r>
          </a:p>
        </p:txBody>
      </p:sp>
      <p:sp>
        <p:nvSpPr>
          <p:cNvPr id="5" name="Прямоугольник 4"/>
          <p:cNvSpPr/>
          <p:nvPr/>
        </p:nvSpPr>
        <p:spPr>
          <a:xfrm>
            <a:off x="2715188" y="2099238"/>
            <a:ext cx="665624" cy="342900"/>
          </a:xfrm>
          <a:prstGeom prst="rect">
            <a:avLst/>
          </a:prstGeom>
        </p:spPr>
        <p:txBody>
          <a:bodyPr wrap="none" lIns="0" tIns="0" rIns="0" bIns="0">
            <a:noAutofit/>
          </a:bodyPr>
          <a:lstStyle/>
          <a:p>
            <a:pPr algn="ctr"/>
            <a:r>
              <a:rPr lang="ru-RU" sz="900" dirty="0">
                <a:solidFill>
                  <a:srgbClr val="FFFFFF"/>
                </a:solidFill>
                <a:latin typeface="Arial"/>
                <a:sym typeface="Arial"/>
              </a:rPr>
              <a:t>Судорожные</a:t>
            </a:r>
            <a:br>
              <a:rPr lang="ru-RU" sz="900" dirty="0">
                <a:solidFill>
                  <a:srgbClr val="FFFFFF"/>
                </a:solidFill>
                <a:latin typeface="Arial"/>
                <a:sym typeface="Arial"/>
              </a:rPr>
            </a:br>
            <a:r>
              <a:rPr lang="ru-RU" sz="900" dirty="0">
                <a:solidFill>
                  <a:srgbClr val="FFFFFF"/>
                </a:solidFill>
                <a:latin typeface="Arial"/>
                <a:sym typeface="Arial"/>
              </a:rPr>
              <a:t> шумные </a:t>
            </a:r>
            <a:br>
              <a:rPr lang="ru-RU" sz="900" dirty="0">
                <a:solidFill>
                  <a:srgbClr val="FFFFFF"/>
                </a:solidFill>
                <a:latin typeface="Arial"/>
                <a:sym typeface="Arial"/>
              </a:rPr>
            </a:br>
            <a:r>
              <a:rPr lang="ru-RU" sz="900" dirty="0">
                <a:solidFill>
                  <a:srgbClr val="FFFFFF"/>
                </a:solidFill>
                <a:latin typeface="Arial"/>
                <a:sym typeface="Arial"/>
              </a:rPr>
              <a:t>вдохи</a:t>
            </a:r>
          </a:p>
        </p:txBody>
      </p:sp>
      <p:sp>
        <p:nvSpPr>
          <p:cNvPr id="10" name="Прямоугольник 9"/>
          <p:cNvSpPr/>
          <p:nvPr/>
        </p:nvSpPr>
        <p:spPr>
          <a:xfrm>
            <a:off x="2648551" y="2871024"/>
            <a:ext cx="2203704" cy="246888"/>
          </a:xfrm>
          <a:prstGeom prst="rect">
            <a:avLst/>
          </a:prstGeom>
        </p:spPr>
        <p:txBody>
          <a:bodyPr wrap="none" lIns="0" tIns="0" rIns="0" bIns="0">
            <a:noAutofit/>
          </a:bodyPr>
          <a:lstStyle/>
          <a:p>
            <a:r>
              <a:rPr lang="ru-RU" sz="1100" b="1" dirty="0">
                <a:solidFill>
                  <a:srgbClr val="FFFFFF"/>
                </a:solidFill>
                <a:latin typeface="Arial"/>
                <a:sym typeface="Arial"/>
              </a:rPr>
              <a:t>Синдром кашля с судорожными шумными вдохами</a:t>
            </a:r>
          </a:p>
        </p:txBody>
      </p:sp>
      <p:sp>
        <p:nvSpPr>
          <p:cNvPr id="11" name="Прямоугольник 10"/>
          <p:cNvSpPr/>
          <p:nvPr/>
        </p:nvSpPr>
        <p:spPr>
          <a:xfrm>
            <a:off x="1972056" y="3456400"/>
            <a:ext cx="981456" cy="219456"/>
          </a:xfrm>
          <a:prstGeom prst="rect">
            <a:avLst/>
          </a:prstGeom>
        </p:spPr>
        <p:txBody>
          <a:bodyPr wrap="none" lIns="0" tIns="0" rIns="0" bIns="0">
            <a:noAutofit/>
          </a:bodyPr>
          <a:lstStyle/>
          <a:p>
            <a:r>
              <a:rPr lang="ru-RU" sz="1050" b="1">
                <a:solidFill>
                  <a:srgbClr val="525CA3"/>
                </a:solidFill>
                <a:latin typeface="Arial"/>
                <a:sym typeface="Arial"/>
              </a:rPr>
              <a:t>Кашель &lt;14 дней</a:t>
            </a:r>
            <a:endParaRPr lang="ru-RU" sz="1050" b="1" dirty="0">
              <a:solidFill>
                <a:srgbClr val="525CA3"/>
              </a:solidFill>
              <a:latin typeface="Arial"/>
              <a:sym typeface="Arial"/>
            </a:endParaRPr>
          </a:p>
        </p:txBody>
      </p:sp>
      <p:sp>
        <p:nvSpPr>
          <p:cNvPr id="12" name="Прямоугольник 11"/>
          <p:cNvSpPr/>
          <p:nvPr/>
        </p:nvSpPr>
        <p:spPr>
          <a:xfrm>
            <a:off x="3840480" y="3456400"/>
            <a:ext cx="1408176" cy="228600"/>
          </a:xfrm>
          <a:prstGeom prst="rect">
            <a:avLst/>
          </a:prstGeom>
        </p:spPr>
        <p:txBody>
          <a:bodyPr wrap="none" lIns="0" tIns="0" rIns="0" bIns="0">
            <a:noAutofit/>
          </a:bodyPr>
          <a:lstStyle/>
          <a:p>
            <a:pPr marL="127000"/>
            <a:r>
              <a:rPr lang="ru-RU" sz="1050" b="1">
                <a:solidFill>
                  <a:srgbClr val="525CA3"/>
                </a:solidFill>
                <a:latin typeface="Arial"/>
                <a:sym typeface="Arial"/>
              </a:rPr>
              <a:t>Кашель &gt;14-&lt;21 дня</a:t>
            </a:r>
          </a:p>
        </p:txBody>
      </p:sp>
      <p:sp>
        <p:nvSpPr>
          <p:cNvPr id="13" name="Прямоугольник 12"/>
          <p:cNvSpPr/>
          <p:nvPr/>
        </p:nvSpPr>
        <p:spPr>
          <a:xfrm>
            <a:off x="6294120" y="3465544"/>
            <a:ext cx="999744" cy="219456"/>
          </a:xfrm>
          <a:prstGeom prst="rect">
            <a:avLst/>
          </a:prstGeom>
        </p:spPr>
        <p:txBody>
          <a:bodyPr wrap="none" lIns="0" tIns="0" rIns="0" bIns="0">
            <a:noAutofit/>
          </a:bodyPr>
          <a:lstStyle/>
          <a:p>
            <a:r>
              <a:rPr lang="ru-RU" sz="1050" b="1">
                <a:solidFill>
                  <a:srgbClr val="525CA3"/>
                </a:solidFill>
                <a:latin typeface="Arial"/>
                <a:sym typeface="Arial"/>
              </a:rPr>
              <a:t>Кашель &gt;21 дня</a:t>
            </a:r>
            <a:endParaRPr lang="ru-RU" sz="1050" b="1" dirty="0">
              <a:solidFill>
                <a:srgbClr val="525CA3"/>
              </a:solidFill>
              <a:latin typeface="Arial"/>
              <a:sym typeface="Arial"/>
            </a:endParaRPr>
          </a:p>
        </p:txBody>
      </p:sp>
      <p:sp>
        <p:nvSpPr>
          <p:cNvPr id="14" name="Прямоугольник 13"/>
          <p:cNvSpPr/>
          <p:nvPr/>
        </p:nvSpPr>
        <p:spPr>
          <a:xfrm>
            <a:off x="1466088" y="3782536"/>
            <a:ext cx="1450848" cy="179832"/>
          </a:xfrm>
          <a:prstGeom prst="rect">
            <a:avLst/>
          </a:prstGeom>
        </p:spPr>
        <p:txBody>
          <a:bodyPr wrap="none" lIns="0" tIns="0" rIns="0" bIns="0">
            <a:noAutofit/>
          </a:bodyPr>
          <a:lstStyle/>
          <a:p>
            <a:r>
              <a:rPr lang="ru-RU" sz="1050" b="1">
                <a:solidFill>
                  <a:srgbClr val="FFFFFF"/>
                </a:solidFill>
                <a:latin typeface="Arial"/>
                <a:sym typeface="Arial"/>
              </a:rPr>
              <a:t>Стандартные лабораторные тесты</a:t>
            </a:r>
          </a:p>
        </p:txBody>
      </p:sp>
      <p:sp>
        <p:nvSpPr>
          <p:cNvPr id="17" name="Прямоугольник 16"/>
          <p:cNvSpPr/>
          <p:nvPr/>
        </p:nvSpPr>
        <p:spPr>
          <a:xfrm>
            <a:off x="5745480" y="4020280"/>
            <a:ext cx="1895856" cy="323088"/>
          </a:xfrm>
          <a:prstGeom prst="rect">
            <a:avLst/>
          </a:prstGeom>
        </p:spPr>
        <p:txBody>
          <a:bodyPr lIns="0" tIns="0" rIns="0" bIns="0">
            <a:noAutofit/>
          </a:bodyPr>
          <a:lstStyle/>
          <a:p>
            <a:pPr algn="ctr">
              <a:lnSpc>
                <a:spcPts val="1128"/>
              </a:lnSpc>
            </a:pPr>
            <a:r>
              <a:rPr lang="ru-RU" sz="900" dirty="0">
                <a:solidFill>
                  <a:srgbClr val="525CA3"/>
                </a:solidFill>
                <a:latin typeface="Arial"/>
                <a:sym typeface="Arial"/>
              </a:rPr>
              <a:t>АТ </a:t>
            </a:r>
            <a:r>
              <a:rPr lang="ru-RU" sz="900" dirty="0" err="1">
                <a:solidFill>
                  <a:srgbClr val="525CA3"/>
                </a:solidFill>
                <a:latin typeface="Arial"/>
                <a:sym typeface="Arial"/>
              </a:rPr>
              <a:t>IgG</a:t>
            </a:r>
            <a:r>
              <a:rPr lang="ru-RU" sz="900" dirty="0">
                <a:solidFill>
                  <a:srgbClr val="525CA3"/>
                </a:solidFill>
                <a:latin typeface="Arial"/>
                <a:sym typeface="Arial"/>
              </a:rPr>
              <a:t> к PT и/или ПЦР-РВ во вторичном случае</a:t>
            </a:r>
          </a:p>
        </p:txBody>
      </p:sp>
      <p:sp>
        <p:nvSpPr>
          <p:cNvPr id="15" name="Прямоугольник 14"/>
          <p:cNvSpPr/>
          <p:nvPr/>
        </p:nvSpPr>
        <p:spPr>
          <a:xfrm>
            <a:off x="1767100" y="4020280"/>
            <a:ext cx="1341120" cy="207264"/>
          </a:xfrm>
          <a:prstGeom prst="rect">
            <a:avLst/>
          </a:prstGeom>
        </p:spPr>
        <p:txBody>
          <a:bodyPr wrap="none" lIns="0" tIns="0" rIns="0" bIns="0">
            <a:noAutofit/>
          </a:bodyPr>
          <a:lstStyle/>
          <a:p>
            <a:pPr algn="ctr"/>
            <a:r>
              <a:rPr lang="ru-RU" sz="900" dirty="0" err="1">
                <a:solidFill>
                  <a:srgbClr val="525CA3"/>
                </a:solidFill>
                <a:latin typeface="Arial"/>
                <a:sym typeface="Arial"/>
              </a:rPr>
              <a:t>Культуральное</a:t>
            </a:r>
            <a:r>
              <a:rPr lang="ru-RU" sz="900" dirty="0">
                <a:solidFill>
                  <a:srgbClr val="525CA3"/>
                </a:solidFill>
                <a:latin typeface="Arial"/>
                <a:sym typeface="Arial"/>
              </a:rPr>
              <a:t> исследование</a:t>
            </a:r>
            <a:br>
              <a:rPr lang="ru-RU" sz="900" dirty="0">
                <a:solidFill>
                  <a:srgbClr val="525CA3"/>
                </a:solidFill>
                <a:latin typeface="Arial"/>
                <a:sym typeface="Arial"/>
              </a:rPr>
            </a:br>
            <a:r>
              <a:rPr lang="ru-RU" sz="900" dirty="0">
                <a:solidFill>
                  <a:srgbClr val="525CA3"/>
                </a:solidFill>
                <a:latin typeface="Arial"/>
                <a:sym typeface="Arial"/>
              </a:rPr>
              <a:t> или ПЦР-РВ</a:t>
            </a:r>
          </a:p>
        </p:txBody>
      </p:sp>
      <p:sp>
        <p:nvSpPr>
          <p:cNvPr id="16" name="Прямоугольник 15"/>
          <p:cNvSpPr/>
          <p:nvPr/>
        </p:nvSpPr>
        <p:spPr>
          <a:xfrm>
            <a:off x="4258056" y="4078192"/>
            <a:ext cx="618744" cy="207264"/>
          </a:xfrm>
          <a:prstGeom prst="rect">
            <a:avLst/>
          </a:prstGeom>
        </p:spPr>
        <p:txBody>
          <a:bodyPr wrap="none" lIns="0" tIns="0" rIns="0" bIns="0">
            <a:noAutofit/>
          </a:bodyPr>
          <a:lstStyle/>
          <a:p>
            <a:r>
              <a:rPr lang="ru-RU" sz="900" dirty="0">
                <a:solidFill>
                  <a:srgbClr val="525CA3"/>
                </a:solidFill>
                <a:latin typeface="Arial"/>
                <a:sym typeface="Arial"/>
              </a:rPr>
              <a:t>ПЦР-РВ</a:t>
            </a:r>
          </a:p>
        </p:txBody>
      </p:sp>
      <p:sp>
        <p:nvSpPr>
          <p:cNvPr id="18" name="Прямоугольник 17"/>
          <p:cNvSpPr/>
          <p:nvPr/>
        </p:nvSpPr>
        <p:spPr>
          <a:xfrm>
            <a:off x="1466088" y="4437856"/>
            <a:ext cx="1581912" cy="192024"/>
          </a:xfrm>
          <a:prstGeom prst="rect">
            <a:avLst/>
          </a:prstGeom>
        </p:spPr>
        <p:txBody>
          <a:bodyPr wrap="none" lIns="0" tIns="0" rIns="0" bIns="0">
            <a:noAutofit/>
          </a:bodyPr>
          <a:lstStyle/>
          <a:p>
            <a:r>
              <a:rPr lang="ru-RU" sz="1050" b="1">
                <a:solidFill>
                  <a:srgbClr val="FFFFFF"/>
                </a:solidFill>
                <a:latin typeface="Arial"/>
                <a:sym typeface="Arial"/>
              </a:rPr>
              <a:t>Исследования в референтной лаборатории</a:t>
            </a:r>
          </a:p>
        </p:txBody>
      </p:sp>
      <p:sp>
        <p:nvSpPr>
          <p:cNvPr id="20" name="Прямоугольник 19"/>
          <p:cNvSpPr/>
          <p:nvPr/>
        </p:nvSpPr>
        <p:spPr>
          <a:xfrm>
            <a:off x="5821680" y="4648168"/>
            <a:ext cx="1734312" cy="353568"/>
          </a:xfrm>
          <a:prstGeom prst="rect">
            <a:avLst/>
          </a:prstGeom>
        </p:spPr>
        <p:txBody>
          <a:bodyPr lIns="0" tIns="0" rIns="0" bIns="0">
            <a:noAutofit/>
          </a:bodyPr>
          <a:lstStyle/>
          <a:p>
            <a:pPr algn="ctr">
              <a:lnSpc>
                <a:spcPts val="1128"/>
              </a:lnSpc>
            </a:pPr>
            <a:r>
              <a:rPr lang="ru-RU" sz="900" dirty="0">
                <a:solidFill>
                  <a:srgbClr val="525CA3"/>
                </a:solidFill>
                <a:latin typeface="Arial"/>
                <a:sym typeface="Arial"/>
              </a:rPr>
              <a:t>Тесты на антитела различных </a:t>
            </a:r>
            <a:r>
              <a:rPr lang="ru-RU" sz="900" dirty="0" err="1">
                <a:solidFill>
                  <a:srgbClr val="525CA3"/>
                </a:solidFill>
                <a:latin typeface="Arial"/>
                <a:sym typeface="Arial"/>
              </a:rPr>
              <a:t>изотипов</a:t>
            </a:r>
            <a:r>
              <a:rPr lang="ru-RU" sz="900" dirty="0">
                <a:solidFill>
                  <a:srgbClr val="525CA3"/>
                </a:solidFill>
                <a:latin typeface="Arial"/>
                <a:sym typeface="Arial"/>
              </a:rPr>
              <a:t> и другие антигены</a:t>
            </a:r>
          </a:p>
        </p:txBody>
      </p:sp>
      <p:sp>
        <p:nvSpPr>
          <p:cNvPr id="19" name="Прямоугольник 18"/>
          <p:cNvSpPr/>
          <p:nvPr/>
        </p:nvSpPr>
        <p:spPr>
          <a:xfrm>
            <a:off x="1699581" y="4703593"/>
            <a:ext cx="3258312" cy="228600"/>
          </a:xfrm>
          <a:prstGeom prst="rect">
            <a:avLst/>
          </a:prstGeom>
        </p:spPr>
        <p:txBody>
          <a:bodyPr wrap="none" lIns="0" tIns="0" rIns="0" bIns="0">
            <a:noAutofit/>
          </a:bodyPr>
          <a:lstStyle/>
          <a:p>
            <a:pPr algn="ctr"/>
            <a:r>
              <a:rPr lang="ru-RU" sz="900" dirty="0">
                <a:solidFill>
                  <a:srgbClr val="525CA3"/>
                </a:solidFill>
                <a:latin typeface="Arial"/>
                <a:sym typeface="Arial"/>
              </a:rPr>
              <a:t>Различные мишени ПЦР, тестирование чувствительности, </a:t>
            </a:r>
            <a:br>
              <a:rPr lang="ru-RU" sz="900" dirty="0">
                <a:solidFill>
                  <a:srgbClr val="525CA3"/>
                </a:solidFill>
                <a:latin typeface="Arial"/>
                <a:sym typeface="Arial"/>
              </a:rPr>
            </a:br>
            <a:r>
              <a:rPr lang="ru-RU" sz="900" dirty="0">
                <a:solidFill>
                  <a:srgbClr val="525CA3"/>
                </a:solidFill>
                <a:latin typeface="Arial"/>
                <a:sym typeface="Arial"/>
              </a:rPr>
              <a:t>типирование штаммов</a:t>
            </a:r>
          </a:p>
        </p:txBody>
      </p:sp>
      <p:sp>
        <p:nvSpPr>
          <p:cNvPr id="21" name="Прямоугольник 20"/>
          <p:cNvSpPr/>
          <p:nvPr/>
        </p:nvSpPr>
        <p:spPr>
          <a:xfrm>
            <a:off x="304800" y="5181568"/>
            <a:ext cx="7345680" cy="420624"/>
          </a:xfrm>
          <a:prstGeom prst="rect">
            <a:avLst/>
          </a:prstGeom>
        </p:spPr>
        <p:txBody>
          <a:bodyPr lIns="0" tIns="0" rIns="0" bIns="0">
            <a:noAutofit/>
          </a:bodyPr>
          <a:lstStyle/>
          <a:p>
            <a:pPr algn="just">
              <a:lnSpc>
                <a:spcPts val="960"/>
              </a:lnSpc>
            </a:pPr>
            <a:r>
              <a:rPr lang="ru-RU" sz="850" dirty="0" err="1">
                <a:solidFill>
                  <a:srgbClr val="6B747B"/>
                </a:solidFill>
                <a:latin typeface="Arial"/>
                <a:sym typeface="Arial"/>
              </a:rPr>
              <a:t>IgG</a:t>
            </a:r>
            <a:r>
              <a:rPr lang="ru-RU" sz="850" dirty="0">
                <a:solidFill>
                  <a:srgbClr val="6B747B"/>
                </a:solidFill>
                <a:latin typeface="Arial"/>
                <a:sym typeface="Arial"/>
              </a:rPr>
              <a:t> = иммуноглобулин G; ПЦР = полимеразная цепная реакция; PT = коклюшный токсин; ПЦР-РВ = ПЦР в режиме реального времени.</a:t>
            </a:r>
          </a:p>
          <a:p>
            <a:pPr algn="just">
              <a:lnSpc>
                <a:spcPts val="960"/>
              </a:lnSpc>
            </a:pPr>
            <a:r>
              <a:rPr lang="ru-RU" sz="850" b="1" kern="0" dirty="0">
                <a:solidFill>
                  <a:srgbClr val="6B747B">
                    <a:lumMod val="100000"/>
                  </a:srgbClr>
                </a:solidFill>
                <a:latin typeface="Arial"/>
                <a:sym typeface="Arial"/>
              </a:rPr>
              <a:t>1. </a:t>
            </a:r>
            <a:r>
              <a:rPr lang="ru-RU" sz="850" kern="0" dirty="0" err="1">
                <a:solidFill>
                  <a:srgbClr val="6B747B">
                    <a:lumMod val="100000"/>
                  </a:srgbClr>
                </a:solidFill>
                <a:latin typeface="Arial"/>
                <a:sym typeface="Arial"/>
              </a:rPr>
              <a:t>World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Health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Organization</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Laboratory</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manual</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for</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the</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diagnosis</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of</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whooping</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cough</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caused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by</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Bordetella</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pertussis</a:t>
            </a:r>
            <a:r>
              <a:rPr lang="ru-RU" sz="850" i="1" kern="0" dirty="0">
                <a:solidFill>
                  <a:srgbClr val="6B747B">
                    <a:lumMod val="100000"/>
                  </a:srgbClr>
                </a:solidFill>
                <a:latin typeface="Arial"/>
                <a:sym typeface="Arial"/>
              </a:rPr>
              <a:t>/</a:t>
            </a:r>
            <a:r>
              <a:rPr lang="ru-RU" sz="850" i="1" kern="0" dirty="0" err="1">
                <a:solidFill>
                  <a:srgbClr val="6B747B">
                    <a:lumMod val="100000"/>
                  </a:srgbClr>
                </a:solidFill>
                <a:latin typeface="Arial"/>
                <a:sym typeface="Arial"/>
              </a:rPr>
              <a:t>Bordetella</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parapertussis</a:t>
            </a:r>
            <a:r>
              <a:rPr lang="ru-RU" sz="850" i="1" kern="0" dirty="0">
                <a:solidFill>
                  <a:srgbClr val="6B747B">
                    <a:lumMod val="100000"/>
                  </a:srgbClr>
                </a:solidFill>
                <a:latin typeface="Arial"/>
                <a:sym typeface="Arial"/>
              </a:rPr>
              <a:t>. </a:t>
            </a:r>
            <a:r>
              <a:rPr lang="ru-RU" sz="850" kern="0" dirty="0">
                <a:solidFill>
                  <a:srgbClr val="6B747B">
                    <a:lumMod val="100000"/>
                  </a:srgbClr>
                </a:solidFill>
                <a:latin typeface="Arial"/>
                <a:sym typeface="Arial"/>
              </a:rPr>
              <a:t>http://apps.who.int/iris/bitstream/10665/127891/1/WHO_IVB_14.03_eng.pdf. </a:t>
            </a:r>
            <a:r>
              <a:rPr lang="ru-RU" sz="850" kern="0" dirty="0" err="1">
                <a:solidFill>
                  <a:srgbClr val="6B747B">
                    <a:lumMod val="100000"/>
                  </a:srgbClr>
                </a:solidFill>
                <a:latin typeface="Arial"/>
                <a:sym typeface="Arial"/>
              </a:rPr>
              <a:t>Published</a:t>
            </a:r>
            <a:r>
              <a:rPr lang="ru-RU" sz="850" kern="0" dirty="0">
                <a:solidFill>
                  <a:srgbClr val="6B747B">
                    <a:lumMod val="100000"/>
                  </a:srgbClr>
                </a:solidFill>
                <a:latin typeface="Arial"/>
                <a:sym typeface="Arial"/>
              </a:rPr>
              <a:t> 2014. </a:t>
            </a:r>
            <a:r>
              <a:rPr lang="ru-RU" sz="850" kern="0" dirty="0" err="1">
                <a:solidFill>
                  <a:srgbClr val="6B747B">
                    <a:lumMod val="100000"/>
                  </a:srgbClr>
                </a:solidFill>
                <a:latin typeface="Arial"/>
                <a:sym typeface="Arial"/>
              </a:rPr>
              <a:t>Accessed</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July</a:t>
            </a:r>
            <a:r>
              <a:rPr lang="ru-RU" sz="850" kern="0" dirty="0">
                <a:solidFill>
                  <a:srgbClr val="6B747B">
                    <a:lumMod val="100000"/>
                  </a:srgbClr>
                </a:solidFill>
                <a:latin typeface="Arial"/>
                <a:sym typeface="Arial"/>
              </a:rPr>
              <a:t> 16, 2018.</a:t>
            </a:r>
          </a:p>
        </p:txBody>
      </p:sp>
      <p:sp>
        <p:nvSpPr>
          <p:cNvPr id="22" name="Прямоугольник 21"/>
          <p:cNvSpPr/>
          <p:nvPr/>
        </p:nvSpPr>
        <p:spPr>
          <a:xfrm>
            <a:off x="8641080" y="5678392"/>
            <a:ext cx="201168" cy="179832"/>
          </a:xfrm>
          <a:prstGeom prst="rect">
            <a:avLst/>
          </a:prstGeom>
        </p:spPr>
        <p:txBody>
          <a:bodyPr wrap="none" lIns="0" tIns="0" rIns="0" bIns="0">
            <a:noAutofit/>
          </a:bodyPr>
          <a:lstStyle/>
          <a:p>
            <a:r>
              <a:rPr lang="ru-RU" sz="850">
                <a:solidFill>
                  <a:srgbClr val="6B747B"/>
                </a:solidFill>
                <a:latin typeface="Arial"/>
                <a:sym typeface="Arial"/>
              </a:rPr>
              <a:t>10</a:t>
            </a:r>
          </a:p>
        </p:txBody>
      </p:sp>
      <p:sp>
        <p:nvSpPr>
          <p:cNvPr id="23" name="Rectangle 22"/>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63253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697" y="188640"/>
            <a:ext cx="8586783" cy="593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08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8" y="332656"/>
            <a:ext cx="813508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8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002" y="332656"/>
            <a:ext cx="8266470" cy="579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54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384" y="645042"/>
            <a:ext cx="9144000" cy="5380792"/>
          </a:xfrm>
          <a:prstGeom prst="rect">
            <a:avLst/>
          </a:prstGeom>
        </p:spPr>
      </p:pic>
      <p:sp>
        <p:nvSpPr>
          <p:cNvPr id="3" name="Прямоугольник 2"/>
          <p:cNvSpPr/>
          <p:nvPr/>
        </p:nvSpPr>
        <p:spPr>
          <a:xfrm>
            <a:off x="467544" y="284716"/>
            <a:ext cx="8146104" cy="1230108"/>
          </a:xfrm>
          <a:prstGeom prst="rect">
            <a:avLst/>
          </a:prstGeom>
        </p:spPr>
        <p:txBody>
          <a:bodyPr lIns="0" tIns="0" rIns="0" bIns="0">
            <a:noAutofit/>
          </a:bodyPr>
          <a:lstStyle/>
          <a:p>
            <a:pPr>
              <a:lnSpc>
                <a:spcPts val="2280"/>
              </a:lnSpc>
              <a:spcAft>
                <a:spcPts val="420"/>
              </a:spcAft>
            </a:pPr>
            <a:r>
              <a:rPr lang="ru-RU" sz="2000" kern="0" dirty="0">
                <a:solidFill>
                  <a:srgbClr val="525CA3">
                    <a:lumMod val="100000"/>
                  </a:srgbClr>
                </a:solidFill>
                <a:latin typeface="Arial"/>
                <a:sym typeface="Arial"/>
              </a:rPr>
              <a:t>Диагностика коклюша: рекомендации Международной </a:t>
            </a:r>
            <a:br>
              <a:rPr lang="ru-RU" sz="2000" kern="0" dirty="0">
                <a:solidFill>
                  <a:srgbClr val="525CA3">
                    <a:lumMod val="100000"/>
                  </a:srgbClr>
                </a:solidFill>
                <a:latin typeface="Arial"/>
                <a:sym typeface="Arial"/>
              </a:rPr>
            </a:br>
            <a:r>
              <a:rPr lang="ru-RU" sz="2000" kern="0" dirty="0">
                <a:solidFill>
                  <a:srgbClr val="525CA3">
                    <a:lumMod val="100000"/>
                  </a:srgbClr>
                </a:solidFill>
                <a:latin typeface="Arial"/>
                <a:sym typeface="Arial"/>
              </a:rPr>
              <a:t>инициативной группы по коклюшу 2012 г.</a:t>
            </a:r>
            <a:r>
              <a:rPr lang="ru-RU" sz="2000" kern="0" baseline="30000" dirty="0">
                <a:solidFill>
                  <a:srgbClr val="525CA3">
                    <a:lumMod val="100000"/>
                  </a:srgbClr>
                </a:solidFill>
                <a:latin typeface="Arial"/>
                <a:sym typeface="Arial"/>
              </a:rPr>
              <a:t>1</a:t>
            </a:r>
          </a:p>
        </p:txBody>
      </p:sp>
      <p:sp>
        <p:nvSpPr>
          <p:cNvPr id="4" name="Прямоугольник 3"/>
          <p:cNvSpPr/>
          <p:nvPr/>
        </p:nvSpPr>
        <p:spPr>
          <a:xfrm>
            <a:off x="2904905" y="1514824"/>
            <a:ext cx="3313176" cy="369450"/>
          </a:xfrm>
          <a:prstGeom prst="rect">
            <a:avLst/>
          </a:prstGeom>
        </p:spPr>
        <p:txBody>
          <a:bodyPr wrap="none" lIns="0" tIns="0" rIns="0" bIns="0">
            <a:noAutofit/>
          </a:bodyPr>
          <a:lstStyle/>
          <a:p>
            <a:pPr algn="ctr">
              <a:spcBef>
                <a:spcPts val="420"/>
              </a:spcBef>
              <a:spcAft>
                <a:spcPts val="1470"/>
              </a:spcAft>
            </a:pPr>
            <a:r>
              <a:rPr lang="ru-RU" sz="800" b="1" dirty="0">
                <a:solidFill>
                  <a:srgbClr val="FFFFFF"/>
                </a:solidFill>
                <a:latin typeface="Arial"/>
                <a:sym typeface="Arial"/>
              </a:rPr>
              <a:t>Кашель у человека с нормальной температурой тела или </a:t>
            </a:r>
            <a:br>
              <a:rPr lang="ru-RU" sz="800" b="1" dirty="0">
                <a:solidFill>
                  <a:srgbClr val="FFFFFF"/>
                </a:solidFill>
                <a:latin typeface="Arial"/>
                <a:sym typeface="Arial"/>
              </a:rPr>
            </a:br>
            <a:r>
              <a:rPr lang="ru-RU" sz="800" b="1" dirty="0">
                <a:solidFill>
                  <a:srgbClr val="FFFFFF"/>
                </a:solidFill>
                <a:latin typeface="Arial"/>
                <a:sym typeface="Arial"/>
              </a:rPr>
              <a:t>минимальным ее повышением</a:t>
            </a:r>
          </a:p>
        </p:txBody>
      </p:sp>
      <p:sp>
        <p:nvSpPr>
          <p:cNvPr id="5" name="Прямоугольник 4"/>
          <p:cNvSpPr/>
          <p:nvPr/>
        </p:nvSpPr>
        <p:spPr>
          <a:xfrm>
            <a:off x="1547664" y="1987906"/>
            <a:ext cx="1625304" cy="334638"/>
          </a:xfrm>
          <a:prstGeom prst="rect">
            <a:avLst/>
          </a:prstGeom>
        </p:spPr>
        <p:txBody>
          <a:bodyPr wrap="none" lIns="0" tIns="0" rIns="0" bIns="0">
            <a:noAutofit/>
          </a:bodyPr>
          <a:lstStyle/>
          <a:p>
            <a:r>
              <a:rPr lang="ru-RU" sz="900" b="1" dirty="0">
                <a:solidFill>
                  <a:srgbClr val="FFFFFF"/>
                </a:solidFill>
                <a:latin typeface="Arial"/>
                <a:sym typeface="Arial"/>
              </a:rPr>
              <a:t>Возможно только клиническое обследование</a:t>
            </a:r>
          </a:p>
        </p:txBody>
      </p:sp>
      <p:sp>
        <p:nvSpPr>
          <p:cNvPr id="6" name="Прямоугольник 5"/>
          <p:cNvSpPr/>
          <p:nvPr/>
        </p:nvSpPr>
        <p:spPr>
          <a:xfrm>
            <a:off x="5567249" y="1992948"/>
            <a:ext cx="1917192" cy="198120"/>
          </a:xfrm>
          <a:prstGeom prst="rect">
            <a:avLst/>
          </a:prstGeom>
        </p:spPr>
        <p:txBody>
          <a:bodyPr wrap="none" lIns="0" tIns="0" rIns="0" bIns="0">
            <a:noAutofit/>
          </a:bodyPr>
          <a:lstStyle/>
          <a:p>
            <a:pPr>
              <a:spcBef>
                <a:spcPts val="1470"/>
              </a:spcBef>
            </a:pPr>
            <a:r>
              <a:rPr lang="ru-RU" sz="900" b="1" dirty="0">
                <a:solidFill>
                  <a:srgbClr val="FFFFFF"/>
                </a:solidFill>
                <a:latin typeface="Arial"/>
                <a:sym typeface="Arial"/>
              </a:rPr>
              <a:t>Доступ к лабораторным тестам</a:t>
            </a:r>
          </a:p>
        </p:txBody>
      </p:sp>
      <p:sp>
        <p:nvSpPr>
          <p:cNvPr id="11" name="Прямоугольник 10"/>
          <p:cNvSpPr/>
          <p:nvPr/>
        </p:nvSpPr>
        <p:spPr>
          <a:xfrm>
            <a:off x="6955536" y="2389600"/>
            <a:ext cx="1438656" cy="277368"/>
          </a:xfrm>
          <a:prstGeom prst="rect">
            <a:avLst/>
          </a:prstGeom>
        </p:spPr>
        <p:txBody>
          <a:bodyPr lIns="0" tIns="0" rIns="0" bIns="0">
            <a:noAutofit/>
          </a:bodyPr>
          <a:lstStyle/>
          <a:p>
            <a:pPr algn="ctr"/>
            <a:r>
              <a:rPr lang="ru-RU" sz="700">
                <a:solidFill>
                  <a:srgbClr val="525CA3"/>
                </a:solidFill>
                <a:latin typeface="Arial"/>
                <a:sym typeface="Arial"/>
              </a:rPr>
              <a:t>Поздняя стадия</a:t>
            </a:r>
          </a:p>
          <a:p>
            <a:pPr algn="ctr"/>
            <a:r>
              <a:rPr lang="ru-RU" sz="700">
                <a:solidFill>
                  <a:srgbClr val="525CA3"/>
                </a:solidFill>
                <a:latin typeface="Arial"/>
                <a:sym typeface="Arial"/>
              </a:rPr>
              <a:t>(Кашель &gt;3 недель)</a:t>
            </a:r>
            <a:endParaRPr lang="ru-RU" sz="700" dirty="0">
              <a:solidFill>
                <a:srgbClr val="525CA3"/>
              </a:solidFill>
              <a:latin typeface="Arial"/>
              <a:sym typeface="Arial"/>
            </a:endParaRPr>
          </a:p>
        </p:txBody>
      </p:sp>
      <p:sp>
        <p:nvSpPr>
          <p:cNvPr id="10" name="Прямоугольник 9"/>
          <p:cNvSpPr/>
          <p:nvPr/>
        </p:nvSpPr>
        <p:spPr>
          <a:xfrm>
            <a:off x="4974336" y="2410936"/>
            <a:ext cx="1380744" cy="237744"/>
          </a:xfrm>
          <a:prstGeom prst="rect">
            <a:avLst/>
          </a:prstGeom>
        </p:spPr>
        <p:txBody>
          <a:bodyPr lIns="0" tIns="0" rIns="0" bIns="0">
            <a:noAutofit/>
          </a:bodyPr>
          <a:lstStyle/>
          <a:p>
            <a:pPr algn="ctr"/>
            <a:r>
              <a:rPr lang="ru-RU" sz="700" dirty="0">
                <a:solidFill>
                  <a:srgbClr val="525CA3"/>
                </a:solidFill>
                <a:latin typeface="Arial"/>
                <a:sym typeface="Arial"/>
              </a:rPr>
              <a:t>Ранняя стадия</a:t>
            </a:r>
          </a:p>
          <a:p>
            <a:pPr algn="ctr"/>
            <a:r>
              <a:rPr lang="ru-RU" sz="700" dirty="0">
                <a:solidFill>
                  <a:srgbClr val="525CA3"/>
                </a:solidFill>
                <a:latin typeface="Arial"/>
                <a:sym typeface="Arial"/>
              </a:rPr>
              <a:t>(Кашель &lt;3 недель)</a:t>
            </a:r>
          </a:p>
        </p:txBody>
      </p:sp>
      <p:sp>
        <p:nvSpPr>
          <p:cNvPr id="8" name="Прямоугольник 7"/>
          <p:cNvSpPr/>
          <p:nvPr/>
        </p:nvSpPr>
        <p:spPr>
          <a:xfrm>
            <a:off x="2904905" y="2527141"/>
            <a:ext cx="487519" cy="256413"/>
          </a:xfrm>
          <a:prstGeom prst="rect">
            <a:avLst/>
          </a:prstGeom>
        </p:spPr>
        <p:txBody>
          <a:bodyPr wrap="none" lIns="0" tIns="0" rIns="0" bIns="0">
            <a:noAutofit/>
          </a:bodyPr>
          <a:lstStyle/>
          <a:p>
            <a:pPr algn="ctr"/>
            <a:r>
              <a:rPr lang="ru-RU" sz="600" dirty="0">
                <a:solidFill>
                  <a:srgbClr val="FFFFFF"/>
                </a:solidFill>
                <a:latin typeface="Arial"/>
                <a:sym typeface="Arial"/>
              </a:rPr>
              <a:t>4 мес. –</a:t>
            </a:r>
            <a:br>
              <a:rPr lang="ru-RU" sz="600" dirty="0">
                <a:solidFill>
                  <a:srgbClr val="FFFFFF"/>
                </a:solidFill>
                <a:latin typeface="Arial"/>
                <a:sym typeface="Arial"/>
              </a:rPr>
            </a:br>
            <a:r>
              <a:rPr lang="ru-RU" sz="600" dirty="0">
                <a:solidFill>
                  <a:srgbClr val="FFFFFF"/>
                </a:solidFill>
                <a:latin typeface="Arial"/>
                <a:sym typeface="Arial"/>
              </a:rPr>
              <a:t> 9 лет</a:t>
            </a:r>
          </a:p>
        </p:txBody>
      </p:sp>
      <p:sp>
        <p:nvSpPr>
          <p:cNvPr id="9" name="Прямоугольник 8"/>
          <p:cNvSpPr/>
          <p:nvPr/>
        </p:nvSpPr>
        <p:spPr>
          <a:xfrm>
            <a:off x="3635896" y="2527141"/>
            <a:ext cx="338696" cy="264795"/>
          </a:xfrm>
          <a:prstGeom prst="rect">
            <a:avLst/>
          </a:prstGeom>
        </p:spPr>
        <p:txBody>
          <a:bodyPr wrap="none" lIns="0" tIns="0" rIns="0" bIns="0">
            <a:noAutofit/>
          </a:bodyPr>
          <a:lstStyle/>
          <a:p>
            <a:r>
              <a:rPr lang="ru-RU" sz="700" dirty="0">
                <a:solidFill>
                  <a:srgbClr val="FFFFFF"/>
                </a:solidFill>
                <a:latin typeface="Arial"/>
                <a:sym typeface="Arial"/>
              </a:rPr>
              <a:t>≥10 лет</a:t>
            </a:r>
          </a:p>
        </p:txBody>
      </p:sp>
      <p:sp>
        <p:nvSpPr>
          <p:cNvPr id="7" name="Прямоугольник 6"/>
          <p:cNvSpPr/>
          <p:nvPr/>
        </p:nvSpPr>
        <p:spPr>
          <a:xfrm>
            <a:off x="1907704" y="2527141"/>
            <a:ext cx="350864" cy="264795"/>
          </a:xfrm>
          <a:prstGeom prst="rect">
            <a:avLst/>
          </a:prstGeom>
        </p:spPr>
        <p:txBody>
          <a:bodyPr wrap="none" lIns="0" tIns="0" rIns="0" bIns="0">
            <a:noAutofit/>
          </a:bodyPr>
          <a:lstStyle/>
          <a:p>
            <a:r>
              <a:rPr lang="ru-RU" sz="700" dirty="0">
                <a:solidFill>
                  <a:srgbClr val="FFFFFF"/>
                </a:solidFill>
                <a:latin typeface="Arial"/>
                <a:sym typeface="Arial"/>
              </a:rPr>
              <a:t>0-3 мес.</a:t>
            </a:r>
          </a:p>
        </p:txBody>
      </p:sp>
      <p:sp>
        <p:nvSpPr>
          <p:cNvPr id="13" name="Прямоугольник 12"/>
          <p:cNvSpPr/>
          <p:nvPr/>
        </p:nvSpPr>
        <p:spPr>
          <a:xfrm>
            <a:off x="2819400" y="2895568"/>
            <a:ext cx="1402080" cy="1420368"/>
          </a:xfrm>
          <a:prstGeom prst="rect">
            <a:avLst/>
          </a:prstGeom>
        </p:spPr>
        <p:txBody>
          <a:bodyPr lIns="0" tIns="0" rIns="0" bIns="0">
            <a:noAutofit/>
          </a:bodyPr>
          <a:lstStyle/>
          <a:p>
            <a:pPr marL="85725" indent="-85725">
              <a:buFont typeface="Arial" pitchFamily="34" charset="0"/>
              <a:buChar char="•"/>
            </a:pPr>
            <a:r>
              <a:rPr lang="ru-RU" sz="650" dirty="0">
                <a:solidFill>
                  <a:srgbClr val="525CA3"/>
                </a:solidFill>
                <a:latin typeface="Arial"/>
                <a:sym typeface="Arial"/>
              </a:rPr>
              <a:t>Приступообразный непродуктивный кашель продолжительностью ≥7 дней</a:t>
            </a:r>
          </a:p>
          <a:p>
            <a:pPr marL="85725" indent="-85725">
              <a:buFont typeface="Arial" pitchFamily="34" charset="0"/>
              <a:buChar char="•"/>
            </a:pPr>
            <a:r>
              <a:rPr lang="ru-RU" sz="650" dirty="0">
                <a:solidFill>
                  <a:srgbClr val="525CA3"/>
                </a:solidFill>
                <a:latin typeface="Arial"/>
                <a:sym typeface="Arial"/>
              </a:rPr>
              <a:t>Насморк (отделяемое не приобретает гнойный характер)</a:t>
            </a:r>
          </a:p>
          <a:p>
            <a:pPr marL="85725" indent="-85725" algn="just">
              <a:buFont typeface="Arial" pitchFamily="34" charset="0"/>
              <a:buChar char="•"/>
            </a:pPr>
            <a:r>
              <a:rPr lang="ru-RU" sz="650" dirty="0">
                <a:solidFill>
                  <a:srgbClr val="525CA3"/>
                </a:solidFill>
                <a:latin typeface="Arial"/>
                <a:sym typeface="Arial"/>
              </a:rPr>
              <a:t>Нормальная/субфебрильная температура тела</a:t>
            </a:r>
          </a:p>
          <a:p>
            <a:pPr marL="85725" indent="-85725" algn="just">
              <a:buFont typeface="Arial" pitchFamily="34" charset="0"/>
              <a:buChar char="•"/>
            </a:pPr>
            <a:r>
              <a:rPr lang="ru-RU" sz="650" dirty="0">
                <a:solidFill>
                  <a:srgbClr val="525CA3"/>
                </a:solidFill>
                <a:latin typeface="Arial"/>
                <a:sym typeface="Arial"/>
              </a:rPr>
              <a:t>Судорожные шумные вдохи</a:t>
            </a:r>
          </a:p>
          <a:p>
            <a:pPr marL="85725" indent="-85725" algn="just">
              <a:buFont typeface="Arial" pitchFamily="34" charset="0"/>
              <a:buChar char="•"/>
            </a:pPr>
            <a:r>
              <a:rPr lang="ru-RU" sz="650" dirty="0">
                <a:solidFill>
                  <a:srgbClr val="525CA3"/>
                </a:solidFill>
                <a:latin typeface="Arial"/>
                <a:sym typeface="Arial"/>
              </a:rPr>
              <a:t>Апноэ</a:t>
            </a:r>
          </a:p>
          <a:p>
            <a:pPr marL="85725" indent="-85725" algn="just">
              <a:buFont typeface="Arial" pitchFamily="34" charset="0"/>
              <a:buChar char="•"/>
            </a:pPr>
            <a:r>
              <a:rPr lang="ru-RU" sz="650" dirty="0">
                <a:solidFill>
                  <a:srgbClr val="525CA3"/>
                </a:solidFill>
                <a:latin typeface="Arial"/>
                <a:sym typeface="Arial"/>
              </a:rPr>
              <a:t>Рвота после кашля</a:t>
            </a:r>
          </a:p>
          <a:p>
            <a:pPr marL="85725" indent="-85725" algn="just">
              <a:buFont typeface="Arial" pitchFamily="34" charset="0"/>
              <a:buChar char="•"/>
            </a:pPr>
            <a:r>
              <a:rPr lang="ru-RU" sz="650" dirty="0" err="1">
                <a:solidFill>
                  <a:srgbClr val="525CA3"/>
                </a:solidFill>
                <a:latin typeface="Arial"/>
                <a:sym typeface="Arial"/>
              </a:rPr>
              <a:t>Субконъюнктивальное</a:t>
            </a:r>
            <a:r>
              <a:rPr lang="ru-RU" sz="650" dirty="0">
                <a:solidFill>
                  <a:srgbClr val="525CA3"/>
                </a:solidFill>
                <a:latin typeface="Arial"/>
                <a:sym typeface="Arial"/>
              </a:rPr>
              <a:t> кровоизлияние</a:t>
            </a:r>
          </a:p>
          <a:p>
            <a:pPr marL="85725" indent="-85725" algn="just">
              <a:buFont typeface="Arial" pitchFamily="34" charset="0"/>
              <a:buChar char="•"/>
            </a:pPr>
            <a:r>
              <a:rPr lang="ru-RU" sz="650" dirty="0">
                <a:solidFill>
                  <a:srgbClr val="525CA3"/>
                </a:solidFill>
                <a:latin typeface="Arial"/>
                <a:sym typeface="Arial"/>
              </a:rPr>
              <a:t>Цианоз</a:t>
            </a:r>
          </a:p>
          <a:p>
            <a:pPr marL="85725" indent="-85725" algn="just">
              <a:buFont typeface="Arial" pitchFamily="34" charset="0"/>
              <a:buChar char="•"/>
            </a:pPr>
            <a:r>
              <a:rPr lang="ru-RU" sz="650" dirty="0">
                <a:solidFill>
                  <a:srgbClr val="525CA3"/>
                </a:solidFill>
                <a:latin typeface="Arial"/>
                <a:sym typeface="Arial"/>
              </a:rPr>
              <a:t>Нарушение сна</a:t>
            </a:r>
          </a:p>
        </p:txBody>
      </p:sp>
      <p:sp>
        <p:nvSpPr>
          <p:cNvPr id="12" name="Прямоугольник 11"/>
          <p:cNvSpPr/>
          <p:nvPr/>
        </p:nvSpPr>
        <p:spPr>
          <a:xfrm>
            <a:off x="399288" y="2923000"/>
            <a:ext cx="2267712" cy="1706880"/>
          </a:xfrm>
          <a:prstGeom prst="rect">
            <a:avLst/>
          </a:prstGeom>
        </p:spPr>
        <p:txBody>
          <a:bodyPr lIns="0" tIns="0" rIns="0" bIns="0">
            <a:noAutofit/>
          </a:bodyPr>
          <a:lstStyle/>
          <a:p>
            <a:pPr marL="85725" indent="-85725">
              <a:buFont typeface="Arial" pitchFamily="34" charset="0"/>
              <a:buChar char="•"/>
            </a:pPr>
            <a:r>
              <a:rPr lang="ru-RU" sz="700" dirty="0">
                <a:solidFill>
                  <a:srgbClr val="525CA3"/>
                </a:solidFill>
                <a:latin typeface="Arial"/>
                <a:sym typeface="Arial"/>
              </a:rPr>
              <a:t>Кашель любой продолжительности без положительной динамики (который может рассматриваться или не рассматриваться как приступообразный)</a:t>
            </a:r>
          </a:p>
          <a:p>
            <a:pPr marL="85725" indent="-85725" algn="just">
              <a:buFont typeface="Arial" pitchFamily="34" charset="0"/>
              <a:buChar char="•"/>
            </a:pPr>
            <a:r>
              <a:rPr lang="ru-RU" sz="700" dirty="0">
                <a:solidFill>
                  <a:srgbClr val="525CA3"/>
                </a:solidFill>
                <a:latin typeface="Arial"/>
                <a:sym typeface="Arial"/>
              </a:rPr>
              <a:t>Насморк (отделяемое не приобретает гнойный характер)</a:t>
            </a:r>
          </a:p>
          <a:p>
            <a:pPr marL="85725" indent="-85725" algn="just">
              <a:buFont typeface="Arial" pitchFamily="34" charset="0"/>
              <a:buChar char="•"/>
            </a:pPr>
            <a:r>
              <a:rPr lang="ru-RU" sz="700" dirty="0">
                <a:solidFill>
                  <a:srgbClr val="525CA3"/>
                </a:solidFill>
                <a:latin typeface="Arial"/>
                <a:sym typeface="Arial"/>
              </a:rPr>
              <a:t>Нормальная/субфебрильная температура тела</a:t>
            </a:r>
          </a:p>
          <a:p>
            <a:pPr marL="85725" indent="-85725" algn="just">
              <a:buFont typeface="Arial" pitchFamily="34" charset="0"/>
              <a:buChar char="•"/>
            </a:pPr>
            <a:r>
              <a:rPr lang="ru-RU" sz="700" dirty="0">
                <a:solidFill>
                  <a:srgbClr val="525CA3"/>
                </a:solidFill>
                <a:latin typeface="Arial"/>
                <a:sym typeface="Arial"/>
              </a:rPr>
              <a:t>Кашель + апноэ</a:t>
            </a:r>
          </a:p>
          <a:p>
            <a:pPr marL="85725" indent="-85725" algn="just">
              <a:buFont typeface="Arial" pitchFamily="34" charset="0"/>
              <a:buChar char="•"/>
            </a:pPr>
            <a:r>
              <a:rPr lang="ru-RU" sz="700" dirty="0">
                <a:solidFill>
                  <a:srgbClr val="525CA3"/>
                </a:solidFill>
                <a:latin typeface="Arial"/>
                <a:sym typeface="Arial"/>
              </a:rPr>
              <a:t>Кашель + судороги</a:t>
            </a:r>
          </a:p>
          <a:p>
            <a:pPr marL="85725" indent="-85725" algn="just">
              <a:buFont typeface="Arial" pitchFamily="34" charset="0"/>
              <a:buChar char="•"/>
            </a:pPr>
            <a:r>
              <a:rPr lang="ru-RU" sz="700" dirty="0">
                <a:solidFill>
                  <a:srgbClr val="525CA3"/>
                </a:solidFill>
                <a:latin typeface="Arial"/>
                <a:sym typeface="Arial"/>
              </a:rPr>
              <a:t>Кашель + цианоз</a:t>
            </a:r>
          </a:p>
          <a:p>
            <a:pPr marL="85725" indent="-85725" algn="just">
              <a:buFont typeface="Arial" pitchFamily="34" charset="0"/>
              <a:buChar char="•"/>
            </a:pPr>
            <a:r>
              <a:rPr lang="ru-RU" sz="700" dirty="0">
                <a:solidFill>
                  <a:srgbClr val="525CA3"/>
                </a:solidFill>
                <a:latin typeface="Arial"/>
                <a:sym typeface="Arial"/>
              </a:rPr>
              <a:t>Кашель + рвота</a:t>
            </a:r>
          </a:p>
          <a:p>
            <a:pPr marL="85725" indent="-85725" algn="just">
              <a:buFont typeface="Arial" pitchFamily="34" charset="0"/>
              <a:buChar char="•"/>
            </a:pPr>
            <a:r>
              <a:rPr lang="ru-RU" sz="700" dirty="0">
                <a:solidFill>
                  <a:srgbClr val="525CA3"/>
                </a:solidFill>
                <a:latin typeface="Arial"/>
                <a:sym typeface="Arial"/>
              </a:rPr>
              <a:t>Пневмония</a:t>
            </a:r>
          </a:p>
          <a:p>
            <a:pPr marL="85725" indent="-85725">
              <a:buFont typeface="Arial" pitchFamily="34" charset="0"/>
              <a:buChar char="•"/>
            </a:pPr>
            <a:r>
              <a:rPr lang="ru-RU" sz="700" dirty="0" err="1">
                <a:solidFill>
                  <a:srgbClr val="525CA3"/>
                </a:solidFill>
                <a:latin typeface="Arial"/>
                <a:sym typeface="Arial"/>
              </a:rPr>
              <a:t>Коинфекция</a:t>
            </a:r>
            <a:r>
              <a:rPr lang="ru-RU" sz="700" dirty="0">
                <a:solidFill>
                  <a:srgbClr val="525CA3"/>
                </a:solidFill>
                <a:latin typeface="Arial"/>
                <a:sym typeface="Arial"/>
              </a:rPr>
              <a:t> РСВ или аденовирусом может привести к нарушению выдоха и лихорадке</a:t>
            </a:r>
          </a:p>
        </p:txBody>
      </p:sp>
      <p:sp>
        <p:nvSpPr>
          <p:cNvPr id="15" name="Прямоугольник 14"/>
          <p:cNvSpPr/>
          <p:nvPr/>
        </p:nvSpPr>
        <p:spPr>
          <a:xfrm>
            <a:off x="5076056" y="2895569"/>
            <a:ext cx="245558" cy="173356"/>
          </a:xfrm>
          <a:prstGeom prst="rect">
            <a:avLst/>
          </a:prstGeom>
        </p:spPr>
        <p:txBody>
          <a:bodyPr wrap="none" lIns="0" tIns="0" rIns="0" bIns="0">
            <a:noAutofit/>
          </a:bodyPr>
          <a:lstStyle/>
          <a:p>
            <a:r>
              <a:rPr lang="ru-RU" sz="700" dirty="0">
                <a:solidFill>
                  <a:srgbClr val="FFFFFF"/>
                </a:solidFill>
                <a:latin typeface="Arial"/>
                <a:sym typeface="Arial"/>
              </a:rPr>
              <a:t>0-3 мес.</a:t>
            </a:r>
          </a:p>
        </p:txBody>
      </p:sp>
      <p:sp>
        <p:nvSpPr>
          <p:cNvPr id="17" name="Прямоугольник 16"/>
          <p:cNvSpPr/>
          <p:nvPr/>
        </p:nvSpPr>
        <p:spPr>
          <a:xfrm>
            <a:off x="6176190" y="2895568"/>
            <a:ext cx="264234" cy="219456"/>
          </a:xfrm>
          <a:prstGeom prst="rect">
            <a:avLst/>
          </a:prstGeom>
        </p:spPr>
        <p:txBody>
          <a:bodyPr wrap="none" lIns="0" tIns="0" rIns="0" bIns="0">
            <a:noAutofit/>
          </a:bodyPr>
          <a:lstStyle/>
          <a:p>
            <a:r>
              <a:rPr lang="ru-RU" sz="700" dirty="0">
                <a:solidFill>
                  <a:srgbClr val="FFFFFF"/>
                </a:solidFill>
                <a:latin typeface="Arial"/>
                <a:sym typeface="Arial"/>
              </a:rPr>
              <a:t>≥10 лет</a:t>
            </a:r>
          </a:p>
        </p:txBody>
      </p:sp>
      <p:sp>
        <p:nvSpPr>
          <p:cNvPr id="16" name="Прямоугольник 15"/>
          <p:cNvSpPr/>
          <p:nvPr/>
        </p:nvSpPr>
        <p:spPr>
          <a:xfrm>
            <a:off x="5724127" y="2868548"/>
            <a:ext cx="231283" cy="214281"/>
          </a:xfrm>
          <a:prstGeom prst="rect">
            <a:avLst/>
          </a:prstGeom>
        </p:spPr>
        <p:txBody>
          <a:bodyPr wrap="none" lIns="0" tIns="0" rIns="0" bIns="0">
            <a:noAutofit/>
          </a:bodyPr>
          <a:lstStyle/>
          <a:p>
            <a:pPr algn="ctr"/>
            <a:r>
              <a:rPr lang="ru-RU" sz="600" dirty="0">
                <a:solidFill>
                  <a:srgbClr val="FFFFFF"/>
                </a:solidFill>
                <a:latin typeface="Arial"/>
                <a:sym typeface="Arial"/>
              </a:rPr>
              <a:t>4 мес. – </a:t>
            </a:r>
            <a:br>
              <a:rPr lang="ru-RU" sz="600" dirty="0">
                <a:solidFill>
                  <a:srgbClr val="FFFFFF"/>
                </a:solidFill>
                <a:latin typeface="Arial"/>
                <a:sym typeface="Arial"/>
              </a:rPr>
            </a:br>
            <a:r>
              <a:rPr lang="ru-RU" sz="600" dirty="0">
                <a:solidFill>
                  <a:srgbClr val="FFFFFF"/>
                </a:solidFill>
                <a:latin typeface="Arial"/>
                <a:sym typeface="Arial"/>
              </a:rPr>
              <a:t>9 лет</a:t>
            </a:r>
          </a:p>
        </p:txBody>
      </p:sp>
      <p:sp>
        <p:nvSpPr>
          <p:cNvPr id="21" name="Прямоугольник 20"/>
          <p:cNvSpPr/>
          <p:nvPr/>
        </p:nvSpPr>
        <p:spPr>
          <a:xfrm>
            <a:off x="7592568" y="2865500"/>
            <a:ext cx="422864" cy="221901"/>
          </a:xfrm>
          <a:prstGeom prst="rect">
            <a:avLst/>
          </a:prstGeom>
        </p:spPr>
        <p:txBody>
          <a:bodyPr wrap="none" lIns="0" tIns="0" rIns="0" bIns="0">
            <a:noAutofit/>
          </a:bodyPr>
          <a:lstStyle/>
          <a:p>
            <a:pPr algn="ctr"/>
            <a:r>
              <a:rPr lang="ru-RU" sz="600" dirty="0">
                <a:solidFill>
                  <a:srgbClr val="FFFFFF"/>
                </a:solidFill>
                <a:latin typeface="Arial"/>
                <a:sym typeface="Arial"/>
              </a:rPr>
              <a:t>4 мес. –</a:t>
            </a:r>
            <a:br>
              <a:rPr lang="ru-RU" sz="600" dirty="0">
                <a:solidFill>
                  <a:srgbClr val="FFFFFF"/>
                </a:solidFill>
                <a:latin typeface="Arial"/>
                <a:sym typeface="Arial"/>
              </a:rPr>
            </a:br>
            <a:r>
              <a:rPr lang="ru-RU" sz="600" dirty="0">
                <a:solidFill>
                  <a:srgbClr val="FFFFFF"/>
                </a:solidFill>
                <a:latin typeface="Arial"/>
                <a:sym typeface="Arial"/>
              </a:rPr>
              <a:t> 9 лет</a:t>
            </a:r>
          </a:p>
        </p:txBody>
      </p:sp>
      <p:sp>
        <p:nvSpPr>
          <p:cNvPr id="20" name="Прямоугольник 19"/>
          <p:cNvSpPr/>
          <p:nvPr/>
        </p:nvSpPr>
        <p:spPr>
          <a:xfrm>
            <a:off x="7121986" y="2920668"/>
            <a:ext cx="226950" cy="176068"/>
          </a:xfrm>
          <a:prstGeom prst="rect">
            <a:avLst/>
          </a:prstGeom>
        </p:spPr>
        <p:txBody>
          <a:bodyPr wrap="none" lIns="0" tIns="0" rIns="0" bIns="0">
            <a:noAutofit/>
          </a:bodyPr>
          <a:lstStyle/>
          <a:p>
            <a:r>
              <a:rPr lang="ru-RU" sz="700" dirty="0">
                <a:solidFill>
                  <a:srgbClr val="FFFFFF"/>
                </a:solidFill>
                <a:latin typeface="Arial"/>
                <a:sym typeface="Arial"/>
              </a:rPr>
              <a:t>0-3 мес.</a:t>
            </a:r>
          </a:p>
        </p:txBody>
      </p:sp>
      <p:sp>
        <p:nvSpPr>
          <p:cNvPr id="22" name="Прямоугольник 21"/>
          <p:cNvSpPr/>
          <p:nvPr/>
        </p:nvSpPr>
        <p:spPr>
          <a:xfrm>
            <a:off x="8259064" y="2865500"/>
            <a:ext cx="183896" cy="231236"/>
          </a:xfrm>
          <a:prstGeom prst="rect">
            <a:avLst/>
          </a:prstGeom>
        </p:spPr>
        <p:txBody>
          <a:bodyPr wrap="none" lIns="0" tIns="0" rIns="0" bIns="0">
            <a:noAutofit/>
          </a:bodyPr>
          <a:lstStyle/>
          <a:p>
            <a:r>
              <a:rPr lang="ru-RU" sz="700" dirty="0">
                <a:solidFill>
                  <a:srgbClr val="FFFFFF"/>
                </a:solidFill>
                <a:latin typeface="Arial"/>
                <a:sym typeface="Arial"/>
              </a:rPr>
              <a:t>≥10 лет</a:t>
            </a:r>
          </a:p>
        </p:txBody>
      </p:sp>
      <p:sp>
        <p:nvSpPr>
          <p:cNvPr id="19" name="Прямоугольник 18"/>
          <p:cNvSpPr/>
          <p:nvPr/>
        </p:nvSpPr>
        <p:spPr>
          <a:xfrm>
            <a:off x="5553456" y="3285331"/>
            <a:ext cx="1231392" cy="609600"/>
          </a:xfrm>
          <a:prstGeom prst="rect">
            <a:avLst/>
          </a:prstGeom>
        </p:spPr>
        <p:txBody>
          <a:bodyPr lIns="0" tIns="0" rIns="0" bIns="0">
            <a:noAutofit/>
          </a:bodyPr>
          <a:lstStyle/>
          <a:p>
            <a:pPr marL="85725" indent="-85725" algn="just">
              <a:buFont typeface="Arial" pitchFamily="34" charset="0"/>
              <a:buChar char="•"/>
            </a:pPr>
            <a:r>
              <a:rPr lang="ru-RU" sz="700" dirty="0">
                <a:solidFill>
                  <a:srgbClr val="525CA3"/>
                </a:solidFill>
                <a:latin typeface="Arial"/>
                <a:sym typeface="Arial"/>
              </a:rPr>
              <a:t>ПЦР</a:t>
            </a:r>
          </a:p>
          <a:p>
            <a:pPr marL="85725" indent="-85725">
              <a:buFont typeface="Arial" pitchFamily="34" charset="0"/>
              <a:buChar char="•"/>
            </a:pPr>
            <a:r>
              <a:rPr lang="ru-RU" sz="700" dirty="0">
                <a:solidFill>
                  <a:srgbClr val="525CA3"/>
                </a:solidFill>
                <a:latin typeface="Arial"/>
                <a:sym typeface="Arial"/>
              </a:rPr>
              <a:t>Серологический тест (</a:t>
            </a:r>
            <a:r>
              <a:rPr lang="ru-RU" sz="700" dirty="0" err="1">
                <a:solidFill>
                  <a:srgbClr val="525CA3"/>
                </a:solidFill>
                <a:latin typeface="Arial"/>
                <a:sym typeface="Arial"/>
              </a:rPr>
              <a:t>IgG</a:t>
            </a:r>
            <a:r>
              <a:rPr lang="ru-RU" sz="700" dirty="0">
                <a:solidFill>
                  <a:srgbClr val="525CA3"/>
                </a:solidFill>
                <a:latin typeface="Arial"/>
                <a:sym typeface="Arial"/>
              </a:rPr>
              <a:t>-PT), если прошло ≥1 года после вакцинации от коклюша</a:t>
            </a:r>
          </a:p>
        </p:txBody>
      </p:sp>
      <p:sp>
        <p:nvSpPr>
          <p:cNvPr id="18" name="Прямоугольник 17"/>
          <p:cNvSpPr/>
          <p:nvPr/>
        </p:nvSpPr>
        <p:spPr>
          <a:xfrm>
            <a:off x="4440936" y="3285712"/>
            <a:ext cx="1027176" cy="743712"/>
          </a:xfrm>
          <a:prstGeom prst="rect">
            <a:avLst/>
          </a:prstGeom>
        </p:spPr>
        <p:txBody>
          <a:bodyPr lIns="0" tIns="0" rIns="0" bIns="0">
            <a:noAutofit/>
          </a:bodyPr>
          <a:lstStyle/>
          <a:p>
            <a:pPr marL="85725" indent="-85725">
              <a:buFont typeface="Arial" pitchFamily="34" charset="0"/>
              <a:buChar char="•"/>
            </a:pPr>
            <a:r>
              <a:rPr lang="ru-RU" sz="700" dirty="0">
                <a:solidFill>
                  <a:srgbClr val="525CA3"/>
                </a:solidFill>
                <a:latin typeface="Arial"/>
                <a:sym typeface="Arial"/>
              </a:rPr>
              <a:t>Увеличение количества лейкоцитов (≥20 000; ≥10 000 лимфоцитов)</a:t>
            </a:r>
          </a:p>
          <a:p>
            <a:pPr marL="85725" indent="-85725" algn="just">
              <a:buFont typeface="Arial" pitchFamily="34" charset="0"/>
              <a:buChar char="•"/>
            </a:pPr>
            <a:r>
              <a:rPr lang="ru-RU" sz="700" dirty="0">
                <a:solidFill>
                  <a:srgbClr val="525CA3"/>
                </a:solidFill>
                <a:latin typeface="Arial"/>
                <a:sym typeface="Arial"/>
              </a:rPr>
              <a:t>ПЦР и </a:t>
            </a:r>
            <a:r>
              <a:rPr lang="ru-RU" sz="700" dirty="0" err="1">
                <a:solidFill>
                  <a:srgbClr val="525CA3"/>
                </a:solidFill>
                <a:latin typeface="Arial"/>
                <a:sym typeface="Arial"/>
              </a:rPr>
              <a:t>культуральное</a:t>
            </a:r>
            <a:r>
              <a:rPr lang="ru-RU" sz="700" dirty="0">
                <a:solidFill>
                  <a:srgbClr val="525CA3"/>
                </a:solidFill>
                <a:latin typeface="Arial"/>
                <a:sym typeface="Arial"/>
              </a:rPr>
              <a:t> исследование*</a:t>
            </a:r>
          </a:p>
        </p:txBody>
      </p:sp>
      <p:sp>
        <p:nvSpPr>
          <p:cNvPr id="24" name="Прямоугольник 23"/>
          <p:cNvSpPr/>
          <p:nvPr/>
        </p:nvSpPr>
        <p:spPr>
          <a:xfrm>
            <a:off x="7592568" y="3313144"/>
            <a:ext cx="850392" cy="716280"/>
          </a:xfrm>
          <a:prstGeom prst="rect">
            <a:avLst/>
          </a:prstGeom>
        </p:spPr>
        <p:txBody>
          <a:bodyPr lIns="0" tIns="0" rIns="0" bIns="0">
            <a:noAutofit/>
          </a:bodyPr>
          <a:lstStyle/>
          <a:p>
            <a:pPr marL="85725" indent="-85725">
              <a:buFont typeface="Arial" pitchFamily="34" charset="0"/>
              <a:buChar char="•"/>
            </a:pPr>
            <a:r>
              <a:rPr lang="ru-RU" sz="700" dirty="0">
                <a:solidFill>
                  <a:srgbClr val="525CA3"/>
                </a:solidFill>
                <a:latin typeface="Arial"/>
                <a:sym typeface="Arial"/>
              </a:rPr>
              <a:t>Серологический тест (</a:t>
            </a:r>
            <a:r>
              <a:rPr lang="ru-RU" sz="700" dirty="0" err="1">
                <a:solidFill>
                  <a:srgbClr val="525CA3"/>
                </a:solidFill>
                <a:latin typeface="Arial"/>
                <a:sym typeface="Arial"/>
              </a:rPr>
              <a:t>IgG</a:t>
            </a:r>
            <a:r>
              <a:rPr lang="ru-RU" sz="700" dirty="0">
                <a:solidFill>
                  <a:srgbClr val="525CA3"/>
                </a:solidFill>
                <a:latin typeface="Arial"/>
                <a:sym typeface="Arial"/>
              </a:rPr>
              <a:t>-PT), если прошло ≥1 года после вакцинации от коклюша</a:t>
            </a:r>
          </a:p>
        </p:txBody>
      </p:sp>
      <p:sp>
        <p:nvSpPr>
          <p:cNvPr id="27" name="Прямоугольник 26"/>
          <p:cNvSpPr/>
          <p:nvPr/>
        </p:nvSpPr>
        <p:spPr>
          <a:xfrm>
            <a:off x="6877836" y="3320020"/>
            <a:ext cx="714732" cy="581429"/>
          </a:xfrm>
          <a:prstGeom prst="rect">
            <a:avLst/>
          </a:prstGeom>
        </p:spPr>
        <p:txBody>
          <a:bodyPr lIns="0" tIns="0" rIns="0" bIns="0">
            <a:noAutofit/>
          </a:bodyPr>
          <a:lstStyle/>
          <a:p>
            <a:pPr marL="85725" indent="-85725">
              <a:buFont typeface="Arial" pitchFamily="34" charset="0"/>
              <a:buChar char="•"/>
            </a:pPr>
            <a:r>
              <a:rPr lang="ru-RU" sz="650" kern="0" dirty="0">
                <a:solidFill>
                  <a:srgbClr val="525CA3">
                    <a:lumMod val="100000"/>
                  </a:srgbClr>
                </a:solidFill>
                <a:latin typeface="Arial"/>
                <a:sym typeface="Arial"/>
              </a:rPr>
              <a:t>ПЦР и </a:t>
            </a:r>
            <a:r>
              <a:rPr lang="ru-RU" sz="650" kern="0" dirty="0" err="1">
                <a:solidFill>
                  <a:srgbClr val="525CA3">
                    <a:lumMod val="100000"/>
                  </a:srgbClr>
                </a:solidFill>
                <a:latin typeface="Arial"/>
                <a:sym typeface="Arial"/>
              </a:rPr>
              <a:t>культуральное</a:t>
            </a:r>
            <a:r>
              <a:rPr lang="ru-RU" sz="650" kern="0" dirty="0">
                <a:solidFill>
                  <a:srgbClr val="525CA3">
                    <a:lumMod val="100000"/>
                  </a:srgbClr>
                </a:solidFill>
                <a:latin typeface="Arial"/>
                <a:sym typeface="Arial"/>
              </a:rPr>
              <a:t> исследование</a:t>
            </a:r>
            <a:r>
              <a:rPr lang="ru-RU" sz="650" kern="0" baseline="30000" dirty="0">
                <a:solidFill>
                  <a:srgbClr val="6B747B">
                    <a:lumMod val="100000"/>
                  </a:srgbClr>
                </a:solidFill>
                <a:latin typeface="Arial"/>
                <a:sym typeface="Arial"/>
              </a:rPr>
              <a:t>†,‡</a:t>
            </a:r>
          </a:p>
        </p:txBody>
      </p:sp>
      <p:sp>
        <p:nvSpPr>
          <p:cNvPr id="14" name="Прямоугольник 13"/>
          <p:cNvSpPr/>
          <p:nvPr/>
        </p:nvSpPr>
        <p:spPr>
          <a:xfrm>
            <a:off x="2819400" y="4401280"/>
            <a:ext cx="1464568" cy="228600"/>
          </a:xfrm>
          <a:prstGeom prst="rect">
            <a:avLst/>
          </a:prstGeom>
        </p:spPr>
        <p:txBody>
          <a:bodyPr lIns="0" tIns="0" rIns="0" bIns="0">
            <a:noAutofit/>
          </a:bodyPr>
          <a:lstStyle/>
          <a:p>
            <a:pPr marL="85725" indent="-85725">
              <a:buFont typeface="Arial" pitchFamily="34" charset="0"/>
              <a:buChar char="•"/>
            </a:pPr>
            <a:r>
              <a:rPr lang="ru-RU" sz="650" dirty="0">
                <a:solidFill>
                  <a:srgbClr val="525CA3"/>
                </a:solidFill>
                <a:latin typeface="Arial"/>
                <a:sym typeface="Arial"/>
              </a:rPr>
              <a:t>Эпизоды усиленного потоотделения между приступами</a:t>
            </a:r>
          </a:p>
        </p:txBody>
      </p:sp>
      <p:sp>
        <p:nvSpPr>
          <p:cNvPr id="25" name="Прямоугольник 24"/>
          <p:cNvSpPr/>
          <p:nvPr/>
        </p:nvSpPr>
        <p:spPr>
          <a:xfrm>
            <a:off x="332232" y="4907248"/>
            <a:ext cx="8528304" cy="694944"/>
          </a:xfrm>
          <a:prstGeom prst="rect">
            <a:avLst/>
          </a:prstGeom>
        </p:spPr>
        <p:txBody>
          <a:bodyPr lIns="0" tIns="0" rIns="0" bIns="0">
            <a:noAutofit/>
          </a:bodyPr>
          <a:lstStyle/>
          <a:p>
            <a:pPr marR="101600" algn="just">
              <a:lnSpc>
                <a:spcPts val="960"/>
              </a:lnSpc>
            </a:pPr>
            <a:r>
              <a:rPr lang="ru-RU" sz="700" kern="0" dirty="0" err="1">
                <a:solidFill>
                  <a:srgbClr val="6B747B">
                    <a:lumMod val="100000"/>
                  </a:srgbClr>
                </a:solidFill>
                <a:latin typeface="Arial"/>
                <a:sym typeface="Arial"/>
              </a:rPr>
              <a:t>Cherry</a:t>
            </a:r>
            <a:r>
              <a:rPr lang="ru-RU" sz="700" kern="0" dirty="0">
                <a:solidFill>
                  <a:srgbClr val="6B747B">
                    <a:lumMod val="100000"/>
                  </a:srgbClr>
                </a:solidFill>
                <a:latin typeface="Arial"/>
                <a:sym typeface="Arial"/>
              </a:rPr>
              <a:t> JD. </a:t>
            </a:r>
            <a:r>
              <a:rPr lang="ru-RU" sz="700" kern="0" dirty="0" err="1">
                <a:solidFill>
                  <a:srgbClr val="6B747B">
                    <a:lumMod val="100000"/>
                  </a:srgbClr>
                </a:solidFill>
                <a:latin typeface="Arial"/>
                <a:sym typeface="Arial"/>
              </a:rPr>
              <a:t>Epidemic</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pertussis</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in</a:t>
            </a:r>
            <a:r>
              <a:rPr lang="ru-RU" sz="700" kern="0" dirty="0">
                <a:solidFill>
                  <a:srgbClr val="6B747B">
                    <a:lumMod val="100000"/>
                  </a:srgbClr>
                </a:solidFill>
                <a:latin typeface="Arial"/>
                <a:sym typeface="Arial"/>
              </a:rPr>
              <a:t> 2012—</a:t>
            </a:r>
            <a:r>
              <a:rPr lang="ru-RU" sz="700" kern="0" dirty="0" err="1">
                <a:solidFill>
                  <a:srgbClr val="6B747B">
                    <a:lumMod val="100000"/>
                  </a:srgbClr>
                </a:solidFill>
                <a:latin typeface="Arial"/>
                <a:sym typeface="Arial"/>
              </a:rPr>
              <a:t>the</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resurgence</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of</a:t>
            </a:r>
            <a:r>
              <a:rPr lang="ru-RU" sz="700" kern="0" dirty="0">
                <a:solidFill>
                  <a:srgbClr val="6B747B">
                    <a:lumMod val="100000"/>
                  </a:srgbClr>
                </a:solidFill>
                <a:latin typeface="Arial"/>
                <a:sym typeface="Arial"/>
              </a:rPr>
              <a:t> a </a:t>
            </a:r>
            <a:r>
              <a:rPr lang="ru-RU" sz="700" kern="0" dirty="0" err="1">
                <a:solidFill>
                  <a:srgbClr val="6B747B">
                    <a:lumMod val="100000"/>
                  </a:srgbClr>
                </a:solidFill>
                <a:latin typeface="Arial"/>
                <a:sym typeface="Arial"/>
              </a:rPr>
              <a:t>vaccine</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preventable</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disease</a:t>
            </a:r>
            <a:r>
              <a:rPr lang="ru-RU" sz="700"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The</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New</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England</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Journal</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of</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Medicine</a:t>
            </a:r>
            <a:r>
              <a:rPr lang="ru-RU" sz="700" i="1" kern="0" dirty="0">
                <a:solidFill>
                  <a:srgbClr val="6B747B">
                    <a:lumMod val="100000"/>
                  </a:srgbClr>
                </a:solidFill>
                <a:latin typeface="Arial"/>
                <a:sym typeface="Arial"/>
              </a:rPr>
              <a:t>.</a:t>
            </a:r>
            <a:r>
              <a:rPr lang="ru-RU" sz="700" kern="0" dirty="0">
                <a:solidFill>
                  <a:srgbClr val="6B747B">
                    <a:lumMod val="100000"/>
                  </a:srgbClr>
                </a:solidFill>
                <a:latin typeface="Arial"/>
                <a:sym typeface="Arial"/>
              </a:rPr>
              <a:t> 2012;367(9):785-787. С разрешения издательства Оксфордского университета.</a:t>
            </a:r>
          </a:p>
          <a:p>
            <a:pPr marR="101600" algn="just">
              <a:lnSpc>
                <a:spcPts val="960"/>
              </a:lnSpc>
            </a:pPr>
            <a:r>
              <a:rPr lang="ru-RU" sz="700" kern="0" dirty="0">
                <a:solidFill>
                  <a:srgbClr val="6B747B">
                    <a:lumMod val="100000"/>
                  </a:srgbClr>
                </a:solidFill>
                <a:latin typeface="Arial"/>
                <a:sym typeface="Arial"/>
              </a:rPr>
              <a:t>*При недоступности ПЦР образцы могут быть отправлены в </a:t>
            </a:r>
            <a:r>
              <a:rPr lang="ru-RU" sz="700" kern="0" dirty="0" err="1">
                <a:solidFill>
                  <a:srgbClr val="6B747B">
                    <a:lumMod val="100000"/>
                  </a:srgbClr>
                </a:solidFill>
                <a:latin typeface="Arial"/>
                <a:sym typeface="Arial"/>
              </a:rPr>
              <a:t>референтную</a:t>
            </a:r>
            <a:r>
              <a:rPr lang="ru-RU" sz="700" kern="0" dirty="0">
                <a:solidFill>
                  <a:srgbClr val="6B747B">
                    <a:lumMod val="100000"/>
                  </a:srgbClr>
                </a:solidFill>
                <a:latin typeface="Arial"/>
                <a:sym typeface="Arial"/>
              </a:rPr>
              <a:t> лабораторию для подтверждающего </a:t>
            </a:r>
            <a:r>
              <a:rPr lang="ru-RU" sz="700" kern="0" dirty="0" err="1">
                <a:solidFill>
                  <a:srgbClr val="6B747B">
                    <a:lumMod val="100000"/>
                  </a:srgbClr>
                </a:solidFill>
                <a:latin typeface="Arial"/>
                <a:sym typeface="Arial"/>
              </a:rPr>
              <a:t>культурального</a:t>
            </a:r>
            <a:r>
              <a:rPr lang="ru-RU" sz="700" kern="0" dirty="0">
                <a:solidFill>
                  <a:srgbClr val="6B747B">
                    <a:lumMod val="100000"/>
                  </a:srgbClr>
                </a:solidFill>
                <a:latin typeface="Arial"/>
                <a:sym typeface="Arial"/>
              </a:rPr>
              <a:t> исследования. </a:t>
            </a:r>
            <a:r>
              <a:rPr lang="ru-RU" sz="700" kern="0" baseline="30000" dirty="0">
                <a:solidFill>
                  <a:srgbClr val="6B747B">
                    <a:lumMod val="100000"/>
                  </a:srgbClr>
                </a:solidFill>
                <a:latin typeface="Arial"/>
                <a:sym typeface="Arial"/>
              </a:rPr>
              <a:t>†</a:t>
            </a:r>
            <a:r>
              <a:rPr lang="ru-RU" sz="700" kern="0" dirty="0">
                <a:solidFill>
                  <a:srgbClr val="6B747B">
                    <a:lumMod val="100000"/>
                  </a:srgbClr>
                </a:solidFill>
                <a:latin typeface="Arial"/>
                <a:sym typeface="Arial"/>
              </a:rPr>
              <a:t>Возможны ложноположительные результаты. </a:t>
            </a:r>
            <a:r>
              <a:rPr lang="ru-RU" sz="700" kern="0" baseline="30000" dirty="0">
                <a:solidFill>
                  <a:srgbClr val="6B747B">
                    <a:lumMod val="100000"/>
                  </a:srgbClr>
                </a:solidFill>
                <a:latin typeface="Arial"/>
                <a:sym typeface="Arial"/>
              </a:rPr>
              <a:t>‡</a:t>
            </a:r>
            <a:r>
              <a:rPr lang="ru-RU" sz="700" kern="0" dirty="0">
                <a:solidFill>
                  <a:srgbClr val="6B747B">
                    <a:lumMod val="100000"/>
                  </a:srgbClr>
                </a:solidFill>
                <a:latin typeface="Arial"/>
                <a:sym typeface="Arial"/>
              </a:rPr>
              <a:t>Серологические исследования в этой возрастной когорте бесполезны. </a:t>
            </a:r>
            <a:r>
              <a:rPr lang="ru-RU" sz="700" kern="0" dirty="0" err="1">
                <a:solidFill>
                  <a:srgbClr val="6B747B">
                    <a:lumMod val="100000"/>
                  </a:srgbClr>
                </a:solidFill>
                <a:latin typeface="Arial"/>
                <a:sym typeface="Arial"/>
              </a:rPr>
              <a:t>IgG</a:t>
            </a:r>
            <a:r>
              <a:rPr lang="ru-RU" sz="700" kern="0" dirty="0">
                <a:solidFill>
                  <a:srgbClr val="6B747B">
                    <a:lumMod val="100000"/>
                  </a:srgbClr>
                </a:solidFill>
                <a:latin typeface="Arial"/>
                <a:sym typeface="Arial"/>
              </a:rPr>
              <a:t> = иммуноглобулин G; ПЦР = полимеразная цепная реакция; PT = коклюшный токсин; РСВ = респираторно-синцитиальный вирус; </a:t>
            </a:r>
            <a:r>
              <a:rPr lang="ru-RU" sz="700" kern="0" dirty="0" err="1">
                <a:solidFill>
                  <a:srgbClr val="6B747B">
                    <a:lumMod val="100000"/>
                  </a:srgbClr>
                </a:solidFill>
                <a:latin typeface="Arial"/>
                <a:sym typeface="Arial"/>
              </a:rPr>
              <a:t>Лейк</a:t>
            </a:r>
            <a:r>
              <a:rPr lang="ru-RU" sz="700" kern="0" dirty="0">
                <a:solidFill>
                  <a:srgbClr val="6B747B">
                    <a:lumMod val="100000"/>
                  </a:srgbClr>
                </a:solidFill>
                <a:latin typeface="Arial"/>
                <a:sym typeface="Arial"/>
              </a:rPr>
              <a:t>. = лейкоциты.</a:t>
            </a:r>
          </a:p>
          <a:p>
            <a:pPr marR="101600">
              <a:lnSpc>
                <a:spcPts val="960"/>
              </a:lnSpc>
              <a:spcAft>
                <a:spcPts val="420"/>
              </a:spcAft>
            </a:pPr>
            <a:r>
              <a:rPr lang="ru-RU" sz="700" b="1" kern="0" dirty="0">
                <a:solidFill>
                  <a:srgbClr val="6B747B">
                    <a:lumMod val="100000"/>
                  </a:srgbClr>
                </a:solidFill>
                <a:latin typeface="Arial"/>
                <a:sym typeface="Arial"/>
              </a:rPr>
              <a:t>1. </a:t>
            </a:r>
            <a:r>
              <a:rPr lang="ru-RU" sz="700" kern="0" dirty="0" err="1">
                <a:solidFill>
                  <a:srgbClr val="6B747B">
                    <a:lumMod val="100000"/>
                  </a:srgbClr>
                </a:solidFill>
                <a:latin typeface="Arial"/>
                <a:sym typeface="Arial"/>
              </a:rPr>
              <a:t>Cherry</a:t>
            </a:r>
            <a:r>
              <a:rPr lang="ru-RU" sz="700" kern="0" dirty="0">
                <a:solidFill>
                  <a:srgbClr val="6B747B">
                    <a:lumMod val="100000"/>
                  </a:srgbClr>
                </a:solidFill>
                <a:latin typeface="Arial"/>
                <a:sym typeface="Arial"/>
              </a:rPr>
              <a:t> JD, </a:t>
            </a:r>
            <a:r>
              <a:rPr lang="ru-RU" sz="700" kern="0" dirty="0" err="1">
                <a:solidFill>
                  <a:srgbClr val="6B747B">
                    <a:lumMod val="100000"/>
                  </a:srgbClr>
                </a:solidFill>
                <a:latin typeface="Arial"/>
                <a:sym typeface="Arial"/>
              </a:rPr>
              <a:t>et</a:t>
            </a:r>
            <a:r>
              <a:rPr lang="ru-RU" sz="700" kern="0" dirty="0">
                <a:solidFill>
                  <a:srgbClr val="6B747B">
                    <a:lumMod val="100000"/>
                  </a:srgbClr>
                </a:solidFill>
                <a:latin typeface="Arial"/>
                <a:sym typeface="Arial"/>
              </a:rPr>
              <a:t> </a:t>
            </a:r>
            <a:r>
              <a:rPr lang="ru-RU" sz="700" kern="0" dirty="0" err="1">
                <a:solidFill>
                  <a:srgbClr val="6B747B">
                    <a:lumMod val="100000"/>
                  </a:srgbClr>
                </a:solidFill>
                <a:latin typeface="Arial"/>
                <a:sym typeface="Arial"/>
              </a:rPr>
              <a:t>al</a:t>
            </a:r>
            <a:r>
              <a:rPr lang="ru-RU" sz="700"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Clin</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Infect</a:t>
            </a:r>
            <a:r>
              <a:rPr lang="ru-RU" sz="700" i="1" kern="0" dirty="0">
                <a:solidFill>
                  <a:srgbClr val="6B747B">
                    <a:lumMod val="100000"/>
                  </a:srgbClr>
                </a:solidFill>
                <a:latin typeface="Arial"/>
                <a:sym typeface="Arial"/>
              </a:rPr>
              <a:t> </a:t>
            </a:r>
            <a:r>
              <a:rPr lang="ru-RU" sz="700" i="1" kern="0" dirty="0" err="1">
                <a:solidFill>
                  <a:srgbClr val="6B747B">
                    <a:lumMod val="100000"/>
                  </a:srgbClr>
                </a:solidFill>
                <a:latin typeface="Arial"/>
                <a:sym typeface="Arial"/>
              </a:rPr>
              <a:t>Dis</a:t>
            </a:r>
            <a:r>
              <a:rPr lang="ru-RU" sz="700" i="1" kern="0" dirty="0">
                <a:solidFill>
                  <a:srgbClr val="6B747B">
                    <a:lumMod val="100000"/>
                  </a:srgbClr>
                </a:solidFill>
                <a:latin typeface="Arial"/>
                <a:sym typeface="Arial"/>
              </a:rPr>
              <a:t>.</a:t>
            </a:r>
            <a:r>
              <a:rPr lang="ru-RU" sz="700" kern="0" dirty="0">
                <a:solidFill>
                  <a:srgbClr val="6B747B">
                    <a:lumMod val="100000"/>
                  </a:srgbClr>
                </a:solidFill>
                <a:latin typeface="Arial"/>
                <a:sym typeface="Arial"/>
              </a:rPr>
              <a:t> 2012;54(12):1756-1764.</a:t>
            </a:r>
          </a:p>
        </p:txBody>
      </p:sp>
      <p:sp>
        <p:nvSpPr>
          <p:cNvPr id="26" name="Прямоугольник 25"/>
          <p:cNvSpPr/>
          <p:nvPr/>
        </p:nvSpPr>
        <p:spPr>
          <a:xfrm>
            <a:off x="8631936" y="5669248"/>
            <a:ext cx="161544" cy="188976"/>
          </a:xfrm>
          <a:prstGeom prst="rect">
            <a:avLst/>
          </a:prstGeom>
        </p:spPr>
        <p:txBody>
          <a:bodyPr wrap="none" lIns="0" tIns="0" rIns="0" bIns="0">
            <a:noAutofit/>
          </a:bodyPr>
          <a:lstStyle/>
          <a:p>
            <a:pPr algn="r">
              <a:spcBef>
                <a:spcPts val="420"/>
              </a:spcBef>
            </a:pPr>
            <a:r>
              <a:rPr lang="ru-RU" sz="850">
                <a:solidFill>
                  <a:srgbClr val="6B747B"/>
                </a:solidFill>
                <a:latin typeface="Arial"/>
                <a:sym typeface="Arial"/>
              </a:rPr>
              <a:t>11</a:t>
            </a:r>
          </a:p>
        </p:txBody>
      </p:sp>
      <p:sp>
        <p:nvSpPr>
          <p:cNvPr id="28" name="Rectangle 27"/>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4444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930" y="260648"/>
            <a:ext cx="8298542" cy="586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13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99288" y="1170400"/>
            <a:ext cx="3154680" cy="323088"/>
          </a:xfrm>
          <a:prstGeom prst="rect">
            <a:avLst/>
          </a:prstGeom>
        </p:spPr>
        <p:txBody>
          <a:bodyPr wrap="none" lIns="0" tIns="0" rIns="0" bIns="0">
            <a:noAutofit/>
          </a:bodyPr>
          <a:lstStyle/>
          <a:p>
            <a:pPr>
              <a:spcAft>
                <a:spcPts val="1260"/>
              </a:spcAft>
            </a:pPr>
            <a:r>
              <a:rPr lang="ru-RU" sz="2000">
                <a:solidFill>
                  <a:srgbClr val="525CA3"/>
                </a:solidFill>
                <a:latin typeface="Arial"/>
                <a:sym typeface="Arial"/>
              </a:rPr>
              <a:t>Лечение коклюша</a:t>
            </a:r>
            <a:endParaRPr lang="ru-RU" sz="2000" dirty="0">
              <a:solidFill>
                <a:srgbClr val="525CA3"/>
              </a:solidFill>
              <a:latin typeface="Arial"/>
              <a:sym typeface="Arial"/>
            </a:endParaRPr>
          </a:p>
        </p:txBody>
      </p:sp>
      <p:sp>
        <p:nvSpPr>
          <p:cNvPr id="4" name="Прямоугольник 3"/>
          <p:cNvSpPr/>
          <p:nvPr/>
        </p:nvSpPr>
        <p:spPr>
          <a:xfrm>
            <a:off x="353568" y="1609312"/>
            <a:ext cx="8345424" cy="609600"/>
          </a:xfrm>
          <a:prstGeom prst="rect">
            <a:avLst/>
          </a:prstGeom>
        </p:spPr>
        <p:txBody>
          <a:bodyPr lIns="0" tIns="0" rIns="0" bIns="0">
            <a:noAutofit/>
          </a:bodyPr>
          <a:lstStyle/>
          <a:p>
            <a:pPr marL="123444">
              <a:lnSpc>
                <a:spcPts val="2160"/>
              </a:lnSpc>
              <a:spcBef>
                <a:spcPts val="1260"/>
              </a:spcBef>
            </a:pPr>
            <a:r>
              <a:rPr lang="ru-RU" sz="1600" kern="0" dirty="0">
                <a:solidFill>
                  <a:srgbClr val="525CA3">
                    <a:lumMod val="100000"/>
                  </a:srgbClr>
                </a:solidFill>
                <a:latin typeface="Arial"/>
                <a:sym typeface="Arial"/>
              </a:rPr>
              <a:t>Медикаментозное лечение в первую очередь носит поддерживающий характер, хотя антибиотикотерапия может принести некоторую пользу</a:t>
            </a:r>
            <a:r>
              <a:rPr lang="ru-RU" sz="1600" kern="0" baseline="30000" dirty="0">
                <a:solidFill>
                  <a:srgbClr val="525CA3">
                    <a:lumMod val="100000"/>
                  </a:srgbClr>
                </a:solidFill>
                <a:latin typeface="Arial"/>
                <a:sym typeface="Arial"/>
              </a:rPr>
              <a:t>1</a:t>
            </a:r>
          </a:p>
        </p:txBody>
      </p:sp>
      <p:sp>
        <p:nvSpPr>
          <p:cNvPr id="7" name="Прямоугольник 6"/>
          <p:cNvSpPr/>
          <p:nvPr/>
        </p:nvSpPr>
        <p:spPr>
          <a:xfrm>
            <a:off x="4706112" y="2267680"/>
            <a:ext cx="1411224" cy="237744"/>
          </a:xfrm>
          <a:prstGeom prst="rect">
            <a:avLst/>
          </a:prstGeom>
        </p:spPr>
        <p:txBody>
          <a:bodyPr wrap="none" lIns="0" tIns="0" rIns="0" bIns="0">
            <a:noAutofit/>
          </a:bodyPr>
          <a:lstStyle/>
          <a:p>
            <a:r>
              <a:rPr lang="ru-RU" sz="1400" b="1">
                <a:solidFill>
                  <a:srgbClr val="FFFFFF"/>
                </a:solidFill>
                <a:latin typeface="Arial"/>
                <a:sym typeface="Arial"/>
              </a:rPr>
              <a:t>Госпитализация:</a:t>
            </a:r>
            <a:endParaRPr lang="ru-RU" sz="1400" b="1" dirty="0">
              <a:solidFill>
                <a:srgbClr val="FFFFFF"/>
              </a:solidFill>
              <a:latin typeface="Arial"/>
              <a:sym typeface="Arial"/>
            </a:endParaRPr>
          </a:p>
        </p:txBody>
      </p:sp>
      <p:sp>
        <p:nvSpPr>
          <p:cNvPr id="5" name="Прямоугольник 4"/>
          <p:cNvSpPr/>
          <p:nvPr/>
        </p:nvSpPr>
        <p:spPr>
          <a:xfrm>
            <a:off x="420624" y="2276824"/>
            <a:ext cx="1645920" cy="246888"/>
          </a:xfrm>
          <a:prstGeom prst="rect">
            <a:avLst/>
          </a:prstGeom>
        </p:spPr>
        <p:txBody>
          <a:bodyPr wrap="none" lIns="0" tIns="0" rIns="0" bIns="0">
            <a:noAutofit/>
          </a:bodyPr>
          <a:lstStyle/>
          <a:p>
            <a:r>
              <a:rPr lang="ru-RU" sz="1400" b="1">
                <a:solidFill>
                  <a:srgbClr val="FFFFFF"/>
                </a:solidFill>
                <a:latin typeface="Arial"/>
                <a:sym typeface="Arial"/>
              </a:rPr>
              <a:t>Антибиотикотерапия:</a:t>
            </a:r>
          </a:p>
        </p:txBody>
      </p:sp>
      <p:sp>
        <p:nvSpPr>
          <p:cNvPr id="6" name="Прямоугольник 5"/>
          <p:cNvSpPr/>
          <p:nvPr/>
        </p:nvSpPr>
        <p:spPr>
          <a:xfrm>
            <a:off x="399288" y="2589003"/>
            <a:ext cx="4093464" cy="2424173"/>
          </a:xfrm>
          <a:prstGeom prst="rect">
            <a:avLst/>
          </a:prstGeom>
          <a:solidFill>
            <a:schemeClr val="bg2"/>
          </a:solidFill>
        </p:spPr>
        <p:txBody>
          <a:bodyPr lIns="0" tIns="0" rIns="0" bIns="0">
            <a:noAutofit/>
          </a:bodyPr>
          <a:lstStyle/>
          <a:p>
            <a:pPr marL="266700" indent="-206375">
              <a:lnSpc>
                <a:spcPts val="1656"/>
              </a:lnSpc>
              <a:spcAft>
                <a:spcPts val="210"/>
              </a:spcAft>
              <a:buClr>
                <a:srgbClr val="FFC000"/>
              </a:buClr>
              <a:buFont typeface="Arial" pitchFamily="34" charset="0"/>
              <a:buChar char="•"/>
            </a:pPr>
            <a:r>
              <a:rPr lang="ru-RU" sz="1100" kern="0" dirty="0">
                <a:solidFill>
                  <a:srgbClr val="525CA3">
                    <a:lumMod val="100000"/>
                  </a:srgbClr>
                </a:solidFill>
                <a:latin typeface="Arial"/>
                <a:sym typeface="Arial"/>
              </a:rPr>
              <a:t>Используют </a:t>
            </a:r>
            <a:r>
              <a:rPr lang="ru-RU" sz="1100" kern="0" dirty="0" err="1">
                <a:solidFill>
                  <a:srgbClr val="525CA3">
                    <a:lumMod val="100000"/>
                  </a:srgbClr>
                </a:solidFill>
                <a:latin typeface="Arial"/>
                <a:sym typeface="Arial"/>
              </a:rPr>
              <a:t>макролидные</a:t>
            </a:r>
            <a:r>
              <a:rPr lang="ru-RU" sz="1100" kern="0" dirty="0">
                <a:solidFill>
                  <a:srgbClr val="525CA3">
                    <a:lumMod val="100000"/>
                  </a:srgbClr>
                </a:solidFill>
                <a:latin typeface="Arial"/>
                <a:sym typeface="Arial"/>
              </a:rPr>
              <a:t> антибиотики (например, эритромицин, </a:t>
            </a:r>
            <a:r>
              <a:rPr lang="ru-RU" sz="1100" kern="0" dirty="0" err="1">
                <a:solidFill>
                  <a:srgbClr val="525CA3">
                    <a:lumMod val="100000"/>
                  </a:srgbClr>
                </a:solidFill>
                <a:latin typeface="Arial"/>
                <a:sym typeface="Arial"/>
              </a:rPr>
              <a:t>азитромицин</a:t>
            </a:r>
            <a:r>
              <a:rPr lang="ru-RU" sz="1100" kern="0" dirty="0">
                <a:solidFill>
                  <a:srgbClr val="525CA3">
                    <a:lumMod val="100000"/>
                  </a:srgbClr>
                </a:solidFill>
                <a:latin typeface="Arial"/>
                <a:sym typeface="Arial"/>
              </a:rPr>
              <a:t>, </a:t>
            </a:r>
            <a:r>
              <a:rPr lang="ru-RU" sz="1100" kern="0" dirty="0" err="1">
                <a:solidFill>
                  <a:srgbClr val="525CA3">
                    <a:lumMod val="100000"/>
                  </a:srgbClr>
                </a:solidFill>
                <a:latin typeface="Arial"/>
                <a:sym typeface="Arial"/>
              </a:rPr>
              <a:t>кларитромицин</a:t>
            </a:r>
            <a:r>
              <a:rPr lang="ru-RU" sz="1100" kern="0" dirty="0">
                <a:solidFill>
                  <a:srgbClr val="525CA3">
                    <a:lumMod val="100000"/>
                  </a:srgbClr>
                </a:solidFill>
                <a:latin typeface="Arial"/>
                <a:sym typeface="Arial"/>
              </a:rPr>
              <a:t>)</a:t>
            </a:r>
            <a:r>
              <a:rPr lang="ru-RU" sz="1100" kern="0" baseline="30000" dirty="0">
                <a:solidFill>
                  <a:srgbClr val="525CA3">
                    <a:lumMod val="100000"/>
                  </a:srgbClr>
                </a:solidFill>
                <a:latin typeface="Arial"/>
                <a:sym typeface="Arial"/>
              </a:rPr>
              <a:t>2</a:t>
            </a:r>
          </a:p>
          <a:p>
            <a:pPr marL="266700" indent="-206375">
              <a:lnSpc>
                <a:spcPts val="1680"/>
              </a:lnSpc>
              <a:spcAft>
                <a:spcPts val="210"/>
              </a:spcAft>
              <a:buClr>
                <a:srgbClr val="FFC000"/>
              </a:buClr>
              <a:buFont typeface="Arial" pitchFamily="34" charset="0"/>
              <a:buChar char="•"/>
            </a:pPr>
            <a:r>
              <a:rPr lang="ru-RU" sz="1100" kern="0" dirty="0">
                <a:solidFill>
                  <a:srgbClr val="525CA3">
                    <a:lumMod val="100000"/>
                  </a:srgbClr>
                </a:solidFill>
                <a:latin typeface="Arial"/>
                <a:sym typeface="Arial"/>
              </a:rPr>
              <a:t>Может предотвратить или ослабить клинические проявления коклюша при проведении в инкубационном периоде или на ранней катаральной стадии</a:t>
            </a:r>
            <a:r>
              <a:rPr lang="ru-RU" sz="1100" kern="0" baseline="30000" dirty="0">
                <a:solidFill>
                  <a:srgbClr val="525CA3">
                    <a:lumMod val="100000"/>
                  </a:srgbClr>
                </a:solidFill>
                <a:latin typeface="Arial"/>
                <a:sym typeface="Arial"/>
              </a:rPr>
              <a:t>2</a:t>
            </a:r>
          </a:p>
          <a:p>
            <a:pPr marL="266700" indent="-206375">
              <a:lnSpc>
                <a:spcPts val="1680"/>
              </a:lnSpc>
              <a:buClr>
                <a:srgbClr val="FFC000"/>
              </a:buClr>
              <a:buFont typeface="Arial" pitchFamily="34" charset="0"/>
              <a:buChar char="•"/>
            </a:pPr>
            <a:r>
              <a:rPr lang="ru-RU" sz="1100" kern="0" dirty="0">
                <a:solidFill>
                  <a:srgbClr val="525CA3">
                    <a:lumMod val="100000"/>
                  </a:srgbClr>
                </a:solidFill>
                <a:latin typeface="Arial"/>
                <a:sym typeface="Arial"/>
              </a:rPr>
              <a:t>Применение антибиотиков на стадии приступообразного кашля не меняет клиническое течение заболевание, но может привести к элиминации бактерий из носоглотки и уменьшить передаваемость</a:t>
            </a:r>
            <a:r>
              <a:rPr lang="ru-RU" sz="1100" kern="0" baseline="30000" dirty="0">
                <a:solidFill>
                  <a:srgbClr val="525CA3">
                    <a:lumMod val="100000"/>
                  </a:srgbClr>
                </a:solidFill>
                <a:latin typeface="Arial"/>
                <a:sym typeface="Arial"/>
              </a:rPr>
              <a:t>2,3</a:t>
            </a:r>
          </a:p>
        </p:txBody>
      </p:sp>
      <p:sp>
        <p:nvSpPr>
          <p:cNvPr id="8" name="Прямоугольник 7"/>
          <p:cNvSpPr/>
          <p:nvPr/>
        </p:nvSpPr>
        <p:spPr>
          <a:xfrm>
            <a:off x="4687824" y="2627344"/>
            <a:ext cx="3953256" cy="2169807"/>
          </a:xfrm>
          <a:prstGeom prst="rect">
            <a:avLst/>
          </a:prstGeom>
          <a:solidFill>
            <a:schemeClr val="bg2"/>
          </a:solidFill>
        </p:spPr>
        <p:txBody>
          <a:bodyPr lIns="0" tIns="0" rIns="0" bIns="0">
            <a:noAutofit/>
          </a:bodyPr>
          <a:lstStyle/>
          <a:p>
            <a:pPr marL="260350" indent="-171450">
              <a:lnSpc>
                <a:spcPts val="1656"/>
              </a:lnSpc>
              <a:buClr>
                <a:srgbClr val="FFC000"/>
              </a:buClr>
              <a:buFont typeface="Arial" pitchFamily="34" charset="0"/>
              <a:buChar char="•"/>
            </a:pPr>
            <a:r>
              <a:rPr lang="ru-RU" sz="1100" kern="0" dirty="0">
                <a:solidFill>
                  <a:srgbClr val="525CA3">
                    <a:lumMod val="100000"/>
                  </a:srgbClr>
                </a:solidFill>
                <a:latin typeface="Arial"/>
                <a:sym typeface="Arial"/>
              </a:rPr>
              <a:t>Может потребоваться в случаях тяжелого течения заболевания у младенцев, детей младшего возраста и пожилых людей</a:t>
            </a:r>
            <a:r>
              <a:rPr lang="ru-RU" sz="1100" kern="0" baseline="30000" dirty="0">
                <a:solidFill>
                  <a:srgbClr val="525CA3">
                    <a:lumMod val="100000"/>
                  </a:srgbClr>
                </a:solidFill>
                <a:latin typeface="Arial"/>
                <a:sym typeface="Arial"/>
              </a:rPr>
              <a:t>4</a:t>
            </a:r>
          </a:p>
        </p:txBody>
      </p:sp>
      <p:sp>
        <p:nvSpPr>
          <p:cNvPr id="9" name="Прямоугольник 8"/>
          <p:cNvSpPr/>
          <p:nvPr/>
        </p:nvSpPr>
        <p:spPr>
          <a:xfrm>
            <a:off x="286512" y="5144992"/>
            <a:ext cx="8412480" cy="457200"/>
          </a:xfrm>
          <a:prstGeom prst="rect">
            <a:avLst/>
          </a:prstGeom>
        </p:spPr>
        <p:txBody>
          <a:bodyPr lIns="0" tIns="0" rIns="0" bIns="0">
            <a:noAutofit/>
          </a:bodyPr>
          <a:lstStyle/>
          <a:p>
            <a:pPr>
              <a:lnSpc>
                <a:spcPts val="960"/>
              </a:lnSpc>
            </a:pPr>
            <a:r>
              <a:rPr lang="ru-RU" sz="850" kern="0">
                <a:solidFill>
                  <a:srgbClr val="6B747B">
                    <a:lumMod val="100000"/>
                  </a:srgbClr>
                </a:solidFill>
                <a:latin typeface="Arial"/>
                <a:sym typeface="Arial"/>
              </a:rPr>
              <a:t>1. CDC. Pertussis. In: Hamborsky J, et al, eds. </a:t>
            </a:r>
            <a:r>
              <a:rPr lang="ru-RU" sz="850" i="1" kern="0">
                <a:solidFill>
                  <a:srgbClr val="6B747B">
                    <a:lumMod val="100000"/>
                  </a:srgbClr>
                </a:solidFill>
                <a:latin typeface="Arial"/>
                <a:sym typeface="Arial"/>
              </a:rPr>
              <a:t>Epidemiology and Prevention of Vaccine-Preventable Diseases.</a:t>
            </a:r>
            <a:r>
              <a:rPr lang="ru-RU" sz="850" kern="0">
                <a:solidFill>
                  <a:srgbClr val="6B747B">
                    <a:lumMod val="100000"/>
                  </a:srgbClr>
                </a:solidFill>
                <a:latin typeface="Arial"/>
                <a:sym typeface="Arial"/>
              </a:rPr>
              <a:t> 13th ed. Washington, DC: Public Health Foundation; 2015:261-278. http://www.cdc.gov/vaccines/pubs/pinkbook/index.html. Accessed July 16, 2018. 2. WHO. </a:t>
            </a:r>
            <a:r>
              <a:rPr lang="ru-RU" sz="850" i="1" kern="0">
                <a:solidFill>
                  <a:srgbClr val="6B747B">
                    <a:lumMod val="100000"/>
                  </a:srgbClr>
                </a:solidFill>
                <a:latin typeface="Arial"/>
                <a:sym typeface="Arial"/>
              </a:rPr>
              <a:t>Wkly Epidemiol Record.</a:t>
            </a:r>
            <a:r>
              <a:rPr lang="ru-RU" sz="850" kern="0">
                <a:solidFill>
                  <a:srgbClr val="6B747B">
                    <a:lumMod val="100000"/>
                  </a:srgbClr>
                </a:solidFill>
                <a:latin typeface="Arial"/>
                <a:sym typeface="Arial"/>
              </a:rPr>
              <a:t> 2015;90(35):433-460.</a:t>
            </a:r>
          </a:p>
          <a:p>
            <a:pPr>
              <a:lnSpc>
                <a:spcPts val="960"/>
              </a:lnSpc>
              <a:spcAft>
                <a:spcPts val="420"/>
              </a:spcAft>
            </a:pPr>
            <a:r>
              <a:rPr lang="ru-RU" sz="850" kern="0">
                <a:solidFill>
                  <a:srgbClr val="6B747B">
                    <a:lumMod val="100000"/>
                  </a:srgbClr>
                </a:solidFill>
                <a:latin typeface="Arial"/>
                <a:sym typeface="Arial"/>
              </a:rPr>
              <a:t>3. Tiwari T, et al. </a:t>
            </a:r>
            <a:r>
              <a:rPr lang="ru-RU" sz="850" i="1" kern="0">
                <a:solidFill>
                  <a:srgbClr val="6B747B">
                    <a:lumMod val="100000"/>
                  </a:srgbClr>
                </a:solidFill>
                <a:latin typeface="Arial"/>
                <a:sym typeface="Arial"/>
              </a:rPr>
              <a:t>MMWR.</a:t>
            </a:r>
            <a:r>
              <a:rPr lang="ru-RU" sz="850" kern="0">
                <a:solidFill>
                  <a:srgbClr val="6B747B">
                    <a:lumMod val="100000"/>
                  </a:srgbClr>
                </a:solidFill>
                <a:latin typeface="Arial"/>
                <a:sym typeface="Arial"/>
              </a:rPr>
              <a:t> 2005;54(RR14):1-16. 4. O'Brien JA, et al. </a:t>
            </a:r>
            <a:r>
              <a:rPr lang="ru-RU" sz="850" i="1" kern="0">
                <a:solidFill>
                  <a:srgbClr val="6B747B">
                    <a:lumMod val="100000"/>
                  </a:srgbClr>
                </a:solidFill>
                <a:latin typeface="Arial"/>
                <a:sym typeface="Arial"/>
              </a:rPr>
              <a:t>BMC Infect Dis.</a:t>
            </a:r>
            <a:r>
              <a:rPr lang="ru-RU" sz="850" kern="0">
                <a:solidFill>
                  <a:srgbClr val="6B747B">
                    <a:lumMod val="100000"/>
                  </a:srgbClr>
                </a:solidFill>
                <a:latin typeface="Arial"/>
                <a:sym typeface="Arial"/>
              </a:rPr>
              <a:t> 2005;5:57.</a:t>
            </a:r>
            <a:endParaRPr lang="ru-RU" sz="850" kern="0" dirty="0">
              <a:solidFill>
                <a:srgbClr val="6B747B">
                  <a:lumMod val="100000"/>
                </a:srgbClr>
              </a:solidFill>
              <a:latin typeface="Arial"/>
              <a:sym typeface="Arial"/>
            </a:endParaRPr>
          </a:p>
        </p:txBody>
      </p:sp>
      <p:sp>
        <p:nvSpPr>
          <p:cNvPr id="10" name="Прямоугольник 9"/>
          <p:cNvSpPr/>
          <p:nvPr/>
        </p:nvSpPr>
        <p:spPr>
          <a:xfrm>
            <a:off x="8641080" y="5678392"/>
            <a:ext cx="201168" cy="161544"/>
          </a:xfrm>
          <a:prstGeom prst="rect">
            <a:avLst/>
          </a:prstGeom>
        </p:spPr>
        <p:txBody>
          <a:bodyPr wrap="none" lIns="0" tIns="0" rIns="0" bIns="0">
            <a:noAutofit/>
          </a:bodyPr>
          <a:lstStyle/>
          <a:p>
            <a:pPr algn="r">
              <a:spcBef>
                <a:spcPts val="420"/>
              </a:spcBef>
            </a:pPr>
            <a:r>
              <a:rPr lang="ru-RU" sz="850">
                <a:solidFill>
                  <a:srgbClr val="6B747B"/>
                </a:solidFill>
                <a:latin typeface="Arial"/>
                <a:sym typeface="Arial"/>
              </a:rPr>
              <a:t>12</a:t>
            </a:r>
          </a:p>
        </p:txBody>
      </p:sp>
      <p:sp>
        <p:nvSpPr>
          <p:cNvPr id="11" name="Rectangle 10"/>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004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13944" y="1161256"/>
            <a:ext cx="5404104" cy="381000"/>
          </a:xfrm>
          <a:prstGeom prst="rect">
            <a:avLst/>
          </a:prstGeom>
        </p:spPr>
        <p:txBody>
          <a:bodyPr wrap="none" lIns="0" tIns="0" rIns="0" bIns="0">
            <a:noAutofit/>
          </a:bodyPr>
          <a:lstStyle/>
          <a:p>
            <a:r>
              <a:rPr lang="ru-RU" sz="2000">
                <a:solidFill>
                  <a:srgbClr val="525CA3"/>
                </a:solidFill>
                <a:latin typeface="Arial"/>
                <a:sym typeface="Arial"/>
              </a:rPr>
              <a:t>Регистрация случаев коклюша крайне недостаточна</a:t>
            </a:r>
            <a:endParaRPr lang="ru-RU" sz="2000" dirty="0">
              <a:solidFill>
                <a:srgbClr val="525CA3"/>
              </a:solidFill>
              <a:latin typeface="Arial"/>
              <a:sym typeface="Arial"/>
            </a:endParaRPr>
          </a:p>
        </p:txBody>
      </p:sp>
      <p:sp>
        <p:nvSpPr>
          <p:cNvPr id="4" name="Прямоугольник 3"/>
          <p:cNvSpPr/>
          <p:nvPr/>
        </p:nvSpPr>
        <p:spPr>
          <a:xfrm>
            <a:off x="1018032" y="1780000"/>
            <a:ext cx="1962912" cy="819912"/>
          </a:xfrm>
          <a:prstGeom prst="rect">
            <a:avLst/>
          </a:prstGeom>
        </p:spPr>
        <p:txBody>
          <a:bodyPr lIns="0" tIns="0" rIns="0" bIns="0">
            <a:noAutofit/>
          </a:bodyPr>
          <a:lstStyle/>
          <a:p>
            <a:pPr algn="ctr">
              <a:lnSpc>
                <a:spcPts val="1920"/>
              </a:lnSpc>
            </a:pPr>
            <a:r>
              <a:rPr lang="ru-RU" sz="1200" b="1" kern="0" dirty="0">
                <a:solidFill>
                  <a:srgbClr val="444492">
                    <a:lumMod val="100000"/>
                  </a:srgbClr>
                </a:solidFill>
                <a:latin typeface="Arial"/>
                <a:sym typeface="Arial"/>
              </a:rPr>
              <a:t>Регистрируется лишь 1-36% случаев коклюша</a:t>
            </a:r>
            <a:r>
              <a:rPr lang="ru-RU" sz="1200" b="1" kern="0" baseline="30000" dirty="0">
                <a:solidFill>
                  <a:srgbClr val="444492">
                    <a:lumMod val="100000"/>
                  </a:srgbClr>
                </a:solidFill>
                <a:latin typeface="Arial"/>
                <a:sym typeface="Arial"/>
              </a:rPr>
              <a:t>1</a:t>
            </a:r>
            <a:r>
              <a:rPr lang="ru-RU" sz="1200" b="1" kern="0" dirty="0">
                <a:solidFill>
                  <a:srgbClr val="444492">
                    <a:lumMod val="100000"/>
                  </a:srgbClr>
                </a:solidFill>
                <a:latin typeface="Arial"/>
                <a:sym typeface="Arial"/>
              </a:rPr>
              <a:t>*</a:t>
            </a:r>
          </a:p>
        </p:txBody>
      </p:sp>
      <p:sp>
        <p:nvSpPr>
          <p:cNvPr id="5" name="Прямоугольник 4"/>
          <p:cNvSpPr/>
          <p:nvPr/>
        </p:nvSpPr>
        <p:spPr>
          <a:xfrm>
            <a:off x="3813380" y="2301208"/>
            <a:ext cx="1622716" cy="524256"/>
          </a:xfrm>
          <a:prstGeom prst="rect">
            <a:avLst/>
          </a:prstGeom>
        </p:spPr>
        <p:txBody>
          <a:bodyPr lIns="0" tIns="0" rIns="0" bIns="0">
            <a:noAutofit/>
          </a:bodyPr>
          <a:lstStyle/>
          <a:p>
            <a:pPr algn="ctr">
              <a:spcAft>
                <a:spcPts val="420"/>
              </a:spcAft>
            </a:pPr>
            <a:r>
              <a:rPr lang="ru-RU" sz="1050" b="1" dirty="0">
                <a:solidFill>
                  <a:srgbClr val="FFFFFF"/>
                </a:solidFill>
                <a:latin typeface="Arial"/>
                <a:sym typeface="Arial"/>
              </a:rPr>
              <a:t>Зарегистрированные </a:t>
            </a:r>
          </a:p>
          <a:p>
            <a:pPr algn="ctr"/>
            <a:r>
              <a:rPr lang="ru-RU" sz="1050" b="1" kern="0" dirty="0">
                <a:solidFill>
                  <a:srgbClr val="FFFFFF">
                    <a:lumMod val="100000"/>
                  </a:srgbClr>
                </a:solidFill>
                <a:latin typeface="Arial"/>
                <a:sym typeface="Arial"/>
              </a:rPr>
              <a:t>случаи</a:t>
            </a:r>
            <a:r>
              <a:rPr lang="ru-RU" sz="1050" b="1" kern="0" baseline="30000" dirty="0">
                <a:solidFill>
                  <a:srgbClr val="FFFFFF">
                    <a:lumMod val="100000"/>
                  </a:srgbClr>
                </a:solidFill>
                <a:latin typeface="Arial"/>
                <a:sym typeface="Arial"/>
              </a:rPr>
              <a:t>1-4</a:t>
            </a:r>
          </a:p>
        </p:txBody>
      </p:sp>
      <p:sp>
        <p:nvSpPr>
          <p:cNvPr id="6" name="Прямоугольник 5"/>
          <p:cNvSpPr/>
          <p:nvPr/>
        </p:nvSpPr>
        <p:spPr>
          <a:xfrm>
            <a:off x="3635896" y="2825464"/>
            <a:ext cx="1181852" cy="219456"/>
          </a:xfrm>
          <a:prstGeom prst="rect">
            <a:avLst/>
          </a:prstGeom>
        </p:spPr>
        <p:txBody>
          <a:bodyPr wrap="none" lIns="0" tIns="0" rIns="0" bIns="0">
            <a:noAutofit/>
          </a:bodyPr>
          <a:lstStyle/>
          <a:p>
            <a:r>
              <a:rPr lang="ru-RU" sz="1200" b="1" dirty="0">
                <a:solidFill>
                  <a:srgbClr val="444492"/>
                </a:solidFill>
                <a:latin typeface="Arial"/>
                <a:sym typeface="Arial"/>
              </a:rPr>
              <a:t>Незарегистрированные</a:t>
            </a:r>
          </a:p>
        </p:txBody>
      </p:sp>
      <p:sp>
        <p:nvSpPr>
          <p:cNvPr id="7" name="Прямоугольник 6"/>
          <p:cNvSpPr/>
          <p:nvPr/>
        </p:nvSpPr>
        <p:spPr>
          <a:xfrm>
            <a:off x="763468" y="2935192"/>
            <a:ext cx="3049912" cy="2115704"/>
          </a:xfrm>
          <a:prstGeom prst="rect">
            <a:avLst/>
          </a:prstGeom>
          <a:noFill/>
        </p:spPr>
        <p:txBody>
          <a:bodyPr lIns="0" tIns="0" rIns="0" bIns="0">
            <a:noAutofit/>
          </a:bodyPr>
          <a:lstStyle/>
          <a:p>
            <a:pPr>
              <a:lnSpc>
                <a:spcPts val="3120"/>
              </a:lnSpc>
            </a:pPr>
            <a:r>
              <a:rPr lang="ru-RU" sz="1100" b="1" kern="0" dirty="0">
                <a:solidFill>
                  <a:srgbClr val="7F7F7F">
                    <a:lumMod val="100000"/>
                  </a:srgbClr>
                </a:solidFill>
                <a:latin typeface="Arial"/>
                <a:sym typeface="Arial"/>
              </a:rPr>
              <a:t>Атипичные формы</a:t>
            </a:r>
            <a:r>
              <a:rPr lang="ru-RU" sz="1100" b="1" kern="0" baseline="30000" dirty="0">
                <a:solidFill>
                  <a:srgbClr val="7F7F7F">
                    <a:lumMod val="100000"/>
                  </a:srgbClr>
                </a:solidFill>
                <a:latin typeface="Arial"/>
                <a:sym typeface="Arial"/>
              </a:rPr>
              <a:t>3,4</a:t>
            </a:r>
          </a:p>
          <a:p>
            <a:pPr>
              <a:lnSpc>
                <a:spcPts val="3120"/>
              </a:lnSpc>
            </a:pPr>
            <a:r>
              <a:rPr lang="ru-RU" sz="1100" b="1" kern="0" dirty="0">
                <a:solidFill>
                  <a:srgbClr val="7F7F7F">
                    <a:lumMod val="100000"/>
                  </a:srgbClr>
                </a:solidFill>
                <a:latin typeface="Arial"/>
                <a:sym typeface="Arial"/>
              </a:rPr>
              <a:t>Широкая вариабельность заболевания</a:t>
            </a:r>
            <a:r>
              <a:rPr lang="ru-RU" sz="1100" b="1" kern="0" baseline="30000" dirty="0">
                <a:solidFill>
                  <a:srgbClr val="7F7F7F">
                    <a:lumMod val="100000"/>
                  </a:srgbClr>
                </a:solidFill>
                <a:latin typeface="Arial"/>
                <a:sym typeface="Arial"/>
              </a:rPr>
              <a:t>5</a:t>
            </a:r>
          </a:p>
          <a:p>
            <a:pPr>
              <a:lnSpc>
                <a:spcPts val="3120"/>
              </a:lnSpc>
            </a:pPr>
            <a:r>
              <a:rPr lang="ru-RU" sz="1100" b="1" kern="0" dirty="0">
                <a:solidFill>
                  <a:srgbClr val="7F7F7F">
                    <a:lumMod val="100000"/>
                  </a:srgbClr>
                </a:solidFill>
                <a:latin typeface="Arial"/>
                <a:sym typeface="Arial"/>
              </a:rPr>
              <a:t>Низкая осведомленность врачей</a:t>
            </a:r>
            <a:r>
              <a:rPr lang="ru-RU" sz="1100" b="1" kern="0" baseline="30000" dirty="0">
                <a:solidFill>
                  <a:srgbClr val="7F7F7F">
                    <a:lumMod val="100000"/>
                  </a:srgbClr>
                </a:solidFill>
                <a:latin typeface="Arial"/>
                <a:sym typeface="Arial"/>
              </a:rPr>
              <a:t>5</a:t>
            </a:r>
            <a:r>
              <a:rPr lang="ru-RU" sz="1100" b="1" kern="0" dirty="0">
                <a:solidFill>
                  <a:srgbClr val="7F7F7F">
                    <a:lumMod val="100000"/>
                  </a:srgbClr>
                </a:solidFill>
                <a:latin typeface="Arial"/>
                <a:sym typeface="Arial"/>
              </a:rPr>
              <a:t> Противоречивые определения случаев</a:t>
            </a:r>
            <a:r>
              <a:rPr lang="ru-RU" sz="1100" b="1" kern="0" baseline="30000" dirty="0">
                <a:solidFill>
                  <a:srgbClr val="7F7F7F">
                    <a:lumMod val="100000"/>
                  </a:srgbClr>
                </a:solidFill>
                <a:latin typeface="Arial"/>
                <a:sym typeface="Arial"/>
              </a:rPr>
              <a:t>2,5</a:t>
            </a:r>
          </a:p>
        </p:txBody>
      </p:sp>
      <p:sp>
        <p:nvSpPr>
          <p:cNvPr id="8" name="Прямоугольник 7"/>
          <p:cNvSpPr/>
          <p:nvPr/>
        </p:nvSpPr>
        <p:spPr>
          <a:xfrm>
            <a:off x="5718048" y="2935192"/>
            <a:ext cx="2923032" cy="1789952"/>
          </a:xfrm>
          <a:prstGeom prst="rect">
            <a:avLst/>
          </a:prstGeom>
          <a:noFill/>
        </p:spPr>
        <p:txBody>
          <a:bodyPr lIns="0" tIns="0" rIns="0" bIns="0">
            <a:noAutofit/>
          </a:bodyPr>
          <a:lstStyle/>
          <a:p>
            <a:pPr>
              <a:lnSpc>
                <a:spcPts val="3120"/>
              </a:lnSpc>
            </a:pPr>
            <a:r>
              <a:rPr lang="ru-RU" sz="1100" b="1" kern="0" dirty="0">
                <a:solidFill>
                  <a:srgbClr val="7F7F7F">
                    <a:lumMod val="100000"/>
                  </a:srgbClr>
                </a:solidFill>
                <a:latin typeface="Arial"/>
                <a:sym typeface="Arial"/>
              </a:rPr>
              <a:t>Гиподиагностика</a:t>
            </a:r>
            <a:r>
              <a:rPr lang="ru-RU" sz="1100" b="1" kern="0" baseline="30000" dirty="0">
                <a:solidFill>
                  <a:srgbClr val="7F7F7F">
                    <a:lumMod val="100000"/>
                  </a:srgbClr>
                </a:solidFill>
                <a:latin typeface="Arial"/>
                <a:sym typeface="Arial"/>
              </a:rPr>
              <a:t>2,4</a:t>
            </a:r>
          </a:p>
          <a:p>
            <a:pPr>
              <a:lnSpc>
                <a:spcPts val="3120"/>
              </a:lnSpc>
            </a:pPr>
            <a:r>
              <a:rPr lang="ru-RU" sz="1100" b="1" kern="0" dirty="0">
                <a:solidFill>
                  <a:srgbClr val="7F7F7F">
                    <a:lumMod val="100000"/>
                  </a:srgbClr>
                </a:solidFill>
                <a:latin typeface="Arial"/>
                <a:sym typeface="Arial"/>
              </a:rPr>
              <a:t>Недостаточная регистрация случаев</a:t>
            </a:r>
            <a:r>
              <a:rPr lang="ru-RU" sz="1100" b="1" kern="0" baseline="30000" dirty="0">
                <a:solidFill>
                  <a:srgbClr val="7F7F7F">
                    <a:lumMod val="100000"/>
                  </a:srgbClr>
                </a:solidFill>
                <a:latin typeface="Arial"/>
                <a:sym typeface="Arial"/>
              </a:rPr>
              <a:t>2,5</a:t>
            </a:r>
          </a:p>
          <a:p>
            <a:pPr>
              <a:lnSpc>
                <a:spcPts val="3120"/>
              </a:lnSpc>
            </a:pPr>
            <a:r>
              <a:rPr lang="ru-RU" sz="1100" b="1" kern="0" dirty="0">
                <a:solidFill>
                  <a:srgbClr val="7F7F7F">
                    <a:lumMod val="100000"/>
                  </a:srgbClr>
                </a:solidFill>
                <a:latin typeface="Arial"/>
                <a:sym typeface="Arial"/>
              </a:rPr>
              <a:t>Недостаточное консультирование</a:t>
            </a:r>
            <a:r>
              <a:rPr lang="ru-RU" sz="1100" b="1" kern="0" baseline="30000" dirty="0">
                <a:solidFill>
                  <a:srgbClr val="7F7F7F">
                    <a:lumMod val="100000"/>
                  </a:srgbClr>
                </a:solidFill>
                <a:latin typeface="Arial"/>
                <a:sym typeface="Arial"/>
              </a:rPr>
              <a:t>5</a:t>
            </a:r>
          </a:p>
        </p:txBody>
      </p:sp>
      <p:sp>
        <p:nvSpPr>
          <p:cNvPr id="9" name="Прямоугольник 8"/>
          <p:cNvSpPr/>
          <p:nvPr/>
        </p:nvSpPr>
        <p:spPr>
          <a:xfrm>
            <a:off x="313944" y="5154136"/>
            <a:ext cx="7900416" cy="466344"/>
          </a:xfrm>
          <a:prstGeom prst="rect">
            <a:avLst/>
          </a:prstGeom>
        </p:spPr>
        <p:txBody>
          <a:bodyPr lIns="0" tIns="0" rIns="0" bIns="0">
            <a:noAutofit/>
          </a:bodyPr>
          <a:lstStyle/>
          <a:p>
            <a:pPr algn="just">
              <a:lnSpc>
                <a:spcPts val="960"/>
              </a:lnSpc>
            </a:pPr>
            <a:r>
              <a:rPr lang="ru-RU" sz="850" kern="0">
                <a:solidFill>
                  <a:srgbClr val="6B747B">
                    <a:lumMod val="100000"/>
                  </a:srgbClr>
                </a:solidFill>
                <a:latin typeface="Arial"/>
                <a:sym typeface="Arial"/>
              </a:rPr>
              <a:t>*По данным сообщений из Великобритании и США.</a:t>
            </a:r>
          </a:p>
          <a:p>
            <a:pPr algn="just">
              <a:lnSpc>
                <a:spcPts val="960"/>
              </a:lnSpc>
            </a:pPr>
            <a:r>
              <a:rPr lang="ru-RU" sz="850" b="1" kern="0">
                <a:solidFill>
                  <a:srgbClr val="6B747B">
                    <a:lumMod val="100000"/>
                  </a:srgbClr>
                </a:solidFill>
                <a:latin typeface="Arial"/>
                <a:sym typeface="Arial"/>
              </a:rPr>
              <a:t>1. </a:t>
            </a:r>
            <a:r>
              <a:rPr lang="ru-RU" sz="850" kern="0">
                <a:solidFill>
                  <a:srgbClr val="6B747B">
                    <a:lumMod val="100000"/>
                  </a:srgbClr>
                </a:solidFill>
                <a:latin typeface="Arial"/>
                <a:sym typeface="Arial"/>
              </a:rPr>
              <a:t>Forsyth KD, et al. </a:t>
            </a:r>
            <a:r>
              <a:rPr lang="ru-RU" sz="850" i="1" kern="0">
                <a:solidFill>
                  <a:srgbClr val="6B747B">
                    <a:lumMod val="100000"/>
                  </a:srgbClr>
                </a:solidFill>
                <a:latin typeface="Arial"/>
                <a:sym typeface="Arial"/>
              </a:rPr>
              <a:t>Clin Infect Dis.</a:t>
            </a:r>
            <a:r>
              <a:rPr lang="ru-RU" sz="850" kern="0">
                <a:solidFill>
                  <a:srgbClr val="6B747B">
                    <a:lumMod val="100000"/>
                  </a:srgbClr>
                </a:solidFill>
                <a:latin typeface="Arial"/>
                <a:sym typeface="Arial"/>
              </a:rPr>
              <a:t> 2004;39(12):1802-1809. </a:t>
            </a:r>
            <a:r>
              <a:rPr lang="ru-RU" sz="850" b="1" kern="0">
                <a:solidFill>
                  <a:srgbClr val="6B747B">
                    <a:lumMod val="100000"/>
                  </a:srgbClr>
                </a:solidFill>
                <a:latin typeface="Arial"/>
                <a:sym typeface="Arial"/>
              </a:rPr>
              <a:t>2. </a:t>
            </a:r>
            <a:r>
              <a:rPr lang="ru-RU" sz="850" kern="0">
                <a:solidFill>
                  <a:srgbClr val="6B747B">
                    <a:lumMod val="100000"/>
                  </a:srgbClr>
                </a:solidFill>
                <a:latin typeface="Arial"/>
                <a:sym typeface="Arial"/>
              </a:rPr>
              <a:t>Forsyth KD, et al. </a:t>
            </a:r>
            <a:r>
              <a:rPr lang="ru-RU" sz="850" i="1" kern="0">
                <a:solidFill>
                  <a:srgbClr val="6B747B">
                    <a:lumMod val="100000"/>
                  </a:srgbClr>
                </a:solidFill>
                <a:latin typeface="Arial"/>
                <a:sym typeface="Arial"/>
              </a:rPr>
              <a:t>Vaccine.</a:t>
            </a:r>
            <a:r>
              <a:rPr lang="ru-RU" sz="850" kern="0">
                <a:solidFill>
                  <a:srgbClr val="6B747B">
                    <a:lumMod val="100000"/>
                  </a:srgbClr>
                </a:solidFill>
                <a:latin typeface="Arial"/>
                <a:sym typeface="Arial"/>
              </a:rPr>
              <a:t> 2007;25(14):2634-2642. </a:t>
            </a:r>
            <a:r>
              <a:rPr lang="ru-RU" sz="850" b="1" kern="0">
                <a:solidFill>
                  <a:srgbClr val="6B747B">
                    <a:lumMod val="100000"/>
                  </a:srgbClr>
                </a:solidFill>
                <a:latin typeface="Arial"/>
                <a:sym typeface="Arial"/>
              </a:rPr>
              <a:t>3. </a:t>
            </a:r>
            <a:r>
              <a:rPr lang="ru-RU" sz="850" kern="0">
                <a:solidFill>
                  <a:srgbClr val="6B747B">
                    <a:lumMod val="100000"/>
                  </a:srgbClr>
                </a:solidFill>
                <a:latin typeface="Arial"/>
                <a:sym typeface="Arial"/>
              </a:rPr>
              <a:t>Riffelmann M, et al. </a:t>
            </a:r>
            <a:r>
              <a:rPr lang="ru-RU" sz="850" i="1" kern="0">
                <a:solidFill>
                  <a:srgbClr val="6B747B">
                    <a:lumMod val="100000"/>
                  </a:srgbClr>
                </a:solidFill>
                <a:latin typeface="Arial"/>
                <a:sym typeface="Arial"/>
              </a:rPr>
              <a:t>J Clin Microbiol. </a:t>
            </a:r>
            <a:r>
              <a:rPr lang="ru-RU" sz="850" kern="0">
                <a:solidFill>
                  <a:srgbClr val="6B747B">
                    <a:lumMod val="100000"/>
                  </a:srgbClr>
                </a:solidFill>
                <a:latin typeface="Arial"/>
                <a:sym typeface="Arial"/>
              </a:rPr>
              <a:t>2005;43(10):4925-4929. </a:t>
            </a:r>
            <a:r>
              <a:rPr lang="ru-RU" sz="850" b="1" kern="0">
                <a:solidFill>
                  <a:srgbClr val="6B747B">
                    <a:lumMod val="100000"/>
                  </a:srgbClr>
                </a:solidFill>
                <a:latin typeface="Arial"/>
                <a:sym typeface="Arial"/>
              </a:rPr>
              <a:t>4. </a:t>
            </a:r>
            <a:r>
              <a:rPr lang="ru-RU" sz="850" kern="0">
                <a:solidFill>
                  <a:srgbClr val="6B747B">
                    <a:lumMod val="100000"/>
                  </a:srgbClr>
                </a:solidFill>
                <a:latin typeface="Arial"/>
                <a:sym typeface="Arial"/>
              </a:rPr>
              <a:t>Crowcroft NS, et al. </a:t>
            </a:r>
            <a:r>
              <a:rPr lang="ru-RU" sz="850" i="1" kern="0">
                <a:solidFill>
                  <a:srgbClr val="6B747B">
                    <a:lumMod val="100000"/>
                  </a:srgbClr>
                </a:solidFill>
                <a:latin typeface="Arial"/>
                <a:sym typeface="Arial"/>
              </a:rPr>
              <a:t>Lancet.</a:t>
            </a:r>
            <a:r>
              <a:rPr lang="ru-RU" sz="850" kern="0">
                <a:solidFill>
                  <a:srgbClr val="6B747B">
                    <a:lumMod val="100000"/>
                  </a:srgbClr>
                </a:solidFill>
                <a:latin typeface="Arial"/>
                <a:sym typeface="Arial"/>
              </a:rPr>
              <a:t> 2006;367(9526):1926-1936. </a:t>
            </a:r>
            <a:r>
              <a:rPr lang="ru-RU" sz="850" b="1" kern="0">
                <a:solidFill>
                  <a:srgbClr val="6B747B">
                    <a:lumMod val="100000"/>
                  </a:srgbClr>
                </a:solidFill>
                <a:latin typeface="Arial"/>
                <a:sym typeface="Arial"/>
              </a:rPr>
              <a:t>5. </a:t>
            </a:r>
            <a:r>
              <a:rPr lang="ru-RU" sz="850" kern="0">
                <a:solidFill>
                  <a:srgbClr val="6B747B">
                    <a:lumMod val="100000"/>
                  </a:srgbClr>
                </a:solidFill>
                <a:latin typeface="Arial"/>
                <a:sym typeface="Arial"/>
              </a:rPr>
              <a:t>Tan T. </a:t>
            </a:r>
            <a:r>
              <a:rPr lang="ru-RU" sz="850" i="1" kern="0">
                <a:solidFill>
                  <a:srgbClr val="6B747B">
                    <a:lumMod val="100000"/>
                  </a:srgbClr>
                </a:solidFill>
                <a:latin typeface="Arial"/>
                <a:sym typeface="Arial"/>
              </a:rPr>
              <a:t>Pediatr Infect Dis J.</a:t>
            </a:r>
            <a:r>
              <a:rPr lang="ru-RU" sz="850" kern="0">
                <a:solidFill>
                  <a:srgbClr val="6B747B">
                    <a:lumMod val="100000"/>
                  </a:srgbClr>
                </a:solidFill>
                <a:latin typeface="Arial"/>
                <a:sym typeface="Arial"/>
              </a:rPr>
              <a:t> 2005;24(5 suppl):S35-S38.</a:t>
            </a:r>
            <a:endParaRPr lang="ru-RU" sz="850" kern="0" dirty="0">
              <a:solidFill>
                <a:srgbClr val="6B747B">
                  <a:lumMod val="100000"/>
                </a:srgbClr>
              </a:solidFill>
              <a:latin typeface="Arial"/>
              <a:sym typeface="Arial"/>
            </a:endParaRPr>
          </a:p>
        </p:txBody>
      </p:sp>
      <p:sp>
        <p:nvSpPr>
          <p:cNvPr id="10" name="Прямоугольник 9"/>
          <p:cNvSpPr/>
          <p:nvPr/>
        </p:nvSpPr>
        <p:spPr>
          <a:xfrm>
            <a:off x="8641080" y="5669248"/>
            <a:ext cx="170688" cy="131064"/>
          </a:xfrm>
          <a:prstGeom prst="rect">
            <a:avLst/>
          </a:prstGeom>
        </p:spPr>
        <p:txBody>
          <a:bodyPr wrap="none" lIns="0" tIns="0" rIns="0" bIns="0">
            <a:noAutofit/>
          </a:bodyPr>
          <a:lstStyle/>
          <a:p>
            <a:r>
              <a:rPr lang="ru-RU" sz="850">
                <a:solidFill>
                  <a:srgbClr val="6B747B"/>
                </a:solidFill>
                <a:latin typeface="Arial"/>
                <a:sym typeface="Arial"/>
              </a:rPr>
              <a:t>13</a:t>
            </a:r>
          </a:p>
        </p:txBody>
      </p:sp>
      <p:sp>
        <p:nvSpPr>
          <p:cNvPr id="11" name="Rectangle 10"/>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07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2514" name="Rectangle 2"/>
          <p:cNvSpPr>
            <a:spLocks noGrp="1" noChangeArrowheads="1"/>
          </p:cNvSpPr>
          <p:nvPr>
            <p:ph type="title"/>
          </p:nvPr>
        </p:nvSpPr>
        <p:spPr>
          <a:xfrm>
            <a:off x="1654777" y="1160049"/>
            <a:ext cx="4753995" cy="587271"/>
          </a:xfrm>
        </p:spPr>
        <p:txBody>
          <a:bodyPr vert="horz" lIns="68601" tIns="34301" rIns="68601" bIns="34301" rtlCol="0" anchor="ctr">
            <a:noAutofit/>
          </a:bodyPr>
          <a:lstStyle/>
          <a:p>
            <a:r>
              <a:rPr lang="ru-RU" b="1" dirty="0"/>
              <a:t>Почему болеют </a:t>
            </a:r>
            <a:r>
              <a:rPr lang="ru-RU" b="1" dirty="0" smtClean="0"/>
              <a:t/>
            </a:r>
            <a:br>
              <a:rPr lang="ru-RU" b="1" dirty="0" smtClean="0"/>
            </a:br>
            <a:r>
              <a:rPr lang="ru-RU" b="1" dirty="0" smtClean="0"/>
              <a:t>ранее </a:t>
            </a:r>
            <a:r>
              <a:rPr lang="ru-RU" b="1" dirty="0"/>
              <a:t>привитые и переболевшие?</a:t>
            </a:r>
            <a:endParaRPr lang="en-US" b="1" dirty="0"/>
          </a:p>
        </p:txBody>
      </p:sp>
      <p:sp>
        <p:nvSpPr>
          <p:cNvPr id="5" name="Text Box 21"/>
          <p:cNvSpPr txBox="1">
            <a:spLocks noChangeArrowheads="1"/>
          </p:cNvSpPr>
          <p:nvPr/>
        </p:nvSpPr>
        <p:spPr bwMode="invGray">
          <a:xfrm>
            <a:off x="1546731" y="5630925"/>
            <a:ext cx="6320652" cy="24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accent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lIns="68601" tIns="34301" rIns="68601" bIns="34301" anchor="b"/>
          <a:lstStyle/>
          <a:p>
            <a:pPr algn="r" eaLnBrk="0" hangingPunct="0">
              <a:spcBef>
                <a:spcPct val="0"/>
              </a:spcBef>
            </a:pPr>
            <a:r>
              <a:rPr lang="en-US" sz="750" dirty="0" err="1">
                <a:solidFill>
                  <a:srgbClr val="444492"/>
                </a:solidFill>
              </a:rPr>
              <a:t>Wendelboe</a:t>
            </a:r>
            <a:r>
              <a:rPr lang="en-US" sz="750" dirty="0">
                <a:solidFill>
                  <a:srgbClr val="444492"/>
                </a:solidFill>
              </a:rPr>
              <a:t> AM et al. Duration of immunity against pertussis after natural infection or vaccination.</a:t>
            </a:r>
            <a:r>
              <a:rPr lang="ru-RU" sz="750" dirty="0">
                <a:solidFill>
                  <a:srgbClr val="444492"/>
                </a:solidFill>
              </a:rPr>
              <a:t> </a:t>
            </a:r>
            <a:r>
              <a:rPr lang="en-US" altLang="en-US" sz="750" i="1" dirty="0" err="1">
                <a:solidFill>
                  <a:srgbClr val="444492"/>
                </a:solidFill>
              </a:rPr>
              <a:t>Pediatr</a:t>
            </a:r>
            <a:r>
              <a:rPr lang="en-US" altLang="en-US" sz="750" i="1" dirty="0">
                <a:solidFill>
                  <a:srgbClr val="444492"/>
                </a:solidFill>
              </a:rPr>
              <a:t> Infect Dis J </a:t>
            </a:r>
            <a:r>
              <a:rPr lang="en-US" altLang="en-US" sz="750" dirty="0">
                <a:solidFill>
                  <a:srgbClr val="444492"/>
                </a:solidFill>
              </a:rPr>
              <a:t>2005; 24(5 </a:t>
            </a:r>
            <a:r>
              <a:rPr lang="en-US" altLang="en-US" sz="750" dirty="0" err="1">
                <a:solidFill>
                  <a:srgbClr val="444492"/>
                </a:solidFill>
              </a:rPr>
              <a:t>Suppl</a:t>
            </a:r>
            <a:r>
              <a:rPr lang="en-US" altLang="en-US" sz="750" dirty="0">
                <a:solidFill>
                  <a:srgbClr val="444492"/>
                </a:solidFill>
              </a:rPr>
              <a:t>):S58–S6</a:t>
            </a:r>
            <a:r>
              <a:rPr lang="ru-RU" altLang="en-US" sz="750" dirty="0">
                <a:solidFill>
                  <a:srgbClr val="444492"/>
                </a:solidFill>
              </a:rPr>
              <a:t>1</a:t>
            </a:r>
            <a:endParaRPr lang="en-US" altLang="en-US" sz="750" dirty="0">
              <a:solidFill>
                <a:srgbClr val="444492"/>
              </a:solidFill>
              <a:effectLst>
                <a:outerShdw blurRad="38100" dist="38100" dir="2700000" algn="tl">
                  <a:srgbClr val="000000"/>
                </a:outerShdw>
              </a:effectLst>
            </a:endParaRPr>
          </a:p>
        </p:txBody>
      </p:sp>
      <p:sp>
        <p:nvSpPr>
          <p:cNvPr id="2" name="Прямоугольник 1"/>
          <p:cNvSpPr/>
          <p:nvPr/>
        </p:nvSpPr>
        <p:spPr>
          <a:xfrm>
            <a:off x="1835167" y="1970388"/>
            <a:ext cx="2701133" cy="486204"/>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rgbClr val="444492">
                    <a:lumMod val="75000"/>
                  </a:srgbClr>
                </a:solidFill>
              </a:rPr>
              <a:t>Источник иммунитета</a:t>
            </a:r>
          </a:p>
        </p:txBody>
      </p:sp>
      <p:sp>
        <p:nvSpPr>
          <p:cNvPr id="6" name="Прямоугольник 5"/>
          <p:cNvSpPr/>
          <p:nvPr/>
        </p:nvSpPr>
        <p:spPr>
          <a:xfrm>
            <a:off x="4626024" y="1979100"/>
            <a:ext cx="2701133" cy="486204"/>
          </a:xfrm>
          <a:prstGeom prst="rect">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rgbClr val="444492">
                    <a:lumMod val="75000"/>
                  </a:srgbClr>
                </a:solidFill>
              </a:rPr>
              <a:t>Длительность защиты, годы</a:t>
            </a:r>
          </a:p>
        </p:txBody>
      </p:sp>
      <p:sp>
        <p:nvSpPr>
          <p:cNvPr id="7" name="Прямоугольник 6"/>
          <p:cNvSpPr/>
          <p:nvPr/>
        </p:nvSpPr>
        <p:spPr>
          <a:xfrm>
            <a:off x="1816845" y="2609948"/>
            <a:ext cx="2701133" cy="486204"/>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Натуральная инфекция</a:t>
            </a:r>
          </a:p>
        </p:txBody>
      </p:sp>
      <p:sp>
        <p:nvSpPr>
          <p:cNvPr id="8" name="Прямоугольник 7"/>
          <p:cNvSpPr/>
          <p:nvPr/>
        </p:nvSpPr>
        <p:spPr>
          <a:xfrm>
            <a:off x="4607702" y="2618660"/>
            <a:ext cx="2701133" cy="486204"/>
          </a:xfrm>
          <a:prstGeom prst="rect">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4 - 20</a:t>
            </a:r>
          </a:p>
        </p:txBody>
      </p:sp>
      <p:sp>
        <p:nvSpPr>
          <p:cNvPr id="9" name="Прямоугольник 8"/>
          <p:cNvSpPr/>
          <p:nvPr/>
        </p:nvSpPr>
        <p:spPr>
          <a:xfrm>
            <a:off x="1816845" y="3258220"/>
            <a:ext cx="2701133" cy="486204"/>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Цельноклеточная коклюшная вакцина</a:t>
            </a:r>
          </a:p>
        </p:txBody>
      </p:sp>
      <p:sp>
        <p:nvSpPr>
          <p:cNvPr id="10" name="Прямоугольник 9"/>
          <p:cNvSpPr/>
          <p:nvPr/>
        </p:nvSpPr>
        <p:spPr>
          <a:xfrm>
            <a:off x="4607702" y="3266932"/>
            <a:ext cx="2701133" cy="486204"/>
          </a:xfrm>
          <a:prstGeom prst="rect">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4 - 14</a:t>
            </a:r>
          </a:p>
        </p:txBody>
      </p:sp>
      <p:sp>
        <p:nvSpPr>
          <p:cNvPr id="11" name="Прямоугольник 10"/>
          <p:cNvSpPr/>
          <p:nvPr/>
        </p:nvSpPr>
        <p:spPr>
          <a:xfrm>
            <a:off x="1816845" y="3915204"/>
            <a:ext cx="2701133" cy="486204"/>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Бесклеточная коклюшная вакцина</a:t>
            </a:r>
          </a:p>
        </p:txBody>
      </p:sp>
      <p:sp>
        <p:nvSpPr>
          <p:cNvPr id="12" name="Прямоугольник 11"/>
          <p:cNvSpPr/>
          <p:nvPr/>
        </p:nvSpPr>
        <p:spPr>
          <a:xfrm>
            <a:off x="4607702" y="3923916"/>
            <a:ext cx="2701133" cy="486204"/>
          </a:xfrm>
          <a:prstGeom prst="rect">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rgbClr val="444492">
                    <a:lumMod val="75000"/>
                  </a:srgbClr>
                </a:solidFill>
              </a:rPr>
              <a:t>3 - 10</a:t>
            </a:r>
          </a:p>
        </p:txBody>
      </p:sp>
      <p:sp>
        <p:nvSpPr>
          <p:cNvPr id="3" name="TextBox 2"/>
          <p:cNvSpPr txBox="1"/>
          <p:nvPr/>
        </p:nvSpPr>
        <p:spPr>
          <a:xfrm>
            <a:off x="2140980" y="4617499"/>
            <a:ext cx="4862040" cy="369332"/>
          </a:xfrm>
          <a:prstGeom prst="rect">
            <a:avLst/>
          </a:prstGeom>
          <a:noFill/>
        </p:spPr>
        <p:txBody>
          <a:bodyPr wrap="square" rtlCol="0">
            <a:spAutoFit/>
          </a:bodyPr>
          <a:lstStyle/>
          <a:p>
            <a:pPr algn="ctr"/>
            <a:r>
              <a:rPr lang="ru-RU" b="1" dirty="0">
                <a:solidFill>
                  <a:srgbClr val="FF0000"/>
                </a:solidFill>
              </a:rPr>
              <a:t>Нужны ревакцинации!</a:t>
            </a:r>
          </a:p>
        </p:txBody>
      </p:sp>
    </p:spTree>
    <p:extLst>
      <p:ext uri="{BB962C8B-B14F-4D97-AF65-F5344CB8AC3E}">
        <p14:creationId xmlns:p14="http://schemas.microsoft.com/office/powerpoint/2010/main" val="336804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8CB59CBA-CFE1-4DAB-A873-9B1ED38B3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74" y="1007563"/>
            <a:ext cx="8851769" cy="47863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9321BA76-9E72-44BF-AA23-2782174B83F3}"/>
              </a:ext>
            </a:extLst>
          </p:cNvPr>
          <p:cNvSpPr>
            <a:spLocks noGrp="1"/>
          </p:cNvSpPr>
          <p:nvPr>
            <p:ph type="title"/>
          </p:nvPr>
        </p:nvSpPr>
        <p:spPr/>
        <p:txBody>
          <a:bodyPr/>
          <a:lstStyle/>
          <a:p>
            <a:r>
              <a:rPr lang="ru-RU" dirty="0"/>
              <a:t>Бремя инфекционных </a:t>
            </a:r>
            <a:r>
              <a:rPr lang="ru-RU" dirty="0" err="1"/>
              <a:t>болезеней</a:t>
            </a:r>
            <a:endParaRPr lang="ru-RU" dirty="0"/>
          </a:p>
        </p:txBody>
      </p:sp>
      <p:sp>
        <p:nvSpPr>
          <p:cNvPr id="3" name="Объект 2">
            <a:extLst>
              <a:ext uri="{FF2B5EF4-FFF2-40B4-BE49-F238E27FC236}">
                <a16:creationId xmlns:a16="http://schemas.microsoft.com/office/drawing/2014/main" xmlns="" id="{CB75F968-94CF-42A6-9AB6-319E170D76C4}"/>
              </a:ext>
            </a:extLst>
          </p:cNvPr>
          <p:cNvSpPr>
            <a:spLocks noGrp="1"/>
          </p:cNvSpPr>
          <p:nvPr>
            <p:ph idx="1"/>
          </p:nvPr>
        </p:nvSpPr>
        <p:spPr/>
        <p:txBody>
          <a:bodyPr>
            <a:normAutofit fontScale="85000" lnSpcReduction="10000"/>
          </a:bodyPr>
          <a:lstStyle/>
          <a:p>
            <a:r>
              <a:rPr lang="ru-RU" dirty="0"/>
              <a:t>глобальная ликвидация оспы, которая обошлась человечеству всего в $100 млн, но с 1980 года ежегодная экономия оценивается в $1,3 млрд.</a:t>
            </a:r>
          </a:p>
          <a:p>
            <a:r>
              <a:rPr lang="ru-RU" dirty="0"/>
              <a:t>введение пневмококковой вакцинации в Национальный календарь прививок позволило на 47% снизить прием антибиотиков от пневмонии, сэкономив 11 млн дней приема антибиотиков</a:t>
            </a:r>
            <a:br>
              <a:rPr lang="ru-RU" dirty="0"/>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138117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23088" y="905224"/>
            <a:ext cx="5955792" cy="609600"/>
          </a:xfrm>
          <a:prstGeom prst="rect">
            <a:avLst/>
          </a:prstGeom>
        </p:spPr>
        <p:txBody>
          <a:bodyPr lIns="0" tIns="0" rIns="0" bIns="0">
            <a:noAutofit/>
          </a:bodyPr>
          <a:lstStyle/>
          <a:p>
            <a:pPr marR="121412">
              <a:lnSpc>
                <a:spcPts val="2280"/>
              </a:lnSpc>
              <a:spcAft>
                <a:spcPts val="840"/>
              </a:spcAft>
            </a:pPr>
            <a:r>
              <a:rPr lang="ru-RU" sz="2000">
                <a:solidFill>
                  <a:srgbClr val="525CA3"/>
                </a:solidFill>
                <a:latin typeface="Arial"/>
                <a:sym typeface="Arial"/>
              </a:rPr>
              <a:t>Распространение коклюша смещается в сторону детей старшего возраста, подростков и взрослых</a:t>
            </a:r>
            <a:endParaRPr lang="ru-RU" sz="2000" dirty="0">
              <a:solidFill>
                <a:srgbClr val="525CA3"/>
              </a:solidFill>
              <a:latin typeface="Arial"/>
              <a:sym typeface="Arial"/>
            </a:endParaRPr>
          </a:p>
        </p:txBody>
      </p:sp>
      <p:sp>
        <p:nvSpPr>
          <p:cNvPr id="4" name="Прямоугольник 3"/>
          <p:cNvSpPr/>
          <p:nvPr/>
        </p:nvSpPr>
        <p:spPr>
          <a:xfrm>
            <a:off x="1191768" y="1667224"/>
            <a:ext cx="7565136" cy="3258312"/>
          </a:xfrm>
          <a:prstGeom prst="rect">
            <a:avLst/>
          </a:prstGeom>
          <a:solidFill>
            <a:schemeClr val="bg1"/>
          </a:solidFill>
        </p:spPr>
        <p:txBody>
          <a:bodyPr lIns="0" tIns="0" rIns="0" bIns="0">
            <a:noAutofit/>
          </a:bodyPr>
          <a:lstStyle/>
          <a:p>
            <a:pPr marL="371094" marR="503936" indent="-285750">
              <a:lnSpc>
                <a:spcPts val="1944"/>
              </a:lnSpc>
              <a:spcBef>
                <a:spcPts val="840"/>
              </a:spcBef>
              <a:buClr>
                <a:srgbClr val="FFC000"/>
              </a:buClr>
              <a:buFont typeface="Arial" pitchFamily="34" charset="0"/>
              <a:buChar char="•"/>
            </a:pPr>
            <a:r>
              <a:rPr lang="ru-RU" sz="1200" b="1" kern="0" dirty="0">
                <a:solidFill>
                  <a:srgbClr val="525CA3">
                    <a:lumMod val="100000"/>
                  </a:srgbClr>
                </a:solidFill>
                <a:latin typeface="Arial"/>
                <a:sym typeface="Arial"/>
              </a:rPr>
              <a:t>Распределение заболевания по возрасту в странах с высоким охватом вакцинацией сместилось в сторону детей старшего возраста, подростков и взрослых</a:t>
            </a:r>
            <a:r>
              <a:rPr lang="ru-RU" sz="1200" b="1" kern="0" baseline="30000" dirty="0">
                <a:solidFill>
                  <a:srgbClr val="525CA3">
                    <a:lumMod val="100000"/>
                  </a:srgbClr>
                </a:solidFill>
                <a:latin typeface="Arial"/>
                <a:sym typeface="Arial"/>
              </a:rPr>
              <a:t>1-3</a:t>
            </a:r>
          </a:p>
          <a:p>
            <a:pPr marL="510794" marR="503936" indent="-285750">
              <a:lnSpc>
                <a:spcPts val="1728"/>
              </a:lnSpc>
              <a:spcAft>
                <a:spcPts val="420"/>
              </a:spcAft>
              <a:buClr>
                <a:srgbClr val="FFC000"/>
              </a:buClr>
              <a:buFont typeface="Wingdings" pitchFamily="2" charset="2"/>
              <a:buChar char="§"/>
            </a:pPr>
            <a:r>
              <a:rPr lang="ru-RU" sz="1200" kern="0" dirty="0">
                <a:solidFill>
                  <a:srgbClr val="6B747B">
                    <a:lumMod val="100000"/>
                  </a:srgbClr>
                </a:solidFill>
                <a:latin typeface="Arial"/>
                <a:sym typeface="Arial"/>
              </a:rPr>
              <a:t>Считается, что это обусловлено постепенным ослаблением естественного и вакцинального иммунитета и улучшением диагностики</a:t>
            </a:r>
            <a:r>
              <a:rPr lang="ru-RU" sz="1200" kern="0" baseline="30000" dirty="0">
                <a:solidFill>
                  <a:srgbClr val="6B747B">
                    <a:lumMod val="100000"/>
                  </a:srgbClr>
                </a:solidFill>
                <a:latin typeface="Arial"/>
                <a:sym typeface="Arial"/>
              </a:rPr>
              <a:t>1</a:t>
            </a:r>
          </a:p>
          <a:p>
            <a:pPr marL="371094" indent="-285750">
              <a:lnSpc>
                <a:spcPts val="1896"/>
              </a:lnSpc>
              <a:buClr>
                <a:srgbClr val="FFC000"/>
              </a:buClr>
              <a:buFont typeface="Arial" pitchFamily="34" charset="0"/>
              <a:buChar char="•"/>
            </a:pPr>
            <a:r>
              <a:rPr lang="ru-RU" sz="1200" b="1" kern="0" dirty="0">
                <a:solidFill>
                  <a:srgbClr val="525CA3">
                    <a:lumMod val="100000"/>
                  </a:srgbClr>
                </a:solidFill>
                <a:latin typeface="Arial"/>
                <a:sym typeface="Arial"/>
              </a:rPr>
              <a:t>Коклюш в возрастных группах, не охватываемых стандартной детской вакцинацией, - это серьезная проблема общественного здоровья</a:t>
            </a:r>
            <a:r>
              <a:rPr lang="ru-RU" sz="1200" b="1" kern="0" baseline="30000" dirty="0">
                <a:solidFill>
                  <a:srgbClr val="525CA3">
                    <a:lumMod val="100000"/>
                  </a:srgbClr>
                </a:solidFill>
                <a:latin typeface="Arial"/>
                <a:sym typeface="Arial"/>
              </a:rPr>
              <a:t>4</a:t>
            </a:r>
          </a:p>
          <a:p>
            <a:pPr marL="510794" indent="-285750" algn="just">
              <a:lnSpc>
                <a:spcPts val="1896"/>
              </a:lnSpc>
              <a:buClr>
                <a:srgbClr val="FFC000"/>
              </a:buClr>
              <a:buFont typeface="Wingdings" pitchFamily="2" charset="2"/>
              <a:buChar char="§"/>
            </a:pPr>
            <a:r>
              <a:rPr lang="ru-RU" sz="1200" kern="0" dirty="0">
                <a:solidFill>
                  <a:srgbClr val="6B747B">
                    <a:lumMod val="100000"/>
                  </a:srgbClr>
                </a:solidFill>
                <a:latin typeface="Arial"/>
                <a:sym typeface="Arial"/>
              </a:rPr>
              <a:t>Подростки и взрослые являются важными источниками инфекции у младенцев</a:t>
            </a:r>
            <a:r>
              <a:rPr lang="ru-RU" sz="1200" kern="0" baseline="30000" dirty="0">
                <a:solidFill>
                  <a:srgbClr val="6B747B">
                    <a:lumMod val="100000"/>
                  </a:srgbClr>
                </a:solidFill>
                <a:latin typeface="Arial"/>
                <a:sym typeface="Arial"/>
              </a:rPr>
              <a:t>3</a:t>
            </a:r>
          </a:p>
          <a:p>
            <a:pPr marL="510794" indent="-285750">
              <a:lnSpc>
                <a:spcPts val="1752"/>
              </a:lnSpc>
              <a:buClr>
                <a:srgbClr val="FFC000"/>
              </a:buClr>
              <a:buFont typeface="Wingdings" pitchFamily="2" charset="2"/>
              <a:buChar char="§"/>
            </a:pPr>
            <a:r>
              <a:rPr lang="ru-RU" sz="1200" kern="0" dirty="0">
                <a:solidFill>
                  <a:srgbClr val="6B747B">
                    <a:lumMod val="100000"/>
                  </a:srgbClr>
                </a:solidFill>
                <a:latin typeface="Arial"/>
                <a:sym typeface="Arial"/>
              </a:rPr>
              <a:t>Еще не полностью вакцинированные младенцы подвержены тяжелому течению заболевания, осложнениям и смерти</a:t>
            </a:r>
            <a:r>
              <a:rPr lang="ru-RU" sz="1200" kern="0" baseline="30000" dirty="0">
                <a:solidFill>
                  <a:srgbClr val="6B747B">
                    <a:lumMod val="100000"/>
                  </a:srgbClr>
                </a:solidFill>
                <a:latin typeface="Arial"/>
                <a:sym typeface="Arial"/>
              </a:rPr>
              <a:t>3</a:t>
            </a:r>
          </a:p>
          <a:p>
            <a:pPr marL="510794" indent="-285750">
              <a:lnSpc>
                <a:spcPts val="1752"/>
              </a:lnSpc>
              <a:buClr>
                <a:srgbClr val="FFC000"/>
              </a:buClr>
              <a:buFont typeface="Wingdings" pitchFamily="2" charset="2"/>
              <a:buChar char="§"/>
            </a:pPr>
            <a:r>
              <a:rPr lang="ru-RU" sz="1200" kern="0" dirty="0">
                <a:solidFill>
                  <a:srgbClr val="6B747B">
                    <a:lumMod val="100000"/>
                  </a:srgbClr>
                </a:solidFill>
                <a:latin typeface="Arial"/>
                <a:sym typeface="Arial"/>
              </a:rPr>
              <a:t>54% случаев коклюша, зарегистрированных в Соединенных Штатах Америки в 2016 г., были отмечены у лиц в возрасте 11 лет и старше</a:t>
            </a:r>
            <a:r>
              <a:rPr lang="ru-RU" sz="1200" kern="0" baseline="30000" dirty="0">
                <a:solidFill>
                  <a:srgbClr val="6B747B">
                    <a:lumMod val="100000"/>
                  </a:srgbClr>
                </a:solidFill>
                <a:latin typeface="Arial"/>
                <a:sym typeface="Arial"/>
              </a:rPr>
              <a:t>5</a:t>
            </a:r>
          </a:p>
          <a:p>
            <a:pPr marL="803275" marR="1748536" indent="-285750" defTabSz="722313">
              <a:lnSpc>
                <a:spcPts val="1632"/>
              </a:lnSpc>
              <a:buClr>
                <a:srgbClr val="FFC000"/>
              </a:buClr>
              <a:buFont typeface="Courier New" pitchFamily="49" charset="0"/>
              <a:buChar char="o"/>
            </a:pPr>
            <a:r>
              <a:rPr lang="ru-RU" sz="1100" dirty="0">
                <a:solidFill>
                  <a:srgbClr val="6B747B"/>
                </a:solidFill>
                <a:latin typeface="Arial"/>
                <a:sym typeface="Arial"/>
              </a:rPr>
              <a:t>Большинство из них - у пациентов в возрасте от 11 до 19 лет</a:t>
            </a:r>
          </a:p>
          <a:p>
            <a:pPr marL="803275" marR="1748536" indent="-285750" defTabSz="722313">
              <a:lnSpc>
                <a:spcPts val="1632"/>
              </a:lnSpc>
              <a:buClr>
                <a:srgbClr val="FFC000"/>
              </a:buClr>
              <a:buFont typeface="Courier New" pitchFamily="49" charset="0"/>
              <a:buChar char="o"/>
            </a:pPr>
            <a:r>
              <a:rPr lang="ru-RU" sz="1100" dirty="0">
                <a:solidFill>
                  <a:srgbClr val="6B747B"/>
                </a:solidFill>
                <a:latin typeface="Arial"/>
                <a:sym typeface="Arial"/>
              </a:rPr>
              <a:t>~8% взрослых в возрасте &gt;20 лет с коклюшем были госпитализированы</a:t>
            </a:r>
          </a:p>
        </p:txBody>
      </p:sp>
      <p:sp>
        <p:nvSpPr>
          <p:cNvPr id="5" name="Прямоугольник 4"/>
          <p:cNvSpPr/>
          <p:nvPr/>
        </p:nvSpPr>
        <p:spPr>
          <a:xfrm>
            <a:off x="286512" y="5154136"/>
            <a:ext cx="8193024" cy="457200"/>
          </a:xfrm>
          <a:prstGeom prst="rect">
            <a:avLst/>
          </a:prstGeom>
        </p:spPr>
        <p:txBody>
          <a:bodyPr lIns="0" tIns="0" rIns="0" bIns="0">
            <a:noAutofit/>
          </a:bodyPr>
          <a:lstStyle/>
          <a:p>
            <a:pPr>
              <a:lnSpc>
                <a:spcPts val="960"/>
              </a:lnSpc>
              <a:spcBef>
                <a:spcPts val="1470"/>
              </a:spcBef>
              <a:spcAft>
                <a:spcPts val="420"/>
              </a:spcAft>
            </a:pPr>
            <a:r>
              <a:rPr lang="ru-RU" sz="850" kern="0">
                <a:solidFill>
                  <a:srgbClr val="6B747B">
                    <a:lumMod val="100000"/>
                  </a:srgbClr>
                </a:solidFill>
                <a:latin typeface="Arial"/>
                <a:sym typeface="Arial"/>
              </a:rPr>
              <a:t>1. Tan T, et al. </a:t>
            </a:r>
            <a:r>
              <a:rPr lang="ru-RU" sz="850" i="1" kern="0">
                <a:solidFill>
                  <a:srgbClr val="6B747B">
                    <a:lumMod val="100000"/>
                  </a:srgbClr>
                </a:solidFill>
                <a:latin typeface="Arial"/>
                <a:sym typeface="Arial"/>
              </a:rPr>
              <a:t>Pediatr Infect Dis J.</a:t>
            </a:r>
            <a:r>
              <a:rPr lang="ru-RU" sz="850" kern="0">
                <a:solidFill>
                  <a:srgbClr val="6B747B">
                    <a:lumMod val="100000"/>
                  </a:srgbClr>
                </a:solidFill>
                <a:latin typeface="Arial"/>
                <a:sym typeface="Arial"/>
              </a:rPr>
              <a:t> 2005;24(5):S10-S18. 2. Schellekens J, et al. </a:t>
            </a:r>
            <a:r>
              <a:rPr lang="ru-RU" sz="850" i="1" kern="0">
                <a:solidFill>
                  <a:srgbClr val="6B747B">
                    <a:lumMod val="100000"/>
                  </a:srgbClr>
                </a:solidFill>
                <a:latin typeface="Arial"/>
                <a:sym typeface="Arial"/>
              </a:rPr>
              <a:t>Pediatr Infect Dis J.</a:t>
            </a:r>
            <a:r>
              <a:rPr lang="ru-RU" sz="850" kern="0">
                <a:solidFill>
                  <a:srgbClr val="6B747B">
                    <a:lumMod val="100000"/>
                  </a:srgbClr>
                </a:solidFill>
                <a:latin typeface="Arial"/>
                <a:sym typeface="Arial"/>
              </a:rPr>
              <a:t> 2005;24(5):S19-S24. 3. WHO. </a:t>
            </a:r>
            <a:r>
              <a:rPr lang="ru-RU" sz="850" i="1" kern="0">
                <a:solidFill>
                  <a:srgbClr val="6B747B">
                    <a:lumMod val="100000"/>
                  </a:srgbClr>
                </a:solidFill>
                <a:latin typeface="Arial"/>
                <a:sym typeface="Arial"/>
              </a:rPr>
              <a:t>Wkly Epidemiol Record. </a:t>
            </a:r>
            <a:r>
              <a:rPr lang="ru-RU" sz="850" kern="0">
                <a:solidFill>
                  <a:srgbClr val="6B747B">
                    <a:lumMod val="100000"/>
                  </a:srgbClr>
                </a:solidFill>
                <a:latin typeface="Arial"/>
                <a:sym typeface="Arial"/>
              </a:rPr>
              <a:t>2015;90(35):433-460. 4. Kilgore PE, et al. </a:t>
            </a:r>
            <a:r>
              <a:rPr lang="ru-RU" sz="850" i="1" kern="0">
                <a:solidFill>
                  <a:srgbClr val="6B747B">
                    <a:lumMod val="100000"/>
                  </a:srgbClr>
                </a:solidFill>
                <a:latin typeface="Arial"/>
                <a:sym typeface="Arial"/>
              </a:rPr>
              <a:t>Clin Microbiol Rev.</a:t>
            </a:r>
            <a:r>
              <a:rPr lang="ru-RU" sz="850" kern="0">
                <a:solidFill>
                  <a:srgbClr val="6B747B">
                    <a:lumMod val="100000"/>
                  </a:srgbClr>
                </a:solidFill>
                <a:latin typeface="Arial"/>
                <a:sym typeface="Arial"/>
              </a:rPr>
              <a:t> 2016;29(3):449-486. 5. CDC. 2017 provisional pertussis surveillance report. https://www.cdc.gov/pertussis/downloads/pertuss-surv-report-2017.pdf. Accessed November 16, 2018.</a:t>
            </a:r>
            <a:endParaRPr lang="ru-RU" sz="850" kern="0" dirty="0">
              <a:solidFill>
                <a:srgbClr val="6B747B">
                  <a:lumMod val="100000"/>
                </a:srgbClr>
              </a:solidFill>
              <a:latin typeface="Arial"/>
              <a:sym typeface="Arial"/>
            </a:endParaRPr>
          </a:p>
        </p:txBody>
      </p:sp>
      <p:sp>
        <p:nvSpPr>
          <p:cNvPr id="6" name="Прямоугольник 5"/>
          <p:cNvSpPr/>
          <p:nvPr/>
        </p:nvSpPr>
        <p:spPr>
          <a:xfrm>
            <a:off x="8641080" y="5669248"/>
            <a:ext cx="170688" cy="228600"/>
          </a:xfrm>
          <a:prstGeom prst="rect">
            <a:avLst/>
          </a:prstGeom>
        </p:spPr>
        <p:txBody>
          <a:bodyPr wrap="none" lIns="0" tIns="0" rIns="0" bIns="0">
            <a:noAutofit/>
          </a:bodyPr>
          <a:lstStyle/>
          <a:p>
            <a:pPr algn="r">
              <a:spcBef>
                <a:spcPts val="420"/>
              </a:spcBef>
            </a:pPr>
            <a:r>
              <a:rPr lang="ru-RU" sz="850">
                <a:solidFill>
                  <a:srgbClr val="6B747B"/>
                </a:solidFill>
                <a:latin typeface="Arial"/>
                <a:sym typeface="Arial"/>
              </a:rPr>
              <a:t>28</a:t>
            </a:r>
          </a:p>
        </p:txBody>
      </p:sp>
      <p:sp>
        <p:nvSpPr>
          <p:cNvPr id="7" name="Rectangle 6"/>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083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295656" y="1179544"/>
            <a:ext cx="4809744" cy="344424"/>
          </a:xfrm>
          <a:prstGeom prst="rect">
            <a:avLst/>
          </a:prstGeom>
        </p:spPr>
        <p:txBody>
          <a:bodyPr wrap="none" lIns="0" tIns="0" rIns="0" bIns="0">
            <a:noAutofit/>
          </a:bodyPr>
          <a:lstStyle/>
          <a:p>
            <a:pPr>
              <a:spcAft>
                <a:spcPts val="1260"/>
              </a:spcAft>
            </a:pPr>
            <a:r>
              <a:rPr lang="ru-RU" sz="2000">
                <a:solidFill>
                  <a:srgbClr val="525CA3"/>
                </a:solidFill>
                <a:latin typeface="Arial"/>
                <a:sym typeface="Arial"/>
              </a:rPr>
              <a:t>Наиболее тяжело заболевание протекает у младенцев</a:t>
            </a:r>
            <a:endParaRPr lang="ru-RU" sz="2000" dirty="0">
              <a:solidFill>
                <a:srgbClr val="525CA3"/>
              </a:solidFill>
              <a:latin typeface="Arial"/>
              <a:sym typeface="Arial"/>
            </a:endParaRPr>
          </a:p>
        </p:txBody>
      </p:sp>
      <p:sp>
        <p:nvSpPr>
          <p:cNvPr id="4" name="Прямоугольник 3"/>
          <p:cNvSpPr/>
          <p:nvPr/>
        </p:nvSpPr>
        <p:spPr>
          <a:xfrm>
            <a:off x="1246632" y="1703800"/>
            <a:ext cx="7510272" cy="2962656"/>
          </a:xfrm>
          <a:prstGeom prst="rect">
            <a:avLst/>
          </a:prstGeom>
        </p:spPr>
        <p:txBody>
          <a:bodyPr lIns="0" tIns="0" rIns="0" bIns="0">
            <a:noAutofit/>
          </a:bodyPr>
          <a:lstStyle/>
          <a:p>
            <a:pPr marL="363474" indent="-285750" algn="just">
              <a:lnSpc>
                <a:spcPts val="2544"/>
              </a:lnSpc>
              <a:spcBef>
                <a:spcPts val="1260"/>
              </a:spcBef>
              <a:buClr>
                <a:srgbClr val="FFC000"/>
              </a:buClr>
              <a:buFont typeface="Arial" pitchFamily="34" charset="0"/>
              <a:buChar char="•"/>
            </a:pPr>
            <a:r>
              <a:rPr lang="ru-RU" sz="1400" kern="0" dirty="0">
                <a:solidFill>
                  <a:srgbClr val="525CA3">
                    <a:lumMod val="100000"/>
                  </a:srgbClr>
                </a:solidFill>
                <a:latin typeface="Arial"/>
                <a:sym typeface="Arial"/>
              </a:rPr>
              <a:t>Может представлять угрозу для жизни в этой возрастной группе</a:t>
            </a:r>
            <a:r>
              <a:rPr lang="ru-RU" sz="1400" kern="0" baseline="30000" dirty="0">
                <a:solidFill>
                  <a:srgbClr val="525CA3">
                    <a:lumMod val="100000"/>
                  </a:srgbClr>
                </a:solidFill>
                <a:latin typeface="Arial"/>
                <a:sym typeface="Arial"/>
              </a:rPr>
              <a:t>1</a:t>
            </a:r>
          </a:p>
          <a:p>
            <a:pPr marL="363474" indent="-285750" algn="just">
              <a:lnSpc>
                <a:spcPts val="2544"/>
              </a:lnSpc>
              <a:buClr>
                <a:srgbClr val="FFC000"/>
              </a:buClr>
              <a:buFont typeface="Arial" pitchFamily="34" charset="0"/>
              <a:buChar char="•"/>
            </a:pPr>
            <a:r>
              <a:rPr lang="ru-RU" sz="1400" kern="0" dirty="0">
                <a:solidFill>
                  <a:srgbClr val="525CA3">
                    <a:lumMod val="100000"/>
                  </a:srgbClr>
                </a:solidFill>
                <a:latin typeface="Arial"/>
                <a:sym typeface="Arial"/>
              </a:rPr>
              <a:t>~50% младенцев с коклюшем нуждаются в госпитализации или обращении в больницу</a:t>
            </a:r>
            <a:r>
              <a:rPr lang="ru-RU" sz="1400" kern="0" baseline="30000" dirty="0">
                <a:solidFill>
                  <a:srgbClr val="525CA3">
                    <a:lumMod val="100000"/>
                  </a:srgbClr>
                </a:solidFill>
                <a:latin typeface="Arial"/>
                <a:sym typeface="Arial"/>
              </a:rPr>
              <a:t>1</a:t>
            </a:r>
          </a:p>
          <a:p>
            <a:pPr marL="363474" indent="-285750" algn="just">
              <a:lnSpc>
                <a:spcPts val="2544"/>
              </a:lnSpc>
              <a:buClr>
                <a:srgbClr val="FFC000"/>
              </a:buClr>
              <a:buFont typeface="Arial" pitchFamily="34" charset="0"/>
              <a:buChar char="•"/>
            </a:pPr>
            <a:r>
              <a:rPr lang="ru-RU" sz="1400" kern="0" dirty="0">
                <a:solidFill>
                  <a:srgbClr val="525CA3">
                    <a:lumMod val="100000"/>
                  </a:srgbClr>
                </a:solidFill>
                <a:latin typeface="Arial"/>
                <a:sym typeface="Arial"/>
              </a:rPr>
              <a:t>&gt;80% случаев смертей, связанных с коклюшем, регистрируются у младенцев в возрасте до 3 месяцев</a:t>
            </a:r>
            <a:r>
              <a:rPr lang="ru-RU" sz="1400" kern="0" baseline="30000" dirty="0">
                <a:solidFill>
                  <a:srgbClr val="525CA3">
                    <a:lumMod val="100000"/>
                  </a:srgbClr>
                </a:solidFill>
                <a:latin typeface="Arial"/>
                <a:sym typeface="Arial"/>
              </a:rPr>
              <a:t>2</a:t>
            </a:r>
          </a:p>
          <a:p>
            <a:pPr marL="363474" indent="-285750">
              <a:lnSpc>
                <a:spcPts val="1944"/>
              </a:lnSpc>
              <a:spcAft>
                <a:spcPts val="210"/>
              </a:spcAft>
              <a:buClr>
                <a:srgbClr val="FFC000"/>
              </a:buClr>
              <a:buFont typeface="Arial" pitchFamily="34" charset="0"/>
              <a:buChar char="•"/>
            </a:pPr>
            <a:r>
              <a:rPr lang="ru-RU" sz="1400" kern="0" dirty="0">
                <a:solidFill>
                  <a:srgbClr val="525CA3">
                    <a:lumMod val="100000"/>
                  </a:srgbClr>
                </a:solidFill>
                <a:latin typeface="Arial"/>
                <a:sym typeface="Arial"/>
              </a:rPr>
              <a:t>Заболевание может иметь атипичную картину у младенцев в возрасте до 6 месяцев (выраженное апноэ; отсутствие судорожных шумных вдохов)</a:t>
            </a:r>
            <a:r>
              <a:rPr lang="ru-RU" sz="1400" kern="0" baseline="30000" dirty="0">
                <a:solidFill>
                  <a:srgbClr val="525CA3">
                    <a:lumMod val="100000"/>
                  </a:srgbClr>
                </a:solidFill>
                <a:latin typeface="Arial"/>
                <a:sym typeface="Arial"/>
              </a:rPr>
              <a:t>3</a:t>
            </a:r>
          </a:p>
          <a:p>
            <a:pPr marL="363474" indent="-285750" algn="just">
              <a:spcAft>
                <a:spcPts val="630"/>
              </a:spcAft>
              <a:buClr>
                <a:srgbClr val="FFC000"/>
              </a:buClr>
              <a:buFont typeface="Arial" pitchFamily="34" charset="0"/>
              <a:buChar char="•"/>
            </a:pPr>
            <a:r>
              <a:rPr lang="ru-RU" sz="1400" kern="0" dirty="0">
                <a:solidFill>
                  <a:srgbClr val="525CA3">
                    <a:lumMod val="100000"/>
                  </a:srgbClr>
                </a:solidFill>
                <a:latin typeface="Arial"/>
                <a:sym typeface="Arial"/>
              </a:rPr>
              <a:t>Осложнения коклюша также чаще всего наблюдаются в этой возрастной группе</a:t>
            </a:r>
            <a:r>
              <a:rPr lang="ru-RU" sz="1400" kern="0" baseline="30000" dirty="0">
                <a:solidFill>
                  <a:srgbClr val="525CA3">
                    <a:lumMod val="100000"/>
                  </a:srgbClr>
                </a:solidFill>
                <a:latin typeface="Arial"/>
                <a:sym typeface="Arial"/>
              </a:rPr>
              <a:t>2</a:t>
            </a:r>
          </a:p>
          <a:p>
            <a:pPr marL="446088" indent="-171450">
              <a:lnSpc>
                <a:spcPts val="1728"/>
              </a:lnSpc>
              <a:spcAft>
                <a:spcPts val="210"/>
              </a:spcAft>
              <a:buClr>
                <a:srgbClr val="FFC000"/>
              </a:buClr>
              <a:buFont typeface="Wingdings" pitchFamily="2" charset="2"/>
              <a:buChar char="§"/>
            </a:pPr>
            <a:r>
              <a:rPr lang="ru-RU" sz="1200" dirty="0">
                <a:solidFill>
                  <a:srgbClr val="6B747B"/>
                </a:solidFill>
                <a:latin typeface="Arial"/>
                <a:sym typeface="Arial"/>
              </a:rPr>
              <a:t>Они включают вторичную бактериальную пневмонию, неврологические осложнения (например, судороги, энцефалопатию), пневмоторакс, </a:t>
            </a:r>
            <a:r>
              <a:rPr lang="ru-RU" sz="1200" dirty="0" err="1">
                <a:solidFill>
                  <a:srgbClr val="6B747B"/>
                </a:solidFill>
                <a:latin typeface="Arial"/>
                <a:sym typeface="Arial"/>
              </a:rPr>
              <a:t>субдуральные</a:t>
            </a:r>
            <a:r>
              <a:rPr lang="ru-RU" sz="1200" dirty="0">
                <a:solidFill>
                  <a:srgbClr val="6B747B"/>
                </a:solidFill>
                <a:latin typeface="Arial"/>
                <a:sym typeface="Arial"/>
              </a:rPr>
              <a:t> гематомы и анорексию</a:t>
            </a:r>
          </a:p>
          <a:p>
            <a:pPr marL="446088" indent="-171450" algn="just">
              <a:spcAft>
                <a:spcPts val="3150"/>
              </a:spcAft>
              <a:buClr>
                <a:srgbClr val="FFC000"/>
              </a:buClr>
              <a:buFont typeface="Wingdings" pitchFamily="2" charset="2"/>
              <a:buChar char="§"/>
            </a:pPr>
            <a:r>
              <a:rPr lang="ru-RU" sz="1200" dirty="0">
                <a:solidFill>
                  <a:srgbClr val="6B747B"/>
                </a:solidFill>
                <a:latin typeface="Arial"/>
                <a:sym typeface="Arial"/>
              </a:rPr>
              <a:t>Пневмонию регистрируют у 12% младенцев в возрасте до 6 месяцев</a:t>
            </a:r>
          </a:p>
        </p:txBody>
      </p:sp>
      <p:sp>
        <p:nvSpPr>
          <p:cNvPr id="5" name="Прямоугольник 4"/>
          <p:cNvSpPr/>
          <p:nvPr/>
        </p:nvSpPr>
        <p:spPr>
          <a:xfrm>
            <a:off x="323088" y="5068792"/>
            <a:ext cx="8403336" cy="524256"/>
          </a:xfrm>
          <a:prstGeom prst="rect">
            <a:avLst/>
          </a:prstGeom>
        </p:spPr>
        <p:txBody>
          <a:bodyPr lIns="0" tIns="0" rIns="0" bIns="0">
            <a:noAutofit/>
          </a:bodyPr>
          <a:lstStyle/>
          <a:p>
            <a:pPr>
              <a:lnSpc>
                <a:spcPts val="960"/>
              </a:lnSpc>
              <a:spcBef>
                <a:spcPts val="3150"/>
              </a:spcBef>
              <a:spcAft>
                <a:spcPts val="210"/>
              </a:spcAft>
            </a:pPr>
            <a:r>
              <a:rPr lang="ru-RU" sz="850" b="1" kern="0">
                <a:solidFill>
                  <a:srgbClr val="6B747B">
                    <a:lumMod val="100000"/>
                  </a:srgbClr>
                </a:solidFill>
                <a:latin typeface="Arial"/>
                <a:sym typeface="Arial"/>
              </a:rPr>
              <a:t>1. </a:t>
            </a:r>
            <a:r>
              <a:rPr lang="ru-RU" sz="850" kern="0">
                <a:solidFill>
                  <a:srgbClr val="6B747B">
                    <a:lumMod val="100000"/>
                  </a:srgbClr>
                </a:solidFill>
                <a:latin typeface="Arial"/>
                <a:sym typeface="Arial"/>
              </a:rPr>
              <a:t>CDC. Pertussis (whooping cough) fast facts. https://www.cdc.gov/pertussis/fast-facts.html. Accessed July 16, 2018. </a:t>
            </a:r>
            <a:r>
              <a:rPr lang="ru-RU" sz="850" b="1" kern="0">
                <a:solidFill>
                  <a:srgbClr val="6B747B">
                    <a:lumMod val="100000"/>
                  </a:srgbClr>
                </a:solidFill>
                <a:latin typeface="Arial"/>
                <a:sym typeface="Arial"/>
              </a:rPr>
              <a:t>2. </a:t>
            </a:r>
            <a:r>
              <a:rPr lang="ru-RU" sz="850" kern="0">
                <a:solidFill>
                  <a:srgbClr val="6B747B">
                    <a:lumMod val="100000"/>
                  </a:srgbClr>
                </a:solidFill>
                <a:latin typeface="Arial"/>
                <a:sym typeface="Arial"/>
              </a:rPr>
              <a:t>CDC. Pertussis. In: Hamborsky J, et al, eds. </a:t>
            </a:r>
            <a:r>
              <a:rPr lang="ru-RU" sz="850" i="1" kern="0">
                <a:solidFill>
                  <a:srgbClr val="6B747B">
                    <a:lumMod val="100000"/>
                  </a:srgbClr>
                </a:solidFill>
                <a:latin typeface="Arial"/>
                <a:sym typeface="Arial"/>
              </a:rPr>
              <a:t>Epidemiology and Prevention of Vaccine-Preventable Diseases.</a:t>
            </a:r>
            <a:r>
              <a:rPr lang="ru-RU" sz="850" kern="0">
                <a:solidFill>
                  <a:srgbClr val="6B747B">
                    <a:lumMod val="100000"/>
                  </a:srgbClr>
                </a:solidFill>
                <a:latin typeface="Arial"/>
                <a:sym typeface="Arial"/>
              </a:rPr>
              <a:t> 13th ed. Washington, DC: Public Health Foundation; 2015:261 -278. http://www.cdc.gov/vaccines/pubs/pinkbook/index.html. Accessed July 16, 2018. </a:t>
            </a:r>
            <a:r>
              <a:rPr lang="ru-RU" sz="850" b="1" kern="0">
                <a:solidFill>
                  <a:srgbClr val="6B747B">
                    <a:lumMod val="100000"/>
                  </a:srgbClr>
                </a:solidFill>
                <a:latin typeface="Arial"/>
                <a:sym typeface="Arial"/>
              </a:rPr>
              <a:t>3. </a:t>
            </a:r>
            <a:r>
              <a:rPr lang="ru-RU" sz="850" kern="0">
                <a:solidFill>
                  <a:srgbClr val="6B747B">
                    <a:lumMod val="100000"/>
                  </a:srgbClr>
                </a:solidFill>
                <a:latin typeface="Arial"/>
                <a:sym typeface="Arial"/>
              </a:rPr>
              <a:t>CDC. Pertussis (whooping cough). Signs and Symptoms. 2017. https://www.cdc.gov/pertussis/about/signs-symptoms.html. Accessed July 16, 2018.</a:t>
            </a:r>
            <a:endParaRPr lang="ru-RU" sz="850" kern="0" dirty="0">
              <a:solidFill>
                <a:srgbClr val="6B747B">
                  <a:lumMod val="100000"/>
                </a:srgbClr>
              </a:solidFill>
              <a:latin typeface="Arial"/>
              <a:sym typeface="Arial"/>
            </a:endParaRPr>
          </a:p>
        </p:txBody>
      </p:sp>
      <p:sp>
        <p:nvSpPr>
          <p:cNvPr id="6" name="Прямоугольник 5"/>
          <p:cNvSpPr/>
          <p:nvPr/>
        </p:nvSpPr>
        <p:spPr>
          <a:xfrm>
            <a:off x="8659368" y="5669248"/>
            <a:ext cx="143256" cy="140208"/>
          </a:xfrm>
          <a:prstGeom prst="rect">
            <a:avLst/>
          </a:prstGeom>
        </p:spPr>
        <p:txBody>
          <a:bodyPr wrap="none" lIns="0" tIns="0" rIns="0" bIns="0">
            <a:noAutofit/>
          </a:bodyPr>
          <a:lstStyle/>
          <a:p>
            <a:pPr algn="r">
              <a:spcBef>
                <a:spcPts val="210"/>
              </a:spcBef>
            </a:pPr>
            <a:r>
              <a:rPr lang="ru-RU" sz="850">
                <a:solidFill>
                  <a:srgbClr val="6B747B"/>
                </a:solidFill>
                <a:latin typeface="Arial"/>
                <a:sym typeface="Arial"/>
              </a:rPr>
              <a:t>15</a:t>
            </a:r>
          </a:p>
        </p:txBody>
      </p:sp>
      <p:sp>
        <p:nvSpPr>
          <p:cNvPr id="7" name="Rectangle 6"/>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598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13944" y="923512"/>
            <a:ext cx="8290560" cy="600456"/>
          </a:xfrm>
          <a:prstGeom prst="rect">
            <a:avLst/>
          </a:prstGeom>
        </p:spPr>
        <p:txBody>
          <a:bodyPr lIns="0" tIns="0" rIns="0" bIns="0">
            <a:noAutofit/>
          </a:bodyPr>
          <a:lstStyle/>
          <a:p>
            <a:pPr marL="74168">
              <a:lnSpc>
                <a:spcPts val="2280"/>
              </a:lnSpc>
              <a:spcAft>
                <a:spcPts val="420"/>
              </a:spcAft>
            </a:pPr>
            <a:r>
              <a:rPr lang="ru-RU" sz="2000" kern="0" dirty="0">
                <a:solidFill>
                  <a:srgbClr val="525CA3">
                    <a:lumMod val="100000"/>
                  </a:srgbClr>
                </a:solidFill>
                <a:latin typeface="Arial"/>
                <a:sym typeface="Arial"/>
              </a:rPr>
              <a:t>Популяционный иммунитет и жизненный цикл </a:t>
            </a:r>
            <a:r>
              <a:rPr lang="ru-RU" sz="2000" i="1" kern="0" dirty="0" err="1">
                <a:solidFill>
                  <a:srgbClr val="525CA3">
                    <a:lumMod val="100000"/>
                  </a:srgbClr>
                </a:solidFill>
                <a:latin typeface="Arial"/>
                <a:sym typeface="Arial"/>
              </a:rPr>
              <a:t>Bordetella</a:t>
            </a:r>
            <a:r>
              <a:rPr lang="ru-RU" sz="2000" i="1" kern="0" dirty="0">
                <a:solidFill>
                  <a:srgbClr val="525CA3">
                    <a:lumMod val="100000"/>
                  </a:srgbClr>
                </a:solidFill>
                <a:latin typeface="Arial"/>
                <a:sym typeface="Arial"/>
              </a:rPr>
              <a:t> </a:t>
            </a:r>
            <a:r>
              <a:rPr lang="ru-RU" sz="2000" i="1" kern="0" dirty="0" err="1">
                <a:solidFill>
                  <a:srgbClr val="525CA3">
                    <a:lumMod val="100000"/>
                  </a:srgbClr>
                </a:solidFill>
                <a:latin typeface="Arial"/>
                <a:sym typeface="Arial"/>
              </a:rPr>
              <a:t>pertussis</a:t>
            </a:r>
            <a:r>
              <a:rPr lang="ru-RU" sz="2000" kern="0" dirty="0">
                <a:solidFill>
                  <a:srgbClr val="525CA3">
                    <a:lumMod val="100000"/>
                  </a:srgbClr>
                </a:solidFill>
                <a:latin typeface="Arial"/>
                <a:sym typeface="Arial"/>
              </a:rPr>
              <a:t> до </a:t>
            </a:r>
            <a:br>
              <a:rPr lang="ru-RU" sz="2000" kern="0" dirty="0">
                <a:solidFill>
                  <a:srgbClr val="525CA3">
                    <a:lumMod val="100000"/>
                  </a:srgbClr>
                </a:solidFill>
                <a:latin typeface="Arial"/>
                <a:sym typeface="Arial"/>
              </a:rPr>
            </a:br>
            <a:r>
              <a:rPr lang="ru-RU" sz="2000" kern="0" dirty="0">
                <a:solidFill>
                  <a:srgbClr val="525CA3">
                    <a:lumMod val="100000"/>
                  </a:srgbClr>
                </a:solidFill>
                <a:latin typeface="Arial"/>
                <a:sym typeface="Arial"/>
              </a:rPr>
              <a:t>введения вакцинации против коклюша</a:t>
            </a:r>
          </a:p>
        </p:txBody>
      </p:sp>
      <p:sp>
        <p:nvSpPr>
          <p:cNvPr id="4" name="Прямоугольник 3"/>
          <p:cNvSpPr/>
          <p:nvPr/>
        </p:nvSpPr>
        <p:spPr>
          <a:xfrm>
            <a:off x="3590544" y="1618456"/>
            <a:ext cx="1810512" cy="268224"/>
          </a:xfrm>
          <a:prstGeom prst="rect">
            <a:avLst/>
          </a:prstGeom>
        </p:spPr>
        <p:txBody>
          <a:bodyPr wrap="none" lIns="0" tIns="0" rIns="0" bIns="0">
            <a:noAutofit/>
          </a:bodyPr>
          <a:lstStyle/>
          <a:p>
            <a:pPr algn="ctr">
              <a:spcBef>
                <a:spcPts val="420"/>
              </a:spcBef>
            </a:pPr>
            <a:r>
              <a:rPr lang="ru-RU" sz="1200" b="1" kern="0">
                <a:solidFill>
                  <a:srgbClr val="525CA3">
                    <a:lumMod val="100000"/>
                  </a:srgbClr>
                </a:solidFill>
                <a:latin typeface="Arial"/>
                <a:sym typeface="Arial"/>
              </a:rPr>
              <a:t>Довакцинальная эпоха</a:t>
            </a:r>
            <a:r>
              <a:rPr lang="ru-RU" sz="1200" b="1" kern="0" baseline="30000">
                <a:solidFill>
                  <a:srgbClr val="525CA3">
                    <a:lumMod val="100000"/>
                  </a:srgbClr>
                </a:solidFill>
                <a:latin typeface="Arial"/>
                <a:sym typeface="Arial"/>
              </a:rPr>
              <a:t>1</a:t>
            </a:r>
            <a:endParaRPr lang="ru-RU" sz="1200" b="1" kern="0" baseline="30000" dirty="0">
              <a:solidFill>
                <a:srgbClr val="525CA3">
                  <a:lumMod val="100000"/>
                </a:srgbClr>
              </a:solidFill>
              <a:latin typeface="Arial"/>
              <a:sym typeface="Arial"/>
            </a:endParaRPr>
          </a:p>
        </p:txBody>
      </p:sp>
      <p:sp>
        <p:nvSpPr>
          <p:cNvPr id="5" name="Прямоугольник 4"/>
          <p:cNvSpPr/>
          <p:nvPr/>
        </p:nvSpPr>
        <p:spPr>
          <a:xfrm>
            <a:off x="2483768" y="2060848"/>
            <a:ext cx="2033368" cy="319608"/>
          </a:xfrm>
          <a:prstGeom prst="rect">
            <a:avLst/>
          </a:prstGeom>
        </p:spPr>
        <p:txBody>
          <a:bodyPr lIns="0" tIns="0" rIns="0" bIns="0">
            <a:noAutofit/>
          </a:bodyPr>
          <a:lstStyle/>
          <a:p>
            <a:pPr marR="101600"/>
            <a:r>
              <a:rPr lang="ru-RU" sz="1050" dirty="0">
                <a:solidFill>
                  <a:srgbClr val="6B747B"/>
                </a:solidFill>
                <a:latin typeface="Arial"/>
                <a:sym typeface="Arial"/>
              </a:rPr>
              <a:t>Большинство случаев коклюша имело место у детей</a:t>
            </a:r>
          </a:p>
        </p:txBody>
      </p:sp>
      <p:sp>
        <p:nvSpPr>
          <p:cNvPr id="6" name="Прямоугольник 5"/>
          <p:cNvSpPr/>
          <p:nvPr/>
        </p:nvSpPr>
        <p:spPr>
          <a:xfrm>
            <a:off x="4753356" y="2060848"/>
            <a:ext cx="2668524" cy="328752"/>
          </a:xfrm>
          <a:prstGeom prst="rect">
            <a:avLst/>
          </a:prstGeom>
        </p:spPr>
        <p:txBody>
          <a:bodyPr lIns="0" tIns="0" rIns="0" bIns="0">
            <a:noAutofit/>
          </a:bodyPr>
          <a:lstStyle/>
          <a:p>
            <a:pPr>
              <a:lnSpc>
                <a:spcPts val="1296"/>
              </a:lnSpc>
            </a:pPr>
            <a:r>
              <a:rPr lang="ru-RU" sz="1000" kern="0" dirty="0">
                <a:solidFill>
                  <a:srgbClr val="6B747B">
                    <a:lumMod val="100000"/>
                  </a:srgbClr>
                </a:solidFill>
                <a:latin typeface="Arial"/>
                <a:sym typeface="Arial"/>
              </a:rPr>
              <a:t>Иммунитет во взрослом усиливался при </a:t>
            </a:r>
            <a:br>
              <a:rPr lang="ru-RU" sz="1000" kern="0" dirty="0">
                <a:solidFill>
                  <a:srgbClr val="6B747B">
                    <a:lumMod val="100000"/>
                  </a:srgbClr>
                </a:solidFill>
                <a:latin typeface="Arial"/>
                <a:sym typeface="Arial"/>
              </a:rPr>
            </a:br>
            <a:r>
              <a:rPr lang="ru-RU" sz="1000" kern="0" dirty="0">
                <a:solidFill>
                  <a:srgbClr val="6B747B">
                    <a:lumMod val="100000"/>
                  </a:srgbClr>
                </a:solidFill>
                <a:latin typeface="Arial"/>
                <a:sym typeface="Arial"/>
              </a:rPr>
              <a:t>регулярном контакте с </a:t>
            </a:r>
            <a:r>
              <a:rPr lang="ru-RU" sz="1000" i="1" kern="0" dirty="0">
                <a:solidFill>
                  <a:srgbClr val="6B747B">
                    <a:lumMod val="100000"/>
                  </a:srgbClr>
                </a:solidFill>
                <a:latin typeface="Arial"/>
                <a:sym typeface="Arial"/>
              </a:rPr>
              <a:t>B </a:t>
            </a:r>
            <a:r>
              <a:rPr lang="ru-RU" sz="1000" i="1" kern="0" dirty="0" err="1">
                <a:solidFill>
                  <a:srgbClr val="6B747B">
                    <a:lumMod val="100000"/>
                  </a:srgbClr>
                </a:solidFill>
                <a:latin typeface="Arial"/>
                <a:sym typeface="Arial"/>
              </a:rPr>
              <a:t>pertussis</a:t>
            </a:r>
            <a:endParaRPr lang="ru-RU" sz="1000" i="1" kern="0" dirty="0">
              <a:solidFill>
                <a:srgbClr val="6B747B">
                  <a:lumMod val="100000"/>
                </a:srgbClr>
              </a:solidFill>
              <a:latin typeface="Arial"/>
              <a:sym typeface="Arial"/>
            </a:endParaRPr>
          </a:p>
        </p:txBody>
      </p:sp>
      <p:sp>
        <p:nvSpPr>
          <p:cNvPr id="12" name="Прямоугольник 11"/>
          <p:cNvSpPr/>
          <p:nvPr/>
        </p:nvSpPr>
        <p:spPr>
          <a:xfrm>
            <a:off x="5983866" y="2474944"/>
            <a:ext cx="600456" cy="201168"/>
          </a:xfrm>
          <a:prstGeom prst="rect">
            <a:avLst/>
          </a:prstGeom>
        </p:spPr>
        <p:txBody>
          <a:bodyPr wrap="none" lIns="0" tIns="0" rIns="0" bIns="0">
            <a:noAutofit/>
          </a:bodyPr>
          <a:lstStyle/>
          <a:p>
            <a:r>
              <a:rPr lang="ru-RU" sz="800" b="1" dirty="0">
                <a:solidFill>
                  <a:srgbClr val="525CA3"/>
                </a:solidFill>
                <a:latin typeface="Arial"/>
                <a:sym typeface="Arial"/>
              </a:rPr>
              <a:t>НЕВОСПРИИМЧИВЫЕ ЛИЦА</a:t>
            </a:r>
          </a:p>
        </p:txBody>
      </p:sp>
      <p:sp>
        <p:nvSpPr>
          <p:cNvPr id="7" name="Прямоугольник 6"/>
          <p:cNvSpPr/>
          <p:nvPr/>
        </p:nvSpPr>
        <p:spPr>
          <a:xfrm>
            <a:off x="1591056" y="2505424"/>
            <a:ext cx="1066800" cy="152400"/>
          </a:xfrm>
          <a:prstGeom prst="rect">
            <a:avLst/>
          </a:prstGeom>
        </p:spPr>
        <p:txBody>
          <a:bodyPr wrap="none" lIns="0" tIns="0" rIns="0" bIns="0">
            <a:noAutofit/>
          </a:bodyPr>
          <a:lstStyle/>
          <a:p>
            <a:r>
              <a:rPr lang="ru-RU" sz="800" b="1" dirty="0">
                <a:solidFill>
                  <a:srgbClr val="AE8945"/>
                </a:solidFill>
                <a:latin typeface="Arial"/>
                <a:sym typeface="Arial"/>
              </a:rPr>
              <a:t>ВОСПРИИМЧИВЫЕ ЛИЦА</a:t>
            </a:r>
          </a:p>
        </p:txBody>
      </p:sp>
      <p:sp>
        <p:nvSpPr>
          <p:cNvPr id="9" name="Прямоугольник 8"/>
          <p:cNvSpPr/>
          <p:nvPr/>
        </p:nvSpPr>
        <p:spPr>
          <a:xfrm>
            <a:off x="3733800" y="2627344"/>
            <a:ext cx="515112" cy="240792"/>
          </a:xfrm>
          <a:prstGeom prst="rect">
            <a:avLst/>
          </a:prstGeom>
        </p:spPr>
        <p:txBody>
          <a:bodyPr lIns="0" tIns="0" rIns="0" bIns="0">
            <a:noAutofit/>
          </a:bodyPr>
          <a:lstStyle/>
          <a:p>
            <a:pPr algn="ctr"/>
            <a:r>
              <a:rPr lang="ru-RU" sz="800" b="1" dirty="0">
                <a:solidFill>
                  <a:srgbClr val="3E457A"/>
                </a:solidFill>
                <a:latin typeface="Arial"/>
                <a:sym typeface="Arial"/>
              </a:rPr>
              <a:t>Естественная</a:t>
            </a:r>
          </a:p>
          <a:p>
            <a:pPr algn="ctr"/>
            <a:r>
              <a:rPr lang="ru-RU" sz="800" b="1" dirty="0">
                <a:solidFill>
                  <a:srgbClr val="3E457A"/>
                </a:solidFill>
                <a:latin typeface="Arial"/>
                <a:sym typeface="Arial"/>
              </a:rPr>
              <a:t>инфекция</a:t>
            </a:r>
          </a:p>
        </p:txBody>
      </p:sp>
      <p:sp>
        <p:nvSpPr>
          <p:cNvPr id="14" name="Прямоугольник 13"/>
          <p:cNvSpPr/>
          <p:nvPr/>
        </p:nvSpPr>
        <p:spPr>
          <a:xfrm>
            <a:off x="5678424" y="2855944"/>
            <a:ext cx="838200" cy="277368"/>
          </a:xfrm>
          <a:prstGeom prst="rect">
            <a:avLst/>
          </a:prstGeom>
        </p:spPr>
        <p:txBody>
          <a:bodyPr lIns="0" tIns="0" rIns="0" bIns="0">
            <a:noAutofit/>
          </a:bodyPr>
          <a:lstStyle/>
          <a:p>
            <a:pPr marR="127000" algn="ctr">
              <a:lnSpc>
                <a:spcPts val="1056"/>
              </a:lnSpc>
            </a:pPr>
            <a:r>
              <a:rPr lang="ru-RU" sz="850" b="1">
                <a:solidFill>
                  <a:srgbClr val="3E457A"/>
                </a:solidFill>
                <a:latin typeface="Arial"/>
                <a:sym typeface="Arial"/>
              </a:rPr>
              <a:t>Подростки и взрослые</a:t>
            </a:r>
            <a:endParaRPr lang="ru-RU" sz="850" b="1" dirty="0">
              <a:solidFill>
                <a:srgbClr val="3E457A"/>
              </a:solidFill>
              <a:latin typeface="Arial"/>
              <a:sym typeface="Arial"/>
            </a:endParaRPr>
          </a:p>
        </p:txBody>
      </p:sp>
      <p:sp>
        <p:nvSpPr>
          <p:cNvPr id="10" name="Прямоугольник 9"/>
          <p:cNvSpPr/>
          <p:nvPr/>
        </p:nvSpPr>
        <p:spPr>
          <a:xfrm>
            <a:off x="3267456" y="3124168"/>
            <a:ext cx="542544" cy="170688"/>
          </a:xfrm>
          <a:prstGeom prst="rect">
            <a:avLst/>
          </a:prstGeom>
        </p:spPr>
        <p:txBody>
          <a:bodyPr wrap="none" lIns="0" tIns="0" rIns="0" bIns="0">
            <a:noAutofit/>
          </a:bodyPr>
          <a:lstStyle/>
          <a:p>
            <a:r>
              <a:rPr lang="ru-RU" sz="850" b="1">
                <a:solidFill>
                  <a:srgbClr val="3E457A"/>
                </a:solidFill>
                <a:latin typeface="Arial"/>
                <a:sym typeface="Arial"/>
              </a:rPr>
              <a:t>Дети</a:t>
            </a:r>
            <a:endParaRPr lang="ru-RU" sz="850" b="1" dirty="0">
              <a:solidFill>
                <a:srgbClr val="3E457A"/>
              </a:solidFill>
              <a:latin typeface="Arial"/>
              <a:sym typeface="Arial"/>
            </a:endParaRPr>
          </a:p>
        </p:txBody>
      </p:sp>
      <p:sp>
        <p:nvSpPr>
          <p:cNvPr id="8" name="Прямоугольник 7"/>
          <p:cNvSpPr/>
          <p:nvPr/>
        </p:nvSpPr>
        <p:spPr>
          <a:xfrm>
            <a:off x="2164080" y="3227800"/>
            <a:ext cx="816864" cy="143256"/>
          </a:xfrm>
          <a:prstGeom prst="rect">
            <a:avLst/>
          </a:prstGeom>
        </p:spPr>
        <p:txBody>
          <a:bodyPr wrap="none" lIns="0" tIns="0" rIns="0" bIns="0">
            <a:noAutofit/>
          </a:bodyPr>
          <a:lstStyle/>
          <a:p>
            <a:r>
              <a:rPr lang="ru-RU" sz="850" b="1">
                <a:solidFill>
                  <a:srgbClr val="3E457A"/>
                </a:solidFill>
                <a:latin typeface="Arial"/>
                <a:sym typeface="Arial"/>
              </a:rPr>
              <a:t>Передача</a:t>
            </a:r>
            <a:endParaRPr lang="ru-RU" sz="850" b="1" dirty="0">
              <a:solidFill>
                <a:srgbClr val="3E457A"/>
              </a:solidFill>
              <a:latin typeface="Arial"/>
              <a:sym typeface="Arial"/>
            </a:endParaRPr>
          </a:p>
        </p:txBody>
      </p:sp>
      <p:sp>
        <p:nvSpPr>
          <p:cNvPr id="15" name="Прямоугольник 14"/>
          <p:cNvSpPr/>
          <p:nvPr/>
        </p:nvSpPr>
        <p:spPr>
          <a:xfrm>
            <a:off x="5727192" y="3514312"/>
            <a:ext cx="1295400" cy="268224"/>
          </a:xfrm>
          <a:prstGeom prst="rect">
            <a:avLst/>
          </a:prstGeom>
        </p:spPr>
        <p:txBody>
          <a:bodyPr lIns="0" tIns="0" rIns="0" bIns="0">
            <a:noAutofit/>
          </a:bodyPr>
          <a:lstStyle/>
          <a:p>
            <a:pPr>
              <a:lnSpc>
                <a:spcPts val="1080"/>
              </a:lnSpc>
            </a:pPr>
            <a:r>
              <a:rPr lang="ru-RU" sz="850" b="1">
                <a:solidFill>
                  <a:srgbClr val="3E457A"/>
                </a:solidFill>
                <a:latin typeface="Arial"/>
                <a:sym typeface="Arial"/>
              </a:rPr>
              <a:t>Трансплацентарная передача материнских антител</a:t>
            </a:r>
            <a:endParaRPr lang="ru-RU" sz="850" b="1" dirty="0">
              <a:solidFill>
                <a:srgbClr val="3E457A"/>
              </a:solidFill>
              <a:latin typeface="Arial"/>
              <a:sym typeface="Arial"/>
            </a:endParaRPr>
          </a:p>
        </p:txBody>
      </p:sp>
      <p:sp>
        <p:nvSpPr>
          <p:cNvPr id="11" name="Прямоугольник 10"/>
          <p:cNvSpPr/>
          <p:nvPr/>
        </p:nvSpPr>
        <p:spPr>
          <a:xfrm>
            <a:off x="3500452" y="3581368"/>
            <a:ext cx="685800" cy="408432"/>
          </a:xfrm>
          <a:prstGeom prst="rect">
            <a:avLst/>
          </a:prstGeom>
        </p:spPr>
        <p:txBody>
          <a:bodyPr lIns="0" tIns="0" rIns="0" bIns="0">
            <a:noAutofit/>
          </a:bodyPr>
          <a:lstStyle/>
          <a:p>
            <a:pPr algn="ctr"/>
            <a:r>
              <a:rPr lang="ru-RU" sz="800" b="1" dirty="0">
                <a:solidFill>
                  <a:srgbClr val="3E457A"/>
                </a:solidFill>
                <a:latin typeface="Arial"/>
                <a:sym typeface="Arial"/>
              </a:rPr>
              <a:t>Снижение титра</a:t>
            </a:r>
          </a:p>
          <a:p>
            <a:pPr algn="ctr"/>
            <a:r>
              <a:rPr lang="ru-RU" sz="800" b="1" dirty="0">
                <a:solidFill>
                  <a:srgbClr val="3E457A"/>
                </a:solidFill>
                <a:latin typeface="Arial"/>
                <a:sym typeface="Arial"/>
              </a:rPr>
              <a:t>материнских</a:t>
            </a:r>
          </a:p>
          <a:p>
            <a:pPr algn="ctr"/>
            <a:r>
              <a:rPr lang="ru-RU" sz="800" b="1" dirty="0">
                <a:solidFill>
                  <a:srgbClr val="3E457A"/>
                </a:solidFill>
                <a:latin typeface="Arial"/>
                <a:sym typeface="Arial"/>
              </a:rPr>
              <a:t>антител</a:t>
            </a:r>
          </a:p>
        </p:txBody>
      </p:sp>
      <p:sp>
        <p:nvSpPr>
          <p:cNvPr id="13" name="Прямоугольник 12"/>
          <p:cNvSpPr/>
          <p:nvPr/>
        </p:nvSpPr>
        <p:spPr>
          <a:xfrm>
            <a:off x="4553712" y="3498270"/>
            <a:ext cx="399288" cy="124968"/>
          </a:xfrm>
          <a:prstGeom prst="rect">
            <a:avLst/>
          </a:prstGeom>
        </p:spPr>
        <p:txBody>
          <a:bodyPr wrap="none" lIns="0" tIns="0" rIns="0" bIns="0">
            <a:noAutofit/>
          </a:bodyPr>
          <a:lstStyle/>
          <a:p>
            <a:r>
              <a:rPr lang="ru-RU" sz="850" b="1" dirty="0">
                <a:solidFill>
                  <a:srgbClr val="3E457A"/>
                </a:solidFill>
                <a:latin typeface="Arial"/>
                <a:sym typeface="Arial"/>
              </a:rPr>
              <a:t>Младенцы</a:t>
            </a:r>
          </a:p>
        </p:txBody>
      </p:sp>
      <p:sp>
        <p:nvSpPr>
          <p:cNvPr id="16" name="Прямоугольник 15"/>
          <p:cNvSpPr/>
          <p:nvPr/>
        </p:nvSpPr>
        <p:spPr>
          <a:xfrm>
            <a:off x="2020824" y="4200112"/>
            <a:ext cx="2456688" cy="399288"/>
          </a:xfrm>
          <a:prstGeom prst="rect">
            <a:avLst/>
          </a:prstGeom>
        </p:spPr>
        <p:txBody>
          <a:bodyPr lIns="0" tIns="0" rIns="0" bIns="0">
            <a:noAutofit/>
          </a:bodyPr>
          <a:lstStyle/>
          <a:p>
            <a:pPr algn="r">
              <a:lnSpc>
                <a:spcPts val="1296"/>
              </a:lnSpc>
            </a:pPr>
            <a:r>
              <a:rPr lang="ru-RU" sz="1050" dirty="0">
                <a:solidFill>
                  <a:srgbClr val="6B747B"/>
                </a:solidFill>
                <a:latin typeface="Arial"/>
                <a:sym typeface="Arial"/>
              </a:rPr>
              <a:t>Восприимчивость младенцев к инфекции вследствие снижения титра материнских антител</a:t>
            </a:r>
          </a:p>
        </p:txBody>
      </p:sp>
      <p:sp>
        <p:nvSpPr>
          <p:cNvPr id="17" name="Прямоугольник 16"/>
          <p:cNvSpPr/>
          <p:nvPr/>
        </p:nvSpPr>
        <p:spPr>
          <a:xfrm>
            <a:off x="5050536" y="4200112"/>
            <a:ext cx="2438400" cy="362712"/>
          </a:xfrm>
          <a:prstGeom prst="rect">
            <a:avLst/>
          </a:prstGeom>
        </p:spPr>
        <p:txBody>
          <a:bodyPr lIns="0" tIns="0" rIns="0" bIns="0">
            <a:noAutofit/>
          </a:bodyPr>
          <a:lstStyle/>
          <a:p>
            <a:pPr>
              <a:lnSpc>
                <a:spcPts val="1296"/>
              </a:lnSpc>
            </a:pPr>
            <a:r>
              <a:rPr lang="ru-RU" sz="1000" kern="0" dirty="0">
                <a:solidFill>
                  <a:srgbClr val="6B747B">
                    <a:lumMod val="100000"/>
                  </a:srgbClr>
                </a:solidFill>
                <a:latin typeface="Arial"/>
                <a:sym typeface="Arial"/>
              </a:rPr>
              <a:t>Защита, передаваемая от матери ребенку путем </a:t>
            </a:r>
            <a:r>
              <a:rPr lang="ru-RU" sz="1000" kern="0" dirty="0" err="1">
                <a:solidFill>
                  <a:srgbClr val="6B747B">
                    <a:lumMod val="100000"/>
                  </a:srgbClr>
                </a:solidFill>
                <a:latin typeface="Arial"/>
                <a:sym typeface="Arial"/>
              </a:rPr>
              <a:t>трансплацентарного</a:t>
            </a:r>
            <a:r>
              <a:rPr lang="ru-RU" sz="1000" kern="0" dirty="0">
                <a:solidFill>
                  <a:srgbClr val="6B747B">
                    <a:lumMod val="100000"/>
                  </a:srgbClr>
                </a:solidFill>
                <a:latin typeface="Arial"/>
                <a:sym typeface="Arial"/>
              </a:rPr>
              <a:t> переноса</a:t>
            </a:r>
          </a:p>
        </p:txBody>
      </p:sp>
      <p:sp>
        <p:nvSpPr>
          <p:cNvPr id="18" name="Прямоугольник 17"/>
          <p:cNvSpPr/>
          <p:nvPr/>
        </p:nvSpPr>
        <p:spPr>
          <a:xfrm>
            <a:off x="286512" y="5172424"/>
            <a:ext cx="8165592" cy="420624"/>
          </a:xfrm>
          <a:prstGeom prst="rect">
            <a:avLst/>
          </a:prstGeom>
        </p:spPr>
        <p:txBody>
          <a:bodyPr lIns="0" tIns="0" rIns="0" bIns="0">
            <a:noAutofit/>
          </a:bodyPr>
          <a:lstStyle/>
          <a:p>
            <a:pPr marR="127000">
              <a:lnSpc>
                <a:spcPts val="1080"/>
              </a:lnSpc>
            </a:pPr>
            <a:r>
              <a:rPr lang="ru-RU" sz="850" kern="0">
                <a:solidFill>
                  <a:srgbClr val="6B747B">
                    <a:lumMod val="100000"/>
                  </a:srgbClr>
                </a:solidFill>
                <a:latin typeface="Arial"/>
                <a:sym typeface="Arial"/>
              </a:rPr>
              <a:t>По материалам </a:t>
            </a:r>
            <a:r>
              <a:rPr lang="ru-RU" sz="850" i="1" kern="0">
                <a:solidFill>
                  <a:srgbClr val="6B747B">
                    <a:lumMod val="100000"/>
                  </a:srgbClr>
                </a:solidFill>
                <a:latin typeface="Arial"/>
                <a:sym typeface="Arial"/>
              </a:rPr>
              <a:t>The New England Journal of Medicine.</a:t>
            </a:r>
            <a:r>
              <a:rPr lang="ru-RU" sz="850" kern="0">
                <a:solidFill>
                  <a:srgbClr val="6B747B">
                    <a:lumMod val="100000"/>
                  </a:srgbClr>
                </a:solidFill>
                <a:latin typeface="Arial"/>
                <a:sym typeface="Arial"/>
              </a:rPr>
              <a:t> Hewlett EL, Edwards KM. Pertussis—not just for kids. 352:1215-1222. Авторское право © 2005 г. Медицинское общество штата Массачусетс. Перепечатано с разрешения Медицинского общества штата Массачусетс.</a:t>
            </a:r>
          </a:p>
          <a:p>
            <a:pPr>
              <a:lnSpc>
                <a:spcPts val="1080"/>
              </a:lnSpc>
            </a:pPr>
            <a:r>
              <a:rPr lang="ru-RU" sz="850" b="1" kern="0">
                <a:solidFill>
                  <a:srgbClr val="6B747B">
                    <a:lumMod val="100000"/>
                  </a:srgbClr>
                </a:solidFill>
                <a:latin typeface="Arial"/>
                <a:sym typeface="Arial"/>
              </a:rPr>
              <a:t>1. </a:t>
            </a:r>
            <a:r>
              <a:rPr lang="ru-RU" sz="850" kern="0">
                <a:solidFill>
                  <a:srgbClr val="6B747B">
                    <a:lumMod val="100000"/>
                  </a:srgbClr>
                </a:solidFill>
                <a:latin typeface="Arial"/>
                <a:sym typeface="Arial"/>
              </a:rPr>
              <a:t>Hewlett EL, et al. </a:t>
            </a:r>
            <a:r>
              <a:rPr lang="ru-RU" sz="850" i="1" kern="0">
                <a:solidFill>
                  <a:srgbClr val="6B747B">
                    <a:lumMod val="100000"/>
                  </a:srgbClr>
                </a:solidFill>
                <a:latin typeface="Arial"/>
                <a:sym typeface="Arial"/>
              </a:rPr>
              <a:t>N Engl J Med.</a:t>
            </a:r>
            <a:r>
              <a:rPr lang="ru-RU" sz="850" kern="0">
                <a:solidFill>
                  <a:srgbClr val="6B747B">
                    <a:lumMod val="100000"/>
                  </a:srgbClr>
                </a:solidFill>
                <a:latin typeface="Arial"/>
                <a:sym typeface="Arial"/>
              </a:rPr>
              <a:t> 2005;352(12):1215-1222.</a:t>
            </a:r>
            <a:endParaRPr lang="ru-RU" sz="850" kern="0" dirty="0">
              <a:solidFill>
                <a:srgbClr val="6B747B">
                  <a:lumMod val="100000"/>
                </a:srgbClr>
              </a:solidFill>
              <a:latin typeface="Arial"/>
              <a:sym typeface="Arial"/>
            </a:endParaRPr>
          </a:p>
        </p:txBody>
      </p:sp>
      <p:sp>
        <p:nvSpPr>
          <p:cNvPr id="19" name="Прямоугольник 18"/>
          <p:cNvSpPr/>
          <p:nvPr/>
        </p:nvSpPr>
        <p:spPr>
          <a:xfrm>
            <a:off x="8641080" y="5678392"/>
            <a:ext cx="182880" cy="152400"/>
          </a:xfrm>
          <a:prstGeom prst="rect">
            <a:avLst/>
          </a:prstGeom>
        </p:spPr>
        <p:txBody>
          <a:bodyPr wrap="none" lIns="0" tIns="0" rIns="0" bIns="0">
            <a:noAutofit/>
          </a:bodyPr>
          <a:lstStyle/>
          <a:p>
            <a:r>
              <a:rPr lang="ru-RU" sz="850">
                <a:solidFill>
                  <a:srgbClr val="6B747B"/>
                </a:solidFill>
                <a:latin typeface="Arial"/>
                <a:sym typeface="Arial"/>
              </a:rPr>
              <a:t>38</a:t>
            </a:r>
          </a:p>
        </p:txBody>
      </p:sp>
      <p:sp>
        <p:nvSpPr>
          <p:cNvPr id="20" name="Rectangle 19"/>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2418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520"/>
            <a:ext cx="9144000" cy="5145024"/>
          </a:xfrm>
          <a:prstGeom prst="rect">
            <a:avLst/>
          </a:prstGeom>
        </p:spPr>
      </p:pic>
      <p:sp>
        <p:nvSpPr>
          <p:cNvPr id="3" name="Прямоугольник 2"/>
          <p:cNvSpPr/>
          <p:nvPr/>
        </p:nvSpPr>
        <p:spPr>
          <a:xfrm>
            <a:off x="332232" y="905224"/>
            <a:ext cx="8375904" cy="600456"/>
          </a:xfrm>
          <a:prstGeom prst="rect">
            <a:avLst/>
          </a:prstGeom>
        </p:spPr>
        <p:txBody>
          <a:bodyPr lIns="0" tIns="0" rIns="0" bIns="0">
            <a:noAutofit/>
          </a:bodyPr>
          <a:lstStyle/>
          <a:p>
            <a:pPr>
              <a:lnSpc>
                <a:spcPts val="2304"/>
              </a:lnSpc>
              <a:spcAft>
                <a:spcPts val="210"/>
              </a:spcAft>
            </a:pPr>
            <a:r>
              <a:rPr lang="ru-RU" dirty="0">
                <a:solidFill>
                  <a:srgbClr val="525CA3"/>
                </a:solidFill>
                <a:latin typeface="Arial"/>
                <a:sym typeface="Arial"/>
              </a:rPr>
              <a:t>Популяционный иммунитет и уменьшение естественного укрепления иммунитета в наше время</a:t>
            </a:r>
          </a:p>
        </p:txBody>
      </p:sp>
      <p:sp>
        <p:nvSpPr>
          <p:cNvPr id="4" name="Прямоугольник 3"/>
          <p:cNvSpPr/>
          <p:nvPr/>
        </p:nvSpPr>
        <p:spPr>
          <a:xfrm>
            <a:off x="1115568" y="1618456"/>
            <a:ext cx="7592568" cy="484632"/>
          </a:xfrm>
          <a:prstGeom prst="rect">
            <a:avLst/>
          </a:prstGeom>
        </p:spPr>
        <p:txBody>
          <a:bodyPr lIns="0" tIns="0" rIns="0" bIns="0">
            <a:noAutofit/>
          </a:bodyPr>
          <a:lstStyle/>
          <a:p>
            <a:pPr>
              <a:lnSpc>
                <a:spcPts val="1728"/>
              </a:lnSpc>
              <a:spcBef>
                <a:spcPts val="210"/>
              </a:spcBef>
            </a:pPr>
            <a:r>
              <a:rPr lang="ru-RU" sz="1400" kern="0" dirty="0">
                <a:solidFill>
                  <a:srgbClr val="525CA3">
                    <a:lumMod val="100000"/>
                  </a:srgbClr>
                </a:solidFill>
                <a:latin typeface="Arial"/>
                <a:sym typeface="Arial"/>
              </a:rPr>
              <a:t>Снижение уровня циркулирующей </a:t>
            </a:r>
            <a:r>
              <a:rPr lang="ru-RU" sz="1400" i="1" kern="0" dirty="0" err="1">
                <a:solidFill>
                  <a:srgbClr val="525CA3">
                    <a:lumMod val="100000"/>
                  </a:srgbClr>
                </a:solidFill>
                <a:latin typeface="Arial"/>
                <a:sym typeface="Arial"/>
              </a:rPr>
              <a:t>Bordetella</a:t>
            </a:r>
            <a:r>
              <a:rPr lang="ru-RU" sz="1400" i="1" kern="0" dirty="0">
                <a:solidFill>
                  <a:srgbClr val="525CA3">
                    <a:lumMod val="100000"/>
                  </a:srgbClr>
                </a:solidFill>
                <a:latin typeface="Arial"/>
                <a:sym typeface="Arial"/>
              </a:rPr>
              <a:t> </a:t>
            </a:r>
            <a:r>
              <a:rPr lang="ru-RU" sz="1400" i="1" kern="0" dirty="0" err="1">
                <a:solidFill>
                  <a:srgbClr val="525CA3">
                    <a:lumMod val="100000"/>
                  </a:srgbClr>
                </a:solidFill>
                <a:latin typeface="Arial"/>
                <a:sym typeface="Arial"/>
              </a:rPr>
              <a:t>pertussis</a:t>
            </a:r>
            <a:r>
              <a:rPr lang="ru-RU" sz="1400" kern="0" dirty="0">
                <a:solidFill>
                  <a:srgbClr val="525CA3">
                    <a:lumMod val="100000"/>
                  </a:srgbClr>
                </a:solidFill>
                <a:latin typeface="Arial"/>
                <a:sym typeface="Arial"/>
              </a:rPr>
              <a:t> в результате вакцинации детей приводит к уменьшению естественного укрепления иммунитета у подростков и взрослых</a:t>
            </a:r>
            <a:r>
              <a:rPr lang="ru-RU" sz="1400" kern="0" baseline="30000" dirty="0">
                <a:solidFill>
                  <a:srgbClr val="525CA3">
                    <a:lumMod val="100000"/>
                  </a:srgbClr>
                </a:solidFill>
                <a:latin typeface="Arial"/>
                <a:sym typeface="Arial"/>
              </a:rPr>
              <a:t>1</a:t>
            </a:r>
          </a:p>
        </p:txBody>
      </p:sp>
      <p:sp>
        <p:nvSpPr>
          <p:cNvPr id="5" name="Прямоугольник 4"/>
          <p:cNvSpPr/>
          <p:nvPr/>
        </p:nvSpPr>
        <p:spPr>
          <a:xfrm>
            <a:off x="1639824" y="2182336"/>
            <a:ext cx="2170176" cy="493776"/>
          </a:xfrm>
          <a:prstGeom prst="rect">
            <a:avLst/>
          </a:prstGeom>
        </p:spPr>
        <p:txBody>
          <a:bodyPr lIns="0" tIns="0" rIns="0" bIns="0">
            <a:noAutofit/>
          </a:bodyPr>
          <a:lstStyle/>
          <a:p>
            <a:pPr algn="r">
              <a:lnSpc>
                <a:spcPts val="1200"/>
              </a:lnSpc>
            </a:pPr>
            <a:r>
              <a:rPr lang="ru-RU" sz="900" dirty="0">
                <a:solidFill>
                  <a:srgbClr val="6B747B"/>
                </a:solidFill>
                <a:latin typeface="Arial"/>
                <a:sym typeface="Arial"/>
              </a:rPr>
              <a:t>Уязвимость младенцев, не достигших возраста вакцинации, которые получают меньше материнских антител</a:t>
            </a:r>
          </a:p>
        </p:txBody>
      </p:sp>
      <p:sp>
        <p:nvSpPr>
          <p:cNvPr id="6" name="Прямоугольник 5"/>
          <p:cNvSpPr/>
          <p:nvPr/>
        </p:nvSpPr>
        <p:spPr>
          <a:xfrm>
            <a:off x="5469877" y="2229580"/>
            <a:ext cx="2191512" cy="399288"/>
          </a:xfrm>
          <a:prstGeom prst="rect">
            <a:avLst/>
          </a:prstGeom>
        </p:spPr>
        <p:txBody>
          <a:bodyPr lIns="0" tIns="0" rIns="0" bIns="0">
            <a:noAutofit/>
          </a:bodyPr>
          <a:lstStyle/>
          <a:p>
            <a:pPr marL="114300">
              <a:lnSpc>
                <a:spcPts val="1200"/>
              </a:lnSpc>
            </a:pPr>
            <a:r>
              <a:rPr lang="ru-RU" sz="900" dirty="0">
                <a:solidFill>
                  <a:srgbClr val="6B747B"/>
                </a:solidFill>
                <a:latin typeface="Arial"/>
                <a:sym typeface="Arial"/>
              </a:rPr>
              <a:t>Высокая иммунизация недавно вакцинированной педиатрической популяции</a:t>
            </a:r>
          </a:p>
        </p:txBody>
      </p:sp>
      <p:sp>
        <p:nvSpPr>
          <p:cNvPr id="7" name="Прямоугольник 6"/>
          <p:cNvSpPr/>
          <p:nvPr/>
        </p:nvSpPr>
        <p:spPr>
          <a:xfrm>
            <a:off x="1371600" y="2755360"/>
            <a:ext cx="1124712" cy="198120"/>
          </a:xfrm>
          <a:prstGeom prst="rect">
            <a:avLst/>
          </a:prstGeom>
        </p:spPr>
        <p:txBody>
          <a:bodyPr wrap="none" lIns="0" tIns="0" rIns="0" bIns="0">
            <a:noAutofit/>
          </a:bodyPr>
          <a:lstStyle/>
          <a:p>
            <a:pPr marL="101600"/>
            <a:r>
              <a:rPr lang="ru-RU" sz="800" b="1" dirty="0">
                <a:solidFill>
                  <a:srgbClr val="AE8945"/>
                </a:solidFill>
                <a:latin typeface="Arial"/>
                <a:sym typeface="Arial"/>
              </a:rPr>
              <a:t>ВОСПРИИМЧИВЫЕ ЛИЦА</a:t>
            </a:r>
          </a:p>
        </p:txBody>
      </p:sp>
      <p:sp>
        <p:nvSpPr>
          <p:cNvPr id="15" name="Прямоугольник 14"/>
          <p:cNvSpPr/>
          <p:nvPr/>
        </p:nvSpPr>
        <p:spPr>
          <a:xfrm>
            <a:off x="6353556" y="2738676"/>
            <a:ext cx="649224" cy="219456"/>
          </a:xfrm>
          <a:prstGeom prst="rect">
            <a:avLst/>
          </a:prstGeom>
        </p:spPr>
        <p:txBody>
          <a:bodyPr wrap="none" lIns="0" tIns="0" rIns="0" bIns="0">
            <a:noAutofit/>
          </a:bodyPr>
          <a:lstStyle/>
          <a:p>
            <a:r>
              <a:rPr lang="ru-RU" sz="800" b="1" dirty="0">
                <a:solidFill>
                  <a:srgbClr val="525CA3"/>
                </a:solidFill>
                <a:latin typeface="Arial"/>
                <a:sym typeface="Arial"/>
              </a:rPr>
              <a:t>НЕВОСПРИИМЧИВЫЕ ЛИЦА</a:t>
            </a:r>
          </a:p>
        </p:txBody>
      </p:sp>
      <p:sp>
        <p:nvSpPr>
          <p:cNvPr id="12" name="Прямоугольник 11"/>
          <p:cNvSpPr/>
          <p:nvPr/>
        </p:nvSpPr>
        <p:spPr>
          <a:xfrm>
            <a:off x="4745736" y="2962624"/>
            <a:ext cx="704088" cy="152400"/>
          </a:xfrm>
          <a:prstGeom prst="rect">
            <a:avLst/>
          </a:prstGeom>
        </p:spPr>
        <p:txBody>
          <a:bodyPr wrap="none" lIns="0" tIns="0" rIns="0" bIns="0">
            <a:noAutofit/>
          </a:bodyPr>
          <a:lstStyle/>
          <a:p>
            <a:pPr algn="ctr"/>
            <a:r>
              <a:rPr lang="ru-RU" sz="850" b="1">
                <a:solidFill>
                  <a:srgbClr val="3E457A"/>
                </a:solidFill>
                <a:latin typeface="Arial"/>
                <a:sym typeface="Arial"/>
              </a:rPr>
              <a:t>Вакцинация</a:t>
            </a:r>
            <a:endParaRPr lang="ru-RU" sz="850" b="1" dirty="0">
              <a:solidFill>
                <a:srgbClr val="3E457A"/>
              </a:solidFill>
              <a:latin typeface="Arial"/>
              <a:sym typeface="Arial"/>
            </a:endParaRPr>
          </a:p>
        </p:txBody>
      </p:sp>
      <p:sp>
        <p:nvSpPr>
          <p:cNvPr id="10" name="Прямоугольник 9"/>
          <p:cNvSpPr/>
          <p:nvPr/>
        </p:nvSpPr>
        <p:spPr>
          <a:xfrm>
            <a:off x="2926080" y="3124168"/>
            <a:ext cx="816864" cy="143256"/>
          </a:xfrm>
          <a:prstGeom prst="rect">
            <a:avLst/>
          </a:prstGeom>
        </p:spPr>
        <p:txBody>
          <a:bodyPr wrap="none" lIns="0" tIns="0" rIns="0" bIns="0">
            <a:noAutofit/>
          </a:bodyPr>
          <a:lstStyle/>
          <a:p>
            <a:r>
              <a:rPr lang="ru-RU" sz="850" b="1">
                <a:solidFill>
                  <a:srgbClr val="3E457A"/>
                </a:solidFill>
                <a:latin typeface="Arial"/>
                <a:sym typeface="Arial"/>
              </a:rPr>
              <a:t>Передача</a:t>
            </a:r>
            <a:endParaRPr lang="ru-RU" sz="850" b="1" dirty="0">
              <a:solidFill>
                <a:srgbClr val="3E457A"/>
              </a:solidFill>
              <a:latin typeface="Arial"/>
              <a:sym typeface="Arial"/>
            </a:endParaRPr>
          </a:p>
        </p:txBody>
      </p:sp>
      <p:sp>
        <p:nvSpPr>
          <p:cNvPr id="14" name="Прямоугольник 13"/>
          <p:cNvSpPr/>
          <p:nvPr/>
        </p:nvSpPr>
        <p:spPr>
          <a:xfrm>
            <a:off x="6175248" y="3133312"/>
            <a:ext cx="579120" cy="170688"/>
          </a:xfrm>
          <a:prstGeom prst="rect">
            <a:avLst/>
          </a:prstGeom>
        </p:spPr>
        <p:txBody>
          <a:bodyPr wrap="none" lIns="0" tIns="0" rIns="0" bIns="0">
            <a:noAutofit/>
          </a:bodyPr>
          <a:lstStyle/>
          <a:p>
            <a:r>
              <a:rPr lang="ru-RU" sz="850" b="1">
                <a:solidFill>
                  <a:srgbClr val="3E457A"/>
                </a:solidFill>
                <a:latin typeface="Arial"/>
                <a:sym typeface="Arial"/>
              </a:rPr>
              <a:t>Дети</a:t>
            </a:r>
            <a:endParaRPr lang="ru-RU" sz="850" b="1" dirty="0">
              <a:solidFill>
                <a:srgbClr val="3E457A"/>
              </a:solidFill>
              <a:latin typeface="Arial"/>
              <a:sym typeface="Arial"/>
            </a:endParaRPr>
          </a:p>
        </p:txBody>
      </p:sp>
      <p:sp>
        <p:nvSpPr>
          <p:cNvPr id="11" name="Прямоугольник 10"/>
          <p:cNvSpPr/>
          <p:nvPr/>
        </p:nvSpPr>
        <p:spPr>
          <a:xfrm>
            <a:off x="3953256" y="3151600"/>
            <a:ext cx="496824" cy="134112"/>
          </a:xfrm>
          <a:prstGeom prst="rect">
            <a:avLst/>
          </a:prstGeom>
        </p:spPr>
        <p:txBody>
          <a:bodyPr wrap="none" lIns="0" tIns="0" rIns="0" bIns="0">
            <a:noAutofit/>
          </a:bodyPr>
          <a:lstStyle/>
          <a:p>
            <a:r>
              <a:rPr lang="ru-RU" sz="850" b="1">
                <a:solidFill>
                  <a:srgbClr val="3E457A"/>
                </a:solidFill>
                <a:latin typeface="Arial"/>
                <a:sym typeface="Arial"/>
              </a:rPr>
              <a:t>Младенцы</a:t>
            </a:r>
            <a:endParaRPr lang="ru-RU" sz="850" b="1" dirty="0">
              <a:solidFill>
                <a:srgbClr val="3E457A"/>
              </a:solidFill>
              <a:latin typeface="Arial"/>
              <a:sym typeface="Arial"/>
            </a:endParaRPr>
          </a:p>
        </p:txBody>
      </p:sp>
      <p:sp>
        <p:nvSpPr>
          <p:cNvPr id="8" name="Прямоугольник 7"/>
          <p:cNvSpPr/>
          <p:nvPr/>
        </p:nvSpPr>
        <p:spPr>
          <a:xfrm>
            <a:off x="1725168" y="3913600"/>
            <a:ext cx="771144" cy="316992"/>
          </a:xfrm>
          <a:prstGeom prst="rect">
            <a:avLst/>
          </a:prstGeom>
        </p:spPr>
        <p:txBody>
          <a:bodyPr lIns="0" tIns="0" rIns="0" bIns="0">
            <a:noAutofit/>
          </a:bodyPr>
          <a:lstStyle/>
          <a:p>
            <a:pPr marL="88900" algn="ctr">
              <a:lnSpc>
                <a:spcPts val="1080"/>
              </a:lnSpc>
            </a:pPr>
            <a:r>
              <a:rPr lang="ru-RU" sz="850" b="1">
                <a:solidFill>
                  <a:srgbClr val="3E457A"/>
                </a:solidFill>
                <a:latin typeface="Arial"/>
                <a:sym typeface="Arial"/>
              </a:rPr>
              <a:t>Подростки и взрослые</a:t>
            </a:r>
            <a:endParaRPr lang="ru-RU" sz="850" b="1" dirty="0">
              <a:solidFill>
                <a:srgbClr val="3E457A"/>
              </a:solidFill>
              <a:latin typeface="Arial"/>
              <a:sym typeface="Arial"/>
            </a:endParaRPr>
          </a:p>
        </p:txBody>
      </p:sp>
      <p:sp>
        <p:nvSpPr>
          <p:cNvPr id="13" name="Прямоугольник 12"/>
          <p:cNvSpPr/>
          <p:nvPr/>
        </p:nvSpPr>
        <p:spPr>
          <a:xfrm>
            <a:off x="4720040" y="4020280"/>
            <a:ext cx="704088" cy="286512"/>
          </a:xfrm>
          <a:prstGeom prst="rect">
            <a:avLst/>
          </a:prstGeom>
        </p:spPr>
        <p:txBody>
          <a:bodyPr lIns="0" tIns="0" rIns="0" bIns="0">
            <a:noAutofit/>
          </a:bodyPr>
          <a:lstStyle/>
          <a:p>
            <a:pPr algn="ctr"/>
            <a:r>
              <a:rPr lang="ru-RU" sz="800" b="1" dirty="0">
                <a:solidFill>
                  <a:srgbClr val="3E457A"/>
                </a:solidFill>
                <a:latin typeface="Arial"/>
                <a:sym typeface="Arial"/>
              </a:rPr>
              <a:t>Постепенное ослабление</a:t>
            </a:r>
          </a:p>
          <a:p>
            <a:pPr algn="ctr"/>
            <a:r>
              <a:rPr lang="ru-RU" sz="800" b="1" dirty="0">
                <a:solidFill>
                  <a:srgbClr val="3E457A"/>
                </a:solidFill>
                <a:latin typeface="Arial"/>
                <a:sym typeface="Arial"/>
              </a:rPr>
              <a:t>иммунитета</a:t>
            </a:r>
          </a:p>
        </p:txBody>
      </p:sp>
      <p:sp>
        <p:nvSpPr>
          <p:cNvPr id="9" name="Прямоугольник 8"/>
          <p:cNvSpPr/>
          <p:nvPr/>
        </p:nvSpPr>
        <p:spPr>
          <a:xfrm>
            <a:off x="2514600" y="4047712"/>
            <a:ext cx="792480" cy="115824"/>
          </a:xfrm>
          <a:prstGeom prst="rect">
            <a:avLst/>
          </a:prstGeom>
        </p:spPr>
        <p:txBody>
          <a:bodyPr wrap="none" lIns="0" tIns="0" rIns="0" bIns="0">
            <a:noAutofit/>
          </a:bodyPr>
          <a:lstStyle/>
          <a:p>
            <a:pPr algn="ctr"/>
            <a:r>
              <a:rPr lang="ru-RU" sz="850" b="1">
                <a:solidFill>
                  <a:srgbClr val="3E457A"/>
                </a:solidFill>
                <a:latin typeface="Arial"/>
                <a:sym typeface="Arial"/>
              </a:rPr>
              <a:t>Передача</a:t>
            </a:r>
            <a:endParaRPr lang="ru-RU" sz="850" b="1" dirty="0">
              <a:solidFill>
                <a:srgbClr val="3E457A"/>
              </a:solidFill>
              <a:latin typeface="Arial"/>
              <a:sym typeface="Arial"/>
            </a:endParaRPr>
          </a:p>
        </p:txBody>
      </p:sp>
      <p:sp>
        <p:nvSpPr>
          <p:cNvPr id="16" name="Прямоугольник 15"/>
          <p:cNvSpPr/>
          <p:nvPr/>
        </p:nvSpPr>
        <p:spPr>
          <a:xfrm>
            <a:off x="1478280" y="4477480"/>
            <a:ext cx="2371344" cy="484632"/>
          </a:xfrm>
          <a:prstGeom prst="rect">
            <a:avLst/>
          </a:prstGeom>
        </p:spPr>
        <p:txBody>
          <a:bodyPr lIns="0" tIns="0" rIns="0" bIns="0">
            <a:noAutofit/>
          </a:bodyPr>
          <a:lstStyle/>
          <a:p>
            <a:pPr algn="r"/>
            <a:r>
              <a:rPr lang="ru-RU" sz="900" dirty="0">
                <a:solidFill>
                  <a:srgbClr val="6B747B"/>
                </a:solidFill>
                <a:latin typeface="Arial"/>
                <a:sym typeface="Arial"/>
              </a:rPr>
              <a:t>Увеличение пула восприимчивых подростков/взрослых, которые могут передавать инфекцию младенцам</a:t>
            </a:r>
          </a:p>
        </p:txBody>
      </p:sp>
      <p:sp>
        <p:nvSpPr>
          <p:cNvPr id="17" name="Прямоугольник 16"/>
          <p:cNvSpPr/>
          <p:nvPr/>
        </p:nvSpPr>
        <p:spPr>
          <a:xfrm>
            <a:off x="4745736" y="4477480"/>
            <a:ext cx="3151632" cy="493776"/>
          </a:xfrm>
          <a:prstGeom prst="rect">
            <a:avLst/>
          </a:prstGeom>
        </p:spPr>
        <p:txBody>
          <a:bodyPr lIns="0" tIns="0" rIns="0" bIns="0">
            <a:noAutofit/>
          </a:bodyPr>
          <a:lstStyle/>
          <a:p>
            <a:r>
              <a:rPr lang="ru-RU" sz="900" kern="0" dirty="0">
                <a:solidFill>
                  <a:srgbClr val="6B747B">
                    <a:lumMod val="100000"/>
                  </a:srgbClr>
                </a:solidFill>
                <a:latin typeface="Arial"/>
                <a:sym typeface="Arial"/>
              </a:rPr>
              <a:t>Постепенное ослабление вакцинального иммунитета у подростков/взрослых из-за отсутствия естественного воздействия </a:t>
            </a:r>
            <a:r>
              <a:rPr lang="ru-RU" sz="900" i="1" kern="0" dirty="0">
                <a:solidFill>
                  <a:srgbClr val="6B747B">
                    <a:lumMod val="100000"/>
                  </a:srgbClr>
                </a:solidFill>
                <a:latin typeface="Arial"/>
                <a:sym typeface="Arial"/>
              </a:rPr>
              <a:t>B </a:t>
            </a:r>
            <a:r>
              <a:rPr lang="ru-RU" sz="900" i="1" kern="0" dirty="0" err="1">
                <a:solidFill>
                  <a:srgbClr val="6B747B">
                    <a:lumMod val="100000"/>
                  </a:srgbClr>
                </a:solidFill>
                <a:latin typeface="Arial"/>
                <a:sym typeface="Arial"/>
              </a:rPr>
              <a:t>pertussis</a:t>
            </a:r>
            <a:endParaRPr lang="ru-RU" sz="900" i="1" kern="0" dirty="0">
              <a:solidFill>
                <a:srgbClr val="6B747B">
                  <a:lumMod val="100000"/>
                </a:srgbClr>
              </a:solidFill>
              <a:latin typeface="Arial"/>
              <a:sym typeface="Arial"/>
            </a:endParaRPr>
          </a:p>
        </p:txBody>
      </p:sp>
      <p:sp>
        <p:nvSpPr>
          <p:cNvPr id="18" name="Прямоугольник 17"/>
          <p:cNvSpPr/>
          <p:nvPr/>
        </p:nvSpPr>
        <p:spPr>
          <a:xfrm>
            <a:off x="246888" y="5144992"/>
            <a:ext cx="7061416" cy="435864"/>
          </a:xfrm>
          <a:prstGeom prst="rect">
            <a:avLst/>
          </a:prstGeom>
        </p:spPr>
        <p:txBody>
          <a:bodyPr lIns="0" tIns="0" rIns="0" bIns="0">
            <a:noAutofit/>
          </a:bodyPr>
          <a:lstStyle/>
          <a:p>
            <a:pPr marL="127000" marR="145288" algn="just">
              <a:lnSpc>
                <a:spcPts val="1104"/>
              </a:lnSpc>
              <a:spcAft>
                <a:spcPts val="420"/>
              </a:spcAft>
            </a:pPr>
            <a:r>
              <a:rPr lang="ru-RU" sz="850" kern="0" dirty="0">
                <a:solidFill>
                  <a:srgbClr val="6B747B">
                    <a:lumMod val="100000"/>
                  </a:srgbClr>
                </a:solidFill>
                <a:latin typeface="Arial"/>
                <a:sym typeface="Arial"/>
              </a:rPr>
              <a:t>По материалам </a:t>
            </a:r>
            <a:r>
              <a:rPr lang="ru-RU" sz="850" i="1" kern="0" dirty="0" err="1">
                <a:solidFill>
                  <a:srgbClr val="6B747B">
                    <a:lumMod val="100000"/>
                  </a:srgbClr>
                </a:solidFill>
                <a:latin typeface="Arial"/>
                <a:sym typeface="Arial"/>
              </a:rPr>
              <a:t>The</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New</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England</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Journal</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of</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Medicine</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Hewlett</a:t>
            </a:r>
            <a:r>
              <a:rPr lang="ru-RU" sz="850" kern="0" dirty="0">
                <a:solidFill>
                  <a:srgbClr val="6B747B">
                    <a:lumMod val="100000"/>
                  </a:srgbClr>
                </a:solidFill>
                <a:latin typeface="Arial"/>
                <a:sym typeface="Arial"/>
              </a:rPr>
              <a:t> EL, </a:t>
            </a:r>
            <a:r>
              <a:rPr lang="ru-RU" sz="850" kern="0" dirty="0" err="1">
                <a:solidFill>
                  <a:srgbClr val="6B747B">
                    <a:lumMod val="100000"/>
                  </a:srgbClr>
                </a:solidFill>
                <a:latin typeface="Arial"/>
                <a:sym typeface="Arial"/>
              </a:rPr>
              <a:t>Edwards</a:t>
            </a:r>
            <a:r>
              <a:rPr lang="ru-RU" sz="850" kern="0" dirty="0">
                <a:solidFill>
                  <a:srgbClr val="6B747B">
                    <a:lumMod val="100000"/>
                  </a:srgbClr>
                </a:solidFill>
                <a:latin typeface="Arial"/>
                <a:sym typeface="Arial"/>
              </a:rPr>
              <a:t> KM. </a:t>
            </a:r>
            <a:r>
              <a:rPr lang="ru-RU" sz="850" kern="0" dirty="0" err="1">
                <a:solidFill>
                  <a:srgbClr val="6B747B">
                    <a:lumMod val="100000"/>
                  </a:srgbClr>
                </a:solidFill>
                <a:latin typeface="Arial"/>
                <a:sym typeface="Arial"/>
              </a:rPr>
              <a:t>Pertussis</a:t>
            </a:r>
            <a:r>
              <a:rPr lang="ru-RU" sz="850" kern="0" dirty="0">
                <a:solidFill>
                  <a:srgbClr val="6B747B">
                    <a:lumMod val="100000"/>
                  </a:srgbClr>
                </a:solidFill>
                <a:latin typeface="Arial"/>
                <a:sym typeface="Arial"/>
              </a:rPr>
              <a:t>—</a:t>
            </a:r>
            <a:r>
              <a:rPr lang="ru-RU" sz="850" kern="0" dirty="0" err="1">
                <a:solidFill>
                  <a:srgbClr val="6B747B">
                    <a:lumMod val="100000"/>
                  </a:srgbClr>
                </a:solidFill>
                <a:latin typeface="Arial"/>
                <a:sym typeface="Arial"/>
              </a:rPr>
              <a:t>not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just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for</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kids</a:t>
            </a:r>
            <a:r>
              <a:rPr lang="ru-RU" sz="850" kern="0" dirty="0">
                <a:solidFill>
                  <a:srgbClr val="6B747B">
                    <a:lumMod val="100000"/>
                  </a:srgbClr>
                </a:solidFill>
                <a:latin typeface="Arial"/>
                <a:sym typeface="Arial"/>
              </a:rPr>
              <a:t>. 352:1215-1222. Авторское право © 2005 г. Медицинское общество штата Массачусетс. Перепечатано с разрешения Медицинского общества штата Массачусетс. 1. </a:t>
            </a:r>
            <a:r>
              <a:rPr lang="ru-RU" sz="850" kern="0" dirty="0" err="1">
                <a:solidFill>
                  <a:srgbClr val="6B747B">
                    <a:lumMod val="100000"/>
                  </a:srgbClr>
                </a:solidFill>
                <a:latin typeface="Arial"/>
                <a:sym typeface="Arial"/>
              </a:rPr>
              <a:t>Hewlett</a:t>
            </a:r>
            <a:r>
              <a:rPr lang="ru-RU" sz="850" kern="0" dirty="0">
                <a:solidFill>
                  <a:srgbClr val="6B747B">
                    <a:lumMod val="100000"/>
                  </a:srgbClr>
                </a:solidFill>
                <a:latin typeface="Arial"/>
                <a:sym typeface="Arial"/>
              </a:rPr>
              <a:t> EL,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a:solidFill>
                  <a:srgbClr val="6B747B">
                    <a:lumMod val="100000"/>
                  </a:srgbClr>
                </a:solidFill>
                <a:latin typeface="Arial"/>
                <a:sym typeface="Arial"/>
              </a:rPr>
              <a:t>N </a:t>
            </a:r>
            <a:r>
              <a:rPr lang="ru-RU" sz="850" i="1" kern="0" dirty="0" err="1">
                <a:solidFill>
                  <a:srgbClr val="6B747B">
                    <a:lumMod val="100000"/>
                  </a:srgbClr>
                </a:solidFill>
                <a:latin typeface="Arial"/>
                <a:sym typeface="Arial"/>
              </a:rPr>
              <a:t>Engl</a:t>
            </a:r>
            <a:r>
              <a:rPr lang="ru-RU" sz="850" i="1" kern="0" dirty="0">
                <a:solidFill>
                  <a:srgbClr val="6B747B">
                    <a:lumMod val="100000"/>
                  </a:srgbClr>
                </a:solidFill>
                <a:latin typeface="Arial"/>
                <a:sym typeface="Arial"/>
              </a:rPr>
              <a:t> J </a:t>
            </a:r>
            <a:r>
              <a:rPr lang="ru-RU" sz="850" i="1" kern="0" dirty="0" err="1">
                <a:solidFill>
                  <a:srgbClr val="6B747B">
                    <a:lumMod val="100000"/>
                  </a:srgbClr>
                </a:solidFill>
                <a:latin typeface="Arial"/>
                <a:sym typeface="Arial"/>
              </a:rPr>
              <a:t>Med</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2005;352(12):1215-1222.</a:t>
            </a:r>
          </a:p>
        </p:txBody>
      </p:sp>
      <p:sp>
        <p:nvSpPr>
          <p:cNvPr id="19" name="Прямоугольник 18"/>
          <p:cNvSpPr/>
          <p:nvPr/>
        </p:nvSpPr>
        <p:spPr>
          <a:xfrm>
            <a:off x="8631936" y="5657056"/>
            <a:ext cx="179832" cy="173736"/>
          </a:xfrm>
          <a:prstGeom prst="rect">
            <a:avLst/>
          </a:prstGeom>
        </p:spPr>
        <p:txBody>
          <a:bodyPr wrap="none" lIns="0" tIns="0" rIns="0" bIns="0">
            <a:noAutofit/>
          </a:bodyPr>
          <a:lstStyle/>
          <a:p>
            <a:pPr algn="r">
              <a:spcBef>
                <a:spcPts val="420"/>
              </a:spcBef>
            </a:pPr>
            <a:r>
              <a:rPr lang="ru-RU" sz="850">
                <a:solidFill>
                  <a:srgbClr val="6B747B"/>
                </a:solidFill>
                <a:latin typeface="Arial"/>
                <a:sym typeface="Arial"/>
              </a:rPr>
              <a:t>39</a:t>
            </a:r>
          </a:p>
        </p:txBody>
      </p:sp>
      <p:sp>
        <p:nvSpPr>
          <p:cNvPr id="20" name="Rectangle 19"/>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6082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E57FEB-FE7A-4543-B9F1-EC31BEFE009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78344F6B-3222-4A2C-B861-91C0473EE778}"/>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4E1B9354-EF95-4615-8F4C-67B28939A13C}"/>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26727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890561-F2E3-47BA-8AA0-D2DD94286E8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9A969B9-DFFA-4805-9B0E-E90065C7164B}"/>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82D001ED-384E-4DB3-995C-DD848897A66F}"/>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13198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B5507F-080A-47BE-A31D-2FF2534E718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82CD7431-EC40-4697-99CB-80C0EDAB676B}"/>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FD53EC35-9645-48AA-81D5-236AE7B81027}"/>
              </a:ext>
            </a:extLst>
          </p:cNvPr>
          <p:cNvPicPr>
            <a:picLocks noChangeAspect="1"/>
          </p:cNvPicPr>
          <p:nvPr/>
        </p:nvPicPr>
        <p:blipFill>
          <a:blip r:embed="rId2"/>
          <a:stretch>
            <a:fillRect/>
          </a:stretch>
        </p:blipFill>
        <p:spPr>
          <a:xfrm>
            <a:off x="0" y="807759"/>
            <a:ext cx="9247695" cy="5143500"/>
          </a:xfrm>
          <a:prstGeom prst="rect">
            <a:avLst/>
          </a:prstGeom>
        </p:spPr>
      </p:pic>
    </p:spTree>
    <p:extLst>
      <p:ext uri="{BB962C8B-B14F-4D97-AF65-F5344CB8AC3E}">
        <p14:creationId xmlns:p14="http://schemas.microsoft.com/office/powerpoint/2010/main" val="3151741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6B8196-7428-4D11-BE1D-9DABDE46165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9D40FB59-6AFF-411D-8E2B-8F2EC3A3FE4A}"/>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341F182F-D793-4C6D-B2E2-F0645EC49341}"/>
              </a:ext>
            </a:extLst>
          </p:cNvPr>
          <p:cNvPicPr>
            <a:picLocks noChangeAspect="1"/>
          </p:cNvPicPr>
          <p:nvPr/>
        </p:nvPicPr>
        <p:blipFill>
          <a:blip r:embed="rId2"/>
          <a:stretch>
            <a:fillRect/>
          </a:stretch>
        </p:blipFill>
        <p:spPr>
          <a:xfrm>
            <a:off x="0" y="864624"/>
            <a:ext cx="9144000" cy="5143500"/>
          </a:xfrm>
          <a:prstGeom prst="rect">
            <a:avLst/>
          </a:prstGeom>
        </p:spPr>
      </p:pic>
    </p:spTree>
    <p:extLst>
      <p:ext uri="{BB962C8B-B14F-4D97-AF65-F5344CB8AC3E}">
        <p14:creationId xmlns:p14="http://schemas.microsoft.com/office/powerpoint/2010/main" val="95378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72" y="188640"/>
            <a:ext cx="8522392" cy="593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46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30" y="188640"/>
            <a:ext cx="8672234"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20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Дима\Desktop\41d3e943fe9d6bad2aa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815" y="2338016"/>
            <a:ext cx="1782366" cy="263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Прямоугольник 2"/>
          <p:cNvSpPr>
            <a:spLocks noChangeArrowheads="1"/>
          </p:cNvSpPr>
          <p:nvPr/>
        </p:nvSpPr>
        <p:spPr bwMode="auto">
          <a:xfrm>
            <a:off x="2101156" y="1580543"/>
            <a:ext cx="486042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350" b="1" dirty="0">
                <a:solidFill>
                  <a:srgbClr val="002060"/>
                </a:solidFill>
                <a:latin typeface="Times New Roman" pitchFamily="18" charset="0"/>
                <a:cs typeface="Times New Roman" pitchFamily="18" charset="0"/>
              </a:rPr>
              <a:t>Перечень поручений Президента Российской Федерации по итогам встречи с работниками сферы здравоохранения, прошедшей 16 марта 2018 года. </a:t>
            </a:r>
          </a:p>
        </p:txBody>
      </p:sp>
      <p:sp>
        <p:nvSpPr>
          <p:cNvPr id="64516" name="Прямоугольник 3"/>
          <p:cNvSpPr>
            <a:spLocks noChangeArrowheads="1"/>
          </p:cNvSpPr>
          <p:nvPr/>
        </p:nvSpPr>
        <p:spPr bwMode="auto">
          <a:xfrm>
            <a:off x="3543209" y="2263669"/>
            <a:ext cx="5676206"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500" dirty="0">
                <a:solidFill>
                  <a:prstClr val="black"/>
                </a:solidFill>
              </a:rPr>
              <a:t>г</a:t>
            </a:r>
            <a:r>
              <a:rPr lang="ru-RU" altLang="ru-RU" sz="1500" i="1" dirty="0">
                <a:solidFill>
                  <a:prstClr val="black"/>
                </a:solidFill>
              </a:rPr>
              <a:t>) совместно с органами исполнительной власти субъектов Российской Федерации и при участии профессиональных некоммерческих организаций, создаваемых медицинскими и фармацевтическими работниками, а также общественных объединений по защите прав граждан в сфере охраны здоровья организовать работу по разъяснению необходимости вакцинации всех групп населения, прежде всего детей, от инфекционных заболеваний.</a:t>
            </a:r>
          </a:p>
          <a:p>
            <a:r>
              <a:rPr lang="ru-RU" altLang="ru-RU" sz="1500" i="1" dirty="0">
                <a:solidFill>
                  <a:prstClr val="black"/>
                </a:solidFill>
              </a:rPr>
              <a:t>Доклад – до 1 ноября 2018 г.</a:t>
            </a:r>
          </a:p>
          <a:p>
            <a:endParaRPr lang="ru-RU" altLang="ru-RU" sz="1500" i="1" dirty="0">
              <a:solidFill>
                <a:prstClr val="black"/>
              </a:solidFill>
            </a:endParaRPr>
          </a:p>
          <a:p>
            <a:r>
              <a:rPr lang="ru-RU" altLang="ru-RU" sz="1500" i="1" dirty="0">
                <a:solidFill>
                  <a:prstClr val="black"/>
                </a:solidFill>
              </a:rPr>
              <a:t>Ответственные: Скворцова В.И., высшие должностные лица (руководители высших исполнительных органов государственной власти) субъектов Российской Федерации.</a:t>
            </a:r>
          </a:p>
        </p:txBody>
      </p:sp>
      <p:sp>
        <p:nvSpPr>
          <p:cNvPr id="64517" name="Прямоугольник 4"/>
          <p:cNvSpPr>
            <a:spLocks noChangeArrowheads="1"/>
          </p:cNvSpPr>
          <p:nvPr/>
        </p:nvSpPr>
        <p:spPr bwMode="auto">
          <a:xfrm>
            <a:off x="2683359" y="5036356"/>
            <a:ext cx="90922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125" b="1" dirty="0">
                <a:solidFill>
                  <a:prstClr val="black"/>
                </a:solidFill>
                <a:latin typeface="Times New Roman" pitchFamily="18" charset="0"/>
                <a:cs typeface="Times New Roman" pitchFamily="18" charset="0"/>
              </a:rPr>
              <a:t>В.В. Путин</a:t>
            </a:r>
          </a:p>
        </p:txBody>
      </p:sp>
    </p:spTree>
    <p:extLst>
      <p:ext uri="{BB962C8B-B14F-4D97-AF65-F5344CB8AC3E}">
        <p14:creationId xmlns:p14="http://schemas.microsoft.com/office/powerpoint/2010/main" val="1418664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52928"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9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56456"/>
            <a:ext cx="9144000" cy="5145024"/>
          </a:xfrm>
          <a:prstGeom prst="rect">
            <a:avLst/>
          </a:prstGeom>
        </p:spPr>
      </p:pic>
      <p:sp>
        <p:nvSpPr>
          <p:cNvPr id="3" name="Прямоугольник 2"/>
          <p:cNvSpPr/>
          <p:nvPr/>
        </p:nvSpPr>
        <p:spPr>
          <a:xfrm>
            <a:off x="360948" y="1179544"/>
            <a:ext cx="6859765" cy="362712"/>
          </a:xfrm>
          <a:prstGeom prst="rect">
            <a:avLst/>
          </a:prstGeom>
        </p:spPr>
        <p:txBody>
          <a:bodyPr wrap="none" lIns="0" tIns="0" rIns="0" bIns="0">
            <a:noAutofit/>
          </a:bodyPr>
          <a:lstStyle/>
          <a:p>
            <a:pPr>
              <a:spcAft>
                <a:spcPts val="3990"/>
              </a:spcAft>
            </a:pPr>
            <a:r>
              <a:rPr lang="ru-RU" sz="2000">
                <a:solidFill>
                  <a:srgbClr val="525CA3"/>
                </a:solidFill>
                <a:latin typeface="Arial"/>
                <a:sym typeface="Arial"/>
              </a:rPr>
              <a:t>Преимущества вакцинации против коклюша при беременности</a:t>
            </a:r>
            <a:endParaRPr lang="ru-RU" sz="2000" dirty="0">
              <a:solidFill>
                <a:srgbClr val="525CA3"/>
              </a:solidFill>
              <a:latin typeface="Arial"/>
              <a:sym typeface="Arial"/>
            </a:endParaRPr>
          </a:p>
        </p:txBody>
      </p:sp>
      <p:sp>
        <p:nvSpPr>
          <p:cNvPr id="4" name="Прямоугольник 3"/>
          <p:cNvSpPr/>
          <p:nvPr/>
        </p:nvSpPr>
        <p:spPr>
          <a:xfrm>
            <a:off x="466344" y="2107740"/>
            <a:ext cx="2971800" cy="607996"/>
          </a:xfrm>
          <a:prstGeom prst="rect">
            <a:avLst/>
          </a:prstGeom>
        </p:spPr>
        <p:txBody>
          <a:bodyPr lIns="0" tIns="0" rIns="0" bIns="0">
            <a:noAutofit/>
          </a:bodyPr>
          <a:lstStyle/>
          <a:p>
            <a:pPr>
              <a:lnSpc>
                <a:spcPts val="1368"/>
              </a:lnSpc>
            </a:pPr>
            <a:r>
              <a:rPr lang="ru-RU" sz="1000" kern="0" dirty="0">
                <a:solidFill>
                  <a:srgbClr val="FFFFFF">
                    <a:lumMod val="100000"/>
                  </a:srgbClr>
                </a:solidFill>
                <a:latin typeface="Arial"/>
                <a:sym typeface="Arial"/>
              </a:rPr>
              <a:t>В эпоху вакцинации младенцы первых месяцев жизни подвержены повышенному риску заражения коклюшем</a:t>
            </a:r>
            <a:r>
              <a:rPr lang="ru-RU" sz="1000" kern="0" baseline="30000" dirty="0">
                <a:solidFill>
                  <a:srgbClr val="FFFFFF">
                    <a:lumMod val="100000"/>
                  </a:srgbClr>
                </a:solidFill>
                <a:latin typeface="Arial"/>
                <a:sym typeface="Arial"/>
              </a:rPr>
              <a:t>1,2</a:t>
            </a:r>
          </a:p>
        </p:txBody>
      </p:sp>
      <p:sp>
        <p:nvSpPr>
          <p:cNvPr id="6" name="Прямоугольник 5"/>
          <p:cNvSpPr/>
          <p:nvPr/>
        </p:nvSpPr>
        <p:spPr>
          <a:xfrm>
            <a:off x="4239768" y="2276872"/>
            <a:ext cx="4419600" cy="390096"/>
          </a:xfrm>
          <a:prstGeom prst="rect">
            <a:avLst/>
          </a:prstGeom>
        </p:spPr>
        <p:txBody>
          <a:bodyPr lIns="0" tIns="0" rIns="0" bIns="0">
            <a:noAutofit/>
          </a:bodyPr>
          <a:lstStyle/>
          <a:p>
            <a:pPr>
              <a:lnSpc>
                <a:spcPts val="1368"/>
              </a:lnSpc>
              <a:spcBef>
                <a:spcPts val="3990"/>
              </a:spcBef>
              <a:spcAft>
                <a:spcPts val="3150"/>
              </a:spcAft>
            </a:pPr>
            <a:r>
              <a:rPr lang="ru-RU" sz="1000" kern="0">
                <a:solidFill>
                  <a:srgbClr val="353A3E">
                    <a:lumMod val="100000"/>
                  </a:srgbClr>
                </a:solidFill>
                <a:latin typeface="Arial"/>
                <a:sym typeface="Arial"/>
              </a:rPr>
              <a:t>При этом тяжелое течение заболевания наиболее вероятно именно в этой группе</a:t>
            </a:r>
            <a:r>
              <a:rPr lang="ru-RU" sz="1000" kern="0" baseline="30000">
                <a:solidFill>
                  <a:srgbClr val="353A3E">
                    <a:lumMod val="100000"/>
                  </a:srgbClr>
                </a:solidFill>
                <a:latin typeface="Arial"/>
                <a:sym typeface="Arial"/>
              </a:rPr>
              <a:t>3-5</a:t>
            </a:r>
            <a:endParaRPr lang="ru-RU" sz="1000" kern="0" baseline="30000" dirty="0">
              <a:solidFill>
                <a:srgbClr val="353A3E">
                  <a:lumMod val="100000"/>
                </a:srgbClr>
              </a:solidFill>
              <a:latin typeface="Arial"/>
              <a:sym typeface="Arial"/>
            </a:endParaRPr>
          </a:p>
        </p:txBody>
      </p:sp>
      <p:sp>
        <p:nvSpPr>
          <p:cNvPr id="7" name="Прямоугольник 6"/>
          <p:cNvSpPr/>
          <p:nvPr/>
        </p:nvSpPr>
        <p:spPr>
          <a:xfrm>
            <a:off x="4181856" y="3098661"/>
            <a:ext cx="4450080" cy="1030224"/>
          </a:xfrm>
          <a:prstGeom prst="rect">
            <a:avLst/>
          </a:prstGeom>
        </p:spPr>
        <p:txBody>
          <a:bodyPr lIns="0" tIns="0" rIns="0" bIns="0">
            <a:noAutofit/>
          </a:bodyPr>
          <a:lstStyle/>
          <a:p>
            <a:pPr marL="171450" indent="-171450">
              <a:lnSpc>
                <a:spcPts val="1368"/>
              </a:lnSpc>
              <a:spcBef>
                <a:spcPts val="3150"/>
              </a:spcBef>
              <a:buFont typeface="Arial" pitchFamily="34" charset="0"/>
              <a:buChar char="•"/>
            </a:pPr>
            <a:r>
              <a:rPr lang="ru-RU" sz="1000" kern="0" dirty="0">
                <a:solidFill>
                  <a:srgbClr val="353A3E">
                    <a:lumMod val="100000"/>
                  </a:srgbClr>
                </a:solidFill>
                <a:latin typeface="Arial"/>
                <a:sym typeface="Arial"/>
              </a:rPr>
              <a:t>Вакцинация </a:t>
            </a:r>
            <a:r>
              <a:rPr lang="ru-RU" sz="1000" kern="0" dirty="0" err="1">
                <a:solidFill>
                  <a:srgbClr val="353A3E">
                    <a:lumMod val="100000"/>
                  </a:srgbClr>
                </a:solidFill>
                <a:latin typeface="Arial"/>
                <a:sym typeface="Arial"/>
              </a:rPr>
              <a:t>Tdap</a:t>
            </a:r>
            <a:r>
              <a:rPr lang="ru-RU" sz="1000" kern="0" dirty="0">
                <a:solidFill>
                  <a:srgbClr val="353A3E">
                    <a:lumMod val="100000"/>
                  </a:srgbClr>
                </a:solidFill>
                <a:latin typeface="Arial"/>
                <a:sym typeface="Arial"/>
              </a:rPr>
              <a:t> в период беременности эффективна для профилактики заболевания и снижения восприимчивости к нему у детей в возрасте до 6 месяцев</a:t>
            </a:r>
            <a:r>
              <a:rPr lang="ru-RU" sz="1000" kern="0" baseline="30000" dirty="0">
                <a:solidFill>
                  <a:srgbClr val="353A3E">
                    <a:lumMod val="100000"/>
                  </a:srgbClr>
                </a:solidFill>
                <a:latin typeface="Arial"/>
                <a:sym typeface="Arial"/>
              </a:rPr>
              <a:t>7-10</a:t>
            </a:r>
          </a:p>
          <a:p>
            <a:pPr marL="171450" indent="-171450">
              <a:lnSpc>
                <a:spcPts val="1368"/>
              </a:lnSpc>
              <a:buFont typeface="Arial" pitchFamily="34" charset="0"/>
              <a:buChar char="•"/>
            </a:pPr>
            <a:r>
              <a:rPr lang="ru-RU" sz="1000" kern="0" dirty="0">
                <a:solidFill>
                  <a:srgbClr val="353A3E">
                    <a:lumMod val="100000"/>
                  </a:srgbClr>
                </a:solidFill>
                <a:latin typeface="Arial"/>
                <a:sym typeface="Arial"/>
              </a:rPr>
              <a:t>Эта вакцинация хорошо переносится и не сопряжена с неожиданными исходами в отношении безопасности</a:t>
            </a:r>
            <a:r>
              <a:rPr lang="ru-RU" sz="1000" kern="0" baseline="30000" dirty="0">
                <a:solidFill>
                  <a:srgbClr val="353A3E">
                    <a:lumMod val="100000"/>
                  </a:srgbClr>
                </a:solidFill>
                <a:latin typeface="Arial"/>
                <a:sym typeface="Arial"/>
              </a:rPr>
              <a:t>11-13</a:t>
            </a:r>
          </a:p>
          <a:p>
            <a:pPr marL="171450" indent="-171450">
              <a:lnSpc>
                <a:spcPts val="1368"/>
              </a:lnSpc>
              <a:spcAft>
                <a:spcPts val="2100"/>
              </a:spcAft>
              <a:buFont typeface="Arial" pitchFamily="34" charset="0"/>
              <a:buChar char="•"/>
            </a:pPr>
            <a:r>
              <a:rPr lang="ru-RU" sz="1000" kern="0" dirty="0">
                <a:solidFill>
                  <a:srgbClr val="353A3E">
                    <a:lumMod val="100000"/>
                  </a:srgbClr>
                </a:solidFill>
                <a:latin typeface="Arial"/>
                <a:sym typeface="Arial"/>
              </a:rPr>
              <a:t>Оптимальные сроки - второй или начало третьего триместра</a:t>
            </a:r>
            <a:r>
              <a:rPr lang="ru-RU" sz="1000" kern="0" baseline="30000" dirty="0">
                <a:solidFill>
                  <a:srgbClr val="353A3E">
                    <a:lumMod val="100000"/>
                  </a:srgbClr>
                </a:solidFill>
                <a:latin typeface="Arial"/>
                <a:sym typeface="Arial"/>
              </a:rPr>
              <a:t>14,15</a:t>
            </a:r>
          </a:p>
        </p:txBody>
      </p:sp>
      <p:sp>
        <p:nvSpPr>
          <p:cNvPr id="5" name="Прямоугольник 4"/>
          <p:cNvSpPr/>
          <p:nvPr/>
        </p:nvSpPr>
        <p:spPr>
          <a:xfrm>
            <a:off x="465862" y="3141333"/>
            <a:ext cx="2953512" cy="829056"/>
          </a:xfrm>
          <a:prstGeom prst="rect">
            <a:avLst/>
          </a:prstGeom>
        </p:spPr>
        <p:txBody>
          <a:bodyPr lIns="0" tIns="0" rIns="0" bIns="0">
            <a:noAutofit/>
          </a:bodyPr>
          <a:lstStyle/>
          <a:p>
            <a:pPr>
              <a:lnSpc>
                <a:spcPts val="1368"/>
              </a:lnSpc>
            </a:pPr>
            <a:r>
              <a:rPr lang="ru-RU" sz="1000" kern="0" dirty="0">
                <a:solidFill>
                  <a:srgbClr val="FFFFFF">
                    <a:lumMod val="100000"/>
                  </a:srgbClr>
                </a:solidFill>
                <a:latin typeface="Arial"/>
                <a:sym typeface="Arial"/>
              </a:rPr>
              <a:t>Иммунизация </a:t>
            </a:r>
            <a:r>
              <a:rPr lang="ru-RU" sz="1000" kern="0" dirty="0" err="1">
                <a:solidFill>
                  <a:srgbClr val="FFFFFF">
                    <a:lumMod val="100000"/>
                  </a:srgbClr>
                </a:solidFill>
                <a:latin typeface="Arial"/>
                <a:sym typeface="Arial"/>
              </a:rPr>
              <a:t>Tdap</a:t>
            </a:r>
            <a:r>
              <a:rPr lang="ru-RU" sz="1000" kern="0" dirty="0">
                <a:solidFill>
                  <a:srgbClr val="FFFFFF">
                    <a:lumMod val="100000"/>
                  </a:srgbClr>
                </a:solidFill>
                <a:latin typeface="Arial"/>
                <a:sym typeface="Arial"/>
              </a:rPr>
              <a:t> во время беременности оказывает наибольшее влияние на профилактику коклюша у младенцев первых месяцев жизни по сравнению со стратегией «кокон» или другими стратегиями </a:t>
            </a:r>
            <a:r>
              <a:rPr lang="ru-RU" sz="1000" kern="0" dirty="0" err="1">
                <a:solidFill>
                  <a:srgbClr val="FFFFFF">
                    <a:lumMod val="100000"/>
                  </a:srgbClr>
                </a:solidFill>
                <a:latin typeface="Arial"/>
                <a:sym typeface="Arial"/>
              </a:rPr>
              <a:t>бустерной</a:t>
            </a:r>
            <a:r>
              <a:rPr lang="ru-RU" sz="1000" kern="0" dirty="0">
                <a:solidFill>
                  <a:srgbClr val="FFFFFF">
                    <a:lumMod val="100000"/>
                  </a:srgbClr>
                </a:solidFill>
                <a:latin typeface="Arial"/>
                <a:sym typeface="Arial"/>
              </a:rPr>
              <a:t> вакцинации</a:t>
            </a:r>
            <a:r>
              <a:rPr lang="ru-RU" sz="1000" kern="0" baseline="30000" dirty="0">
                <a:solidFill>
                  <a:srgbClr val="FFFFFF">
                    <a:lumMod val="100000"/>
                  </a:srgbClr>
                </a:solidFill>
                <a:latin typeface="Arial"/>
                <a:sym typeface="Arial"/>
              </a:rPr>
              <a:t>6</a:t>
            </a:r>
          </a:p>
        </p:txBody>
      </p:sp>
      <p:sp>
        <p:nvSpPr>
          <p:cNvPr id="8" name="Прямоугольник 7"/>
          <p:cNvSpPr/>
          <p:nvPr/>
        </p:nvSpPr>
        <p:spPr>
          <a:xfrm>
            <a:off x="295656" y="4648168"/>
            <a:ext cx="8613648" cy="972312"/>
          </a:xfrm>
          <a:prstGeom prst="rect">
            <a:avLst/>
          </a:prstGeom>
        </p:spPr>
        <p:txBody>
          <a:bodyPr lIns="0" tIns="0" rIns="0" bIns="0">
            <a:noAutofit/>
          </a:bodyPr>
          <a:lstStyle/>
          <a:p>
            <a:pPr>
              <a:spcBef>
                <a:spcPts val="2100"/>
              </a:spcBef>
            </a:pPr>
            <a:r>
              <a:rPr lang="ru-RU" sz="850" dirty="0" err="1">
                <a:solidFill>
                  <a:srgbClr val="6B747B"/>
                </a:solidFill>
                <a:latin typeface="Arial"/>
                <a:sym typeface="Arial"/>
              </a:rPr>
              <a:t>Tdap</a:t>
            </a:r>
            <a:r>
              <a:rPr lang="ru-RU" sz="850" dirty="0">
                <a:solidFill>
                  <a:srgbClr val="6B747B"/>
                </a:solidFill>
                <a:latin typeface="Arial"/>
                <a:sym typeface="Arial"/>
              </a:rPr>
              <a:t> = вакцина против столбняка, дифтерии и коклюша (содержит бесклеточный коклюшный компонент).</a:t>
            </a:r>
          </a:p>
          <a:p>
            <a:pPr>
              <a:lnSpc>
                <a:spcPts val="960"/>
              </a:lnSpc>
            </a:pPr>
            <a:r>
              <a:rPr lang="ru-RU" sz="850" kern="0" dirty="0">
                <a:solidFill>
                  <a:srgbClr val="6B747B">
                    <a:lumMod val="100000"/>
                  </a:srgbClr>
                </a:solidFill>
                <a:latin typeface="Arial"/>
                <a:sym typeface="Arial"/>
              </a:rPr>
              <a:t>1. CDC. </a:t>
            </a:r>
            <a:r>
              <a:rPr lang="ru-RU" sz="850" i="1" kern="0" dirty="0">
                <a:solidFill>
                  <a:srgbClr val="6B747B">
                    <a:lumMod val="100000"/>
                  </a:srgbClr>
                </a:solidFill>
                <a:latin typeface="Arial"/>
                <a:sym typeface="Arial"/>
              </a:rPr>
              <a:t>MMWR </a:t>
            </a:r>
            <a:r>
              <a:rPr lang="ru-RU" sz="850" i="1" kern="0" dirty="0" err="1">
                <a:solidFill>
                  <a:srgbClr val="6B747B">
                    <a:lumMod val="100000"/>
                  </a:srgbClr>
                </a:solidFill>
                <a:latin typeface="Arial"/>
                <a:sym typeface="Arial"/>
              </a:rPr>
              <a:t>Morb</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Mortal</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Wkly</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Rep</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2015;65. 2. </a:t>
            </a:r>
            <a:r>
              <a:rPr lang="ru-RU" sz="850" kern="0" dirty="0" err="1">
                <a:solidFill>
                  <a:srgbClr val="6B747B">
                    <a:lumMod val="100000"/>
                  </a:srgbClr>
                </a:solidFill>
                <a:latin typeface="Arial"/>
                <a:sym typeface="Arial"/>
              </a:rPr>
              <a:t>Skoff</a:t>
            </a:r>
            <a:r>
              <a:rPr lang="ru-RU" sz="850" kern="0" dirty="0">
                <a:solidFill>
                  <a:srgbClr val="6B747B">
                    <a:lumMod val="100000"/>
                  </a:srgbClr>
                </a:solidFill>
                <a:latin typeface="Arial"/>
                <a:sym typeface="Arial"/>
              </a:rPr>
              <a:t> TH,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Pediatrics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2015;136:635-641. 3. </a:t>
            </a:r>
            <a:r>
              <a:rPr lang="ru-RU" sz="850" kern="0" dirty="0" err="1">
                <a:solidFill>
                  <a:srgbClr val="6B747B">
                    <a:lumMod val="100000"/>
                  </a:srgbClr>
                </a:solidFill>
                <a:latin typeface="Arial"/>
                <a:sym typeface="Arial"/>
              </a:rPr>
              <a:t>Vizzotti</a:t>
            </a:r>
            <a:r>
              <a:rPr lang="ru-RU" sz="850" kern="0" dirty="0">
                <a:solidFill>
                  <a:srgbClr val="6B747B">
                    <a:lumMod val="100000"/>
                  </a:srgbClr>
                </a:solidFill>
                <a:latin typeface="Arial"/>
                <a:sym typeface="Arial"/>
              </a:rPr>
              <a:t> C,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Vaccine</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2015;33:6413-6419. 4. </a:t>
            </a:r>
            <a:r>
              <a:rPr lang="ru-RU" sz="850" kern="0" dirty="0" err="1">
                <a:solidFill>
                  <a:srgbClr val="6B747B">
                    <a:lumMod val="100000"/>
                  </a:srgbClr>
                </a:solidFill>
                <a:latin typeface="Arial"/>
                <a:sym typeface="Arial"/>
              </a:rPr>
              <a:t>Carlsson</a:t>
            </a:r>
            <a:r>
              <a:rPr lang="ru-RU" sz="850" kern="0" dirty="0">
                <a:solidFill>
                  <a:srgbClr val="6B747B">
                    <a:lumMod val="100000"/>
                  </a:srgbClr>
                </a:solidFill>
                <a:latin typeface="Arial"/>
                <a:sym typeface="Arial"/>
              </a:rPr>
              <a:t> RM,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Euro</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Surveill</a:t>
            </a:r>
            <a:r>
              <a:rPr lang="ru-RU" sz="850" kern="0" dirty="0">
                <a:solidFill>
                  <a:srgbClr val="6B747B">
                    <a:lumMod val="100000"/>
                  </a:srgbClr>
                </a:solidFill>
                <a:latin typeface="Arial"/>
                <a:sym typeface="Arial"/>
              </a:rPr>
              <a:t>. 2015;20. 5. </a:t>
            </a:r>
            <a:r>
              <a:rPr lang="ru-RU" sz="850" kern="0" dirty="0" err="1">
                <a:solidFill>
                  <a:srgbClr val="6B747B">
                    <a:lumMod val="100000"/>
                  </a:srgbClr>
                </a:solidFill>
                <a:latin typeface="Arial"/>
                <a:sym typeface="Arial"/>
              </a:rPr>
              <a:t>Lobzin</a:t>
            </a:r>
            <a:r>
              <a:rPr lang="ru-RU" sz="850" kern="0" dirty="0">
                <a:solidFill>
                  <a:srgbClr val="6B747B">
                    <a:lumMod val="100000"/>
                  </a:srgbClr>
                </a:solidFill>
                <a:latin typeface="Arial"/>
                <a:sym typeface="Arial"/>
              </a:rPr>
              <a:t> YV,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Infect</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Ther</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2015;4:113-123. 6. </a:t>
            </a:r>
            <a:r>
              <a:rPr lang="ru-RU" sz="850" kern="0" dirty="0" err="1">
                <a:solidFill>
                  <a:srgbClr val="6B747B">
                    <a:lumMod val="100000"/>
                  </a:srgbClr>
                </a:solidFill>
                <a:latin typeface="Arial"/>
                <a:sym typeface="Arial"/>
              </a:rPr>
              <a:t>Forsyth</a:t>
            </a:r>
            <a:r>
              <a:rPr lang="ru-RU" sz="850" kern="0" dirty="0">
                <a:solidFill>
                  <a:srgbClr val="6B747B">
                    <a:lumMod val="100000"/>
                  </a:srgbClr>
                </a:solidFill>
                <a:latin typeface="Arial"/>
                <a:sym typeface="Arial"/>
              </a:rPr>
              <a:t> K,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Pediatrics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2015;135:e1475-e1482. 7. </a:t>
            </a:r>
            <a:r>
              <a:rPr lang="ru-RU" sz="850" kern="0" dirty="0" err="1">
                <a:solidFill>
                  <a:srgbClr val="6B747B">
                    <a:lumMod val="100000"/>
                  </a:srgbClr>
                </a:solidFill>
                <a:latin typeface="Arial"/>
                <a:sym typeface="Arial"/>
              </a:rPr>
              <a:t>Amirthalingam</a:t>
            </a:r>
            <a:r>
              <a:rPr lang="ru-RU" sz="850" kern="0" dirty="0">
                <a:solidFill>
                  <a:srgbClr val="6B747B">
                    <a:lumMod val="100000"/>
                  </a:srgbClr>
                </a:solidFill>
                <a:latin typeface="Arial"/>
                <a:sym typeface="Arial"/>
              </a:rPr>
              <a:t> G,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a:t>
            </a:r>
          </a:p>
          <a:p>
            <a:pPr>
              <a:lnSpc>
                <a:spcPts val="960"/>
              </a:lnSpc>
            </a:pPr>
            <a:r>
              <a:rPr lang="ru-RU" sz="850" i="1" kern="0" dirty="0" err="1">
                <a:solidFill>
                  <a:srgbClr val="6B747B">
                    <a:lumMod val="100000"/>
                  </a:srgbClr>
                </a:solidFill>
                <a:latin typeface="Arial"/>
                <a:sym typeface="Arial"/>
              </a:rPr>
              <a:t>Lancet</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2014;384:1521-1528. 8. </a:t>
            </a:r>
            <a:r>
              <a:rPr lang="ru-RU" sz="850" kern="0" dirty="0" err="1">
                <a:solidFill>
                  <a:srgbClr val="6B747B">
                    <a:lumMod val="100000"/>
                  </a:srgbClr>
                </a:solidFill>
                <a:latin typeface="Arial"/>
                <a:sym typeface="Arial"/>
              </a:rPr>
              <a:t>Dabrera</a:t>
            </a:r>
            <a:r>
              <a:rPr lang="ru-RU" sz="850" kern="0" dirty="0">
                <a:solidFill>
                  <a:srgbClr val="6B747B">
                    <a:lumMod val="100000"/>
                  </a:srgbClr>
                </a:solidFill>
                <a:latin typeface="Arial"/>
                <a:sym typeface="Arial"/>
              </a:rPr>
              <a:t> G,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Clin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Infect</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2015;60:333-337.</a:t>
            </a:r>
          </a:p>
          <a:p>
            <a:pPr>
              <a:lnSpc>
                <a:spcPts val="960"/>
              </a:lnSpc>
            </a:pPr>
            <a:r>
              <a:rPr lang="ru-RU" sz="850" kern="0" dirty="0">
                <a:solidFill>
                  <a:srgbClr val="6B747B">
                    <a:lumMod val="100000"/>
                  </a:srgbClr>
                </a:solidFill>
                <a:latin typeface="Arial"/>
                <a:sym typeface="Arial"/>
              </a:rPr>
              <a:t>9. </a:t>
            </a:r>
            <a:r>
              <a:rPr lang="ru-RU" sz="850" kern="0" dirty="0" err="1">
                <a:solidFill>
                  <a:srgbClr val="6B747B">
                    <a:lumMod val="100000"/>
                  </a:srgbClr>
                </a:solidFill>
                <a:latin typeface="Arial"/>
                <a:sym typeface="Arial"/>
              </a:rPr>
              <a:t>Winter</a:t>
            </a:r>
            <a:r>
              <a:rPr lang="ru-RU" sz="850" kern="0" dirty="0">
                <a:solidFill>
                  <a:srgbClr val="6B747B">
                    <a:lumMod val="100000"/>
                  </a:srgbClr>
                </a:solidFill>
                <a:latin typeface="Arial"/>
                <a:sym typeface="Arial"/>
              </a:rPr>
              <a:t> K,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Clin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Infect</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2017;64:9-14. 10. </a:t>
            </a:r>
            <a:r>
              <a:rPr lang="ru-RU" sz="850" kern="0" dirty="0" err="1">
                <a:solidFill>
                  <a:srgbClr val="6B747B">
                    <a:lumMod val="100000"/>
                  </a:srgbClr>
                </a:solidFill>
                <a:latin typeface="Arial"/>
                <a:sym typeface="Arial"/>
              </a:rPr>
              <a:t>Winter</a:t>
            </a:r>
            <a:r>
              <a:rPr lang="ru-RU" sz="850" kern="0" dirty="0">
                <a:solidFill>
                  <a:srgbClr val="6B747B">
                    <a:lumMod val="100000"/>
                  </a:srgbClr>
                </a:solidFill>
                <a:latin typeface="Arial"/>
                <a:sym typeface="Arial"/>
              </a:rPr>
              <a:t> K,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Clin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Infect</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2017;64:3-8. 11. </a:t>
            </a:r>
            <a:r>
              <a:rPr lang="ru-RU" sz="850" kern="0" dirty="0" err="1">
                <a:solidFill>
                  <a:srgbClr val="6B747B">
                    <a:lumMod val="100000"/>
                  </a:srgbClr>
                </a:solidFill>
                <a:latin typeface="Arial"/>
                <a:sym typeface="Arial"/>
              </a:rPr>
              <a:t>Donegan</a:t>
            </a:r>
            <a:r>
              <a:rPr lang="ru-RU" sz="850" kern="0" dirty="0">
                <a:solidFill>
                  <a:srgbClr val="6B747B">
                    <a:lumMod val="100000"/>
                  </a:srgbClr>
                </a:solidFill>
                <a:latin typeface="Arial"/>
                <a:sym typeface="Arial"/>
              </a:rPr>
              <a:t> K,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a:solidFill>
                  <a:srgbClr val="6B747B">
                    <a:lumMod val="100000"/>
                  </a:srgbClr>
                </a:solidFill>
                <a:latin typeface="Arial"/>
                <a:sym typeface="Arial"/>
              </a:rPr>
              <a:t>BMJ.</a:t>
            </a:r>
            <a:r>
              <a:rPr lang="ru-RU" sz="850" kern="0" dirty="0">
                <a:solidFill>
                  <a:srgbClr val="6B747B">
                    <a:lumMod val="100000"/>
                  </a:srgbClr>
                </a:solidFill>
                <a:latin typeface="Arial"/>
                <a:sym typeface="Arial"/>
              </a:rPr>
              <a:t> 2014;349:g4219. 12. </a:t>
            </a:r>
            <a:r>
              <a:rPr lang="ru-RU" sz="850" kern="0" dirty="0" err="1">
                <a:solidFill>
                  <a:srgbClr val="6B747B">
                    <a:lumMod val="100000"/>
                  </a:srgbClr>
                </a:solidFill>
                <a:latin typeface="Arial"/>
                <a:sym typeface="Arial"/>
              </a:rPr>
              <a:t>Munoz</a:t>
            </a:r>
            <a:r>
              <a:rPr lang="ru-RU" sz="850" kern="0" dirty="0">
                <a:solidFill>
                  <a:srgbClr val="6B747B">
                    <a:lumMod val="100000"/>
                  </a:srgbClr>
                </a:solidFill>
                <a:latin typeface="Arial"/>
                <a:sym typeface="Arial"/>
              </a:rPr>
              <a:t> FM,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a:solidFill>
                  <a:srgbClr val="6B747B">
                    <a:lumMod val="100000"/>
                  </a:srgbClr>
                </a:solidFill>
                <a:latin typeface="Arial"/>
                <a:sym typeface="Arial"/>
              </a:rPr>
              <a:t>JAMA.</a:t>
            </a:r>
            <a:r>
              <a:rPr lang="ru-RU" sz="850" kern="0" dirty="0">
                <a:solidFill>
                  <a:srgbClr val="6B747B">
                    <a:lumMod val="100000"/>
                  </a:srgbClr>
                </a:solidFill>
                <a:latin typeface="Arial"/>
                <a:sym typeface="Arial"/>
              </a:rPr>
              <a:t> 2014;311:1760-1769. 13. </a:t>
            </a:r>
            <a:r>
              <a:rPr lang="ru-RU" sz="850" kern="0" dirty="0" err="1">
                <a:solidFill>
                  <a:srgbClr val="6B747B">
                    <a:lumMod val="100000"/>
                  </a:srgbClr>
                </a:solidFill>
                <a:latin typeface="Arial"/>
                <a:sym typeface="Arial"/>
              </a:rPr>
              <a:t>Villarreal</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Perez</a:t>
            </a:r>
            <a:r>
              <a:rPr lang="ru-RU" sz="850" kern="0" dirty="0">
                <a:solidFill>
                  <a:srgbClr val="6B747B">
                    <a:lumMod val="100000"/>
                  </a:srgbClr>
                </a:solidFill>
                <a:latin typeface="Arial"/>
                <a:sym typeface="Arial"/>
              </a:rPr>
              <a:t> JZ,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Human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Vaccin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Immunother</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2017;13:128-135. 14. </a:t>
            </a:r>
            <a:r>
              <a:rPr lang="ru-RU" sz="850" kern="0" dirty="0" err="1">
                <a:solidFill>
                  <a:srgbClr val="6B747B">
                    <a:lumMod val="100000"/>
                  </a:srgbClr>
                </a:solidFill>
                <a:latin typeface="Arial"/>
                <a:sym typeface="Arial"/>
              </a:rPr>
              <a:t>Eberhardt</a:t>
            </a:r>
            <a:r>
              <a:rPr lang="ru-RU" sz="850" kern="0" dirty="0">
                <a:solidFill>
                  <a:srgbClr val="6B747B">
                    <a:lumMod val="100000"/>
                  </a:srgbClr>
                </a:solidFill>
                <a:latin typeface="Arial"/>
                <a:sym typeface="Arial"/>
              </a:rPr>
              <a:t> CS,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Clin</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Infect</a:t>
            </a:r>
            <a:r>
              <a:rPr lang="ru-RU" sz="850" i="1"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Dis</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2016;62:829-836.</a:t>
            </a:r>
          </a:p>
          <a:p>
            <a:pPr>
              <a:lnSpc>
                <a:spcPts val="960"/>
              </a:lnSpc>
              <a:spcAft>
                <a:spcPts val="420"/>
              </a:spcAft>
            </a:pPr>
            <a:r>
              <a:rPr lang="ru-RU" sz="850" kern="0" dirty="0">
                <a:solidFill>
                  <a:srgbClr val="6B747B">
                    <a:lumMod val="100000"/>
                  </a:srgbClr>
                </a:solidFill>
                <a:latin typeface="Arial"/>
                <a:sym typeface="Arial"/>
              </a:rPr>
              <a:t>15. </a:t>
            </a:r>
            <a:r>
              <a:rPr lang="ru-RU" sz="850" kern="0" dirty="0" err="1">
                <a:solidFill>
                  <a:srgbClr val="6B747B">
                    <a:lumMod val="100000"/>
                  </a:srgbClr>
                </a:solidFill>
                <a:latin typeface="Arial"/>
                <a:sym typeface="Arial"/>
              </a:rPr>
              <a:t>Abu</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Raya</a:t>
            </a:r>
            <a:r>
              <a:rPr lang="ru-RU" sz="850" kern="0" dirty="0">
                <a:solidFill>
                  <a:srgbClr val="6B747B">
                    <a:lumMod val="100000"/>
                  </a:srgbClr>
                </a:solidFill>
                <a:latin typeface="Arial"/>
                <a:sym typeface="Arial"/>
              </a:rPr>
              <a:t> B, </a:t>
            </a:r>
            <a:r>
              <a:rPr lang="ru-RU" sz="850" kern="0" dirty="0" err="1">
                <a:solidFill>
                  <a:srgbClr val="6B747B">
                    <a:lumMod val="100000"/>
                  </a:srgbClr>
                </a:solidFill>
                <a:latin typeface="Arial"/>
                <a:sym typeface="Arial"/>
              </a:rPr>
              <a:t>et</a:t>
            </a:r>
            <a:r>
              <a:rPr lang="ru-RU" sz="850" kern="0" dirty="0">
                <a:solidFill>
                  <a:srgbClr val="6B747B">
                    <a:lumMod val="100000"/>
                  </a:srgbClr>
                </a:solidFill>
                <a:latin typeface="Arial"/>
                <a:sym typeface="Arial"/>
              </a:rPr>
              <a:t> </a:t>
            </a:r>
            <a:r>
              <a:rPr lang="ru-RU" sz="850" kern="0" dirty="0" err="1">
                <a:solidFill>
                  <a:srgbClr val="6B747B">
                    <a:lumMod val="100000"/>
                  </a:srgbClr>
                </a:solidFill>
                <a:latin typeface="Arial"/>
                <a:sym typeface="Arial"/>
              </a:rPr>
              <a:t>al</a:t>
            </a:r>
            <a:r>
              <a:rPr lang="ru-RU" sz="850" kern="0" dirty="0">
                <a:solidFill>
                  <a:srgbClr val="6B747B">
                    <a:lumMod val="100000"/>
                  </a:srgbClr>
                </a:solidFill>
                <a:latin typeface="Arial"/>
                <a:sym typeface="Arial"/>
              </a:rPr>
              <a:t>. </a:t>
            </a:r>
            <a:r>
              <a:rPr lang="ru-RU" sz="850" i="1" kern="0" dirty="0" err="1">
                <a:solidFill>
                  <a:srgbClr val="6B747B">
                    <a:lumMod val="100000"/>
                  </a:srgbClr>
                </a:solidFill>
                <a:latin typeface="Arial"/>
                <a:sym typeface="Arial"/>
              </a:rPr>
              <a:t>Vaccine</a:t>
            </a:r>
            <a:r>
              <a:rPr lang="ru-RU" sz="850" i="1" kern="0" dirty="0">
                <a:solidFill>
                  <a:srgbClr val="6B747B">
                    <a:lumMod val="100000"/>
                  </a:srgbClr>
                </a:solidFill>
                <a:latin typeface="Arial"/>
                <a:sym typeface="Arial"/>
              </a:rPr>
              <a:t>.</a:t>
            </a:r>
            <a:r>
              <a:rPr lang="ru-RU" sz="850" kern="0" dirty="0">
                <a:solidFill>
                  <a:srgbClr val="6B747B">
                    <a:lumMod val="100000"/>
                  </a:srgbClr>
                </a:solidFill>
                <a:latin typeface="Arial"/>
                <a:sym typeface="Arial"/>
              </a:rPr>
              <a:t> 2014;32:5787-5793.</a:t>
            </a:r>
          </a:p>
        </p:txBody>
      </p:sp>
      <p:sp>
        <p:nvSpPr>
          <p:cNvPr id="9" name="Прямоугольник 8"/>
          <p:cNvSpPr/>
          <p:nvPr/>
        </p:nvSpPr>
        <p:spPr>
          <a:xfrm>
            <a:off x="8631936" y="5687536"/>
            <a:ext cx="210312" cy="143256"/>
          </a:xfrm>
          <a:prstGeom prst="rect">
            <a:avLst/>
          </a:prstGeom>
        </p:spPr>
        <p:txBody>
          <a:bodyPr wrap="none" lIns="0" tIns="0" rIns="0" bIns="0">
            <a:noAutofit/>
          </a:bodyPr>
          <a:lstStyle/>
          <a:p>
            <a:pPr marR="72644" algn="r">
              <a:spcBef>
                <a:spcPts val="420"/>
              </a:spcBef>
            </a:pPr>
            <a:r>
              <a:rPr lang="ru-RU" sz="850">
                <a:solidFill>
                  <a:srgbClr val="6B747B"/>
                </a:solidFill>
                <a:latin typeface="Arial"/>
                <a:sym typeface="Arial"/>
              </a:rPr>
              <a:t>80</a:t>
            </a:r>
          </a:p>
        </p:txBody>
      </p:sp>
      <p:sp>
        <p:nvSpPr>
          <p:cNvPr id="10" name="Rectangle 9"/>
          <p:cNvSpPr/>
          <p:nvPr/>
        </p:nvSpPr>
        <p:spPr>
          <a:xfrm>
            <a:off x="251520" y="5589240"/>
            <a:ext cx="2160240" cy="41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89480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784335" y="1313023"/>
            <a:ext cx="7898779" cy="51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ru-RU" altLang="ru-RU" sz="1500" dirty="0">
                <a:solidFill>
                  <a:srgbClr val="0070C0"/>
                </a:solidFill>
                <a:latin typeface="Times New Roman" pitchFamily="18" charset="0"/>
                <a:cs typeface="Times New Roman" pitchFamily="18" charset="0"/>
              </a:rPr>
              <a:t>ТАКТИКА ИММУНОПРОФИЛАКТИКИ КОКЛЮША В СОВРЕМЕННЫХ УСЛОВИЯХ </a:t>
            </a:r>
          </a:p>
        </p:txBody>
      </p:sp>
      <p:graphicFrame>
        <p:nvGraphicFramePr>
          <p:cNvPr id="46123" name="Group 43"/>
          <p:cNvGraphicFramePr>
            <a:graphicFrameLocks noGrp="1"/>
          </p:cNvGraphicFramePr>
          <p:nvPr>
            <p:ph type="tbl" idx="1"/>
            <p:extLst/>
          </p:nvPr>
        </p:nvGraphicFramePr>
        <p:xfrm>
          <a:off x="604659" y="2232222"/>
          <a:ext cx="8078456" cy="2222245"/>
        </p:xfrm>
        <a:graphic>
          <a:graphicData uri="http://schemas.openxmlformats.org/drawingml/2006/table">
            <a:tbl>
              <a:tblPr>
                <a:tableStyleId>{5940675A-B579-460E-94D1-54222C63F5DA}</a:tableStyleId>
              </a:tblPr>
              <a:tblGrid>
                <a:gridCol w="1651137">
                  <a:extLst>
                    <a:ext uri="{9D8B030D-6E8A-4147-A177-3AD203B41FA5}">
                      <a16:colId xmlns:a16="http://schemas.microsoft.com/office/drawing/2014/main" xmlns="" val="20001"/>
                    </a:ext>
                  </a:extLst>
                </a:gridCol>
                <a:gridCol w="1667414">
                  <a:extLst>
                    <a:ext uri="{9D8B030D-6E8A-4147-A177-3AD203B41FA5}">
                      <a16:colId xmlns:a16="http://schemas.microsoft.com/office/drawing/2014/main" xmlns="" val="20002"/>
                    </a:ext>
                  </a:extLst>
                </a:gridCol>
                <a:gridCol w="1651136">
                  <a:extLst>
                    <a:ext uri="{9D8B030D-6E8A-4147-A177-3AD203B41FA5}">
                      <a16:colId xmlns:a16="http://schemas.microsoft.com/office/drawing/2014/main" xmlns="" val="20003"/>
                    </a:ext>
                  </a:extLst>
                </a:gridCol>
                <a:gridCol w="1555289">
                  <a:extLst>
                    <a:ext uri="{9D8B030D-6E8A-4147-A177-3AD203B41FA5}">
                      <a16:colId xmlns:a16="http://schemas.microsoft.com/office/drawing/2014/main" xmlns="" val="20004"/>
                    </a:ext>
                  </a:extLst>
                </a:gridCol>
                <a:gridCol w="1553480">
                  <a:extLst>
                    <a:ext uri="{9D8B030D-6E8A-4147-A177-3AD203B41FA5}">
                      <a16:colId xmlns:a16="http://schemas.microsoft.com/office/drawing/2014/main" xmlns="" val="20005"/>
                    </a:ext>
                  </a:extLst>
                </a:gridCol>
              </a:tblGrid>
              <a:tr h="346968">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Times New Roman" pitchFamily="18" charset="0"/>
                          <a:cs typeface="Times New Roman" pitchFamily="18" charset="0"/>
                        </a:rPr>
                        <a:t>вакцинация</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1">
                        <a:lumMod val="50000"/>
                      </a:schemeClr>
                    </a:solidFill>
                  </a:tcPr>
                </a:tc>
                <a:tc hMerge="1">
                  <a:txBody>
                    <a:bodyPr/>
                    <a:lstStyle/>
                    <a:p>
                      <a:endParaRPr lang="ru-RU"/>
                    </a:p>
                  </a:txBody>
                  <a:tcPr/>
                </a:tc>
                <a:tc hMerge="1">
                  <a:txBody>
                    <a:bodyPr/>
                    <a:lstStyle/>
                    <a:p>
                      <a:endParaRPr lang="ru-RU"/>
                    </a:p>
                  </a:txBody>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Times New Roman" pitchFamily="18" charset="0"/>
                          <a:cs typeface="Times New Roman" pitchFamily="18" charset="0"/>
                        </a:rPr>
                        <a:t>ревакцинация</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1">
                        <a:lumMod val="50000"/>
                      </a:schemeClr>
                    </a:solidFill>
                  </a:tcPr>
                </a:tc>
                <a:tc hMerge="1">
                  <a:txBody>
                    <a:bodyPr/>
                    <a:lstStyle/>
                    <a:p>
                      <a:endParaRPr lang="ru-RU"/>
                    </a:p>
                  </a:txBody>
                  <a:tcPr/>
                </a:tc>
                <a:extLst>
                  <a:ext uri="{0D108BD9-81ED-4DB2-BD59-A6C34878D82A}">
                    <a16:rowId xmlns:a16="http://schemas.microsoft.com/office/drawing/2014/main" xmlns="" val="10000"/>
                  </a:ext>
                </a:extLst>
              </a:tr>
              <a:tr h="34696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500" u="none" strike="noStrike" cap="none" normalizeH="0" baseline="0" dirty="0" smtClean="0">
                          <a:ln>
                            <a:noFill/>
                          </a:ln>
                          <a:effectLst/>
                          <a:latin typeface="Times New Roman" pitchFamily="18" charset="0"/>
                          <a:cs typeface="Times New Roman" pitchFamily="18" charset="0"/>
                        </a:rPr>
                        <a:t>I</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500" u="none" strike="noStrike" cap="none" normalizeH="0" baseline="0" smtClean="0">
                          <a:ln>
                            <a:noFill/>
                          </a:ln>
                          <a:effectLst/>
                          <a:latin typeface="Times New Roman" pitchFamily="18" charset="0"/>
                          <a:cs typeface="Times New Roman" pitchFamily="18" charset="0"/>
                        </a:rPr>
                        <a:t>II</a:t>
                      </a:r>
                      <a:endParaRPr kumimoji="0" lang="ru-RU" altLang="ru-RU" sz="15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500" u="none" strike="noStrike" cap="none" normalizeH="0" baseline="0" dirty="0" smtClean="0">
                          <a:ln>
                            <a:noFill/>
                          </a:ln>
                          <a:effectLst/>
                          <a:latin typeface="Times New Roman" pitchFamily="18" charset="0"/>
                          <a:cs typeface="Times New Roman" pitchFamily="18" charset="0"/>
                        </a:rPr>
                        <a:t>III</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500" u="none" strike="noStrike" cap="none" normalizeH="0" baseline="0" dirty="0" smtClean="0">
                          <a:ln>
                            <a:noFill/>
                          </a:ln>
                          <a:effectLst/>
                          <a:latin typeface="Times New Roman" pitchFamily="18" charset="0"/>
                          <a:cs typeface="Times New Roman" pitchFamily="18" charset="0"/>
                        </a:rPr>
                        <a:t>I</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500" u="none" strike="noStrike" cap="none" normalizeH="0" baseline="0" dirty="0" smtClean="0">
                          <a:ln>
                            <a:noFill/>
                          </a:ln>
                          <a:effectLst/>
                          <a:latin typeface="Times New Roman" pitchFamily="18" charset="0"/>
                          <a:cs typeface="Times New Roman" pitchFamily="18" charset="0"/>
                        </a:rPr>
                        <a:t>II</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6">
                        <a:lumMod val="60000"/>
                        <a:lumOff val="40000"/>
                      </a:schemeClr>
                    </a:solidFill>
                  </a:tcPr>
                </a:tc>
                <a:extLst>
                  <a:ext uri="{0D108BD9-81ED-4DB2-BD59-A6C34878D82A}">
                    <a16:rowId xmlns:a16="http://schemas.microsoft.com/office/drawing/2014/main" xmlns="" val="10001"/>
                  </a:ext>
                </a:extLst>
              </a:tr>
              <a:tr h="55679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3 </a:t>
                      </a:r>
                      <a:r>
                        <a:rPr kumimoji="0" lang="ru-RU" altLang="ru-RU" sz="1500" u="none" strike="noStrike" cap="none" normalizeH="0" baseline="0" dirty="0" err="1" smtClean="0">
                          <a:ln>
                            <a:noFill/>
                          </a:ln>
                          <a:effectLst/>
                          <a:latin typeface="Times New Roman" pitchFamily="18" charset="0"/>
                          <a:cs typeface="Times New Roman" pitchFamily="18" charset="0"/>
                        </a:rPr>
                        <a:t>мес</a:t>
                      </a:r>
                      <a:endParaRPr kumimoji="0" lang="ru-RU" altLang="ru-RU" sz="1500" u="none" strike="noStrike" cap="none" normalizeH="0" baseline="0" dirty="0" smtClean="0">
                        <a:ln>
                          <a:noFill/>
                        </a:ln>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4,5 </a:t>
                      </a:r>
                      <a:r>
                        <a:rPr kumimoji="0" lang="ru-RU" altLang="ru-RU" sz="1500" u="none" strike="noStrike" cap="none" normalizeH="0" baseline="0" dirty="0" err="1" smtClean="0">
                          <a:ln>
                            <a:noFill/>
                          </a:ln>
                          <a:effectLst/>
                          <a:latin typeface="Times New Roman" pitchFamily="18" charset="0"/>
                          <a:cs typeface="Times New Roman" pitchFamily="18" charset="0"/>
                        </a:rPr>
                        <a:t>мес</a:t>
                      </a:r>
                      <a:endParaRPr kumimoji="0" lang="ru-RU" altLang="ru-RU" sz="1500" u="none" strike="noStrike" cap="none" normalizeH="0" baseline="0" dirty="0" smtClean="0">
                        <a:ln>
                          <a:noFill/>
                        </a:ln>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6 </a:t>
                      </a:r>
                      <a:r>
                        <a:rPr kumimoji="0" lang="ru-RU" altLang="ru-RU" sz="1500" u="none" strike="noStrike" cap="none" normalizeH="0" baseline="0" dirty="0" err="1" smtClean="0">
                          <a:ln>
                            <a:noFill/>
                          </a:ln>
                          <a:effectLst/>
                          <a:latin typeface="Times New Roman" pitchFamily="18" charset="0"/>
                          <a:cs typeface="Times New Roman" pitchFamily="18" charset="0"/>
                        </a:rPr>
                        <a:t>мес</a:t>
                      </a:r>
                      <a:endParaRPr kumimoji="0" lang="ru-RU" altLang="ru-RU" sz="1500" u="none" strike="noStrike" cap="none" normalizeH="0" baseline="0" dirty="0" smtClean="0">
                        <a:ln>
                          <a:noFill/>
                        </a:ln>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18 </a:t>
                      </a:r>
                      <a:r>
                        <a:rPr kumimoji="0" lang="ru-RU" altLang="ru-RU" sz="1500" u="none" strike="noStrike" cap="none" normalizeH="0" baseline="0" dirty="0" err="1" smtClean="0">
                          <a:ln>
                            <a:noFill/>
                          </a:ln>
                          <a:effectLst/>
                          <a:latin typeface="Times New Roman" pitchFamily="18" charset="0"/>
                          <a:cs typeface="Times New Roman" pitchFamily="18" charset="0"/>
                        </a:rPr>
                        <a:t>мес</a:t>
                      </a:r>
                      <a:endParaRPr kumimoji="0" lang="ru-RU" altLang="ru-RU" sz="1500" u="none" strike="noStrike" cap="none" normalizeH="0" baseline="0" dirty="0" smtClean="0">
                        <a:ln>
                          <a:noFill/>
                        </a:ln>
                        <a:effectLst/>
                        <a:latin typeface="Times New Roman" pitchFamily="18" charset="0"/>
                        <a:cs typeface="Times New Roman" pitchFamily="18" charset="0"/>
                      </a:endParaRPr>
                    </a:p>
                  </a:txBody>
                  <a:tcPr marL="68580" marR="68580" marT="34290" marB="34290"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6 лет</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6">
                        <a:lumMod val="60000"/>
                        <a:lumOff val="40000"/>
                      </a:schemeClr>
                    </a:solidFill>
                  </a:tcPr>
                </a:tc>
                <a:extLst>
                  <a:ext uri="{0D108BD9-81ED-4DB2-BD59-A6C34878D82A}">
                    <a16:rowId xmlns:a16="http://schemas.microsoft.com/office/drawing/2014/main" xmlns="" val="10002"/>
                  </a:ext>
                </a:extLst>
              </a:tr>
              <a:tr h="346968">
                <a:tc gridSpan="5">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 </a:t>
                      </a:r>
                      <a:r>
                        <a:rPr kumimoji="0" lang="ru-RU" altLang="ru-RU" sz="1500" b="1" u="none" strike="noStrike" cap="none" normalizeH="0" baseline="0" dirty="0" smtClean="0">
                          <a:ln>
                            <a:noFill/>
                          </a:ln>
                          <a:effectLst/>
                          <a:latin typeface="Times New Roman" pitchFamily="18" charset="0"/>
                          <a:cs typeface="Times New Roman" pitchFamily="18" charset="0"/>
                        </a:rPr>
                        <a:t>третья ревакцинация </a:t>
                      </a:r>
                      <a:r>
                        <a:rPr kumimoji="0" lang="ru-RU" altLang="ru-RU" sz="1500" u="none" strike="noStrike" cap="none" normalizeH="0" baseline="0" dirty="0" smtClean="0">
                          <a:ln>
                            <a:noFill/>
                          </a:ln>
                          <a:effectLst/>
                          <a:latin typeface="Times New Roman" pitchFamily="18" charset="0"/>
                          <a:cs typeface="Times New Roman" pitchFamily="18" charset="0"/>
                        </a:rPr>
                        <a:t>в 14 лет</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6">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624542">
                <a:tc gridSpan="5">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500" u="none" strike="noStrike" cap="none" normalizeH="0" baseline="0" dirty="0" smtClean="0">
                          <a:ln>
                            <a:noFill/>
                          </a:ln>
                          <a:effectLst/>
                          <a:latin typeface="Times New Roman" pitchFamily="18" charset="0"/>
                          <a:cs typeface="Times New Roman" pitchFamily="18" charset="0"/>
                        </a:rPr>
                        <a:t>+  </a:t>
                      </a:r>
                      <a:r>
                        <a:rPr lang="ru-RU" sz="1500" b="1" dirty="0" smtClean="0">
                          <a:latin typeface="Times New Roman" pitchFamily="18" charset="0"/>
                          <a:cs typeface="Times New Roman" pitchFamily="18" charset="0"/>
                        </a:rPr>
                        <a:t>последующие ревакцинации подростков и взрослых </a:t>
                      </a:r>
                      <a:r>
                        <a:rPr lang="ru-RU" sz="1500" dirty="0" smtClean="0">
                          <a:latin typeface="Times New Roman" pitchFamily="18" charset="0"/>
                          <a:cs typeface="Times New Roman" pitchFamily="18" charset="0"/>
                        </a:rPr>
                        <a:t>с 18 </a:t>
                      </a:r>
                      <a:r>
                        <a:rPr lang="ru-RU" sz="1500" b="1" dirty="0" smtClean="0">
                          <a:latin typeface="Times New Roman" pitchFamily="18" charset="0"/>
                          <a:cs typeface="Times New Roman" pitchFamily="18" charset="0"/>
                        </a:rPr>
                        <a:t>лет-каждые 10 лет </a:t>
                      </a:r>
                      <a:r>
                        <a:rPr lang="ru-RU" sz="1500" dirty="0" smtClean="0">
                          <a:latin typeface="Times New Roman" pitchFamily="18" charset="0"/>
                          <a:cs typeface="Times New Roman" pitchFamily="18" charset="0"/>
                        </a:rPr>
                        <a:t>с момента последней ревакцинации</a:t>
                      </a:r>
                      <a:endParaRPr kumimoji="0" lang="ru-RU" altLang="ru-RU" sz="15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34290" marB="34290" horzOverflow="overflow">
                    <a:solidFill>
                      <a:schemeClr val="accent6">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bl>
          </a:graphicData>
        </a:graphic>
      </p:graphicFrame>
      <p:sp>
        <p:nvSpPr>
          <p:cNvPr id="46119" name="Rectangle 39"/>
          <p:cNvSpPr>
            <a:spLocks noChangeArrowheads="1"/>
          </p:cNvSpPr>
          <p:nvPr/>
        </p:nvSpPr>
        <p:spPr bwMode="auto">
          <a:xfrm>
            <a:off x="3943674" y="5381564"/>
            <a:ext cx="2856206" cy="44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ru-RU" altLang="ru-RU" sz="1350" i="1" dirty="0">
              <a:solidFill>
                <a:prstClr val="black"/>
              </a:solidFill>
              <a:latin typeface="Times New Roman" panose="02020603050405020304" pitchFamily="18" charset="0"/>
            </a:endParaRPr>
          </a:p>
        </p:txBody>
      </p:sp>
      <p:sp>
        <p:nvSpPr>
          <p:cNvPr id="6" name="Прямоугольник 5"/>
          <p:cNvSpPr/>
          <p:nvPr/>
        </p:nvSpPr>
        <p:spPr>
          <a:xfrm>
            <a:off x="3943673" y="5100503"/>
            <a:ext cx="4892408" cy="761747"/>
          </a:xfrm>
          <a:prstGeom prst="rect">
            <a:avLst/>
          </a:prstGeom>
        </p:spPr>
        <p:txBody>
          <a:bodyPr wrap="square">
            <a:spAutoFit/>
          </a:bodyPr>
          <a:lstStyle/>
          <a:p>
            <a:pPr algn="just" defTabSz="685800">
              <a:defRPr/>
            </a:pPr>
            <a:r>
              <a:rPr lang="ru-RU" sz="1050" i="1" dirty="0">
                <a:solidFill>
                  <a:prstClr val="black"/>
                </a:solidFill>
                <a:latin typeface="Times New Roman" pitchFamily="18" charset="0"/>
                <a:cs typeface="Times New Roman" pitchFamily="18" charset="0"/>
              </a:rPr>
              <a:t>* Согласованное мнение экспертов VIII Образовательного международного Консенсуса  по респираторной медицине в педиатрии  по вопросам организации вакцинации против коклюша  от 19.01.2019</a:t>
            </a:r>
          </a:p>
          <a:p>
            <a:pPr algn="just" defTabSz="685800">
              <a:defRPr/>
            </a:pPr>
            <a:r>
              <a:rPr lang="ru-RU" sz="1200" i="1"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2823565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870438" y="1323967"/>
            <a:ext cx="7898779" cy="51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ru-RU" altLang="ru-RU" sz="1800" dirty="0">
                <a:solidFill>
                  <a:schemeClr val="accent1">
                    <a:lumMod val="75000"/>
                  </a:schemeClr>
                </a:solidFill>
                <a:latin typeface="Times New Roman" pitchFamily="18" charset="0"/>
                <a:cs typeface="Times New Roman" pitchFamily="18" charset="0"/>
              </a:rPr>
              <a:t>ВОЗМОЖНЫЕ СХЕМЫ «ДОГОНЯЮЩЕЙ» ВАКЦИНАЦИИ </a:t>
            </a:r>
            <a:br>
              <a:rPr lang="ru-RU" altLang="ru-RU" sz="1800" dirty="0">
                <a:solidFill>
                  <a:schemeClr val="accent1">
                    <a:lumMod val="75000"/>
                  </a:schemeClr>
                </a:solidFill>
                <a:latin typeface="Times New Roman" pitchFamily="18" charset="0"/>
                <a:cs typeface="Times New Roman" pitchFamily="18" charset="0"/>
              </a:rPr>
            </a:br>
            <a:r>
              <a:rPr lang="ru-RU" altLang="ru-RU" sz="2100" i="1" dirty="0">
                <a:solidFill>
                  <a:schemeClr val="accent1">
                    <a:lumMod val="75000"/>
                  </a:schemeClr>
                </a:solidFill>
                <a:latin typeface="Times New Roman" pitchFamily="18" charset="0"/>
                <a:cs typeface="Times New Roman" pitchFamily="18" charset="0"/>
              </a:rPr>
              <a:t>ПРОТИВ КОКЛЮША, ДИФТЕРИИ, СТОЛБНЯКА </a:t>
            </a:r>
          </a:p>
        </p:txBody>
      </p:sp>
      <p:sp>
        <p:nvSpPr>
          <p:cNvPr id="2" name="Номер слайда 1"/>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43</a:t>
            </a:fld>
            <a:endParaRPr lang="ru-RU">
              <a:solidFill>
                <a:prstClr val="black">
                  <a:tint val="75000"/>
                </a:prstClr>
              </a:solidFill>
            </a:endParaRPr>
          </a:p>
        </p:txBody>
      </p:sp>
      <p:sp>
        <p:nvSpPr>
          <p:cNvPr id="4" name="Прямоугольник 3"/>
          <p:cNvSpPr/>
          <p:nvPr/>
        </p:nvSpPr>
        <p:spPr>
          <a:xfrm>
            <a:off x="3159506" y="5452716"/>
            <a:ext cx="5821325" cy="369332"/>
          </a:xfrm>
          <a:prstGeom prst="rect">
            <a:avLst/>
          </a:prstGeom>
        </p:spPr>
        <p:txBody>
          <a:bodyPr wrap="square">
            <a:spAutoFit/>
          </a:bodyPr>
          <a:lstStyle/>
          <a:p>
            <a:pPr algn="just" defTabSz="685800">
              <a:defRPr/>
            </a:pPr>
            <a:r>
              <a:rPr lang="ru-RU" sz="900" i="1" dirty="0">
                <a:solidFill>
                  <a:prstClr val="black"/>
                </a:solidFill>
                <a:latin typeface="Times New Roman" pitchFamily="18" charset="0"/>
                <a:cs typeface="Times New Roman" pitchFamily="18" charset="0"/>
              </a:rPr>
              <a:t>Согласованное мнение экспертов VIII Образовательного международного Консенсуса  по респираторной медицине в педиатрии  по вопросам организации вакцинации против коклюша  от 19.01.2019 </a:t>
            </a:r>
          </a:p>
        </p:txBody>
      </p:sp>
      <p:graphicFrame>
        <p:nvGraphicFramePr>
          <p:cNvPr id="3" name="Таблица 2"/>
          <p:cNvGraphicFramePr>
            <a:graphicFrameLocks noGrp="1"/>
          </p:cNvGraphicFramePr>
          <p:nvPr>
            <p:extLst/>
          </p:nvPr>
        </p:nvGraphicFramePr>
        <p:xfrm>
          <a:off x="870438" y="2079455"/>
          <a:ext cx="7573426" cy="1741679"/>
        </p:xfrm>
        <a:graphic>
          <a:graphicData uri="http://schemas.openxmlformats.org/drawingml/2006/table">
            <a:tbl>
              <a:tblPr firstRow="1" bandRow="1"/>
              <a:tblGrid>
                <a:gridCol w="1457543">
                  <a:extLst>
                    <a:ext uri="{9D8B030D-6E8A-4147-A177-3AD203B41FA5}">
                      <a16:colId xmlns:a16="http://schemas.microsoft.com/office/drawing/2014/main" xmlns="" val="3320124284"/>
                    </a:ext>
                  </a:extLst>
                </a:gridCol>
                <a:gridCol w="670801">
                  <a:extLst>
                    <a:ext uri="{9D8B030D-6E8A-4147-A177-3AD203B41FA5}">
                      <a16:colId xmlns:a16="http://schemas.microsoft.com/office/drawing/2014/main" xmlns="" val="3844868218"/>
                    </a:ext>
                  </a:extLst>
                </a:gridCol>
                <a:gridCol w="803305">
                  <a:extLst>
                    <a:ext uri="{9D8B030D-6E8A-4147-A177-3AD203B41FA5}">
                      <a16:colId xmlns:a16="http://schemas.microsoft.com/office/drawing/2014/main" xmlns="" val="3855138481"/>
                    </a:ext>
                  </a:extLst>
                </a:gridCol>
                <a:gridCol w="801234">
                  <a:extLst>
                    <a:ext uri="{9D8B030D-6E8A-4147-A177-3AD203B41FA5}">
                      <a16:colId xmlns:a16="http://schemas.microsoft.com/office/drawing/2014/main" xmlns="" val="1333035611"/>
                    </a:ext>
                  </a:extLst>
                </a:gridCol>
                <a:gridCol w="1191690">
                  <a:extLst>
                    <a:ext uri="{9D8B030D-6E8A-4147-A177-3AD203B41FA5}">
                      <a16:colId xmlns:a16="http://schemas.microsoft.com/office/drawing/2014/main" xmlns="" val="822340524"/>
                    </a:ext>
                  </a:extLst>
                </a:gridCol>
                <a:gridCol w="1406629">
                  <a:extLst>
                    <a:ext uri="{9D8B030D-6E8A-4147-A177-3AD203B41FA5}">
                      <a16:colId xmlns:a16="http://schemas.microsoft.com/office/drawing/2014/main" xmlns="" val="2381194101"/>
                    </a:ext>
                  </a:extLst>
                </a:gridCol>
                <a:gridCol w="1242224">
                  <a:extLst>
                    <a:ext uri="{9D8B030D-6E8A-4147-A177-3AD203B41FA5}">
                      <a16:colId xmlns:a16="http://schemas.microsoft.com/office/drawing/2014/main" xmlns="" val="2592712580"/>
                    </a:ext>
                  </a:extLst>
                </a:gridCol>
              </a:tblGrid>
              <a:tr h="212447">
                <a:tc rowSpan="8">
                  <a:txBody>
                    <a:bodyPr/>
                    <a:lstStyle/>
                    <a:p>
                      <a:pPr algn="ctr" rtl="0" fontAlgn="ctr"/>
                      <a:r>
                        <a:rPr lang="ru-RU" sz="1400" b="0" i="0" u="none" strike="noStrike" dirty="0">
                          <a:solidFill>
                            <a:srgbClr val="000000"/>
                          </a:solidFill>
                          <a:effectLst/>
                          <a:latin typeface="Times New Roman" panose="02020603050405020304" pitchFamily="18" charset="0"/>
                        </a:rPr>
                        <a:t>В процессе вакцинации и RV1 ребенок находится в возрасте </a:t>
                      </a:r>
                      <a:r>
                        <a:rPr lang="ru-RU" sz="1400" b="1" i="0" u="none" strike="noStrike" dirty="0">
                          <a:solidFill>
                            <a:srgbClr val="000000"/>
                          </a:solidFill>
                          <a:effectLst/>
                          <a:latin typeface="Times New Roman" panose="02020603050405020304" pitchFamily="18" charset="0"/>
                        </a:rPr>
                        <a:t>до 3 </a:t>
                      </a:r>
                      <a:r>
                        <a:rPr lang="ru-RU" sz="1400" b="1" i="0" u="none" strike="noStrike" dirty="0" smtClean="0">
                          <a:solidFill>
                            <a:srgbClr val="000000"/>
                          </a:solidFill>
                          <a:effectLst/>
                          <a:latin typeface="Times New Roman" panose="02020603050405020304" pitchFamily="18" charset="0"/>
                        </a:rPr>
                        <a:t>лет </a:t>
                      </a:r>
                      <a:r>
                        <a:rPr lang="ru-RU" sz="1400" b="1" i="0" u="none" strike="noStrike" dirty="0">
                          <a:solidFill>
                            <a:srgbClr val="000000"/>
                          </a:solidFill>
                          <a:effectLst/>
                          <a:latin typeface="Times New Roman" panose="02020603050405020304" pitchFamily="18" charset="0"/>
                        </a:rPr>
                        <a:t>11 мес. 29 дней</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rtl="0" fontAlgn="ctr"/>
                      <a:r>
                        <a:rPr lang="ru-RU" sz="1400" b="0" i="0" u="none" strike="noStrike" dirty="0">
                          <a:solidFill>
                            <a:srgbClr val="000000"/>
                          </a:solidFill>
                          <a:effectLst/>
                          <a:latin typeface="Times New Roman" panose="02020603050405020304" pitchFamily="18" charset="0"/>
                        </a:rPr>
                        <a:t>Первичный курс: 3 + 1 (ревакцинация) </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rtl="0" fontAlgn="ctr"/>
                      <a:r>
                        <a:rPr lang="ru-RU" sz="1400" b="0" i="0" u="none" strike="noStrike" dirty="0">
                          <a:solidFill>
                            <a:srgbClr val="000000"/>
                          </a:solidFill>
                          <a:effectLst/>
                          <a:latin typeface="Times New Roman" panose="02020603050405020304" pitchFamily="18" charset="0"/>
                        </a:rPr>
                        <a:t>Ревакцинация в 6-7 лет</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3708155"/>
                  </a:ext>
                </a:extLst>
              </a:tr>
              <a:tr h="212447">
                <a:tc vMerge="1">
                  <a:txBody>
                    <a:bodyPr/>
                    <a:lstStyle/>
                    <a:p>
                      <a:endParaRPr lang="ru-RU"/>
                    </a:p>
                  </a:txBody>
                  <a:tcPr/>
                </a:tc>
                <a:tc gridSpan="5">
                  <a:txBody>
                    <a:bodyPr/>
                    <a:lstStyle/>
                    <a:p>
                      <a:pPr algn="ctr" rtl="0" fontAlgn="ctr"/>
                      <a:r>
                        <a:rPr lang="ru-RU" sz="1400" b="0" i="0" u="none" strike="noStrike" dirty="0">
                          <a:solidFill>
                            <a:srgbClr val="000000"/>
                          </a:solidFill>
                          <a:effectLst/>
                          <a:latin typeface="Times New Roman" panose="02020603050405020304" pitchFamily="18" charset="0"/>
                        </a:rPr>
                        <a:t>минимальный интервал между дозами  </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893396689"/>
                  </a:ext>
                </a:extLst>
              </a:tr>
              <a:tr h="212447">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Введено</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rPr>
                        <a:t>1 доза</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rPr>
                        <a:t>1-2 доза</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rPr>
                        <a:t>2-3 доза</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imes New Roman" panose="02020603050405020304" pitchFamily="18" charset="0"/>
                        </a:rPr>
                        <a:t>3 - RV1</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imes New Roman" panose="02020603050405020304" pitchFamily="18" charset="0"/>
                        </a:rPr>
                        <a:t>RV1 – RV2</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505870802"/>
                  </a:ext>
                </a:extLst>
              </a:tr>
              <a:tr h="212447">
                <a:tc vMerge="1">
                  <a:txBody>
                    <a:bodyPr/>
                    <a:lstStyle/>
                    <a:p>
                      <a:endParaRPr lang="ru-RU"/>
                    </a:p>
                  </a:txBody>
                  <a:tcPr/>
                </a:tc>
                <a:tc rowSpan="2">
                  <a:txBody>
                    <a:bodyPr/>
                    <a:lstStyle/>
                    <a:p>
                      <a:pPr algn="ctr" rtl="0" fontAlgn="ctr"/>
                      <a:r>
                        <a:rPr lang="ru-RU" sz="1400" b="0" i="0" u="none" strike="noStrike">
                          <a:solidFill>
                            <a:srgbClr val="000000"/>
                          </a:solidFill>
                          <a:effectLst/>
                          <a:latin typeface="Times New Roman" panose="02020603050405020304" pitchFamily="18" charset="0"/>
                        </a:rPr>
                        <a:t>0/неизвестно</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400" b="0" i="0" u="none" strike="noStrike">
                          <a:solidFill>
                            <a:srgbClr val="000000"/>
                          </a:solidFill>
                          <a:effectLst/>
                          <a:latin typeface="Times New Roman" panose="02020603050405020304" pitchFamily="18" charset="0"/>
                        </a:rPr>
                        <a:t>АКДС/ АаКДС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400" b="0" i="0" u="none" strike="noStrike" dirty="0">
                          <a:solidFill>
                            <a:srgbClr val="000000"/>
                          </a:solidFill>
                          <a:effectLst/>
                          <a:latin typeface="Times New Roman" panose="02020603050405020304" pitchFamily="18" charset="0"/>
                        </a:rPr>
                        <a:t>1,5 мес.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400" b="0" i="0" u="none" strike="noStrike" dirty="0">
                          <a:solidFill>
                            <a:srgbClr val="000000"/>
                          </a:solidFill>
                          <a:effectLst/>
                          <a:latin typeface="Times New Roman" panose="02020603050405020304" pitchFamily="18" charset="0"/>
                        </a:rPr>
                        <a:t>1,5 мес.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400" b="0" i="0" u="none" strike="noStrike">
                          <a:solidFill>
                            <a:srgbClr val="000000"/>
                          </a:solidFill>
                          <a:effectLst/>
                          <a:latin typeface="Times New Roman" panose="02020603050405020304" pitchFamily="18" charset="0"/>
                        </a:rPr>
                        <a:t>12 (6*) мес.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ru-RU" sz="1400" b="0" i="0" u="none" strike="noStrike">
                          <a:solidFill>
                            <a:srgbClr val="000000"/>
                          </a:solidFill>
                          <a:effectLst/>
                          <a:latin typeface="Times New Roman" panose="02020603050405020304" pitchFamily="18" charset="0"/>
                        </a:rPr>
                        <a:t>2 года</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013278575"/>
                  </a:ext>
                </a:extLst>
              </a:tr>
              <a:tr h="20574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rtl="0" fontAlgn="ctr"/>
                      <a:r>
                        <a:rPr lang="ru-RU" sz="1400" b="0" i="0" u="none" strike="noStrike">
                          <a:solidFill>
                            <a:srgbClr val="000000"/>
                          </a:solidFill>
                          <a:effectLst/>
                          <a:latin typeface="Times New Roman" panose="02020603050405020304" pitchFamily="18" charset="0"/>
                        </a:rPr>
                        <a:t>АКДС/ АаКДС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3">
                  <a:txBody>
                    <a:bodyPr/>
                    <a:lstStyle/>
                    <a:p>
                      <a:pPr algn="ctr" rtl="0" fontAlgn="ctr"/>
                      <a:r>
                        <a:rPr lang="ru-RU" sz="1400" b="0" i="0" u="none" strike="noStrike" dirty="0">
                          <a:solidFill>
                            <a:srgbClr val="000000"/>
                          </a:solidFill>
                          <a:effectLst/>
                          <a:latin typeface="Times New Roman" panose="02020603050405020304" pitchFamily="18" charset="0"/>
                        </a:rPr>
                        <a:t>АКДС/ </a:t>
                      </a:r>
                      <a:r>
                        <a:rPr lang="ru-RU" sz="1400" b="0" i="0" u="none" strike="noStrike" dirty="0" err="1">
                          <a:solidFill>
                            <a:srgbClr val="000000"/>
                          </a:solidFill>
                          <a:effectLst/>
                          <a:latin typeface="Times New Roman" panose="02020603050405020304" pitchFamily="18" charset="0"/>
                        </a:rPr>
                        <a:t>АаКДС</a:t>
                      </a:r>
                      <a:endParaRPr lang="ru-RU" sz="1400" b="0" i="0" u="none" strike="noStrike" dirty="0">
                        <a:solidFill>
                          <a:srgbClr val="000000"/>
                        </a:solidFill>
                        <a:effectLst/>
                        <a:latin typeface="Times New Roman" panose="02020603050405020304" pitchFamily="18" charset="0"/>
                      </a:endParaRP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4">
                  <a:txBody>
                    <a:bodyPr/>
                    <a:lstStyle/>
                    <a:p>
                      <a:pPr algn="ctr" rtl="0" fontAlgn="ctr"/>
                      <a:r>
                        <a:rPr lang="ru-RU" sz="1400" b="0" i="0" u="none" strike="noStrike" dirty="0">
                          <a:solidFill>
                            <a:srgbClr val="000000"/>
                          </a:solidFill>
                          <a:effectLst/>
                          <a:latin typeface="Times New Roman" panose="02020603050405020304" pitchFamily="18" charset="0"/>
                        </a:rPr>
                        <a:t>АКДС (до 4 лет)/ </a:t>
                      </a:r>
                      <a:r>
                        <a:rPr lang="ru-RU" sz="1400" b="0" i="0" u="none" strike="noStrike" dirty="0" err="1">
                          <a:solidFill>
                            <a:srgbClr val="000000"/>
                          </a:solidFill>
                          <a:effectLst/>
                          <a:latin typeface="Times New Roman" panose="02020603050405020304" pitchFamily="18" charset="0"/>
                        </a:rPr>
                        <a:t>АаКДС</a:t>
                      </a:r>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(до</a:t>
                      </a:r>
                      <a:r>
                        <a:rPr lang="ru-RU" sz="1400" b="0" i="0" u="none" strike="noStrike" baseline="0" dirty="0" smtClean="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6 </a:t>
                      </a:r>
                      <a:r>
                        <a:rPr lang="ru-RU" sz="1400" b="0" i="0" u="none" strike="noStrike" dirty="0">
                          <a:solidFill>
                            <a:srgbClr val="000000"/>
                          </a:solidFill>
                          <a:effectLst/>
                          <a:latin typeface="Times New Roman" panose="02020603050405020304" pitchFamily="18" charset="0"/>
                        </a:rPr>
                        <a:t>лет)/  </a:t>
                      </a:r>
                      <a:endParaRPr lang="ru-RU" sz="1400" b="0" i="0" u="none" strike="noStrike" dirty="0" smtClean="0">
                        <a:solidFill>
                          <a:srgbClr val="000000"/>
                        </a:solidFill>
                        <a:effectLst/>
                        <a:latin typeface="Times New Roman" panose="02020603050405020304" pitchFamily="18" charset="0"/>
                      </a:endParaRPr>
                    </a:p>
                    <a:p>
                      <a:pPr algn="ctr" rtl="0" fontAlgn="ctr"/>
                      <a:r>
                        <a:rPr lang="ru-RU" sz="1400" b="0" i="0" u="none" strike="noStrike" dirty="0" smtClean="0">
                          <a:solidFill>
                            <a:srgbClr val="000000"/>
                          </a:solidFill>
                          <a:effectLst/>
                          <a:latin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rPr>
                        <a:t>АакдС</a:t>
                      </a:r>
                      <a:r>
                        <a:rPr lang="ru-RU" sz="1400" b="0" i="0" u="none" strike="noStrike" dirty="0">
                          <a:solidFill>
                            <a:srgbClr val="000000"/>
                          </a:solidFill>
                          <a:effectLst/>
                          <a:latin typeface="Times New Roman" panose="02020603050405020304" pitchFamily="18" charset="0"/>
                        </a:rPr>
                        <a:t> (с 4 лет)</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rowSpan="4">
                  <a:txBody>
                    <a:bodyPr/>
                    <a:lstStyle/>
                    <a:p>
                      <a:pPr algn="ctr" rtl="0" fontAlgn="ctr"/>
                      <a:r>
                        <a:rPr lang="ru-RU" sz="1400" b="0" i="0" u="none" strike="noStrike">
                          <a:solidFill>
                            <a:srgbClr val="000000"/>
                          </a:solidFill>
                          <a:effectLst/>
                          <a:latin typeface="Times New Roman" panose="02020603050405020304" pitchFamily="18" charset="0"/>
                        </a:rPr>
                        <a:t>АакдС</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655385600"/>
                  </a:ext>
                </a:extLst>
              </a:tr>
              <a:tr h="212447">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1</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199254308"/>
                  </a:ext>
                </a:extLst>
              </a:tr>
              <a:tr h="212447">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2</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658093842"/>
                  </a:ext>
                </a:extLst>
              </a:tr>
              <a:tr h="207917">
                <a:tc vMerge="1">
                  <a:txBody>
                    <a:bodyPr/>
                    <a:lstStyle/>
                    <a:p>
                      <a:endParaRPr lang="ru-RU"/>
                    </a:p>
                  </a:txBody>
                  <a:tcPr/>
                </a:tc>
                <a:tc>
                  <a:txBody>
                    <a:bodyPr/>
                    <a:lstStyle/>
                    <a:p>
                      <a:pPr algn="ctr" rtl="0" fontAlgn="ctr"/>
                      <a:r>
                        <a:rPr lang="ru-RU" sz="1300" b="0" i="0" u="none" strike="noStrike">
                          <a:solidFill>
                            <a:srgbClr val="000000"/>
                          </a:solidFill>
                          <a:effectLst/>
                          <a:latin typeface="Times New Roman" panose="02020603050405020304" pitchFamily="18" charset="0"/>
                        </a:rPr>
                        <a:t>3</a:t>
                      </a:r>
                    </a:p>
                  </a:txBody>
                  <a:tcPr marL="6707" marR="6707" marT="6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b="0" i="0" u="none" strike="noStrike">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b="0" i="0" u="none" strike="noStrike" dirty="0">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300" b="0" i="0" u="none" strike="noStrike" dirty="0">
                          <a:solidFill>
                            <a:srgbClr val="000000"/>
                          </a:solidFill>
                          <a:effectLst/>
                          <a:latin typeface="Times New Roman" panose="02020603050405020304" pitchFamily="18" charset="0"/>
                        </a:rPr>
                        <a:t> </a:t>
                      </a:r>
                    </a:p>
                  </a:txBody>
                  <a:tcPr marL="6707" marR="6707" marT="67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038187548"/>
                  </a:ext>
                </a:extLst>
              </a:tr>
            </a:tbl>
          </a:graphicData>
        </a:graphic>
      </p:graphicFrame>
      <p:sp>
        <p:nvSpPr>
          <p:cNvPr id="8" name="Прямоугольник 7"/>
          <p:cNvSpPr/>
          <p:nvPr/>
        </p:nvSpPr>
        <p:spPr>
          <a:xfrm>
            <a:off x="870437" y="3982922"/>
            <a:ext cx="7573426" cy="1200329"/>
          </a:xfrm>
          <a:prstGeom prst="rect">
            <a:avLst/>
          </a:prstGeom>
        </p:spPr>
        <p:txBody>
          <a:bodyPr wrap="square">
            <a:spAutoFit/>
          </a:bodyPr>
          <a:lstStyle/>
          <a:p>
            <a:pPr algn="just" defTabSz="685800">
              <a:defRPr/>
            </a:pPr>
            <a:r>
              <a:rPr lang="ru-RU" sz="1200" b="1" dirty="0">
                <a:solidFill>
                  <a:prstClr val="black"/>
                </a:solidFill>
                <a:latin typeface="Times New Roman" panose="02020603050405020304" pitchFamily="18" charset="0"/>
                <a:cs typeface="Times New Roman" panose="02020603050405020304" pitchFamily="18" charset="0"/>
              </a:rPr>
              <a:t>АКДС</a:t>
            </a:r>
            <a:r>
              <a:rPr lang="ru-RU" sz="1200" dirty="0">
                <a:solidFill>
                  <a:prstClr val="black"/>
                </a:solidFill>
                <a:latin typeface="Times New Roman" panose="02020603050405020304" pitchFamily="18" charset="0"/>
                <a:cs typeface="Times New Roman" panose="02020603050405020304" pitchFamily="18" charset="0"/>
              </a:rPr>
              <a:t> – применяется у детей до 3 лет 11 мес. 29 дней;</a:t>
            </a:r>
          </a:p>
          <a:p>
            <a:pPr algn="just" defTabSz="685800">
              <a:defRPr/>
            </a:pPr>
            <a:r>
              <a:rPr lang="ru-RU" sz="1200" b="1" dirty="0" err="1">
                <a:solidFill>
                  <a:prstClr val="black"/>
                </a:solidFill>
                <a:latin typeface="Times New Roman" panose="02020603050405020304" pitchFamily="18" charset="0"/>
                <a:cs typeface="Times New Roman" panose="02020603050405020304" pitchFamily="18" charset="0"/>
              </a:rPr>
              <a:t>AаКДС</a:t>
            </a:r>
            <a:r>
              <a:rPr lang="ru-RU" sz="1200" b="1" dirty="0">
                <a:solidFill>
                  <a:prstClr val="black"/>
                </a:solidFill>
                <a:latin typeface="Times New Roman" panose="02020603050405020304" pitchFamily="18" charset="0"/>
                <a:cs typeface="Times New Roman" panose="02020603050405020304" pitchFamily="18" charset="0"/>
              </a:rPr>
              <a:t>-ИПВ-ВГВ//ХИБ </a:t>
            </a:r>
            <a:r>
              <a:rPr lang="ru-RU" sz="1200" dirty="0">
                <a:solidFill>
                  <a:prstClr val="black"/>
                </a:solidFill>
                <a:latin typeface="Times New Roman" panose="02020603050405020304" pitchFamily="18" charset="0"/>
                <a:cs typeface="Times New Roman" panose="02020603050405020304" pitchFamily="18" charset="0"/>
              </a:rPr>
              <a:t>– не применяется у детей старше 36 мес.;</a:t>
            </a:r>
          </a:p>
          <a:p>
            <a:pPr algn="just" defTabSz="685800">
              <a:defRPr/>
            </a:pPr>
            <a:r>
              <a:rPr lang="ru-RU" sz="1200" b="1" dirty="0" err="1">
                <a:solidFill>
                  <a:prstClr val="black"/>
                </a:solidFill>
                <a:latin typeface="Times New Roman" panose="02020603050405020304" pitchFamily="18" charset="0"/>
                <a:cs typeface="Times New Roman" panose="02020603050405020304" pitchFamily="18" charset="0"/>
              </a:rPr>
              <a:t>АаКДС</a:t>
            </a:r>
            <a:r>
              <a:rPr lang="ru-RU" sz="1200" b="1" dirty="0">
                <a:solidFill>
                  <a:prstClr val="black"/>
                </a:solidFill>
                <a:latin typeface="Times New Roman" panose="02020603050405020304" pitchFamily="18" charset="0"/>
                <a:cs typeface="Times New Roman" panose="02020603050405020304" pitchFamily="18" charset="0"/>
              </a:rPr>
              <a:t> и </a:t>
            </a:r>
            <a:r>
              <a:rPr lang="ru-RU" sz="1200" b="1" dirty="0" err="1">
                <a:solidFill>
                  <a:prstClr val="black"/>
                </a:solidFill>
                <a:latin typeface="Times New Roman" panose="02020603050405020304" pitchFamily="18" charset="0"/>
                <a:cs typeface="Times New Roman" panose="02020603050405020304" pitchFamily="18" charset="0"/>
              </a:rPr>
              <a:t>АаКДС</a:t>
            </a:r>
            <a:r>
              <a:rPr lang="ru-RU" sz="1200" b="1" dirty="0">
                <a:solidFill>
                  <a:prstClr val="black"/>
                </a:solidFill>
                <a:latin typeface="Times New Roman" panose="02020603050405020304" pitchFamily="18" charset="0"/>
                <a:cs typeface="Times New Roman" panose="02020603050405020304" pitchFamily="18" charset="0"/>
              </a:rPr>
              <a:t>-ИПВ//ХИБ </a:t>
            </a:r>
            <a:r>
              <a:rPr lang="ru-RU" sz="1200" dirty="0">
                <a:solidFill>
                  <a:prstClr val="black"/>
                </a:solidFill>
                <a:latin typeface="Times New Roman" panose="02020603050405020304" pitchFamily="18" charset="0"/>
                <a:cs typeface="Times New Roman" panose="02020603050405020304" pitchFamily="18" charset="0"/>
              </a:rPr>
              <a:t>– не имеют в инструкциях верхнего ограничения возраста применения, тем не менее, их введение в возрасте старше 5 лет 11 мес. 29 дней может быть сопряжено с развитием сильной реакции </a:t>
            </a:r>
            <a:r>
              <a:rPr lang="ru-RU" sz="1200" b="1" dirty="0" err="1">
                <a:solidFill>
                  <a:srgbClr val="C00000"/>
                </a:solidFill>
                <a:latin typeface="Times New Roman" panose="02020603050405020304" pitchFamily="18" charset="0"/>
                <a:cs typeface="Times New Roman" panose="02020603050405020304" pitchFamily="18" charset="0"/>
              </a:rPr>
              <a:t>АакдС</a:t>
            </a:r>
            <a:r>
              <a:rPr lang="ru-RU" sz="1200" dirty="0">
                <a:solidFill>
                  <a:prstClr val="black"/>
                </a:solidFill>
                <a:latin typeface="Times New Roman" panose="02020603050405020304" pitchFamily="18" charset="0"/>
                <a:cs typeface="Times New Roman" panose="02020603050405020304" pitchFamily="18" charset="0"/>
              </a:rPr>
              <a:t> - комбинированная вакцина для ревакцинации против коклюша (бесклеточная), дифтерии и столбняка </a:t>
            </a:r>
            <a:r>
              <a:rPr lang="ru-RU" sz="1200" dirty="0">
                <a:solidFill>
                  <a:srgbClr val="C00000"/>
                </a:solidFill>
                <a:latin typeface="Times New Roman" panose="02020603050405020304" pitchFamily="18" charset="0"/>
                <a:cs typeface="Times New Roman" panose="02020603050405020304" pitchFamily="18" charset="0"/>
              </a:rPr>
              <a:t>у детей от 4-х лет, подростков и взрослых до 64 лет. </a:t>
            </a:r>
          </a:p>
        </p:txBody>
      </p:sp>
    </p:spTree>
    <p:extLst>
      <p:ext uri="{BB962C8B-B14F-4D97-AF65-F5344CB8AC3E}">
        <p14:creationId xmlns:p14="http://schemas.microsoft.com/office/powerpoint/2010/main" val="63086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784335" y="1251418"/>
            <a:ext cx="7898779" cy="51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ru-RU" altLang="ru-RU" sz="1800" b="1" dirty="0">
                <a:solidFill>
                  <a:schemeClr val="accent1">
                    <a:lumMod val="75000"/>
                  </a:schemeClr>
                </a:solidFill>
                <a:latin typeface="Times New Roman" pitchFamily="18" charset="0"/>
                <a:cs typeface="Times New Roman" pitchFamily="18" charset="0"/>
              </a:rPr>
              <a:t>ВОЗМОЖНЫЕ СХЕМЫ «ДОГОНЯЮЩЕЙ» ВАКЦИНАЦИИ ПРОТИВ КОКЛЮША, ДИФТЕРИИ, СТОЛБНЯКА</a:t>
            </a:r>
            <a:r>
              <a:rPr lang="ru-RU" altLang="ru-RU" sz="2100" dirty="0">
                <a:latin typeface="Times New Roman" pitchFamily="18" charset="0"/>
                <a:cs typeface="Times New Roman" pitchFamily="18" charset="0"/>
              </a:rPr>
              <a:t> </a:t>
            </a:r>
          </a:p>
        </p:txBody>
      </p:sp>
      <p:sp>
        <p:nvSpPr>
          <p:cNvPr id="2" name="Номер слайда 1"/>
          <p:cNvSpPr>
            <a:spLocks noGrp="1"/>
          </p:cNvSpPr>
          <p:nvPr>
            <p:ph type="sldNum" sz="quarter" idx="12"/>
          </p:nvPr>
        </p:nvSpPr>
        <p:spPr/>
        <p:txBody>
          <a:bodyPr/>
          <a:lstStyle/>
          <a:p>
            <a:pPr>
              <a:defRPr/>
            </a:pPr>
            <a:fld id="{8C029E4B-F3DF-4B7A-AF98-D5A7152C7975}" type="slidenum">
              <a:rPr lang="ru-RU" smtClean="0">
                <a:solidFill>
                  <a:prstClr val="black">
                    <a:tint val="75000"/>
                  </a:prstClr>
                </a:solidFill>
              </a:rPr>
              <a:pPr>
                <a:defRPr/>
              </a:pPr>
              <a:t>44</a:t>
            </a:fld>
            <a:endParaRPr lang="ru-RU">
              <a:solidFill>
                <a:prstClr val="black">
                  <a:tint val="75000"/>
                </a:prstClr>
              </a:solidFill>
            </a:endParaRPr>
          </a:p>
        </p:txBody>
      </p:sp>
      <p:sp>
        <p:nvSpPr>
          <p:cNvPr id="4" name="Прямоугольник 3"/>
          <p:cNvSpPr/>
          <p:nvPr/>
        </p:nvSpPr>
        <p:spPr>
          <a:xfrm>
            <a:off x="3159506" y="5452716"/>
            <a:ext cx="5821325" cy="369332"/>
          </a:xfrm>
          <a:prstGeom prst="rect">
            <a:avLst/>
          </a:prstGeom>
        </p:spPr>
        <p:txBody>
          <a:bodyPr wrap="square">
            <a:spAutoFit/>
          </a:bodyPr>
          <a:lstStyle/>
          <a:p>
            <a:pPr algn="just" defTabSz="685800">
              <a:defRPr/>
            </a:pPr>
            <a:r>
              <a:rPr lang="ru-RU" sz="900" i="1" dirty="0">
                <a:solidFill>
                  <a:prstClr val="black"/>
                </a:solidFill>
                <a:latin typeface="Times New Roman" pitchFamily="18" charset="0"/>
                <a:cs typeface="Times New Roman" pitchFamily="18" charset="0"/>
              </a:rPr>
              <a:t>Согласованное мнение экспертов VIII Образовательного международного Консенсуса  по респираторной медицине в педиатрии  по вопросам организации вакцинации против коклюша  от 19.01.2019 </a:t>
            </a:r>
          </a:p>
        </p:txBody>
      </p:sp>
      <p:graphicFrame>
        <p:nvGraphicFramePr>
          <p:cNvPr id="7" name="Таблица 6"/>
          <p:cNvGraphicFramePr>
            <a:graphicFrameLocks noGrp="1"/>
          </p:cNvGraphicFramePr>
          <p:nvPr>
            <p:extLst/>
          </p:nvPr>
        </p:nvGraphicFramePr>
        <p:xfrm>
          <a:off x="1031475" y="2195051"/>
          <a:ext cx="7404498" cy="1945419"/>
        </p:xfrm>
        <a:graphic>
          <a:graphicData uri="http://schemas.openxmlformats.org/drawingml/2006/table">
            <a:tbl>
              <a:tblPr firstRow="1" bandRow="1"/>
              <a:tblGrid>
                <a:gridCol w="1280463">
                  <a:extLst>
                    <a:ext uri="{9D8B030D-6E8A-4147-A177-3AD203B41FA5}">
                      <a16:colId xmlns:a16="http://schemas.microsoft.com/office/drawing/2014/main" xmlns="" val="4008718237"/>
                    </a:ext>
                  </a:extLst>
                </a:gridCol>
                <a:gridCol w="668654">
                  <a:extLst>
                    <a:ext uri="{9D8B030D-6E8A-4147-A177-3AD203B41FA5}">
                      <a16:colId xmlns:a16="http://schemas.microsoft.com/office/drawing/2014/main" xmlns="" val="2208897691"/>
                    </a:ext>
                  </a:extLst>
                </a:gridCol>
                <a:gridCol w="626360">
                  <a:extLst>
                    <a:ext uri="{9D8B030D-6E8A-4147-A177-3AD203B41FA5}">
                      <a16:colId xmlns:a16="http://schemas.microsoft.com/office/drawing/2014/main" xmlns="" val="904953575"/>
                    </a:ext>
                  </a:extLst>
                </a:gridCol>
                <a:gridCol w="703891">
                  <a:extLst>
                    <a:ext uri="{9D8B030D-6E8A-4147-A177-3AD203B41FA5}">
                      <a16:colId xmlns:a16="http://schemas.microsoft.com/office/drawing/2014/main" xmlns="" val="935510297"/>
                    </a:ext>
                  </a:extLst>
                </a:gridCol>
                <a:gridCol w="2231717">
                  <a:extLst>
                    <a:ext uri="{9D8B030D-6E8A-4147-A177-3AD203B41FA5}">
                      <a16:colId xmlns:a16="http://schemas.microsoft.com/office/drawing/2014/main" xmlns="" val="2644754265"/>
                    </a:ext>
                  </a:extLst>
                </a:gridCol>
                <a:gridCol w="1091304">
                  <a:extLst>
                    <a:ext uri="{9D8B030D-6E8A-4147-A177-3AD203B41FA5}">
                      <a16:colId xmlns:a16="http://schemas.microsoft.com/office/drawing/2014/main" xmlns="" val="2869626120"/>
                    </a:ext>
                  </a:extLst>
                </a:gridCol>
                <a:gridCol w="802109">
                  <a:extLst>
                    <a:ext uri="{9D8B030D-6E8A-4147-A177-3AD203B41FA5}">
                      <a16:colId xmlns:a16="http://schemas.microsoft.com/office/drawing/2014/main" xmlns="" val="2029694476"/>
                    </a:ext>
                  </a:extLst>
                </a:gridCol>
              </a:tblGrid>
              <a:tr h="211661">
                <a:tc rowSpan="8">
                  <a:txBody>
                    <a:bodyPr/>
                    <a:lstStyle/>
                    <a:p>
                      <a:pPr algn="ctr" rtl="0" fontAlgn="ctr"/>
                      <a:r>
                        <a:rPr lang="ru-RU" sz="1400" b="1" i="0" u="none" strike="noStrike" dirty="0">
                          <a:solidFill>
                            <a:srgbClr val="000000"/>
                          </a:solidFill>
                          <a:effectLst/>
                          <a:latin typeface="Times New Roman" panose="02020603050405020304" pitchFamily="18" charset="0"/>
                        </a:rPr>
                        <a:t>6 лет и старше</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ru-RU" sz="1400" b="0" i="0" u="none" strike="noStrike" dirty="0">
                          <a:solidFill>
                            <a:srgbClr val="000000"/>
                          </a:solidFill>
                          <a:effectLst/>
                          <a:latin typeface="Times New Roman" panose="02020603050405020304" pitchFamily="18" charset="0"/>
                        </a:rPr>
                        <a:t>Первичный курс: </a:t>
                      </a:r>
                      <a:r>
                        <a:rPr lang="en-US" sz="1400" b="0" i="0" u="none" strike="noStrike" dirty="0" smtClean="0">
                          <a:solidFill>
                            <a:srgbClr val="000000"/>
                          </a:solidFill>
                          <a:effectLst/>
                          <a:latin typeface="Times New Roman" panose="02020603050405020304" pitchFamily="18" charset="0"/>
                        </a:rPr>
                        <a:t>2</a:t>
                      </a:r>
                      <a:r>
                        <a:rPr lang="ru-RU" sz="1400" b="0" i="0" u="none" strike="noStrike" dirty="0" smtClean="0">
                          <a:solidFill>
                            <a:srgbClr val="000000"/>
                          </a:solidFill>
                          <a:effectLst/>
                          <a:latin typeface="Times New Roman" panose="02020603050405020304" pitchFamily="18" charset="0"/>
                        </a:rPr>
                        <a:t> </a:t>
                      </a:r>
                      <a:r>
                        <a:rPr lang="ru-RU" sz="1400" b="0" i="0" u="none" strike="noStrike" dirty="0">
                          <a:solidFill>
                            <a:srgbClr val="000000"/>
                          </a:solidFill>
                          <a:effectLst/>
                          <a:latin typeface="Times New Roman" panose="02020603050405020304" pitchFamily="18" charset="0"/>
                        </a:rPr>
                        <a:t>+ 1 (ревакцинация) </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rtl="0" fontAlgn="ctr"/>
                      <a:r>
                        <a:rPr lang="ru-RU" sz="1400" b="0" i="0" u="none" strike="noStrike">
                          <a:solidFill>
                            <a:srgbClr val="000000"/>
                          </a:solidFill>
                          <a:effectLst/>
                          <a:latin typeface="Times New Roman" panose="02020603050405020304" pitchFamily="18" charset="0"/>
                        </a:rPr>
                        <a:t>RV2 догоняющая для ввода в календарь</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400" b="0" i="0" u="none" strike="noStrike">
                          <a:solidFill>
                            <a:srgbClr val="000000"/>
                          </a:solidFill>
                          <a:effectLst/>
                          <a:latin typeface="Times New Roman" panose="02020603050405020304" pitchFamily="18" charset="0"/>
                        </a:rPr>
                        <a:t>RV3 </a:t>
                      </a:r>
                      <a:r>
                        <a:rPr lang="ru-RU" sz="1400" b="0" i="0" u="none" strike="noStrike">
                          <a:solidFill>
                            <a:srgbClr val="000000"/>
                          </a:solidFill>
                          <a:effectLst/>
                          <a:latin typeface="Times New Roman" panose="02020603050405020304" pitchFamily="18" charset="0"/>
                        </a:rPr>
                        <a:t>с 14 лет</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3118434"/>
                  </a:ext>
                </a:extLst>
              </a:tr>
              <a:tr h="211661">
                <a:tc vMerge="1">
                  <a:txBody>
                    <a:bodyPr/>
                    <a:lstStyle/>
                    <a:p>
                      <a:endParaRPr lang="ru-RU"/>
                    </a:p>
                  </a:txBody>
                  <a:tcPr/>
                </a:tc>
                <a:tc gridSpan="4">
                  <a:txBody>
                    <a:bodyPr/>
                    <a:lstStyle/>
                    <a:p>
                      <a:pPr algn="ctr" rtl="0" fontAlgn="ctr"/>
                      <a:r>
                        <a:rPr lang="ru-RU" sz="1400" b="0" i="0" u="none" strike="noStrike" dirty="0">
                          <a:solidFill>
                            <a:srgbClr val="000000"/>
                          </a:solidFill>
                          <a:effectLst/>
                          <a:latin typeface="Times New Roman" panose="02020603050405020304" pitchFamily="18" charset="0"/>
                        </a:rPr>
                        <a:t>минимальный интервал между дозами  </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360159555"/>
                  </a:ext>
                </a:extLst>
              </a:tr>
              <a:tr h="405560">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Введено</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Times New Roman" panose="02020603050405020304" pitchFamily="18" charset="0"/>
                        </a:rPr>
                        <a:t>V1</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Times New Roman" panose="02020603050405020304" pitchFamily="18" charset="0"/>
                        </a:rPr>
                        <a:t>V2</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Times New Roman" panose="02020603050405020304" pitchFamily="18" charset="0"/>
                        </a:rPr>
                        <a:t>RV1</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749730525"/>
                  </a:ext>
                </a:extLst>
              </a:tr>
              <a:tr h="417401">
                <a:tc vMerge="1">
                  <a:txBody>
                    <a:bodyPr/>
                    <a:lstStyle/>
                    <a:p>
                      <a:endParaRPr lang="ru-RU"/>
                    </a:p>
                  </a:txBody>
                  <a:tcPr/>
                </a:tc>
                <a:tc rowSpan="2">
                  <a:txBody>
                    <a:bodyPr/>
                    <a:lstStyle/>
                    <a:p>
                      <a:pPr algn="ctr" rtl="0" fontAlgn="ctr"/>
                      <a:r>
                        <a:rPr lang="ru-RU" sz="1400" b="0" i="0" u="none" strike="noStrike">
                          <a:solidFill>
                            <a:srgbClr val="000000"/>
                          </a:solidFill>
                          <a:effectLst/>
                          <a:latin typeface="Times New Roman" panose="02020603050405020304" pitchFamily="18" charset="0"/>
                        </a:rPr>
                        <a:t>0/неизвестно</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1400" b="0" i="0" u="none" strike="noStrike" dirty="0" smtClean="0">
                          <a:solidFill>
                            <a:srgbClr val="000000"/>
                          </a:solidFill>
                          <a:effectLst/>
                          <a:latin typeface="Times New Roman" panose="02020603050405020304" pitchFamily="18" charset="0"/>
                        </a:rPr>
                        <a:t>АДС-М</a:t>
                      </a:r>
                      <a:endParaRPr lang="ru-RU" sz="1400" b="0" i="0" u="none" strike="noStrike" dirty="0">
                        <a:solidFill>
                          <a:srgbClr val="000000"/>
                        </a:solidFill>
                        <a:effectLst/>
                        <a:latin typeface="Times New Roman" panose="02020603050405020304" pitchFamily="18" charset="0"/>
                      </a:endParaRP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400" b="0" i="0" u="none" strike="noStrike">
                          <a:solidFill>
                            <a:srgbClr val="000000"/>
                          </a:solidFill>
                          <a:effectLst/>
                          <a:latin typeface="Times New Roman" panose="02020603050405020304" pitchFamily="18" charset="0"/>
                        </a:rPr>
                        <a:t>1,5 - 2 мес.</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400" b="0" i="0" u="none" strike="noStrike" dirty="0">
                          <a:solidFill>
                            <a:srgbClr val="000000"/>
                          </a:solidFill>
                          <a:effectLst/>
                          <a:latin typeface="Times New Roman" panose="02020603050405020304" pitchFamily="18" charset="0"/>
                        </a:rPr>
                        <a:t>9-12 мес.</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ru-RU" sz="1400" b="0" i="0" u="none" strike="noStrike">
                          <a:solidFill>
                            <a:srgbClr val="000000"/>
                          </a:solidFill>
                          <a:effectLst/>
                          <a:latin typeface="Times New Roman" panose="02020603050405020304" pitchFamily="18" charset="0"/>
                        </a:rPr>
                        <a:t>минимум через 2 года</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5">
                  <a:txBody>
                    <a:bodyPr/>
                    <a:lstStyle/>
                    <a:p>
                      <a:pPr algn="ctr" rtl="0" fontAlgn="ctr"/>
                      <a:r>
                        <a:rPr lang="ru-RU" sz="1400" b="0" i="0" u="none" strike="noStrike">
                          <a:solidFill>
                            <a:srgbClr val="000000"/>
                          </a:solidFill>
                          <a:effectLst/>
                          <a:latin typeface="Times New Roman" panose="02020603050405020304" pitchFamily="18" charset="0"/>
                        </a:rPr>
                        <a:t>АакдС</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6292761"/>
                  </a:ext>
                </a:extLst>
              </a:tr>
              <a:tr h="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rtl="0" fontAlgn="ctr"/>
                      <a:r>
                        <a:rPr lang="ru-RU" sz="1400" b="0" i="0" u="none" strike="noStrike">
                          <a:solidFill>
                            <a:srgbClr val="000000"/>
                          </a:solidFill>
                          <a:effectLst/>
                          <a:latin typeface="Times New Roman" panose="02020603050405020304" pitchFamily="18" charset="0"/>
                        </a:rPr>
                        <a:t>АДС-М</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4">
                  <a:txBody>
                    <a:bodyPr/>
                    <a:lstStyle/>
                    <a:p>
                      <a:pPr algn="ctr" rtl="0" fontAlgn="ctr"/>
                      <a:r>
                        <a:rPr lang="ru-RU" sz="1400" b="0" i="0" u="none" strike="noStrike" dirty="0" err="1">
                          <a:solidFill>
                            <a:srgbClr val="000000"/>
                          </a:solidFill>
                          <a:effectLst/>
                          <a:latin typeface="Times New Roman" panose="02020603050405020304" pitchFamily="18" charset="0"/>
                        </a:rPr>
                        <a:t>АакдС</a:t>
                      </a:r>
                      <a:endParaRPr lang="ru-RU" sz="1400" b="0" i="0" u="none" strike="noStrike" dirty="0">
                        <a:solidFill>
                          <a:srgbClr val="000000"/>
                        </a:solidFill>
                        <a:effectLst/>
                        <a:latin typeface="Times New Roman" panose="02020603050405020304" pitchFamily="18" charset="0"/>
                      </a:endParaRP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rowSpan="4">
                  <a:txBody>
                    <a:bodyPr/>
                    <a:lstStyle/>
                    <a:p>
                      <a:pPr algn="ctr" rtl="0" fontAlgn="ctr"/>
                      <a:r>
                        <a:rPr lang="ru-RU" sz="1400" b="0" i="0" u="none" strike="noStrike" dirty="0" err="1">
                          <a:solidFill>
                            <a:srgbClr val="000000"/>
                          </a:solidFill>
                          <a:effectLst/>
                          <a:latin typeface="Times New Roman" panose="02020603050405020304" pitchFamily="18" charset="0"/>
                        </a:rPr>
                        <a:t>АакдС</a:t>
                      </a:r>
                      <a:endParaRPr lang="ru-RU" sz="1400" b="0" i="0" u="none" strike="noStrike" dirty="0">
                        <a:solidFill>
                          <a:srgbClr val="000000"/>
                        </a:solidFill>
                        <a:effectLst/>
                        <a:latin typeface="Times New Roman" panose="02020603050405020304" pitchFamily="18" charset="0"/>
                      </a:endParaRP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ru-RU"/>
                    </a:p>
                  </a:txBody>
                  <a:tcPr/>
                </a:tc>
                <a:extLst>
                  <a:ext uri="{0D108BD9-81ED-4DB2-BD59-A6C34878D82A}">
                    <a16:rowId xmlns:a16="http://schemas.microsoft.com/office/drawing/2014/main" xmlns="" val="43536416"/>
                  </a:ext>
                </a:extLst>
              </a:tr>
              <a:tr h="211661">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1</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a:solidFill>
                            <a:srgbClr val="000000"/>
                          </a:solidFill>
                          <a:effectLst/>
                          <a:latin typeface="Times New Roman" panose="02020603050405020304" pitchFamily="18" charset="0"/>
                        </a:rPr>
                        <a:t> </a:t>
                      </a:r>
                    </a:p>
                  </a:txBody>
                  <a:tcPr marL="5921" marR="5921" marT="5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80285704"/>
                  </a:ext>
                </a:extLst>
              </a:tr>
              <a:tr h="211661">
                <a:tc vMerge="1">
                  <a:txBody>
                    <a:bodyPr/>
                    <a:lstStyle/>
                    <a:p>
                      <a:endParaRPr lang="ru-RU"/>
                    </a:p>
                  </a:txBody>
                  <a:tcPr/>
                </a:tc>
                <a:tc>
                  <a:txBody>
                    <a:bodyPr/>
                    <a:lstStyle/>
                    <a:p>
                      <a:pPr algn="ctr" rtl="0" fontAlgn="ctr"/>
                      <a:r>
                        <a:rPr lang="ru-RU" sz="1400" b="0" i="0" u="none" strike="noStrike">
                          <a:solidFill>
                            <a:srgbClr val="000000"/>
                          </a:solidFill>
                          <a:effectLst/>
                          <a:latin typeface="Times New Roman" panose="02020603050405020304" pitchFamily="18" charset="0"/>
                        </a:rPr>
                        <a:t>2</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a:solidFill>
                            <a:srgbClr val="000000"/>
                          </a:solidFill>
                          <a:effectLst/>
                          <a:latin typeface="Times New Roman" panose="02020603050405020304" pitchFamily="18" charset="0"/>
                        </a:rPr>
                        <a:t> </a:t>
                      </a:r>
                    </a:p>
                  </a:txBody>
                  <a:tcPr marL="5921" marR="5921" marT="5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dirty="0">
                          <a:solidFill>
                            <a:srgbClr val="000000"/>
                          </a:solidFill>
                          <a:effectLst/>
                          <a:latin typeface="Times New Roman" panose="02020603050405020304" pitchFamily="18" charset="0"/>
                        </a:rPr>
                        <a:t> </a:t>
                      </a:r>
                    </a:p>
                  </a:txBody>
                  <a:tcPr marL="5921" marR="5921" marT="5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500767777"/>
                  </a:ext>
                </a:extLst>
              </a:tr>
              <a:tr h="183534">
                <a:tc vMerge="1">
                  <a:txBody>
                    <a:bodyPr/>
                    <a:lstStyle/>
                    <a:p>
                      <a:endParaRPr lang="ru-RU"/>
                    </a:p>
                  </a:txBody>
                  <a:tcPr/>
                </a:tc>
                <a:tc>
                  <a:txBody>
                    <a:bodyPr/>
                    <a:lstStyle/>
                    <a:p>
                      <a:pPr algn="ctr" rtl="0" fontAlgn="ctr"/>
                      <a:r>
                        <a:rPr lang="ru-RU" sz="1100" b="0" i="0" u="none" strike="noStrike">
                          <a:solidFill>
                            <a:srgbClr val="000000"/>
                          </a:solidFill>
                          <a:effectLst/>
                          <a:latin typeface="Times New Roman" panose="02020603050405020304" pitchFamily="18" charset="0"/>
                        </a:rPr>
                        <a:t>3</a:t>
                      </a:r>
                    </a:p>
                  </a:txBody>
                  <a:tcPr marL="5921" marR="5921" marT="5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a:solidFill>
                            <a:srgbClr val="000000"/>
                          </a:solidFill>
                          <a:effectLst/>
                          <a:latin typeface="Times New Roman" panose="02020603050405020304" pitchFamily="18" charset="0"/>
                        </a:rPr>
                        <a:t> </a:t>
                      </a:r>
                    </a:p>
                  </a:txBody>
                  <a:tcPr marL="5921" marR="5921" marT="5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rgbClr val="000000"/>
                          </a:solidFill>
                          <a:effectLst/>
                          <a:latin typeface="Times New Roman" panose="02020603050405020304" pitchFamily="18" charset="0"/>
                        </a:rPr>
                        <a:t> </a:t>
                      </a:r>
                    </a:p>
                  </a:txBody>
                  <a:tcPr marL="5921" marR="5921" marT="59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925834251"/>
                  </a:ext>
                </a:extLst>
              </a:tr>
            </a:tbl>
          </a:graphicData>
        </a:graphic>
      </p:graphicFrame>
      <p:sp>
        <p:nvSpPr>
          <p:cNvPr id="6" name="Прямоугольник 5"/>
          <p:cNvSpPr/>
          <p:nvPr/>
        </p:nvSpPr>
        <p:spPr>
          <a:xfrm>
            <a:off x="1031475" y="4200258"/>
            <a:ext cx="7404496" cy="923330"/>
          </a:xfrm>
          <a:prstGeom prst="rect">
            <a:avLst/>
          </a:prstGeom>
        </p:spPr>
        <p:txBody>
          <a:bodyPr wrap="square">
            <a:spAutoFit/>
          </a:bodyPr>
          <a:lstStyle/>
          <a:p>
            <a:pPr algn="just" defTabSz="685800">
              <a:defRPr/>
            </a:pPr>
            <a:r>
              <a:rPr lang="ru-RU" sz="1350" dirty="0" err="1">
                <a:solidFill>
                  <a:srgbClr val="C00000"/>
                </a:solidFill>
                <a:latin typeface="Times New Roman" panose="02020603050405020304" pitchFamily="18" charset="0"/>
                <a:cs typeface="Times New Roman" panose="02020603050405020304" pitchFamily="18" charset="0"/>
              </a:rPr>
              <a:t>АакдС</a:t>
            </a:r>
            <a:r>
              <a:rPr lang="ru-RU" sz="1350" dirty="0">
                <a:solidFill>
                  <a:srgbClr val="C00000"/>
                </a:solidFill>
                <a:latin typeface="Times New Roman" panose="02020603050405020304" pitchFamily="18" charset="0"/>
                <a:cs typeface="Times New Roman" panose="02020603050405020304" pitchFamily="18" charset="0"/>
              </a:rPr>
              <a:t> </a:t>
            </a:r>
            <a:r>
              <a:rPr lang="ru-RU" sz="1350" dirty="0">
                <a:solidFill>
                  <a:prstClr val="black"/>
                </a:solidFill>
                <a:latin typeface="Times New Roman" panose="02020603050405020304" pitchFamily="18" charset="0"/>
                <a:cs typeface="Times New Roman" panose="02020603050405020304" pitchFamily="18" charset="0"/>
              </a:rPr>
              <a:t>- комбинированная вакцина для ревакцинации против коклюша (бесклеточная), дифтерии (с уменьшенным содержанием антигена) и столбняка у детей от 4-х лет, подростков и взрослых (до 64 лет). Содержание дифтерийного и столбнячного антигенов соответствует содержанию таковых в вакцине АДС-М.</a:t>
            </a:r>
          </a:p>
        </p:txBody>
      </p:sp>
    </p:spTree>
    <p:extLst>
      <p:ext uri="{BB962C8B-B14F-4D97-AF65-F5344CB8AC3E}">
        <p14:creationId xmlns:p14="http://schemas.microsoft.com/office/powerpoint/2010/main" val="3200023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670" y="1106743"/>
            <a:ext cx="5508612" cy="604187"/>
          </a:xfrm>
        </p:spPr>
        <p:txBody>
          <a:bodyPr vert="horz" lIns="68580" tIns="34290" rIns="68580" bIns="34290" rtlCol="0" anchor="ctr">
            <a:noAutofit/>
          </a:bodyPr>
          <a:lstStyle/>
          <a:p>
            <a:r>
              <a:rPr lang="ru-RU" sz="2100" b="1" dirty="0"/>
              <a:t>АДАСЕЛЬ</a:t>
            </a:r>
            <a:r>
              <a:rPr lang="ru-RU" sz="2100" dirty="0"/>
              <a:t>: </a:t>
            </a:r>
            <a:br>
              <a:rPr lang="ru-RU" sz="2100" dirty="0"/>
            </a:br>
            <a:r>
              <a:rPr lang="ru-RU" b="1" dirty="0"/>
              <a:t>регистрация и использование в мире</a:t>
            </a:r>
            <a:endParaRPr lang="en-US" b="1" dirty="0"/>
          </a:p>
        </p:txBody>
      </p:sp>
      <p:sp>
        <p:nvSpPr>
          <p:cNvPr id="3" name="Content Placeholder 2"/>
          <p:cNvSpPr>
            <a:spLocks noGrp="1"/>
          </p:cNvSpPr>
          <p:nvPr>
            <p:ph idx="1"/>
          </p:nvPr>
        </p:nvSpPr>
        <p:spPr>
          <a:xfrm>
            <a:off x="1601671" y="1954243"/>
            <a:ext cx="5897165" cy="2014817"/>
          </a:xfrm>
        </p:spPr>
        <p:txBody>
          <a:bodyPr>
            <a:normAutofit fontScale="85000" lnSpcReduction="20000"/>
          </a:bodyPr>
          <a:lstStyle/>
          <a:p>
            <a:pPr>
              <a:spcAft>
                <a:spcPts val="1350"/>
              </a:spcAft>
            </a:pPr>
            <a:r>
              <a:rPr lang="ru-RU" sz="1800" dirty="0">
                <a:solidFill>
                  <a:schemeClr val="tx1"/>
                </a:solidFill>
              </a:rPr>
              <a:t>Впервые зарегистрирована в Канаде (1999), затем в Германии (под торговой маркой </a:t>
            </a:r>
            <a:r>
              <a:rPr lang="en-US" sz="1800" dirty="0" err="1">
                <a:solidFill>
                  <a:schemeClr val="tx1"/>
                </a:solidFill>
              </a:rPr>
              <a:t>Covaxis</a:t>
            </a:r>
            <a:r>
              <a:rPr lang="en-US" sz="1800" dirty="0">
                <a:solidFill>
                  <a:schemeClr val="tx1"/>
                </a:solidFill>
              </a:rPr>
              <a:t>, </a:t>
            </a:r>
            <a:r>
              <a:rPr lang="ru-RU" sz="1800" dirty="0">
                <a:solidFill>
                  <a:schemeClr val="tx1"/>
                </a:solidFill>
              </a:rPr>
              <a:t>2001) и США (2005)</a:t>
            </a:r>
          </a:p>
          <a:p>
            <a:pPr>
              <a:spcAft>
                <a:spcPts val="1350"/>
              </a:spcAft>
            </a:pPr>
            <a:r>
              <a:rPr lang="ru-RU" sz="1800" dirty="0">
                <a:solidFill>
                  <a:schemeClr val="tx1"/>
                </a:solidFill>
              </a:rPr>
              <a:t>В настоящее время зарегистрирована в 67 странах</a:t>
            </a:r>
          </a:p>
          <a:p>
            <a:pPr>
              <a:spcAft>
                <a:spcPts val="1350"/>
              </a:spcAft>
            </a:pPr>
            <a:r>
              <a:rPr lang="en-US" sz="1800" dirty="0">
                <a:solidFill>
                  <a:schemeClr val="tx1"/>
                </a:solidFill>
              </a:rPr>
              <a:t>&gt;</a:t>
            </a:r>
            <a:r>
              <a:rPr lang="ru-RU" sz="1800" dirty="0">
                <a:solidFill>
                  <a:schemeClr val="tx1"/>
                </a:solidFill>
              </a:rPr>
              <a:t>20 тыс. человек привито вакциной </a:t>
            </a:r>
            <a:r>
              <a:rPr lang="ru-RU" sz="1800" dirty="0" err="1">
                <a:solidFill>
                  <a:schemeClr val="tx1"/>
                </a:solidFill>
              </a:rPr>
              <a:t>Адасель</a:t>
            </a:r>
            <a:r>
              <a:rPr lang="ru-RU" sz="1800" dirty="0">
                <a:solidFill>
                  <a:schemeClr val="tx1"/>
                </a:solidFill>
              </a:rPr>
              <a:t> в ходе клинических исследований </a:t>
            </a:r>
          </a:p>
          <a:p>
            <a:r>
              <a:rPr lang="ru-RU" sz="1800" dirty="0">
                <a:solidFill>
                  <a:schemeClr val="tx1"/>
                </a:solidFill>
              </a:rPr>
              <a:t>более 122 млн. доз распространено в мире</a:t>
            </a:r>
          </a:p>
        </p:txBody>
      </p:sp>
      <p:sp>
        <p:nvSpPr>
          <p:cNvPr id="5" name="TextBox 4"/>
          <p:cNvSpPr txBox="1"/>
          <p:nvPr/>
        </p:nvSpPr>
        <p:spPr>
          <a:xfrm>
            <a:off x="3302859" y="4077073"/>
            <a:ext cx="3078342" cy="646331"/>
          </a:xfrm>
          <a:prstGeom prst="rect">
            <a:avLst/>
          </a:prstGeom>
          <a:noFill/>
        </p:spPr>
        <p:txBody>
          <a:bodyPr wrap="square" rtlCol="0">
            <a:spAutoFit/>
          </a:bodyPr>
          <a:lstStyle/>
          <a:p>
            <a:pPr algn="ctr"/>
            <a:r>
              <a:rPr lang="ru-RU" b="1" dirty="0">
                <a:solidFill>
                  <a:srgbClr val="444492"/>
                </a:solidFill>
              </a:rPr>
              <a:t>Теперь и в России!</a:t>
            </a:r>
          </a:p>
          <a:p>
            <a:pPr algn="ctr"/>
            <a:r>
              <a:rPr lang="ru-RU" b="1" dirty="0">
                <a:solidFill>
                  <a:srgbClr val="444492"/>
                </a:solidFill>
              </a:rPr>
              <a:t>(ЛП-003707 от 28.06.2016*)</a:t>
            </a:r>
          </a:p>
        </p:txBody>
      </p:sp>
      <p:sp>
        <p:nvSpPr>
          <p:cNvPr id="6" name="TextBox 5"/>
          <p:cNvSpPr txBox="1"/>
          <p:nvPr/>
        </p:nvSpPr>
        <p:spPr>
          <a:xfrm>
            <a:off x="4131381" y="4899265"/>
            <a:ext cx="3861810" cy="369332"/>
          </a:xfrm>
          <a:prstGeom prst="rect">
            <a:avLst/>
          </a:prstGeom>
          <a:noFill/>
        </p:spPr>
        <p:txBody>
          <a:bodyPr wrap="square" rtlCol="0">
            <a:spAutoFit/>
          </a:bodyPr>
          <a:lstStyle/>
          <a:p>
            <a:r>
              <a:rPr lang="ru-RU" sz="900" dirty="0">
                <a:solidFill>
                  <a:srgbClr val="444492"/>
                </a:solidFill>
              </a:rPr>
              <a:t>* регистрационное удостоверение лекарственного препарата для медицинского применения</a:t>
            </a:r>
          </a:p>
        </p:txBody>
      </p:sp>
      <p:sp>
        <p:nvSpPr>
          <p:cNvPr id="7" name="Title 1"/>
          <p:cNvSpPr txBox="1">
            <a:spLocks/>
          </p:cNvSpPr>
          <p:nvPr/>
        </p:nvSpPr>
        <p:spPr>
          <a:xfrm>
            <a:off x="1143001" y="5373217"/>
            <a:ext cx="3436004" cy="619404"/>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altLang="ru-RU" sz="750" dirty="0">
                <a:solidFill>
                  <a:srgbClr val="444492"/>
                </a:solidFill>
                <a:latin typeface="Calibri" panose="020F0502020204030204" pitchFamily="34" charset="0"/>
                <a:cs typeface="Calibri" panose="020F0502020204030204" pitchFamily="34" charset="0"/>
              </a:rPr>
              <a:t>Упоминание международных непатентованных наименований / торговых наименований препаратов приведено исключительно в научных целях и не направлено на </a:t>
            </a:r>
            <a:r>
              <a:rPr lang="ru-RU" sz="750" dirty="0">
                <a:solidFill>
                  <a:srgbClr val="444492"/>
                </a:solidFill>
                <a:latin typeface="Calibri" panose="020F0502020204030204" pitchFamily="34" charset="0"/>
                <a:cs typeface="Calibri" panose="020F0502020204030204" pitchFamily="34" charset="0"/>
              </a:rPr>
              <a:t>продвижение, привлечение внимания или акцентирование преимуществ какого-либо препарата или производителя. </a:t>
            </a:r>
          </a:p>
          <a:p>
            <a:pPr>
              <a:defRPr/>
            </a:pPr>
            <a:r>
              <a:rPr lang="ru-RU" sz="750" dirty="0">
                <a:solidFill>
                  <a:srgbClr val="444492"/>
                </a:solidFill>
                <a:latin typeface="Calibri" panose="020F0502020204030204" pitchFamily="34" charset="0"/>
                <a:cs typeface="Calibri" panose="020F0502020204030204" pitchFamily="34" charset="0"/>
              </a:rPr>
              <a:t>Информация предназначена исключительно для медицинских работников. </a:t>
            </a:r>
            <a:endParaRPr lang="ru-RU" altLang="ru-RU" sz="750" dirty="0">
              <a:solidFill>
                <a:srgbClr val="4444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110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169622" y="1970838"/>
            <a:ext cx="6857666" cy="3240360"/>
          </a:xfrm>
        </p:spPr>
        <p:txBody>
          <a:bodyPr>
            <a:normAutofit fontScale="92500" lnSpcReduction="20000"/>
          </a:bodyPr>
          <a:lstStyle/>
          <a:p>
            <a:pPr marL="334566" indent="-202406">
              <a:buBlip>
                <a:blip r:embed="rId3"/>
              </a:buBlip>
              <a:defRPr/>
            </a:pPr>
            <a:r>
              <a:rPr lang="ru-RU" altLang="en-US" dirty="0"/>
              <a:t>В одной дозе вакцины</a:t>
            </a:r>
            <a:r>
              <a:rPr lang="en-US" altLang="en-US" dirty="0"/>
              <a:t> (0</a:t>
            </a:r>
            <a:r>
              <a:rPr lang="ru-RU" altLang="en-US" dirty="0"/>
              <a:t>,</a:t>
            </a:r>
            <a:r>
              <a:rPr lang="en-US" altLang="en-US" dirty="0"/>
              <a:t>5 </a:t>
            </a:r>
            <a:r>
              <a:rPr lang="ru-RU" altLang="en-US" dirty="0"/>
              <a:t>мл) содержится</a:t>
            </a:r>
            <a:r>
              <a:rPr lang="en-US" altLang="en-US" dirty="0"/>
              <a:t>:</a:t>
            </a:r>
          </a:p>
          <a:p>
            <a:pPr marL="334566" indent="-202406">
              <a:buNone/>
              <a:defRPr/>
            </a:pPr>
            <a:endParaRPr lang="ru-RU" altLang="en-US" dirty="0"/>
          </a:p>
          <a:p>
            <a:pPr marL="334566" indent="-202406">
              <a:buNone/>
              <a:defRPr/>
            </a:pPr>
            <a:endParaRPr lang="en-US" altLang="en-US" dirty="0"/>
          </a:p>
          <a:p>
            <a:pPr marL="810816" lvl="1">
              <a:buBlip>
                <a:blip r:embed="rId4"/>
              </a:buBlip>
              <a:defRPr/>
            </a:pPr>
            <a:r>
              <a:rPr lang="ru-RU" altLang="en-US" dirty="0"/>
              <a:t> Активные ингредиенты</a:t>
            </a:r>
            <a:r>
              <a:rPr lang="en-US" altLang="en-US" dirty="0"/>
              <a:t>:</a:t>
            </a:r>
          </a:p>
          <a:p>
            <a:pPr marL="1554956" lvl="3" indent="-244079">
              <a:buBlip>
                <a:blip r:embed="rId5"/>
              </a:buBlip>
              <a:defRPr/>
            </a:pPr>
            <a:r>
              <a:rPr lang="ru-RU" altLang="en-US" b="1" dirty="0"/>
              <a:t>Столбнячный анатоксин  </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	</a:t>
            </a:r>
            <a:r>
              <a:rPr lang="en-AU" altLang="en-US" dirty="0">
                <a:sym typeface="Symbol" pitchFamily="18" charset="2"/>
              </a:rPr>
              <a:t>5 Lf</a:t>
            </a:r>
            <a:r>
              <a:rPr lang="en-US" altLang="en-US" dirty="0">
                <a:sym typeface="Symbol" pitchFamily="18" charset="2"/>
              </a:rPr>
              <a:t>*</a:t>
            </a:r>
          </a:p>
          <a:p>
            <a:pPr marL="1554956" lvl="3" indent="-244079">
              <a:buBlip>
                <a:blip r:embed="rId5"/>
              </a:buBlip>
              <a:defRPr/>
            </a:pPr>
            <a:r>
              <a:rPr lang="ru-RU" altLang="en-US" b="1" dirty="0"/>
              <a:t>Дифтерийный анатоксин   </a:t>
            </a:r>
            <a:r>
              <a:rPr lang="en-AU"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	</a:t>
            </a:r>
            <a:r>
              <a:rPr lang="en-AU" altLang="en-US" dirty="0">
                <a:sym typeface="Symbol" pitchFamily="18" charset="2"/>
              </a:rPr>
              <a:t>2 Lf </a:t>
            </a:r>
            <a:r>
              <a:rPr lang="en-US" altLang="en-US" dirty="0">
                <a:sym typeface="Symbol" pitchFamily="18" charset="2"/>
              </a:rPr>
              <a:t>**</a:t>
            </a:r>
            <a:r>
              <a:rPr lang="en-AU" altLang="en-US" dirty="0"/>
              <a:t> </a:t>
            </a:r>
            <a:endParaRPr lang="en-US" altLang="en-US" dirty="0"/>
          </a:p>
          <a:p>
            <a:pPr marL="1554956" lvl="3" indent="-244079">
              <a:buBlip>
                <a:blip r:embed="rId5"/>
              </a:buBlip>
              <a:defRPr/>
            </a:pPr>
            <a:r>
              <a:rPr lang="ru-RU" altLang="en-US" b="1" dirty="0"/>
              <a:t>Антигены коклюша:</a:t>
            </a:r>
            <a:r>
              <a:rPr lang="en-US" altLang="en-US" dirty="0"/>
              <a:t> </a:t>
            </a:r>
            <a:endParaRPr lang="en-US" altLang="en-US" b="1" dirty="0"/>
          </a:p>
          <a:p>
            <a:pPr marL="1918097" lvl="4" indent="-228600">
              <a:buFont typeface="Arial" charset="0"/>
              <a:buChar char="»"/>
              <a:defRPr/>
            </a:pPr>
            <a:r>
              <a:rPr lang="ru-RU" altLang="en-US" dirty="0"/>
              <a:t>Коклюшный анатоксин</a:t>
            </a:r>
            <a:r>
              <a:rPr lang="en-US" altLang="en-US" dirty="0"/>
              <a:t> (PT)</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	</a:t>
            </a:r>
            <a:r>
              <a:rPr lang="en-AU" altLang="en-US" dirty="0"/>
              <a:t>2,5 </a:t>
            </a:r>
            <a:r>
              <a:rPr lang="ru-RU" altLang="en-US" dirty="0"/>
              <a:t>мкг</a:t>
            </a:r>
            <a:r>
              <a:rPr lang="en-US" altLang="en-US" dirty="0"/>
              <a:t> </a:t>
            </a:r>
          </a:p>
          <a:p>
            <a:pPr marL="1918097" lvl="4" indent="-228600">
              <a:buFont typeface="Arial" charset="0"/>
              <a:buChar char="»"/>
              <a:defRPr/>
            </a:pPr>
            <a:r>
              <a:rPr lang="ru-RU" altLang="en-US" dirty="0" err="1"/>
              <a:t>Филаментозный</a:t>
            </a:r>
            <a:r>
              <a:rPr lang="ru-RU" altLang="en-US" dirty="0"/>
              <a:t> гемагглютинин</a:t>
            </a:r>
            <a:r>
              <a:rPr lang="en-US" altLang="en-US" dirty="0"/>
              <a:t> (FHA)</a:t>
            </a:r>
            <a:r>
              <a:rPr lang="ru-RU" altLang="en-US" dirty="0">
                <a:effectLst>
                  <a:outerShdw blurRad="38100" dist="38100" dir="2700000" algn="tl">
                    <a:srgbClr val="C0C0C0"/>
                  </a:outerShdw>
                </a:effectLst>
              </a:rPr>
              <a:t>……..	</a:t>
            </a:r>
            <a:r>
              <a:rPr lang="en-AU" altLang="en-US" dirty="0"/>
              <a:t>5 </a:t>
            </a:r>
            <a:r>
              <a:rPr lang="ru-RU" altLang="en-US" dirty="0"/>
              <a:t>мкг</a:t>
            </a:r>
            <a:endParaRPr lang="en-US" altLang="en-US" dirty="0"/>
          </a:p>
          <a:p>
            <a:pPr marL="1918097" lvl="4" indent="-228600">
              <a:buFont typeface="Arial" charset="0"/>
              <a:buChar char="»"/>
              <a:defRPr/>
            </a:pPr>
            <a:r>
              <a:rPr lang="ru-RU" altLang="en-US" dirty="0" err="1"/>
              <a:t>Пертактин</a:t>
            </a:r>
            <a:r>
              <a:rPr lang="en-US" altLang="en-US" dirty="0"/>
              <a:t> (PRN)</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a:t>
            </a:r>
            <a:r>
              <a:rPr lang="en-US" altLang="en-US" dirty="0"/>
              <a:t>	</a:t>
            </a:r>
            <a:r>
              <a:rPr lang="en-AU" altLang="en-US" dirty="0"/>
              <a:t>3 </a:t>
            </a:r>
            <a:r>
              <a:rPr lang="ru-RU" altLang="en-US" dirty="0"/>
              <a:t>мкг</a:t>
            </a:r>
            <a:r>
              <a:rPr lang="en-US" altLang="en-US" dirty="0"/>
              <a:t> </a:t>
            </a:r>
          </a:p>
          <a:p>
            <a:pPr marL="1918097" lvl="4" indent="-228600">
              <a:buFont typeface="Arial" charset="0"/>
              <a:buChar char="»"/>
              <a:defRPr/>
            </a:pPr>
            <a:r>
              <a:rPr lang="ru-RU" altLang="en-US" dirty="0" err="1"/>
              <a:t>Агглютиногены</a:t>
            </a:r>
            <a:r>
              <a:rPr lang="ru-RU" altLang="en-US" dirty="0"/>
              <a:t> </a:t>
            </a:r>
            <a:r>
              <a:rPr lang="ru-RU" altLang="en-US" dirty="0" err="1"/>
              <a:t>фимбрий</a:t>
            </a:r>
            <a:r>
              <a:rPr lang="ru-RU" altLang="en-US" dirty="0"/>
              <a:t> типа 2 и 3</a:t>
            </a:r>
            <a:r>
              <a:rPr lang="en-US" altLang="en-US" dirty="0"/>
              <a:t> (FIM)</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	</a:t>
            </a:r>
            <a:r>
              <a:rPr lang="en-AU" altLang="en-US" dirty="0"/>
              <a:t>5 </a:t>
            </a:r>
            <a:r>
              <a:rPr lang="ru-RU" altLang="en-US" dirty="0"/>
              <a:t>мкг</a:t>
            </a:r>
            <a:r>
              <a:rPr lang="en-AU" altLang="en-US" dirty="0"/>
              <a:t> </a:t>
            </a:r>
          </a:p>
          <a:p>
            <a:pPr marL="810816" lvl="1">
              <a:buBlip>
                <a:blip r:embed="rId4"/>
              </a:buBlip>
              <a:defRPr/>
            </a:pPr>
            <a:r>
              <a:rPr lang="ru-RU" altLang="en-US" dirty="0"/>
              <a:t> Другие ингредиенты</a:t>
            </a:r>
            <a:r>
              <a:rPr lang="en-US" altLang="en-US" dirty="0"/>
              <a:t>:</a:t>
            </a:r>
          </a:p>
          <a:p>
            <a:pPr marL="1554956" lvl="3" indent="-244079">
              <a:buBlip>
                <a:blip r:embed="rId5"/>
              </a:buBlip>
              <a:defRPr/>
            </a:pPr>
            <a:r>
              <a:rPr lang="ru-RU" altLang="en-US" b="1" dirty="0"/>
              <a:t>Алюминия фосфат (адъювант)</a:t>
            </a:r>
            <a:r>
              <a:rPr lang="en-US"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	</a:t>
            </a:r>
            <a:r>
              <a:rPr lang="en-US" altLang="en-US" dirty="0"/>
              <a:t>1</a:t>
            </a:r>
            <a:r>
              <a:rPr lang="ru-RU" altLang="en-US" dirty="0"/>
              <a:t>,</a:t>
            </a:r>
            <a:r>
              <a:rPr lang="en-US" altLang="en-US" dirty="0"/>
              <a:t>5 </a:t>
            </a:r>
            <a:r>
              <a:rPr lang="ru-RU" altLang="en-US" dirty="0"/>
              <a:t>мг</a:t>
            </a:r>
            <a:r>
              <a:rPr lang="en-US" altLang="en-US" dirty="0"/>
              <a:t> </a:t>
            </a:r>
          </a:p>
          <a:p>
            <a:pPr marL="1554956" lvl="3" indent="-244079">
              <a:buBlip>
                <a:blip r:embed="rId5"/>
              </a:buBlip>
              <a:defRPr/>
            </a:pPr>
            <a:r>
              <a:rPr lang="ru-RU" altLang="en-US" b="1" dirty="0"/>
              <a:t>2-феноксиэтанол (консервант)</a:t>
            </a:r>
            <a:r>
              <a:rPr lang="en-AU"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a:t>
            </a:r>
            <a:r>
              <a:rPr lang="en-AU" altLang="en-US" b="1" dirty="0"/>
              <a:t>	</a:t>
            </a:r>
            <a:r>
              <a:rPr lang="en-GB" altLang="en-US" dirty="0"/>
              <a:t>3</a:t>
            </a:r>
            <a:r>
              <a:rPr lang="ru-RU" altLang="en-US" dirty="0"/>
              <a:t>,</a:t>
            </a:r>
            <a:r>
              <a:rPr lang="en-GB" altLang="en-US" dirty="0"/>
              <a:t>3 </a:t>
            </a:r>
            <a:r>
              <a:rPr lang="ru-RU" altLang="en-US" dirty="0"/>
              <a:t>мг</a:t>
            </a:r>
            <a:r>
              <a:rPr lang="en-GB" altLang="en-US" dirty="0"/>
              <a:t> (0</a:t>
            </a:r>
            <a:r>
              <a:rPr lang="ru-RU" altLang="en-US" dirty="0"/>
              <a:t>,</a:t>
            </a:r>
            <a:r>
              <a:rPr lang="en-GB" altLang="en-US" dirty="0"/>
              <a:t>6%</a:t>
            </a:r>
            <a:r>
              <a:rPr lang="ru-RU" altLang="en-US" dirty="0"/>
              <a:t> об.</a:t>
            </a:r>
            <a:r>
              <a:rPr lang="en-GB" altLang="en-US" dirty="0"/>
              <a:t>)</a:t>
            </a:r>
            <a:endParaRPr lang="ru-RU" altLang="en-US" dirty="0"/>
          </a:p>
          <a:p>
            <a:pPr marL="1554956" lvl="3" indent="-244079">
              <a:buBlip>
                <a:blip r:embed="rId5"/>
              </a:buBlip>
              <a:defRPr/>
            </a:pPr>
            <a:r>
              <a:rPr lang="ru-RU" altLang="en-US" b="1" dirty="0"/>
              <a:t>Вода для инъекций</a:t>
            </a:r>
            <a:r>
              <a:rPr lang="en-AU"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a:t>
            </a:r>
            <a:r>
              <a:rPr lang="en-AU" altLang="en-US" dirty="0">
                <a:effectLst>
                  <a:outerShdw blurRad="38100" dist="38100" dir="2700000" algn="tl">
                    <a:srgbClr val="C0C0C0"/>
                  </a:outerShdw>
                </a:effectLst>
              </a:rPr>
              <a:t>……………….</a:t>
            </a:r>
            <a:r>
              <a:rPr lang="ru-RU" altLang="en-US" dirty="0">
                <a:effectLst>
                  <a:outerShdw blurRad="38100" dist="38100" dir="2700000" algn="tl">
                    <a:srgbClr val="C0C0C0"/>
                  </a:outerShdw>
                </a:effectLst>
              </a:rPr>
              <a:t>.</a:t>
            </a:r>
            <a:r>
              <a:rPr lang="en-AU" altLang="en-US" b="1" dirty="0"/>
              <a:t>	</a:t>
            </a:r>
            <a:r>
              <a:rPr lang="ru-RU" altLang="en-US" dirty="0"/>
              <a:t>до 0,5 мл</a:t>
            </a:r>
            <a:endParaRPr lang="en-US" altLang="en-US" dirty="0"/>
          </a:p>
        </p:txBody>
      </p:sp>
      <p:sp>
        <p:nvSpPr>
          <p:cNvPr id="8195" name="Rectangle 3"/>
          <p:cNvSpPr>
            <a:spLocks noGrp="1" noChangeArrowheads="1"/>
          </p:cNvSpPr>
          <p:nvPr>
            <p:ph type="title" idx="4294967295"/>
          </p:nvPr>
        </p:nvSpPr>
        <p:spPr>
          <a:xfrm>
            <a:off x="1547664" y="1160748"/>
            <a:ext cx="6172200" cy="490538"/>
          </a:xfrm>
        </p:spPr>
        <p:txBody>
          <a:bodyPr>
            <a:noAutofit/>
          </a:bodyPr>
          <a:lstStyle/>
          <a:p>
            <a:pPr>
              <a:defRPr/>
            </a:pPr>
            <a:r>
              <a:rPr lang="en-US" altLang="en-US" b="1" dirty="0"/>
              <a:t/>
            </a:r>
            <a:br>
              <a:rPr lang="en-US" altLang="en-US" b="1" dirty="0"/>
            </a:br>
            <a:r>
              <a:rPr lang="ru-RU" altLang="en-US" sz="2100" b="1" dirty="0"/>
              <a:t>Состав препарата АДАСЕЛЬ</a:t>
            </a:r>
            <a:endParaRPr lang="en-US" altLang="en-US" sz="2100" b="1" dirty="0"/>
          </a:p>
        </p:txBody>
      </p:sp>
      <p:sp>
        <p:nvSpPr>
          <p:cNvPr id="8196" name="Rectangle 4"/>
          <p:cNvSpPr>
            <a:spLocks noChangeArrowheads="1"/>
          </p:cNvSpPr>
          <p:nvPr/>
        </p:nvSpPr>
        <p:spPr bwMode="auto">
          <a:xfrm>
            <a:off x="5850758" y="2348881"/>
            <a:ext cx="2150243" cy="377428"/>
          </a:xfrm>
          <a:prstGeom prst="rect">
            <a:avLst/>
          </a:prstGeom>
          <a:noFill/>
          <a:ln w="9525" algn="ctr">
            <a:noFill/>
            <a:miter lim="800000"/>
            <a:headEnd/>
            <a:tailEnd/>
          </a:ln>
          <a:effectLst/>
        </p:spPr>
        <p:txBody>
          <a:bodyPr/>
          <a:lstStyle/>
          <a:p>
            <a:pPr marL="342900" indent="-342900" eaLnBrk="0" hangingPunct="0">
              <a:spcBef>
                <a:spcPct val="20000"/>
              </a:spcBef>
              <a:defRPr/>
            </a:pPr>
            <a:r>
              <a:rPr lang="en-US" sz="900" b="1" dirty="0">
                <a:solidFill>
                  <a:srgbClr val="2B63A9"/>
                </a:solidFill>
                <a:effectLst>
                  <a:outerShdw blurRad="38100" dist="38100" dir="2700000" algn="tl">
                    <a:srgbClr val="C0C0C0"/>
                  </a:outerShdw>
                </a:effectLst>
              </a:rPr>
              <a:t>*</a:t>
            </a:r>
            <a:r>
              <a:rPr lang="ru-RU" sz="900" dirty="0">
                <a:solidFill>
                  <a:srgbClr val="2B63A9"/>
                </a:solidFill>
              </a:rPr>
              <a:t> Столбнячный анатоксин</a:t>
            </a:r>
            <a:r>
              <a:rPr lang="en-US" sz="900" dirty="0">
                <a:solidFill>
                  <a:srgbClr val="2B63A9"/>
                </a:solidFill>
              </a:rPr>
              <a:t>: &gt;20 </a:t>
            </a:r>
            <a:r>
              <a:rPr lang="ru-RU" sz="900" dirty="0">
                <a:solidFill>
                  <a:srgbClr val="2B63A9"/>
                </a:solidFill>
              </a:rPr>
              <a:t>МЕ</a:t>
            </a:r>
            <a:endParaRPr lang="en-US" sz="900" dirty="0">
              <a:solidFill>
                <a:srgbClr val="2B63A9"/>
              </a:solidFill>
            </a:endParaRPr>
          </a:p>
          <a:p>
            <a:pPr marL="342900" indent="-342900" eaLnBrk="0" hangingPunct="0">
              <a:spcBef>
                <a:spcPct val="20000"/>
              </a:spcBef>
              <a:defRPr/>
            </a:pPr>
            <a:r>
              <a:rPr lang="en-US" sz="900" b="1" dirty="0">
                <a:solidFill>
                  <a:srgbClr val="2B63A9"/>
                </a:solidFill>
                <a:effectLst>
                  <a:outerShdw blurRad="38100" dist="38100" dir="2700000" algn="tl">
                    <a:srgbClr val="C0C0C0"/>
                  </a:outerShdw>
                </a:effectLst>
              </a:rPr>
              <a:t>**</a:t>
            </a:r>
            <a:r>
              <a:rPr lang="ru-RU" sz="900" dirty="0">
                <a:solidFill>
                  <a:srgbClr val="2B63A9"/>
                </a:solidFill>
              </a:rPr>
              <a:t> Дифтерийный анатоксин</a:t>
            </a:r>
            <a:r>
              <a:rPr lang="en-US" sz="900" dirty="0">
                <a:solidFill>
                  <a:srgbClr val="2B63A9"/>
                </a:solidFill>
              </a:rPr>
              <a:t>: &gt;2 </a:t>
            </a:r>
            <a:r>
              <a:rPr lang="ru-RU" sz="900" dirty="0">
                <a:solidFill>
                  <a:srgbClr val="2B63A9"/>
                </a:solidFill>
              </a:rPr>
              <a:t>МЕ</a:t>
            </a:r>
            <a:endParaRPr lang="en-US" sz="900" dirty="0">
              <a:solidFill>
                <a:srgbClr val="2B63A9"/>
              </a:solidFill>
            </a:endParaRPr>
          </a:p>
        </p:txBody>
      </p:sp>
      <p:sp>
        <p:nvSpPr>
          <p:cNvPr id="6" name="Title 1"/>
          <p:cNvSpPr txBox="1">
            <a:spLocks/>
          </p:cNvSpPr>
          <p:nvPr/>
        </p:nvSpPr>
        <p:spPr>
          <a:xfrm>
            <a:off x="1143001" y="5373217"/>
            <a:ext cx="3436004" cy="619404"/>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altLang="ru-RU" sz="750" dirty="0">
                <a:solidFill>
                  <a:srgbClr val="444492"/>
                </a:solidFill>
                <a:latin typeface="Calibri" panose="020F0502020204030204" pitchFamily="34" charset="0"/>
                <a:cs typeface="Calibri" panose="020F0502020204030204" pitchFamily="34" charset="0"/>
              </a:rPr>
              <a:t>Упоминание международных непатентованных наименований / торговых наименований препаратов приведено исключительно в научных целях и не направлено на </a:t>
            </a:r>
            <a:r>
              <a:rPr lang="ru-RU" sz="750" dirty="0">
                <a:solidFill>
                  <a:srgbClr val="444492"/>
                </a:solidFill>
                <a:latin typeface="Calibri" panose="020F0502020204030204" pitchFamily="34" charset="0"/>
                <a:cs typeface="Calibri" panose="020F0502020204030204" pitchFamily="34" charset="0"/>
              </a:rPr>
              <a:t>продвижение, привлечение внимания или акцентирование преимуществ какого-либо препарата или производителя. </a:t>
            </a:r>
          </a:p>
          <a:p>
            <a:pPr>
              <a:defRPr/>
            </a:pPr>
            <a:r>
              <a:rPr lang="ru-RU" sz="750" dirty="0">
                <a:solidFill>
                  <a:srgbClr val="444492"/>
                </a:solidFill>
                <a:latin typeface="Calibri" panose="020F0502020204030204" pitchFamily="34" charset="0"/>
                <a:cs typeface="Calibri" panose="020F0502020204030204" pitchFamily="34" charset="0"/>
              </a:rPr>
              <a:t>Информация предназначена исключительно для медицинских работников. </a:t>
            </a:r>
            <a:endParaRPr lang="ru-RU" altLang="ru-RU" sz="750" dirty="0">
              <a:solidFill>
                <a:srgbClr val="444492"/>
              </a:solidFill>
              <a:latin typeface="Calibri" panose="020F0502020204030204" pitchFamily="34" charset="0"/>
              <a:cs typeface="Calibri" panose="020F0502020204030204" pitchFamily="34" charset="0"/>
            </a:endParaRPr>
          </a:p>
        </p:txBody>
      </p:sp>
      <p:sp>
        <p:nvSpPr>
          <p:cNvPr id="7" name="Rectangle 3"/>
          <p:cNvSpPr>
            <a:spLocks noChangeArrowheads="1"/>
          </p:cNvSpPr>
          <p:nvPr/>
        </p:nvSpPr>
        <p:spPr bwMode="auto">
          <a:xfrm>
            <a:off x="5642638" y="5580724"/>
            <a:ext cx="234888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ts val="0"/>
              </a:spcBef>
              <a:buNone/>
              <a:defRPr/>
            </a:pPr>
            <a:r>
              <a:rPr lang="ru-RU" altLang="ru-RU" sz="750" dirty="0">
                <a:solidFill>
                  <a:srgbClr val="444492"/>
                </a:solidFill>
                <a:cs typeface="Calibri" panose="020F0502020204030204" pitchFamily="34" charset="0"/>
              </a:rPr>
              <a:t>адаптировано из </a:t>
            </a:r>
          </a:p>
          <a:p>
            <a:pPr algn="r" eaLnBrk="1" hangingPunct="1">
              <a:spcBef>
                <a:spcPts val="0"/>
              </a:spcBef>
              <a:buNone/>
              <a:defRPr/>
            </a:pPr>
            <a:r>
              <a:rPr lang="ru-RU" altLang="ru-RU" sz="750" dirty="0">
                <a:solidFill>
                  <a:srgbClr val="444492"/>
                </a:solidFill>
                <a:cs typeface="Calibri" panose="020F0502020204030204" pitchFamily="34" charset="0"/>
              </a:rPr>
              <a:t>инструкции по применению лекарственного препарата </a:t>
            </a:r>
            <a:r>
              <a:rPr lang="ru-RU" altLang="ru-RU" sz="750" dirty="0" err="1">
                <a:solidFill>
                  <a:srgbClr val="444492"/>
                </a:solidFill>
                <a:cs typeface="Calibri" panose="020F0502020204030204" pitchFamily="34" charset="0"/>
              </a:rPr>
              <a:t>Адасель</a:t>
            </a:r>
            <a:r>
              <a:rPr lang="ru-RU" altLang="ru-RU" sz="750" dirty="0">
                <a:solidFill>
                  <a:srgbClr val="444492"/>
                </a:solidFill>
                <a:cs typeface="Calibri" panose="020F0502020204030204" pitchFamily="34" charset="0"/>
              </a:rPr>
              <a:t>; ЛП-003707-280616</a:t>
            </a:r>
          </a:p>
        </p:txBody>
      </p:sp>
    </p:spTree>
    <p:extLst>
      <p:ext uri="{BB962C8B-B14F-4D97-AF65-F5344CB8AC3E}">
        <p14:creationId xmlns:p14="http://schemas.microsoft.com/office/powerpoint/2010/main" val="3206058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864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 y="188640"/>
            <a:ext cx="8745939" cy="593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954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790" y="188640"/>
            <a:ext cx="8641698" cy="593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9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a:t>Обращение Председателя Исполкома СПР академик РАН Л.С. </a:t>
            </a:r>
            <a:r>
              <a:rPr lang="ru-RU" sz="2200" b="1" dirty="0" err="1"/>
              <a:t>Намазова</a:t>
            </a:r>
            <a:r>
              <a:rPr lang="ru-RU" sz="2200" b="1" dirty="0"/>
              <a:t>-Баранова</a:t>
            </a:r>
            <a:r>
              <a:rPr lang="ru-RU" b="1" dirty="0"/>
              <a:t/>
            </a:r>
            <a:br>
              <a:rPr lang="ru-RU" b="1" dirty="0"/>
            </a:b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smtClean="0">
                <a:solidFill>
                  <a:srgbClr val="FF0000"/>
                </a:solidFill>
              </a:rPr>
              <a:t>Почему </a:t>
            </a:r>
            <a:r>
              <a:rPr lang="ru-RU" dirty="0">
                <a:solidFill>
                  <a:srgbClr val="FF0000"/>
                </a:solidFill>
              </a:rPr>
              <a:t>я, педиатр, считаю, что вакцинировать детей нужно? И не просто нужно, а </a:t>
            </a:r>
            <a:r>
              <a:rPr lang="ru-RU" b="1" dirty="0">
                <a:solidFill>
                  <a:srgbClr val="FF0000"/>
                </a:solidFill>
              </a:rPr>
              <a:t>ОБЯЗАТЕЛЬНО</a:t>
            </a:r>
            <a:r>
              <a:rPr lang="ru-RU" dirty="0">
                <a:solidFill>
                  <a:srgbClr val="FF0000"/>
                </a:solidFill>
              </a:rPr>
              <a:t> нужно?!</a:t>
            </a:r>
          </a:p>
          <a:p>
            <a:pPr marL="0" indent="0">
              <a:buNone/>
            </a:pPr>
            <a:r>
              <a:rPr lang="ru-RU" dirty="0"/>
              <a:t>   Я выросла в стране, где, если «Партия говорила: «Надо!», - то Комсомол отвечал: «Есть!». Это, конечно, шутка, но общий смысл передает очень точно. Мы жили, учились, занимались спортом, помогали родителям, и, если было нужно, вакцинировались. Именно так, - никто особенно не задумывался – нужно ли, безопасно ли, а может увильнуть?.. Нет, все были абсолютно уверены, что вакцинация – это хорошо и полезно, и никак иначе. И в это абсолютно верили наши родители, бабушки и дедушки, в памяти которых еще очень свежи были ужасные эпидемии тяжелых инфекций…</a:t>
            </a:r>
          </a:p>
          <a:p>
            <a:pPr marL="0" indent="0">
              <a:buNone/>
            </a:pPr>
            <a:r>
              <a:rPr lang="ru-RU" dirty="0"/>
              <a:t>   Позже, когда я стала студенткой медицинского института, я поняла, какие безграничные возможности профилактики страшнейших болезней таит в себе вакцинация, и прониклась к ней огромным уважением. Неудивительно, что сама став мамой, сразу пообещала себе вакцинировать свое потомство «от всего, от чего их можно защитить», как этому учит Декларация о правах </a:t>
            </a:r>
            <a:r>
              <a:rPr lang="ru-RU" dirty="0" smtClean="0"/>
              <a:t>ребенка….</a:t>
            </a:r>
            <a:endParaRPr lang="ru-RU" dirty="0"/>
          </a:p>
          <a:p>
            <a:pPr marL="0" indent="0">
              <a:buNone/>
            </a:pPr>
            <a:endParaRPr lang="ru-RU" dirty="0"/>
          </a:p>
        </p:txBody>
      </p:sp>
    </p:spTree>
    <p:extLst>
      <p:ext uri="{BB962C8B-B14F-4D97-AF65-F5344CB8AC3E}">
        <p14:creationId xmlns:p14="http://schemas.microsoft.com/office/powerpoint/2010/main" val="2814507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467544" y="914401"/>
            <a:ext cx="8136904" cy="597191"/>
          </a:xfrm>
        </p:spPr>
        <p:txBody>
          <a:bodyPr vert="horz" lIns="0" tIns="0" rIns="0" bIns="0" rtlCol="0" anchor="ctr" anchorCtr="0">
            <a:noAutofit/>
          </a:bodyPr>
          <a:lstStyle/>
          <a:p>
            <a:r>
              <a:rPr lang="ru-RU" b="1" dirty="0">
                <a:latin typeface="+mj-lt"/>
              </a:rPr>
              <a:t>Уникальность патофизиологии инвазивной менингококковой инфекции (МИ)</a:t>
            </a:r>
            <a:endParaRPr lang="en-US" b="1" dirty="0">
              <a:latin typeface="+mj-lt"/>
            </a:endParaRPr>
          </a:p>
        </p:txBody>
      </p:sp>
      <p:sp>
        <p:nvSpPr>
          <p:cNvPr id="196610" name="Content Placeholder 2"/>
          <p:cNvSpPr>
            <a:spLocks noGrp="1"/>
          </p:cNvSpPr>
          <p:nvPr>
            <p:ph idx="1"/>
          </p:nvPr>
        </p:nvSpPr>
        <p:spPr>
          <a:xfrm>
            <a:off x="755576" y="1656301"/>
            <a:ext cx="7632848" cy="3866003"/>
          </a:xfrm>
        </p:spPr>
        <p:txBody>
          <a:bodyPr>
            <a:normAutofit/>
          </a:bodyPr>
          <a:lstStyle/>
          <a:p>
            <a:pPr>
              <a:spcAft>
                <a:spcPts val="450"/>
              </a:spcAft>
              <a:buClr>
                <a:srgbClr val="E31837"/>
              </a:buClr>
            </a:pPr>
            <a:r>
              <a:rPr lang="ru-RU" sz="1500" dirty="0"/>
              <a:t>Инфекция, вызываемая </a:t>
            </a:r>
            <a:r>
              <a:rPr lang="en-US" sz="1500" i="1" dirty="0"/>
              <a:t>Neisseria </a:t>
            </a:r>
            <a:r>
              <a:rPr lang="en-US" sz="1500" i="1" dirty="0" err="1"/>
              <a:t>meningitidis</a:t>
            </a:r>
            <a:r>
              <a:rPr lang="ru-RU" sz="1500" dirty="0"/>
              <a:t>, отличается от других бактериальных инфекций, вызванных </a:t>
            </a:r>
            <a:r>
              <a:rPr lang="ru-RU" sz="1500" dirty="0" err="1"/>
              <a:t>грам</a:t>
            </a:r>
            <a:r>
              <a:rPr lang="ru-RU" sz="1500" dirty="0"/>
              <a:t>-отрицательными возбудителями</a:t>
            </a:r>
            <a:r>
              <a:rPr lang="ru-RU" sz="1500" baseline="30000" dirty="0"/>
              <a:t>1</a:t>
            </a:r>
            <a:r>
              <a:rPr lang="en-US" sz="1500" dirty="0"/>
              <a:t>:</a:t>
            </a:r>
          </a:p>
          <a:p>
            <a:pPr lvl="1">
              <a:spcAft>
                <a:spcPts val="900"/>
              </a:spcAft>
            </a:pPr>
            <a:r>
              <a:rPr lang="ru-RU" sz="1350" dirty="0"/>
              <a:t>Склонность менингококков вызывать быстро прогрессирующие кровоизлияния в кожу, некроз кожи, диссеминированное внутрисосудистое свертывание и инфекционно-токсический шок</a:t>
            </a:r>
            <a:r>
              <a:rPr lang="en-US" sz="1350" baseline="30000" dirty="0"/>
              <a:t>1</a:t>
            </a:r>
            <a:r>
              <a:rPr lang="en-US" sz="1350" dirty="0"/>
              <a:t> </a:t>
            </a:r>
          </a:p>
          <a:p>
            <a:pPr>
              <a:spcAft>
                <a:spcPts val="450"/>
              </a:spcAft>
              <a:buClr>
                <a:srgbClr val="E31837"/>
              </a:buClr>
            </a:pPr>
            <a:r>
              <a:rPr lang="ru-RU" sz="1500" dirty="0"/>
              <a:t>Факторы, способствующие </a:t>
            </a:r>
            <a:r>
              <a:rPr lang="ru-RU" sz="1500" dirty="0" err="1"/>
              <a:t>фульминантному</a:t>
            </a:r>
            <a:r>
              <a:rPr lang="ru-RU" sz="1500" dirty="0"/>
              <a:t> течению МИ</a:t>
            </a:r>
            <a:r>
              <a:rPr lang="en-US" sz="1500" baseline="30000" dirty="0"/>
              <a:t>1</a:t>
            </a:r>
            <a:r>
              <a:rPr lang="en-US" sz="1500" dirty="0"/>
              <a:t>:</a:t>
            </a:r>
          </a:p>
          <a:p>
            <a:pPr lvl="1" eaLnBrk="1" hangingPunct="1"/>
            <a:r>
              <a:rPr lang="ru-RU" sz="1350" dirty="0"/>
              <a:t>Быстрое размножение бактерии и ее склонность выделять внешние мембранные пузырьки, содержащие большое количество эндотоксина (</a:t>
            </a:r>
            <a:r>
              <a:rPr lang="ru-RU" sz="1350" dirty="0" err="1"/>
              <a:t>блеббинг</a:t>
            </a:r>
            <a:r>
              <a:rPr lang="ru-RU" sz="1350" dirty="0"/>
              <a:t>)</a:t>
            </a:r>
            <a:r>
              <a:rPr lang="en-US" sz="1350" dirty="0"/>
              <a:t> </a:t>
            </a:r>
            <a:r>
              <a:rPr lang="en-US" sz="1350" dirty="0">
                <a:sym typeface="Wingdings" pitchFamily="2" charset="2"/>
              </a:rPr>
              <a:t></a:t>
            </a:r>
            <a:r>
              <a:rPr lang="en-US" sz="1350" dirty="0"/>
              <a:t> </a:t>
            </a:r>
            <a:r>
              <a:rPr lang="ru-RU" sz="1350" dirty="0"/>
              <a:t>очень высокие уровни эндотоксина в крови, а также белков-</a:t>
            </a:r>
            <a:r>
              <a:rPr lang="ru-RU" sz="1350" dirty="0" err="1"/>
              <a:t>поринов</a:t>
            </a:r>
            <a:r>
              <a:rPr lang="ru-RU" sz="1350" dirty="0"/>
              <a:t> и ДНК</a:t>
            </a:r>
            <a:r>
              <a:rPr lang="en-US" sz="1350" baseline="30000" dirty="0"/>
              <a:t>1</a:t>
            </a:r>
          </a:p>
          <a:p>
            <a:pPr lvl="1" eaLnBrk="1" hangingPunct="1"/>
            <a:r>
              <a:rPr lang="ru-RU" sz="1350" dirty="0"/>
              <a:t>Это стимулирует различные </a:t>
            </a:r>
            <a:r>
              <a:rPr lang="en-US" sz="1350" dirty="0"/>
              <a:t>Toll-</a:t>
            </a:r>
            <a:r>
              <a:rPr lang="ru-RU" sz="1350" dirty="0" err="1"/>
              <a:t>рецептороы</a:t>
            </a:r>
            <a:r>
              <a:rPr lang="ru-RU" sz="1350" dirty="0"/>
              <a:t> на моноцитах и макрофагов</a:t>
            </a:r>
            <a:r>
              <a:rPr lang="en-US" sz="1350" dirty="0"/>
              <a:t> </a:t>
            </a:r>
            <a:r>
              <a:rPr lang="en-US" sz="1350" dirty="0">
                <a:sym typeface="Wingdings" pitchFamily="2" charset="2"/>
              </a:rPr>
              <a:t></a:t>
            </a:r>
            <a:r>
              <a:rPr lang="en-US" sz="1350" dirty="0"/>
              <a:t> </a:t>
            </a:r>
            <a:r>
              <a:rPr lang="ru-RU" sz="1350" dirty="0"/>
              <a:t>высвобождение </a:t>
            </a:r>
            <a:r>
              <a:rPr lang="ru-RU" sz="1350" dirty="0" err="1"/>
              <a:t>провоспалительных</a:t>
            </a:r>
            <a:r>
              <a:rPr lang="ru-RU" sz="1350" dirty="0"/>
              <a:t> цитокинов и активация компонентов комплемента и процессов </a:t>
            </a:r>
            <a:r>
              <a:rPr lang="ru-RU" sz="1350" dirty="0" err="1"/>
              <a:t>фибринолиза</a:t>
            </a:r>
            <a:r>
              <a:rPr lang="en-US" sz="1350" baseline="30000" dirty="0"/>
              <a:t>1</a:t>
            </a:r>
            <a:endParaRPr lang="en-US" sz="1350" dirty="0"/>
          </a:p>
          <a:p>
            <a:pPr lvl="1" eaLnBrk="1" hangingPunct="1"/>
            <a:r>
              <a:rPr lang="ru-RU" sz="1350" dirty="0"/>
              <a:t>Эндотоксин (</a:t>
            </a:r>
            <a:r>
              <a:rPr lang="ru-RU" sz="1350" dirty="0" err="1"/>
              <a:t>липоолигосахарид</a:t>
            </a:r>
            <a:r>
              <a:rPr lang="ru-RU" sz="1350" dirty="0"/>
              <a:t>) – молекула, обладающая наибольшей токсичностью, и его уровень в крови напрямую коррелирует с тяжестью течения и вероятностью летального исхода</a:t>
            </a:r>
            <a:r>
              <a:rPr lang="en-US" sz="1350" baseline="30000" dirty="0"/>
              <a:t>1</a:t>
            </a:r>
            <a:endParaRPr lang="en-US" sz="1350" dirty="0"/>
          </a:p>
        </p:txBody>
      </p:sp>
      <p:sp>
        <p:nvSpPr>
          <p:cNvPr id="196611" name="TextBox 3"/>
          <p:cNvSpPr txBox="1">
            <a:spLocks noChangeArrowheads="1"/>
          </p:cNvSpPr>
          <p:nvPr/>
        </p:nvSpPr>
        <p:spPr bwMode="auto">
          <a:xfrm>
            <a:off x="1200150" y="5585223"/>
            <a:ext cx="6800850" cy="207749"/>
          </a:xfrm>
          <a:prstGeom prst="rect">
            <a:avLst/>
          </a:prstGeom>
          <a:noFill/>
          <a:ln w="9525">
            <a:noFill/>
            <a:miter lim="800000"/>
            <a:headEnd/>
            <a:tailEnd/>
          </a:ln>
        </p:spPr>
        <p:txBody>
          <a:bodyPr>
            <a:spAutoFit/>
          </a:bodyPr>
          <a:lstStyle/>
          <a:p>
            <a:r>
              <a:rPr lang="en-US" sz="750" dirty="0">
                <a:solidFill>
                  <a:srgbClr val="20252C"/>
                </a:solidFill>
              </a:rPr>
              <a:t>1</a:t>
            </a:r>
            <a:r>
              <a:rPr lang="ru-RU" sz="750" dirty="0">
                <a:solidFill>
                  <a:srgbClr val="20252C"/>
                </a:solidFill>
              </a:rPr>
              <a:t>. </a:t>
            </a:r>
            <a:r>
              <a:rPr lang="en-US" sz="750" dirty="0" err="1">
                <a:solidFill>
                  <a:srgbClr val="20252C"/>
                </a:solidFill>
              </a:rPr>
              <a:t>Granoff</a:t>
            </a:r>
            <a:r>
              <a:rPr lang="ru-RU" sz="750" dirty="0">
                <a:solidFill>
                  <a:srgbClr val="20252C"/>
                </a:solidFill>
              </a:rPr>
              <a:t> </a:t>
            </a:r>
            <a:r>
              <a:rPr lang="en-US" sz="750" dirty="0">
                <a:solidFill>
                  <a:srgbClr val="20252C"/>
                </a:solidFill>
              </a:rPr>
              <a:t>DM et al.  In: Vaccines, </a:t>
            </a:r>
            <a:r>
              <a:rPr lang="en-US" sz="750" dirty="0" err="1">
                <a:solidFill>
                  <a:srgbClr val="000000"/>
                </a:solidFill>
              </a:rPr>
              <a:t>Plotkin</a:t>
            </a:r>
            <a:r>
              <a:rPr lang="en-US" sz="750" dirty="0">
                <a:solidFill>
                  <a:srgbClr val="000000"/>
                </a:solidFill>
              </a:rPr>
              <a:t> ed. 6th ed., 2013</a:t>
            </a:r>
          </a:p>
        </p:txBody>
      </p:sp>
    </p:spTree>
    <p:extLst>
      <p:ext uri="{BB962C8B-B14F-4D97-AF65-F5344CB8AC3E}">
        <p14:creationId xmlns:p14="http://schemas.microsoft.com/office/powerpoint/2010/main" val="522811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73DEDE-12E5-4736-980E-B7EC5D06249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4B15EFB5-393E-47D4-85DA-6D6ABDA1CE1F}"/>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8FA9B7E0-F1CB-4E3B-8CD5-2D6D31FEC5E9}"/>
              </a:ext>
            </a:extLst>
          </p:cNvPr>
          <p:cNvPicPr>
            <a:picLocks noChangeAspect="1"/>
          </p:cNvPicPr>
          <p:nvPr/>
        </p:nvPicPr>
        <p:blipFill rotWithShape="1">
          <a:blip r:embed="rId2"/>
          <a:srcRect t="18556" r="-670"/>
          <a:stretch/>
        </p:blipFill>
        <p:spPr>
          <a:xfrm>
            <a:off x="0" y="793620"/>
            <a:ext cx="9205274" cy="5207130"/>
          </a:xfrm>
          <a:prstGeom prst="rect">
            <a:avLst/>
          </a:prstGeom>
        </p:spPr>
      </p:pic>
    </p:spTree>
    <p:extLst>
      <p:ext uri="{BB962C8B-B14F-4D97-AF65-F5344CB8AC3E}">
        <p14:creationId xmlns:p14="http://schemas.microsoft.com/office/powerpoint/2010/main" val="3773933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38"/>
          <p:cNvSpPr>
            <a:spLocks noGrp="1"/>
          </p:cNvSpPr>
          <p:nvPr>
            <p:ph type="title"/>
          </p:nvPr>
        </p:nvSpPr>
        <p:spPr/>
        <p:txBody>
          <a:bodyPr vert="horz" lIns="0" tIns="0" rIns="0" bIns="0" rtlCol="0" anchor="ctr" anchorCtr="0">
            <a:noAutofit/>
          </a:bodyPr>
          <a:lstStyle/>
          <a:p>
            <a:r>
              <a:rPr lang="ru-RU" sz="2400" b="1" dirty="0"/>
              <a:t>Распространенность носительства низкая у детей первых лет жизни, но достигает максимума в возрасте 19-20 лет</a:t>
            </a:r>
            <a:r>
              <a:rPr lang="en-US" baseline="30000" dirty="0">
                <a:latin typeface="+mj-lt"/>
              </a:rPr>
              <a:t>1</a:t>
            </a:r>
          </a:p>
        </p:txBody>
      </p:sp>
      <p:sp>
        <p:nvSpPr>
          <p:cNvPr id="188418" name="Content Placeholder 41"/>
          <p:cNvSpPr>
            <a:spLocks noGrp="1"/>
          </p:cNvSpPr>
          <p:nvPr>
            <p:ph sz="half" idx="1"/>
          </p:nvPr>
        </p:nvSpPr>
        <p:spPr>
          <a:xfrm>
            <a:off x="1369219" y="1958579"/>
            <a:ext cx="3014663" cy="2552835"/>
          </a:xfrm>
        </p:spPr>
        <p:txBody>
          <a:bodyPr>
            <a:normAutofit fontScale="92500" lnSpcReduction="20000"/>
          </a:bodyPr>
          <a:lstStyle/>
          <a:p>
            <a:pPr marL="214313" indent="-214313">
              <a:spcAft>
                <a:spcPts val="1350"/>
              </a:spcAft>
            </a:pPr>
            <a:r>
              <a:rPr lang="ru-RU" dirty="0"/>
              <a:t>Молодые взрослые – наиболее частый источник передачи возбудителя в популяции</a:t>
            </a:r>
            <a:r>
              <a:rPr lang="en-US" baseline="30000" dirty="0"/>
              <a:t>2</a:t>
            </a:r>
            <a:endParaRPr lang="en-US" dirty="0"/>
          </a:p>
          <a:p>
            <a:pPr marL="214313" indent="-214313"/>
            <a:r>
              <a:rPr lang="ru-RU" dirty="0"/>
              <a:t>До </a:t>
            </a:r>
            <a:r>
              <a:rPr lang="en-US" dirty="0"/>
              <a:t>10%</a:t>
            </a:r>
            <a:r>
              <a:rPr lang="ru-RU" dirty="0"/>
              <a:t> подростков и взрослых являются бессимптомными временными носителями</a:t>
            </a:r>
            <a:r>
              <a:rPr lang="en-US" baseline="30000" dirty="0"/>
              <a:t>3</a:t>
            </a:r>
          </a:p>
        </p:txBody>
      </p:sp>
      <p:sp>
        <p:nvSpPr>
          <p:cNvPr id="188419" name="Text Box 4"/>
          <p:cNvSpPr txBox="1">
            <a:spLocks noChangeArrowheads="1"/>
          </p:cNvSpPr>
          <p:nvPr/>
        </p:nvSpPr>
        <p:spPr bwMode="auto">
          <a:xfrm>
            <a:off x="1378744" y="5494264"/>
            <a:ext cx="6376988" cy="269552"/>
          </a:xfrm>
          <a:prstGeom prst="rect">
            <a:avLst/>
          </a:prstGeom>
          <a:noFill/>
          <a:ln w="9525">
            <a:noFill/>
            <a:miter lim="800000"/>
            <a:headEnd/>
            <a:tailEnd/>
          </a:ln>
        </p:spPr>
        <p:txBody>
          <a:bodyPr lIns="0" tIns="0" rIns="0" bIns="0" anchor="b"/>
          <a:lstStyle/>
          <a:p>
            <a:pPr eaLnBrk="0" hangingPunct="0"/>
            <a:r>
              <a:rPr lang="en-US" sz="750" dirty="0">
                <a:solidFill>
                  <a:srgbClr val="000000"/>
                </a:solidFill>
              </a:rPr>
              <a:t>1</a:t>
            </a:r>
            <a:r>
              <a:rPr lang="ru-RU" sz="750" dirty="0">
                <a:solidFill>
                  <a:srgbClr val="000000"/>
                </a:solidFill>
              </a:rPr>
              <a:t>. </a:t>
            </a:r>
            <a:r>
              <a:rPr lang="en-US" sz="750" dirty="0">
                <a:solidFill>
                  <a:srgbClr val="000000"/>
                </a:solidFill>
              </a:rPr>
              <a:t>Christensen</a:t>
            </a:r>
            <a:r>
              <a:rPr lang="ru-RU" sz="750" dirty="0">
                <a:solidFill>
                  <a:srgbClr val="000000"/>
                </a:solidFill>
              </a:rPr>
              <a:t> </a:t>
            </a:r>
            <a:r>
              <a:rPr lang="en-US" sz="750" dirty="0">
                <a:solidFill>
                  <a:srgbClr val="000000"/>
                </a:solidFill>
              </a:rPr>
              <a:t>H et al. Lancet Infect Dis 2010; 10:853-861 2. </a:t>
            </a:r>
            <a:r>
              <a:rPr lang="en-US" sz="750" dirty="0" err="1">
                <a:solidFill>
                  <a:srgbClr val="000000"/>
                </a:solidFill>
              </a:rPr>
              <a:t>Pelton</a:t>
            </a:r>
            <a:r>
              <a:rPr lang="en-US" sz="750" dirty="0">
                <a:solidFill>
                  <a:srgbClr val="000000"/>
                </a:solidFill>
              </a:rPr>
              <a:t> SI. </a:t>
            </a:r>
            <a:r>
              <a:rPr lang="en-US" sz="750" dirty="0" err="1">
                <a:solidFill>
                  <a:srgbClr val="000000"/>
                </a:solidFill>
              </a:rPr>
              <a:t>Pediatr</a:t>
            </a:r>
            <a:r>
              <a:rPr lang="en-US" sz="750" dirty="0">
                <a:solidFill>
                  <a:srgbClr val="000000"/>
                </a:solidFill>
              </a:rPr>
              <a:t> Infect Dis J 2009; 28:329-332 3. CDC. In: Epidemiology and Prevention of Vaccine-Preventable Diseases (The Pink Book) 13</a:t>
            </a:r>
            <a:r>
              <a:rPr lang="en-US" sz="750" baseline="30000" dirty="0">
                <a:solidFill>
                  <a:srgbClr val="000000"/>
                </a:solidFill>
              </a:rPr>
              <a:t>th</a:t>
            </a:r>
            <a:r>
              <a:rPr lang="en-US" sz="750" dirty="0">
                <a:solidFill>
                  <a:srgbClr val="000000"/>
                </a:solidFill>
              </a:rPr>
              <a:t> ed., 2015 </a:t>
            </a:r>
          </a:p>
        </p:txBody>
      </p:sp>
      <p:grpSp>
        <p:nvGrpSpPr>
          <p:cNvPr id="188421" name="Group 90"/>
          <p:cNvGrpSpPr>
            <a:grpSpLocks/>
          </p:cNvGrpSpPr>
          <p:nvPr/>
        </p:nvGrpSpPr>
        <p:grpSpPr bwMode="auto">
          <a:xfrm>
            <a:off x="4520805" y="2185988"/>
            <a:ext cx="3234928" cy="2771775"/>
            <a:chOff x="4220323" y="1731818"/>
            <a:chExt cx="4791612" cy="4102081"/>
          </a:xfrm>
        </p:grpSpPr>
        <p:sp>
          <p:nvSpPr>
            <p:cNvPr id="93" name="Freeform 92"/>
            <p:cNvSpPr>
              <a:spLocks/>
            </p:cNvSpPr>
            <p:nvPr/>
          </p:nvSpPr>
          <p:spPr bwMode="auto">
            <a:xfrm>
              <a:off x="5006874" y="3319437"/>
              <a:ext cx="2874615" cy="1723297"/>
            </a:xfrm>
            <a:custGeom>
              <a:avLst/>
              <a:gdLst/>
              <a:ahLst/>
              <a:cxnLst>
                <a:cxn ang="0">
                  <a:pos x="33337" y="1312069"/>
                </a:cxn>
                <a:cxn ang="0">
                  <a:pos x="123824" y="1304925"/>
                </a:cxn>
                <a:cxn ang="0">
                  <a:pos x="230980" y="1262063"/>
                </a:cxn>
                <a:cxn ang="0">
                  <a:pos x="314323" y="1212057"/>
                </a:cxn>
                <a:cxn ang="0">
                  <a:pos x="431005" y="1147763"/>
                </a:cxn>
                <a:cxn ang="0">
                  <a:pos x="578643" y="1135856"/>
                </a:cxn>
                <a:cxn ang="0">
                  <a:pos x="635793" y="1107281"/>
                </a:cxn>
                <a:cxn ang="0">
                  <a:pos x="761999" y="831056"/>
                </a:cxn>
                <a:cxn ang="0">
                  <a:pos x="804861" y="650081"/>
                </a:cxn>
                <a:cxn ang="0">
                  <a:pos x="838199" y="485775"/>
                </a:cxn>
                <a:cxn ang="0">
                  <a:pos x="857249" y="335756"/>
                </a:cxn>
                <a:cxn ang="0">
                  <a:pos x="897730" y="202406"/>
                </a:cxn>
                <a:cxn ang="0">
                  <a:pos x="926305" y="66676"/>
                </a:cxn>
                <a:cxn ang="0">
                  <a:pos x="1002505" y="19050"/>
                </a:cxn>
                <a:cxn ang="0">
                  <a:pos x="1071407" y="110071"/>
                </a:cxn>
                <a:cxn ang="0">
                  <a:pos x="1135855" y="238125"/>
                </a:cxn>
                <a:cxn ang="0">
                  <a:pos x="1195387" y="326232"/>
                </a:cxn>
                <a:cxn ang="0">
                  <a:pos x="1276349" y="404812"/>
                </a:cxn>
                <a:cxn ang="0">
                  <a:pos x="1416842" y="509588"/>
                </a:cxn>
                <a:cxn ang="0">
                  <a:pos x="1543049" y="600075"/>
                </a:cxn>
                <a:cxn ang="0">
                  <a:pos x="1693067" y="704850"/>
                </a:cxn>
                <a:cxn ang="0">
                  <a:pos x="1800224" y="781050"/>
                </a:cxn>
                <a:cxn ang="0">
                  <a:pos x="2014536" y="895350"/>
                </a:cxn>
                <a:cxn ang="0">
                  <a:pos x="2174080" y="964406"/>
                </a:cxn>
                <a:cxn ang="0">
                  <a:pos x="2338386" y="1028700"/>
                </a:cxn>
                <a:cxn ang="0">
                  <a:pos x="2559842" y="1097756"/>
                </a:cxn>
                <a:cxn ang="0">
                  <a:pos x="2833686" y="1171576"/>
                </a:cxn>
                <a:cxn ang="0">
                  <a:pos x="2997993" y="1214438"/>
                </a:cxn>
                <a:cxn ang="0">
                  <a:pos x="3174205" y="1252538"/>
                </a:cxn>
                <a:cxn ang="0">
                  <a:pos x="3788567" y="1635919"/>
                </a:cxn>
                <a:cxn ang="0">
                  <a:pos x="3567112" y="1619250"/>
                </a:cxn>
                <a:cxn ang="0">
                  <a:pos x="3243262" y="1581150"/>
                </a:cxn>
                <a:cxn ang="0">
                  <a:pos x="2855118" y="1533525"/>
                </a:cxn>
                <a:cxn ang="0">
                  <a:pos x="2486025" y="1488281"/>
                </a:cxn>
                <a:cxn ang="0">
                  <a:pos x="2152650" y="1438275"/>
                </a:cxn>
                <a:cxn ang="0">
                  <a:pos x="1845468" y="1388269"/>
                </a:cxn>
                <a:cxn ang="0">
                  <a:pos x="1574006" y="1333500"/>
                </a:cxn>
                <a:cxn ang="0">
                  <a:pos x="1381125" y="1266825"/>
                </a:cxn>
                <a:cxn ang="0">
                  <a:pos x="1214437" y="1150144"/>
                </a:cxn>
                <a:cxn ang="0">
                  <a:pos x="1078706" y="981075"/>
                </a:cxn>
                <a:cxn ang="0">
                  <a:pos x="1021556" y="897731"/>
                </a:cxn>
                <a:cxn ang="0">
                  <a:pos x="957262" y="904875"/>
                </a:cxn>
                <a:cxn ang="0">
                  <a:pos x="914400" y="959644"/>
                </a:cxn>
                <a:cxn ang="0">
                  <a:pos x="876300" y="1047750"/>
                </a:cxn>
                <a:cxn ang="0">
                  <a:pos x="840581" y="1197769"/>
                </a:cxn>
                <a:cxn ang="0">
                  <a:pos x="0" y="1626394"/>
                </a:cxn>
              </a:cxnLst>
              <a:rect l="0" t="0" r="r" b="b"/>
              <a:pathLst>
                <a:path w="3795711" h="1635919">
                  <a:moveTo>
                    <a:pt x="3204" y="1314268"/>
                  </a:moveTo>
                  <a:lnTo>
                    <a:pt x="33337" y="1312069"/>
                  </a:lnTo>
                  <a:lnTo>
                    <a:pt x="85723" y="1307306"/>
                  </a:lnTo>
                  <a:lnTo>
                    <a:pt x="123824" y="1304925"/>
                  </a:lnTo>
                  <a:lnTo>
                    <a:pt x="180974" y="1285875"/>
                  </a:lnTo>
                  <a:lnTo>
                    <a:pt x="230980" y="1262063"/>
                  </a:lnTo>
                  <a:lnTo>
                    <a:pt x="271461" y="1240631"/>
                  </a:lnTo>
                  <a:lnTo>
                    <a:pt x="314323" y="1212057"/>
                  </a:lnTo>
                  <a:lnTo>
                    <a:pt x="380999" y="1171575"/>
                  </a:lnTo>
                  <a:lnTo>
                    <a:pt x="431005" y="1147763"/>
                  </a:lnTo>
                  <a:lnTo>
                    <a:pt x="507205" y="1138237"/>
                  </a:lnTo>
                  <a:lnTo>
                    <a:pt x="578643" y="1135856"/>
                  </a:lnTo>
                  <a:lnTo>
                    <a:pt x="609599" y="1135857"/>
                  </a:lnTo>
                  <a:lnTo>
                    <a:pt x="635793" y="1107281"/>
                  </a:lnTo>
                  <a:lnTo>
                    <a:pt x="692943" y="1021557"/>
                  </a:lnTo>
                  <a:lnTo>
                    <a:pt x="761999" y="831056"/>
                  </a:lnTo>
                  <a:lnTo>
                    <a:pt x="783430" y="740569"/>
                  </a:lnTo>
                  <a:lnTo>
                    <a:pt x="804861" y="650081"/>
                  </a:lnTo>
                  <a:lnTo>
                    <a:pt x="821530" y="561975"/>
                  </a:lnTo>
                  <a:lnTo>
                    <a:pt x="838199" y="485775"/>
                  </a:lnTo>
                  <a:lnTo>
                    <a:pt x="845343" y="409576"/>
                  </a:lnTo>
                  <a:lnTo>
                    <a:pt x="857249" y="335756"/>
                  </a:lnTo>
                  <a:lnTo>
                    <a:pt x="873917" y="269082"/>
                  </a:lnTo>
                  <a:lnTo>
                    <a:pt x="897730" y="202406"/>
                  </a:lnTo>
                  <a:lnTo>
                    <a:pt x="909637" y="135731"/>
                  </a:lnTo>
                  <a:lnTo>
                    <a:pt x="926305" y="66676"/>
                  </a:lnTo>
                  <a:lnTo>
                    <a:pt x="973930" y="0"/>
                  </a:lnTo>
                  <a:lnTo>
                    <a:pt x="1002505" y="19050"/>
                  </a:lnTo>
                  <a:lnTo>
                    <a:pt x="1040605" y="47625"/>
                  </a:lnTo>
                  <a:lnTo>
                    <a:pt x="1071407" y="110071"/>
                  </a:lnTo>
                  <a:lnTo>
                    <a:pt x="1109661" y="190500"/>
                  </a:lnTo>
                  <a:lnTo>
                    <a:pt x="1135855" y="238125"/>
                  </a:lnTo>
                  <a:lnTo>
                    <a:pt x="1159668" y="278607"/>
                  </a:lnTo>
                  <a:lnTo>
                    <a:pt x="1195387" y="326232"/>
                  </a:lnTo>
                  <a:lnTo>
                    <a:pt x="1245392" y="373856"/>
                  </a:lnTo>
                  <a:lnTo>
                    <a:pt x="1276349" y="404812"/>
                  </a:lnTo>
                  <a:lnTo>
                    <a:pt x="1343024" y="464344"/>
                  </a:lnTo>
                  <a:lnTo>
                    <a:pt x="1416842" y="509588"/>
                  </a:lnTo>
                  <a:lnTo>
                    <a:pt x="1478755" y="554832"/>
                  </a:lnTo>
                  <a:lnTo>
                    <a:pt x="1543049" y="600075"/>
                  </a:lnTo>
                  <a:lnTo>
                    <a:pt x="1626392" y="657225"/>
                  </a:lnTo>
                  <a:lnTo>
                    <a:pt x="1693067" y="704850"/>
                  </a:lnTo>
                  <a:lnTo>
                    <a:pt x="1745455" y="742950"/>
                  </a:lnTo>
                  <a:lnTo>
                    <a:pt x="1800224" y="781050"/>
                  </a:lnTo>
                  <a:lnTo>
                    <a:pt x="1888330" y="826294"/>
                  </a:lnTo>
                  <a:lnTo>
                    <a:pt x="2014536" y="895350"/>
                  </a:lnTo>
                  <a:lnTo>
                    <a:pt x="2090736" y="928688"/>
                  </a:lnTo>
                  <a:lnTo>
                    <a:pt x="2174080" y="964406"/>
                  </a:lnTo>
                  <a:lnTo>
                    <a:pt x="2262186" y="1000126"/>
                  </a:lnTo>
                  <a:lnTo>
                    <a:pt x="2338386" y="1028700"/>
                  </a:lnTo>
                  <a:lnTo>
                    <a:pt x="2428874" y="1059657"/>
                  </a:lnTo>
                  <a:lnTo>
                    <a:pt x="2559842" y="1097756"/>
                  </a:lnTo>
                  <a:lnTo>
                    <a:pt x="2688430" y="1131094"/>
                  </a:lnTo>
                  <a:lnTo>
                    <a:pt x="2833686" y="1171576"/>
                  </a:lnTo>
                  <a:lnTo>
                    <a:pt x="2917030" y="1190625"/>
                  </a:lnTo>
                  <a:lnTo>
                    <a:pt x="2997993" y="1214438"/>
                  </a:lnTo>
                  <a:lnTo>
                    <a:pt x="3064667" y="1231106"/>
                  </a:lnTo>
                  <a:lnTo>
                    <a:pt x="3174205" y="1252538"/>
                  </a:lnTo>
                  <a:lnTo>
                    <a:pt x="3795711" y="1359694"/>
                  </a:lnTo>
                  <a:lnTo>
                    <a:pt x="3788567" y="1635919"/>
                  </a:lnTo>
                  <a:lnTo>
                    <a:pt x="3679031" y="1628776"/>
                  </a:lnTo>
                  <a:lnTo>
                    <a:pt x="3567112" y="1619250"/>
                  </a:lnTo>
                  <a:lnTo>
                    <a:pt x="3431381" y="1604963"/>
                  </a:lnTo>
                  <a:lnTo>
                    <a:pt x="3243262" y="1581150"/>
                  </a:lnTo>
                  <a:lnTo>
                    <a:pt x="3059906" y="1554957"/>
                  </a:lnTo>
                  <a:lnTo>
                    <a:pt x="2855118" y="1533525"/>
                  </a:lnTo>
                  <a:lnTo>
                    <a:pt x="2636043" y="1512094"/>
                  </a:lnTo>
                  <a:lnTo>
                    <a:pt x="2486025" y="1488281"/>
                  </a:lnTo>
                  <a:lnTo>
                    <a:pt x="2305049" y="1457325"/>
                  </a:lnTo>
                  <a:lnTo>
                    <a:pt x="2152650" y="1438275"/>
                  </a:lnTo>
                  <a:lnTo>
                    <a:pt x="2021681" y="1414463"/>
                  </a:lnTo>
                  <a:lnTo>
                    <a:pt x="1845468" y="1388269"/>
                  </a:lnTo>
                  <a:lnTo>
                    <a:pt x="1690687" y="1357313"/>
                  </a:lnTo>
                  <a:lnTo>
                    <a:pt x="1574006" y="1333500"/>
                  </a:lnTo>
                  <a:lnTo>
                    <a:pt x="1490662" y="1307306"/>
                  </a:lnTo>
                  <a:lnTo>
                    <a:pt x="1381125" y="1266825"/>
                  </a:lnTo>
                  <a:lnTo>
                    <a:pt x="1302543" y="1216819"/>
                  </a:lnTo>
                  <a:lnTo>
                    <a:pt x="1214437" y="1150144"/>
                  </a:lnTo>
                  <a:lnTo>
                    <a:pt x="1140618" y="1064419"/>
                  </a:lnTo>
                  <a:lnTo>
                    <a:pt x="1078706" y="981075"/>
                  </a:lnTo>
                  <a:lnTo>
                    <a:pt x="1045368" y="926307"/>
                  </a:lnTo>
                  <a:lnTo>
                    <a:pt x="1021556" y="897731"/>
                  </a:lnTo>
                  <a:lnTo>
                    <a:pt x="978694" y="883444"/>
                  </a:lnTo>
                  <a:lnTo>
                    <a:pt x="957262" y="904875"/>
                  </a:lnTo>
                  <a:lnTo>
                    <a:pt x="938213" y="926306"/>
                  </a:lnTo>
                  <a:cubicBezTo>
                    <a:pt x="930275" y="937419"/>
                    <a:pt x="919560" y="943769"/>
                    <a:pt x="914400" y="959644"/>
                  </a:cubicBezTo>
                  <a:cubicBezTo>
                    <a:pt x="909241" y="975519"/>
                    <a:pt x="913209" y="1002904"/>
                    <a:pt x="907256" y="1021557"/>
                  </a:cubicBezTo>
                  <a:lnTo>
                    <a:pt x="876300" y="1047750"/>
                  </a:lnTo>
                  <a:lnTo>
                    <a:pt x="864393" y="1102519"/>
                  </a:lnTo>
                  <a:lnTo>
                    <a:pt x="840581" y="1197769"/>
                  </a:lnTo>
                  <a:cubicBezTo>
                    <a:pt x="824309" y="1221581"/>
                    <a:pt x="785415" y="1397795"/>
                    <a:pt x="645318" y="1469232"/>
                  </a:cubicBezTo>
                  <a:cubicBezTo>
                    <a:pt x="505221" y="1540669"/>
                    <a:pt x="584994" y="1430338"/>
                    <a:pt x="0" y="1626394"/>
                  </a:cubicBezTo>
                </a:path>
              </a:pathLst>
            </a:custGeom>
            <a:solidFill>
              <a:schemeClr val="accent3">
                <a:lumMod val="20000"/>
                <a:lumOff val="80000"/>
              </a:schemeClr>
            </a:solidFill>
            <a:ln w="3175" cap="flat" cmpd="sng" algn="ctr">
              <a:solidFill>
                <a:schemeClr val="accent3">
                  <a:lumMod val="20000"/>
                  <a:lumOff val="80000"/>
                </a:schemeClr>
              </a:solidFill>
              <a:prstDash val="solid"/>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dirty="0">
                <a:solidFill>
                  <a:srgbClr val="20252C"/>
                </a:solidFill>
              </a:endParaRPr>
            </a:p>
          </p:txBody>
        </p:sp>
        <p:sp>
          <p:nvSpPr>
            <p:cNvPr id="188426" name="TextBox 25"/>
            <p:cNvSpPr txBox="1">
              <a:spLocks noChangeArrowheads="1"/>
            </p:cNvSpPr>
            <p:nvPr/>
          </p:nvSpPr>
          <p:spPr bwMode="auto">
            <a:xfrm rot="16200000">
              <a:off x="2818780" y="3302637"/>
              <a:ext cx="3141639" cy="338554"/>
            </a:xfrm>
            <a:prstGeom prst="rect">
              <a:avLst/>
            </a:prstGeom>
            <a:noFill/>
            <a:ln w="9525">
              <a:noFill/>
              <a:miter lim="800000"/>
              <a:headEnd/>
              <a:tailEnd/>
            </a:ln>
          </p:spPr>
          <p:txBody>
            <a:bodyPr lIns="0" tIns="0" rIns="0" bIns="0" anchor="b"/>
            <a:lstStyle/>
            <a:p>
              <a:pPr algn="ctr"/>
              <a:r>
                <a:rPr lang="ru-RU" sz="1200" b="1" dirty="0">
                  <a:solidFill>
                    <a:srgbClr val="20252C"/>
                  </a:solidFill>
                  <a:ea typeface="ＭＳ Ｐゴシック" pitchFamily="34" charset="-128"/>
                </a:rPr>
                <a:t>Распространенность носительства</a:t>
              </a:r>
              <a:r>
                <a:rPr lang="en-US" sz="1200" b="1" dirty="0">
                  <a:solidFill>
                    <a:srgbClr val="20252C"/>
                  </a:solidFill>
                  <a:ea typeface="ＭＳ Ｐゴシック" pitchFamily="34" charset="-128"/>
                </a:rPr>
                <a:t> (%)</a:t>
              </a:r>
            </a:p>
          </p:txBody>
        </p:sp>
        <p:sp>
          <p:nvSpPr>
            <p:cNvPr id="188427" name="TextBox 27"/>
            <p:cNvSpPr txBox="1">
              <a:spLocks noChangeArrowheads="1"/>
            </p:cNvSpPr>
            <p:nvPr/>
          </p:nvSpPr>
          <p:spPr bwMode="auto">
            <a:xfrm>
              <a:off x="6549500" y="5495345"/>
              <a:ext cx="876368" cy="338554"/>
            </a:xfrm>
            <a:prstGeom prst="rect">
              <a:avLst/>
            </a:prstGeom>
            <a:noFill/>
            <a:ln w="9525">
              <a:noFill/>
              <a:miter lim="800000"/>
              <a:headEnd/>
              <a:tailEnd/>
            </a:ln>
          </p:spPr>
          <p:txBody>
            <a:bodyPr lIns="0" tIns="0" rIns="0" bIns="0"/>
            <a:lstStyle/>
            <a:p>
              <a:pPr algn="ctr"/>
              <a:r>
                <a:rPr lang="ru-RU" sz="1200" b="1" dirty="0">
                  <a:solidFill>
                    <a:srgbClr val="20252C"/>
                  </a:solidFill>
                  <a:ea typeface="ＭＳ Ｐゴシック" pitchFamily="34" charset="-128"/>
                </a:rPr>
                <a:t>Возраст (лет)</a:t>
              </a:r>
              <a:endParaRPr lang="en-US" sz="1200" b="1" dirty="0">
                <a:solidFill>
                  <a:srgbClr val="20252C"/>
                </a:solidFill>
                <a:ea typeface="ＭＳ Ｐゴシック" pitchFamily="34" charset="-128"/>
              </a:endParaRPr>
            </a:p>
          </p:txBody>
        </p:sp>
        <p:grpSp>
          <p:nvGrpSpPr>
            <p:cNvPr id="188428" name="Group 95"/>
            <p:cNvGrpSpPr>
              <a:grpSpLocks/>
            </p:cNvGrpSpPr>
            <p:nvPr/>
          </p:nvGrpSpPr>
          <p:grpSpPr bwMode="auto">
            <a:xfrm>
              <a:off x="4883650" y="1868665"/>
              <a:ext cx="73152" cy="3304661"/>
              <a:chOff x="5002663" y="1868665"/>
              <a:chExt cx="73152" cy="3304661"/>
            </a:xfrm>
          </p:grpSpPr>
          <p:cxnSp>
            <p:nvCxnSpPr>
              <p:cNvPr id="188456" name="Straight Connector 123"/>
              <p:cNvCxnSpPr>
                <a:cxnSpLocks noChangeShapeType="1"/>
              </p:cNvCxnSpPr>
              <p:nvPr/>
            </p:nvCxnSpPr>
            <p:spPr bwMode="auto">
              <a:xfrm>
                <a:off x="5002663" y="1868665"/>
                <a:ext cx="73152" cy="0"/>
              </a:xfrm>
              <a:prstGeom prst="line">
                <a:avLst/>
              </a:prstGeom>
              <a:noFill/>
              <a:ln w="19050" algn="ctr">
                <a:solidFill>
                  <a:schemeClr val="tx2"/>
                </a:solidFill>
                <a:round/>
                <a:headEnd/>
                <a:tailEnd/>
              </a:ln>
            </p:spPr>
          </p:cxnSp>
          <p:cxnSp>
            <p:nvCxnSpPr>
              <p:cNvPr id="188457" name="Straight Connector 124"/>
              <p:cNvCxnSpPr>
                <a:cxnSpLocks noChangeShapeType="1"/>
              </p:cNvCxnSpPr>
              <p:nvPr/>
            </p:nvCxnSpPr>
            <p:spPr bwMode="auto">
              <a:xfrm>
                <a:off x="5002663" y="2974241"/>
                <a:ext cx="73152" cy="0"/>
              </a:xfrm>
              <a:prstGeom prst="line">
                <a:avLst/>
              </a:prstGeom>
              <a:noFill/>
              <a:ln w="19050" algn="ctr">
                <a:solidFill>
                  <a:schemeClr val="tx2"/>
                </a:solidFill>
                <a:round/>
                <a:headEnd/>
                <a:tailEnd/>
              </a:ln>
            </p:spPr>
          </p:cxnSp>
          <p:cxnSp>
            <p:nvCxnSpPr>
              <p:cNvPr id="188458" name="Straight Connector 125"/>
              <p:cNvCxnSpPr>
                <a:cxnSpLocks noChangeShapeType="1"/>
              </p:cNvCxnSpPr>
              <p:nvPr/>
            </p:nvCxnSpPr>
            <p:spPr bwMode="auto">
              <a:xfrm>
                <a:off x="5002663" y="4079817"/>
                <a:ext cx="73152" cy="0"/>
              </a:xfrm>
              <a:prstGeom prst="line">
                <a:avLst/>
              </a:prstGeom>
              <a:noFill/>
              <a:ln w="19050" algn="ctr">
                <a:solidFill>
                  <a:schemeClr val="tx2"/>
                </a:solidFill>
                <a:round/>
                <a:headEnd/>
                <a:tailEnd/>
              </a:ln>
            </p:spPr>
          </p:cxnSp>
          <p:cxnSp>
            <p:nvCxnSpPr>
              <p:cNvPr id="188459" name="Straight Connector 126"/>
              <p:cNvCxnSpPr>
                <a:cxnSpLocks noChangeShapeType="1"/>
              </p:cNvCxnSpPr>
              <p:nvPr/>
            </p:nvCxnSpPr>
            <p:spPr bwMode="auto">
              <a:xfrm>
                <a:off x="5002663" y="5173326"/>
                <a:ext cx="73152" cy="0"/>
              </a:xfrm>
              <a:prstGeom prst="line">
                <a:avLst/>
              </a:prstGeom>
              <a:noFill/>
              <a:ln w="19050" algn="ctr">
                <a:solidFill>
                  <a:schemeClr val="tx2"/>
                </a:solidFill>
                <a:round/>
                <a:headEnd/>
                <a:tailEnd/>
              </a:ln>
            </p:spPr>
          </p:cxnSp>
        </p:grpSp>
        <p:grpSp>
          <p:nvGrpSpPr>
            <p:cNvPr id="188429" name="Group 96"/>
            <p:cNvGrpSpPr>
              <a:grpSpLocks/>
            </p:cNvGrpSpPr>
            <p:nvPr/>
          </p:nvGrpSpPr>
          <p:grpSpPr bwMode="auto">
            <a:xfrm>
              <a:off x="4949632" y="1863953"/>
              <a:ext cx="3923836" cy="3320072"/>
              <a:chOff x="5063932" y="1863953"/>
              <a:chExt cx="3923836" cy="3320072"/>
            </a:xfrm>
          </p:grpSpPr>
          <p:cxnSp>
            <p:nvCxnSpPr>
              <p:cNvPr id="188454" name="Straight Connector 121"/>
              <p:cNvCxnSpPr>
                <a:cxnSpLocks noChangeShapeType="1"/>
              </p:cNvCxnSpPr>
              <p:nvPr/>
            </p:nvCxnSpPr>
            <p:spPr bwMode="auto">
              <a:xfrm rot="5400000">
                <a:off x="3403896" y="3523989"/>
                <a:ext cx="3320072" cy="0"/>
              </a:xfrm>
              <a:prstGeom prst="line">
                <a:avLst/>
              </a:prstGeom>
              <a:noFill/>
              <a:ln w="19050" algn="ctr">
                <a:solidFill>
                  <a:schemeClr val="tx2"/>
                </a:solidFill>
                <a:round/>
                <a:headEnd/>
                <a:tailEnd/>
              </a:ln>
            </p:spPr>
          </p:cxnSp>
          <p:cxnSp>
            <p:nvCxnSpPr>
              <p:cNvPr id="188455" name="Straight Connector 122"/>
              <p:cNvCxnSpPr>
                <a:cxnSpLocks noChangeShapeType="1"/>
              </p:cNvCxnSpPr>
              <p:nvPr/>
            </p:nvCxnSpPr>
            <p:spPr bwMode="auto">
              <a:xfrm>
                <a:off x="5063932" y="5184025"/>
                <a:ext cx="3923836" cy="0"/>
              </a:xfrm>
              <a:prstGeom prst="line">
                <a:avLst/>
              </a:prstGeom>
              <a:noFill/>
              <a:ln w="19050" algn="ctr">
                <a:solidFill>
                  <a:schemeClr val="tx1"/>
                </a:solidFill>
                <a:round/>
                <a:headEnd/>
                <a:tailEnd/>
              </a:ln>
            </p:spPr>
          </p:cxnSp>
        </p:grpSp>
        <p:grpSp>
          <p:nvGrpSpPr>
            <p:cNvPr id="188430" name="Group 97"/>
            <p:cNvGrpSpPr>
              <a:grpSpLocks/>
            </p:cNvGrpSpPr>
            <p:nvPr/>
          </p:nvGrpSpPr>
          <p:grpSpPr bwMode="auto">
            <a:xfrm>
              <a:off x="5007318" y="5179007"/>
              <a:ext cx="3866150" cy="80284"/>
              <a:chOff x="5121618" y="5179007"/>
              <a:chExt cx="3866150" cy="80284"/>
            </a:xfrm>
          </p:grpSpPr>
          <p:cxnSp>
            <p:nvCxnSpPr>
              <p:cNvPr id="188448" name="Straight Connector 115"/>
              <p:cNvCxnSpPr>
                <a:cxnSpLocks noChangeShapeType="1"/>
              </p:cNvCxnSpPr>
              <p:nvPr/>
            </p:nvCxnSpPr>
            <p:spPr bwMode="auto">
              <a:xfrm rot="5400000">
                <a:off x="5081476" y="5219149"/>
                <a:ext cx="80284" cy="0"/>
              </a:xfrm>
              <a:prstGeom prst="line">
                <a:avLst/>
              </a:prstGeom>
              <a:noFill/>
              <a:ln w="19050" algn="ctr">
                <a:solidFill>
                  <a:schemeClr val="tx1"/>
                </a:solidFill>
                <a:round/>
                <a:headEnd/>
                <a:tailEnd/>
              </a:ln>
            </p:spPr>
          </p:cxnSp>
          <p:cxnSp>
            <p:nvCxnSpPr>
              <p:cNvPr id="188449" name="Straight Connector 116"/>
              <p:cNvCxnSpPr>
                <a:cxnSpLocks noChangeShapeType="1"/>
              </p:cNvCxnSpPr>
              <p:nvPr/>
            </p:nvCxnSpPr>
            <p:spPr bwMode="auto">
              <a:xfrm rot="5400000">
                <a:off x="5854706" y="5219149"/>
                <a:ext cx="80284" cy="0"/>
              </a:xfrm>
              <a:prstGeom prst="line">
                <a:avLst/>
              </a:prstGeom>
              <a:noFill/>
              <a:ln w="19050" algn="ctr">
                <a:solidFill>
                  <a:schemeClr val="tx1"/>
                </a:solidFill>
                <a:round/>
                <a:headEnd/>
                <a:tailEnd/>
              </a:ln>
            </p:spPr>
          </p:cxnSp>
          <p:cxnSp>
            <p:nvCxnSpPr>
              <p:cNvPr id="188450" name="Straight Connector 117"/>
              <p:cNvCxnSpPr>
                <a:cxnSpLocks noChangeShapeType="1"/>
              </p:cNvCxnSpPr>
              <p:nvPr/>
            </p:nvCxnSpPr>
            <p:spPr bwMode="auto">
              <a:xfrm rot="5400000">
                <a:off x="6627936" y="5219149"/>
                <a:ext cx="80284" cy="0"/>
              </a:xfrm>
              <a:prstGeom prst="line">
                <a:avLst/>
              </a:prstGeom>
              <a:noFill/>
              <a:ln w="19050" algn="ctr">
                <a:solidFill>
                  <a:schemeClr val="tx1"/>
                </a:solidFill>
                <a:round/>
                <a:headEnd/>
                <a:tailEnd/>
              </a:ln>
            </p:spPr>
          </p:cxnSp>
          <p:cxnSp>
            <p:nvCxnSpPr>
              <p:cNvPr id="188451" name="Straight Connector 118"/>
              <p:cNvCxnSpPr>
                <a:cxnSpLocks noChangeShapeType="1"/>
              </p:cNvCxnSpPr>
              <p:nvPr/>
            </p:nvCxnSpPr>
            <p:spPr bwMode="auto">
              <a:xfrm rot="5400000">
                <a:off x="7401166" y="5219149"/>
                <a:ext cx="80284" cy="0"/>
              </a:xfrm>
              <a:prstGeom prst="line">
                <a:avLst/>
              </a:prstGeom>
              <a:noFill/>
              <a:ln w="19050" algn="ctr">
                <a:solidFill>
                  <a:schemeClr val="tx1"/>
                </a:solidFill>
                <a:round/>
                <a:headEnd/>
                <a:tailEnd/>
              </a:ln>
            </p:spPr>
          </p:cxnSp>
          <p:cxnSp>
            <p:nvCxnSpPr>
              <p:cNvPr id="188452" name="Straight Connector 119"/>
              <p:cNvCxnSpPr>
                <a:cxnSpLocks noChangeShapeType="1"/>
              </p:cNvCxnSpPr>
              <p:nvPr/>
            </p:nvCxnSpPr>
            <p:spPr bwMode="auto">
              <a:xfrm rot="5400000">
                <a:off x="8174396" y="5219149"/>
                <a:ext cx="80284" cy="0"/>
              </a:xfrm>
              <a:prstGeom prst="line">
                <a:avLst/>
              </a:prstGeom>
              <a:noFill/>
              <a:ln w="19050" algn="ctr">
                <a:solidFill>
                  <a:schemeClr val="tx1"/>
                </a:solidFill>
                <a:round/>
                <a:headEnd/>
                <a:tailEnd/>
              </a:ln>
            </p:spPr>
          </p:cxnSp>
          <p:cxnSp>
            <p:nvCxnSpPr>
              <p:cNvPr id="188453" name="Straight Connector 120"/>
              <p:cNvCxnSpPr>
                <a:cxnSpLocks noChangeShapeType="1"/>
              </p:cNvCxnSpPr>
              <p:nvPr/>
            </p:nvCxnSpPr>
            <p:spPr bwMode="auto">
              <a:xfrm rot="5400000">
                <a:off x="8947626" y="5219149"/>
                <a:ext cx="80284" cy="0"/>
              </a:xfrm>
              <a:prstGeom prst="line">
                <a:avLst/>
              </a:prstGeom>
              <a:noFill/>
              <a:ln w="19050" algn="ctr">
                <a:solidFill>
                  <a:schemeClr val="tx1"/>
                </a:solidFill>
                <a:round/>
                <a:headEnd/>
                <a:tailEnd/>
              </a:ln>
            </p:spPr>
          </p:cxnSp>
        </p:grpSp>
        <p:grpSp>
          <p:nvGrpSpPr>
            <p:cNvPr id="188431" name="Group 98"/>
            <p:cNvGrpSpPr>
              <a:grpSpLocks/>
            </p:cNvGrpSpPr>
            <p:nvPr/>
          </p:nvGrpSpPr>
          <p:grpSpPr bwMode="auto">
            <a:xfrm>
              <a:off x="4453203" y="1731818"/>
              <a:ext cx="393056" cy="3614537"/>
              <a:chOff x="4567503" y="1731818"/>
              <a:chExt cx="393056" cy="3614537"/>
            </a:xfrm>
          </p:grpSpPr>
          <p:sp>
            <p:nvSpPr>
              <p:cNvPr id="188444" name="TextBox 48"/>
              <p:cNvSpPr txBox="1">
                <a:spLocks noChangeArrowheads="1"/>
              </p:cNvSpPr>
              <p:nvPr/>
            </p:nvSpPr>
            <p:spPr bwMode="auto">
              <a:xfrm>
                <a:off x="4671697" y="5007801"/>
                <a:ext cx="288862" cy="338554"/>
              </a:xfrm>
              <a:prstGeom prst="rect">
                <a:avLst/>
              </a:prstGeom>
              <a:noFill/>
              <a:ln w="9525">
                <a:noFill/>
                <a:miter lim="800000"/>
                <a:headEnd/>
                <a:tailEnd/>
              </a:ln>
            </p:spPr>
            <p:txBody>
              <a:bodyPr wrap="none" lIns="0" tIns="0" rIns="0" bIns="0" anchor="ctr"/>
              <a:lstStyle/>
              <a:p>
                <a:pPr algn="r"/>
                <a:r>
                  <a:rPr lang="en-US" sz="1200">
                    <a:solidFill>
                      <a:srgbClr val="20252C"/>
                    </a:solidFill>
                    <a:ea typeface="ＭＳ Ｐゴシック" pitchFamily="34" charset="-128"/>
                  </a:rPr>
                  <a:t>0</a:t>
                </a:r>
              </a:p>
            </p:txBody>
          </p:sp>
          <p:sp>
            <p:nvSpPr>
              <p:cNvPr id="188445" name="TextBox 85"/>
              <p:cNvSpPr txBox="1">
                <a:spLocks noChangeArrowheads="1"/>
              </p:cNvSpPr>
              <p:nvPr/>
            </p:nvSpPr>
            <p:spPr bwMode="auto">
              <a:xfrm>
                <a:off x="4567503" y="3915806"/>
                <a:ext cx="393056" cy="338554"/>
              </a:xfrm>
              <a:prstGeom prst="rect">
                <a:avLst/>
              </a:prstGeom>
              <a:noFill/>
              <a:ln w="9525">
                <a:noFill/>
                <a:miter lim="800000"/>
                <a:headEnd/>
                <a:tailEnd/>
              </a:ln>
            </p:spPr>
            <p:txBody>
              <a:bodyPr wrap="none" lIns="0" tIns="0" rIns="0" bIns="0" anchor="ctr"/>
              <a:lstStyle/>
              <a:p>
                <a:pPr algn="r"/>
                <a:r>
                  <a:rPr lang="en-US" sz="1200">
                    <a:solidFill>
                      <a:srgbClr val="20252C"/>
                    </a:solidFill>
                    <a:ea typeface="ＭＳ Ｐゴシック" pitchFamily="34" charset="-128"/>
                  </a:rPr>
                  <a:t>20</a:t>
                </a:r>
              </a:p>
            </p:txBody>
          </p:sp>
          <p:sp>
            <p:nvSpPr>
              <p:cNvPr id="188446" name="TextBox 86"/>
              <p:cNvSpPr txBox="1">
                <a:spLocks noChangeArrowheads="1"/>
              </p:cNvSpPr>
              <p:nvPr/>
            </p:nvSpPr>
            <p:spPr bwMode="auto">
              <a:xfrm>
                <a:off x="4567503" y="2823812"/>
                <a:ext cx="393056" cy="338554"/>
              </a:xfrm>
              <a:prstGeom prst="rect">
                <a:avLst/>
              </a:prstGeom>
              <a:noFill/>
              <a:ln w="9525">
                <a:noFill/>
                <a:miter lim="800000"/>
                <a:headEnd/>
                <a:tailEnd/>
              </a:ln>
            </p:spPr>
            <p:txBody>
              <a:bodyPr wrap="none" lIns="0" tIns="0" rIns="0" bIns="0" anchor="ctr"/>
              <a:lstStyle/>
              <a:p>
                <a:pPr algn="r"/>
                <a:r>
                  <a:rPr lang="en-US" sz="1200">
                    <a:solidFill>
                      <a:srgbClr val="20252C"/>
                    </a:solidFill>
                    <a:ea typeface="ＭＳ Ｐゴシック" pitchFamily="34" charset="-128"/>
                  </a:rPr>
                  <a:t>40</a:t>
                </a:r>
              </a:p>
            </p:txBody>
          </p:sp>
          <p:sp>
            <p:nvSpPr>
              <p:cNvPr id="188447" name="TextBox 87"/>
              <p:cNvSpPr txBox="1">
                <a:spLocks noChangeArrowheads="1"/>
              </p:cNvSpPr>
              <p:nvPr/>
            </p:nvSpPr>
            <p:spPr bwMode="auto">
              <a:xfrm>
                <a:off x="4567503" y="1731818"/>
                <a:ext cx="393056" cy="338554"/>
              </a:xfrm>
              <a:prstGeom prst="rect">
                <a:avLst/>
              </a:prstGeom>
              <a:noFill/>
              <a:ln w="9525">
                <a:noFill/>
                <a:miter lim="800000"/>
                <a:headEnd/>
                <a:tailEnd/>
              </a:ln>
            </p:spPr>
            <p:txBody>
              <a:bodyPr wrap="none" lIns="0" tIns="0" rIns="0" bIns="0" anchor="ctr"/>
              <a:lstStyle/>
              <a:p>
                <a:pPr algn="r"/>
                <a:r>
                  <a:rPr lang="en-US" sz="1200">
                    <a:solidFill>
                      <a:srgbClr val="20252C"/>
                    </a:solidFill>
                    <a:ea typeface="ＭＳ Ｐゴシック" pitchFamily="34" charset="-128"/>
                  </a:rPr>
                  <a:t>60</a:t>
                </a:r>
              </a:p>
            </p:txBody>
          </p:sp>
        </p:grpSp>
        <p:grpSp>
          <p:nvGrpSpPr>
            <p:cNvPr id="188432" name="Group 99"/>
            <p:cNvGrpSpPr>
              <a:grpSpLocks/>
            </p:cNvGrpSpPr>
            <p:nvPr/>
          </p:nvGrpSpPr>
          <p:grpSpPr bwMode="auto">
            <a:xfrm>
              <a:off x="4858632" y="5290722"/>
              <a:ext cx="4153303" cy="338554"/>
              <a:chOff x="4972932" y="5345586"/>
              <a:chExt cx="4153303" cy="338554"/>
            </a:xfrm>
          </p:grpSpPr>
          <p:sp>
            <p:nvSpPr>
              <p:cNvPr id="188438" name="TextBox 88"/>
              <p:cNvSpPr txBox="1">
                <a:spLocks noChangeArrowheads="1"/>
              </p:cNvSpPr>
              <p:nvPr/>
            </p:nvSpPr>
            <p:spPr bwMode="auto">
              <a:xfrm>
                <a:off x="4972932"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0</a:t>
                </a:r>
              </a:p>
            </p:txBody>
          </p:sp>
          <p:sp>
            <p:nvSpPr>
              <p:cNvPr id="188439" name="TextBox 89"/>
              <p:cNvSpPr txBox="1">
                <a:spLocks noChangeArrowheads="1"/>
              </p:cNvSpPr>
              <p:nvPr/>
            </p:nvSpPr>
            <p:spPr bwMode="auto">
              <a:xfrm>
                <a:off x="5748729"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20</a:t>
                </a:r>
              </a:p>
            </p:txBody>
          </p:sp>
          <p:sp>
            <p:nvSpPr>
              <p:cNvPr id="188440" name="TextBox 90"/>
              <p:cNvSpPr txBox="1">
                <a:spLocks noChangeArrowheads="1"/>
              </p:cNvSpPr>
              <p:nvPr/>
            </p:nvSpPr>
            <p:spPr bwMode="auto">
              <a:xfrm>
                <a:off x="6524526"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40</a:t>
                </a:r>
              </a:p>
            </p:txBody>
          </p:sp>
          <p:sp>
            <p:nvSpPr>
              <p:cNvPr id="188441" name="TextBox 91"/>
              <p:cNvSpPr txBox="1">
                <a:spLocks noChangeArrowheads="1"/>
              </p:cNvSpPr>
              <p:nvPr/>
            </p:nvSpPr>
            <p:spPr bwMode="auto">
              <a:xfrm>
                <a:off x="7300323"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60</a:t>
                </a:r>
              </a:p>
            </p:txBody>
          </p:sp>
          <p:sp>
            <p:nvSpPr>
              <p:cNvPr id="188442" name="TextBox 92"/>
              <p:cNvSpPr txBox="1">
                <a:spLocks noChangeArrowheads="1"/>
              </p:cNvSpPr>
              <p:nvPr/>
            </p:nvSpPr>
            <p:spPr bwMode="auto">
              <a:xfrm>
                <a:off x="8076120"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80</a:t>
                </a:r>
              </a:p>
            </p:txBody>
          </p:sp>
          <p:sp>
            <p:nvSpPr>
              <p:cNvPr id="188443" name="TextBox 94"/>
              <p:cNvSpPr txBox="1">
                <a:spLocks noChangeArrowheads="1"/>
              </p:cNvSpPr>
              <p:nvPr/>
            </p:nvSpPr>
            <p:spPr bwMode="auto">
              <a:xfrm>
                <a:off x="8851915" y="5345586"/>
                <a:ext cx="274320" cy="338554"/>
              </a:xfrm>
              <a:prstGeom prst="rect">
                <a:avLst/>
              </a:prstGeom>
              <a:noFill/>
              <a:ln w="9525">
                <a:noFill/>
                <a:miter lim="800000"/>
                <a:headEnd/>
                <a:tailEnd/>
              </a:ln>
            </p:spPr>
            <p:txBody>
              <a:bodyPr wrap="none" lIns="0" tIns="0" rIns="0" bIns="0"/>
              <a:lstStyle/>
              <a:p>
                <a:pPr algn="ctr"/>
                <a:r>
                  <a:rPr lang="en-US" sz="1200">
                    <a:solidFill>
                      <a:srgbClr val="20252C"/>
                    </a:solidFill>
                    <a:ea typeface="ＭＳ Ｐゴシック" pitchFamily="34" charset="-128"/>
                  </a:rPr>
                  <a:t>100</a:t>
                </a:r>
              </a:p>
            </p:txBody>
          </p:sp>
        </p:grpSp>
        <p:sp>
          <p:nvSpPr>
            <p:cNvPr id="188434" name="Rectangle 101"/>
            <p:cNvSpPr>
              <a:spLocks noChangeArrowheads="1"/>
            </p:cNvSpPr>
            <p:nvPr/>
          </p:nvSpPr>
          <p:spPr bwMode="auto">
            <a:xfrm>
              <a:off x="6084454" y="2417382"/>
              <a:ext cx="242300" cy="213184"/>
            </a:xfrm>
            <a:prstGeom prst="rect">
              <a:avLst/>
            </a:prstGeom>
            <a:solidFill>
              <a:srgbClr val="C9EFFF"/>
            </a:solidFill>
            <a:ln w="25400" algn="ctr">
              <a:noFill/>
              <a:miter lim="800000"/>
              <a:headEnd/>
              <a:tailEnd/>
            </a:ln>
          </p:spPr>
          <p:txBody>
            <a:bodyPr anchor="ctr"/>
            <a:lstStyle/>
            <a:p>
              <a:pPr algn="ctr"/>
              <a:endParaRPr lang="fr-FR" sz="1200">
                <a:solidFill>
                  <a:srgbClr val="20252C"/>
                </a:solidFill>
                <a:ea typeface="ＭＳ Ｐゴシック" pitchFamily="34" charset="-128"/>
              </a:endParaRPr>
            </a:p>
          </p:txBody>
        </p:sp>
        <p:sp>
          <p:nvSpPr>
            <p:cNvPr id="188436" name="TextBox 34"/>
            <p:cNvSpPr txBox="1">
              <a:spLocks noChangeArrowheads="1"/>
            </p:cNvSpPr>
            <p:nvPr/>
          </p:nvSpPr>
          <p:spPr bwMode="auto">
            <a:xfrm>
              <a:off x="6444181" y="2339308"/>
              <a:ext cx="2567753" cy="369332"/>
            </a:xfrm>
            <a:prstGeom prst="rect">
              <a:avLst/>
            </a:prstGeom>
            <a:noFill/>
            <a:ln w="9525">
              <a:noFill/>
              <a:miter lim="800000"/>
              <a:headEnd/>
              <a:tailEnd/>
            </a:ln>
          </p:spPr>
          <p:txBody>
            <a:bodyPr lIns="0" tIns="0" rIns="0" bIns="0" anchor="ctr"/>
            <a:lstStyle/>
            <a:p>
              <a:r>
                <a:rPr lang="ru-RU" sz="1200" dirty="0">
                  <a:solidFill>
                    <a:srgbClr val="20252C"/>
                  </a:solidFill>
                  <a:ea typeface="ＭＳ Ｐゴシック" pitchFamily="34" charset="-128"/>
                </a:rPr>
                <a:t>95% доверительный интервал</a:t>
              </a:r>
              <a:endParaRPr lang="en-US" sz="1200" dirty="0">
                <a:solidFill>
                  <a:srgbClr val="20252C"/>
                </a:solidFill>
                <a:ea typeface="ＭＳ Ｐゴシック" pitchFamily="34" charset="-128"/>
              </a:endParaRPr>
            </a:p>
          </p:txBody>
        </p:sp>
        <p:sp>
          <p:nvSpPr>
            <p:cNvPr id="105" name="Freeform 104"/>
            <p:cNvSpPr>
              <a:spLocks/>
            </p:cNvSpPr>
            <p:nvPr/>
          </p:nvSpPr>
          <p:spPr bwMode="auto">
            <a:xfrm>
              <a:off x="5010401" y="3860389"/>
              <a:ext cx="2862269" cy="1088954"/>
            </a:xfrm>
            <a:custGeom>
              <a:avLst/>
              <a:gdLst>
                <a:gd name="T0" fmla="*/ 0 w 3781424"/>
                <a:gd name="T1" fmla="*/ 1012031 h 1033462"/>
                <a:gd name="T2" fmla="*/ 69056 w 3781424"/>
                <a:gd name="T3" fmla="*/ 990601 h 1033462"/>
                <a:gd name="T4" fmla="*/ 152400 w 3781424"/>
                <a:gd name="T5" fmla="*/ 959644 h 1033462"/>
                <a:gd name="T6" fmla="*/ 233362 w 3781424"/>
                <a:gd name="T7" fmla="*/ 933450 h 1033462"/>
                <a:gd name="T8" fmla="*/ 316706 w 3781424"/>
                <a:gd name="T9" fmla="*/ 902494 h 1033462"/>
                <a:gd name="T10" fmla="*/ 402431 w 3781424"/>
                <a:gd name="T11" fmla="*/ 869156 h 1033462"/>
                <a:gd name="T12" fmla="*/ 519113 w 3781424"/>
                <a:gd name="T13" fmla="*/ 833438 h 1033462"/>
                <a:gd name="T14" fmla="*/ 573881 w 3781424"/>
                <a:gd name="T15" fmla="*/ 826294 h 1033462"/>
                <a:gd name="T16" fmla="*/ 631032 w 3781424"/>
                <a:gd name="T17" fmla="*/ 809625 h 1033462"/>
                <a:gd name="T18" fmla="*/ 661987 w 3781424"/>
                <a:gd name="T19" fmla="*/ 795338 h 1033462"/>
                <a:gd name="T20" fmla="*/ 702468 w 3781424"/>
                <a:gd name="T21" fmla="*/ 764382 h 1033462"/>
                <a:gd name="T22" fmla="*/ 733425 w 3781424"/>
                <a:gd name="T23" fmla="*/ 707231 h 1033462"/>
                <a:gd name="T24" fmla="*/ 766763 w 3781424"/>
                <a:gd name="T25" fmla="*/ 647701 h 1033462"/>
                <a:gd name="T26" fmla="*/ 790576 w 3781424"/>
                <a:gd name="T27" fmla="*/ 573882 h 1033462"/>
                <a:gd name="T28" fmla="*/ 814387 w 3781424"/>
                <a:gd name="T29" fmla="*/ 466725 h 1033462"/>
                <a:gd name="T30" fmla="*/ 838200 w 3781424"/>
                <a:gd name="T31" fmla="*/ 366713 h 1033462"/>
                <a:gd name="T32" fmla="*/ 878681 w 3781424"/>
                <a:gd name="T33" fmla="*/ 200026 h 1033462"/>
                <a:gd name="T34" fmla="*/ 919162 w 3781424"/>
                <a:gd name="T35" fmla="*/ 78581 h 1033462"/>
                <a:gd name="T36" fmla="*/ 971550 w 3781424"/>
                <a:gd name="T37" fmla="*/ 0 h 1033462"/>
                <a:gd name="T38" fmla="*/ 1021556 w 3781424"/>
                <a:gd name="T39" fmla="*/ 30957 h 1033462"/>
                <a:gd name="T40" fmla="*/ 1092995 w 3781424"/>
                <a:gd name="T41" fmla="*/ 126206 h 1033462"/>
                <a:gd name="T42" fmla="*/ 1131095 w 3781424"/>
                <a:gd name="T43" fmla="*/ 192882 h 1033462"/>
                <a:gd name="T44" fmla="*/ 1169195 w 3781424"/>
                <a:gd name="T45" fmla="*/ 254794 h 1033462"/>
                <a:gd name="T46" fmla="*/ 1221582 w 3781424"/>
                <a:gd name="T47" fmla="*/ 328613 h 1033462"/>
                <a:gd name="T48" fmla="*/ 1281113 w 3781424"/>
                <a:gd name="T49" fmla="*/ 388144 h 1033462"/>
                <a:gd name="T50" fmla="*/ 1335882 w 3781424"/>
                <a:gd name="T51" fmla="*/ 445294 h 1033462"/>
                <a:gd name="T52" fmla="*/ 1409701 w 3781424"/>
                <a:gd name="T53" fmla="*/ 492919 h 1033462"/>
                <a:gd name="T54" fmla="*/ 1502570 w 3781424"/>
                <a:gd name="T55" fmla="*/ 542926 h 1033462"/>
                <a:gd name="T56" fmla="*/ 1647826 w 3781424"/>
                <a:gd name="T57" fmla="*/ 600075 h 1033462"/>
                <a:gd name="T58" fmla="*/ 1738312 w 3781424"/>
                <a:gd name="T59" fmla="*/ 631030 h 1033462"/>
                <a:gd name="T60" fmla="*/ 1881187 w 3781424"/>
                <a:gd name="T61" fmla="*/ 671512 h 1033462"/>
                <a:gd name="T62" fmla="*/ 1990726 w 3781424"/>
                <a:gd name="T63" fmla="*/ 700087 h 1033462"/>
                <a:gd name="T64" fmla="*/ 2119312 w 3781424"/>
                <a:gd name="T65" fmla="*/ 733424 h 1033462"/>
                <a:gd name="T66" fmla="*/ 2274094 w 3781424"/>
                <a:gd name="T67" fmla="*/ 773906 h 1033462"/>
                <a:gd name="T68" fmla="*/ 2362200 w 3781424"/>
                <a:gd name="T69" fmla="*/ 795337 h 1033462"/>
                <a:gd name="T70" fmla="*/ 2512218 w 3781424"/>
                <a:gd name="T71" fmla="*/ 826293 h 1033462"/>
                <a:gd name="T72" fmla="*/ 2676526 w 3781424"/>
                <a:gd name="T73" fmla="*/ 859630 h 1033462"/>
                <a:gd name="T74" fmla="*/ 2871788 w 3781424"/>
                <a:gd name="T75" fmla="*/ 895349 h 1033462"/>
                <a:gd name="T76" fmla="*/ 3117058 w 3781424"/>
                <a:gd name="T77" fmla="*/ 940593 h 1033462"/>
                <a:gd name="T78" fmla="*/ 3781426 w 3781424"/>
                <a:gd name="T79" fmla="*/ 1033462 h 10334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81424" h="1033462">
                  <a:moveTo>
                    <a:pt x="0" y="1012031"/>
                  </a:moveTo>
                  <a:lnTo>
                    <a:pt x="69056" y="990601"/>
                  </a:lnTo>
                  <a:lnTo>
                    <a:pt x="152400" y="959644"/>
                  </a:lnTo>
                  <a:lnTo>
                    <a:pt x="233362" y="933450"/>
                  </a:lnTo>
                  <a:lnTo>
                    <a:pt x="316706" y="902494"/>
                  </a:lnTo>
                  <a:lnTo>
                    <a:pt x="402431" y="869156"/>
                  </a:lnTo>
                  <a:lnTo>
                    <a:pt x="519113" y="833438"/>
                  </a:lnTo>
                  <a:lnTo>
                    <a:pt x="573881" y="826294"/>
                  </a:lnTo>
                  <a:lnTo>
                    <a:pt x="631032" y="809625"/>
                  </a:lnTo>
                  <a:lnTo>
                    <a:pt x="661987" y="795338"/>
                  </a:lnTo>
                  <a:lnTo>
                    <a:pt x="702468" y="764382"/>
                  </a:lnTo>
                  <a:lnTo>
                    <a:pt x="733425" y="707231"/>
                  </a:lnTo>
                  <a:lnTo>
                    <a:pt x="766763" y="647701"/>
                  </a:lnTo>
                  <a:lnTo>
                    <a:pt x="790576" y="573882"/>
                  </a:lnTo>
                  <a:lnTo>
                    <a:pt x="814387" y="466725"/>
                  </a:lnTo>
                  <a:lnTo>
                    <a:pt x="838200" y="366713"/>
                  </a:lnTo>
                  <a:lnTo>
                    <a:pt x="878681" y="200026"/>
                  </a:lnTo>
                  <a:lnTo>
                    <a:pt x="919162" y="78581"/>
                  </a:lnTo>
                  <a:lnTo>
                    <a:pt x="971550" y="0"/>
                  </a:lnTo>
                  <a:lnTo>
                    <a:pt x="1021556" y="30957"/>
                  </a:lnTo>
                  <a:lnTo>
                    <a:pt x="1092994" y="126206"/>
                  </a:lnTo>
                  <a:lnTo>
                    <a:pt x="1131094" y="192882"/>
                  </a:lnTo>
                  <a:lnTo>
                    <a:pt x="1169194" y="254794"/>
                  </a:lnTo>
                  <a:lnTo>
                    <a:pt x="1221581" y="328613"/>
                  </a:lnTo>
                  <a:lnTo>
                    <a:pt x="1281112" y="388144"/>
                  </a:lnTo>
                  <a:lnTo>
                    <a:pt x="1335881" y="445294"/>
                  </a:lnTo>
                  <a:lnTo>
                    <a:pt x="1409700" y="492919"/>
                  </a:lnTo>
                  <a:lnTo>
                    <a:pt x="1502569" y="542926"/>
                  </a:lnTo>
                  <a:lnTo>
                    <a:pt x="1647825" y="600075"/>
                  </a:lnTo>
                  <a:lnTo>
                    <a:pt x="1738311" y="631030"/>
                  </a:lnTo>
                  <a:lnTo>
                    <a:pt x="1881186" y="671512"/>
                  </a:lnTo>
                  <a:lnTo>
                    <a:pt x="1990724" y="700087"/>
                  </a:lnTo>
                  <a:lnTo>
                    <a:pt x="2119311" y="733424"/>
                  </a:lnTo>
                  <a:lnTo>
                    <a:pt x="2274092" y="773906"/>
                  </a:lnTo>
                  <a:lnTo>
                    <a:pt x="2362199" y="795337"/>
                  </a:lnTo>
                  <a:lnTo>
                    <a:pt x="2512217" y="826293"/>
                  </a:lnTo>
                  <a:lnTo>
                    <a:pt x="2676524" y="859630"/>
                  </a:lnTo>
                  <a:lnTo>
                    <a:pt x="2871786" y="895349"/>
                  </a:lnTo>
                  <a:lnTo>
                    <a:pt x="3117056" y="940593"/>
                  </a:lnTo>
                  <a:lnTo>
                    <a:pt x="3781424" y="1033462"/>
                  </a:lnTo>
                </a:path>
              </a:pathLst>
            </a:custGeom>
            <a:noFill/>
            <a:ln w="38100" cap="flat" cmpd="sng" algn="ctr">
              <a:solidFill>
                <a:schemeClr val="accent2">
                  <a:lumMod val="75000"/>
                </a:schemeClr>
              </a:solidFill>
              <a:prstDash val="solid"/>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200" dirty="0">
                <a:solidFill>
                  <a:srgbClr val="20252C"/>
                </a:solidFill>
              </a:endParaRPr>
            </a:p>
          </p:txBody>
        </p:sp>
      </p:grpSp>
      <p:sp>
        <p:nvSpPr>
          <p:cNvPr id="188422" name="Rectangle 91"/>
          <p:cNvSpPr>
            <a:spLocks noChangeArrowheads="1"/>
          </p:cNvSpPr>
          <p:nvPr/>
        </p:nvSpPr>
        <p:spPr bwMode="auto">
          <a:xfrm>
            <a:off x="4892219" y="2110843"/>
            <a:ext cx="3048000" cy="378146"/>
          </a:xfrm>
          <a:prstGeom prst="rect">
            <a:avLst/>
          </a:prstGeom>
          <a:noFill/>
          <a:ln w="9525">
            <a:noFill/>
            <a:miter lim="800000"/>
            <a:headEnd/>
            <a:tailEnd/>
          </a:ln>
        </p:spPr>
        <p:txBody>
          <a:bodyPr lIns="0" tIns="0" rIns="0" bIns="0"/>
          <a:lstStyle/>
          <a:p>
            <a:pPr algn="ctr"/>
            <a:r>
              <a:rPr lang="ru-RU" sz="1200" dirty="0">
                <a:solidFill>
                  <a:srgbClr val="00A9EF"/>
                </a:solidFill>
                <a:latin typeface="Trebuchet MS" pitchFamily="34" charset="0"/>
              </a:rPr>
              <a:t>Мета-анализ 89 исследований, проведенных в 28 странах</a:t>
            </a:r>
            <a:r>
              <a:rPr lang="en-US" sz="1200" baseline="30000" dirty="0">
                <a:solidFill>
                  <a:srgbClr val="00A9EF"/>
                </a:solidFill>
                <a:latin typeface="Trebuchet MS" pitchFamily="34" charset="0"/>
              </a:rPr>
              <a:t>1</a:t>
            </a:r>
          </a:p>
        </p:txBody>
      </p:sp>
    </p:spTree>
    <p:extLst>
      <p:ext uri="{BB962C8B-B14F-4D97-AF65-F5344CB8AC3E}">
        <p14:creationId xmlns:p14="http://schemas.microsoft.com/office/powerpoint/2010/main" val="179244698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82" y="332656"/>
            <a:ext cx="8254874"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71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41" y="332656"/>
            <a:ext cx="8392715" cy="579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668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692" y="0"/>
            <a:ext cx="9025172"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181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4072"/>
            <a:ext cx="8632019"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684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697" y="0"/>
            <a:ext cx="8586783" cy="612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105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444" y="476672"/>
            <a:ext cx="8216012" cy="5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46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ПОЭТОМУ !!</a:t>
            </a:r>
            <a:endParaRPr lang="ru-RU" dirty="0"/>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620044"/>
            <a:ext cx="7848872" cy="497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11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19483141"/>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4844" name="think-cell Slide" r:id="rId5" imgW="344" imgH="344" progId="TCLayout.ActiveDocument.1">
                  <p:embed/>
                </p:oleObj>
              </mc:Choice>
              <mc:Fallback>
                <p:oleObj name="think-cell Slide" r:id="rId5" imgW="344" imgH="344" progId="TCLayout.ActiveDocument.1">
                  <p:embed/>
                  <p:pic>
                    <p:nvPicPr>
                      <p:cNvPr id="0" name=""/>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6" name="Rectangle 5" hidden="1"/>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200" b="1" dirty="0">
              <a:solidFill>
                <a:prstClr val="white"/>
              </a:solidFill>
              <a:latin typeface="Calibri" panose="020F0502020204030204" pitchFamily="34" charset="0"/>
              <a:ea typeface="+mj-ea"/>
              <a:cs typeface="+mj-cs"/>
              <a:sym typeface="Calibri" panose="020F0502020204030204" pitchFamily="34" charset="0"/>
            </a:endParaRPr>
          </a:p>
        </p:txBody>
      </p:sp>
      <p:sp>
        <p:nvSpPr>
          <p:cNvPr id="5" name="Title 1"/>
          <p:cNvSpPr>
            <a:spLocks noGrp="1"/>
          </p:cNvSpPr>
          <p:nvPr>
            <p:ph type="title"/>
          </p:nvPr>
        </p:nvSpPr>
        <p:spPr>
          <a:xfrm>
            <a:off x="156596" y="260648"/>
            <a:ext cx="8967531" cy="994172"/>
          </a:xfrm>
        </p:spPr>
        <p:txBody>
          <a:bodyPr anchor="t">
            <a:noAutofit/>
          </a:bodyPr>
          <a:lstStyle/>
          <a:p>
            <a:r>
              <a:rPr lang="ru-RU" sz="2200" b="1" dirty="0">
                <a:solidFill>
                  <a:srgbClr val="C00000"/>
                </a:solidFill>
              </a:rPr>
              <a:t>Сравнение рутинных графиков иммунизации детского населения в экономически развитых странах мира и отечественного НКПП</a:t>
            </a:r>
            <a:endParaRPr lang="en-US" sz="2200" b="1" dirty="0">
              <a:solidFill>
                <a:srgbClr val="C00000"/>
              </a:solidFill>
            </a:endParaRPr>
          </a:p>
        </p:txBody>
      </p:sp>
      <p:pic>
        <p:nvPicPr>
          <p:cNvPr id="3" name="Picture 2"/>
          <p:cNvPicPr>
            <a:picLocks noChangeAspect="1"/>
          </p:cNvPicPr>
          <p:nvPr/>
        </p:nvPicPr>
        <p:blipFill>
          <a:blip r:embed="rId7"/>
          <a:stretch>
            <a:fillRect/>
          </a:stretch>
        </p:blipFill>
        <p:spPr>
          <a:xfrm>
            <a:off x="755576" y="980728"/>
            <a:ext cx="7593256" cy="5160186"/>
          </a:xfrm>
          <a:prstGeom prst="rect">
            <a:avLst/>
          </a:prstGeom>
        </p:spPr>
      </p:pic>
      <p:sp>
        <p:nvSpPr>
          <p:cNvPr id="7" name="Rectangle 6"/>
          <p:cNvSpPr/>
          <p:nvPr/>
        </p:nvSpPr>
        <p:spPr>
          <a:xfrm>
            <a:off x="5004048" y="6140914"/>
            <a:ext cx="3491880" cy="369332"/>
          </a:xfrm>
          <a:prstGeom prst="rect">
            <a:avLst/>
          </a:prstGeom>
        </p:spPr>
        <p:txBody>
          <a:bodyPr wrap="square">
            <a:spAutoFit/>
          </a:bodyPr>
          <a:lstStyle/>
          <a:p>
            <a:pPr algn="r"/>
            <a:r>
              <a:rPr lang="en-US" sz="900" dirty="0">
                <a:solidFill>
                  <a:prstClr val="black"/>
                </a:solidFill>
                <a:hlinkClick r:id="rId8"/>
              </a:rPr>
              <a:t>http://</a:t>
            </a:r>
            <a:r>
              <a:rPr lang="en-US" sz="900" dirty="0" smtClean="0">
                <a:solidFill>
                  <a:prstClr val="black"/>
                </a:solidFill>
                <a:hlinkClick r:id="rId8"/>
              </a:rPr>
              <a:t>vaccine-schedule.ecdc.europa.eu/Pages/Scheduler.aspx</a:t>
            </a:r>
            <a:endParaRPr lang="ru-RU" sz="900" dirty="0" smtClean="0">
              <a:solidFill>
                <a:prstClr val="black"/>
              </a:solidFill>
            </a:endParaRPr>
          </a:p>
          <a:p>
            <a:pPr algn="r"/>
            <a:r>
              <a:rPr lang="ru-RU" sz="900" dirty="0">
                <a:solidFill>
                  <a:prstClr val="black"/>
                </a:solidFill>
              </a:rPr>
              <a:t>д</a:t>
            </a:r>
            <a:r>
              <a:rPr lang="ru-RU" sz="900" dirty="0" smtClean="0">
                <a:solidFill>
                  <a:prstClr val="black"/>
                </a:solidFill>
              </a:rPr>
              <a:t>оступно по состоянию на </a:t>
            </a:r>
            <a:r>
              <a:rPr lang="ru-RU" sz="900" dirty="0">
                <a:solidFill>
                  <a:prstClr val="black"/>
                </a:solidFill>
              </a:rPr>
              <a:t> </a:t>
            </a:r>
            <a:r>
              <a:rPr lang="ru-RU" sz="900" dirty="0" smtClean="0">
                <a:solidFill>
                  <a:prstClr val="black"/>
                </a:solidFill>
              </a:rPr>
              <a:t>24.04.2019</a:t>
            </a:r>
            <a:endParaRPr lang="ru-RU" sz="900" dirty="0">
              <a:solidFill>
                <a:prstClr val="black"/>
              </a:solidFill>
            </a:endParaRPr>
          </a:p>
        </p:txBody>
      </p:sp>
      <p:sp>
        <p:nvSpPr>
          <p:cNvPr id="8" name="TextBox 7"/>
          <p:cNvSpPr txBox="1"/>
          <p:nvPr/>
        </p:nvSpPr>
        <p:spPr>
          <a:xfrm>
            <a:off x="576064" y="6423719"/>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2411244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144589" y="858144"/>
          <a:ext cx="1587" cy="893"/>
        </p:xfrm>
        <a:graphic>
          <a:graphicData uri="http://schemas.openxmlformats.org/presentationml/2006/ole">
            <mc:AlternateContent xmlns:mc="http://schemas.openxmlformats.org/markup-compatibility/2006">
              <mc:Choice xmlns:v="urn:schemas-microsoft-com:vml" Requires="v">
                <p:oleObj spid="_x0000_s460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44589" y="858144"/>
                        <a:ext cx="1587" cy="893"/>
                      </a:xfrm>
                      <a:prstGeom prst="rect">
                        <a:avLst/>
                      </a:prstGeom>
                    </p:spPr>
                  </p:pic>
                </p:oleObj>
              </mc:Fallback>
            </mc:AlternateContent>
          </a:graphicData>
        </a:graphic>
      </p:graphicFrame>
      <p:sp>
        <p:nvSpPr>
          <p:cNvPr id="3" name="Content Placeholder 2"/>
          <p:cNvSpPr>
            <a:spLocks noGrp="1"/>
          </p:cNvSpPr>
          <p:nvPr>
            <p:ph idx="1"/>
          </p:nvPr>
        </p:nvSpPr>
        <p:spPr>
          <a:xfrm>
            <a:off x="1358053" y="1961655"/>
            <a:ext cx="6538913" cy="3509159"/>
          </a:xfrm>
        </p:spPr>
        <p:txBody>
          <a:bodyPr/>
          <a:lstStyle/>
          <a:p>
            <a:pPr marL="0" indent="0">
              <a:buNone/>
            </a:pPr>
            <a:r>
              <a:rPr lang="ru-RU" b="1" dirty="0">
                <a:solidFill>
                  <a:schemeClr val="tx1"/>
                </a:solidFill>
              </a:rPr>
              <a:t>ПОКАЗАНИЯ К ПРИМЕНЕНИЮ </a:t>
            </a:r>
          </a:p>
          <a:p>
            <a:r>
              <a:rPr lang="ru-RU" sz="1500" dirty="0">
                <a:solidFill>
                  <a:schemeClr val="tx1"/>
                </a:solidFill>
              </a:rPr>
              <a:t>Профилактика инвазивной менингококковой инфекции, вызываемой           </a:t>
            </a:r>
            <a:r>
              <a:rPr lang="ru-RU" sz="1500" i="1" dirty="0">
                <a:solidFill>
                  <a:schemeClr val="tx1"/>
                </a:solidFill>
              </a:rPr>
              <a:t>N. meningitidis </a:t>
            </a:r>
            <a:r>
              <a:rPr lang="ru-RU" sz="1500" dirty="0">
                <a:solidFill>
                  <a:schemeClr val="tx1"/>
                </a:solidFill>
              </a:rPr>
              <a:t>серогрупп A, C, Y и W у лиц в возрасте </a:t>
            </a:r>
            <a:r>
              <a:rPr lang="ru-RU" sz="1500" b="1" dirty="0">
                <a:solidFill>
                  <a:schemeClr val="tx1"/>
                </a:solidFill>
              </a:rPr>
              <a:t>от 9 мес до 55 лет</a:t>
            </a:r>
            <a:r>
              <a:rPr lang="ru-RU" sz="1500" dirty="0">
                <a:solidFill>
                  <a:schemeClr val="tx1"/>
                </a:solidFill>
              </a:rPr>
              <a:t>.</a:t>
            </a:r>
          </a:p>
          <a:p>
            <a:endParaRPr lang="ru-RU" sz="1500" dirty="0">
              <a:solidFill>
                <a:schemeClr val="tx1"/>
              </a:solidFill>
            </a:endParaRPr>
          </a:p>
          <a:p>
            <a:pPr marL="0" indent="0">
              <a:buNone/>
            </a:pPr>
            <a:r>
              <a:rPr lang="ru-RU" b="1" dirty="0">
                <a:solidFill>
                  <a:schemeClr val="tx1"/>
                </a:solidFill>
              </a:rPr>
              <a:t>СПОСОБ ПРИМЕНЕНИЯ И ДОЗЫ </a:t>
            </a:r>
          </a:p>
          <a:p>
            <a:r>
              <a:rPr lang="ru-RU" sz="1350" dirty="0">
                <a:solidFill>
                  <a:schemeClr val="tx1"/>
                </a:solidFill>
              </a:rPr>
              <a:t>Вакцинация проводится одной дозой 0,5 мл.</a:t>
            </a:r>
          </a:p>
          <a:p>
            <a:r>
              <a:rPr lang="ru-RU" sz="1350" dirty="0">
                <a:solidFill>
                  <a:schemeClr val="tx1"/>
                </a:solidFill>
              </a:rPr>
              <a:t>Вакцину следует вводить внутримышечно, принимая во внимание возраст и массу прививаемого: детям в возрасте от 9 до 12 мес. – в </a:t>
            </a:r>
            <a:r>
              <a:rPr lang="ru-RU" sz="1350" dirty="0" err="1">
                <a:solidFill>
                  <a:schemeClr val="tx1"/>
                </a:solidFill>
              </a:rPr>
              <a:t>передне</a:t>
            </a:r>
            <a:r>
              <a:rPr lang="ru-RU" sz="1350" dirty="0">
                <a:solidFill>
                  <a:schemeClr val="tx1"/>
                </a:solidFill>
              </a:rPr>
              <a:t>-боковую область бедра; детям в возрасте от 12 мес. и старше – в дельтовидную мышцу плеча</a:t>
            </a:r>
          </a:p>
          <a:p>
            <a:r>
              <a:rPr lang="ru-RU" sz="1350" dirty="0">
                <a:solidFill>
                  <a:schemeClr val="tx1"/>
                </a:solidFill>
              </a:rPr>
              <a:t>У детей в возрасте от 9 до 23 мес. курс вакцинации вакциной Менактра состоит из 2 инъекций по одной дозе вакцины (0,5 мл) с интервалом не менее 3 мес.</a:t>
            </a:r>
          </a:p>
          <a:p>
            <a:r>
              <a:rPr lang="ru-RU" sz="1350" dirty="0">
                <a:solidFill>
                  <a:schemeClr val="tx1"/>
                </a:solidFill>
              </a:rPr>
              <a:t>У лиц в возрасте от 2 до 55 лет вакцинация проводится однократно в дозе 0,5 мл.</a:t>
            </a:r>
          </a:p>
          <a:p>
            <a:endParaRPr lang="en-US" sz="1350" dirty="0"/>
          </a:p>
        </p:txBody>
      </p:sp>
      <p:sp>
        <p:nvSpPr>
          <p:cNvPr id="6" name="Title 1"/>
          <p:cNvSpPr>
            <a:spLocks noGrp="1"/>
          </p:cNvSpPr>
          <p:nvPr>
            <p:ph type="title"/>
          </p:nvPr>
        </p:nvSpPr>
        <p:spPr>
          <a:xfrm>
            <a:off x="1370411" y="929881"/>
            <a:ext cx="6463773" cy="778256"/>
          </a:xfrm>
        </p:spPr>
        <p:txBody>
          <a:bodyPr vert="horz" lIns="0" tIns="0" rIns="0" bIns="0" rtlCol="0" anchor="ctr" anchorCtr="0">
            <a:noAutofit/>
          </a:bodyPr>
          <a:lstStyle/>
          <a:p>
            <a:r>
              <a:rPr lang="ru-RU" sz="2250" b="1" dirty="0"/>
              <a:t>Менактра </a:t>
            </a:r>
            <a:br>
              <a:rPr lang="ru-RU" sz="2250" b="1" dirty="0"/>
            </a:br>
            <a:r>
              <a:rPr lang="ru-RU" sz="1350" b="1" dirty="0"/>
              <a:t>[вакцина менингококковая полисахаридная (серогрупп А, С, Y и W), конъюгированная с дифтерийным анатоксином] </a:t>
            </a:r>
            <a:endParaRPr lang="en-US" sz="1350" b="1" dirty="0"/>
          </a:p>
        </p:txBody>
      </p:sp>
    </p:spTree>
    <p:extLst>
      <p:ext uri="{BB962C8B-B14F-4D97-AF65-F5344CB8AC3E}">
        <p14:creationId xmlns:p14="http://schemas.microsoft.com/office/powerpoint/2010/main" val="2799086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04465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400" b="1" dirty="0">
              <a:latin typeface="Calibri" panose="020F0502020204030204" pitchFamily="34" charset="0"/>
              <a:ea typeface="+mj-ea"/>
              <a:cs typeface="+mj-cs"/>
              <a:sym typeface="Calibri" panose="020F0502020204030204" pitchFamily="34" charset="0"/>
            </a:endParaRPr>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178" t="19054" r="50324" b="8923"/>
          <a:stretch/>
        </p:blipFill>
        <p:spPr bwMode="auto">
          <a:xfrm>
            <a:off x="251520" y="1628800"/>
            <a:ext cx="2957602" cy="412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2" name="Title 1"/>
          <p:cNvSpPr>
            <a:spLocks noGrp="1"/>
          </p:cNvSpPr>
          <p:nvPr>
            <p:ph type="title" idx="4294967295"/>
          </p:nvPr>
        </p:nvSpPr>
        <p:spPr>
          <a:xfrm>
            <a:off x="711200" y="112179"/>
            <a:ext cx="7858125" cy="1064096"/>
          </a:xfrm>
        </p:spPr>
        <p:txBody>
          <a:bodyPr/>
          <a:lstStyle/>
          <a:p>
            <a:pPr algn="ctr" eaLnBrk="1" hangingPunct="1"/>
            <a:r>
              <a:rPr lang="ru-RU" sz="2400" b="1" dirty="0">
                <a:solidFill>
                  <a:srgbClr val="C00000"/>
                </a:solidFill>
              </a:rPr>
              <a:t>Обсуждение вакцинации медицинскими работниками с родителями на плановых визитах</a:t>
            </a:r>
            <a:endParaRPr lang="en-US" sz="2400" b="1" dirty="0">
              <a:solidFill>
                <a:srgbClr val="C00000"/>
              </a:solidFill>
            </a:endParaRPr>
          </a:p>
        </p:txBody>
      </p:sp>
      <p:sp>
        <p:nvSpPr>
          <p:cNvPr id="5" name="Rectangle 4"/>
          <p:cNvSpPr txBox="1">
            <a:spLocks noChangeArrowheads="1"/>
          </p:cNvSpPr>
          <p:nvPr/>
        </p:nvSpPr>
        <p:spPr bwMode="auto">
          <a:xfrm>
            <a:off x="3209122" y="1301400"/>
            <a:ext cx="5787059" cy="4071817"/>
          </a:xfrm>
          <a:prstGeom prst="rect">
            <a:avLst/>
          </a:prstGeom>
          <a:solidFill>
            <a:schemeClr val="bg1"/>
          </a:solidFill>
          <a:ln>
            <a:noFill/>
          </a:ln>
          <a:effectLst/>
          <a:extLst/>
        </p:spPr>
        <p:txBody>
          <a:bodyPr vert="horz" wrap="square" lIns="90524" tIns="45255" rIns="90524" bIns="45255" numCol="1" anchor="t" anchorCtr="0" compatLnSpc="1">
            <a:prstTxWarp prst="textNoShape">
              <a:avLst/>
            </a:prstTxWarp>
          </a:bodyPr>
          <a:lstStyle>
            <a:lvl1pPr marL="190091" indent="-190091" algn="l" defTabSz="916409" rtl="0" fontAlgn="base">
              <a:spcBef>
                <a:spcPct val="20000"/>
              </a:spcBef>
              <a:spcAft>
                <a:spcPct val="0"/>
              </a:spcAft>
              <a:buClr>
                <a:srgbClr val="003399"/>
              </a:buClr>
              <a:buFont typeface="Wingdings" pitchFamily="2" charset="2"/>
              <a:buChar char="§"/>
              <a:tabLst>
                <a:tab pos="571692" algn="l"/>
              </a:tabLst>
              <a:defRPr sz="1700" b="1">
                <a:solidFill>
                  <a:schemeClr val="tx1"/>
                </a:solidFill>
                <a:latin typeface="+mn-lt"/>
                <a:ea typeface="+mn-ea"/>
                <a:cs typeface="+mn-cs"/>
              </a:defRPr>
            </a:lvl1pPr>
            <a:lvl2pPr marL="666737" indent="-285137" algn="l" defTabSz="916409" rtl="0" fontAlgn="base">
              <a:spcBef>
                <a:spcPct val="20000"/>
              </a:spcBef>
              <a:spcAft>
                <a:spcPct val="0"/>
              </a:spcAft>
              <a:buChar char="-"/>
              <a:tabLst>
                <a:tab pos="571692" algn="l"/>
              </a:tabLst>
              <a:defRPr>
                <a:solidFill>
                  <a:schemeClr val="tx1"/>
                </a:solidFill>
                <a:latin typeface="+mn-lt"/>
              </a:defRPr>
            </a:lvl2pPr>
            <a:lvl3pPr marL="1141965" indent="-225556" algn="l" defTabSz="916409" rtl="0" fontAlgn="base">
              <a:spcBef>
                <a:spcPct val="20000"/>
              </a:spcBef>
              <a:spcAft>
                <a:spcPct val="0"/>
              </a:spcAft>
              <a:buChar char="•"/>
              <a:tabLst>
                <a:tab pos="571692" algn="l"/>
              </a:tabLst>
              <a:defRPr sz="1300">
                <a:solidFill>
                  <a:schemeClr val="tx1"/>
                </a:solidFill>
                <a:latin typeface="+mn-lt"/>
              </a:defRPr>
            </a:lvl3pPr>
            <a:lvl4pPr marL="1600170" indent="-231231" algn="l" defTabSz="916409" rtl="0" fontAlgn="base">
              <a:spcBef>
                <a:spcPct val="20000"/>
              </a:spcBef>
              <a:spcAft>
                <a:spcPct val="0"/>
              </a:spcAft>
              <a:buChar char="–"/>
              <a:tabLst>
                <a:tab pos="571692" algn="l"/>
              </a:tabLst>
              <a:defRPr sz="1200">
                <a:solidFill>
                  <a:schemeClr val="tx1"/>
                </a:solidFill>
                <a:latin typeface="+mn-lt"/>
              </a:defRPr>
            </a:lvl4pPr>
            <a:lvl5pPr marL="2056956" indent="-229812" algn="l" defTabSz="916409" rtl="0" fontAlgn="base">
              <a:spcBef>
                <a:spcPct val="20000"/>
              </a:spcBef>
              <a:spcAft>
                <a:spcPct val="0"/>
              </a:spcAft>
              <a:buChar char="»"/>
              <a:tabLst>
                <a:tab pos="571692" algn="l"/>
              </a:tabLst>
              <a:defRPr sz="1200">
                <a:solidFill>
                  <a:schemeClr val="tx1"/>
                </a:solidFill>
                <a:latin typeface="+mn-lt"/>
              </a:defRPr>
            </a:lvl5pPr>
            <a:lvl6pPr marL="2465509" indent="-229812" algn="l" defTabSz="916409" rtl="0" fontAlgn="base">
              <a:spcBef>
                <a:spcPct val="20000"/>
              </a:spcBef>
              <a:spcAft>
                <a:spcPct val="0"/>
              </a:spcAft>
              <a:buChar char="»"/>
              <a:tabLst>
                <a:tab pos="571692" algn="l"/>
              </a:tabLst>
              <a:defRPr sz="1200">
                <a:solidFill>
                  <a:schemeClr val="tx1"/>
                </a:solidFill>
                <a:latin typeface="+mn-lt"/>
              </a:defRPr>
            </a:lvl6pPr>
            <a:lvl7pPr marL="2874063" indent="-229812" algn="l" defTabSz="916409" rtl="0" fontAlgn="base">
              <a:spcBef>
                <a:spcPct val="20000"/>
              </a:spcBef>
              <a:spcAft>
                <a:spcPct val="0"/>
              </a:spcAft>
              <a:buChar char="»"/>
              <a:tabLst>
                <a:tab pos="571692" algn="l"/>
              </a:tabLst>
              <a:defRPr sz="1200">
                <a:solidFill>
                  <a:schemeClr val="tx1"/>
                </a:solidFill>
                <a:latin typeface="+mn-lt"/>
              </a:defRPr>
            </a:lvl7pPr>
            <a:lvl8pPr marL="3282617" indent="-229812" algn="l" defTabSz="916409" rtl="0" fontAlgn="base">
              <a:spcBef>
                <a:spcPct val="20000"/>
              </a:spcBef>
              <a:spcAft>
                <a:spcPct val="0"/>
              </a:spcAft>
              <a:buChar char="»"/>
              <a:tabLst>
                <a:tab pos="571692" algn="l"/>
              </a:tabLst>
              <a:defRPr sz="1200">
                <a:solidFill>
                  <a:schemeClr val="tx1"/>
                </a:solidFill>
                <a:latin typeface="+mn-lt"/>
              </a:defRPr>
            </a:lvl8pPr>
            <a:lvl9pPr marL="3691171" indent="-229812" algn="l" defTabSz="916409" rtl="0" fontAlgn="base">
              <a:spcBef>
                <a:spcPct val="20000"/>
              </a:spcBef>
              <a:spcAft>
                <a:spcPct val="0"/>
              </a:spcAft>
              <a:buChar char="»"/>
              <a:tabLst>
                <a:tab pos="571692" algn="l"/>
              </a:tabLst>
              <a:defRPr sz="1200">
                <a:solidFill>
                  <a:schemeClr val="tx1"/>
                </a:solidFill>
                <a:latin typeface="+mn-lt"/>
              </a:defRPr>
            </a:lvl9pPr>
          </a:lstStyle>
          <a:p>
            <a:pPr>
              <a:spcAft>
                <a:spcPct val="20000"/>
              </a:spcAft>
            </a:pPr>
            <a:r>
              <a:rPr lang="ru-RU" sz="1400" kern="0" dirty="0">
                <a:solidFill>
                  <a:srgbClr val="000000"/>
                </a:solidFill>
                <a:latin typeface="Arial" panose="020B0604020202020204" pitchFamily="34" charset="0"/>
                <a:cs typeface="Arial" panose="020B0604020202020204" pitchFamily="34" charset="0"/>
              </a:rPr>
              <a:t>Одномоментное (поперечное) исследование (</a:t>
            </a:r>
            <a:r>
              <a:rPr lang="en-US" sz="1400" kern="0" dirty="0">
                <a:solidFill>
                  <a:srgbClr val="000000"/>
                </a:solidFill>
                <a:latin typeface="Arial" panose="020B0604020202020204" pitchFamily="34" charset="0"/>
                <a:cs typeface="Arial" panose="020B0604020202020204" pitchFamily="34" charset="0"/>
              </a:rPr>
              <a:t>cross-sectional observational study)</a:t>
            </a:r>
            <a:endParaRPr lang="ru-RU" sz="1400" kern="0" dirty="0">
              <a:solidFill>
                <a:srgbClr val="000000"/>
              </a:solidFill>
              <a:latin typeface="Arial" panose="020B0604020202020204" pitchFamily="34" charset="0"/>
              <a:cs typeface="Arial" panose="020B0604020202020204" pitchFamily="34" charset="0"/>
            </a:endParaRPr>
          </a:p>
          <a:p>
            <a:pPr lvl="1">
              <a:spcAft>
                <a:spcPct val="50000"/>
              </a:spcAft>
              <a:buClr>
                <a:srgbClr val="003399"/>
              </a:buClr>
              <a:buFont typeface="Wingdings" pitchFamily="2" charset="2"/>
              <a:buChar char="§"/>
              <a:defRPr/>
            </a:pPr>
            <a:r>
              <a:rPr lang="ru-RU" sz="1200" kern="0" dirty="0">
                <a:solidFill>
                  <a:srgbClr val="000000"/>
                </a:solidFill>
                <a:latin typeface="Arial"/>
              </a:rPr>
              <a:t>Производилась видеосъемка  визита родителей к педиатру, во время которого специалист обсуждал вакцинацию (</a:t>
            </a:r>
            <a:r>
              <a:rPr lang="en-US" sz="1200" kern="0" dirty="0">
                <a:solidFill>
                  <a:srgbClr val="000000"/>
                </a:solidFill>
                <a:latin typeface="Arial"/>
              </a:rPr>
              <a:t>n=111)</a:t>
            </a:r>
            <a:endParaRPr lang="ru-RU" sz="1200" kern="0" dirty="0">
              <a:solidFill>
                <a:srgbClr val="000000"/>
              </a:solidFill>
              <a:latin typeface="Arial"/>
            </a:endParaRPr>
          </a:p>
          <a:p>
            <a:pPr lvl="1">
              <a:spcAft>
                <a:spcPct val="50000"/>
              </a:spcAft>
              <a:buClr>
                <a:srgbClr val="003399"/>
              </a:buClr>
              <a:buFont typeface="Wingdings" pitchFamily="2" charset="2"/>
              <a:buChar char="§"/>
              <a:defRPr/>
            </a:pPr>
            <a:r>
              <a:rPr lang="ru-RU" sz="1200" kern="0" dirty="0">
                <a:solidFill>
                  <a:srgbClr val="000000"/>
                </a:solidFill>
                <a:latin typeface="Arial"/>
              </a:rPr>
              <a:t>В эксперимент включены родители детей 1-19-месячного возраста</a:t>
            </a:r>
          </a:p>
          <a:p>
            <a:pPr>
              <a:spcAft>
                <a:spcPct val="50000"/>
              </a:spcAft>
            </a:pPr>
            <a:r>
              <a:rPr lang="ru-RU" sz="1400" kern="0" dirty="0">
                <a:solidFill>
                  <a:srgbClr val="000000"/>
                </a:solidFill>
                <a:latin typeface="Arial"/>
              </a:rPr>
              <a:t>Место проведения исследования - США, ш. Вашингтон, </a:t>
            </a:r>
            <a:r>
              <a:rPr lang="ru-RU" sz="1400" kern="0" dirty="0">
                <a:solidFill>
                  <a:srgbClr val="000000"/>
                </a:solidFill>
              </a:rPr>
              <a:t>Сиэтл    </a:t>
            </a:r>
            <a:r>
              <a:rPr lang="ru-RU" sz="1400" kern="0" dirty="0">
                <a:solidFill>
                  <a:srgbClr val="000000"/>
                </a:solidFill>
                <a:latin typeface="Arial"/>
              </a:rPr>
              <a:t>Период - сентябрь 2011- август 2012 г.</a:t>
            </a:r>
          </a:p>
          <a:p>
            <a:pPr>
              <a:spcAft>
                <a:spcPct val="50000"/>
              </a:spcAft>
            </a:pPr>
            <a:r>
              <a:rPr lang="ru-RU" sz="1400" kern="0" dirty="0">
                <a:solidFill>
                  <a:srgbClr val="000000"/>
                </a:solidFill>
                <a:latin typeface="Arial"/>
              </a:rPr>
              <a:t>Предпосылки:</a:t>
            </a:r>
          </a:p>
          <a:p>
            <a:pPr lvl="1">
              <a:spcAft>
                <a:spcPct val="50000"/>
              </a:spcAft>
              <a:buClr>
                <a:srgbClr val="003399"/>
              </a:buClr>
              <a:buFont typeface="Wingdings" pitchFamily="2" charset="2"/>
              <a:buChar char="§"/>
              <a:defRPr/>
            </a:pPr>
            <a:r>
              <a:rPr lang="ru-RU" sz="1200" kern="0" dirty="0">
                <a:solidFill>
                  <a:srgbClr val="000000"/>
                </a:solidFill>
                <a:latin typeface="Arial" panose="020B0604020202020204" pitchFamily="34" charset="0"/>
                <a:cs typeface="Arial" panose="020B0604020202020204" pitchFamily="34" charset="0"/>
              </a:rPr>
              <a:t>Растущее число родителей, выражающих опасения по поводу педиатрических вакцин и, как следствие, отказывающихся от вакцинации</a:t>
            </a:r>
          </a:p>
          <a:p>
            <a:pPr lvl="1">
              <a:spcAft>
                <a:spcPct val="50000"/>
              </a:spcAft>
              <a:buClr>
                <a:srgbClr val="003399"/>
              </a:buClr>
              <a:buFont typeface="Wingdings" pitchFamily="2" charset="2"/>
              <a:buChar char="§"/>
              <a:defRPr/>
            </a:pPr>
            <a:r>
              <a:rPr lang="ru-RU" sz="1200" kern="0" dirty="0">
                <a:solidFill>
                  <a:srgbClr val="000000"/>
                </a:solidFill>
                <a:latin typeface="Arial" panose="020B0604020202020204" pitchFamily="34" charset="0"/>
                <a:cs typeface="Arial" panose="020B0604020202020204" pitchFamily="34" charset="0"/>
              </a:rPr>
              <a:t>Мало что известно о том, как педиатр  общается с родителями на тему вакцинации и какие коммуникационные стратегии  наиболее  эффективны</a:t>
            </a:r>
          </a:p>
          <a:p>
            <a:pPr>
              <a:spcAft>
                <a:spcPct val="50000"/>
              </a:spcAft>
              <a:defRPr/>
            </a:pPr>
            <a:r>
              <a:rPr lang="ru-RU" sz="1400" kern="0" dirty="0">
                <a:solidFill>
                  <a:srgbClr val="000000"/>
                </a:solidFill>
                <a:latin typeface="Arial"/>
              </a:rPr>
              <a:t>Проанализировано:</a:t>
            </a:r>
          </a:p>
          <a:p>
            <a:pPr lvl="1">
              <a:spcAft>
                <a:spcPct val="50000"/>
              </a:spcAft>
              <a:buClr>
                <a:srgbClr val="003399"/>
              </a:buClr>
              <a:buFont typeface="Wingdings" pitchFamily="2" charset="2"/>
              <a:buChar char="§"/>
              <a:defRPr/>
            </a:pPr>
            <a:r>
              <a:rPr lang="ru-RU" sz="1200" kern="0" dirty="0">
                <a:solidFill>
                  <a:srgbClr val="000000"/>
                </a:solidFill>
                <a:latin typeface="Arial"/>
              </a:rPr>
              <a:t>Содержание разговоров 111 визитов, в  которых принимали участие 16 специалистов (педиатры и  медицинские сестры прививочных кабинетов)</a:t>
            </a:r>
          </a:p>
          <a:p>
            <a:pPr>
              <a:spcAft>
                <a:spcPct val="50000"/>
              </a:spcAft>
              <a:defRPr/>
            </a:pPr>
            <a:r>
              <a:rPr lang="ru-RU" sz="1400" kern="0" dirty="0">
                <a:solidFill>
                  <a:srgbClr val="000000"/>
                </a:solidFill>
                <a:latin typeface="Arial"/>
              </a:rPr>
              <a:t>Опубликовано в декабре 2013 г. </a:t>
            </a:r>
          </a:p>
        </p:txBody>
      </p:sp>
      <p:sp>
        <p:nvSpPr>
          <p:cNvPr id="6" name="Footer Placeholder 4"/>
          <p:cNvSpPr>
            <a:spLocks noGrp="1"/>
          </p:cNvSpPr>
          <p:nvPr>
            <p:ph type="ftr" sz="quarter" idx="11"/>
          </p:nvPr>
        </p:nvSpPr>
        <p:spPr>
          <a:xfrm>
            <a:off x="5789826" y="6597352"/>
            <a:ext cx="3240522" cy="173182"/>
          </a:xfrm>
        </p:spPr>
        <p:txBody>
          <a:bodyPr/>
          <a:lstStyle/>
          <a:p>
            <a:pPr>
              <a:defRPr/>
            </a:pPr>
            <a:r>
              <a:rPr lang="fr-FR" sz="1000" b="1" i="1" dirty="0">
                <a:solidFill>
                  <a:prstClr val="black">
                    <a:tint val="75000"/>
                  </a:prstClr>
                </a:solidFill>
              </a:rPr>
              <a:t>Opel D.J. et al. </a:t>
            </a:r>
            <a:r>
              <a:rPr lang="fr-FR" sz="1000" b="1" i="1" dirty="0" err="1">
                <a:solidFill>
                  <a:prstClr val="black">
                    <a:tint val="75000"/>
                  </a:prstClr>
                </a:solidFill>
              </a:rPr>
              <a:t>Pediatrics</a:t>
            </a:r>
            <a:r>
              <a:rPr lang="fr-FR" sz="1000" b="1" i="1" dirty="0">
                <a:solidFill>
                  <a:prstClr val="black">
                    <a:tint val="75000"/>
                  </a:prstClr>
                </a:solidFill>
              </a:rPr>
              <a:t> 2013; 13</a:t>
            </a:r>
            <a:r>
              <a:rPr lang="ru-RU" sz="1000" b="1" i="1" dirty="0">
                <a:solidFill>
                  <a:prstClr val="black">
                    <a:tint val="75000"/>
                  </a:prstClr>
                </a:solidFill>
              </a:rPr>
              <a:t>2: </a:t>
            </a:r>
            <a:r>
              <a:rPr lang="fr-FR" sz="1000" b="1" i="1" dirty="0">
                <a:solidFill>
                  <a:prstClr val="black">
                    <a:tint val="75000"/>
                  </a:prstClr>
                </a:solidFill>
              </a:rPr>
              <a:t>1037-1046</a:t>
            </a:r>
          </a:p>
        </p:txBody>
      </p:sp>
    </p:spTree>
    <p:extLst>
      <p:ext uri="{BB962C8B-B14F-4D97-AF65-F5344CB8AC3E}">
        <p14:creationId xmlns:p14="http://schemas.microsoft.com/office/powerpoint/2010/main" val="4637593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1674" y="273213"/>
            <a:ext cx="6984715" cy="41563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a:solidFill>
                  <a:srgbClr val="C00000"/>
                </a:solidFill>
              </a:rPr>
              <a:t>Кто предложил вакцинацию на визите?</a:t>
            </a:r>
          </a:p>
        </p:txBody>
      </p:sp>
      <p:sp>
        <p:nvSpPr>
          <p:cNvPr id="8" name="Rectangle 7"/>
          <p:cNvSpPr/>
          <p:nvPr/>
        </p:nvSpPr>
        <p:spPr>
          <a:xfrm>
            <a:off x="4584572" y="1307499"/>
            <a:ext cx="4379637" cy="428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0000"/>
                </a:solidFill>
              </a:rPr>
              <a:t>Речи о вакцинации не было (3%; </a:t>
            </a:r>
            <a:r>
              <a:rPr lang="en-US" sz="1600" b="1" dirty="0">
                <a:solidFill>
                  <a:srgbClr val="000000"/>
                </a:solidFill>
              </a:rPr>
              <a:t>n</a:t>
            </a:r>
            <a:r>
              <a:rPr lang="ru-RU" sz="1600" b="1" dirty="0">
                <a:solidFill>
                  <a:srgbClr val="000000"/>
                </a:solidFill>
              </a:rPr>
              <a:t>=3</a:t>
            </a:r>
            <a:r>
              <a:rPr lang="en-US" sz="1600" b="1" dirty="0">
                <a:solidFill>
                  <a:srgbClr val="000000"/>
                </a:solidFill>
              </a:rPr>
              <a:t>)</a:t>
            </a:r>
            <a:endParaRPr lang="ru-RU" sz="1600" b="1" dirty="0">
              <a:solidFill>
                <a:srgbClr val="000000"/>
              </a:solidFill>
            </a:endParaRPr>
          </a:p>
        </p:txBody>
      </p:sp>
      <p:sp>
        <p:nvSpPr>
          <p:cNvPr id="9" name="Rectangle 8"/>
          <p:cNvSpPr/>
          <p:nvPr/>
        </p:nvSpPr>
        <p:spPr>
          <a:xfrm>
            <a:off x="204013" y="1237075"/>
            <a:ext cx="3065977" cy="4260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rPr>
              <a:t>Родители</a:t>
            </a:r>
            <a:r>
              <a:rPr lang="en-US" b="1" dirty="0">
                <a:solidFill>
                  <a:srgbClr val="000000"/>
                </a:solidFill>
              </a:rPr>
              <a:t> (13%</a:t>
            </a:r>
            <a:r>
              <a:rPr lang="ru-RU" b="1" dirty="0">
                <a:solidFill>
                  <a:srgbClr val="000000"/>
                </a:solidFill>
              </a:rPr>
              <a:t>; </a:t>
            </a:r>
            <a:r>
              <a:rPr lang="en-US" b="1" dirty="0">
                <a:solidFill>
                  <a:srgbClr val="000000"/>
                </a:solidFill>
              </a:rPr>
              <a:t>n=15)</a:t>
            </a:r>
            <a:endParaRPr lang="ru-RU" b="1" dirty="0">
              <a:solidFill>
                <a:srgbClr val="000000"/>
              </a:solidFill>
            </a:endParaRPr>
          </a:p>
        </p:txBody>
      </p:sp>
      <p:sp>
        <p:nvSpPr>
          <p:cNvPr id="10" name="Rectangle 9"/>
          <p:cNvSpPr/>
          <p:nvPr/>
        </p:nvSpPr>
        <p:spPr>
          <a:xfrm>
            <a:off x="2792674" y="1825733"/>
            <a:ext cx="3086099" cy="571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0000"/>
                </a:solidFill>
              </a:rPr>
              <a:t>Педиатр (84%; </a:t>
            </a:r>
            <a:r>
              <a:rPr lang="en-US" b="1" dirty="0">
                <a:solidFill>
                  <a:srgbClr val="FF0000"/>
                </a:solidFill>
              </a:rPr>
              <a:t>n=93)</a:t>
            </a:r>
            <a:endParaRPr lang="ru-RU" b="1" dirty="0">
              <a:solidFill>
                <a:srgbClr val="FF0000"/>
              </a:solidFill>
            </a:endParaRPr>
          </a:p>
        </p:txBody>
      </p:sp>
      <p:cxnSp>
        <p:nvCxnSpPr>
          <p:cNvPr id="12" name="Straight Arrow Connector 11"/>
          <p:cNvCxnSpPr>
            <a:stCxn id="7" idx="2"/>
          </p:cNvCxnSpPr>
          <p:nvPr/>
        </p:nvCxnSpPr>
        <p:spPr>
          <a:xfrm>
            <a:off x="4364032" y="688850"/>
            <a:ext cx="2262398" cy="414157"/>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flipH="1">
            <a:off x="2206992" y="688850"/>
            <a:ext cx="2157040" cy="375731"/>
          </a:xfrm>
          <a:prstGeom prst="straightConnector1">
            <a:avLst/>
          </a:prstGeom>
          <a:ln w="28575">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64032" y="713164"/>
            <a:ext cx="0" cy="94994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50757" y="3520935"/>
            <a:ext cx="4310742" cy="957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rPr>
              <a:t>Директивная форма</a:t>
            </a:r>
          </a:p>
          <a:p>
            <a:pPr algn="ctr"/>
            <a:r>
              <a:rPr lang="ru-RU" sz="1600" b="1" dirty="0">
                <a:solidFill>
                  <a:srgbClr val="000000"/>
                </a:solidFill>
              </a:rPr>
              <a:t>«Мы должны сделать  сегодня прививку ребенку»</a:t>
            </a:r>
            <a:r>
              <a:rPr lang="en-US" sz="1600" b="1" dirty="0">
                <a:solidFill>
                  <a:srgbClr val="000000"/>
                </a:solidFill>
              </a:rPr>
              <a:t> </a:t>
            </a:r>
            <a:endParaRPr lang="ru-RU" sz="1600" b="1" dirty="0">
              <a:solidFill>
                <a:srgbClr val="000000"/>
              </a:solidFill>
            </a:endParaRPr>
          </a:p>
          <a:p>
            <a:pPr algn="ctr"/>
            <a:r>
              <a:rPr lang="en-US" sz="1600" b="1" dirty="0">
                <a:solidFill>
                  <a:srgbClr val="000000"/>
                </a:solidFill>
              </a:rPr>
              <a:t>(74%</a:t>
            </a:r>
            <a:r>
              <a:rPr lang="ru-RU" sz="1600" b="1" dirty="0">
                <a:solidFill>
                  <a:srgbClr val="000000"/>
                </a:solidFill>
              </a:rPr>
              <a:t>; </a:t>
            </a:r>
            <a:r>
              <a:rPr lang="en-US" sz="1600" b="1" dirty="0">
                <a:solidFill>
                  <a:srgbClr val="000000"/>
                </a:solidFill>
              </a:rPr>
              <a:t>n</a:t>
            </a:r>
            <a:r>
              <a:rPr lang="ru-RU" sz="1600" b="1" dirty="0">
                <a:solidFill>
                  <a:srgbClr val="000000"/>
                </a:solidFill>
              </a:rPr>
              <a:t>=69)</a:t>
            </a:r>
          </a:p>
        </p:txBody>
      </p:sp>
      <p:sp>
        <p:nvSpPr>
          <p:cNvPr id="47" name="Rectangle 46"/>
          <p:cNvSpPr/>
          <p:nvPr/>
        </p:nvSpPr>
        <p:spPr>
          <a:xfrm>
            <a:off x="5022757" y="3448371"/>
            <a:ext cx="4034970" cy="100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rgbClr val="000000"/>
                </a:solidFill>
              </a:rPr>
              <a:t>Дискутивная</a:t>
            </a:r>
            <a:r>
              <a:rPr lang="en-US" sz="1600" b="1" dirty="0">
                <a:solidFill>
                  <a:srgbClr val="000000"/>
                </a:solidFill>
              </a:rPr>
              <a:t> </a:t>
            </a:r>
            <a:r>
              <a:rPr lang="ru-RU" sz="1600" b="1" dirty="0">
                <a:solidFill>
                  <a:srgbClr val="000000"/>
                </a:solidFill>
              </a:rPr>
              <a:t>(совещательная) форма</a:t>
            </a:r>
          </a:p>
          <a:p>
            <a:pPr algn="ctr"/>
            <a:r>
              <a:rPr lang="ru-RU" sz="1400" b="1" dirty="0">
                <a:solidFill>
                  <a:srgbClr val="000000"/>
                </a:solidFill>
              </a:rPr>
              <a:t>«Хорошо бы привить ребенка, что думаете по этому поводу»</a:t>
            </a:r>
            <a:r>
              <a:rPr lang="en-US" sz="1400" b="1" dirty="0">
                <a:solidFill>
                  <a:srgbClr val="000000"/>
                </a:solidFill>
              </a:rPr>
              <a:t> </a:t>
            </a:r>
            <a:endParaRPr lang="ru-RU" sz="1400" b="1" dirty="0">
              <a:solidFill>
                <a:srgbClr val="000000"/>
              </a:solidFill>
            </a:endParaRPr>
          </a:p>
          <a:p>
            <a:pPr algn="ctr"/>
            <a:r>
              <a:rPr lang="en-US" sz="1400" b="1" dirty="0">
                <a:solidFill>
                  <a:srgbClr val="000000"/>
                </a:solidFill>
              </a:rPr>
              <a:t>(26%</a:t>
            </a:r>
            <a:r>
              <a:rPr lang="ru-RU" sz="1400" b="1" dirty="0">
                <a:solidFill>
                  <a:srgbClr val="000000"/>
                </a:solidFill>
              </a:rPr>
              <a:t>;</a:t>
            </a:r>
            <a:r>
              <a:rPr lang="en-US" sz="1400" b="1" dirty="0">
                <a:solidFill>
                  <a:srgbClr val="000000"/>
                </a:solidFill>
              </a:rPr>
              <a:t> n=24)</a:t>
            </a:r>
            <a:endParaRPr lang="ru-RU" sz="1400" b="1" dirty="0">
              <a:solidFill>
                <a:srgbClr val="000000"/>
              </a:solidFill>
            </a:endParaRPr>
          </a:p>
        </p:txBody>
      </p:sp>
      <p:cxnSp>
        <p:nvCxnSpPr>
          <p:cNvPr id="49" name="Straight Arrow Connector 48"/>
          <p:cNvCxnSpPr>
            <a:stCxn id="10" idx="2"/>
          </p:cNvCxnSpPr>
          <p:nvPr/>
        </p:nvCxnSpPr>
        <p:spPr>
          <a:xfrm flipH="1">
            <a:off x="2388412" y="2397233"/>
            <a:ext cx="1947312" cy="1051138"/>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2"/>
          </p:cNvCxnSpPr>
          <p:nvPr/>
        </p:nvCxnSpPr>
        <p:spPr>
          <a:xfrm>
            <a:off x="4335724" y="2397233"/>
            <a:ext cx="2563335" cy="1051138"/>
          </a:xfrm>
          <a:prstGeom prst="straightConnector1">
            <a:avLst/>
          </a:prstGeom>
          <a:ln w="28575">
            <a:solidFill>
              <a:srgbClr val="000000"/>
            </a:solidFill>
            <a:tailEnd type="arrow"/>
          </a:ln>
        </p:spPr>
        <p:style>
          <a:lnRef idx="1">
            <a:schemeClr val="accent4"/>
          </a:lnRef>
          <a:fillRef idx="0">
            <a:schemeClr val="accent4"/>
          </a:fillRef>
          <a:effectRef idx="0">
            <a:schemeClr val="accent4"/>
          </a:effectRef>
          <a:fontRef idx="minor">
            <a:schemeClr val="tx1"/>
          </a:fontRef>
        </p:style>
      </p:cxnSp>
      <p:sp>
        <p:nvSpPr>
          <p:cNvPr id="57" name="Rectangle 56"/>
          <p:cNvSpPr/>
          <p:nvPr/>
        </p:nvSpPr>
        <p:spPr>
          <a:xfrm>
            <a:off x="633936" y="2751684"/>
            <a:ext cx="7436824" cy="507994"/>
          </a:xfrm>
          <a:prstGeom prst="rect">
            <a:avLst/>
          </a:prstGeom>
          <a:solidFill>
            <a:srgbClr val="BCA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000000"/>
                </a:solidFill>
              </a:rPr>
              <a:t>В какой форме преподносилось предложение вакцинации ребенка?</a:t>
            </a:r>
          </a:p>
        </p:txBody>
      </p:sp>
      <p:sp>
        <p:nvSpPr>
          <p:cNvPr id="67" name="Rectangle 66"/>
          <p:cNvSpPr/>
          <p:nvPr/>
        </p:nvSpPr>
        <p:spPr>
          <a:xfrm>
            <a:off x="29841" y="5349734"/>
            <a:ext cx="2148115" cy="3483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00"/>
                </a:solidFill>
              </a:rPr>
              <a:t>Согласие </a:t>
            </a:r>
            <a:r>
              <a:rPr lang="ru-RU" sz="1500" b="1" dirty="0">
                <a:solidFill>
                  <a:srgbClr val="FF0000"/>
                </a:solidFill>
              </a:rPr>
              <a:t>(74% </a:t>
            </a:r>
            <a:r>
              <a:rPr lang="en-US" sz="1500" b="1" dirty="0">
                <a:solidFill>
                  <a:srgbClr val="FF0000"/>
                </a:solidFill>
              </a:rPr>
              <a:t>n</a:t>
            </a:r>
            <a:r>
              <a:rPr lang="ru-RU" sz="1500" b="1" dirty="0">
                <a:solidFill>
                  <a:srgbClr val="FF0000"/>
                </a:solidFill>
              </a:rPr>
              <a:t>=51)</a:t>
            </a:r>
          </a:p>
        </p:txBody>
      </p:sp>
      <p:sp>
        <p:nvSpPr>
          <p:cNvPr id="68" name="Rectangle 67"/>
          <p:cNvSpPr/>
          <p:nvPr/>
        </p:nvSpPr>
        <p:spPr>
          <a:xfrm>
            <a:off x="2308589" y="5349734"/>
            <a:ext cx="1971189" cy="34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rgbClr val="000000"/>
                </a:solidFill>
              </a:rPr>
              <a:t>Отказ 26%; </a:t>
            </a:r>
            <a:r>
              <a:rPr lang="en-US" sz="1500" b="1" dirty="0">
                <a:solidFill>
                  <a:srgbClr val="000000"/>
                </a:solidFill>
              </a:rPr>
              <a:t>n</a:t>
            </a:r>
            <a:r>
              <a:rPr lang="ru-RU" sz="1500" b="1" dirty="0">
                <a:solidFill>
                  <a:srgbClr val="000000"/>
                </a:solidFill>
              </a:rPr>
              <a:t>=18</a:t>
            </a:r>
          </a:p>
        </p:txBody>
      </p:sp>
      <p:sp>
        <p:nvSpPr>
          <p:cNvPr id="69" name="Rectangle 68"/>
          <p:cNvSpPr/>
          <p:nvPr/>
        </p:nvSpPr>
        <p:spPr>
          <a:xfrm>
            <a:off x="4584573" y="5349734"/>
            <a:ext cx="1928566" cy="3483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0000"/>
                </a:solidFill>
              </a:rPr>
              <a:t>Согласие </a:t>
            </a:r>
            <a:r>
              <a:rPr lang="ru-RU" sz="1400" b="1" dirty="0">
                <a:solidFill>
                  <a:srgbClr val="FF0000"/>
                </a:solidFill>
              </a:rPr>
              <a:t>(4%; </a:t>
            </a:r>
            <a:r>
              <a:rPr lang="en-US" sz="1400" b="1" dirty="0">
                <a:solidFill>
                  <a:srgbClr val="FF0000"/>
                </a:solidFill>
              </a:rPr>
              <a:t>n</a:t>
            </a:r>
            <a:r>
              <a:rPr lang="ru-RU" sz="1400" b="1" dirty="0">
                <a:solidFill>
                  <a:srgbClr val="FF0000"/>
                </a:solidFill>
              </a:rPr>
              <a:t>=1</a:t>
            </a:r>
            <a:r>
              <a:rPr lang="en-US" sz="1400" b="1" dirty="0">
                <a:solidFill>
                  <a:srgbClr val="FF0000"/>
                </a:solidFill>
              </a:rPr>
              <a:t>)</a:t>
            </a:r>
            <a:endParaRPr lang="ru-RU" sz="1400" b="1" dirty="0">
              <a:solidFill>
                <a:srgbClr val="FF0000"/>
              </a:solidFill>
            </a:endParaRPr>
          </a:p>
        </p:txBody>
      </p:sp>
      <p:sp>
        <p:nvSpPr>
          <p:cNvPr id="70" name="Rectangle 69"/>
          <p:cNvSpPr/>
          <p:nvPr/>
        </p:nvSpPr>
        <p:spPr>
          <a:xfrm>
            <a:off x="7050156" y="5349734"/>
            <a:ext cx="1815662" cy="348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0000"/>
                </a:solidFill>
              </a:rPr>
              <a:t>Отказ (83%; </a:t>
            </a:r>
            <a:r>
              <a:rPr lang="en-US" sz="1400" b="1" dirty="0">
                <a:solidFill>
                  <a:srgbClr val="000000"/>
                </a:solidFill>
              </a:rPr>
              <a:t>n=</a:t>
            </a:r>
            <a:r>
              <a:rPr lang="ru-RU" sz="1400" b="1" dirty="0">
                <a:solidFill>
                  <a:srgbClr val="000000"/>
                </a:solidFill>
              </a:rPr>
              <a:t>20)</a:t>
            </a:r>
          </a:p>
        </p:txBody>
      </p:sp>
      <p:cxnSp>
        <p:nvCxnSpPr>
          <p:cNvPr id="73" name="Straight Arrow Connector 72"/>
          <p:cNvCxnSpPr>
            <a:stCxn id="46" idx="2"/>
          </p:cNvCxnSpPr>
          <p:nvPr/>
        </p:nvCxnSpPr>
        <p:spPr>
          <a:xfrm flipH="1">
            <a:off x="973272" y="4478878"/>
            <a:ext cx="1632856" cy="85634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6" idx="2"/>
          </p:cNvCxnSpPr>
          <p:nvPr/>
        </p:nvCxnSpPr>
        <p:spPr>
          <a:xfrm>
            <a:off x="2606128" y="4478878"/>
            <a:ext cx="1211942" cy="856342"/>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310407" y="4449846"/>
            <a:ext cx="1552450" cy="95794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920913" y="4449846"/>
            <a:ext cx="1451429" cy="885374"/>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884545" y="4478878"/>
            <a:ext cx="14514" cy="127725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04013" y="4638534"/>
            <a:ext cx="8577943" cy="319315"/>
          </a:xfrm>
          <a:prstGeom prst="rect">
            <a:avLst/>
          </a:prstGeom>
          <a:solidFill>
            <a:srgbClr val="BCA3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000000"/>
                </a:solidFill>
              </a:rPr>
              <a:t>Как отвечали родители на предложение педиатра?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934" y="6631710"/>
            <a:ext cx="29622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p:cNvSpPr/>
          <p:nvPr/>
        </p:nvSpPr>
        <p:spPr>
          <a:xfrm>
            <a:off x="5530436" y="5770648"/>
            <a:ext cx="2395184" cy="3918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000000"/>
                </a:solidFill>
              </a:rPr>
              <a:t>Предложили свой план  (13%; </a:t>
            </a:r>
            <a:r>
              <a:rPr lang="en-US" sz="1400" b="1" dirty="0">
                <a:solidFill>
                  <a:srgbClr val="000000"/>
                </a:solidFill>
              </a:rPr>
              <a:t>n</a:t>
            </a:r>
            <a:r>
              <a:rPr lang="ru-RU" sz="1400" b="1" dirty="0">
                <a:solidFill>
                  <a:srgbClr val="000000"/>
                </a:solidFill>
              </a:rPr>
              <a:t>=</a:t>
            </a:r>
            <a:r>
              <a:rPr lang="en-US" sz="1400" b="1" dirty="0">
                <a:solidFill>
                  <a:srgbClr val="000000"/>
                </a:solidFill>
              </a:rPr>
              <a:t>3)</a:t>
            </a:r>
            <a:endParaRPr lang="ru-RU" sz="1400" b="1" dirty="0">
              <a:solidFill>
                <a:srgbClr val="000000"/>
              </a:solidFill>
            </a:endParaRPr>
          </a:p>
        </p:txBody>
      </p:sp>
    </p:spTree>
    <p:extLst>
      <p:ext uri="{BB962C8B-B14F-4D97-AF65-F5344CB8AC3E}">
        <p14:creationId xmlns:p14="http://schemas.microsoft.com/office/powerpoint/2010/main" val="2410902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432628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400" b="1" dirty="0">
              <a:latin typeface="Calibri" panose="020F0502020204030204" pitchFamily="34" charset="0"/>
              <a:ea typeface="ＭＳ Ｐゴシック" panose="020B0600070205080204" pitchFamily="34" charset="-128"/>
              <a:cs typeface="+mj-cs"/>
              <a:sym typeface="Calibri" panose="020F0502020204030204" pitchFamily="34" charset="0"/>
            </a:endParaRPr>
          </a:p>
        </p:txBody>
      </p:sp>
      <p:sp>
        <p:nvSpPr>
          <p:cNvPr id="7" name="Номер слайда 3"/>
          <p:cNvSpPr>
            <a:spLocks noGrp="1"/>
          </p:cNvSpPr>
          <p:nvPr>
            <p:ph type="sldNum" sz="quarter" idx="12"/>
          </p:nvPr>
        </p:nvSpPr>
        <p:spPr/>
        <p:txBody>
          <a:bodyPr/>
          <a:lstStyle/>
          <a:p>
            <a:fld id="{E3F07FEA-91C5-4489-B992-AEC815E27712}" type="slidenum">
              <a:rPr lang="ru-RU">
                <a:solidFill>
                  <a:prstClr val="black">
                    <a:tint val="75000"/>
                  </a:prstClr>
                </a:solidFill>
              </a:rPr>
              <a:pPr/>
              <a:t>63</a:t>
            </a:fld>
            <a:endParaRPr lang="ru-RU">
              <a:solidFill>
                <a:prstClr val="black">
                  <a:tint val="75000"/>
                </a:prstClr>
              </a:solidFill>
            </a:endParaRPr>
          </a:p>
        </p:txBody>
      </p:sp>
      <p:sp>
        <p:nvSpPr>
          <p:cNvPr id="376834" name="Rectangle 2"/>
          <p:cNvSpPr>
            <a:spLocks noGrp="1" noChangeArrowheads="1"/>
          </p:cNvSpPr>
          <p:nvPr>
            <p:ph type="title" idx="4294967295"/>
          </p:nvPr>
        </p:nvSpPr>
        <p:spPr>
          <a:xfrm>
            <a:off x="442091" y="395195"/>
            <a:ext cx="8229600" cy="346075"/>
          </a:xfrm>
        </p:spPr>
        <p:txBody>
          <a:bodyPr>
            <a:noAutofit/>
          </a:bodyPr>
          <a:lstStyle/>
          <a:p>
            <a:r>
              <a:rPr lang="ru-RU" altLang="ja-JP" sz="2400" b="1" dirty="0">
                <a:solidFill>
                  <a:srgbClr val="C00000"/>
                </a:solidFill>
              </a:rPr>
              <a:t>Тактика  для достижения результата</a:t>
            </a:r>
            <a:endParaRPr lang="ru-RU" sz="2400" b="1" dirty="0">
              <a:solidFill>
                <a:srgbClr val="C00000"/>
              </a:solidFill>
            </a:endParaRPr>
          </a:p>
        </p:txBody>
      </p:sp>
      <p:sp>
        <p:nvSpPr>
          <p:cNvPr id="376836" name="Rectangle 4"/>
          <p:cNvSpPr>
            <a:spLocks noChangeArrowheads="1"/>
          </p:cNvSpPr>
          <p:nvPr/>
        </p:nvSpPr>
        <p:spPr bwMode="auto">
          <a:xfrm>
            <a:off x="533400" y="6172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ru-RU">
              <a:solidFill>
                <a:prstClr val="black"/>
              </a:solidFill>
              <a:cs typeface="Arial" pitchFamily="34" charset="0"/>
            </a:endParaRPr>
          </a:p>
        </p:txBody>
      </p:sp>
      <p:sp>
        <p:nvSpPr>
          <p:cNvPr id="2" name="TextBox 1"/>
          <p:cNvSpPr txBox="1"/>
          <p:nvPr/>
        </p:nvSpPr>
        <p:spPr>
          <a:xfrm>
            <a:off x="258515" y="1207204"/>
            <a:ext cx="8895010" cy="4315027"/>
          </a:xfrm>
          <a:prstGeom prst="rect">
            <a:avLst/>
          </a:prstGeom>
          <a:noFill/>
        </p:spPr>
        <p:txBody>
          <a:bodyPr wrap="square" rtlCol="0">
            <a:spAutoFit/>
          </a:bodyPr>
          <a:lstStyle/>
          <a:p>
            <a:pPr marL="342900" indent="-342900">
              <a:lnSpc>
                <a:spcPct val="80000"/>
              </a:lnSpc>
              <a:spcBef>
                <a:spcPct val="20000"/>
              </a:spcBef>
              <a:spcAft>
                <a:spcPts val="1200"/>
              </a:spcAft>
              <a:buFontTx/>
              <a:buAutoNum type="arabicPeriod"/>
            </a:pPr>
            <a:r>
              <a:rPr lang="ru-RU" altLang="ja-JP" sz="2000" b="1" dirty="0">
                <a:solidFill>
                  <a:srgbClr val="002060"/>
                </a:solidFill>
              </a:rPr>
              <a:t>Будьте терпеливы и дружественны</a:t>
            </a:r>
          </a:p>
          <a:p>
            <a:pPr marL="342900" indent="-342900">
              <a:lnSpc>
                <a:spcPct val="80000"/>
              </a:lnSpc>
              <a:spcBef>
                <a:spcPct val="20000"/>
              </a:spcBef>
              <a:spcAft>
                <a:spcPts val="1200"/>
              </a:spcAft>
              <a:buFontTx/>
              <a:buAutoNum type="arabicPeriod"/>
            </a:pPr>
            <a:r>
              <a:rPr lang="ru-RU" altLang="ja-JP" sz="2000" dirty="0">
                <a:solidFill>
                  <a:srgbClr val="002060"/>
                </a:solidFill>
              </a:rPr>
              <a:t>Не давайте эмоциям захватить вас</a:t>
            </a:r>
          </a:p>
          <a:p>
            <a:pPr marL="342900" indent="-342900">
              <a:lnSpc>
                <a:spcPct val="80000"/>
              </a:lnSpc>
              <a:spcBef>
                <a:spcPct val="20000"/>
              </a:spcBef>
              <a:spcAft>
                <a:spcPts val="1200"/>
              </a:spcAft>
              <a:buFontTx/>
              <a:buAutoNum type="arabicPeriod"/>
            </a:pPr>
            <a:r>
              <a:rPr lang="ru-RU" altLang="ja-JP" sz="2000" dirty="0">
                <a:solidFill>
                  <a:srgbClr val="002060"/>
                </a:solidFill>
              </a:rPr>
              <a:t>Сконцентрируйтесь на проблеме. Логические аргументы могут послужить ключевым элементом. Будьте настойчивым, но вежливым</a:t>
            </a:r>
          </a:p>
          <a:p>
            <a:pPr marL="342900" indent="-342900">
              <a:lnSpc>
                <a:spcPct val="80000"/>
              </a:lnSpc>
              <a:spcBef>
                <a:spcPct val="20000"/>
              </a:spcBef>
              <a:spcAft>
                <a:spcPts val="1200"/>
              </a:spcAft>
              <a:buFontTx/>
              <a:buAutoNum type="arabicPeriod"/>
            </a:pPr>
            <a:r>
              <a:rPr lang="ru-RU" altLang="ja-JP" sz="2000" b="1" dirty="0">
                <a:solidFill>
                  <a:srgbClr val="002060"/>
                </a:solidFill>
              </a:rPr>
              <a:t>Убедитесь в том, что вы сказали о всех положительных и возможных отрицательных последствиях, рисках. </a:t>
            </a:r>
          </a:p>
          <a:p>
            <a:pPr marL="342900" indent="-342900">
              <a:lnSpc>
                <a:spcPct val="80000"/>
              </a:lnSpc>
              <a:spcBef>
                <a:spcPct val="20000"/>
              </a:spcBef>
              <a:spcAft>
                <a:spcPts val="1200"/>
              </a:spcAft>
              <a:buFontTx/>
              <a:buAutoNum type="arabicPeriod"/>
            </a:pPr>
            <a:r>
              <a:rPr lang="ru-RU" altLang="ja-JP" sz="2000" dirty="0">
                <a:solidFill>
                  <a:srgbClr val="002060"/>
                </a:solidFill>
              </a:rPr>
              <a:t>Не скрывайте преднамеренно факты. </a:t>
            </a:r>
            <a:r>
              <a:rPr lang="ru-RU" altLang="ja-JP" sz="2000" b="1" dirty="0">
                <a:solidFill>
                  <a:srgbClr val="002060"/>
                </a:solidFill>
              </a:rPr>
              <a:t>Будьте предельно объективным</a:t>
            </a:r>
          </a:p>
          <a:p>
            <a:pPr marL="342900" indent="-342900">
              <a:lnSpc>
                <a:spcPct val="80000"/>
              </a:lnSpc>
              <a:spcBef>
                <a:spcPct val="20000"/>
              </a:spcBef>
              <a:spcAft>
                <a:spcPts val="1200"/>
              </a:spcAft>
              <a:buFontTx/>
              <a:buAutoNum type="arabicPeriod"/>
            </a:pPr>
            <a:r>
              <a:rPr lang="ru-RU" altLang="ja-JP" sz="2000" b="1" dirty="0">
                <a:solidFill>
                  <a:srgbClr val="002060"/>
                </a:solidFill>
              </a:rPr>
              <a:t>Будьте способны к восприятию альтернатив</a:t>
            </a:r>
            <a:r>
              <a:rPr lang="ru-RU" altLang="ja-JP" sz="2000" dirty="0">
                <a:solidFill>
                  <a:srgbClr val="002060"/>
                </a:solidFill>
              </a:rPr>
              <a:t>, чтобы найти привлекательное решение для обеих сторон.</a:t>
            </a:r>
          </a:p>
          <a:p>
            <a:pPr marL="342900" indent="-342900">
              <a:lnSpc>
                <a:spcPct val="80000"/>
              </a:lnSpc>
              <a:spcBef>
                <a:spcPct val="20000"/>
              </a:spcBef>
              <a:spcAft>
                <a:spcPts val="1200"/>
              </a:spcAft>
              <a:buFontTx/>
              <a:buAutoNum type="arabicPeriod"/>
            </a:pPr>
            <a:r>
              <a:rPr lang="ru-RU" altLang="ja-JP" sz="2000" dirty="0">
                <a:solidFill>
                  <a:srgbClr val="002060"/>
                </a:solidFill>
              </a:rPr>
              <a:t>Не применяйте психологических ловушек. </a:t>
            </a:r>
            <a:r>
              <a:rPr lang="ru-RU" altLang="ja-JP" sz="2000" b="1" dirty="0">
                <a:solidFill>
                  <a:srgbClr val="002060"/>
                </a:solidFill>
              </a:rPr>
              <a:t>Никогда не угрожайте. </a:t>
            </a:r>
          </a:p>
          <a:p>
            <a:pPr marL="342900" indent="-342900">
              <a:lnSpc>
                <a:spcPct val="80000"/>
              </a:lnSpc>
              <a:spcBef>
                <a:spcPct val="20000"/>
              </a:spcBef>
              <a:spcAft>
                <a:spcPts val="1200"/>
              </a:spcAft>
              <a:buFontTx/>
              <a:buAutoNum type="arabicPeriod"/>
            </a:pPr>
            <a:r>
              <a:rPr lang="ru-RU" altLang="ja-JP" sz="2000" b="1" dirty="0">
                <a:solidFill>
                  <a:srgbClr val="002060"/>
                </a:solidFill>
              </a:rPr>
              <a:t>При совершении ошибки признайте ее</a:t>
            </a:r>
            <a:r>
              <a:rPr lang="ru-RU" altLang="ja-JP" sz="2000" dirty="0">
                <a:solidFill>
                  <a:srgbClr val="002060"/>
                </a:solidFill>
              </a:rPr>
              <a:t> и при необходимости извинитесь </a:t>
            </a:r>
          </a:p>
        </p:txBody>
      </p:sp>
      <p:sp>
        <p:nvSpPr>
          <p:cNvPr id="8" name="Прямоугольник 3"/>
          <p:cNvSpPr/>
          <p:nvPr/>
        </p:nvSpPr>
        <p:spPr>
          <a:xfrm>
            <a:off x="385540" y="5636784"/>
            <a:ext cx="8640960" cy="430887"/>
          </a:xfrm>
          <a:prstGeom prst="rect">
            <a:avLst/>
          </a:prstGeom>
        </p:spPr>
        <p:txBody>
          <a:bodyPr wrap="square">
            <a:spAutoFit/>
          </a:bodyPr>
          <a:lstStyle/>
          <a:p>
            <a:r>
              <a:rPr lang="en-US" sz="1100" i="1" dirty="0" smtClean="0">
                <a:solidFill>
                  <a:prstClr val="black"/>
                </a:solidFill>
                <a:latin typeface="Arial" panose="020B0604020202020204" pitchFamily="34" charset="0"/>
                <a:cs typeface="Arial" panose="020B0604020202020204" pitchFamily="34" charset="0"/>
              </a:rPr>
              <a:t> </a:t>
            </a:r>
            <a:r>
              <a:rPr lang="en-US" sz="1100" i="1" dirty="0" err="1" smtClean="0">
                <a:solidFill>
                  <a:prstClr val="black"/>
                </a:solidFill>
                <a:latin typeface="Arial" panose="020B0604020202020204" pitchFamily="34" charset="0"/>
                <a:cs typeface="Arial" panose="020B0604020202020204" pitchFamily="34" charset="0"/>
              </a:rPr>
              <a:t>Leask</a:t>
            </a:r>
            <a:r>
              <a:rPr lang="en-US" sz="1100" i="1" dirty="0" smtClean="0">
                <a:solidFill>
                  <a:prstClr val="black"/>
                </a:solidFill>
                <a:latin typeface="Arial" panose="020B0604020202020204" pitchFamily="34" charset="0"/>
                <a:cs typeface="Arial" panose="020B0604020202020204" pitchFamily="34" charset="0"/>
              </a:rPr>
              <a:t> et al. BMC Pediatrics 2012, 12:154</a:t>
            </a:r>
            <a:endParaRPr lang="ru-RU" sz="1100" i="1" dirty="0" smtClean="0">
              <a:solidFill>
                <a:prstClr val="black"/>
              </a:solidFill>
              <a:latin typeface="Arial" panose="020B0604020202020204" pitchFamily="34" charset="0"/>
              <a:cs typeface="Arial" panose="020B0604020202020204" pitchFamily="34" charset="0"/>
            </a:endParaRPr>
          </a:p>
          <a:p>
            <a:r>
              <a:rPr lang="en-US" sz="1100" i="1" dirty="0" err="1">
                <a:solidFill>
                  <a:prstClr val="black"/>
                </a:solidFill>
                <a:latin typeface="Arial" panose="020B0604020202020204" pitchFamily="34" charset="0"/>
                <a:cs typeface="Arial" panose="020B0604020202020204" pitchFamily="34" charset="0"/>
              </a:rPr>
              <a:t>Dubé</a:t>
            </a:r>
            <a:r>
              <a:rPr lang="en-US" sz="1100" i="1" dirty="0">
                <a:solidFill>
                  <a:prstClr val="black"/>
                </a:solidFill>
                <a:latin typeface="Arial" panose="020B0604020202020204" pitchFamily="34" charset="0"/>
                <a:cs typeface="Arial" panose="020B0604020202020204" pitchFamily="34" charset="0"/>
              </a:rPr>
              <a:t> E, </a:t>
            </a:r>
            <a:r>
              <a:rPr lang="en-US" sz="1100" i="1" dirty="0" err="1">
                <a:solidFill>
                  <a:prstClr val="black"/>
                </a:solidFill>
                <a:latin typeface="Arial" panose="020B0604020202020204" pitchFamily="34" charset="0"/>
                <a:cs typeface="Arial" panose="020B0604020202020204" pitchFamily="34" charset="0"/>
              </a:rPr>
              <a:t>Laberge</a:t>
            </a:r>
            <a:r>
              <a:rPr lang="en-US" sz="1100" i="1" dirty="0">
                <a:solidFill>
                  <a:prstClr val="black"/>
                </a:solidFill>
                <a:latin typeface="Arial" panose="020B0604020202020204" pitchFamily="34" charset="0"/>
                <a:cs typeface="Arial" panose="020B0604020202020204" pitchFamily="34" charset="0"/>
              </a:rPr>
              <a:t> C, Guay M</a:t>
            </a:r>
            <a:r>
              <a:rPr lang="ru-RU" sz="1100" i="1" dirty="0">
                <a:solidFill>
                  <a:prstClr val="black"/>
                </a:solidFill>
                <a:latin typeface="Arial" panose="020B0604020202020204" pitchFamily="34" charset="0"/>
                <a:cs typeface="Arial" panose="020B0604020202020204" pitchFamily="34" charset="0"/>
              </a:rPr>
              <a:t> </a:t>
            </a:r>
            <a:r>
              <a:rPr lang="en-US" sz="1100" i="1" dirty="0">
                <a:solidFill>
                  <a:prstClr val="black"/>
                </a:solidFill>
                <a:latin typeface="Arial" panose="020B0604020202020204" pitchFamily="34" charset="0"/>
                <a:cs typeface="Arial" panose="020B0604020202020204" pitchFamily="34" charset="0"/>
              </a:rPr>
              <a:t>et al</a:t>
            </a:r>
            <a:r>
              <a:rPr lang="en-US" sz="1100" i="1" dirty="0" smtClean="0">
                <a:solidFill>
                  <a:prstClr val="black"/>
                </a:solidFill>
                <a:latin typeface="Arial" panose="020B0604020202020204" pitchFamily="34" charset="0"/>
                <a:cs typeface="Arial" panose="020B0604020202020204" pitchFamily="34" charset="0"/>
              </a:rPr>
              <a:t>.</a:t>
            </a:r>
            <a:r>
              <a:rPr lang="en-US" sz="1100" b="1" i="1" dirty="0" smtClean="0">
                <a:solidFill>
                  <a:prstClr val="black"/>
                </a:solidFill>
                <a:latin typeface="Arial" panose="020B0604020202020204" pitchFamily="34" charset="0"/>
                <a:cs typeface="Arial" panose="020B0604020202020204" pitchFamily="34" charset="0"/>
              </a:rPr>
              <a:t> </a:t>
            </a:r>
            <a:r>
              <a:rPr lang="en-US" sz="1100" i="1" dirty="0">
                <a:solidFill>
                  <a:prstClr val="black"/>
                </a:solidFill>
                <a:latin typeface="Arial" panose="020B0604020202020204" pitchFamily="34" charset="0"/>
                <a:cs typeface="Arial" panose="020B0604020202020204" pitchFamily="34" charset="0"/>
              </a:rPr>
              <a:t>Hum </a:t>
            </a:r>
            <a:r>
              <a:rPr lang="en-US" sz="1100" i="1" dirty="0" err="1">
                <a:solidFill>
                  <a:prstClr val="black"/>
                </a:solidFill>
                <a:latin typeface="Arial" panose="020B0604020202020204" pitchFamily="34" charset="0"/>
                <a:cs typeface="Arial" panose="020B0604020202020204" pitchFamily="34" charset="0"/>
              </a:rPr>
              <a:t>Vaccin</a:t>
            </a:r>
            <a:r>
              <a:rPr lang="en-US" sz="1100" i="1" dirty="0">
                <a:solidFill>
                  <a:prstClr val="black"/>
                </a:solidFill>
                <a:latin typeface="Arial" panose="020B0604020202020204" pitchFamily="34" charset="0"/>
                <a:cs typeface="Arial" panose="020B0604020202020204" pitchFamily="34" charset="0"/>
              </a:rPr>
              <a:t> </a:t>
            </a:r>
            <a:r>
              <a:rPr lang="en-US" sz="1100" i="1" dirty="0" err="1">
                <a:solidFill>
                  <a:prstClr val="black"/>
                </a:solidFill>
                <a:latin typeface="Arial" panose="020B0604020202020204" pitchFamily="34" charset="0"/>
                <a:cs typeface="Arial" panose="020B0604020202020204" pitchFamily="34" charset="0"/>
              </a:rPr>
              <a:t>Immunother</a:t>
            </a:r>
            <a:r>
              <a:rPr lang="en-US" sz="1100" i="1" dirty="0">
                <a:solidFill>
                  <a:prstClr val="black"/>
                </a:solidFill>
                <a:latin typeface="Arial" panose="020B0604020202020204" pitchFamily="34" charset="0"/>
                <a:cs typeface="Arial" panose="020B0604020202020204" pitchFamily="34" charset="0"/>
              </a:rPr>
              <a:t>. </a:t>
            </a:r>
            <a:r>
              <a:rPr lang="en-US" sz="1100" i="1" dirty="0" smtClean="0">
                <a:solidFill>
                  <a:prstClr val="black"/>
                </a:solidFill>
                <a:latin typeface="Arial" panose="020B0604020202020204" pitchFamily="34" charset="0"/>
                <a:cs typeface="Arial" panose="020B0604020202020204" pitchFamily="34" charset="0"/>
              </a:rPr>
              <a:t>2013;9(8</a:t>
            </a:r>
            <a:r>
              <a:rPr lang="en-US" sz="1100" i="1" dirty="0">
                <a:solidFill>
                  <a:prstClr val="black"/>
                </a:solidFill>
                <a:latin typeface="Arial" panose="020B0604020202020204" pitchFamily="34" charset="0"/>
                <a:cs typeface="Arial" panose="020B0604020202020204" pitchFamily="34" charset="0"/>
              </a:rPr>
              <a:t>):</a:t>
            </a:r>
            <a:r>
              <a:rPr lang="en-US" sz="1100" i="1" dirty="0" smtClean="0">
                <a:solidFill>
                  <a:prstClr val="black"/>
                </a:solidFill>
                <a:latin typeface="Arial" panose="020B0604020202020204" pitchFamily="34" charset="0"/>
                <a:cs typeface="Arial" panose="020B0604020202020204" pitchFamily="34" charset="0"/>
              </a:rPr>
              <a:t>1763-73</a:t>
            </a:r>
            <a:endParaRPr lang="ru-RU" sz="1100" i="1"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3793615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6275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ru-RU" sz="2400" b="1" dirty="0">
              <a:latin typeface="Calibri" panose="020F0502020204030204" pitchFamily="34" charset="0"/>
              <a:ea typeface="+mj-ea"/>
              <a:cs typeface="+mj-cs"/>
              <a:sym typeface="Calibri" panose="020F0502020204030204" pitchFamily="34" charset="0"/>
            </a:endParaRPr>
          </a:p>
        </p:txBody>
      </p:sp>
      <p:sp>
        <p:nvSpPr>
          <p:cNvPr id="2" name="Заголовок 1">
            <a:extLst>
              <a:ext uri="{FF2B5EF4-FFF2-40B4-BE49-F238E27FC236}">
                <a16:creationId xmlns:a16="http://schemas.microsoft.com/office/drawing/2014/main" xmlns="" id="{A1DE6C76-EA13-433F-9E56-E29E9C43F9D4}"/>
              </a:ext>
            </a:extLst>
          </p:cNvPr>
          <p:cNvSpPr>
            <a:spLocks noGrp="1"/>
          </p:cNvSpPr>
          <p:nvPr>
            <p:ph type="title"/>
          </p:nvPr>
        </p:nvSpPr>
        <p:spPr>
          <a:xfrm>
            <a:off x="467544" y="126059"/>
            <a:ext cx="8496944" cy="1325563"/>
          </a:xfrm>
        </p:spPr>
        <p:txBody>
          <a:bodyPr>
            <a:normAutofit/>
          </a:bodyPr>
          <a:lstStyle/>
          <a:p>
            <a:pPr algn="l">
              <a:lnSpc>
                <a:spcPct val="90000"/>
              </a:lnSpc>
            </a:pPr>
            <a:r>
              <a:rPr lang="ru-RU" sz="2400" b="1" dirty="0" smtClean="0">
                <a:solidFill>
                  <a:srgbClr val="C00000"/>
                </a:solidFill>
              </a:rPr>
              <a:t>Построение коммуникации с родителями</a:t>
            </a:r>
            <a:r>
              <a:rPr lang="en-US" sz="2400" b="1" dirty="0" smtClean="0">
                <a:solidFill>
                  <a:srgbClr val="C00000"/>
                </a:solidFill>
              </a:rPr>
              <a:t> </a:t>
            </a:r>
            <a:r>
              <a:rPr lang="ru-RU" sz="2400" b="1" dirty="0" smtClean="0">
                <a:solidFill>
                  <a:srgbClr val="C00000"/>
                </a:solidFill>
              </a:rPr>
              <a:t>с целью составления</a:t>
            </a:r>
            <a:r>
              <a:rPr lang="en-US" sz="2400" b="1" dirty="0" smtClean="0">
                <a:solidFill>
                  <a:srgbClr val="C00000"/>
                </a:solidFill>
              </a:rPr>
              <a:t> </a:t>
            </a:r>
            <a:r>
              <a:rPr lang="ru-RU" sz="2400" b="1" dirty="0" smtClean="0">
                <a:solidFill>
                  <a:srgbClr val="C00000"/>
                </a:solidFill>
              </a:rPr>
              <a:t>«Идеального графика вакцинации» ребенка</a:t>
            </a:r>
            <a:endParaRPr lang="ru-RU" sz="2400" b="1" dirty="0">
              <a:solidFill>
                <a:srgbClr val="C00000"/>
              </a:solidFill>
            </a:endParaRPr>
          </a:p>
        </p:txBody>
      </p:sp>
      <p:sp>
        <p:nvSpPr>
          <p:cNvPr id="3" name="Объект 2">
            <a:extLst>
              <a:ext uri="{FF2B5EF4-FFF2-40B4-BE49-F238E27FC236}">
                <a16:creationId xmlns:a16="http://schemas.microsoft.com/office/drawing/2014/main" xmlns="" id="{DFC59CEC-7954-4E88-9BD2-D3092656CA28}"/>
              </a:ext>
            </a:extLst>
          </p:cNvPr>
          <p:cNvSpPr>
            <a:spLocks noGrp="1"/>
          </p:cNvSpPr>
          <p:nvPr>
            <p:ph idx="1"/>
          </p:nvPr>
        </p:nvSpPr>
        <p:spPr>
          <a:xfrm>
            <a:off x="225541" y="1628800"/>
            <a:ext cx="8424936" cy="4411687"/>
          </a:xfrm>
        </p:spPr>
        <p:txBody>
          <a:bodyPr>
            <a:normAutofit/>
          </a:bodyPr>
          <a:lstStyle/>
          <a:p>
            <a:pPr>
              <a:lnSpc>
                <a:spcPct val="90000"/>
              </a:lnSpc>
              <a:spcAft>
                <a:spcPts val="1200"/>
              </a:spcAft>
            </a:pPr>
            <a:r>
              <a:rPr lang="ru-RU" sz="2400" b="1" dirty="0">
                <a:solidFill>
                  <a:srgbClr val="002060"/>
                </a:solidFill>
                <a:latin typeface="+mj-lt"/>
              </a:rPr>
              <a:t>Во время первого визита рассказать подробно </a:t>
            </a:r>
            <a:r>
              <a:rPr lang="ru-RU" sz="2400" b="1" dirty="0" smtClean="0">
                <a:solidFill>
                  <a:srgbClr val="002060"/>
                </a:solidFill>
                <a:latin typeface="+mj-lt"/>
              </a:rPr>
              <a:t>об </a:t>
            </a:r>
            <a:r>
              <a:rPr lang="ru-RU" sz="2400" b="1" dirty="0">
                <a:solidFill>
                  <a:srgbClr val="002060"/>
                </a:solidFill>
                <a:latin typeface="+mj-lt"/>
              </a:rPr>
              <a:t>НКПП и календаре по </a:t>
            </a:r>
            <a:r>
              <a:rPr lang="ru-RU" sz="2400" b="1" dirty="0" err="1">
                <a:solidFill>
                  <a:srgbClr val="002060"/>
                </a:solidFill>
                <a:latin typeface="+mj-lt"/>
              </a:rPr>
              <a:t>эпид</a:t>
            </a:r>
            <a:r>
              <a:rPr lang="ru-RU" sz="2400" b="1" dirty="0">
                <a:solidFill>
                  <a:srgbClr val="002060"/>
                </a:solidFill>
                <a:latin typeface="+mj-lt"/>
              </a:rPr>
              <a:t>. показаниям</a:t>
            </a:r>
            <a:r>
              <a:rPr lang="ru-RU" sz="2400" b="1" dirty="0" smtClean="0">
                <a:solidFill>
                  <a:srgbClr val="002060"/>
                </a:solidFill>
                <a:latin typeface="+mj-lt"/>
              </a:rPr>
              <a:t>, </a:t>
            </a:r>
            <a:r>
              <a:rPr lang="ru-RU" sz="2400" b="1" dirty="0">
                <a:solidFill>
                  <a:srgbClr val="002060"/>
                </a:solidFill>
                <a:latin typeface="+mj-lt"/>
              </a:rPr>
              <a:t>различия в источнике оплаты</a:t>
            </a:r>
          </a:p>
          <a:p>
            <a:pPr>
              <a:lnSpc>
                <a:spcPct val="90000"/>
              </a:lnSpc>
              <a:spcAft>
                <a:spcPts val="1200"/>
              </a:spcAft>
            </a:pPr>
            <a:r>
              <a:rPr lang="ru-RU" sz="2400" b="1" dirty="0">
                <a:solidFill>
                  <a:srgbClr val="002060"/>
                </a:solidFill>
                <a:latin typeface="+mj-lt"/>
              </a:rPr>
              <a:t>Подробно рассказать обо всех актуальных инфекциях, начать настраивать родителей на более широкий прививочный </a:t>
            </a:r>
            <a:r>
              <a:rPr lang="ru-RU" sz="2400" b="1" dirty="0" smtClean="0">
                <a:solidFill>
                  <a:srgbClr val="002060"/>
                </a:solidFill>
                <a:latin typeface="+mj-lt"/>
              </a:rPr>
              <a:t>календарь </a:t>
            </a:r>
            <a:endParaRPr lang="ru-RU" sz="2400" b="1" dirty="0">
              <a:solidFill>
                <a:srgbClr val="002060"/>
              </a:solidFill>
              <a:latin typeface="+mj-lt"/>
            </a:endParaRPr>
          </a:p>
          <a:p>
            <a:pPr>
              <a:lnSpc>
                <a:spcPct val="90000"/>
              </a:lnSpc>
              <a:spcAft>
                <a:spcPts val="1200"/>
              </a:spcAft>
            </a:pPr>
            <a:r>
              <a:rPr lang="ru-RU" sz="2400" b="1" dirty="0">
                <a:solidFill>
                  <a:srgbClr val="002060"/>
                </a:solidFill>
                <a:latin typeface="+mj-lt"/>
              </a:rPr>
              <a:t>Пояснить  родителям возможность совместного введения ряда вакцин</a:t>
            </a:r>
          </a:p>
          <a:p>
            <a:pPr>
              <a:lnSpc>
                <a:spcPct val="90000"/>
              </a:lnSpc>
              <a:spcAft>
                <a:spcPts val="1200"/>
              </a:spcAft>
            </a:pPr>
            <a:r>
              <a:rPr lang="ru-RU" sz="2400" b="1" dirty="0">
                <a:solidFill>
                  <a:srgbClr val="002060"/>
                </a:solidFill>
                <a:latin typeface="+mj-lt"/>
              </a:rPr>
              <a:t>Составить индивидуальный график вакцинации</a:t>
            </a:r>
          </a:p>
          <a:p>
            <a:pPr marL="0" indent="0">
              <a:lnSpc>
                <a:spcPct val="90000"/>
              </a:lnSpc>
              <a:buNone/>
            </a:pPr>
            <a:endParaRPr lang="ru-RU" sz="1400" dirty="0"/>
          </a:p>
        </p:txBody>
      </p:sp>
      <p:sp>
        <p:nvSpPr>
          <p:cNvPr id="6" name="Rectangle 5"/>
          <p:cNvSpPr/>
          <p:nvPr/>
        </p:nvSpPr>
        <p:spPr>
          <a:xfrm>
            <a:off x="385627" y="5724813"/>
            <a:ext cx="8568952" cy="307777"/>
          </a:xfrm>
          <a:prstGeom prst="rect">
            <a:avLst/>
          </a:prstGeom>
        </p:spPr>
        <p:txBody>
          <a:bodyPr wrap="square">
            <a:spAutoFit/>
          </a:bodyPr>
          <a:lstStyle/>
          <a:p>
            <a:pPr fontAlgn="base">
              <a:spcBef>
                <a:spcPct val="0"/>
              </a:spcBef>
              <a:spcAft>
                <a:spcPct val="0"/>
              </a:spcAft>
            </a:pPr>
            <a:r>
              <a:rPr lang="ru-RU" sz="1400" dirty="0" smtClean="0">
                <a:solidFill>
                  <a:srgbClr val="000000"/>
                </a:solidFill>
                <a:cs typeface="Arial" charset="0"/>
              </a:rPr>
              <a:t>Иммунопрофилактика 2018 </a:t>
            </a:r>
            <a:r>
              <a:rPr lang="ru-RU" sz="1400" dirty="0" err="1" smtClean="0">
                <a:solidFill>
                  <a:srgbClr val="000000"/>
                </a:solidFill>
                <a:cs typeface="Arial" charset="0"/>
              </a:rPr>
              <a:t>под.ред</a:t>
            </a:r>
            <a:r>
              <a:rPr lang="ru-RU" sz="1400" dirty="0" smtClean="0">
                <a:solidFill>
                  <a:srgbClr val="000000"/>
                </a:solidFill>
                <a:cs typeface="Arial" charset="0"/>
              </a:rPr>
              <a:t>. Таточенко В.К., Москва 2018</a:t>
            </a:r>
            <a:endParaRPr lang="ru-RU" sz="1400" dirty="0">
              <a:solidFill>
                <a:srgbClr val="000000"/>
              </a:solidFill>
              <a:cs typeface="Arial" charset="0"/>
            </a:endParaRPr>
          </a:p>
        </p:txBody>
      </p:sp>
      <p:sp>
        <p:nvSpPr>
          <p:cNvPr id="7" name="TextBox 6"/>
          <p:cNvSpPr txBox="1"/>
          <p:nvPr/>
        </p:nvSpPr>
        <p:spPr>
          <a:xfrm>
            <a:off x="323528" y="6093296"/>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36456783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4365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8"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000" b="1"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547712" y="332656"/>
            <a:ext cx="8229600" cy="1066130"/>
          </a:xfrm>
        </p:spPr>
        <p:txBody>
          <a:bodyPr>
            <a:noAutofit/>
          </a:bodyPr>
          <a:lstStyle/>
          <a:p>
            <a:r>
              <a:rPr lang="ru-RU" sz="2400" b="1" dirty="0">
                <a:solidFill>
                  <a:srgbClr val="FF0000"/>
                </a:solidFill>
              </a:rPr>
              <a:t>Важные практические аспекты </a:t>
            </a:r>
            <a:br>
              <a:rPr lang="ru-RU" sz="2400" b="1" dirty="0">
                <a:solidFill>
                  <a:srgbClr val="FF0000"/>
                </a:solidFill>
              </a:rPr>
            </a:br>
            <a:r>
              <a:rPr lang="ru-RU" sz="2400" b="1" dirty="0">
                <a:solidFill>
                  <a:srgbClr val="FF0000"/>
                </a:solidFill>
              </a:rPr>
              <a:t>первичного планирования графика </a:t>
            </a:r>
          </a:p>
        </p:txBody>
      </p:sp>
      <p:sp>
        <p:nvSpPr>
          <p:cNvPr id="3" name="Content Placeholder 2"/>
          <p:cNvSpPr>
            <a:spLocks noGrp="1"/>
          </p:cNvSpPr>
          <p:nvPr>
            <p:ph idx="1"/>
          </p:nvPr>
        </p:nvSpPr>
        <p:spPr>
          <a:xfrm>
            <a:off x="539552" y="2132856"/>
            <a:ext cx="7776864" cy="4014832"/>
          </a:xfrm>
        </p:spPr>
        <p:txBody>
          <a:bodyPr>
            <a:normAutofit/>
          </a:bodyPr>
          <a:lstStyle/>
          <a:p>
            <a:pPr>
              <a:spcAft>
                <a:spcPts val="1200"/>
              </a:spcAft>
            </a:pPr>
            <a:r>
              <a:rPr lang="ru-RU" sz="2400" dirty="0">
                <a:latin typeface="Arial" panose="020B0604020202020204" pitchFamily="34" charset="0"/>
                <a:cs typeface="Arial" panose="020B0604020202020204" pitchFamily="34" charset="0"/>
              </a:rPr>
              <a:t>Если запланирована вакцинация против ротавирусной инфекции, то, скорее всего, родители будут планировать и вакцинацию против МИ, ветряной оспы и др. «</a:t>
            </a:r>
            <a:r>
              <a:rPr lang="ru-RU" sz="2400" dirty="0" err="1">
                <a:latin typeface="Arial" panose="020B0604020202020204" pitchFamily="34" charset="0"/>
                <a:cs typeface="Arial" panose="020B0604020202020204" pitchFamily="34" charset="0"/>
              </a:rPr>
              <a:t>внекалендарные</a:t>
            </a:r>
            <a:r>
              <a:rPr lang="ru-RU" sz="2400" dirty="0">
                <a:latin typeface="Arial" panose="020B0604020202020204" pitchFamily="34" charset="0"/>
                <a:cs typeface="Arial" panose="020B0604020202020204" pitchFamily="34" charset="0"/>
              </a:rPr>
              <a:t>» прививки</a:t>
            </a:r>
          </a:p>
          <a:p>
            <a:pPr>
              <a:spcAft>
                <a:spcPts val="1200"/>
              </a:spcAft>
            </a:pPr>
            <a:r>
              <a:rPr lang="ru-RU" sz="2400" dirty="0">
                <a:latin typeface="Arial" panose="020B0604020202020204" pitchFamily="34" charset="0"/>
                <a:cs typeface="Arial" panose="020B0604020202020204" pitchFamily="34" charset="0"/>
              </a:rPr>
              <a:t>Чаще всего первый визит длится не менее 45 минут. По возможности необходимо выделять больше времени в расписании для первого приёма. </a:t>
            </a:r>
          </a:p>
        </p:txBody>
      </p:sp>
      <p:sp>
        <p:nvSpPr>
          <p:cNvPr id="6" name="Title 1"/>
          <p:cNvSpPr txBox="1">
            <a:spLocks/>
          </p:cNvSpPr>
          <p:nvPr/>
        </p:nvSpPr>
        <p:spPr>
          <a:xfrm>
            <a:off x="342032" y="188640"/>
            <a:ext cx="843528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300" b="1" dirty="0">
              <a:solidFill>
                <a:srgbClr val="C00000"/>
              </a:solidFill>
            </a:endParaRPr>
          </a:p>
        </p:txBody>
      </p:sp>
      <p:sp>
        <p:nvSpPr>
          <p:cNvPr id="7" name="TextBox 6"/>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14851640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144191" y="858441"/>
          <a:ext cx="1191" cy="1191"/>
        </p:xfrm>
        <a:graphic>
          <a:graphicData uri="http://schemas.openxmlformats.org/presentationml/2006/ole">
            <mc:AlternateContent xmlns:mc="http://schemas.openxmlformats.org/markup-compatibility/2006">
              <mc:Choice xmlns:v="urn:schemas-microsoft-com:vml" Requires="v">
                <p:oleObj spid="_x0000_s47114"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144191" y="858441"/>
                        <a:ext cx="1191" cy="1191"/>
                      </a:xfrm>
                      <a:prstGeom prst="rect">
                        <a:avLst/>
                      </a:prstGeom>
                    </p:spPr>
                  </p:pic>
                </p:oleObj>
              </mc:Fallback>
            </mc:AlternateContent>
          </a:graphicData>
        </a:graphic>
      </p:graphicFrame>
      <p:sp>
        <p:nvSpPr>
          <p:cNvPr id="4" name="Rectangle 3" hidden="1"/>
          <p:cNvSpPr/>
          <p:nvPr>
            <p:custDataLst>
              <p:tags r:id="rId3"/>
            </p:custDataLst>
          </p:nvPr>
        </p:nvSpPr>
        <p:spPr>
          <a:xfrm>
            <a:off x="114300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1500" b="1"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06152" y="404664"/>
            <a:ext cx="7648854" cy="799598"/>
          </a:xfrm>
        </p:spPr>
        <p:txBody>
          <a:bodyPr>
            <a:noAutofit/>
          </a:bodyPr>
          <a:lstStyle/>
          <a:p>
            <a:r>
              <a:rPr lang="ru-RU" sz="2000" b="1" dirty="0">
                <a:solidFill>
                  <a:srgbClr val="FF0000"/>
                </a:solidFill>
              </a:rPr>
              <a:t>Важные практические аспекты </a:t>
            </a:r>
            <a:br>
              <a:rPr lang="ru-RU" sz="2000" b="1" dirty="0">
                <a:solidFill>
                  <a:srgbClr val="FF0000"/>
                </a:solidFill>
              </a:rPr>
            </a:br>
            <a:r>
              <a:rPr lang="ru-RU" sz="2000" b="1" dirty="0">
                <a:solidFill>
                  <a:srgbClr val="FF0000"/>
                </a:solidFill>
              </a:rPr>
              <a:t>первичного планирования графика </a:t>
            </a:r>
          </a:p>
        </p:txBody>
      </p:sp>
      <p:sp>
        <p:nvSpPr>
          <p:cNvPr id="6" name="Title 1"/>
          <p:cNvSpPr txBox="1">
            <a:spLocks/>
          </p:cNvSpPr>
          <p:nvPr/>
        </p:nvSpPr>
        <p:spPr>
          <a:xfrm>
            <a:off x="1331640" y="332656"/>
            <a:ext cx="6394344" cy="72008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725" b="1" dirty="0">
              <a:solidFill>
                <a:srgbClr val="C00000"/>
              </a:solidFill>
            </a:endParaRPr>
          </a:p>
        </p:txBody>
      </p:sp>
      <p:pic>
        <p:nvPicPr>
          <p:cNvPr id="9"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264582" y="3043932"/>
            <a:ext cx="2679101" cy="2956818"/>
          </a:xfrm>
          <a:prstGeom prst="rect">
            <a:avLst/>
          </a:prstGeom>
        </p:spPr>
      </p:pic>
      <p:pic>
        <p:nvPicPr>
          <p:cNvPr id="10"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113376" y="3341131"/>
            <a:ext cx="1535479" cy="2288165"/>
          </a:xfrm>
          <a:prstGeom prst="rect">
            <a:avLst/>
          </a:prstGeom>
        </p:spPr>
      </p:pic>
      <p:sp>
        <p:nvSpPr>
          <p:cNvPr id="8" name="Rectangle 7"/>
          <p:cNvSpPr/>
          <p:nvPr/>
        </p:nvSpPr>
        <p:spPr>
          <a:xfrm>
            <a:off x="683568" y="1700808"/>
            <a:ext cx="5832648" cy="3046988"/>
          </a:xfrm>
          <a:prstGeom prst="rect">
            <a:avLst/>
          </a:prstGeom>
        </p:spPr>
        <p:txBody>
          <a:bodyPr wrap="square">
            <a:spAutoFit/>
          </a:bodyPr>
          <a:lstStyle/>
          <a:p>
            <a:pPr marL="214313" indent="-214313">
              <a:buFont typeface="Arial" panose="020B0604020202020204" pitchFamily="34" charset="0"/>
              <a:buChar char="•"/>
            </a:pPr>
            <a:r>
              <a:rPr lang="ru-RU" sz="1600" dirty="0"/>
              <a:t>Учитывая маленький возраст ребенка и наличие старших братьев</a:t>
            </a:r>
            <a:r>
              <a:rPr lang="en-US" sz="1600" dirty="0"/>
              <a:t>/</a:t>
            </a:r>
            <a:r>
              <a:rPr lang="ru-RU" sz="1600" dirty="0"/>
              <a:t>сестер, обсудить с родителями возможность вакцинации старших детей, самих родителей с целью защитить младшего ребенка до достижения им прививочного возраста (от таких инфекций как коклюш, грипп, МИ, ВО и др.)</a:t>
            </a:r>
          </a:p>
          <a:p>
            <a:pPr marL="214313" indent="-214313">
              <a:buFont typeface="Arial" panose="020B0604020202020204" pitchFamily="34" charset="0"/>
              <a:buChar char="•"/>
            </a:pPr>
            <a:endParaRPr lang="ru-RU" sz="1600" dirty="0"/>
          </a:p>
          <a:p>
            <a:pPr marL="214313" indent="-214313">
              <a:buFont typeface="Arial" panose="020B0604020202020204" pitchFamily="34" charset="0"/>
              <a:buChar char="•"/>
            </a:pPr>
            <a:r>
              <a:rPr lang="ru-RU" sz="1600" dirty="0"/>
              <a:t>Рассказать родителям о современных стратегиях вакцинопрофилактики, например «кокон-иммунизации» против коклюша.</a:t>
            </a:r>
          </a:p>
          <a:p>
            <a:pPr marL="214313" indent="-214313">
              <a:buFont typeface="Arial" panose="020B0604020202020204" pitchFamily="34" charset="0"/>
              <a:buChar char="•"/>
            </a:pPr>
            <a:endParaRPr lang="ru-RU" sz="1600" dirty="0"/>
          </a:p>
          <a:p>
            <a:pPr marL="214313" indent="-214313">
              <a:buFont typeface="Arial" panose="020B0604020202020204" pitchFamily="34" charset="0"/>
              <a:buChar char="•"/>
            </a:pPr>
            <a:r>
              <a:rPr lang="ru-RU" sz="1600" dirty="0"/>
              <a:t>При необходимости сразу запланировать визит для вакцинации старшего ребенка и взрослых членов семьи.</a:t>
            </a:r>
          </a:p>
        </p:txBody>
      </p:sp>
      <p:sp>
        <p:nvSpPr>
          <p:cNvPr id="11" name="TextBox 10"/>
          <p:cNvSpPr txBox="1"/>
          <p:nvPr/>
        </p:nvSpPr>
        <p:spPr>
          <a:xfrm>
            <a:off x="1331640" y="5535235"/>
            <a:ext cx="6723366" cy="369332"/>
          </a:xfrm>
          <a:prstGeom prst="rect">
            <a:avLst/>
          </a:prstGeom>
          <a:noFill/>
        </p:spPr>
        <p:txBody>
          <a:bodyPr wrap="square" rtlCol="0">
            <a:spAutoFit/>
          </a:bodyPr>
          <a:lstStyle/>
          <a:p>
            <a:r>
              <a:rPr lang="ru-RU" sz="900" dirty="0"/>
              <a:t>М.В. Федосеенко, ВСЕРОССИЙСКИЙ ЕЖЕГОДНЫЙ КОНГРЕСС «ИНФЕКЦИОННЫЕ БОЛЕЗНИ У ДЕТЕЙ: ДИАГНОСТИКА, ЛЕЧЕНИЕ И ПРОФИЛАКТИКА» Санкт-Петербург, 14 октября 2019 </a:t>
            </a:r>
          </a:p>
        </p:txBody>
      </p:sp>
    </p:spTree>
    <p:extLst>
      <p:ext uri="{BB962C8B-B14F-4D97-AF65-F5344CB8AC3E}">
        <p14:creationId xmlns:p14="http://schemas.microsoft.com/office/powerpoint/2010/main" val="946792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Идеальный календарь</a:t>
            </a:r>
          </a:p>
        </p:txBody>
      </p:sp>
      <p:graphicFrame>
        <p:nvGraphicFramePr>
          <p:cNvPr id="4" name="Content Placeholder 3"/>
          <p:cNvGraphicFramePr>
            <a:graphicFrameLocks noGrp="1"/>
          </p:cNvGraphicFramePr>
          <p:nvPr>
            <p:ph idx="1"/>
            <p:extLst/>
          </p:nvPr>
        </p:nvGraphicFramePr>
        <p:xfrm>
          <a:off x="179507" y="1484784"/>
          <a:ext cx="8784979" cy="2491903"/>
        </p:xfrm>
        <a:graphic>
          <a:graphicData uri="http://schemas.openxmlformats.org/drawingml/2006/table">
            <a:tbl>
              <a:tblPr firstRow="1" bandRow="1">
                <a:tableStyleId>{5C22544A-7EE6-4342-B048-85BDC9FD1C3A}</a:tableStyleId>
              </a:tblPr>
              <a:tblGrid>
                <a:gridCol w="648077">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432048">
                  <a:extLst>
                    <a:ext uri="{9D8B030D-6E8A-4147-A177-3AD203B41FA5}">
                      <a16:colId xmlns:a16="http://schemas.microsoft.com/office/drawing/2014/main" xmlns="" val="20002"/>
                    </a:ext>
                  </a:extLst>
                </a:gridCol>
                <a:gridCol w="504056">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504056">
                  <a:extLst>
                    <a:ext uri="{9D8B030D-6E8A-4147-A177-3AD203B41FA5}">
                      <a16:colId xmlns:a16="http://schemas.microsoft.com/office/drawing/2014/main" xmlns="" val="20005"/>
                    </a:ext>
                  </a:extLst>
                </a:gridCol>
                <a:gridCol w="432048">
                  <a:extLst>
                    <a:ext uri="{9D8B030D-6E8A-4147-A177-3AD203B41FA5}">
                      <a16:colId xmlns:a16="http://schemas.microsoft.com/office/drawing/2014/main" xmlns="" val="20006"/>
                    </a:ext>
                  </a:extLst>
                </a:gridCol>
                <a:gridCol w="504056">
                  <a:extLst>
                    <a:ext uri="{9D8B030D-6E8A-4147-A177-3AD203B41FA5}">
                      <a16:colId xmlns:a16="http://schemas.microsoft.com/office/drawing/2014/main" xmlns="" val="20007"/>
                    </a:ext>
                  </a:extLst>
                </a:gridCol>
                <a:gridCol w="504056">
                  <a:extLst>
                    <a:ext uri="{9D8B030D-6E8A-4147-A177-3AD203B41FA5}">
                      <a16:colId xmlns:a16="http://schemas.microsoft.com/office/drawing/2014/main" xmlns="" val="20008"/>
                    </a:ext>
                  </a:extLst>
                </a:gridCol>
                <a:gridCol w="504056">
                  <a:extLst>
                    <a:ext uri="{9D8B030D-6E8A-4147-A177-3AD203B41FA5}">
                      <a16:colId xmlns:a16="http://schemas.microsoft.com/office/drawing/2014/main" xmlns="" val="20009"/>
                    </a:ext>
                  </a:extLst>
                </a:gridCol>
                <a:gridCol w="432048">
                  <a:extLst>
                    <a:ext uri="{9D8B030D-6E8A-4147-A177-3AD203B41FA5}">
                      <a16:colId xmlns:a16="http://schemas.microsoft.com/office/drawing/2014/main" xmlns="" val="20010"/>
                    </a:ext>
                  </a:extLst>
                </a:gridCol>
                <a:gridCol w="504056">
                  <a:extLst>
                    <a:ext uri="{9D8B030D-6E8A-4147-A177-3AD203B41FA5}">
                      <a16:colId xmlns:a16="http://schemas.microsoft.com/office/drawing/2014/main" xmlns="" val="20011"/>
                    </a:ext>
                  </a:extLst>
                </a:gridCol>
                <a:gridCol w="504056">
                  <a:extLst>
                    <a:ext uri="{9D8B030D-6E8A-4147-A177-3AD203B41FA5}">
                      <a16:colId xmlns:a16="http://schemas.microsoft.com/office/drawing/2014/main" xmlns="" val="20012"/>
                    </a:ext>
                  </a:extLst>
                </a:gridCol>
                <a:gridCol w="504056">
                  <a:extLst>
                    <a:ext uri="{9D8B030D-6E8A-4147-A177-3AD203B41FA5}">
                      <a16:colId xmlns:a16="http://schemas.microsoft.com/office/drawing/2014/main" xmlns="" val="20013"/>
                    </a:ext>
                  </a:extLst>
                </a:gridCol>
                <a:gridCol w="420774">
                  <a:extLst>
                    <a:ext uri="{9D8B030D-6E8A-4147-A177-3AD203B41FA5}">
                      <a16:colId xmlns:a16="http://schemas.microsoft.com/office/drawing/2014/main" xmlns="" val="20014"/>
                    </a:ext>
                  </a:extLst>
                </a:gridCol>
                <a:gridCol w="371314">
                  <a:extLst>
                    <a:ext uri="{9D8B030D-6E8A-4147-A177-3AD203B41FA5}">
                      <a16:colId xmlns:a16="http://schemas.microsoft.com/office/drawing/2014/main" xmlns="" val="20015"/>
                    </a:ext>
                  </a:extLst>
                </a:gridCol>
                <a:gridCol w="545380">
                  <a:extLst>
                    <a:ext uri="{9D8B030D-6E8A-4147-A177-3AD203B41FA5}">
                      <a16:colId xmlns:a16="http://schemas.microsoft.com/office/drawing/2014/main" xmlns="" val="20016"/>
                    </a:ext>
                  </a:extLst>
                </a:gridCol>
                <a:gridCol w="534738">
                  <a:extLst>
                    <a:ext uri="{9D8B030D-6E8A-4147-A177-3AD203B41FA5}">
                      <a16:colId xmlns:a16="http://schemas.microsoft.com/office/drawing/2014/main" xmlns="" val="20017"/>
                    </a:ext>
                  </a:extLst>
                </a:gridCol>
              </a:tblGrid>
              <a:tr h="767047">
                <a:tc>
                  <a:txBody>
                    <a:bodyPr/>
                    <a:lstStyle/>
                    <a:p>
                      <a:r>
                        <a:rPr lang="ru-RU" sz="1400" dirty="0"/>
                        <a:t>возраст</a:t>
                      </a:r>
                    </a:p>
                  </a:txBody>
                  <a:tcPr/>
                </a:tc>
                <a:tc>
                  <a:txBody>
                    <a:bodyPr/>
                    <a:lstStyle/>
                    <a:p>
                      <a:r>
                        <a:rPr lang="ru-RU" sz="1400" dirty="0"/>
                        <a:t>0</a:t>
                      </a:r>
                    </a:p>
                  </a:txBody>
                  <a:tcPr/>
                </a:tc>
                <a:tc>
                  <a:txBody>
                    <a:bodyPr/>
                    <a:lstStyle/>
                    <a:p>
                      <a:r>
                        <a:rPr lang="ru-RU" sz="1400" dirty="0"/>
                        <a:t>1</a:t>
                      </a:r>
                    </a:p>
                  </a:txBody>
                  <a:tcPr/>
                </a:tc>
                <a:tc>
                  <a:txBody>
                    <a:bodyPr/>
                    <a:lstStyle/>
                    <a:p>
                      <a:r>
                        <a:rPr lang="ru-RU" sz="1400" dirty="0"/>
                        <a:t>2</a:t>
                      </a:r>
                    </a:p>
                  </a:txBody>
                  <a:tcPr/>
                </a:tc>
                <a:tc>
                  <a:txBody>
                    <a:bodyPr/>
                    <a:lstStyle/>
                    <a:p>
                      <a:r>
                        <a:rPr lang="ru-RU" sz="1400" dirty="0"/>
                        <a:t>3</a:t>
                      </a:r>
                    </a:p>
                  </a:txBody>
                  <a:tcPr/>
                </a:tc>
                <a:tc>
                  <a:txBody>
                    <a:bodyPr/>
                    <a:lstStyle/>
                    <a:p>
                      <a:r>
                        <a:rPr lang="ru-RU" sz="1400" dirty="0"/>
                        <a:t>4,5</a:t>
                      </a:r>
                    </a:p>
                  </a:txBody>
                  <a:tcPr/>
                </a:tc>
                <a:tc>
                  <a:txBody>
                    <a:bodyPr/>
                    <a:lstStyle/>
                    <a:p>
                      <a:r>
                        <a:rPr lang="ru-RU" sz="1400" dirty="0"/>
                        <a:t>5</a:t>
                      </a:r>
                    </a:p>
                  </a:txBody>
                  <a:tcPr/>
                </a:tc>
                <a:tc>
                  <a:txBody>
                    <a:bodyPr/>
                    <a:lstStyle/>
                    <a:p>
                      <a:r>
                        <a:rPr lang="ru-RU" sz="1400" dirty="0"/>
                        <a:t>6</a:t>
                      </a:r>
                    </a:p>
                  </a:txBody>
                  <a:tcPr/>
                </a:tc>
                <a:tc>
                  <a:txBody>
                    <a:bodyPr/>
                    <a:lstStyle/>
                    <a:p>
                      <a:r>
                        <a:rPr lang="ru-RU" sz="1400" dirty="0"/>
                        <a:t>8</a:t>
                      </a:r>
                    </a:p>
                  </a:txBody>
                  <a:tcPr/>
                </a:tc>
                <a:tc>
                  <a:txBody>
                    <a:bodyPr/>
                    <a:lstStyle/>
                    <a:p>
                      <a:r>
                        <a:rPr lang="ru-RU" sz="1400" dirty="0"/>
                        <a:t>9</a:t>
                      </a:r>
                    </a:p>
                  </a:txBody>
                  <a:tcPr/>
                </a:tc>
                <a:tc>
                  <a:txBody>
                    <a:bodyPr/>
                    <a:lstStyle/>
                    <a:p>
                      <a:r>
                        <a:rPr lang="ru-RU"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12</a:t>
                      </a:r>
                    </a:p>
                    <a:p>
                      <a:endParaRPr lang="ru-RU" sz="1400" dirty="0"/>
                    </a:p>
                  </a:txBody>
                  <a:tcPr/>
                </a:tc>
                <a:tc>
                  <a:txBody>
                    <a:bodyPr/>
                    <a:lstStyle/>
                    <a:p>
                      <a:r>
                        <a:rPr lang="ru-RU" sz="1400" dirty="0"/>
                        <a:t>15</a:t>
                      </a:r>
                    </a:p>
                  </a:txBody>
                  <a:tcPr/>
                </a:tc>
                <a:tc>
                  <a:txBody>
                    <a:bodyPr/>
                    <a:lstStyle/>
                    <a:p>
                      <a:r>
                        <a:rPr lang="ru-RU" sz="1400" dirty="0"/>
                        <a:t>18</a:t>
                      </a:r>
                    </a:p>
                  </a:txBody>
                  <a:tcPr/>
                </a:tc>
                <a:tc>
                  <a:txBody>
                    <a:bodyPr/>
                    <a:lstStyle/>
                    <a:p>
                      <a:r>
                        <a:rPr lang="ru-RU" sz="1400" dirty="0"/>
                        <a:t>22</a:t>
                      </a:r>
                    </a:p>
                  </a:txBody>
                  <a:tcPr/>
                </a:tc>
                <a:tc>
                  <a:txBody>
                    <a:bodyPr/>
                    <a:lstStyle/>
                    <a:p>
                      <a:r>
                        <a:rPr lang="ru-RU" sz="1400" dirty="0"/>
                        <a:t>23</a:t>
                      </a:r>
                    </a:p>
                  </a:txBody>
                  <a:tcPr/>
                </a:tc>
                <a:tc>
                  <a:txBody>
                    <a:bodyPr/>
                    <a:lstStyle/>
                    <a:p>
                      <a:r>
                        <a:rPr lang="ru-RU" sz="1400" dirty="0"/>
                        <a:t>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25</a:t>
                      </a:r>
                    </a:p>
                    <a:p>
                      <a:endParaRPr lang="ru-RU" sz="1400" dirty="0"/>
                    </a:p>
                  </a:txBody>
                  <a:tcPr/>
                </a:tc>
                <a:extLst>
                  <a:ext uri="{0D108BD9-81ED-4DB2-BD59-A6C34878D82A}">
                    <a16:rowId xmlns:a16="http://schemas.microsoft.com/office/drawing/2014/main" xmlns="" val="10000"/>
                  </a:ext>
                </a:extLst>
              </a:tr>
              <a:tr h="862928">
                <a:tc>
                  <a:txBody>
                    <a:bodyPr/>
                    <a:lstStyle/>
                    <a:p>
                      <a:r>
                        <a:rPr lang="ru-RU" sz="1400" dirty="0"/>
                        <a:t>идеал</a:t>
                      </a:r>
                    </a:p>
                  </a:txBody>
                  <a:tcPr/>
                </a:tc>
                <a:tc>
                  <a:txBody>
                    <a:bodyPr/>
                    <a:lstStyle/>
                    <a:p>
                      <a:r>
                        <a:rPr lang="ru-RU" sz="1200" dirty="0"/>
                        <a:t>БЦЖ</a:t>
                      </a:r>
                    </a:p>
                    <a:p>
                      <a:r>
                        <a:rPr lang="ru-RU" sz="1200" dirty="0"/>
                        <a:t>ВГВ</a:t>
                      </a:r>
                    </a:p>
                  </a:txBody>
                  <a:tcPr/>
                </a:tc>
                <a:tc>
                  <a:txBody>
                    <a:bodyPr/>
                    <a:lstStyle/>
                    <a:p>
                      <a:r>
                        <a:rPr lang="ru-RU" sz="1200" dirty="0"/>
                        <a:t>ВГВ</a:t>
                      </a:r>
                    </a:p>
                  </a:txBody>
                  <a:tcPr/>
                </a:tc>
                <a:tc>
                  <a:txBody>
                    <a:bodyPr/>
                    <a:lstStyle/>
                    <a:p>
                      <a:r>
                        <a:rPr lang="ru-RU" sz="1200" dirty="0"/>
                        <a:t>ПКВ</a:t>
                      </a:r>
                    </a:p>
                    <a:p>
                      <a:r>
                        <a:rPr lang="ru-RU" sz="1200" dirty="0"/>
                        <a:t>РВ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П-1</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РВ</a:t>
                      </a:r>
                    </a:p>
                    <a:p>
                      <a:endParaRPr lang="ru-RU" sz="1200" dirty="0"/>
                    </a:p>
                  </a:txBody>
                  <a:tcPr/>
                </a:tc>
                <a:tc>
                  <a:txBody>
                    <a:bodyPr/>
                    <a:lstStyle/>
                    <a:p>
                      <a:r>
                        <a:rPr lang="ru-RU" sz="1200" dirty="0"/>
                        <a:t>П-2</a:t>
                      </a:r>
                    </a:p>
                    <a:p>
                      <a:r>
                        <a:rPr lang="ru-RU" sz="1200" dirty="0"/>
                        <a:t>ПКВ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РВ</a:t>
                      </a:r>
                    </a:p>
                    <a:p>
                      <a:endParaRPr lang="ru-RU" sz="1200" dirty="0"/>
                    </a:p>
                  </a:txBody>
                  <a:tcPr/>
                </a:tc>
                <a:tc>
                  <a:txBody>
                    <a:bodyPr/>
                    <a:lstStyle/>
                    <a:p>
                      <a:endParaRPr lang="ru-RU" sz="1200" dirty="0"/>
                    </a:p>
                  </a:txBody>
                  <a:tcPr/>
                </a:tc>
                <a:tc>
                  <a:txBody>
                    <a:bodyPr/>
                    <a:lstStyle/>
                    <a:p>
                      <a:r>
                        <a:rPr lang="ru-RU" sz="1200" dirty="0"/>
                        <a:t>П-3</a:t>
                      </a:r>
                    </a:p>
                    <a:p>
                      <a:r>
                        <a:rPr lang="ru-RU" sz="1200" dirty="0"/>
                        <a:t>ВГВ</a:t>
                      </a:r>
                    </a:p>
                  </a:txBody>
                  <a:tcPr/>
                </a:tc>
                <a:tc>
                  <a:txBody>
                    <a:bodyPr/>
                    <a:lstStyle/>
                    <a:p>
                      <a:endParaRPr lang="ru-RU" sz="1200" dirty="0"/>
                    </a:p>
                  </a:txBody>
                  <a:tcPr/>
                </a:tc>
                <a:tc>
                  <a:txBody>
                    <a:bodyPr/>
                    <a:lstStyle/>
                    <a:p>
                      <a:r>
                        <a:rPr lang="ru-RU" sz="1200" b="1" dirty="0"/>
                        <a:t>МИ</a:t>
                      </a:r>
                    </a:p>
                  </a:txBody>
                  <a:tcPr/>
                </a:tc>
                <a:tc>
                  <a:txBody>
                    <a:bodyPr/>
                    <a:lstStyle/>
                    <a:p>
                      <a:endParaRPr lang="ru-RU" sz="1200" b="0" dirty="0"/>
                    </a:p>
                  </a:txBody>
                  <a:tcPr/>
                </a:tc>
                <a:tc>
                  <a:txBody>
                    <a:bodyPr/>
                    <a:lstStyle/>
                    <a:p>
                      <a:r>
                        <a:rPr lang="ru-RU" sz="1200" dirty="0"/>
                        <a:t>ККП</a:t>
                      </a:r>
                    </a:p>
                    <a:p>
                      <a:r>
                        <a:rPr lang="ru-RU" sz="1200" b="1" dirty="0"/>
                        <a:t>МИ</a:t>
                      </a:r>
                    </a:p>
                    <a:p>
                      <a:r>
                        <a:rPr lang="ru-RU" sz="1200" b="0" dirty="0"/>
                        <a:t>ВГА</a:t>
                      </a:r>
                    </a:p>
                    <a:p>
                      <a:r>
                        <a:rPr lang="ru-RU" sz="1200" b="0" dirty="0"/>
                        <a:t>ВО</a:t>
                      </a:r>
                    </a:p>
                  </a:txBody>
                  <a:tcPr/>
                </a:tc>
                <a:tc>
                  <a:txBody>
                    <a:bodyPr/>
                    <a:lstStyle/>
                    <a:p>
                      <a:r>
                        <a:rPr lang="ru-RU" sz="1200" dirty="0"/>
                        <a:t>ПКВ</a:t>
                      </a:r>
                    </a:p>
                    <a:p>
                      <a:r>
                        <a:rPr lang="ru-RU" sz="1200" dirty="0"/>
                        <a:t>ВО</a:t>
                      </a:r>
                    </a:p>
                  </a:txBody>
                  <a:tcPr/>
                </a:tc>
                <a:tc>
                  <a:txBody>
                    <a:bodyPr/>
                    <a:lstStyle/>
                    <a:p>
                      <a:r>
                        <a:rPr lang="ru-RU" sz="1200" dirty="0"/>
                        <a:t>П-4</a:t>
                      </a:r>
                    </a:p>
                    <a:p>
                      <a:r>
                        <a:rPr lang="ru-RU" sz="1200" dirty="0"/>
                        <a:t>ВГА</a:t>
                      </a:r>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1"/>
                  </a:ext>
                </a:extLst>
              </a:tr>
              <a:tr h="861928">
                <a:tc>
                  <a:txBody>
                    <a:bodyPr/>
                    <a:lstStyle/>
                    <a:p>
                      <a:r>
                        <a:rPr lang="ru-RU" sz="1400" dirty="0"/>
                        <a:t>реальность</a:t>
                      </a:r>
                    </a:p>
                  </a:txBody>
                  <a:tcPr/>
                </a:tc>
                <a:tc>
                  <a:txBody>
                    <a:bodyPr/>
                    <a:lstStyle/>
                    <a:p>
                      <a:r>
                        <a:rPr lang="ru-RU" sz="1200" dirty="0"/>
                        <a:t>БЦЖ</a:t>
                      </a:r>
                    </a:p>
                    <a:p>
                      <a:r>
                        <a:rPr lang="ru-RU" sz="1200" dirty="0"/>
                        <a:t>ВГВ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ВГВ</a:t>
                      </a:r>
                    </a:p>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r>
                        <a:rPr lang="ru-RU" sz="1200" dirty="0"/>
                        <a:t>П-1</a:t>
                      </a:r>
                    </a:p>
                  </a:txBody>
                  <a:tcPr/>
                </a:tc>
                <a:tc>
                  <a:txBody>
                    <a:bodyPr/>
                    <a:lstStyle/>
                    <a:p>
                      <a:r>
                        <a:rPr lang="ru-RU" sz="1200" dirty="0"/>
                        <a:t>ПКВ</a:t>
                      </a:r>
                    </a:p>
                  </a:txBody>
                  <a:tcPr/>
                </a:tc>
                <a:tc>
                  <a:txBody>
                    <a:bodyPr/>
                    <a:lstStyle/>
                    <a:p>
                      <a:r>
                        <a:rPr lang="ru-RU" sz="1200" dirty="0"/>
                        <a:t>П-2</a:t>
                      </a:r>
                    </a:p>
                    <a:p>
                      <a:r>
                        <a:rPr lang="ru-RU" sz="1200" dirty="0"/>
                        <a:t>ВГВ</a:t>
                      </a:r>
                    </a:p>
                  </a:txBody>
                  <a:tcPr/>
                </a:tc>
                <a:tc>
                  <a:txBody>
                    <a:bodyPr/>
                    <a:lstStyle/>
                    <a:p>
                      <a:r>
                        <a:rPr lang="ru-RU" sz="1200" dirty="0"/>
                        <a:t>ПКВ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П-3</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a:txBody>
                    <a:bodyPr/>
                    <a:lstStyle/>
                    <a:p>
                      <a:r>
                        <a:rPr lang="ru-RU" sz="1200" dirty="0"/>
                        <a:t>ПКВ</a:t>
                      </a:r>
                    </a:p>
                  </a:txBody>
                  <a:tcPr/>
                </a:tc>
                <a:tc>
                  <a:txBody>
                    <a:bodyPr/>
                    <a:lstStyle/>
                    <a:p>
                      <a:r>
                        <a:rPr lang="ru-RU" sz="1200" dirty="0"/>
                        <a:t>ККП</a:t>
                      </a:r>
                    </a:p>
                  </a:txBody>
                  <a:tcPr/>
                </a:tc>
                <a:tc>
                  <a:txBody>
                    <a:bodyPr/>
                    <a:lstStyle/>
                    <a:p>
                      <a:r>
                        <a:rPr lang="ru-RU" sz="1200" dirty="0"/>
                        <a:t>П-4</a:t>
                      </a:r>
                    </a:p>
                  </a:txBody>
                  <a:tcPr/>
                </a:tc>
                <a:tc>
                  <a:txBody>
                    <a:bodyPr/>
                    <a:lstStyle/>
                    <a:p>
                      <a:endParaRPr lang="ru-RU" sz="1200" dirty="0"/>
                    </a:p>
                  </a:txBody>
                  <a:tcPr/>
                </a:tc>
                <a:tc>
                  <a:txBody>
                    <a:bodyPr/>
                    <a:lstStyle/>
                    <a:p>
                      <a:r>
                        <a:rPr lang="ru-RU" sz="1200" dirty="0"/>
                        <a:t>ВГА?</a:t>
                      </a:r>
                    </a:p>
                    <a:p>
                      <a:r>
                        <a:rPr lang="ru-RU" sz="1200" dirty="0"/>
                        <a:t>ВО?</a:t>
                      </a:r>
                    </a:p>
                    <a:p>
                      <a:endParaRPr lang="ru-RU"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t>МИ</a:t>
                      </a:r>
                    </a:p>
                    <a:p>
                      <a:endParaRPr lang="ru-RU" sz="1200" dirty="0"/>
                    </a:p>
                  </a:txBody>
                  <a:tcPr/>
                </a:tc>
                <a:extLst>
                  <a:ext uri="{0D108BD9-81ED-4DB2-BD59-A6C34878D82A}">
                    <a16:rowId xmlns:a16="http://schemas.microsoft.com/office/drawing/2014/main" xmlns="" val="10002"/>
                  </a:ext>
                </a:extLst>
              </a:tr>
            </a:tbl>
          </a:graphicData>
        </a:graphic>
      </p:graphicFrame>
      <p:sp>
        <p:nvSpPr>
          <p:cNvPr id="5" name="Left Brace 4"/>
          <p:cNvSpPr/>
          <p:nvPr/>
        </p:nvSpPr>
        <p:spPr>
          <a:xfrm rot="16200000">
            <a:off x="8260192" y="3747217"/>
            <a:ext cx="400480"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6" name="TextBox 5"/>
          <p:cNvSpPr txBox="1"/>
          <p:nvPr/>
        </p:nvSpPr>
        <p:spPr>
          <a:xfrm>
            <a:off x="7441908" y="4454269"/>
            <a:ext cx="1440160" cy="646331"/>
          </a:xfrm>
          <a:prstGeom prst="rect">
            <a:avLst/>
          </a:prstGeom>
          <a:noFill/>
        </p:spPr>
        <p:txBody>
          <a:bodyPr wrap="square" rtlCol="0">
            <a:spAutoFit/>
          </a:bodyPr>
          <a:lstStyle/>
          <a:p>
            <a:pPr algn="ctr"/>
            <a:r>
              <a:rPr lang="ru-RU" dirty="0">
                <a:solidFill>
                  <a:prstClr val="black"/>
                </a:solidFill>
              </a:rPr>
              <a:t>подготовка к садику</a:t>
            </a:r>
          </a:p>
        </p:txBody>
      </p:sp>
      <p:sp>
        <p:nvSpPr>
          <p:cNvPr id="7" name="Right Brace 6"/>
          <p:cNvSpPr/>
          <p:nvPr/>
        </p:nvSpPr>
        <p:spPr>
          <a:xfrm rot="5400000">
            <a:off x="3862497" y="800095"/>
            <a:ext cx="400479" cy="6758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8" name="TextBox 7"/>
          <p:cNvSpPr txBox="1"/>
          <p:nvPr/>
        </p:nvSpPr>
        <p:spPr>
          <a:xfrm>
            <a:off x="1404391" y="4408103"/>
            <a:ext cx="4957126" cy="369332"/>
          </a:xfrm>
          <a:prstGeom prst="rect">
            <a:avLst/>
          </a:prstGeom>
          <a:noFill/>
        </p:spPr>
        <p:txBody>
          <a:bodyPr wrap="none" rtlCol="0">
            <a:spAutoFit/>
          </a:bodyPr>
          <a:lstStyle/>
          <a:p>
            <a:r>
              <a:rPr lang="ru-RU" dirty="0">
                <a:solidFill>
                  <a:prstClr val="black"/>
                </a:solidFill>
              </a:rPr>
              <a:t>основной календарь выполнен к 22-23 месяцам</a:t>
            </a:r>
          </a:p>
        </p:txBody>
      </p:sp>
      <p:cxnSp>
        <p:nvCxnSpPr>
          <p:cNvPr id="10" name="Straight Arrow Connector 9"/>
          <p:cNvCxnSpPr/>
          <p:nvPr/>
        </p:nvCxnSpPr>
        <p:spPr>
          <a:xfrm flipV="1">
            <a:off x="971600" y="3685165"/>
            <a:ext cx="1440160" cy="11839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4915934"/>
            <a:ext cx="3131840" cy="1200329"/>
          </a:xfrm>
          <a:prstGeom prst="rect">
            <a:avLst/>
          </a:prstGeom>
          <a:noFill/>
        </p:spPr>
        <p:txBody>
          <a:bodyPr wrap="square" rtlCol="0">
            <a:spAutoFit/>
          </a:bodyPr>
          <a:lstStyle/>
          <a:p>
            <a:r>
              <a:rPr lang="ru-RU" dirty="0">
                <a:solidFill>
                  <a:prstClr val="black"/>
                </a:solidFill>
              </a:rPr>
              <a:t>Первый визит в МЦ</a:t>
            </a:r>
            <a:r>
              <a:rPr lang="en-US" dirty="0">
                <a:solidFill>
                  <a:prstClr val="black"/>
                </a:solidFill>
              </a:rPr>
              <a:t>/</a:t>
            </a:r>
            <a:r>
              <a:rPr lang="ru-RU" dirty="0">
                <a:solidFill>
                  <a:prstClr val="black"/>
                </a:solidFill>
              </a:rPr>
              <a:t>ПЛК</a:t>
            </a:r>
          </a:p>
          <a:p>
            <a:r>
              <a:rPr lang="ru-RU" dirty="0">
                <a:solidFill>
                  <a:prstClr val="black"/>
                </a:solidFill>
              </a:rPr>
              <a:t>Ознакомление родителей с НКПП и календарём по </a:t>
            </a:r>
            <a:r>
              <a:rPr lang="ru-RU" dirty="0" err="1">
                <a:solidFill>
                  <a:prstClr val="black"/>
                </a:solidFill>
              </a:rPr>
              <a:t>эпид</a:t>
            </a:r>
            <a:r>
              <a:rPr lang="ru-RU" dirty="0">
                <a:solidFill>
                  <a:prstClr val="black"/>
                </a:solidFill>
              </a:rPr>
              <a:t>. показаниям</a:t>
            </a:r>
          </a:p>
        </p:txBody>
      </p:sp>
      <p:sp>
        <p:nvSpPr>
          <p:cNvPr id="13" name="TextBox 12"/>
          <p:cNvSpPr txBox="1"/>
          <p:nvPr/>
        </p:nvSpPr>
        <p:spPr>
          <a:xfrm>
            <a:off x="3523162" y="5085184"/>
            <a:ext cx="5620838" cy="1384995"/>
          </a:xfrm>
          <a:prstGeom prst="rect">
            <a:avLst/>
          </a:prstGeom>
          <a:noFill/>
        </p:spPr>
        <p:txBody>
          <a:bodyPr wrap="square" rtlCol="0">
            <a:spAutoFit/>
          </a:bodyPr>
          <a:lstStyle/>
          <a:p>
            <a:r>
              <a:rPr lang="ru-RU" sz="1400" dirty="0">
                <a:solidFill>
                  <a:prstClr val="black"/>
                </a:solidFill>
              </a:rPr>
              <a:t>Доктора МЦ говорят о том, что основной календарь они едва успевают закончить к 22-23 месяцам. Далее родители делают перерыв  и потом готовы вакцинироваться с целью подготовки к садику.</a:t>
            </a:r>
          </a:p>
          <a:p>
            <a:r>
              <a:rPr lang="ru-RU" sz="1400" u="sng" dirty="0">
                <a:solidFill>
                  <a:prstClr val="black"/>
                </a:solidFill>
              </a:rPr>
              <a:t>Разговор о </a:t>
            </a:r>
            <a:r>
              <a:rPr lang="ru-RU" sz="1400" u="sng" dirty="0" smtClean="0">
                <a:solidFill>
                  <a:prstClr val="black"/>
                </a:solidFill>
              </a:rPr>
              <a:t>дополнительных прививках </a:t>
            </a:r>
            <a:r>
              <a:rPr lang="ru-RU" sz="1400" u="sng" dirty="0">
                <a:solidFill>
                  <a:prstClr val="black"/>
                </a:solidFill>
              </a:rPr>
              <a:t>на первом визите и далее на каждом последующем помогает начать вакцинацию  в промежутках между вакцинами НКПП и иногда совместно с ними</a:t>
            </a:r>
          </a:p>
        </p:txBody>
      </p:sp>
      <p:sp>
        <p:nvSpPr>
          <p:cNvPr id="11" name="TextBox 10"/>
          <p:cNvSpPr txBox="1"/>
          <p:nvPr/>
        </p:nvSpPr>
        <p:spPr>
          <a:xfrm>
            <a:off x="0" y="6457890"/>
            <a:ext cx="3251211" cy="400110"/>
          </a:xfrm>
          <a:prstGeom prst="rect">
            <a:avLst/>
          </a:prstGeom>
          <a:noFill/>
        </p:spPr>
        <p:txBody>
          <a:bodyPr wrap="none" rtlCol="0">
            <a:spAutoFit/>
          </a:bodyPr>
          <a:lstStyle/>
          <a:p>
            <a:r>
              <a:rPr lang="ru-RU" sz="1000" dirty="0">
                <a:solidFill>
                  <a:prstClr val="black"/>
                </a:solidFill>
              </a:rPr>
              <a:t>Приказ МЗ РФ от 21 марта 2014 г. N 125</a:t>
            </a:r>
          </a:p>
          <a:p>
            <a:r>
              <a:rPr lang="ru-RU" sz="1000" dirty="0">
                <a:solidFill>
                  <a:prstClr val="black"/>
                </a:solidFill>
              </a:rPr>
              <a:t>Инструкции к вакцинам </a:t>
            </a:r>
            <a:r>
              <a:rPr lang="ru-RU" sz="1000" dirty="0" err="1">
                <a:solidFill>
                  <a:prstClr val="black"/>
                </a:solidFill>
              </a:rPr>
              <a:t>Менактра</a:t>
            </a:r>
            <a:r>
              <a:rPr lang="ru-RU" sz="1000" dirty="0">
                <a:solidFill>
                  <a:prstClr val="black"/>
                </a:solidFill>
              </a:rPr>
              <a:t>, </a:t>
            </a:r>
            <a:r>
              <a:rPr lang="ru-RU" sz="1000" dirty="0" err="1">
                <a:solidFill>
                  <a:prstClr val="black"/>
                </a:solidFill>
              </a:rPr>
              <a:t>Варилрикс</a:t>
            </a:r>
            <a:r>
              <a:rPr lang="ru-RU" sz="1000" dirty="0">
                <a:solidFill>
                  <a:prstClr val="black"/>
                </a:solidFill>
              </a:rPr>
              <a:t>, </a:t>
            </a:r>
            <a:r>
              <a:rPr lang="ru-RU" sz="1000" dirty="0" err="1">
                <a:solidFill>
                  <a:prstClr val="black"/>
                </a:solidFill>
              </a:rPr>
              <a:t>Аваксим</a:t>
            </a:r>
            <a:r>
              <a:rPr lang="ru-RU" sz="1000" dirty="0">
                <a:solidFill>
                  <a:prstClr val="black"/>
                </a:solidFill>
              </a:rPr>
              <a:t> </a:t>
            </a:r>
          </a:p>
        </p:txBody>
      </p:sp>
    </p:spTree>
    <p:extLst>
      <p:ext uri="{BB962C8B-B14F-4D97-AF65-F5344CB8AC3E}">
        <p14:creationId xmlns:p14="http://schemas.microsoft.com/office/powerpoint/2010/main" val="19896525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6278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9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300" b="1" dirty="0">
              <a:solidFill>
                <a:prstClr val="white"/>
              </a:solidFill>
              <a:latin typeface="Calibri" panose="020F0502020204030204" pitchFamily="34" charset="0"/>
              <a:ea typeface="+mj-ea"/>
              <a:cs typeface="+mj-cs"/>
              <a:sym typeface="Calibri" panose="020F0502020204030204" pitchFamily="34" charset="0"/>
            </a:endParaRPr>
          </a:p>
        </p:txBody>
      </p:sp>
      <p:sp>
        <p:nvSpPr>
          <p:cNvPr id="6" name="Title 1"/>
          <p:cNvSpPr txBox="1">
            <a:spLocks/>
          </p:cNvSpPr>
          <p:nvPr/>
        </p:nvSpPr>
        <p:spPr>
          <a:xfrm>
            <a:off x="342032" y="188640"/>
            <a:ext cx="843528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300" b="1" dirty="0">
              <a:solidFill>
                <a:srgbClr val="C00000"/>
              </a:solidFill>
            </a:endParaRPr>
          </a:p>
        </p:txBody>
      </p:sp>
      <p:sp>
        <p:nvSpPr>
          <p:cNvPr id="11" name="Title 1"/>
          <p:cNvSpPr>
            <a:spLocks noGrp="1"/>
          </p:cNvSpPr>
          <p:nvPr>
            <p:ph type="title"/>
          </p:nvPr>
        </p:nvSpPr>
        <p:spPr>
          <a:xfrm>
            <a:off x="444872" y="188640"/>
            <a:ext cx="8229600" cy="1143000"/>
          </a:xfrm>
        </p:spPr>
        <p:txBody>
          <a:bodyPr>
            <a:normAutofit/>
          </a:bodyPr>
          <a:lstStyle/>
          <a:p>
            <a:r>
              <a:rPr lang="ru-RU" sz="2300" b="1" dirty="0"/>
              <a:t>Особенности последующих визитов</a:t>
            </a:r>
          </a:p>
        </p:txBody>
      </p:sp>
      <p:sp>
        <p:nvSpPr>
          <p:cNvPr id="12" name="Content Placeholder 2"/>
          <p:cNvSpPr>
            <a:spLocks noGrp="1"/>
          </p:cNvSpPr>
          <p:nvPr>
            <p:ph idx="1"/>
          </p:nvPr>
        </p:nvSpPr>
        <p:spPr>
          <a:xfrm>
            <a:off x="467985" y="1649955"/>
            <a:ext cx="8309768" cy="5107706"/>
          </a:xfrm>
        </p:spPr>
        <p:txBody>
          <a:bodyPr>
            <a:normAutofit/>
          </a:bodyPr>
          <a:lstStyle/>
          <a:p>
            <a:pPr>
              <a:spcAft>
                <a:spcPts val="1200"/>
              </a:spcAft>
            </a:pPr>
            <a:r>
              <a:rPr lang="ru-RU" sz="2000" dirty="0">
                <a:latin typeface="Arial" panose="020B0604020202020204" pitchFamily="34" charset="0"/>
                <a:cs typeface="Arial" panose="020B0604020202020204" pitchFamily="34" charset="0"/>
              </a:rPr>
              <a:t>Во время второго визита обсудить возникшие у родителей вопросы относительно опасности заболеваний, которые можно </a:t>
            </a:r>
            <a:r>
              <a:rPr lang="ru-RU" sz="2000" dirty="0" err="1">
                <a:latin typeface="Arial" panose="020B0604020202020204" pitchFamily="34" charset="0"/>
                <a:cs typeface="Arial" panose="020B0604020202020204" pitchFamily="34" charset="0"/>
              </a:rPr>
              <a:t>профилактировать</a:t>
            </a:r>
            <a:r>
              <a:rPr lang="ru-RU" sz="2000" dirty="0">
                <a:latin typeface="Arial" panose="020B0604020202020204" pitchFamily="34" charset="0"/>
                <a:cs typeface="Arial" panose="020B0604020202020204" pitchFamily="34" charset="0"/>
              </a:rPr>
              <a:t>. В ходе дискуссии </a:t>
            </a:r>
            <a:r>
              <a:rPr lang="ru-RU" sz="2000" dirty="0">
                <a:solidFill>
                  <a:srgbClr val="FF0000"/>
                </a:solidFill>
                <a:latin typeface="Arial" panose="020B0604020202020204" pitchFamily="34" charset="0"/>
                <a:cs typeface="Arial" panose="020B0604020202020204" pitchFamily="34" charset="0"/>
              </a:rPr>
              <a:t>концентрироваться на серьезности инфекции, а не на безопасности прививки</a:t>
            </a:r>
          </a:p>
          <a:p>
            <a:pPr>
              <a:spcAft>
                <a:spcPts val="1200"/>
              </a:spcAft>
            </a:pPr>
            <a:r>
              <a:rPr lang="ru-RU" sz="2000" dirty="0">
                <a:latin typeface="Arial" panose="020B0604020202020204" pitchFamily="34" charset="0"/>
                <a:cs typeface="Arial" panose="020B0604020202020204" pitchFamily="34" charset="0"/>
              </a:rPr>
              <a:t>Скорректировать индивидуальный график вакцинации, еще раз обговорить вакцины календаря по </a:t>
            </a:r>
            <a:r>
              <a:rPr lang="ru-RU" sz="2000" dirty="0" err="1">
                <a:latin typeface="Arial" panose="020B0604020202020204" pitchFamily="34" charset="0"/>
                <a:cs typeface="Arial" panose="020B0604020202020204" pitchFamily="34" charset="0"/>
              </a:rPr>
              <a:t>эпид</a:t>
            </a:r>
            <a:r>
              <a:rPr lang="ru-RU" sz="2000" dirty="0">
                <a:latin typeface="Arial" panose="020B0604020202020204" pitchFamily="34" charset="0"/>
                <a:cs typeface="Arial" panose="020B0604020202020204" pitchFamily="34" charset="0"/>
              </a:rPr>
              <a:t>. показаниям, сделать акценты на актуальные для региона заболевания (МИ, ВО, коклюш и т.п.)</a:t>
            </a:r>
          </a:p>
          <a:p>
            <a:pPr>
              <a:spcAft>
                <a:spcPts val="1200"/>
              </a:spcAft>
            </a:pPr>
            <a:r>
              <a:rPr lang="ru-RU" sz="2000" dirty="0">
                <a:latin typeface="Arial" panose="020B0604020202020204" pitchFamily="34" charset="0"/>
                <a:cs typeface="Arial" panose="020B0604020202020204" pitchFamily="34" charset="0"/>
              </a:rPr>
              <a:t>Объяснять родителям важность своевременной (как можно более ранней защиты) от инфекций в интересах ребенка</a:t>
            </a:r>
          </a:p>
          <a:p>
            <a:pPr marL="0" indent="0">
              <a:buNone/>
            </a:pPr>
            <a:endParaRPr lang="ru-RU" sz="2000" dirty="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a:p>
            <a:endParaRPr lang="ru-RU" sz="2000" dirty="0">
              <a:latin typeface="Arial" panose="020B0604020202020204" pitchFamily="34" charset="0"/>
              <a:cs typeface="Arial" panose="020B0604020202020204" pitchFamily="34" charset="0"/>
            </a:endParaRPr>
          </a:p>
        </p:txBody>
      </p:sp>
      <p:sp>
        <p:nvSpPr>
          <p:cNvPr id="7" name="TextBox 6"/>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20833097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1080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1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ru-RU" sz="2300" b="1" dirty="0">
              <a:solidFill>
                <a:prstClr val="white"/>
              </a:solidFill>
              <a:latin typeface="Calibri" panose="020F0502020204030204" pitchFamily="34" charset="0"/>
              <a:ea typeface="+mj-ea"/>
              <a:cs typeface="+mj-cs"/>
              <a:sym typeface="Calibri" panose="020F0502020204030204" pitchFamily="34" charset="0"/>
            </a:endParaRPr>
          </a:p>
        </p:txBody>
      </p:sp>
      <p:sp>
        <p:nvSpPr>
          <p:cNvPr id="6" name="Title 1"/>
          <p:cNvSpPr txBox="1">
            <a:spLocks/>
          </p:cNvSpPr>
          <p:nvPr/>
        </p:nvSpPr>
        <p:spPr>
          <a:xfrm>
            <a:off x="342032" y="188640"/>
            <a:ext cx="8435280" cy="1066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300" b="1" dirty="0">
              <a:solidFill>
                <a:srgbClr val="C00000"/>
              </a:solidFill>
            </a:endParaRPr>
          </a:p>
        </p:txBody>
      </p:sp>
      <p:sp>
        <p:nvSpPr>
          <p:cNvPr id="9" name="Title 1"/>
          <p:cNvSpPr>
            <a:spLocks noGrp="1"/>
          </p:cNvSpPr>
          <p:nvPr>
            <p:ph type="title"/>
          </p:nvPr>
        </p:nvSpPr>
        <p:spPr>
          <a:xfrm>
            <a:off x="444872" y="260648"/>
            <a:ext cx="8229600" cy="1143000"/>
          </a:xfrm>
        </p:spPr>
        <p:txBody>
          <a:bodyPr>
            <a:normAutofit/>
          </a:bodyPr>
          <a:lstStyle/>
          <a:p>
            <a:r>
              <a:rPr lang="ru-RU" sz="2300" b="1" dirty="0"/>
              <a:t>Особенности последующих визитов</a:t>
            </a:r>
          </a:p>
        </p:txBody>
      </p:sp>
      <p:sp>
        <p:nvSpPr>
          <p:cNvPr id="10" name="Content Placeholder 2"/>
          <p:cNvSpPr>
            <a:spLocks noGrp="1"/>
          </p:cNvSpPr>
          <p:nvPr>
            <p:ph idx="1"/>
          </p:nvPr>
        </p:nvSpPr>
        <p:spPr>
          <a:xfrm>
            <a:off x="502745" y="2028812"/>
            <a:ext cx="8320112" cy="3340968"/>
          </a:xfrm>
        </p:spPr>
        <p:txBody>
          <a:bodyPr>
            <a:normAutofit/>
          </a:bodyPr>
          <a:lstStyle/>
          <a:p>
            <a:pPr>
              <a:spcAft>
                <a:spcPts val="1200"/>
              </a:spcAft>
            </a:pPr>
            <a:r>
              <a:rPr lang="ru-RU" sz="2000" dirty="0">
                <a:latin typeface="+mj-lt"/>
              </a:rPr>
              <a:t>В последующие визиты корректировать (постепенно расширять) индивидуальный график вакцинации за счет включения вакцин из календаря по </a:t>
            </a:r>
            <a:r>
              <a:rPr lang="ru-RU" sz="2000" dirty="0" err="1">
                <a:latin typeface="+mj-lt"/>
              </a:rPr>
              <a:t>эпид</a:t>
            </a:r>
            <a:r>
              <a:rPr lang="ru-RU" sz="2000" dirty="0">
                <a:latin typeface="+mj-lt"/>
              </a:rPr>
              <a:t>. показаниям</a:t>
            </a:r>
          </a:p>
          <a:p>
            <a:pPr>
              <a:spcAft>
                <a:spcPts val="1200"/>
              </a:spcAft>
            </a:pPr>
            <a:r>
              <a:rPr lang="ru-RU" sz="2000" dirty="0">
                <a:latin typeface="+mj-lt"/>
              </a:rPr>
              <a:t>Напоминать родителям об основной цели вакцинации – защитить их ребенка от опасных заболеваний (как входящих в НКПП, так и в календарь по </a:t>
            </a:r>
            <a:r>
              <a:rPr lang="ru-RU" sz="2000" dirty="0" err="1">
                <a:latin typeface="+mj-lt"/>
              </a:rPr>
              <a:t>эпид</a:t>
            </a:r>
            <a:r>
              <a:rPr lang="ru-RU" sz="2000" dirty="0">
                <a:latin typeface="+mj-lt"/>
              </a:rPr>
              <a:t>. показаниям). Действовать совместно с родителями на благо ребенка.</a:t>
            </a:r>
          </a:p>
          <a:p>
            <a:pPr>
              <a:spcAft>
                <a:spcPts val="1200"/>
              </a:spcAft>
            </a:pPr>
            <a:r>
              <a:rPr lang="ru-RU" sz="2000" dirty="0">
                <a:latin typeface="+mj-lt"/>
              </a:rPr>
              <a:t>При согласии </a:t>
            </a:r>
            <a:r>
              <a:rPr lang="ru-RU" sz="2000" dirty="0" smtClean="0">
                <a:latin typeface="+mj-lt"/>
              </a:rPr>
              <a:t>родителей возможно </a:t>
            </a:r>
            <a:r>
              <a:rPr lang="ru-RU" sz="2000" dirty="0">
                <a:latin typeface="+mj-lt"/>
              </a:rPr>
              <a:t>совмещение ряда </a:t>
            </a:r>
            <a:r>
              <a:rPr lang="ru-RU" sz="2000" dirty="0" smtClean="0">
                <a:latin typeface="+mj-lt"/>
              </a:rPr>
              <a:t>вакцин, например, коклюш + грипп</a:t>
            </a:r>
            <a:r>
              <a:rPr lang="en-US" sz="2000" dirty="0" smtClean="0">
                <a:latin typeface="+mj-lt"/>
              </a:rPr>
              <a:t>; </a:t>
            </a:r>
            <a:r>
              <a:rPr lang="ru-RU" sz="2000" dirty="0" smtClean="0">
                <a:latin typeface="+mj-lt"/>
              </a:rPr>
              <a:t>МИ+ККП</a:t>
            </a:r>
            <a:r>
              <a:rPr lang="ru-RU" sz="2000" dirty="0">
                <a:latin typeface="+mj-lt"/>
              </a:rPr>
              <a:t>, МИ+ПКВ, МИ+ </a:t>
            </a:r>
            <a:r>
              <a:rPr lang="ru-RU" sz="2000" dirty="0" smtClean="0">
                <a:latin typeface="+mj-lt"/>
              </a:rPr>
              <a:t>ВО и т.д.</a:t>
            </a:r>
            <a:endParaRPr lang="ru-RU" sz="2000" dirty="0">
              <a:latin typeface="+mj-lt"/>
            </a:endParaRPr>
          </a:p>
        </p:txBody>
      </p:sp>
      <p:sp>
        <p:nvSpPr>
          <p:cNvPr id="7" name="TextBox 6"/>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1449697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00808"/>
            <a:ext cx="8352928" cy="3185487"/>
          </a:xfrm>
          <a:prstGeom prst="rect">
            <a:avLst/>
          </a:prstGeom>
        </p:spPr>
        <p:txBody>
          <a:bodyPr wrap="square">
            <a:spAutoFit/>
          </a:bodyPr>
          <a:lstStyle/>
          <a:p>
            <a:r>
              <a:rPr lang="ru-RU" sz="1500" b="1" dirty="0">
                <a:solidFill>
                  <a:prstClr val="black"/>
                </a:solidFill>
              </a:rPr>
              <a:t>Статья 5. Права и обязанности граждан при осуществлении иммунопрофилактики</a:t>
            </a:r>
          </a:p>
          <a:p>
            <a:endParaRPr lang="ru-RU" sz="600" dirty="0">
              <a:solidFill>
                <a:prstClr val="black"/>
              </a:solidFill>
            </a:endParaRPr>
          </a:p>
          <a:p>
            <a:r>
              <a:rPr lang="ru-RU" sz="1500" b="1" dirty="0">
                <a:solidFill>
                  <a:prstClr val="black"/>
                </a:solidFill>
              </a:rPr>
              <a:t>1. Граждане при осуществлении иммунопрофилактики имеют право на:</a:t>
            </a:r>
          </a:p>
          <a:p>
            <a:endParaRPr lang="ru-RU" sz="600" dirty="0">
              <a:solidFill>
                <a:prstClr val="black"/>
              </a:solidFill>
            </a:endParaRPr>
          </a:p>
          <a:p>
            <a:r>
              <a:rPr lang="ru-RU" sz="1500" b="1" dirty="0">
                <a:solidFill>
                  <a:srgbClr val="FF0000"/>
                </a:solidFill>
              </a:rPr>
              <a:t>получение от мед. работников полной и объективной информации </a:t>
            </a:r>
            <a:r>
              <a:rPr lang="ru-RU" sz="1500" dirty="0">
                <a:solidFill>
                  <a:prstClr val="black"/>
                </a:solidFill>
              </a:rPr>
              <a:t>о необходимости проф. прививок, последствиях отказа от них, возможных поствакцинальных осложнениях;</a:t>
            </a:r>
          </a:p>
          <a:p>
            <a:endParaRPr lang="ru-RU" sz="600" dirty="0">
              <a:solidFill>
                <a:prstClr val="black"/>
              </a:solidFill>
            </a:endParaRPr>
          </a:p>
          <a:p>
            <a:r>
              <a:rPr lang="ru-RU" sz="1500" b="1" dirty="0">
                <a:solidFill>
                  <a:srgbClr val="FF0000"/>
                </a:solidFill>
              </a:rPr>
              <a:t>выбор мед. организации </a:t>
            </a:r>
            <a:r>
              <a:rPr lang="ru-RU" sz="1500" dirty="0">
                <a:solidFill>
                  <a:prstClr val="black"/>
                </a:solidFill>
              </a:rPr>
              <a:t>…;</a:t>
            </a:r>
          </a:p>
          <a:p>
            <a:endParaRPr lang="ru-RU" sz="600" dirty="0">
              <a:solidFill>
                <a:prstClr val="black"/>
              </a:solidFill>
            </a:endParaRPr>
          </a:p>
          <a:p>
            <a:r>
              <a:rPr lang="ru-RU" sz="1500" b="1" dirty="0">
                <a:solidFill>
                  <a:srgbClr val="FF0000"/>
                </a:solidFill>
              </a:rPr>
              <a:t>бесплатные профилактические прививки</a:t>
            </a:r>
            <a:r>
              <a:rPr lang="ru-RU" sz="1500" dirty="0">
                <a:solidFill>
                  <a:srgbClr val="FF0000"/>
                </a:solidFill>
              </a:rPr>
              <a:t>,</a:t>
            </a:r>
            <a:r>
              <a:rPr lang="ru-RU" sz="1500" dirty="0">
                <a:solidFill>
                  <a:prstClr val="black"/>
                </a:solidFill>
              </a:rPr>
              <a:t> включенные в НКПП и КПЭП в организациях гос. и муниципальной систем здравоохранения;</a:t>
            </a:r>
            <a:endParaRPr lang="ru-RU" sz="1500" dirty="0">
              <a:solidFill>
                <a:prstClr val="black"/>
              </a:solidFill>
              <a:hlinkClick r:id="rId2"/>
            </a:endParaRPr>
          </a:p>
          <a:p>
            <a:endParaRPr lang="ru-RU" sz="600" dirty="0">
              <a:solidFill>
                <a:prstClr val="black"/>
              </a:solidFill>
            </a:endParaRPr>
          </a:p>
          <a:p>
            <a:r>
              <a:rPr lang="ru-RU" sz="1500" b="1" dirty="0">
                <a:solidFill>
                  <a:srgbClr val="FF0000"/>
                </a:solidFill>
              </a:rPr>
              <a:t>медицинский осмотр </a:t>
            </a:r>
            <a:r>
              <a:rPr lang="ru-RU" sz="1500" dirty="0">
                <a:solidFill>
                  <a:prstClr val="black"/>
                </a:solidFill>
              </a:rPr>
              <a:t>и при необходимости медицинское обследование перед прививками ..;</a:t>
            </a:r>
          </a:p>
          <a:p>
            <a:endParaRPr lang="ru-RU" sz="600" dirty="0">
              <a:solidFill>
                <a:prstClr val="black"/>
              </a:solidFill>
            </a:endParaRPr>
          </a:p>
          <a:p>
            <a:r>
              <a:rPr lang="ru-RU" sz="1500" b="1" dirty="0">
                <a:solidFill>
                  <a:srgbClr val="FF0000"/>
                </a:solidFill>
              </a:rPr>
              <a:t>социальную поддержку </a:t>
            </a:r>
            <a:r>
              <a:rPr lang="ru-RU" sz="1500" dirty="0">
                <a:solidFill>
                  <a:prstClr val="black"/>
                </a:solidFill>
              </a:rPr>
              <a:t>при возникновении поствакцинальных осложнений;</a:t>
            </a:r>
          </a:p>
          <a:p>
            <a:endParaRPr lang="ru-RU" sz="600" dirty="0">
              <a:solidFill>
                <a:prstClr val="black"/>
              </a:solidFill>
            </a:endParaRPr>
          </a:p>
          <a:p>
            <a:r>
              <a:rPr lang="ru-RU" sz="1500" b="1" dirty="0">
                <a:solidFill>
                  <a:srgbClr val="FF0000"/>
                </a:solidFill>
              </a:rPr>
              <a:t>отказ от профилактических прививок</a:t>
            </a:r>
            <a:r>
              <a:rPr lang="ru-RU" sz="1500" dirty="0">
                <a:solidFill>
                  <a:srgbClr val="FF0000"/>
                </a:solidFill>
              </a:rPr>
              <a:t>.</a:t>
            </a:r>
          </a:p>
          <a:p>
            <a:endParaRPr lang="ru-RU" sz="900" dirty="0">
              <a:solidFill>
                <a:prstClr val="black"/>
              </a:solidFill>
            </a:endParaRPr>
          </a:p>
        </p:txBody>
      </p:sp>
      <p:sp>
        <p:nvSpPr>
          <p:cNvPr id="4" name="Rectangle 2"/>
          <p:cNvSpPr txBox="1">
            <a:spLocks noChangeArrowheads="1"/>
          </p:cNvSpPr>
          <p:nvPr/>
        </p:nvSpPr>
        <p:spPr>
          <a:xfrm>
            <a:off x="1206040" y="404664"/>
            <a:ext cx="6588732" cy="100557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100" b="1" dirty="0">
                <a:solidFill>
                  <a:srgbClr val="FF0000"/>
                </a:solidFill>
                <a:latin typeface="Arial Narrow" panose="020B0606020202030204" pitchFamily="34" charset="0"/>
              </a:rPr>
              <a:t>Федеральный закон от 17 сентября 1998 г. N 157-ФЗ «Об иммунопрофилактике инфекционных болезней»    </a:t>
            </a:r>
            <a:r>
              <a:rPr lang="ru-RU" sz="1200" b="1" dirty="0">
                <a:solidFill>
                  <a:srgbClr val="FF0000"/>
                </a:solidFill>
                <a:latin typeface="Arial Narrow" panose="020B0606020202030204" pitchFamily="34" charset="0"/>
              </a:rPr>
              <a:t>(с изменениями от 07.03.2018 г.)</a:t>
            </a:r>
          </a:p>
        </p:txBody>
      </p:sp>
    </p:spTree>
    <p:extLst>
      <p:ext uri="{BB962C8B-B14F-4D97-AF65-F5344CB8AC3E}">
        <p14:creationId xmlns:p14="http://schemas.microsoft.com/office/powerpoint/2010/main" val="249405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57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063" y="1412776"/>
            <a:ext cx="8121401" cy="4248471"/>
          </a:xfrm>
        </p:spPr>
        <p:txBody>
          <a:bodyPr>
            <a:normAutofit/>
          </a:bodyPr>
          <a:lstStyle/>
          <a:p>
            <a:pPr marL="0" indent="0" algn="ctr">
              <a:buClr>
                <a:srgbClr val="A32584"/>
              </a:buClr>
              <a:buNone/>
            </a:pPr>
            <a:r>
              <a:rPr lang="ru-RU" dirty="0">
                <a:solidFill>
                  <a:srgbClr val="000000">
                    <a:lumMod val="65000"/>
                    <a:lumOff val="35000"/>
                  </a:srgbClr>
                </a:solidFill>
              </a:rPr>
              <a:t>	Для увеличения контроля над инфекционными заболеваниями </a:t>
            </a:r>
            <a:r>
              <a:rPr lang="ru-RU" b="1" dirty="0">
                <a:solidFill>
                  <a:schemeClr val="tx1"/>
                </a:solidFill>
              </a:rPr>
              <a:t>Союз Педиатров России разработал</a:t>
            </a:r>
            <a:r>
              <a:rPr lang="en-US" b="1" dirty="0">
                <a:solidFill>
                  <a:schemeClr val="tx1"/>
                </a:solidFill>
              </a:rPr>
              <a:t> </a:t>
            </a:r>
          </a:p>
          <a:p>
            <a:pPr marL="0" indent="0" algn="ctr">
              <a:buClr>
                <a:srgbClr val="A32584"/>
              </a:buClr>
              <a:buNone/>
            </a:pPr>
            <a:r>
              <a:rPr lang="ru-RU" b="1" dirty="0">
                <a:solidFill>
                  <a:schemeClr val="tx1"/>
                </a:solidFill>
              </a:rPr>
              <a:t> </a:t>
            </a:r>
            <a:r>
              <a:rPr lang="ru-RU" b="1" u="sng" dirty="0">
                <a:solidFill>
                  <a:schemeClr val="tx1"/>
                </a:solidFill>
              </a:rPr>
              <a:t>«Идеальный календарь»,</a:t>
            </a:r>
          </a:p>
          <a:p>
            <a:pPr marL="0" indent="0" algn="ctr">
              <a:buClr>
                <a:srgbClr val="A32584"/>
              </a:buClr>
              <a:buNone/>
            </a:pPr>
            <a:r>
              <a:rPr lang="ru-RU" dirty="0">
                <a:solidFill>
                  <a:srgbClr val="000000">
                    <a:lumMod val="65000"/>
                    <a:lumOff val="35000"/>
                  </a:srgbClr>
                </a:solidFill>
              </a:rPr>
              <a:t>включающий в себя профилактику у детей 12-ти инфекций из НКПП, а также дополнительную вакцинацию против </a:t>
            </a:r>
            <a:r>
              <a:rPr lang="ru-RU" u="sng" dirty="0" err="1">
                <a:solidFill>
                  <a:srgbClr val="FF0000"/>
                </a:solidFill>
              </a:rPr>
              <a:t>ротавирусной</a:t>
            </a:r>
            <a:r>
              <a:rPr lang="ru-RU" u="sng" dirty="0">
                <a:solidFill>
                  <a:srgbClr val="FF0000"/>
                </a:solidFill>
              </a:rPr>
              <a:t> инфекции, ветряной оспы, менингококковой инфекции, вирусного гепатита А, клещевого энцефалита, </a:t>
            </a:r>
            <a:r>
              <a:rPr lang="ru-RU" u="sng" dirty="0" err="1">
                <a:solidFill>
                  <a:srgbClr val="FF0000"/>
                </a:solidFill>
              </a:rPr>
              <a:t>папилломавирусной</a:t>
            </a:r>
            <a:r>
              <a:rPr lang="ru-RU" u="sng" dirty="0">
                <a:solidFill>
                  <a:srgbClr val="FF0000"/>
                </a:solidFill>
              </a:rPr>
              <a:t> инфекции и проведение прививки против </a:t>
            </a:r>
            <a:r>
              <a:rPr lang="ru-RU" u="sng" dirty="0" err="1">
                <a:solidFill>
                  <a:srgbClr val="FF0000"/>
                </a:solidFill>
              </a:rPr>
              <a:t>Хиб</a:t>
            </a:r>
            <a:r>
              <a:rPr lang="ru-RU" u="sng" dirty="0">
                <a:solidFill>
                  <a:srgbClr val="FF0000"/>
                </a:solidFill>
              </a:rPr>
              <a:t>-инфекции для всех младенцев первых лет жизни</a:t>
            </a:r>
          </a:p>
          <a:p>
            <a:pPr algn="ctr"/>
            <a:endParaRPr lang="ru-RU" dirty="0">
              <a:solidFill>
                <a:srgbClr val="FF0000"/>
              </a:solidFill>
            </a:endParaRPr>
          </a:p>
        </p:txBody>
      </p:sp>
      <p:sp>
        <p:nvSpPr>
          <p:cNvPr id="3" name="Title 2"/>
          <p:cNvSpPr>
            <a:spLocks noGrp="1"/>
          </p:cNvSpPr>
          <p:nvPr>
            <p:ph type="title"/>
          </p:nvPr>
        </p:nvSpPr>
        <p:spPr/>
        <p:txBody>
          <a:bodyPr>
            <a:normAutofit/>
          </a:bodyPr>
          <a:lstStyle/>
          <a:p>
            <a:pPr algn="ctr"/>
            <a:r>
              <a:rPr lang="ru-RU" sz="2700" dirty="0">
                <a:solidFill>
                  <a:srgbClr val="FF0000"/>
                </a:solidFill>
              </a:rPr>
              <a:t>Идеальный календарь</a:t>
            </a:r>
          </a:p>
        </p:txBody>
      </p:sp>
    </p:spTree>
    <p:extLst>
      <p:ext uri="{BB962C8B-B14F-4D97-AF65-F5344CB8AC3E}">
        <p14:creationId xmlns:p14="http://schemas.microsoft.com/office/powerpoint/2010/main" val="18454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51624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80"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400" b="1"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normAutofit/>
          </a:bodyPr>
          <a:lstStyle/>
          <a:p>
            <a:r>
              <a:rPr lang="ru-RU" sz="2400" b="1" dirty="0" smtClean="0">
                <a:solidFill>
                  <a:srgbClr val="C00000"/>
                </a:solidFill>
              </a:rPr>
              <a:t>Идеальный календарь вакцинопрофилактики </a:t>
            </a:r>
            <a:endParaRPr lang="ru-RU" sz="2400" b="1" dirty="0">
              <a:solidFill>
                <a:srgbClr val="C00000"/>
              </a:solidFill>
            </a:endParaRPr>
          </a:p>
        </p:txBody>
      </p:sp>
      <p:sp>
        <p:nvSpPr>
          <p:cNvPr id="3" name="Content Placeholder 2"/>
          <p:cNvSpPr>
            <a:spLocks noGrp="1"/>
          </p:cNvSpPr>
          <p:nvPr>
            <p:ph idx="1"/>
          </p:nvPr>
        </p:nvSpPr>
        <p:spPr>
          <a:xfrm>
            <a:off x="596044" y="1424427"/>
            <a:ext cx="8229600" cy="2044824"/>
          </a:xfrm>
        </p:spPr>
        <p:txBody>
          <a:bodyPr>
            <a:normAutofit fontScale="77500" lnSpcReduction="20000"/>
          </a:bodyPr>
          <a:lstStyle/>
          <a:p>
            <a:pPr marL="0" indent="0">
              <a:buNone/>
            </a:pPr>
            <a:r>
              <a:rPr lang="ru-RU" sz="3000" b="1" dirty="0"/>
              <a:t>Российский Национальный календарь профилактических прививок </a:t>
            </a:r>
            <a:r>
              <a:rPr lang="ru-RU" sz="3000" b="1" dirty="0" smtClean="0"/>
              <a:t>включает </a:t>
            </a:r>
            <a:r>
              <a:rPr lang="ru-RU" sz="3000" b="1" dirty="0"/>
              <a:t>в себя вакцины только против 12-ти инфекций, в то время как по ряду «</a:t>
            </a:r>
            <a:r>
              <a:rPr lang="ru-RU" sz="3000" b="1" dirty="0" err="1"/>
              <a:t>внекалендарных</a:t>
            </a:r>
            <a:r>
              <a:rPr lang="ru-RU" sz="3000" b="1" dirty="0"/>
              <a:t> инфекций» наблюдается рост заболеваемости</a:t>
            </a:r>
            <a:r>
              <a:rPr lang="ru-RU" sz="3000" b="1" dirty="0" smtClean="0"/>
              <a:t>.</a:t>
            </a:r>
          </a:p>
          <a:p>
            <a:pPr marL="0" indent="0">
              <a:buNone/>
            </a:pPr>
            <a:r>
              <a:rPr lang="ru-RU" dirty="0" smtClean="0"/>
              <a:t> </a:t>
            </a:r>
            <a:endParaRPr lang="ru-RU" dirty="0"/>
          </a:p>
          <a:p>
            <a:endParaRPr lang="ru-RU" dirty="0"/>
          </a:p>
        </p:txBody>
      </p:sp>
      <p:sp>
        <p:nvSpPr>
          <p:cNvPr id="5" name="Right Arrow 4"/>
          <p:cNvSpPr/>
          <p:nvPr/>
        </p:nvSpPr>
        <p:spPr>
          <a:xfrm rot="5400000">
            <a:off x="6726674" y="2416655"/>
            <a:ext cx="628339" cy="7612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569568" y="4170107"/>
            <a:ext cx="8173416" cy="1954381"/>
          </a:xfrm>
          <a:prstGeom prst="rect">
            <a:avLst/>
          </a:prstGeom>
        </p:spPr>
        <p:txBody>
          <a:bodyPr wrap="square">
            <a:spAutoFit/>
          </a:bodyPr>
          <a:lstStyle/>
          <a:p>
            <a:pPr marL="285750" indent="-285750">
              <a:buFont typeface="Arial" panose="020B0604020202020204" pitchFamily="34" charset="0"/>
              <a:buChar char="•"/>
            </a:pPr>
            <a:r>
              <a:rPr lang="ru-RU" sz="1700" dirty="0" smtClean="0"/>
              <a:t>Профилактика инфекций, включенных в НКПП</a:t>
            </a:r>
          </a:p>
          <a:p>
            <a:pPr marL="285750" indent="-285750">
              <a:buFont typeface="Arial" panose="020B0604020202020204" pitchFamily="34" charset="0"/>
              <a:buChar char="•"/>
            </a:pPr>
            <a:r>
              <a:rPr lang="ru-RU" sz="1700" dirty="0" smtClean="0"/>
              <a:t>Вакцинация против </a:t>
            </a:r>
            <a:r>
              <a:rPr lang="ru-RU" sz="1700" dirty="0" err="1"/>
              <a:t>ротавирусной</a:t>
            </a:r>
            <a:r>
              <a:rPr lang="ru-RU" sz="1700" dirty="0"/>
              <a:t> инфекции, ветряной оспы, менингококковой инфекции, вирусного гепатита А, клещевого энцефалита, </a:t>
            </a:r>
            <a:r>
              <a:rPr lang="ru-RU" sz="1700" dirty="0" err="1"/>
              <a:t>папилломавирусной</a:t>
            </a:r>
            <a:r>
              <a:rPr lang="ru-RU" sz="1700" dirty="0"/>
              <a:t> </a:t>
            </a:r>
            <a:r>
              <a:rPr lang="ru-RU" sz="1700" dirty="0" smtClean="0"/>
              <a:t>инфекции, </a:t>
            </a:r>
            <a:r>
              <a:rPr lang="ru-RU" sz="1700" dirty="0" err="1" smtClean="0"/>
              <a:t>Хиб</a:t>
            </a:r>
            <a:r>
              <a:rPr lang="ru-RU" sz="1700" dirty="0" smtClean="0"/>
              <a:t>-инфекции </a:t>
            </a:r>
            <a:r>
              <a:rPr lang="ru-RU" sz="1700" dirty="0"/>
              <a:t>для всех младенцев первых лет жизни</a:t>
            </a:r>
            <a:r>
              <a:rPr lang="ru-RU" sz="1700" dirty="0" smtClean="0"/>
              <a:t>.</a:t>
            </a:r>
          </a:p>
          <a:p>
            <a:pPr marL="285750" indent="-285750">
              <a:buFont typeface="Arial" panose="020B0604020202020204" pitchFamily="34" charset="0"/>
              <a:buChar char="•"/>
            </a:pPr>
            <a:r>
              <a:rPr lang="ru-RU" sz="1700" dirty="0" smtClean="0"/>
              <a:t>Схемы </a:t>
            </a:r>
            <a:r>
              <a:rPr lang="ru-RU" sz="1700" dirty="0"/>
              <a:t>вакцинации и ревакцинации детей младшего и старшего возраста.</a:t>
            </a:r>
            <a:endParaRPr lang="ru-RU" sz="1700" dirty="0" smtClean="0"/>
          </a:p>
          <a:p>
            <a:pPr algn="ctr"/>
            <a:endParaRPr lang="ru-RU" dirty="0"/>
          </a:p>
          <a:p>
            <a:pPr algn="ctr"/>
            <a:endParaRPr lang="ru-RU" dirty="0"/>
          </a:p>
        </p:txBody>
      </p:sp>
      <p:sp>
        <p:nvSpPr>
          <p:cNvPr id="9" name="Rectangle 8"/>
          <p:cNvSpPr/>
          <p:nvPr/>
        </p:nvSpPr>
        <p:spPr>
          <a:xfrm>
            <a:off x="179512" y="5733256"/>
            <a:ext cx="8784976"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a:off x="395536" y="5683314"/>
            <a:ext cx="8347448" cy="553998"/>
          </a:xfrm>
          <a:prstGeom prst="rect">
            <a:avLst/>
          </a:prstGeom>
        </p:spPr>
        <p:txBody>
          <a:bodyPr wrap="square">
            <a:spAutoFit/>
          </a:bodyPr>
          <a:lstStyle/>
          <a:p>
            <a:r>
              <a:rPr lang="ru-RU" sz="15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Идеальный календарь </a:t>
            </a:r>
            <a:r>
              <a:rPr lang="ru-RU" sz="1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детских прививок создан в помощь педиатрам и родителям для защиты детей от серьезных инфекций и их тяжелых осложнений.</a:t>
            </a:r>
            <a:endParaRPr lang="ru-RU" sz="1500" b="1" dirty="0">
              <a:solidFill>
                <a:schemeClr val="bg1"/>
              </a:solidFill>
            </a:endParaRPr>
          </a:p>
        </p:txBody>
      </p:sp>
      <p:pic>
        <p:nvPicPr>
          <p:cNvPr id="11" name="Picture 10"/>
          <p:cNvPicPr>
            <a:picLocks noChangeAspect="1"/>
          </p:cNvPicPr>
          <p:nvPr/>
        </p:nvPicPr>
        <p:blipFill>
          <a:blip r:embed="rId7"/>
          <a:stretch>
            <a:fillRect/>
          </a:stretch>
        </p:blipFill>
        <p:spPr>
          <a:xfrm>
            <a:off x="683568" y="2885972"/>
            <a:ext cx="1252513" cy="1166557"/>
          </a:xfrm>
          <a:prstGeom prst="rect">
            <a:avLst/>
          </a:prstGeom>
          <a:ln>
            <a:solidFill>
              <a:schemeClr val="accent1">
                <a:lumMod val="40000"/>
                <a:lumOff val="60000"/>
              </a:schemeClr>
            </a:solidFill>
          </a:ln>
        </p:spPr>
      </p:pic>
      <p:sp>
        <p:nvSpPr>
          <p:cNvPr id="12" name="Rectangle 11"/>
          <p:cNvSpPr/>
          <p:nvPr/>
        </p:nvSpPr>
        <p:spPr>
          <a:xfrm>
            <a:off x="1936081" y="3204826"/>
            <a:ext cx="6889563" cy="923330"/>
          </a:xfrm>
          <a:prstGeom prst="rect">
            <a:avLst/>
          </a:prstGeom>
        </p:spPr>
        <p:txBody>
          <a:bodyPr wrap="square">
            <a:spAutoFit/>
          </a:bodyPr>
          <a:lstStyle/>
          <a:p>
            <a:r>
              <a:rPr lang="ru-RU" dirty="0"/>
              <a:t>Для увеличения контроля над инфекционными </a:t>
            </a:r>
            <a:r>
              <a:rPr lang="ru-RU" dirty="0" smtClean="0"/>
              <a:t>заболеваниями Союз </a:t>
            </a:r>
            <a:r>
              <a:rPr lang="ru-RU" dirty="0"/>
              <a:t>Педиатров </a:t>
            </a:r>
            <a:r>
              <a:rPr lang="ru-RU" dirty="0" smtClean="0"/>
              <a:t>России</a:t>
            </a:r>
          </a:p>
          <a:p>
            <a:r>
              <a:rPr lang="ru-RU" dirty="0" smtClean="0"/>
              <a:t>разработал </a:t>
            </a:r>
            <a:r>
              <a:rPr lang="ru-RU" dirty="0"/>
              <a:t>«Идеальный календарь»</a:t>
            </a:r>
          </a:p>
        </p:txBody>
      </p:sp>
      <p:sp>
        <p:nvSpPr>
          <p:cNvPr id="4" name="TextBox 3"/>
          <p:cNvSpPr txBox="1"/>
          <p:nvPr/>
        </p:nvSpPr>
        <p:spPr>
          <a:xfrm>
            <a:off x="360040" y="6351711"/>
            <a:ext cx="8964488" cy="461665"/>
          </a:xfrm>
          <a:prstGeom prst="rect">
            <a:avLst/>
          </a:prstGeom>
          <a:noFill/>
        </p:spPr>
        <p:txBody>
          <a:bodyPr wrap="square" rtlCol="0">
            <a:spAutoFit/>
          </a:bodyPr>
          <a:lstStyle/>
          <a:p>
            <a:r>
              <a:rPr lang="ru-RU" sz="1200" dirty="0" smtClean="0"/>
              <a:t>М.В. Федосеенко</a:t>
            </a:r>
            <a:r>
              <a:rPr lang="ru-RU" sz="1200" dirty="0"/>
              <a:t>, ВСЕРОССИЙСКИЙ ЕЖЕГОДНЫЙ КОНГРЕСС </a:t>
            </a:r>
            <a:r>
              <a:rPr lang="ru-RU" sz="1200" dirty="0" smtClean="0"/>
              <a:t>«</a:t>
            </a:r>
            <a:r>
              <a:rPr lang="ru-RU" sz="1200" dirty="0"/>
              <a:t>ИНФЕКЦИОННЫЕ БОЛЕЗНИ У ДЕТЕЙ: ДИАГНОСТИКА, ЛЕЧЕНИЕ И ПРОФИЛАКТИКА</a:t>
            </a:r>
            <a:r>
              <a:rPr lang="ru-RU" sz="1200" dirty="0" smtClean="0"/>
              <a:t>» Санкт-Петербург</a:t>
            </a:r>
            <a:r>
              <a:rPr lang="ru-RU" sz="1200" dirty="0"/>
              <a:t>, 14 октября 2019 </a:t>
            </a:r>
          </a:p>
        </p:txBody>
      </p:sp>
    </p:spTree>
    <p:extLst>
      <p:ext uri="{BB962C8B-B14F-4D97-AF65-F5344CB8AC3E}">
        <p14:creationId xmlns:p14="http://schemas.microsoft.com/office/powerpoint/2010/main" val="36127796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6IxIukLRE.p4G5pkkaW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43kv0JDR8utTm7jH0r1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mHyAlS.TcGoBVEps.N3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9Ke_.oySn6GjEKZWh6f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SMH3JaTTAGMz1.4Z5QM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SMH3JaTTAGMz1.4Z5QM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SMH3JaTTAGMz1.4Z5QM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SMH3JaTTAGMz1.4Z5QM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ebX_1qrTfe1HsCA.w_S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DvCSHVfR26s2fExcJy1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AMESA templates">
  <a:themeElements>
    <a:clrScheme name="Custom 1">
      <a:dk1>
        <a:srgbClr val="444492"/>
      </a:dk1>
      <a:lt1>
        <a:srgbClr val="FFFFFF"/>
      </a:lt1>
      <a:dk2>
        <a:srgbClr val="ACB317"/>
      </a:dk2>
      <a:lt2>
        <a:srgbClr val="BCA36A"/>
      </a:lt2>
      <a:accent1>
        <a:srgbClr val="9690C4"/>
      </a:accent1>
      <a:accent2>
        <a:srgbClr val="000000"/>
      </a:accent2>
      <a:accent3>
        <a:srgbClr val="FFFFFF"/>
      </a:accent3>
      <a:accent4>
        <a:srgbClr val="39397C"/>
      </a:accent4>
      <a:accent5>
        <a:srgbClr val="444492"/>
      </a:accent5>
      <a:accent6>
        <a:srgbClr val="A32584"/>
      </a:accent6>
      <a:hlink>
        <a:srgbClr val="751D1F"/>
      </a:hlink>
      <a:folHlink>
        <a:srgbClr val="99CC00"/>
      </a:folHlink>
    </a:clrScheme>
    <a:fontScheme name="Sanofi Pasteur - EN - Presentation Blue and dark gre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ofi Pasteur - EN - Presentation Blue and dark grey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AMESA templates">
  <a:themeElements>
    <a:clrScheme name="Custom 1">
      <a:dk1>
        <a:srgbClr val="444492"/>
      </a:dk1>
      <a:lt1>
        <a:srgbClr val="FFFFFF"/>
      </a:lt1>
      <a:dk2>
        <a:srgbClr val="ACB317"/>
      </a:dk2>
      <a:lt2>
        <a:srgbClr val="BCA36A"/>
      </a:lt2>
      <a:accent1>
        <a:srgbClr val="9690C4"/>
      </a:accent1>
      <a:accent2>
        <a:srgbClr val="000000"/>
      </a:accent2>
      <a:accent3>
        <a:srgbClr val="FFFFFF"/>
      </a:accent3>
      <a:accent4>
        <a:srgbClr val="39397C"/>
      </a:accent4>
      <a:accent5>
        <a:srgbClr val="444492"/>
      </a:accent5>
      <a:accent6>
        <a:srgbClr val="A32584"/>
      </a:accent6>
      <a:hlink>
        <a:srgbClr val="751D1F"/>
      </a:hlink>
      <a:folHlink>
        <a:srgbClr val="99CC00"/>
      </a:folHlink>
    </a:clrScheme>
    <a:fontScheme name="Sanofi Pasteur - EN - Presentation Blue and dark gre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ofi Pasteur - EN - Presentation Blue and dark grey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19575</TotalTime>
  <Words>5455</Words>
  <Application>Microsoft Office PowerPoint</Application>
  <PresentationFormat>Экран (4:3)</PresentationFormat>
  <Paragraphs>662</Paragraphs>
  <Slides>70</Slides>
  <Notes>10</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70</vt:i4>
      </vt:variant>
    </vt:vector>
  </HeadingPairs>
  <TitlesOfParts>
    <vt:vector size="78" baseType="lpstr">
      <vt:lpstr>Office Theme</vt:lpstr>
      <vt:lpstr>11_AMESA templates</vt:lpstr>
      <vt:lpstr>7_Тема Office</vt:lpstr>
      <vt:lpstr>8_Тема Office</vt:lpstr>
      <vt:lpstr>9_Тема Office</vt:lpstr>
      <vt:lpstr>1_Тема Office</vt:lpstr>
      <vt:lpstr>18_AMESA templates</vt:lpstr>
      <vt:lpstr>think-cell Slide</vt:lpstr>
      <vt:lpstr>Идеальный календарь вакцинации</vt:lpstr>
      <vt:lpstr>Бремя инфекционных заболеваний        (академик РАН Ю.В. Лобзин)</vt:lpstr>
      <vt:lpstr>Бремя инфекционных болезеней</vt:lpstr>
      <vt:lpstr>Презентация PowerPoint</vt:lpstr>
      <vt:lpstr>Обращение Председателя Исполкома СПР академик РАН Л.С. Намазова-Баранова </vt:lpstr>
      <vt:lpstr>Сравнение рутинных графиков иммунизации детского населения в экономически развитых странах мира и отечественного НКПП</vt:lpstr>
      <vt:lpstr>Презентация PowerPoint</vt:lpstr>
      <vt:lpstr>Идеальный календарь</vt:lpstr>
      <vt:lpstr>Идеальный календарь вакцинопрофилактики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Почему болеют  ранее привитые и переболевшие?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ТАКТИКА ИММУНОПРОФИЛАКТИКИ КОКЛЮША В СОВРЕМЕННЫХ УСЛОВИЯХ </vt:lpstr>
      <vt:lpstr>ВОЗМОЖНЫЕ СХЕМЫ «ДОГОНЯЮЩЕЙ» ВАКЦИНАЦИИ  ПРОТИВ КОКЛЮША, ДИФТЕРИИ, СТОЛБНЯКА </vt:lpstr>
      <vt:lpstr>ВОЗМОЖНЫЕ СХЕМЫ «ДОГОНЯЮЩЕЙ» ВАКЦИНАЦИИ ПРОТИВ КОКЛЮША, ДИФТЕРИИ, СТОЛБНЯКА </vt:lpstr>
      <vt:lpstr>АДАСЕЛЬ:  регистрация и использование в мире</vt:lpstr>
      <vt:lpstr> Состав препарата АДАСЕЛЬ</vt:lpstr>
      <vt:lpstr>Презентация PowerPoint</vt:lpstr>
      <vt:lpstr>Презентация PowerPoint</vt:lpstr>
      <vt:lpstr>Презентация PowerPoint</vt:lpstr>
      <vt:lpstr>Уникальность патофизиологии инвазивной менингококковой инфекции (МИ)</vt:lpstr>
      <vt:lpstr>Презентация PowerPoint</vt:lpstr>
      <vt:lpstr>Распространенность носительства низкая у детей первых лет жизни, но достигает максимума в возрасте 19-20 лет1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ПОЭТОМУ !!</vt:lpstr>
      <vt:lpstr>Менактра  [вакцина менингококковая полисахаридная (серогрупп А, С, Y и W), конъюгированная с дифтерийным анатоксином] </vt:lpstr>
      <vt:lpstr>Обсуждение вакцинации медицинскими работниками с родителями на плановых визитах</vt:lpstr>
      <vt:lpstr>Презентация PowerPoint</vt:lpstr>
      <vt:lpstr>Тактика  для достижения результата</vt:lpstr>
      <vt:lpstr>Построение коммуникации с родителями с целью составления «Идеального графика вакцинации» ребенка</vt:lpstr>
      <vt:lpstr>Важные практические аспекты  первичного планирования графика </vt:lpstr>
      <vt:lpstr>Важные практические аспекты  первичного планирования графика </vt:lpstr>
      <vt:lpstr>Идеальный календарь</vt:lpstr>
      <vt:lpstr>Особенности последующих визитов</vt:lpstr>
      <vt:lpstr>Особенности последующих визитов</vt:lpstr>
      <vt:lpstr>Презентация PowerPoint</vt:lpstr>
    </vt:vector>
  </TitlesOfParts>
  <Company>sanofi-aventis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Коммуникация врач-пациент (Менактра)</dc:title>
  <dc:creator>Komor, Uliana (sanofi pasteur)</dc:creator>
  <cp:lastModifiedBy>kafedra-14</cp:lastModifiedBy>
  <cp:revision>204</cp:revision>
  <dcterms:created xsi:type="dcterms:W3CDTF">2018-02-28T06:46:12Z</dcterms:created>
  <dcterms:modified xsi:type="dcterms:W3CDTF">2021-02-09T06:44:38Z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205205231</vt:i4>
  </property>
  <property fmtid="{D5CDD505-2E9C-101B-9397-08002B2CF9AE}" pid="4" name="_EmailSubject">
    <vt:lpwstr>Презентации Федосеенко </vt:lpwstr>
  </property>
  <property fmtid="{D5CDD505-2E9C-101B-9397-08002B2CF9AE}" pid="5" name="_AuthorEmail">
    <vt:lpwstr>Evgeniya.Muromskaya@sanofi.com</vt:lpwstr>
  </property>
  <property fmtid="{D5CDD505-2E9C-101B-9397-08002B2CF9AE}" pid="6" name="_AuthorEmailDisplayName">
    <vt:lpwstr>Muromskaya, Evgeniya /RU</vt:lpwstr>
  </property>
  <property fmtid="{D5CDD505-2E9C-101B-9397-08002B2CF9AE}" pid="7" name="_PreviousAdHocReviewCycleID">
    <vt:i4>-392674239</vt:i4>
  </property>
</Properties>
</file>