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303" r:id="rId2"/>
    <p:sldId id="663" r:id="rId3"/>
    <p:sldId id="664" r:id="rId4"/>
    <p:sldId id="665" r:id="rId5"/>
    <p:sldId id="666" r:id="rId6"/>
    <p:sldId id="667" r:id="rId7"/>
    <p:sldId id="668" r:id="rId8"/>
    <p:sldId id="669" r:id="rId9"/>
    <p:sldId id="529" r:id="rId10"/>
    <p:sldId id="530" r:id="rId11"/>
    <p:sldId id="531" r:id="rId12"/>
    <p:sldId id="644" r:id="rId13"/>
    <p:sldId id="645" r:id="rId14"/>
    <p:sldId id="491" r:id="rId15"/>
    <p:sldId id="334" r:id="rId16"/>
    <p:sldId id="333" r:id="rId17"/>
    <p:sldId id="603" r:id="rId18"/>
    <p:sldId id="494" r:id="rId19"/>
    <p:sldId id="498" r:id="rId20"/>
    <p:sldId id="652" r:id="rId21"/>
    <p:sldId id="606" r:id="rId22"/>
    <p:sldId id="541" r:id="rId23"/>
    <p:sldId id="653" r:id="rId24"/>
    <p:sldId id="654" r:id="rId25"/>
    <p:sldId id="649" r:id="rId26"/>
    <p:sldId id="533" r:id="rId27"/>
    <p:sldId id="373" r:id="rId28"/>
    <p:sldId id="375" r:id="rId29"/>
    <p:sldId id="374" r:id="rId30"/>
    <p:sldId id="626" r:id="rId31"/>
    <p:sldId id="627" r:id="rId32"/>
    <p:sldId id="628" r:id="rId33"/>
    <p:sldId id="629" r:id="rId34"/>
    <p:sldId id="630" r:id="rId35"/>
    <p:sldId id="631" r:id="rId36"/>
    <p:sldId id="632" r:id="rId37"/>
    <p:sldId id="633" r:id="rId38"/>
    <p:sldId id="634" r:id="rId39"/>
    <p:sldId id="635" r:id="rId40"/>
    <p:sldId id="637" r:id="rId41"/>
    <p:sldId id="583" r:id="rId42"/>
    <p:sldId id="578" r:id="rId43"/>
    <p:sldId id="269" r:id="rId44"/>
    <p:sldId id="270" r:id="rId45"/>
    <p:sldId id="473" r:id="rId46"/>
    <p:sldId id="264" r:id="rId47"/>
    <p:sldId id="625" r:id="rId48"/>
    <p:sldId id="619" r:id="rId49"/>
    <p:sldId id="638" r:id="rId50"/>
    <p:sldId id="377" r:id="rId51"/>
    <p:sldId id="655" r:id="rId52"/>
    <p:sldId id="656" r:id="rId53"/>
    <p:sldId id="657" r:id="rId54"/>
    <p:sldId id="658" r:id="rId55"/>
    <p:sldId id="659" r:id="rId56"/>
    <p:sldId id="660" r:id="rId57"/>
    <p:sldId id="639" r:id="rId58"/>
    <p:sldId id="620" r:id="rId59"/>
    <p:sldId id="650" r:id="rId60"/>
    <p:sldId id="651" r:id="rId61"/>
    <p:sldId id="640" r:id="rId62"/>
    <p:sldId id="641" r:id="rId63"/>
    <p:sldId id="642" r:id="rId64"/>
    <p:sldId id="661" r:id="rId65"/>
    <p:sldId id="670" r:id="rId6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90" autoAdjust="0"/>
  </p:normalViewPr>
  <p:slideViewPr>
    <p:cSldViewPr>
      <p:cViewPr>
        <p:scale>
          <a:sx n="75" d="100"/>
          <a:sy n="75" d="100"/>
        </p:scale>
        <p:origin x="-360" y="216"/>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1057;&#1090;&#1072;&#1088;&#1099;&#1081;%20&#1076;&#1080;&#1089;&#1082;%20D\&#1051;&#1080;&#1083;&#1103;%20&#1076;&#1086;&#1082;&#1091;&#1084;&#1077;&#1085;&#1090;&#1099;\&#1055;&#1086;&#1080;&#1089;&#1082;&#1086;&#1074;&#1072;&#1103;%20&#1088;&#1072;&#1073;&#1086;&#1090;&#1072;%20&#1084;&#1086;&#1103;\&#1050;&#1085;&#1080;&#1075;&#1072;%20&#1087;&#1086;%20&#1089;&#1090;&#1080;&#1083;&#11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1057;&#1090;&#1072;&#1088;&#1099;&#1081;%20&#1076;&#1080;&#1089;&#1082;%20D\&#1051;&#1080;&#1083;&#1103;%20&#1076;&#1086;&#1082;&#1091;&#1084;&#1077;&#1085;&#1090;&#1099;\&#1092;&#1083;&#1101;&#1096;%20&#1051;&#1080;&#1083;&#1103;2\&#1055;&#1086;&#1080;&#1089;&#1082;&#1086;&#1074;&#1072;&#1103;%20&#1088;&#1072;&#1073;&#1086;&#1090;&#1072;%20&#1084;&#1086;&#1103;\&#1050;&#1085;&#1080;&#1075;&#1072;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052;&#1077;&#1083;&#1082;&#1080;&#1081;%20&#1050;&#1086;&#1084;&#1087;\Desktop\F-study\F-&#1090;&#1072;&#1073;&#1083;&#1080;&#1094;&#1072;-&#1072;&#1085;&#1072;&#1083;&#1080;&#107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Лист1!$D$3</c:f>
              <c:strCache>
                <c:ptCount val="1"/>
                <c:pt idx="0">
                  <c:v>авторитарно-жесткий </c:v>
                </c:pt>
              </c:strCache>
            </c:strRef>
          </c:tx>
          <c:spPr>
            <a:solidFill>
              <a:srgbClr val="FF0000"/>
            </a:solidFill>
            <a:ln>
              <a:solidFill>
                <a:prstClr val="white"/>
              </a:solidFill>
            </a:ln>
          </c:spPr>
          <c:invertIfNegative val="0"/>
          <c:dLbls>
            <c:txPr>
              <a:bodyPr/>
              <a:lstStyle/>
              <a:p>
                <a:pPr>
                  <a:defRPr b="1" i="0" baseline="0"/>
                </a:pPr>
                <a:endParaRPr lang="ru-RU"/>
              </a:p>
            </c:txPr>
            <c:showLegendKey val="0"/>
            <c:showVal val="1"/>
            <c:showCatName val="0"/>
            <c:showSerName val="0"/>
            <c:showPercent val="0"/>
            <c:showBubbleSize val="0"/>
            <c:showLeaderLines val="0"/>
          </c:dLbls>
          <c:cat>
            <c:strRef>
              <c:f>Лист1!$C$4:$C$10</c:f>
              <c:strCache>
                <c:ptCount val="7"/>
                <c:pt idx="0">
                  <c:v>жалобы</c:v>
                </c:pt>
                <c:pt idx="1">
                  <c:v>вегет. рас-ва</c:v>
                </c:pt>
                <c:pt idx="2">
                  <c:v>психол. проблемы</c:v>
                </c:pt>
                <c:pt idx="3">
                  <c:v>невротизация</c:v>
                </c:pt>
                <c:pt idx="4">
                  <c:v>школьные страхи</c:v>
                </c:pt>
                <c:pt idx="5">
                  <c:v>обостр. хрон. патологии</c:v>
                </c:pt>
                <c:pt idx="6">
                  <c:v>низк. резис-ть</c:v>
                </c:pt>
              </c:strCache>
            </c:strRef>
          </c:cat>
          <c:val>
            <c:numRef>
              <c:f>Лист1!$D$4:$D$10</c:f>
              <c:numCache>
                <c:formatCode>General</c:formatCode>
                <c:ptCount val="7"/>
                <c:pt idx="0">
                  <c:v>96</c:v>
                </c:pt>
                <c:pt idx="1">
                  <c:v>80</c:v>
                </c:pt>
                <c:pt idx="2">
                  <c:v>80</c:v>
                </c:pt>
                <c:pt idx="3">
                  <c:v>100</c:v>
                </c:pt>
                <c:pt idx="4">
                  <c:v>75</c:v>
                </c:pt>
                <c:pt idx="5">
                  <c:v>8</c:v>
                </c:pt>
                <c:pt idx="6">
                  <c:v>25</c:v>
                </c:pt>
              </c:numCache>
            </c:numRef>
          </c:val>
        </c:ser>
        <c:ser>
          <c:idx val="1"/>
          <c:order val="1"/>
          <c:tx>
            <c:strRef>
              <c:f>Лист1!$E$3</c:f>
              <c:strCache>
                <c:ptCount val="1"/>
                <c:pt idx="0">
                  <c:v>демократический </c:v>
                </c:pt>
              </c:strCache>
            </c:strRef>
          </c:tx>
          <c:spPr>
            <a:solidFill>
              <a:srgbClr val="92D050"/>
            </a:solidFill>
            <a:ln>
              <a:solidFill>
                <a:prstClr val="white"/>
              </a:solidFill>
            </a:ln>
          </c:spPr>
          <c:invertIfNegative val="0"/>
          <c:dLbls>
            <c:txPr>
              <a:bodyPr/>
              <a:lstStyle/>
              <a:p>
                <a:pPr>
                  <a:defRPr b="1" i="0" baseline="0"/>
                </a:pPr>
                <a:endParaRPr lang="ru-RU"/>
              </a:p>
            </c:txPr>
            <c:showLegendKey val="0"/>
            <c:showVal val="1"/>
            <c:showCatName val="0"/>
            <c:showSerName val="0"/>
            <c:showPercent val="0"/>
            <c:showBubbleSize val="0"/>
            <c:showLeaderLines val="0"/>
          </c:dLbls>
          <c:cat>
            <c:strRef>
              <c:f>Лист1!$C$4:$C$10</c:f>
              <c:strCache>
                <c:ptCount val="7"/>
                <c:pt idx="0">
                  <c:v>жалобы</c:v>
                </c:pt>
                <c:pt idx="1">
                  <c:v>вегет. рас-ва</c:v>
                </c:pt>
                <c:pt idx="2">
                  <c:v>психол. проблемы</c:v>
                </c:pt>
                <c:pt idx="3">
                  <c:v>невротизация</c:v>
                </c:pt>
                <c:pt idx="4">
                  <c:v>школьные страхи</c:v>
                </c:pt>
                <c:pt idx="5">
                  <c:v>обостр. хрон. патологии</c:v>
                </c:pt>
                <c:pt idx="6">
                  <c:v>низк. резис-ть</c:v>
                </c:pt>
              </c:strCache>
            </c:strRef>
          </c:cat>
          <c:val>
            <c:numRef>
              <c:f>Лист1!$E$4:$E$10</c:f>
              <c:numCache>
                <c:formatCode>General</c:formatCode>
                <c:ptCount val="7"/>
                <c:pt idx="0">
                  <c:v>76</c:v>
                </c:pt>
                <c:pt idx="1">
                  <c:v>42</c:v>
                </c:pt>
                <c:pt idx="2">
                  <c:v>12</c:v>
                </c:pt>
                <c:pt idx="3">
                  <c:v>80</c:v>
                </c:pt>
                <c:pt idx="4">
                  <c:v>54</c:v>
                </c:pt>
              </c:numCache>
            </c:numRef>
          </c:val>
        </c:ser>
        <c:dLbls>
          <c:showLegendKey val="0"/>
          <c:showVal val="0"/>
          <c:showCatName val="0"/>
          <c:showSerName val="0"/>
          <c:showPercent val="0"/>
          <c:showBubbleSize val="0"/>
        </c:dLbls>
        <c:gapWidth val="150"/>
        <c:shape val="box"/>
        <c:axId val="52343936"/>
        <c:axId val="55119872"/>
        <c:axId val="0"/>
      </c:bar3DChart>
      <c:catAx>
        <c:axId val="52343936"/>
        <c:scaling>
          <c:orientation val="minMax"/>
        </c:scaling>
        <c:delete val="0"/>
        <c:axPos val="b"/>
        <c:majorTickMark val="out"/>
        <c:minorTickMark val="none"/>
        <c:tickLblPos val="nextTo"/>
        <c:txPr>
          <a:bodyPr/>
          <a:lstStyle/>
          <a:p>
            <a:pPr>
              <a:defRPr sz="1200" b="1" i="0" baseline="0"/>
            </a:pPr>
            <a:endParaRPr lang="ru-RU"/>
          </a:p>
        </c:txPr>
        <c:crossAx val="55119872"/>
        <c:crosses val="autoZero"/>
        <c:auto val="1"/>
        <c:lblAlgn val="ctr"/>
        <c:lblOffset val="100"/>
        <c:noMultiLvlLbl val="0"/>
      </c:catAx>
      <c:valAx>
        <c:axId val="55119872"/>
        <c:scaling>
          <c:orientation val="minMax"/>
        </c:scaling>
        <c:delete val="0"/>
        <c:axPos val="l"/>
        <c:majorGridlines/>
        <c:numFmt formatCode="General" sourceLinked="1"/>
        <c:majorTickMark val="out"/>
        <c:minorTickMark val="none"/>
        <c:tickLblPos val="nextTo"/>
        <c:crossAx val="52343936"/>
        <c:crosses val="autoZero"/>
        <c:crossBetween val="between"/>
      </c:valAx>
    </c:plotArea>
    <c:legend>
      <c:legendPos val="r"/>
      <c:layout/>
      <c:overlay val="0"/>
      <c:txPr>
        <a:bodyPr/>
        <a:lstStyle/>
        <a:p>
          <a:pPr>
            <a:defRPr sz="1200" b="1" i="0" baseline="0"/>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624048556430446"/>
          <c:y val="4.7584134080697539E-2"/>
          <c:w val="0.8206035041074411"/>
          <c:h val="0.53574252635793407"/>
        </c:manualLayout>
      </c:layout>
      <c:bar3DChart>
        <c:barDir val="col"/>
        <c:grouping val="clustered"/>
        <c:varyColors val="0"/>
        <c:ser>
          <c:idx val="0"/>
          <c:order val="0"/>
          <c:tx>
            <c:strRef>
              <c:f>Лист2!$C$3</c:f>
              <c:strCache>
                <c:ptCount val="1"/>
                <c:pt idx="0">
                  <c:v>подростки с аутоагрессивным поведением</c:v>
                </c:pt>
              </c:strCache>
            </c:strRef>
          </c:tx>
          <c:spPr>
            <a:solidFill>
              <a:srgbClr val="FF0000"/>
            </a:solidFill>
            <a:ln>
              <a:solidFill>
                <a:schemeClr val="bg1"/>
              </a:solidFill>
            </a:ln>
          </c:spPr>
          <c:invertIfNegative val="0"/>
          <c:dLbls>
            <c:txPr>
              <a:bodyPr/>
              <a:lstStyle/>
              <a:p>
                <a:pPr>
                  <a:defRPr sz="1200" b="1" i="0" baseline="0"/>
                </a:pPr>
                <a:endParaRPr lang="ru-RU"/>
              </a:p>
            </c:txPr>
            <c:showLegendKey val="0"/>
            <c:showVal val="1"/>
            <c:showCatName val="0"/>
            <c:showSerName val="0"/>
            <c:showPercent val="0"/>
            <c:showBubbleSize val="0"/>
            <c:showLeaderLines val="0"/>
          </c:dLbls>
          <c:cat>
            <c:strRef>
              <c:f>Лист2!$B$4:$B$15</c:f>
              <c:strCache>
                <c:ptCount val="12"/>
                <c:pt idx="0">
                  <c:v>Суицид. мысли</c:v>
                </c:pt>
                <c:pt idx="1">
                  <c:v>Суицид. действия</c:v>
                </c:pt>
                <c:pt idx="2">
                  <c:v>Эндокр. пат.</c:v>
                </c:pt>
                <c:pt idx="3">
                  <c:v>ППП ЦНС</c:v>
                </c:pt>
                <c:pt idx="4">
                  <c:v>Ур. ИР ниже среднего</c:v>
                </c:pt>
                <c:pt idx="5">
                  <c:v>Низкая самооценка</c:v>
                </c:pt>
                <c:pt idx="6">
                  <c:v>Акцентуации характера</c:v>
                </c:pt>
                <c:pt idx="7">
                  <c:v>Психопатизация</c:v>
                </c:pt>
                <c:pt idx="8">
                  <c:v>Гиперопека</c:v>
                </c:pt>
                <c:pt idx="9">
                  <c:v>Гипоопека</c:v>
                </c:pt>
                <c:pt idx="10">
                  <c:v>Жестокое обращение</c:v>
                </c:pt>
                <c:pt idx="11">
                  <c:v>Алкоголизм родителей</c:v>
                </c:pt>
              </c:strCache>
            </c:strRef>
          </c:cat>
          <c:val>
            <c:numRef>
              <c:f>Лист2!$C$4:$C$15</c:f>
              <c:numCache>
                <c:formatCode>General</c:formatCode>
                <c:ptCount val="12"/>
                <c:pt idx="0">
                  <c:v>66</c:v>
                </c:pt>
                <c:pt idx="1">
                  <c:v>9</c:v>
                </c:pt>
                <c:pt idx="2">
                  <c:v>27</c:v>
                </c:pt>
                <c:pt idx="3">
                  <c:v>13</c:v>
                </c:pt>
                <c:pt idx="4">
                  <c:v>53</c:v>
                </c:pt>
                <c:pt idx="5">
                  <c:v>41</c:v>
                </c:pt>
                <c:pt idx="6">
                  <c:v>53</c:v>
                </c:pt>
                <c:pt idx="7">
                  <c:v>31</c:v>
                </c:pt>
                <c:pt idx="8">
                  <c:v>42</c:v>
                </c:pt>
                <c:pt idx="9">
                  <c:v>8</c:v>
                </c:pt>
                <c:pt idx="10">
                  <c:v>4</c:v>
                </c:pt>
                <c:pt idx="11">
                  <c:v>44</c:v>
                </c:pt>
              </c:numCache>
            </c:numRef>
          </c:val>
        </c:ser>
        <c:ser>
          <c:idx val="1"/>
          <c:order val="1"/>
          <c:tx>
            <c:strRef>
              <c:f>Лист2!$D$3</c:f>
              <c:strCache>
                <c:ptCount val="1"/>
                <c:pt idx="0">
                  <c:v>контрольная группа</c:v>
                </c:pt>
              </c:strCache>
            </c:strRef>
          </c:tx>
          <c:spPr>
            <a:solidFill>
              <a:srgbClr val="0070C0"/>
            </a:solidFill>
            <a:ln>
              <a:solidFill>
                <a:prstClr val="white"/>
              </a:solidFill>
            </a:ln>
          </c:spPr>
          <c:invertIfNegative val="0"/>
          <c:dLbls>
            <c:txPr>
              <a:bodyPr/>
              <a:lstStyle/>
              <a:p>
                <a:pPr>
                  <a:defRPr sz="1200" b="1" i="0" baseline="0"/>
                </a:pPr>
                <a:endParaRPr lang="ru-RU"/>
              </a:p>
            </c:txPr>
            <c:showLegendKey val="0"/>
            <c:showVal val="1"/>
            <c:showCatName val="0"/>
            <c:showSerName val="0"/>
            <c:showPercent val="0"/>
            <c:showBubbleSize val="0"/>
            <c:showLeaderLines val="0"/>
          </c:dLbls>
          <c:cat>
            <c:strRef>
              <c:f>Лист2!$B$4:$B$15</c:f>
              <c:strCache>
                <c:ptCount val="12"/>
                <c:pt idx="0">
                  <c:v>Суицид. мысли</c:v>
                </c:pt>
                <c:pt idx="1">
                  <c:v>Суицид. действия</c:v>
                </c:pt>
                <c:pt idx="2">
                  <c:v>Эндокр. пат.</c:v>
                </c:pt>
                <c:pt idx="3">
                  <c:v>ППП ЦНС</c:v>
                </c:pt>
                <c:pt idx="4">
                  <c:v>Ур. ИР ниже среднего</c:v>
                </c:pt>
                <c:pt idx="5">
                  <c:v>Низкая самооценка</c:v>
                </c:pt>
                <c:pt idx="6">
                  <c:v>Акцентуации характера</c:v>
                </c:pt>
                <c:pt idx="7">
                  <c:v>Психопатизация</c:v>
                </c:pt>
                <c:pt idx="8">
                  <c:v>Гиперопека</c:v>
                </c:pt>
                <c:pt idx="9">
                  <c:v>Гипоопека</c:v>
                </c:pt>
                <c:pt idx="10">
                  <c:v>Жестокое обращение</c:v>
                </c:pt>
                <c:pt idx="11">
                  <c:v>Алкоголизм родителей</c:v>
                </c:pt>
              </c:strCache>
            </c:strRef>
          </c:cat>
          <c:val>
            <c:numRef>
              <c:f>Лист2!$D$4:$D$15</c:f>
              <c:numCache>
                <c:formatCode>General</c:formatCode>
                <c:ptCount val="12"/>
                <c:pt idx="0">
                  <c:v>19</c:v>
                </c:pt>
                <c:pt idx="2">
                  <c:v>14</c:v>
                </c:pt>
                <c:pt idx="3">
                  <c:v>2</c:v>
                </c:pt>
                <c:pt idx="4">
                  <c:v>28</c:v>
                </c:pt>
                <c:pt idx="5">
                  <c:v>7</c:v>
                </c:pt>
                <c:pt idx="6">
                  <c:v>21</c:v>
                </c:pt>
                <c:pt idx="7">
                  <c:v>12</c:v>
                </c:pt>
                <c:pt idx="8">
                  <c:v>65</c:v>
                </c:pt>
                <c:pt idx="11">
                  <c:v>14</c:v>
                </c:pt>
              </c:numCache>
            </c:numRef>
          </c:val>
        </c:ser>
        <c:dLbls>
          <c:showLegendKey val="0"/>
          <c:showVal val="0"/>
          <c:showCatName val="0"/>
          <c:showSerName val="0"/>
          <c:showPercent val="0"/>
          <c:showBubbleSize val="0"/>
        </c:dLbls>
        <c:gapWidth val="150"/>
        <c:shape val="box"/>
        <c:axId val="192554496"/>
        <c:axId val="192556032"/>
        <c:axId val="0"/>
      </c:bar3DChart>
      <c:catAx>
        <c:axId val="192554496"/>
        <c:scaling>
          <c:orientation val="minMax"/>
        </c:scaling>
        <c:delete val="0"/>
        <c:axPos val="b"/>
        <c:majorTickMark val="out"/>
        <c:minorTickMark val="none"/>
        <c:tickLblPos val="nextTo"/>
        <c:txPr>
          <a:bodyPr/>
          <a:lstStyle/>
          <a:p>
            <a:pPr>
              <a:defRPr sz="1200" b="1" i="0" baseline="0">
                <a:solidFill>
                  <a:srgbClr val="FF0000"/>
                </a:solidFill>
                <a:latin typeface="Arial" pitchFamily="34" charset="0"/>
              </a:defRPr>
            </a:pPr>
            <a:endParaRPr lang="ru-RU"/>
          </a:p>
        </c:txPr>
        <c:crossAx val="192556032"/>
        <c:crosses val="autoZero"/>
        <c:auto val="1"/>
        <c:lblAlgn val="ctr"/>
        <c:lblOffset val="100"/>
        <c:noMultiLvlLbl val="0"/>
      </c:catAx>
      <c:valAx>
        <c:axId val="192556032"/>
        <c:scaling>
          <c:orientation val="minMax"/>
        </c:scaling>
        <c:delete val="0"/>
        <c:axPos val="l"/>
        <c:majorGridlines/>
        <c:numFmt formatCode="General" sourceLinked="1"/>
        <c:majorTickMark val="out"/>
        <c:minorTickMark val="none"/>
        <c:tickLblPos val="nextTo"/>
        <c:crossAx val="192554496"/>
        <c:crosses val="autoZero"/>
        <c:crossBetween val="between"/>
      </c:valAx>
    </c:plotArea>
    <c:legend>
      <c:legendPos val="r"/>
      <c:layout>
        <c:manualLayout>
          <c:xMode val="edge"/>
          <c:yMode val="edge"/>
          <c:x val="0.80989279749122267"/>
          <c:y val="0.73246530094755058"/>
          <c:w val="0.1901072025087773"/>
          <c:h val="0.2660016014947284"/>
        </c:manualLayou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27778960062424"/>
          <c:y val="8.6207023557290027E-2"/>
          <c:w val="0.70848180463928534"/>
          <c:h val="0.7275872788235267"/>
        </c:manualLayout>
      </c:layout>
      <c:barChart>
        <c:barDir val="col"/>
        <c:grouping val="clustered"/>
        <c:varyColors val="0"/>
        <c:ser>
          <c:idx val="1"/>
          <c:order val="0"/>
          <c:tx>
            <c:strRef>
              <c:f>Рис!$C$1</c:f>
              <c:strCache>
                <c:ptCount val="1"/>
                <c:pt idx="0">
                  <c:v>Группа сравнения</c:v>
                </c:pt>
              </c:strCache>
            </c:strRef>
          </c:tx>
          <c:spPr>
            <a:solidFill>
              <a:srgbClr val="FF0000"/>
            </a:solidFill>
            <a:ln w="12700">
              <a:solidFill>
                <a:srgbClr val="000000"/>
              </a:solidFill>
              <a:prstDash val="solid"/>
            </a:ln>
          </c:spPr>
          <c:invertIfNegative val="0"/>
          <c:errBars>
            <c:errBarType val="both"/>
            <c:errValType val="cust"/>
            <c:noEndCap val="0"/>
            <c:plus>
              <c:numRef>
                <c:f>Рис!$D$15:$D$17</c:f>
                <c:numCache>
                  <c:formatCode>General</c:formatCode>
                  <c:ptCount val="3"/>
                  <c:pt idx="0">
                    <c:v>0.1</c:v>
                  </c:pt>
                  <c:pt idx="1">
                    <c:v>0.1</c:v>
                  </c:pt>
                  <c:pt idx="2">
                    <c:v>0.14000000000000001</c:v>
                  </c:pt>
                </c:numCache>
              </c:numRef>
            </c:plus>
            <c:minus>
              <c:numRef>
                <c:f>Рис!$D$15:$D$17</c:f>
                <c:numCache>
                  <c:formatCode>General</c:formatCode>
                  <c:ptCount val="3"/>
                  <c:pt idx="0">
                    <c:v>0.1</c:v>
                  </c:pt>
                  <c:pt idx="1">
                    <c:v>0.1</c:v>
                  </c:pt>
                  <c:pt idx="2">
                    <c:v>0.14000000000000001</c:v>
                  </c:pt>
                </c:numCache>
              </c:numRef>
            </c:minus>
            <c:spPr>
              <a:ln w="12700">
                <a:solidFill>
                  <a:srgbClr val="000000"/>
                </a:solidFill>
                <a:prstDash val="solid"/>
              </a:ln>
            </c:spPr>
          </c:errBars>
          <c:cat>
            <c:strRef>
              <c:f>Рис!$A$11:$A$13</c:f>
              <c:strCache>
                <c:ptCount val="3"/>
                <c:pt idx="0">
                  <c:v>День 0</c:v>
                </c:pt>
                <c:pt idx="1">
                  <c:v>День 30</c:v>
                </c:pt>
                <c:pt idx="2">
                  <c:v>День 60</c:v>
                </c:pt>
              </c:strCache>
            </c:strRef>
          </c:cat>
          <c:val>
            <c:numRef>
              <c:f>Рис!$B$15:$B$17</c:f>
              <c:numCache>
                <c:formatCode>General</c:formatCode>
                <c:ptCount val="3"/>
                <c:pt idx="0">
                  <c:v>0.23</c:v>
                </c:pt>
                <c:pt idx="1">
                  <c:v>0.26</c:v>
                </c:pt>
                <c:pt idx="2">
                  <c:v>0.29000000000000015</c:v>
                </c:pt>
              </c:numCache>
            </c:numRef>
          </c:val>
        </c:ser>
        <c:dLbls>
          <c:showLegendKey val="0"/>
          <c:showVal val="0"/>
          <c:showCatName val="0"/>
          <c:showSerName val="0"/>
          <c:showPercent val="0"/>
          <c:showBubbleSize val="0"/>
        </c:dLbls>
        <c:gapWidth val="150"/>
        <c:axId val="51404160"/>
        <c:axId val="56427648"/>
      </c:barChart>
      <c:catAx>
        <c:axId val="5140416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ru-RU"/>
          </a:p>
        </c:txPr>
        <c:crossAx val="56427648"/>
        <c:crosses val="autoZero"/>
        <c:auto val="1"/>
        <c:lblAlgn val="ctr"/>
        <c:lblOffset val="100"/>
        <c:tickLblSkip val="1"/>
        <c:tickMarkSkip val="1"/>
        <c:noMultiLvlLbl val="0"/>
      </c:catAx>
      <c:valAx>
        <c:axId val="56427648"/>
        <c:scaling>
          <c:orientation val="minMax"/>
          <c:max val="1.8"/>
          <c:min val="0"/>
        </c:scaling>
        <c:delete val="0"/>
        <c:axPos val="l"/>
        <c:title>
          <c:tx>
            <c:rich>
              <a:bodyPr/>
              <a:lstStyle/>
              <a:p>
                <a:pPr>
                  <a:defRPr/>
                </a:pPr>
                <a:r>
                  <a:rPr lang="ru-RU"/>
                  <a:t>Магний </a:t>
                </a:r>
                <a:r>
                  <a:rPr lang="en-US"/>
                  <a:t>(</a:t>
                </a:r>
                <a:r>
                  <a:rPr lang="ru-RU"/>
                  <a:t>эр</a:t>
                </a:r>
                <a:r>
                  <a:rPr lang="en-US"/>
                  <a:t>.)</a:t>
                </a:r>
                <a:r>
                  <a:rPr lang="ru-RU"/>
                  <a:t>, ммоль/л</a:t>
                </a:r>
              </a:p>
            </c:rich>
          </c:tx>
          <c:layout>
            <c:manualLayout>
              <c:xMode val="edge"/>
              <c:yMode val="edge"/>
              <c:x val="4.0091458117602913E-3"/>
              <c:y val="0.1693731072077528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ru-RU"/>
          </a:p>
        </c:txPr>
        <c:crossAx val="51404160"/>
        <c:crosses val="autoZero"/>
        <c:crossBetween val="between"/>
        <c:majorUnit val="0.25"/>
        <c:minorUnit val="0.1"/>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200" b="0" i="0" u="none" strike="noStrike" baseline="0">
          <a:ln>
            <a:solidFill>
              <a:schemeClr val="tx1"/>
            </a:solidFill>
          </a:ln>
          <a:solidFill>
            <a:srgbClr val="000000"/>
          </a:solidFill>
          <a:latin typeface="Arial Cyr"/>
          <a:ea typeface="Arial Cyr"/>
          <a:cs typeface="Arial Cyr"/>
        </a:defRPr>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3A070-9203-4637-9F39-D5C964E7ACCA}" type="doc">
      <dgm:prSet loTypeId="urn:microsoft.com/office/officeart/2005/8/layout/equation1" loCatId="relationship" qsTypeId="urn:microsoft.com/office/officeart/2005/8/quickstyle/simple2" qsCatId="simple" csTypeId="urn:microsoft.com/office/officeart/2005/8/colors/accent2_1" csCatId="accent2" phldr="1"/>
      <dgm:spPr/>
    </dgm:pt>
    <dgm:pt modelId="{54DC09CB-94E2-4677-A153-AD27C0EE724C}">
      <dgm:prSet phldrT="[Текст]" custT="1"/>
      <dgm:spPr/>
      <dgm:t>
        <a:bodyPr/>
        <a:lstStyle/>
        <a:p>
          <a:r>
            <a:rPr lang="ru-RU" sz="1400" b="1" dirty="0" smtClean="0">
              <a:latin typeface="+mj-lt"/>
            </a:rPr>
            <a:t>Часто ППП ЦНС</a:t>
          </a:r>
          <a:endParaRPr lang="ru-RU" sz="1400" b="1" dirty="0">
            <a:latin typeface="+mj-lt"/>
          </a:endParaRPr>
        </a:p>
      </dgm:t>
    </dgm:pt>
    <dgm:pt modelId="{E8CB838A-A659-411A-A59A-9171903A20F7}" type="parTrans" cxnId="{A801562D-B170-414F-84C7-CE70524DBF01}">
      <dgm:prSet/>
      <dgm:spPr/>
      <dgm:t>
        <a:bodyPr/>
        <a:lstStyle/>
        <a:p>
          <a:endParaRPr lang="ru-RU" sz="4800" b="1">
            <a:latin typeface="+mj-lt"/>
          </a:endParaRPr>
        </a:p>
      </dgm:t>
    </dgm:pt>
    <dgm:pt modelId="{3EEA0D69-8E10-48C8-8528-A25A19534A85}" type="sibTrans" cxnId="{A801562D-B170-414F-84C7-CE70524DBF01}">
      <dgm:prSet custT="1"/>
      <dgm:spPr/>
      <dgm:t>
        <a:bodyPr/>
        <a:lstStyle/>
        <a:p>
          <a:endParaRPr lang="ru-RU" sz="1000" b="1" baseline="0">
            <a:latin typeface="+mj-lt"/>
          </a:endParaRPr>
        </a:p>
      </dgm:t>
    </dgm:pt>
    <dgm:pt modelId="{865B80E4-54A0-4640-BCC2-6D109D43AEA6}">
      <dgm:prSet phldrT="[Текст]" custT="1"/>
      <dgm:spPr/>
      <dgm:t>
        <a:bodyPr/>
        <a:lstStyle/>
        <a:p>
          <a:r>
            <a:rPr lang="ru-RU" sz="1400" b="1" dirty="0" err="1" smtClean="0">
              <a:latin typeface="+mj-lt"/>
            </a:rPr>
            <a:t>Дисгармо-ния</a:t>
          </a:r>
          <a:r>
            <a:rPr lang="ru-RU" sz="1400" b="1" dirty="0" smtClean="0">
              <a:latin typeface="+mj-lt"/>
            </a:rPr>
            <a:t> личности</a:t>
          </a:r>
          <a:endParaRPr lang="ru-RU" sz="1400" b="1" dirty="0">
            <a:latin typeface="+mj-lt"/>
          </a:endParaRPr>
        </a:p>
      </dgm:t>
    </dgm:pt>
    <dgm:pt modelId="{7C44D4DE-05CA-48F9-A98E-B176CF4D0B82}" type="parTrans" cxnId="{79353643-E113-4358-A8D4-E6421DA6CD5A}">
      <dgm:prSet/>
      <dgm:spPr/>
      <dgm:t>
        <a:bodyPr/>
        <a:lstStyle/>
        <a:p>
          <a:endParaRPr lang="ru-RU" sz="4800" b="1">
            <a:latin typeface="+mj-lt"/>
          </a:endParaRPr>
        </a:p>
      </dgm:t>
    </dgm:pt>
    <dgm:pt modelId="{F58AD44F-9D22-4C93-96A9-FC74BEC1200A}" type="sibTrans" cxnId="{79353643-E113-4358-A8D4-E6421DA6CD5A}">
      <dgm:prSet custT="1"/>
      <dgm:spPr/>
      <dgm:t>
        <a:bodyPr/>
        <a:lstStyle/>
        <a:p>
          <a:endParaRPr lang="ru-RU" sz="1200" b="1">
            <a:latin typeface="+mj-lt"/>
          </a:endParaRPr>
        </a:p>
      </dgm:t>
    </dgm:pt>
    <dgm:pt modelId="{D6F88E27-BC2E-4388-87E6-0ABA958FBB8C}">
      <dgm:prSet phldrT="[Текст]" custT="1"/>
      <dgm:spPr/>
      <dgm:t>
        <a:bodyPr/>
        <a:lstStyle/>
        <a:p>
          <a:r>
            <a:rPr lang="ru-RU" sz="1400" b="1" dirty="0" smtClean="0">
              <a:latin typeface="+mj-lt"/>
            </a:rPr>
            <a:t>Портрет подростка </a:t>
          </a:r>
        </a:p>
        <a:p>
          <a:r>
            <a:rPr lang="ru-RU" sz="1400" b="1" dirty="0" smtClean="0">
              <a:latin typeface="+mj-lt"/>
            </a:rPr>
            <a:t>с </a:t>
          </a:r>
          <a:r>
            <a:rPr lang="ru-RU" sz="1400" b="1" dirty="0" err="1" smtClean="0">
              <a:latin typeface="+mj-lt"/>
            </a:rPr>
            <a:t>аутоагрес-сивным</a:t>
          </a:r>
          <a:r>
            <a:rPr lang="ru-RU" sz="1400" b="1" dirty="0" smtClean="0">
              <a:latin typeface="+mj-lt"/>
            </a:rPr>
            <a:t> поведением</a:t>
          </a:r>
          <a:endParaRPr lang="ru-RU" sz="1400" b="1" dirty="0">
            <a:latin typeface="+mj-lt"/>
          </a:endParaRPr>
        </a:p>
      </dgm:t>
    </dgm:pt>
    <dgm:pt modelId="{47A1FC84-D858-4B1D-BAB7-DC9871CD6836}" type="parTrans" cxnId="{2771035E-413E-44C0-95A6-B9AA9411CF22}">
      <dgm:prSet/>
      <dgm:spPr/>
      <dgm:t>
        <a:bodyPr/>
        <a:lstStyle/>
        <a:p>
          <a:endParaRPr lang="ru-RU" sz="4800" b="1">
            <a:latin typeface="+mj-lt"/>
          </a:endParaRPr>
        </a:p>
      </dgm:t>
    </dgm:pt>
    <dgm:pt modelId="{7C6C991C-53F3-4EFD-B9DD-73652363E9EE}" type="sibTrans" cxnId="{2771035E-413E-44C0-95A6-B9AA9411CF22}">
      <dgm:prSet/>
      <dgm:spPr/>
      <dgm:t>
        <a:bodyPr/>
        <a:lstStyle/>
        <a:p>
          <a:endParaRPr lang="ru-RU" sz="4800" b="1">
            <a:latin typeface="+mj-lt"/>
          </a:endParaRPr>
        </a:p>
      </dgm:t>
    </dgm:pt>
    <dgm:pt modelId="{53E17F20-7E14-40DF-8CC9-914B08170EE4}">
      <dgm:prSet custT="1"/>
      <dgm:spPr/>
      <dgm:t>
        <a:bodyPr/>
        <a:lstStyle/>
        <a:p>
          <a:r>
            <a:rPr lang="ru-RU" sz="1400" b="1" dirty="0" smtClean="0">
              <a:latin typeface="+mj-lt"/>
            </a:rPr>
            <a:t>Семейное </a:t>
          </a:r>
          <a:r>
            <a:rPr lang="ru-RU" sz="1400" b="1" dirty="0" err="1" smtClean="0">
              <a:latin typeface="+mj-lt"/>
            </a:rPr>
            <a:t>неблагопо-лучие</a:t>
          </a:r>
          <a:r>
            <a:rPr lang="ru-RU" sz="1400" b="1" dirty="0" smtClean="0">
              <a:latin typeface="+mj-lt"/>
            </a:rPr>
            <a:t> и нарушения семейного воспитания</a:t>
          </a:r>
          <a:endParaRPr lang="ru-RU" sz="1400" b="1" dirty="0">
            <a:latin typeface="+mj-lt"/>
          </a:endParaRPr>
        </a:p>
      </dgm:t>
    </dgm:pt>
    <dgm:pt modelId="{50E12497-C24E-474C-AFA0-8EA589C28ABA}" type="parTrans" cxnId="{46370AB5-053F-49FA-9946-032892A76DA1}">
      <dgm:prSet/>
      <dgm:spPr/>
      <dgm:t>
        <a:bodyPr/>
        <a:lstStyle/>
        <a:p>
          <a:endParaRPr lang="ru-RU" sz="4800" b="1">
            <a:latin typeface="+mj-lt"/>
          </a:endParaRPr>
        </a:p>
      </dgm:t>
    </dgm:pt>
    <dgm:pt modelId="{F9260817-A92E-4669-8C65-0C8AF8300214}" type="sibTrans" cxnId="{46370AB5-053F-49FA-9946-032892A76DA1}">
      <dgm:prSet custT="1"/>
      <dgm:spPr/>
      <dgm:t>
        <a:bodyPr/>
        <a:lstStyle/>
        <a:p>
          <a:endParaRPr lang="ru-RU" sz="1200" b="1">
            <a:latin typeface="+mj-lt"/>
          </a:endParaRPr>
        </a:p>
      </dgm:t>
    </dgm:pt>
    <dgm:pt modelId="{DA6AC124-D12C-4A60-BA2E-8AB13FC6BAA1}">
      <dgm:prSet custT="1"/>
      <dgm:spPr/>
      <dgm:t>
        <a:bodyPr/>
        <a:lstStyle/>
        <a:p>
          <a:r>
            <a:rPr lang="ru-RU" sz="1400" b="1" dirty="0" smtClean="0">
              <a:latin typeface="+mj-lt"/>
            </a:rPr>
            <a:t>Снижение ИР</a:t>
          </a:r>
          <a:endParaRPr lang="ru-RU" sz="1400" b="1" dirty="0">
            <a:latin typeface="+mj-lt"/>
          </a:endParaRPr>
        </a:p>
      </dgm:t>
    </dgm:pt>
    <dgm:pt modelId="{103890EA-500D-436B-AA54-AEEC0FBCBB80}" type="parTrans" cxnId="{5929F99C-9DDB-40F4-A3F6-995D7C95E1CF}">
      <dgm:prSet/>
      <dgm:spPr/>
      <dgm:t>
        <a:bodyPr/>
        <a:lstStyle/>
        <a:p>
          <a:endParaRPr lang="ru-RU" sz="4800" b="1">
            <a:latin typeface="+mj-lt"/>
          </a:endParaRPr>
        </a:p>
      </dgm:t>
    </dgm:pt>
    <dgm:pt modelId="{D4E55313-3CE9-4205-B86F-9EA5542D44F2}" type="sibTrans" cxnId="{5929F99C-9DDB-40F4-A3F6-995D7C95E1CF}">
      <dgm:prSet custT="1"/>
      <dgm:spPr/>
      <dgm:t>
        <a:bodyPr/>
        <a:lstStyle/>
        <a:p>
          <a:endParaRPr lang="ru-RU" sz="1200" b="1">
            <a:latin typeface="+mj-lt"/>
          </a:endParaRPr>
        </a:p>
      </dgm:t>
    </dgm:pt>
    <dgm:pt modelId="{B2047759-1E4F-4FEA-AAA9-2928095F70D9}">
      <dgm:prSet custT="1"/>
      <dgm:spPr/>
      <dgm:t>
        <a:bodyPr/>
        <a:lstStyle/>
        <a:p>
          <a:r>
            <a:rPr lang="ru-RU" sz="1400" b="1" dirty="0" smtClean="0">
              <a:latin typeface="+mj-lt"/>
            </a:rPr>
            <a:t>Низкая самооценка</a:t>
          </a:r>
          <a:endParaRPr lang="ru-RU" sz="1400" b="1" dirty="0">
            <a:latin typeface="+mj-lt"/>
          </a:endParaRPr>
        </a:p>
      </dgm:t>
    </dgm:pt>
    <dgm:pt modelId="{86A66966-1289-43CC-9EF7-E68A3B659787}" type="parTrans" cxnId="{E26C05D0-250C-4C3E-B075-5D195BE3EBD8}">
      <dgm:prSet/>
      <dgm:spPr/>
      <dgm:t>
        <a:bodyPr/>
        <a:lstStyle/>
        <a:p>
          <a:endParaRPr lang="ru-RU" sz="4800" b="1">
            <a:latin typeface="+mj-lt"/>
          </a:endParaRPr>
        </a:p>
      </dgm:t>
    </dgm:pt>
    <dgm:pt modelId="{8E2001BF-59EC-41D2-AB41-FFAC7B8EA9B1}" type="sibTrans" cxnId="{E26C05D0-250C-4C3E-B075-5D195BE3EBD8}">
      <dgm:prSet custT="1"/>
      <dgm:spPr/>
      <dgm:t>
        <a:bodyPr/>
        <a:lstStyle/>
        <a:p>
          <a:endParaRPr lang="ru-RU" sz="1200" b="1">
            <a:latin typeface="+mj-lt"/>
          </a:endParaRPr>
        </a:p>
      </dgm:t>
    </dgm:pt>
    <dgm:pt modelId="{6EF2674E-AAB2-4B77-A437-2E911CC60E8C}" type="pres">
      <dgm:prSet presAssocID="{EFB3A070-9203-4637-9F39-D5C964E7ACCA}" presName="linearFlow" presStyleCnt="0">
        <dgm:presLayoutVars>
          <dgm:dir/>
          <dgm:resizeHandles val="exact"/>
        </dgm:presLayoutVars>
      </dgm:prSet>
      <dgm:spPr/>
    </dgm:pt>
    <dgm:pt modelId="{4675B996-C341-43CB-A507-F0A0D92030C0}" type="pres">
      <dgm:prSet presAssocID="{54DC09CB-94E2-4677-A153-AD27C0EE724C}" presName="node" presStyleLbl="node1" presStyleIdx="0" presStyleCnt="6" custScaleX="83432" custScaleY="69685">
        <dgm:presLayoutVars>
          <dgm:bulletEnabled val="1"/>
        </dgm:presLayoutVars>
      </dgm:prSet>
      <dgm:spPr>
        <a:prstGeom prst="flowChartProcess">
          <a:avLst/>
        </a:prstGeom>
      </dgm:spPr>
      <dgm:t>
        <a:bodyPr/>
        <a:lstStyle/>
        <a:p>
          <a:endParaRPr lang="ru-RU"/>
        </a:p>
      </dgm:t>
    </dgm:pt>
    <dgm:pt modelId="{DCDF5646-2E3A-4A86-846A-B62295CD9174}" type="pres">
      <dgm:prSet presAssocID="{3EEA0D69-8E10-48C8-8528-A25A19534A85}" presName="spacerL" presStyleCnt="0"/>
      <dgm:spPr/>
    </dgm:pt>
    <dgm:pt modelId="{A1B49CF6-3D8A-47EB-BDA1-91ADD54E5C57}" type="pres">
      <dgm:prSet presAssocID="{3EEA0D69-8E10-48C8-8528-A25A19534A85}" presName="sibTrans" presStyleLbl="sibTrans2D1" presStyleIdx="0" presStyleCnt="5" custScaleX="53428" custScaleY="62217"/>
      <dgm:spPr/>
      <dgm:t>
        <a:bodyPr/>
        <a:lstStyle/>
        <a:p>
          <a:endParaRPr lang="ru-RU"/>
        </a:p>
      </dgm:t>
    </dgm:pt>
    <dgm:pt modelId="{AFC47EAB-1DED-418E-A576-EF8FB15C7C81}" type="pres">
      <dgm:prSet presAssocID="{3EEA0D69-8E10-48C8-8528-A25A19534A85}" presName="spacerR" presStyleCnt="0"/>
      <dgm:spPr/>
    </dgm:pt>
    <dgm:pt modelId="{4FAF190D-2917-4CD3-9061-8125B2ED42A7}" type="pres">
      <dgm:prSet presAssocID="{DA6AC124-D12C-4A60-BA2E-8AB13FC6BAA1}" presName="node" presStyleLbl="node1" presStyleIdx="1" presStyleCnt="6" custScaleX="82241" custScaleY="68311">
        <dgm:presLayoutVars>
          <dgm:bulletEnabled val="1"/>
        </dgm:presLayoutVars>
      </dgm:prSet>
      <dgm:spPr>
        <a:prstGeom prst="flowChartProcess">
          <a:avLst/>
        </a:prstGeom>
      </dgm:spPr>
      <dgm:t>
        <a:bodyPr/>
        <a:lstStyle/>
        <a:p>
          <a:endParaRPr lang="ru-RU"/>
        </a:p>
      </dgm:t>
    </dgm:pt>
    <dgm:pt modelId="{9DE8A47D-0B69-44C1-A6ED-F30B4BB363BF}" type="pres">
      <dgm:prSet presAssocID="{D4E55313-3CE9-4205-B86F-9EA5542D44F2}" presName="spacerL" presStyleCnt="0"/>
      <dgm:spPr/>
    </dgm:pt>
    <dgm:pt modelId="{D69324F6-8E03-42A4-9169-2DBFC6B08D18}" type="pres">
      <dgm:prSet presAssocID="{D4E55313-3CE9-4205-B86F-9EA5542D44F2}" presName="sibTrans" presStyleLbl="sibTrans2D1" presStyleIdx="1" presStyleCnt="5" custScaleX="63920" custScaleY="60814"/>
      <dgm:spPr/>
      <dgm:t>
        <a:bodyPr/>
        <a:lstStyle/>
        <a:p>
          <a:endParaRPr lang="ru-RU"/>
        </a:p>
      </dgm:t>
    </dgm:pt>
    <dgm:pt modelId="{193F35A9-B06F-41B1-ABFF-C675FBE8C3A2}" type="pres">
      <dgm:prSet presAssocID="{D4E55313-3CE9-4205-B86F-9EA5542D44F2}" presName="spacerR" presStyleCnt="0"/>
      <dgm:spPr/>
    </dgm:pt>
    <dgm:pt modelId="{68B76FD6-B777-4B9D-960D-162959FE3F2D}" type="pres">
      <dgm:prSet presAssocID="{B2047759-1E4F-4FEA-AAA9-2928095F70D9}" presName="node" presStyleLbl="node1" presStyleIdx="2" presStyleCnt="6" custScaleY="79467">
        <dgm:presLayoutVars>
          <dgm:bulletEnabled val="1"/>
        </dgm:presLayoutVars>
      </dgm:prSet>
      <dgm:spPr>
        <a:prstGeom prst="flowChartProcess">
          <a:avLst/>
        </a:prstGeom>
      </dgm:spPr>
      <dgm:t>
        <a:bodyPr/>
        <a:lstStyle/>
        <a:p>
          <a:endParaRPr lang="ru-RU"/>
        </a:p>
      </dgm:t>
    </dgm:pt>
    <dgm:pt modelId="{D897A144-177D-42B2-8BDB-2F7E3050D504}" type="pres">
      <dgm:prSet presAssocID="{8E2001BF-59EC-41D2-AB41-FFAC7B8EA9B1}" presName="spacerL" presStyleCnt="0"/>
      <dgm:spPr/>
    </dgm:pt>
    <dgm:pt modelId="{E19880F3-D235-43DB-B947-D5129DAFFAB2}" type="pres">
      <dgm:prSet presAssocID="{8E2001BF-59EC-41D2-AB41-FFAC7B8EA9B1}" presName="sibTrans" presStyleLbl="sibTrans2D1" presStyleIdx="2" presStyleCnt="5" custScaleX="61927" custScaleY="58569"/>
      <dgm:spPr/>
      <dgm:t>
        <a:bodyPr/>
        <a:lstStyle/>
        <a:p>
          <a:endParaRPr lang="ru-RU"/>
        </a:p>
      </dgm:t>
    </dgm:pt>
    <dgm:pt modelId="{EA19D846-FE33-428A-BB70-04D85F9E5159}" type="pres">
      <dgm:prSet presAssocID="{8E2001BF-59EC-41D2-AB41-FFAC7B8EA9B1}" presName="spacerR" presStyleCnt="0"/>
      <dgm:spPr/>
    </dgm:pt>
    <dgm:pt modelId="{307A49F3-FACC-469F-85E2-C5DBFCD8C9EE}" type="pres">
      <dgm:prSet presAssocID="{865B80E4-54A0-4640-BCC2-6D109D43AEA6}" presName="node" presStyleLbl="node1" presStyleIdx="3" presStyleCnt="6" custScaleY="82240">
        <dgm:presLayoutVars>
          <dgm:bulletEnabled val="1"/>
        </dgm:presLayoutVars>
      </dgm:prSet>
      <dgm:spPr>
        <a:prstGeom prst="flowChartProcess">
          <a:avLst/>
        </a:prstGeom>
      </dgm:spPr>
      <dgm:t>
        <a:bodyPr/>
        <a:lstStyle/>
        <a:p>
          <a:endParaRPr lang="ru-RU"/>
        </a:p>
      </dgm:t>
    </dgm:pt>
    <dgm:pt modelId="{BDDE38FC-0499-42D6-8884-4D76069960ED}" type="pres">
      <dgm:prSet presAssocID="{F58AD44F-9D22-4C93-96A9-FC74BEC1200A}" presName="spacerL" presStyleCnt="0"/>
      <dgm:spPr/>
    </dgm:pt>
    <dgm:pt modelId="{F4976B62-A260-47B6-8E39-F29751A01E48}" type="pres">
      <dgm:prSet presAssocID="{F58AD44F-9D22-4C93-96A9-FC74BEC1200A}" presName="sibTrans" presStyleLbl="sibTrans2D1" presStyleIdx="3" presStyleCnt="5" custScaleX="65918" custScaleY="58065"/>
      <dgm:spPr/>
      <dgm:t>
        <a:bodyPr/>
        <a:lstStyle/>
        <a:p>
          <a:endParaRPr lang="ru-RU"/>
        </a:p>
      </dgm:t>
    </dgm:pt>
    <dgm:pt modelId="{1B6AC314-89F7-4B44-9507-F8B86B26FA95}" type="pres">
      <dgm:prSet presAssocID="{F58AD44F-9D22-4C93-96A9-FC74BEC1200A}" presName="spacerR" presStyleCnt="0"/>
      <dgm:spPr/>
    </dgm:pt>
    <dgm:pt modelId="{35A8F1A0-E6EF-472D-87B9-3D6ABF04F193}" type="pres">
      <dgm:prSet presAssocID="{53E17F20-7E14-40DF-8CC9-914B08170EE4}" presName="node" presStyleLbl="node1" presStyleIdx="4" presStyleCnt="6">
        <dgm:presLayoutVars>
          <dgm:bulletEnabled val="1"/>
        </dgm:presLayoutVars>
      </dgm:prSet>
      <dgm:spPr>
        <a:prstGeom prst="flowChartProcess">
          <a:avLst/>
        </a:prstGeom>
      </dgm:spPr>
      <dgm:t>
        <a:bodyPr/>
        <a:lstStyle/>
        <a:p>
          <a:endParaRPr lang="ru-RU"/>
        </a:p>
      </dgm:t>
    </dgm:pt>
    <dgm:pt modelId="{281E7F37-29FB-4C44-B318-73B0F23711AE}" type="pres">
      <dgm:prSet presAssocID="{F9260817-A92E-4669-8C65-0C8AF8300214}" presName="spacerL" presStyleCnt="0"/>
      <dgm:spPr/>
    </dgm:pt>
    <dgm:pt modelId="{108292AB-64E1-41D0-971F-0B75EFE92240}" type="pres">
      <dgm:prSet presAssocID="{F9260817-A92E-4669-8C65-0C8AF8300214}" presName="sibTrans" presStyleLbl="sibTrans2D1" presStyleIdx="4" presStyleCnt="5" custScaleX="47421" custScaleY="56073"/>
      <dgm:spPr/>
      <dgm:t>
        <a:bodyPr/>
        <a:lstStyle/>
        <a:p>
          <a:endParaRPr lang="ru-RU"/>
        </a:p>
      </dgm:t>
    </dgm:pt>
    <dgm:pt modelId="{9B061ACF-05AB-4113-BAB7-42C5C4152A09}" type="pres">
      <dgm:prSet presAssocID="{F9260817-A92E-4669-8C65-0C8AF8300214}" presName="spacerR" presStyleCnt="0"/>
      <dgm:spPr/>
    </dgm:pt>
    <dgm:pt modelId="{2FE5B22C-4075-42ED-85D4-640C0EF0CD98}" type="pres">
      <dgm:prSet presAssocID="{D6F88E27-BC2E-4388-87E6-0ABA958FBB8C}" presName="node" presStyleLbl="node1" presStyleIdx="5" presStyleCnt="6" custScaleY="133287">
        <dgm:presLayoutVars>
          <dgm:bulletEnabled val="1"/>
        </dgm:presLayoutVars>
      </dgm:prSet>
      <dgm:spPr>
        <a:prstGeom prst="flowChartProcess">
          <a:avLst/>
        </a:prstGeom>
      </dgm:spPr>
      <dgm:t>
        <a:bodyPr/>
        <a:lstStyle/>
        <a:p>
          <a:endParaRPr lang="ru-RU"/>
        </a:p>
      </dgm:t>
    </dgm:pt>
  </dgm:ptLst>
  <dgm:cxnLst>
    <dgm:cxn modelId="{A801562D-B170-414F-84C7-CE70524DBF01}" srcId="{EFB3A070-9203-4637-9F39-D5C964E7ACCA}" destId="{54DC09CB-94E2-4677-A153-AD27C0EE724C}" srcOrd="0" destOrd="0" parTransId="{E8CB838A-A659-411A-A59A-9171903A20F7}" sibTransId="{3EEA0D69-8E10-48C8-8528-A25A19534A85}"/>
    <dgm:cxn modelId="{BB8BA6CD-326C-41F3-BEA4-B42E1B418512}" type="presOf" srcId="{D6F88E27-BC2E-4388-87E6-0ABA958FBB8C}" destId="{2FE5B22C-4075-42ED-85D4-640C0EF0CD98}" srcOrd="0" destOrd="0" presId="urn:microsoft.com/office/officeart/2005/8/layout/equation1"/>
    <dgm:cxn modelId="{46370AB5-053F-49FA-9946-032892A76DA1}" srcId="{EFB3A070-9203-4637-9F39-D5C964E7ACCA}" destId="{53E17F20-7E14-40DF-8CC9-914B08170EE4}" srcOrd="4" destOrd="0" parTransId="{50E12497-C24E-474C-AFA0-8EA589C28ABA}" sibTransId="{F9260817-A92E-4669-8C65-0C8AF8300214}"/>
    <dgm:cxn modelId="{E26C05D0-250C-4C3E-B075-5D195BE3EBD8}" srcId="{EFB3A070-9203-4637-9F39-D5C964E7ACCA}" destId="{B2047759-1E4F-4FEA-AAA9-2928095F70D9}" srcOrd="2" destOrd="0" parTransId="{86A66966-1289-43CC-9EF7-E68A3B659787}" sibTransId="{8E2001BF-59EC-41D2-AB41-FFAC7B8EA9B1}"/>
    <dgm:cxn modelId="{21E5C7D8-0DB2-45DC-B122-FBBC2E4C91FA}" type="presOf" srcId="{865B80E4-54A0-4640-BCC2-6D109D43AEA6}" destId="{307A49F3-FACC-469F-85E2-C5DBFCD8C9EE}" srcOrd="0" destOrd="0" presId="urn:microsoft.com/office/officeart/2005/8/layout/equation1"/>
    <dgm:cxn modelId="{B8E48F77-FD78-4198-A60B-3DB163B4B7F6}" type="presOf" srcId="{F9260817-A92E-4669-8C65-0C8AF8300214}" destId="{108292AB-64E1-41D0-971F-0B75EFE92240}" srcOrd="0" destOrd="0" presId="urn:microsoft.com/office/officeart/2005/8/layout/equation1"/>
    <dgm:cxn modelId="{78DFA03E-1AF9-4E56-8619-2F00EF26152A}" type="presOf" srcId="{3EEA0D69-8E10-48C8-8528-A25A19534A85}" destId="{A1B49CF6-3D8A-47EB-BDA1-91ADD54E5C57}" srcOrd="0" destOrd="0" presId="urn:microsoft.com/office/officeart/2005/8/layout/equation1"/>
    <dgm:cxn modelId="{09721B37-2B11-44F6-9616-9A07F5FCC5B9}" type="presOf" srcId="{54DC09CB-94E2-4677-A153-AD27C0EE724C}" destId="{4675B996-C341-43CB-A507-F0A0D92030C0}" srcOrd="0" destOrd="0" presId="urn:microsoft.com/office/officeart/2005/8/layout/equation1"/>
    <dgm:cxn modelId="{5929F99C-9DDB-40F4-A3F6-995D7C95E1CF}" srcId="{EFB3A070-9203-4637-9F39-D5C964E7ACCA}" destId="{DA6AC124-D12C-4A60-BA2E-8AB13FC6BAA1}" srcOrd="1" destOrd="0" parTransId="{103890EA-500D-436B-AA54-AEEC0FBCBB80}" sibTransId="{D4E55313-3CE9-4205-B86F-9EA5542D44F2}"/>
    <dgm:cxn modelId="{FB54D542-19BE-4F39-9EB5-C32C9F685D46}" type="presOf" srcId="{D4E55313-3CE9-4205-B86F-9EA5542D44F2}" destId="{D69324F6-8E03-42A4-9169-2DBFC6B08D18}" srcOrd="0" destOrd="0" presId="urn:microsoft.com/office/officeart/2005/8/layout/equation1"/>
    <dgm:cxn modelId="{2580162C-3A82-435E-B337-2642388BB6C9}" type="presOf" srcId="{EFB3A070-9203-4637-9F39-D5C964E7ACCA}" destId="{6EF2674E-AAB2-4B77-A437-2E911CC60E8C}" srcOrd="0" destOrd="0" presId="urn:microsoft.com/office/officeart/2005/8/layout/equation1"/>
    <dgm:cxn modelId="{C4BC35F7-302D-48ED-B872-39E96FC59383}" type="presOf" srcId="{F58AD44F-9D22-4C93-96A9-FC74BEC1200A}" destId="{F4976B62-A260-47B6-8E39-F29751A01E48}" srcOrd="0" destOrd="0" presId="urn:microsoft.com/office/officeart/2005/8/layout/equation1"/>
    <dgm:cxn modelId="{F0F9E0AC-6008-4887-88F7-FE31FC9949A6}" type="presOf" srcId="{B2047759-1E4F-4FEA-AAA9-2928095F70D9}" destId="{68B76FD6-B777-4B9D-960D-162959FE3F2D}" srcOrd="0" destOrd="0" presId="urn:microsoft.com/office/officeart/2005/8/layout/equation1"/>
    <dgm:cxn modelId="{79353643-E113-4358-A8D4-E6421DA6CD5A}" srcId="{EFB3A070-9203-4637-9F39-D5C964E7ACCA}" destId="{865B80E4-54A0-4640-BCC2-6D109D43AEA6}" srcOrd="3" destOrd="0" parTransId="{7C44D4DE-05CA-48F9-A98E-B176CF4D0B82}" sibTransId="{F58AD44F-9D22-4C93-96A9-FC74BEC1200A}"/>
    <dgm:cxn modelId="{2771035E-413E-44C0-95A6-B9AA9411CF22}" srcId="{EFB3A070-9203-4637-9F39-D5C964E7ACCA}" destId="{D6F88E27-BC2E-4388-87E6-0ABA958FBB8C}" srcOrd="5" destOrd="0" parTransId="{47A1FC84-D858-4B1D-BAB7-DC9871CD6836}" sibTransId="{7C6C991C-53F3-4EFD-B9DD-73652363E9EE}"/>
    <dgm:cxn modelId="{D7B74767-E0CD-4256-A38D-E61979A4AD5F}" type="presOf" srcId="{8E2001BF-59EC-41D2-AB41-FFAC7B8EA9B1}" destId="{E19880F3-D235-43DB-B947-D5129DAFFAB2}" srcOrd="0" destOrd="0" presId="urn:microsoft.com/office/officeart/2005/8/layout/equation1"/>
    <dgm:cxn modelId="{30A5B2D0-31D2-43CF-A9B8-D74C5C61B452}" type="presOf" srcId="{53E17F20-7E14-40DF-8CC9-914B08170EE4}" destId="{35A8F1A0-E6EF-472D-87B9-3D6ABF04F193}" srcOrd="0" destOrd="0" presId="urn:microsoft.com/office/officeart/2005/8/layout/equation1"/>
    <dgm:cxn modelId="{AB30AD66-47B4-44A8-8F2F-2E6CC742DDFE}" type="presOf" srcId="{DA6AC124-D12C-4A60-BA2E-8AB13FC6BAA1}" destId="{4FAF190D-2917-4CD3-9061-8125B2ED42A7}" srcOrd="0" destOrd="0" presId="urn:microsoft.com/office/officeart/2005/8/layout/equation1"/>
    <dgm:cxn modelId="{C4069942-7AB2-44AD-9E09-118D924D1D1D}" type="presParOf" srcId="{6EF2674E-AAB2-4B77-A437-2E911CC60E8C}" destId="{4675B996-C341-43CB-A507-F0A0D92030C0}" srcOrd="0" destOrd="0" presId="urn:microsoft.com/office/officeart/2005/8/layout/equation1"/>
    <dgm:cxn modelId="{C2D89B23-06AB-4F65-BD23-4CB68891E242}" type="presParOf" srcId="{6EF2674E-AAB2-4B77-A437-2E911CC60E8C}" destId="{DCDF5646-2E3A-4A86-846A-B62295CD9174}" srcOrd="1" destOrd="0" presId="urn:microsoft.com/office/officeart/2005/8/layout/equation1"/>
    <dgm:cxn modelId="{94CE6175-66E7-40E1-B028-77A276237F15}" type="presParOf" srcId="{6EF2674E-AAB2-4B77-A437-2E911CC60E8C}" destId="{A1B49CF6-3D8A-47EB-BDA1-91ADD54E5C57}" srcOrd="2" destOrd="0" presId="urn:microsoft.com/office/officeart/2005/8/layout/equation1"/>
    <dgm:cxn modelId="{A258A379-AC53-47A9-B9E0-8FF2CEDF5D3F}" type="presParOf" srcId="{6EF2674E-AAB2-4B77-A437-2E911CC60E8C}" destId="{AFC47EAB-1DED-418E-A576-EF8FB15C7C81}" srcOrd="3" destOrd="0" presId="urn:microsoft.com/office/officeart/2005/8/layout/equation1"/>
    <dgm:cxn modelId="{EBAD4473-45F0-4B41-BD47-6CB464FD77DD}" type="presParOf" srcId="{6EF2674E-AAB2-4B77-A437-2E911CC60E8C}" destId="{4FAF190D-2917-4CD3-9061-8125B2ED42A7}" srcOrd="4" destOrd="0" presId="urn:microsoft.com/office/officeart/2005/8/layout/equation1"/>
    <dgm:cxn modelId="{83047FFE-FDC3-4528-B19B-9D815C0FE048}" type="presParOf" srcId="{6EF2674E-AAB2-4B77-A437-2E911CC60E8C}" destId="{9DE8A47D-0B69-44C1-A6ED-F30B4BB363BF}" srcOrd="5" destOrd="0" presId="urn:microsoft.com/office/officeart/2005/8/layout/equation1"/>
    <dgm:cxn modelId="{26B2E790-BC00-4FDF-A4C9-AD4B23531AE4}" type="presParOf" srcId="{6EF2674E-AAB2-4B77-A437-2E911CC60E8C}" destId="{D69324F6-8E03-42A4-9169-2DBFC6B08D18}" srcOrd="6" destOrd="0" presId="urn:microsoft.com/office/officeart/2005/8/layout/equation1"/>
    <dgm:cxn modelId="{7F37FADA-11EE-4C7C-9D74-05351D5F9F9F}" type="presParOf" srcId="{6EF2674E-AAB2-4B77-A437-2E911CC60E8C}" destId="{193F35A9-B06F-41B1-ABFF-C675FBE8C3A2}" srcOrd="7" destOrd="0" presId="urn:microsoft.com/office/officeart/2005/8/layout/equation1"/>
    <dgm:cxn modelId="{E308BB04-7BEA-40C7-83EA-2A1AEEF53343}" type="presParOf" srcId="{6EF2674E-AAB2-4B77-A437-2E911CC60E8C}" destId="{68B76FD6-B777-4B9D-960D-162959FE3F2D}" srcOrd="8" destOrd="0" presId="urn:microsoft.com/office/officeart/2005/8/layout/equation1"/>
    <dgm:cxn modelId="{A396363F-8B14-49F7-821F-D5223BBF98F5}" type="presParOf" srcId="{6EF2674E-AAB2-4B77-A437-2E911CC60E8C}" destId="{D897A144-177D-42B2-8BDB-2F7E3050D504}" srcOrd="9" destOrd="0" presId="urn:microsoft.com/office/officeart/2005/8/layout/equation1"/>
    <dgm:cxn modelId="{23E3D8CB-A214-4854-B16F-5A3A4687F752}" type="presParOf" srcId="{6EF2674E-AAB2-4B77-A437-2E911CC60E8C}" destId="{E19880F3-D235-43DB-B947-D5129DAFFAB2}" srcOrd="10" destOrd="0" presId="urn:microsoft.com/office/officeart/2005/8/layout/equation1"/>
    <dgm:cxn modelId="{BACE44A0-7400-404B-B13A-5538A08DF12B}" type="presParOf" srcId="{6EF2674E-AAB2-4B77-A437-2E911CC60E8C}" destId="{EA19D846-FE33-428A-BB70-04D85F9E5159}" srcOrd="11" destOrd="0" presId="urn:microsoft.com/office/officeart/2005/8/layout/equation1"/>
    <dgm:cxn modelId="{A65B35EF-3322-49D9-AAE1-37494789C053}" type="presParOf" srcId="{6EF2674E-AAB2-4B77-A437-2E911CC60E8C}" destId="{307A49F3-FACC-469F-85E2-C5DBFCD8C9EE}" srcOrd="12" destOrd="0" presId="urn:microsoft.com/office/officeart/2005/8/layout/equation1"/>
    <dgm:cxn modelId="{C8D408E2-FD88-4350-8009-605396968230}" type="presParOf" srcId="{6EF2674E-AAB2-4B77-A437-2E911CC60E8C}" destId="{BDDE38FC-0499-42D6-8884-4D76069960ED}" srcOrd="13" destOrd="0" presId="urn:microsoft.com/office/officeart/2005/8/layout/equation1"/>
    <dgm:cxn modelId="{CA5CE52C-9342-4F23-B9F9-EB978D49329C}" type="presParOf" srcId="{6EF2674E-AAB2-4B77-A437-2E911CC60E8C}" destId="{F4976B62-A260-47B6-8E39-F29751A01E48}" srcOrd="14" destOrd="0" presId="urn:microsoft.com/office/officeart/2005/8/layout/equation1"/>
    <dgm:cxn modelId="{49729538-9708-4BC7-B1D9-DB13D5B31DD3}" type="presParOf" srcId="{6EF2674E-AAB2-4B77-A437-2E911CC60E8C}" destId="{1B6AC314-89F7-4B44-9507-F8B86B26FA95}" srcOrd="15" destOrd="0" presId="urn:microsoft.com/office/officeart/2005/8/layout/equation1"/>
    <dgm:cxn modelId="{1E2AE186-A60B-4018-8044-F264F0FDF1B5}" type="presParOf" srcId="{6EF2674E-AAB2-4B77-A437-2E911CC60E8C}" destId="{35A8F1A0-E6EF-472D-87B9-3D6ABF04F193}" srcOrd="16" destOrd="0" presId="urn:microsoft.com/office/officeart/2005/8/layout/equation1"/>
    <dgm:cxn modelId="{91893CD0-45D7-42D0-91E4-3F48D1B5C0D4}" type="presParOf" srcId="{6EF2674E-AAB2-4B77-A437-2E911CC60E8C}" destId="{281E7F37-29FB-4C44-B318-73B0F23711AE}" srcOrd="17" destOrd="0" presId="urn:microsoft.com/office/officeart/2005/8/layout/equation1"/>
    <dgm:cxn modelId="{A05B69A3-E81F-4330-89B3-9A69C3DDF973}" type="presParOf" srcId="{6EF2674E-AAB2-4B77-A437-2E911CC60E8C}" destId="{108292AB-64E1-41D0-971F-0B75EFE92240}" srcOrd="18" destOrd="0" presId="urn:microsoft.com/office/officeart/2005/8/layout/equation1"/>
    <dgm:cxn modelId="{DBEE78F8-FEE7-442F-AD68-EC3863F8C9DE}" type="presParOf" srcId="{6EF2674E-AAB2-4B77-A437-2E911CC60E8C}" destId="{9B061ACF-05AB-4113-BAB7-42C5C4152A09}" srcOrd="19" destOrd="0" presId="urn:microsoft.com/office/officeart/2005/8/layout/equation1"/>
    <dgm:cxn modelId="{7B215102-B476-4479-9F77-31B7829A5980}" type="presParOf" srcId="{6EF2674E-AAB2-4B77-A437-2E911CC60E8C}" destId="{2FE5B22C-4075-42ED-85D4-640C0EF0CD98}" srcOrd="2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B996-C341-43CB-A507-F0A0D92030C0}">
      <dsp:nvSpPr>
        <dsp:cNvPr id="0" name=""/>
        <dsp:cNvSpPr/>
      </dsp:nvSpPr>
      <dsp:spPr>
        <a:xfrm>
          <a:off x="899" y="856099"/>
          <a:ext cx="934070" cy="780165"/>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mj-lt"/>
            </a:rPr>
            <a:t>Часто ППП ЦНС</a:t>
          </a:r>
          <a:endParaRPr lang="ru-RU" sz="1400" b="1" kern="1200" dirty="0">
            <a:latin typeface="+mj-lt"/>
          </a:endParaRPr>
        </a:p>
      </dsp:txBody>
      <dsp:txXfrm>
        <a:off x="899" y="856099"/>
        <a:ext cx="934070" cy="780165"/>
      </dsp:txXfrm>
    </dsp:sp>
    <dsp:sp modelId="{A1B49CF6-3D8A-47EB-BDA1-91ADD54E5C57}">
      <dsp:nvSpPr>
        <dsp:cNvPr id="0" name=""/>
        <dsp:cNvSpPr/>
      </dsp:nvSpPr>
      <dsp:spPr>
        <a:xfrm>
          <a:off x="1025878" y="1044180"/>
          <a:ext cx="346931" cy="404002"/>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b="1" kern="1200" baseline="0">
            <a:latin typeface="+mj-lt"/>
          </a:endParaRPr>
        </a:p>
      </dsp:txBody>
      <dsp:txXfrm>
        <a:off x="1071864" y="1205382"/>
        <a:ext cx="254959" cy="81598"/>
      </dsp:txXfrm>
    </dsp:sp>
    <dsp:sp modelId="{4FAF190D-2917-4CD3-9061-8125B2ED42A7}">
      <dsp:nvSpPr>
        <dsp:cNvPr id="0" name=""/>
        <dsp:cNvSpPr/>
      </dsp:nvSpPr>
      <dsp:spPr>
        <a:xfrm>
          <a:off x="1463718" y="863790"/>
          <a:ext cx="920736" cy="764782"/>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mj-lt"/>
            </a:rPr>
            <a:t>Снижение ИР</a:t>
          </a:r>
          <a:endParaRPr lang="ru-RU" sz="1400" b="1" kern="1200" dirty="0">
            <a:latin typeface="+mj-lt"/>
          </a:endParaRPr>
        </a:p>
      </dsp:txBody>
      <dsp:txXfrm>
        <a:off x="1463718" y="863790"/>
        <a:ext cx="920736" cy="764782"/>
      </dsp:txXfrm>
    </dsp:sp>
    <dsp:sp modelId="{D69324F6-8E03-42A4-9169-2DBFC6B08D18}">
      <dsp:nvSpPr>
        <dsp:cNvPr id="0" name=""/>
        <dsp:cNvSpPr/>
      </dsp:nvSpPr>
      <dsp:spPr>
        <a:xfrm>
          <a:off x="2475363" y="1048735"/>
          <a:ext cx="415061" cy="394892"/>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latin typeface="+mj-lt"/>
          </a:endParaRPr>
        </a:p>
      </dsp:txBody>
      <dsp:txXfrm>
        <a:off x="2530379" y="1199742"/>
        <a:ext cx="305029" cy="92878"/>
      </dsp:txXfrm>
    </dsp:sp>
    <dsp:sp modelId="{68B76FD6-B777-4B9D-960D-162959FE3F2D}">
      <dsp:nvSpPr>
        <dsp:cNvPr id="0" name=""/>
        <dsp:cNvSpPr/>
      </dsp:nvSpPr>
      <dsp:spPr>
        <a:xfrm>
          <a:off x="2981332" y="801341"/>
          <a:ext cx="1119559" cy="889680"/>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mj-lt"/>
            </a:rPr>
            <a:t>Низкая самооценка</a:t>
          </a:r>
          <a:endParaRPr lang="ru-RU" sz="1400" b="1" kern="1200" dirty="0">
            <a:latin typeface="+mj-lt"/>
          </a:endParaRPr>
        </a:p>
      </dsp:txBody>
      <dsp:txXfrm>
        <a:off x="2981332" y="801341"/>
        <a:ext cx="1119559" cy="889680"/>
      </dsp:txXfrm>
    </dsp:sp>
    <dsp:sp modelId="{E19880F3-D235-43DB-B947-D5129DAFFAB2}">
      <dsp:nvSpPr>
        <dsp:cNvPr id="0" name=""/>
        <dsp:cNvSpPr/>
      </dsp:nvSpPr>
      <dsp:spPr>
        <a:xfrm>
          <a:off x="4191800" y="1056024"/>
          <a:ext cx="402119" cy="380314"/>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latin typeface="+mj-lt"/>
          </a:endParaRPr>
        </a:p>
      </dsp:txBody>
      <dsp:txXfrm>
        <a:off x="4245101" y="1201456"/>
        <a:ext cx="295517" cy="89450"/>
      </dsp:txXfrm>
    </dsp:sp>
    <dsp:sp modelId="{307A49F3-FACC-469F-85E2-C5DBFCD8C9EE}">
      <dsp:nvSpPr>
        <dsp:cNvPr id="0" name=""/>
        <dsp:cNvSpPr/>
      </dsp:nvSpPr>
      <dsp:spPr>
        <a:xfrm>
          <a:off x="4684828" y="785819"/>
          <a:ext cx="1119559" cy="920725"/>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err="1" smtClean="0">
              <a:latin typeface="+mj-lt"/>
            </a:rPr>
            <a:t>Дисгармо-ния</a:t>
          </a:r>
          <a:r>
            <a:rPr lang="ru-RU" sz="1400" b="1" kern="1200" dirty="0" smtClean="0">
              <a:latin typeface="+mj-lt"/>
            </a:rPr>
            <a:t> личности</a:t>
          </a:r>
          <a:endParaRPr lang="ru-RU" sz="1400" b="1" kern="1200" dirty="0">
            <a:latin typeface="+mj-lt"/>
          </a:endParaRPr>
        </a:p>
      </dsp:txBody>
      <dsp:txXfrm>
        <a:off x="4684828" y="785819"/>
        <a:ext cx="1119559" cy="920725"/>
      </dsp:txXfrm>
    </dsp:sp>
    <dsp:sp modelId="{F4976B62-A260-47B6-8E39-F29751A01E48}">
      <dsp:nvSpPr>
        <dsp:cNvPr id="0" name=""/>
        <dsp:cNvSpPr/>
      </dsp:nvSpPr>
      <dsp:spPr>
        <a:xfrm>
          <a:off x="5895296" y="1057661"/>
          <a:ext cx="428034" cy="377041"/>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latin typeface="+mj-lt"/>
          </a:endParaRPr>
        </a:p>
      </dsp:txBody>
      <dsp:txXfrm>
        <a:off x="5952032" y="1201841"/>
        <a:ext cx="314562" cy="88681"/>
      </dsp:txXfrm>
    </dsp:sp>
    <dsp:sp modelId="{35A8F1A0-E6EF-472D-87B9-3D6ABF04F193}">
      <dsp:nvSpPr>
        <dsp:cNvPr id="0" name=""/>
        <dsp:cNvSpPr/>
      </dsp:nvSpPr>
      <dsp:spPr>
        <a:xfrm>
          <a:off x="6414239" y="686402"/>
          <a:ext cx="1119559" cy="1119559"/>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mj-lt"/>
            </a:rPr>
            <a:t>Семейное </a:t>
          </a:r>
          <a:r>
            <a:rPr lang="ru-RU" sz="1400" b="1" kern="1200" dirty="0" err="1" smtClean="0">
              <a:latin typeface="+mj-lt"/>
            </a:rPr>
            <a:t>неблагопо-лучие</a:t>
          </a:r>
          <a:r>
            <a:rPr lang="ru-RU" sz="1400" b="1" kern="1200" dirty="0" smtClean="0">
              <a:latin typeface="+mj-lt"/>
            </a:rPr>
            <a:t> и нарушения семейного воспитания</a:t>
          </a:r>
          <a:endParaRPr lang="ru-RU" sz="1400" b="1" kern="1200" dirty="0">
            <a:latin typeface="+mj-lt"/>
          </a:endParaRPr>
        </a:p>
      </dsp:txBody>
      <dsp:txXfrm>
        <a:off x="6414239" y="686402"/>
        <a:ext cx="1119559" cy="1119559"/>
      </dsp:txXfrm>
    </dsp:sp>
    <dsp:sp modelId="{108292AB-64E1-41D0-971F-0B75EFE92240}">
      <dsp:nvSpPr>
        <dsp:cNvPr id="0" name=""/>
        <dsp:cNvSpPr/>
      </dsp:nvSpPr>
      <dsp:spPr>
        <a:xfrm>
          <a:off x="7624707" y="1064128"/>
          <a:ext cx="307925" cy="364106"/>
        </a:xfrm>
        <a:prstGeom prst="mathEqual">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a:latin typeface="+mj-lt"/>
          </a:endParaRPr>
        </a:p>
      </dsp:txBody>
      <dsp:txXfrm>
        <a:off x="7665522" y="1139134"/>
        <a:ext cx="226295" cy="214094"/>
      </dsp:txXfrm>
    </dsp:sp>
    <dsp:sp modelId="{2FE5B22C-4075-42ED-85D4-640C0EF0CD98}">
      <dsp:nvSpPr>
        <dsp:cNvPr id="0" name=""/>
        <dsp:cNvSpPr/>
      </dsp:nvSpPr>
      <dsp:spPr>
        <a:xfrm>
          <a:off x="8023541" y="500068"/>
          <a:ext cx="1119559" cy="1492227"/>
        </a:xfrm>
        <a:prstGeom prst="flowChartProcess">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mj-lt"/>
            </a:rPr>
            <a:t>Портрет подростка </a:t>
          </a:r>
        </a:p>
        <a:p>
          <a:pPr lvl="0" algn="ctr" defTabSz="622300">
            <a:lnSpc>
              <a:spcPct val="90000"/>
            </a:lnSpc>
            <a:spcBef>
              <a:spcPct val="0"/>
            </a:spcBef>
            <a:spcAft>
              <a:spcPct val="35000"/>
            </a:spcAft>
          </a:pPr>
          <a:r>
            <a:rPr lang="ru-RU" sz="1400" b="1" kern="1200" dirty="0" smtClean="0">
              <a:latin typeface="+mj-lt"/>
            </a:rPr>
            <a:t>с </a:t>
          </a:r>
          <a:r>
            <a:rPr lang="ru-RU" sz="1400" b="1" kern="1200" dirty="0" err="1" smtClean="0">
              <a:latin typeface="+mj-lt"/>
            </a:rPr>
            <a:t>аутоагрес-сивным</a:t>
          </a:r>
          <a:r>
            <a:rPr lang="ru-RU" sz="1400" b="1" kern="1200" dirty="0" smtClean="0">
              <a:latin typeface="+mj-lt"/>
            </a:rPr>
            <a:t> поведением</a:t>
          </a:r>
          <a:endParaRPr lang="ru-RU" sz="1400" b="1" kern="1200" dirty="0">
            <a:latin typeface="+mj-lt"/>
          </a:endParaRPr>
        </a:p>
      </dsp:txBody>
      <dsp:txXfrm>
        <a:off x="8023541" y="500068"/>
        <a:ext cx="1119559" cy="149222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emf"/></Relationships>
</file>

<file path=ppt/drawings/drawing1.xml><?xml version="1.0" encoding="utf-8"?>
<c:userShapes xmlns:c="http://schemas.openxmlformats.org/drawingml/2006/chart">
  <cdr:relSizeAnchor xmlns:cdr="http://schemas.openxmlformats.org/drawingml/2006/chartDrawing">
    <cdr:from>
      <cdr:x>0.24156</cdr:x>
      <cdr:y>0.11128</cdr:y>
    </cdr:from>
    <cdr:to>
      <cdr:x>0.72991</cdr:x>
      <cdr:y>0.17444</cdr:y>
    </cdr:to>
    <cdr:sp macro="" textlink="">
      <cdr:nvSpPr>
        <cdr:cNvPr id="2" name="TextBox 1"/>
        <cdr:cNvSpPr txBox="1"/>
      </cdr:nvSpPr>
      <cdr:spPr>
        <a:xfrm xmlns:a="http://schemas.openxmlformats.org/drawingml/2006/main">
          <a:off x="1973368" y="751840"/>
          <a:ext cx="3989494" cy="426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600" i="1" dirty="0" smtClean="0">
              <a:latin typeface="Arial Cyr" pitchFamily="34" charset="0"/>
              <a:cs typeface="Arial Cyr" pitchFamily="34" charset="0"/>
            </a:rPr>
            <a:t>Нижняя граница нормы (1.65 </a:t>
          </a:r>
          <a:r>
            <a:rPr lang="ru-RU" sz="1600" i="1" dirty="0" err="1" smtClean="0">
              <a:latin typeface="Arial Cyr" pitchFamily="34" charset="0"/>
              <a:cs typeface="Arial Cyr" pitchFamily="34" charset="0"/>
            </a:rPr>
            <a:t>ммоль</a:t>
          </a:r>
          <a:r>
            <a:rPr lang="ru-RU" sz="1600" i="1" dirty="0" smtClean="0">
              <a:latin typeface="Arial Cyr" pitchFamily="34" charset="0"/>
              <a:cs typeface="Arial Cyr" pitchFamily="34" charset="0"/>
            </a:rPr>
            <a:t>/л)</a:t>
          </a:r>
          <a:endParaRPr lang="en-US" sz="1600" i="1" dirty="0">
            <a:latin typeface="Arial Cyr" pitchFamily="34" charset="0"/>
            <a:cs typeface="Arial Cyr" pitchFamily="34" charset="0"/>
          </a:endParaRPr>
        </a:p>
      </cdr:txBody>
    </cdr:sp>
  </cdr:relSizeAnchor>
  <cdr:relSizeAnchor xmlns:cdr="http://schemas.openxmlformats.org/drawingml/2006/chartDrawing">
    <cdr:from>
      <cdr:x>0.24156</cdr:x>
      <cdr:y>0.65516</cdr:y>
    </cdr:from>
    <cdr:to>
      <cdr:x>0.71292</cdr:x>
      <cdr:y>0.71053</cdr:y>
    </cdr:to>
    <cdr:cxnSp macro="">
      <cdr:nvCxnSpPr>
        <cdr:cNvPr id="6" name="Прямая соединительная линия 5"/>
        <cdr:cNvCxnSpPr/>
      </cdr:nvCxnSpPr>
      <cdr:spPr>
        <a:xfrm xmlns:a="http://schemas.openxmlformats.org/drawingml/2006/main" flipV="1">
          <a:off x="1973368" y="4426552"/>
          <a:ext cx="3850641" cy="374048"/>
        </a:xfrm>
        <a:prstGeom xmlns:a="http://schemas.openxmlformats.org/drawingml/2006/main" prst="line">
          <a:avLst/>
        </a:prstGeom>
        <a:ln xmlns:a="http://schemas.openxmlformats.org/drawingml/2006/main" w="2857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A793A43-BA81-4E80-90E2-DE24062B03E2}" type="datetimeFigureOut">
              <a:rPr lang="ru-RU" smtClean="0"/>
              <a:t>23.03.2016</a:t>
            </a:fld>
            <a:endParaRPr lang="ru-RU"/>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B8BF4BC-40FF-48B0-B143-45044E053E33}" type="slidenum">
              <a:rPr lang="ru-RU" smtClean="0"/>
              <a:t>‹#›</a:t>
            </a:fld>
            <a:endParaRPr lang="ru-RU"/>
          </a:p>
        </p:txBody>
      </p:sp>
    </p:spTree>
    <p:extLst>
      <p:ext uri="{BB962C8B-B14F-4D97-AF65-F5344CB8AC3E}">
        <p14:creationId xmlns:p14="http://schemas.microsoft.com/office/powerpoint/2010/main" val="3510983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Дата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CB84698-7F7C-40D2-9A7C-3D0DEF7F580D}" type="datetimeFigureOut">
              <a:rPr lang="en-US"/>
              <a:pPr>
                <a:defRPr/>
              </a:pPr>
              <a:t>3/23/2016</a:t>
            </a:fld>
            <a:endParaRPr lang="en-US"/>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Заметки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93ED97-0AA5-440F-9A2C-9429F44C8E1E}" type="slidenum">
              <a:rPr lang="en-US"/>
              <a:pPr>
                <a:defRPr/>
              </a:pPr>
              <a:t>‹#›</a:t>
            </a:fld>
            <a:endParaRPr lang="en-US"/>
          </a:p>
        </p:txBody>
      </p:sp>
    </p:spTree>
    <p:extLst>
      <p:ext uri="{BB962C8B-B14F-4D97-AF65-F5344CB8AC3E}">
        <p14:creationId xmlns:p14="http://schemas.microsoft.com/office/powerpoint/2010/main" val="28139006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Еще одним значимым школьным фактором является личность учителя и его стиль поведения.  </a:t>
            </a:r>
          </a:p>
          <a:p>
            <a:pPr eaLnBrk="1" hangingPunct="1">
              <a:spcBef>
                <a:spcPct val="0"/>
              </a:spcBef>
            </a:pPr>
            <a:r>
              <a:rPr lang="ru-RU" altLang="ru-RU" smtClean="0"/>
              <a:t>Сопоставляя состояние здоровья учащихся, которые обучались у педагогов с авторитарно-жестким и демократическим стилем поведения, мы выявили различия по частоте и выраженности нарушений психического и соматического здоровья. Более подробно эта информация представлена на стендовом докладе.</a:t>
            </a:r>
          </a:p>
        </p:txBody>
      </p:sp>
      <p:sp>
        <p:nvSpPr>
          <p:cNvPr id="1034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CA248D-89F8-4192-B4F0-500EB3C0CC5B}" type="slidenum">
              <a:rPr lang="ru-RU" altLang="ru-RU" smtClean="0">
                <a:latin typeface="Arial" charset="0"/>
              </a:rPr>
              <a:pPr eaLnBrk="1" hangingPunct="1">
                <a:spcBef>
                  <a:spcPct val="0"/>
                </a:spcBef>
              </a:pPr>
              <a:t>6</a:t>
            </a:fld>
            <a:endParaRPr lang="ru-RU" altLang="ru-RU"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4E3EB3-AB1D-4257-913D-62716D7D69A8}" type="slidenum">
              <a:rPr lang="ru-RU">
                <a:cs typeface="Arial" charset="0"/>
              </a:rPr>
              <a:pPr fontAlgn="base">
                <a:spcBef>
                  <a:spcPct val="0"/>
                </a:spcBef>
                <a:spcAft>
                  <a:spcPct val="0"/>
                </a:spcAft>
              </a:pPr>
              <a:t>16</a:t>
            </a:fld>
            <a:endParaRPr lang="ru-RU">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6AEA5-9BBB-4920-888F-B05D5A38F32D}" type="slidenum">
              <a:rPr lang="ru-RU">
                <a:cs typeface="Arial" charset="0"/>
              </a:rPr>
              <a:pPr fontAlgn="base">
                <a:spcBef>
                  <a:spcPct val="0"/>
                </a:spcBef>
                <a:spcAft>
                  <a:spcPct val="0"/>
                </a:spcAft>
              </a:pPr>
              <a:t>17</a:t>
            </a:fld>
            <a:endParaRPr lang="ru-RU">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58593-0AE4-4AFD-AAED-2C5FDD48A639}" type="slidenum">
              <a:rPr lang="ru-RU" altLang="ru-RU" smtClean="0"/>
              <a:pPr eaLnBrk="1" hangingPunct="1"/>
              <a:t>20</a:t>
            </a:fld>
            <a:endParaRPr lang="ru-RU" altLang="ru-RU"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54EDC0-FB88-4E2B-8E79-DB37B40CA202}" type="slidenum">
              <a:rPr lang="ru-RU">
                <a:cs typeface="Arial" charset="0"/>
              </a:rPr>
              <a:pPr fontAlgn="base">
                <a:spcBef>
                  <a:spcPct val="0"/>
                </a:spcBef>
                <a:spcAft>
                  <a:spcPct val="0"/>
                </a:spcAft>
              </a:pPr>
              <a:t>21</a:t>
            </a:fld>
            <a:endParaRPr lang="ru-RU">
              <a:cs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и обеспечивая более эффективную передачу</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8F6E6F-19B9-4083-8A7E-DB4DFEC01122}" type="slidenum">
              <a:rPr lang="ru-RU">
                <a:cs typeface="Arial" charset="0"/>
              </a:rPr>
              <a:pPr fontAlgn="base">
                <a:spcBef>
                  <a:spcPct val="0"/>
                </a:spcBef>
                <a:spcAft>
                  <a:spcPct val="0"/>
                </a:spcAft>
              </a:pPr>
              <a:t>22</a:t>
            </a:fld>
            <a:endParaRPr lang="ru-RU">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C1B37F-C8B9-427C-B0C9-94BF2A3ABB85}" type="slidenum">
              <a:rPr lang="ru-RU" altLang="ru-RU" smtClean="0"/>
              <a:pPr eaLnBrk="1" hangingPunct="1"/>
              <a:t>23</a:t>
            </a:fld>
            <a:endParaRPr lang="ru-RU" altLang="ru-RU"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dirty="0" smtClean="0"/>
              <a:t>В пищевых продуктах, пиридоксин и его производные </a:t>
            </a:r>
            <a:r>
              <a:rPr lang="ru-RU" altLang="ru-RU" dirty="0" err="1" smtClean="0"/>
              <a:t>пиридоксаль</a:t>
            </a:r>
            <a:r>
              <a:rPr lang="ru-RU" altLang="ru-RU" dirty="0" smtClean="0"/>
              <a:t> и </a:t>
            </a:r>
            <a:r>
              <a:rPr lang="ru-RU" altLang="ru-RU" dirty="0" err="1" smtClean="0"/>
              <a:t>пиридоксамин</a:t>
            </a:r>
            <a:r>
              <a:rPr lang="ru-RU" altLang="ru-RU" dirty="0" smtClean="0"/>
              <a:t> обычно находятся в связанном состоянии. В процессе пищеварения в тонкой кишке, они освобождаются и легко всасываются. Предварительно, производные пиридоксина </a:t>
            </a:r>
            <a:r>
              <a:rPr lang="ru-RU" altLang="ru-RU" dirty="0" err="1" smtClean="0"/>
              <a:t>дефосфорилируются</a:t>
            </a:r>
            <a:r>
              <a:rPr lang="ru-RU" altLang="ru-RU" dirty="0" smtClean="0"/>
              <a:t>, а затем вновь </a:t>
            </a:r>
            <a:r>
              <a:rPr lang="ru-RU" altLang="ru-RU" dirty="0" err="1" smtClean="0"/>
              <a:t>фосфорилируются</a:t>
            </a:r>
            <a:r>
              <a:rPr lang="ru-RU" altLang="ru-RU" dirty="0" smtClean="0"/>
              <a:t> в печени и почках. В крови осуществляется </a:t>
            </a:r>
            <a:r>
              <a:rPr lang="ru-RU" altLang="ru-RU" dirty="0" err="1" smtClean="0"/>
              <a:t>неферментативное</a:t>
            </a:r>
            <a:r>
              <a:rPr lang="ru-RU" altLang="ru-RU" dirty="0" smtClean="0"/>
              <a:t> превращение пиридоксина в </a:t>
            </a:r>
            <a:r>
              <a:rPr lang="ru-RU" altLang="ru-RU" dirty="0" err="1" smtClean="0"/>
              <a:t>пиридоксамин</a:t>
            </a:r>
            <a:r>
              <a:rPr lang="ru-RU" altLang="ru-RU" dirty="0" smtClean="0"/>
              <a:t> и, также в конечный продукт обмена – 4-пиридоксиловую кислоту. В тканях, пиридоксин </a:t>
            </a:r>
            <a:r>
              <a:rPr lang="ru-RU" altLang="ru-RU" dirty="0" err="1" smtClean="0"/>
              <a:t>фосфорилируется</a:t>
            </a:r>
            <a:r>
              <a:rPr lang="ru-RU" altLang="ru-RU" dirty="0" smtClean="0"/>
              <a:t> до </a:t>
            </a:r>
            <a:r>
              <a:rPr lang="ru-RU" altLang="ru-RU" dirty="0" err="1" smtClean="0"/>
              <a:t>пиридоксинфосфата</a:t>
            </a:r>
            <a:r>
              <a:rPr lang="ru-RU" altLang="ru-RU" dirty="0" smtClean="0"/>
              <a:t>, </a:t>
            </a:r>
            <a:r>
              <a:rPr lang="ru-RU" altLang="ru-RU" dirty="0" err="1" smtClean="0"/>
              <a:t>пиридоксальфосфата</a:t>
            </a:r>
            <a:r>
              <a:rPr lang="ru-RU" altLang="ru-RU" dirty="0" smtClean="0"/>
              <a:t> и </a:t>
            </a:r>
            <a:r>
              <a:rPr lang="ru-RU" altLang="ru-RU" dirty="0" err="1" smtClean="0"/>
              <a:t>пиридоксаминфосфата</a:t>
            </a:r>
            <a:r>
              <a:rPr lang="ru-RU" altLang="ru-RU" dirty="0" smtClean="0"/>
              <a:t>. Продуктами превращения </a:t>
            </a:r>
            <a:r>
              <a:rPr lang="ru-RU" altLang="ru-RU" dirty="0" err="1" smtClean="0"/>
              <a:t>пиридоксаля</a:t>
            </a:r>
            <a:r>
              <a:rPr lang="ru-RU" altLang="ru-RU" dirty="0" smtClean="0"/>
              <a:t> являются 4-пиридоксиловая и 5-фосфопиридоксиловая кислоты. Оба эти продукта выделяются с мочой. Пиридоксин способствует синтезу серосодержащей аминокислоты таурина из метионина и цистеина (</a:t>
            </a:r>
            <a:r>
              <a:rPr lang="en-US" altLang="ru-RU" dirty="0" smtClean="0"/>
              <a:t>Lourenco</a:t>
            </a:r>
            <a:r>
              <a:rPr lang="ru-RU" altLang="ru-RU" dirty="0" smtClean="0"/>
              <a:t>, 2002). Синергизм пиридоксина с </a:t>
            </a:r>
            <a:r>
              <a:rPr lang="ru-RU" altLang="ru-RU" dirty="0" err="1" smtClean="0"/>
              <a:t>фолатами</a:t>
            </a:r>
            <a:r>
              <a:rPr lang="ru-RU" altLang="ru-RU" dirty="0" smtClean="0"/>
              <a:t> и </a:t>
            </a:r>
            <a:r>
              <a:rPr lang="ru-RU" altLang="ru-RU" dirty="0" err="1" smtClean="0"/>
              <a:t>цианкобаламином</a:t>
            </a:r>
            <a:r>
              <a:rPr lang="ru-RU" altLang="ru-RU" dirty="0" smtClean="0"/>
              <a:t> способствует профилактике и лечению </a:t>
            </a:r>
            <a:r>
              <a:rPr lang="ru-RU" altLang="ru-RU" dirty="0" err="1" smtClean="0"/>
              <a:t>гипергомоцистеинемии</a:t>
            </a:r>
            <a:r>
              <a:rPr lang="ru-RU" altLang="ru-RU" dirty="0" smtClean="0"/>
              <a:t>. Дефицит пиридоксина снижает активность </a:t>
            </a:r>
            <a:r>
              <a:rPr lang="ru-RU" altLang="ru-RU" dirty="0" err="1" smtClean="0"/>
              <a:t>цистатионин</a:t>
            </a:r>
            <a:r>
              <a:rPr lang="ru-RU" altLang="ru-RU" dirty="0" smtClean="0"/>
              <a:t> бета-</a:t>
            </a:r>
            <a:r>
              <a:rPr lang="ru-RU" altLang="ru-RU" dirty="0" err="1" smtClean="0"/>
              <a:t>синтазы</a:t>
            </a:r>
            <a:r>
              <a:rPr lang="ru-RU" altLang="ru-RU" dirty="0" smtClean="0"/>
              <a:t>, что приводит к </a:t>
            </a:r>
            <a:r>
              <a:rPr lang="ru-RU" altLang="ru-RU" dirty="0" err="1" smtClean="0"/>
              <a:t>гипергомоцистеинемии</a:t>
            </a:r>
            <a:r>
              <a:rPr lang="ru-RU" altLang="ru-RU" dirty="0"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17859BCD-2012-4100-9F61-28E18065BC67}" type="slidenum">
              <a:rPr lang="ru-RU"/>
              <a:pPr/>
              <a:t>25</a:t>
            </a:fld>
            <a:endParaRPr lang="ru-RU"/>
          </a:p>
        </p:txBody>
      </p:sp>
      <p:sp>
        <p:nvSpPr>
          <p:cNvPr id="84993" name="Text Box 1"/>
          <p:cNvSpPr txBox="1">
            <a:spLocks noChangeArrowheads="1"/>
          </p:cNvSpPr>
          <p:nvPr/>
        </p:nvSpPr>
        <p:spPr bwMode="auto">
          <a:xfrm>
            <a:off x="3812029" y="9371167"/>
            <a:ext cx="2906760" cy="4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DEA9F989-FD40-4CC0-82FC-D4D5000E615B}" type="slidenum">
              <a:rPr lang="ru-RU" sz="1200">
                <a:latin typeface="Times New Roman" pitchFamily="16" charset="0"/>
                <a:cs typeface="Arial Unicode MS" charset="0"/>
              </a:rPr>
              <a:pPr algn="r">
                <a:lnSpc>
                  <a:spcPct val="95000"/>
                </a:lnSpc>
                <a:buClrTx/>
                <a:buFontTx/>
                <a:buNone/>
              </a:pPr>
              <a:t>25</a:t>
            </a:fld>
            <a:endParaRPr lang="ru-RU" sz="1200">
              <a:latin typeface="Times New Roman" pitchFamily="16" charset="0"/>
              <a:cs typeface="Arial Unicode MS" charset="0"/>
            </a:endParaRPr>
          </a:p>
        </p:txBody>
      </p:sp>
      <p:sp>
        <p:nvSpPr>
          <p:cNvPr id="84994" name="Text Box 2"/>
          <p:cNvSpPr txBox="1">
            <a:spLocks noChangeArrowheads="1"/>
          </p:cNvSpPr>
          <p:nvPr/>
        </p:nvSpPr>
        <p:spPr bwMode="auto">
          <a:xfrm>
            <a:off x="3812030" y="9371167"/>
            <a:ext cx="2908175" cy="47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9DD1133A-889B-4752-986C-D99936458C3E}" type="slidenum">
              <a:rPr lang="ru-RU" sz="1200">
                <a:latin typeface="Times New Roman" pitchFamily="16" charset="0"/>
                <a:cs typeface="Arial Unicode MS" charset="0"/>
              </a:rPr>
              <a:pPr algn="r">
                <a:lnSpc>
                  <a:spcPct val="95000"/>
                </a:lnSpc>
                <a:buClrTx/>
                <a:buFontTx/>
                <a:buNone/>
              </a:pPr>
              <a:t>25</a:t>
            </a:fld>
            <a:endParaRPr lang="ru-RU" sz="1200">
              <a:latin typeface="Times New Roman" pitchFamily="16" charset="0"/>
              <a:cs typeface="Arial Unicode MS" charset="0"/>
            </a:endParaRPr>
          </a:p>
        </p:txBody>
      </p:sp>
      <p:sp>
        <p:nvSpPr>
          <p:cNvPr id="84995" name="Text Box 3"/>
          <p:cNvSpPr txBox="1">
            <a:spLocks noChangeArrowheads="1"/>
          </p:cNvSpPr>
          <p:nvPr/>
        </p:nvSpPr>
        <p:spPr bwMode="auto">
          <a:xfrm>
            <a:off x="3812030" y="9371166"/>
            <a:ext cx="2909589" cy="479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D323B33-BC7C-4AC4-910D-16F98515D497}" type="slidenum">
              <a:rPr lang="ru-RU" sz="1200">
                <a:latin typeface="Times New Roman" pitchFamily="16" charset="0"/>
                <a:cs typeface="Arial Unicode MS" charset="0"/>
              </a:rPr>
              <a:pPr algn="r">
                <a:lnSpc>
                  <a:spcPct val="95000"/>
                </a:lnSpc>
                <a:buClrTx/>
                <a:buFontTx/>
                <a:buNone/>
              </a:pPr>
              <a:t>25</a:t>
            </a:fld>
            <a:endParaRPr lang="ru-RU" sz="1200">
              <a:latin typeface="Times New Roman" pitchFamily="16" charset="0"/>
              <a:cs typeface="Arial Unicode MS" charset="0"/>
            </a:endParaRPr>
          </a:p>
        </p:txBody>
      </p:sp>
      <p:sp>
        <p:nvSpPr>
          <p:cNvPr id="84996" name="Text Box 4"/>
          <p:cNvSpPr txBox="1">
            <a:spLocks noChangeArrowheads="1"/>
          </p:cNvSpPr>
          <p:nvPr/>
        </p:nvSpPr>
        <p:spPr bwMode="auto">
          <a:xfrm>
            <a:off x="3812030" y="9371166"/>
            <a:ext cx="2911004" cy="480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8AACDFBF-BF7D-4E01-8CF1-EFC753FF9E85}" type="slidenum">
              <a:rPr lang="ru-RU" sz="1200">
                <a:latin typeface="Times New Roman" pitchFamily="16" charset="0"/>
                <a:cs typeface="Arial Unicode MS" charset="0"/>
              </a:rPr>
              <a:pPr algn="r">
                <a:lnSpc>
                  <a:spcPct val="95000"/>
                </a:lnSpc>
                <a:buClrTx/>
                <a:buFontTx/>
                <a:buNone/>
              </a:pPr>
              <a:t>25</a:t>
            </a:fld>
            <a:endParaRPr lang="ru-RU" sz="1200">
              <a:latin typeface="Times New Roman" pitchFamily="16" charset="0"/>
              <a:cs typeface="Arial Unicode MS" charset="0"/>
            </a:endParaRPr>
          </a:p>
        </p:txBody>
      </p:sp>
      <p:sp>
        <p:nvSpPr>
          <p:cNvPr id="84997" name="Rectangle 5"/>
          <p:cNvSpPr txBox="1">
            <a:spLocks noGrp="1" noRot="1" noChangeAspect="1" noChangeArrowheads="1"/>
          </p:cNvSpPr>
          <p:nvPr>
            <p:ph type="sldImg"/>
          </p:nvPr>
        </p:nvSpPr>
        <p:spPr bwMode="auto">
          <a:xfrm>
            <a:off x="900113" y="749300"/>
            <a:ext cx="4933950" cy="37004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8" name="Text Box 6"/>
          <p:cNvSpPr txBox="1">
            <a:spLocks noGrp="1" noChangeArrowheads="1"/>
          </p:cNvSpPr>
          <p:nvPr>
            <p:ph type="body" idx="1"/>
          </p:nvPr>
        </p:nvSpPr>
        <p:spPr bwMode="auto">
          <a:xfrm>
            <a:off x="673294" y="4686316"/>
            <a:ext cx="5389176" cy="44402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dirty="0">
              <a:solidFill>
                <a:srgbClr val="314004"/>
              </a:solidFill>
              <a:latin typeface="Arial" charset="0"/>
              <a:ea typeface="Microsoft YaHei"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CF6963-BE2C-44C5-AD56-7A9624F0EEDF}" type="slidenum">
              <a:rPr lang="ru-RU">
                <a:latin typeface="Arial" charset="0"/>
                <a:cs typeface="Arial" charset="0"/>
              </a:rPr>
              <a:pPr fontAlgn="base">
                <a:spcBef>
                  <a:spcPct val="0"/>
                </a:spcBef>
                <a:spcAft>
                  <a:spcPct val="0"/>
                </a:spcAft>
              </a:pPr>
              <a:t>26</a:t>
            </a:fld>
            <a:endParaRPr lang="ru-RU">
              <a:latin typeface="Arial" charset="0"/>
              <a:cs typeface="Arial"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4D6AC-B773-474F-8B8A-F01B5668AB6B}" type="slidenum">
              <a:rPr lang="ru-RU">
                <a:cs typeface="Arial" charset="0"/>
              </a:rPr>
              <a:pPr fontAlgn="base">
                <a:spcBef>
                  <a:spcPct val="0"/>
                </a:spcBef>
                <a:spcAft>
                  <a:spcPct val="0"/>
                </a:spcAft>
              </a:pPr>
              <a:t>27</a:t>
            </a:fld>
            <a:endParaRPr lang="ru-RU">
              <a:cs typeface="Arial"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63CFF0-6083-4DB4-A1A0-17FC4EA4B372}" type="slidenum">
              <a:rPr lang="ru-RU">
                <a:cs typeface="Arial" charset="0"/>
              </a:rPr>
              <a:pPr fontAlgn="base">
                <a:spcBef>
                  <a:spcPct val="0"/>
                </a:spcBef>
                <a:spcAft>
                  <a:spcPct val="0"/>
                </a:spcAft>
              </a:pPr>
              <a:t>28</a:t>
            </a:fld>
            <a:endParaRPr lang="ru-RU">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Большое значение имеет состояние здоровья  учителей. По нашим данным, здоровых среди них всего 4%, а болеют учителя теми же болезнями, что и учащиеся. На основании этого был сделан вывод, что учителя и ученики, находясь в едином психоэмоциональном кольце, могут  оказывать «взаимозаражающее» действие. </a:t>
            </a:r>
          </a:p>
          <a:p>
            <a:pPr eaLnBrk="1" hangingPunct="1">
              <a:spcBef>
                <a:spcPct val="0"/>
              </a:spcBef>
            </a:pPr>
            <a:endParaRPr lang="ru-RU" altLang="ru-RU" smtClean="0"/>
          </a:p>
          <a:p>
            <a:pPr eaLnBrk="1" hangingPunct="1">
              <a:spcBef>
                <a:spcPct val="0"/>
              </a:spcBef>
            </a:pPr>
            <a:endParaRPr lang="ru-RU" altLang="ru-RU" smtClean="0"/>
          </a:p>
        </p:txBody>
      </p:sp>
      <p:sp>
        <p:nvSpPr>
          <p:cNvPr id="1054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01A375-30AB-4C49-9D82-EDCE8053A88F}" type="slidenum">
              <a:rPr lang="ru-RU" altLang="ru-RU" smtClean="0">
                <a:latin typeface="Arial" charset="0"/>
              </a:rPr>
              <a:pPr eaLnBrk="1" hangingPunct="1">
                <a:spcBef>
                  <a:spcPct val="0"/>
                </a:spcBef>
              </a:pPr>
              <a:t>7</a:t>
            </a:fld>
            <a:endParaRPr lang="ru-RU" altLang="ru-RU"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C4DBC-A4ED-47B5-834F-7B9839214069}" type="slidenum">
              <a:rPr lang="ru-RU">
                <a:cs typeface="Arial" charset="0"/>
              </a:rPr>
              <a:pPr fontAlgn="base">
                <a:spcBef>
                  <a:spcPct val="0"/>
                </a:spcBef>
                <a:spcAft>
                  <a:spcPct val="0"/>
                </a:spcAft>
              </a:pPr>
              <a:t>29</a:t>
            </a:fld>
            <a:endParaRPr lang="ru-RU">
              <a:cs typeface="Arial"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30"/>
          <p:cNvSpPr>
            <a:spLocks noGrp="1" noChangeArrowheads="1"/>
          </p:cNvSpPr>
          <p:nvPr>
            <p:ph type="sldNum"/>
          </p:nvPr>
        </p:nvSpPr>
        <p:spPr>
          <a:ln/>
        </p:spPr>
        <p:txBody>
          <a:bodyPr/>
          <a:lstStyle/>
          <a:p>
            <a:fld id="{8BA351AD-00D6-4CED-B9F0-D2AA34BB5154}" type="slidenum">
              <a:rPr lang="ru-RU"/>
              <a:pPr/>
              <a:t>30</a:t>
            </a:fld>
            <a:endParaRPr lang="ru-RU"/>
          </a:p>
        </p:txBody>
      </p:sp>
      <p:sp>
        <p:nvSpPr>
          <p:cNvPr id="51201" name="Rectangle 1"/>
          <p:cNvSpPr txBox="1">
            <a:spLocks noGrp="1" noRot="1" noChangeAspect="1" noChangeArrowheads="1"/>
          </p:cNvSpPr>
          <p:nvPr>
            <p:ph type="sldImg"/>
          </p:nvPr>
        </p:nvSpPr>
        <p:spPr bwMode="auto">
          <a:xfrm>
            <a:off x="903288" y="749300"/>
            <a:ext cx="4914900" cy="36861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73294" y="4686317"/>
            <a:ext cx="5376446" cy="44270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30"/>
          <p:cNvSpPr>
            <a:spLocks noGrp="1" noChangeArrowheads="1"/>
          </p:cNvSpPr>
          <p:nvPr>
            <p:ph type="sldNum"/>
          </p:nvPr>
        </p:nvSpPr>
        <p:spPr>
          <a:ln/>
        </p:spPr>
        <p:txBody>
          <a:bodyPr/>
          <a:lstStyle/>
          <a:p>
            <a:fld id="{722E195C-687F-41B8-BAD1-1AE9D1855E12}" type="slidenum">
              <a:rPr lang="ru-RU"/>
              <a:pPr/>
              <a:t>31</a:t>
            </a:fld>
            <a:endParaRPr lang="ru-RU"/>
          </a:p>
        </p:txBody>
      </p:sp>
      <p:sp>
        <p:nvSpPr>
          <p:cNvPr id="52225" name="Rectangle 1"/>
          <p:cNvSpPr txBox="1">
            <a:spLocks noGrp="1" noRot="1" noChangeAspect="1" noChangeArrowheads="1"/>
          </p:cNvSpPr>
          <p:nvPr>
            <p:ph type="sldImg"/>
          </p:nvPr>
        </p:nvSpPr>
        <p:spPr bwMode="auto">
          <a:xfrm>
            <a:off x="904875" y="749300"/>
            <a:ext cx="4905375" cy="3679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Text Box 2"/>
          <p:cNvSpPr txBox="1">
            <a:spLocks noGrp="1" noChangeArrowheads="1"/>
          </p:cNvSpPr>
          <p:nvPr>
            <p:ph type="body" idx="1"/>
          </p:nvPr>
        </p:nvSpPr>
        <p:spPr bwMode="auto">
          <a:xfrm>
            <a:off x="673293" y="4686317"/>
            <a:ext cx="5369374" cy="44196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r>
              <a:rPr lang="ru-RU">
                <a:ea typeface="Microsoft YaHei" charset="-122"/>
              </a:rPr>
              <a:t>Если взглянуть с другой стороны, то тревога, реактивная тревога, как реакция, сопутствует любому соматическому заболеванию, болезни</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30"/>
          <p:cNvSpPr>
            <a:spLocks noGrp="1" noChangeArrowheads="1"/>
          </p:cNvSpPr>
          <p:nvPr>
            <p:ph type="sldNum"/>
          </p:nvPr>
        </p:nvSpPr>
        <p:spPr>
          <a:ln/>
        </p:spPr>
        <p:txBody>
          <a:bodyPr/>
          <a:lstStyle/>
          <a:p>
            <a:fld id="{1B198D75-ED91-4A06-A35B-49C5D9889361}" type="slidenum">
              <a:rPr lang="ru-RU"/>
              <a:pPr/>
              <a:t>32</a:t>
            </a:fld>
            <a:endParaRPr lang="ru-RU"/>
          </a:p>
        </p:txBody>
      </p:sp>
      <p:sp>
        <p:nvSpPr>
          <p:cNvPr id="53249" name="Rectangle 1"/>
          <p:cNvSpPr txBox="1">
            <a:spLocks noGrp="1" noRot="1" noChangeAspect="1" noChangeArrowheads="1"/>
          </p:cNvSpPr>
          <p:nvPr>
            <p:ph type="sldImg"/>
          </p:nvPr>
        </p:nvSpPr>
        <p:spPr bwMode="auto">
          <a:xfrm>
            <a:off x="901700" y="749300"/>
            <a:ext cx="4926013" cy="3695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Text Box 2"/>
          <p:cNvSpPr txBox="1">
            <a:spLocks noGrp="1" noChangeArrowheads="1"/>
          </p:cNvSpPr>
          <p:nvPr>
            <p:ph type="body" idx="1"/>
          </p:nvPr>
        </p:nvSpPr>
        <p:spPr bwMode="auto">
          <a:xfrm>
            <a:off x="673293" y="4686316"/>
            <a:ext cx="5384933" cy="4435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r>
              <a:rPr lang="ru-RU">
                <a:ea typeface="Microsoft YaHei" charset="-122"/>
              </a:rPr>
              <a:t>И на протяжении многих лет (более 30 лет) в России для клинического определения этой ольшой категории пациентов мы используем термин «Психовегетативный синдром», под которым подразумеваются психогенно обусловленые плисистемные вегетаивные нарушения, за которыми стоят тревога, возможно депрессия и нарушения адаптации.</a:t>
            </a:r>
          </a:p>
          <a:p>
            <a:pPr>
              <a:spcBef>
                <a:spcPts val="395"/>
              </a:spcBef>
            </a:pPr>
            <a:endParaRPr lang="ru-RU">
              <a:ea typeface="Microsoft YaHei" charset="-122"/>
            </a:endParaRPr>
          </a:p>
          <a:p>
            <a:pPr>
              <a:spcBef>
                <a:spcPts val="395"/>
              </a:spcBef>
            </a:pPr>
            <a:r>
              <a:rPr lang="ru-RU">
                <a:ea typeface="Microsoft YaHei" charset="-122"/>
              </a:rPr>
              <a:t>В зарубежной практике имеется аналог российского термина — это с медицинской точки неясные симптомы. </a:t>
            </a:r>
          </a:p>
          <a:p>
            <a:pPr>
              <a:spcBef>
                <a:spcPts val="395"/>
              </a:spcBef>
            </a:pPr>
            <a:r>
              <a:rPr lang="ru-RU" sz="1400">
                <a:ea typeface="Microsoft YaHei" charset="-122"/>
              </a:rPr>
              <a:t>Этот термин заменяет слово «соматизация» и является более приемлемым для описания большой группы пациентов, у которых физические жалобы или функциональные телесные симптомы, не верифицируются традиционными диагнозами. Эти симптомы являются распространенными во всех медицинских учреждениях, но их классификация оспаривается введенными многочисленными перекрестными и синдромальными диагнозами.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A7DF7B53-4DDC-40D1-B8E1-7B45C651596B}" type="slidenum">
              <a:rPr lang="ru-RU" altLang="ru-RU" smtClean="0">
                <a:solidFill>
                  <a:srgbClr val="000000"/>
                </a:solidFill>
                <a:latin typeface="Times New Roman" pitchFamily="18" charset="0"/>
                <a:ea typeface="Arial Unicode MS" pitchFamily="34" charset="-128"/>
                <a:cs typeface="Arial Unicode MS" pitchFamily="34" charset="-128"/>
              </a:rPr>
              <a:pPr eaLnBrk="1"/>
              <a:t>33</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1987"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D90DAC16-9E9C-44B2-9FE0-AD2CFC07B853}" type="slidenum">
              <a:rPr lang="ru-RU" altLang="ru-RU" smtClean="0">
                <a:solidFill>
                  <a:srgbClr val="000000"/>
                </a:solidFill>
                <a:latin typeface="Times New Roman" pitchFamily="18" charset="0"/>
                <a:ea typeface="Arial Unicode MS" pitchFamily="34" charset="-128"/>
                <a:cs typeface="Arial Unicode MS" pitchFamily="34" charset="-128"/>
              </a:rPr>
              <a:pPr eaLnBrk="1"/>
              <a:t>34</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5059"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6AA880BB-88E8-42B3-9EC4-87DA2490DC6F}" type="slidenum">
              <a:rPr lang="ru-RU" altLang="ru-RU" smtClean="0">
                <a:solidFill>
                  <a:srgbClr val="000000"/>
                </a:solidFill>
                <a:latin typeface="Times New Roman" pitchFamily="18" charset="0"/>
                <a:ea typeface="Arial Unicode MS" pitchFamily="34" charset="-128"/>
                <a:cs typeface="Arial Unicode MS" pitchFamily="34" charset="-128"/>
              </a:rPr>
              <a:pPr eaLnBrk="1"/>
              <a:t>35</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6083"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CB799F2A-C4FF-4ADF-92B8-CE71022B8A48}" type="slidenum">
              <a:rPr lang="ru-RU" altLang="ru-RU" smtClean="0">
                <a:solidFill>
                  <a:srgbClr val="000000"/>
                </a:solidFill>
                <a:latin typeface="Times New Roman" pitchFamily="18" charset="0"/>
                <a:ea typeface="Arial Unicode MS" pitchFamily="34" charset="-128"/>
                <a:cs typeface="Arial Unicode MS" pitchFamily="34" charset="-128"/>
              </a:rPr>
              <a:pPr eaLnBrk="1"/>
              <a:t>36</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7107"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4DB2D474-3025-48D7-BCF3-A5221C59A2D9}" type="slidenum">
              <a:rPr lang="ru-RU" altLang="ru-RU" smtClean="0">
                <a:solidFill>
                  <a:srgbClr val="000000"/>
                </a:solidFill>
                <a:latin typeface="Times New Roman" pitchFamily="18" charset="0"/>
                <a:ea typeface="Arial Unicode MS" pitchFamily="34" charset="-128"/>
                <a:cs typeface="Arial Unicode MS" pitchFamily="34" charset="-128"/>
              </a:rPr>
              <a:pPr eaLnBrk="1"/>
              <a:t>37</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8131"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42481B3F-2D83-43E6-9FBF-4A20FC7D35C2}" type="slidenum">
              <a:rPr lang="ru-RU" altLang="ru-RU" smtClean="0">
                <a:solidFill>
                  <a:srgbClr val="000000"/>
                </a:solidFill>
                <a:latin typeface="Times New Roman" pitchFamily="18" charset="0"/>
                <a:ea typeface="Arial Unicode MS" pitchFamily="34" charset="-128"/>
                <a:cs typeface="Arial Unicode MS" pitchFamily="34" charset="-128"/>
              </a:rPr>
              <a:pPr eaLnBrk="1"/>
              <a:t>38</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49155"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Еще одна серьезная школьная проблема – это аутоагрессивное поведение подростков, появление которого может быть связано как с биологическими, так и социальными факторами. Создавая портрет такого ребенка, мы выделили ряд психологических отклонений, своевременное выявление которых может существенно улучшить работу по профилактике суицидов. Понятно, что в данной ситуации необходим очень тесный контакт врача и психолога. </a:t>
            </a:r>
          </a:p>
          <a:p>
            <a:pPr eaLnBrk="1" hangingPunct="1">
              <a:spcBef>
                <a:spcPct val="0"/>
              </a:spcBef>
            </a:pPr>
            <a:endParaRPr lang="ru-RU" altLang="ru-RU" smtClean="0"/>
          </a:p>
          <a:p>
            <a:pPr eaLnBrk="1" hangingPunct="1">
              <a:spcBef>
                <a:spcPct val="0"/>
              </a:spcBef>
            </a:pPr>
            <a:endParaRPr lang="ru-RU" altLang="ru-RU" smtClean="0">
              <a:solidFill>
                <a:schemeClr val="bg1"/>
              </a:solidFill>
            </a:endParaRPr>
          </a:p>
        </p:txBody>
      </p:sp>
      <p:sp>
        <p:nvSpPr>
          <p:cNvPr id="1075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499F45-E73F-45BD-9C4E-EF7E3C7E8456}" type="slidenum">
              <a:rPr lang="ru-RU" altLang="ru-RU" smtClean="0">
                <a:latin typeface="Arial" charset="0"/>
              </a:rPr>
              <a:pPr eaLnBrk="1" hangingPunct="1">
                <a:spcBef>
                  <a:spcPct val="0"/>
                </a:spcBef>
              </a:pPr>
              <a:t>8</a:t>
            </a:fld>
            <a:endParaRPr lang="ru-RU" altLang="ru-RU"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C349AF09-8317-4D16-9F36-E68CCC66E5AD}" type="slidenum">
              <a:rPr lang="ru-RU" altLang="ru-RU" smtClean="0">
                <a:solidFill>
                  <a:srgbClr val="000000"/>
                </a:solidFill>
                <a:latin typeface="Times New Roman" pitchFamily="18" charset="0"/>
                <a:ea typeface="Arial Unicode MS" pitchFamily="34" charset="-128"/>
                <a:cs typeface="Arial Unicode MS" pitchFamily="34" charset="-128"/>
              </a:rPr>
              <a:pPr eaLnBrk="1"/>
              <a:t>39</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50179" name="Rectangle 1"/>
          <p:cNvSpPr>
            <a:spLocks noGrp="1" noRot="1" noChangeAspect="1" noChangeArrowheads="1" noTextEdit="1"/>
          </p:cNvSpPr>
          <p:nvPr>
            <p:ph type="sldImg"/>
          </p:nvPr>
        </p:nvSpPr>
        <p:spPr>
          <a:xfrm>
            <a:off x="903288" y="749300"/>
            <a:ext cx="4914900" cy="36861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673100" y="4686300"/>
            <a:ext cx="5372100" cy="442277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388529D5-1AD3-4A5A-BD41-76DF3F6F7B9C}" type="slidenum">
              <a:rPr lang="ru-RU" altLang="ru-RU" smtClean="0">
                <a:solidFill>
                  <a:srgbClr val="000000"/>
                </a:solidFill>
                <a:latin typeface="Times New Roman" pitchFamily="18" charset="0"/>
                <a:ea typeface="Arial Unicode MS" pitchFamily="34" charset="-128"/>
                <a:cs typeface="Arial Unicode MS" pitchFamily="34" charset="-128"/>
              </a:rPr>
              <a:pPr eaLnBrk="1"/>
              <a:t>40</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1443" name="Rectangle 1"/>
          <p:cNvSpPr>
            <a:spLocks noGrp="1" noRot="1" noChangeAspect="1" noChangeArrowheads="1" noTextEdit="1"/>
          </p:cNvSpPr>
          <p:nvPr>
            <p:ph type="sldImg"/>
          </p:nvPr>
        </p:nvSpPr>
        <p:spPr>
          <a:xfrm>
            <a:off x="906463" y="749300"/>
            <a:ext cx="4897437" cy="36750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73100" y="4686300"/>
            <a:ext cx="5365750" cy="441483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Образ слайда 1"/>
          <p:cNvSpPr>
            <a:spLocks noGrp="1" noRot="1" noChangeAspect="1"/>
          </p:cNvSpPr>
          <p:nvPr>
            <p:ph type="sldImg"/>
          </p:nvPr>
        </p:nvSpPr>
        <p:spPr bwMode="auto">
          <a:noFill/>
          <a:ln>
            <a:solidFill>
              <a:srgbClr val="000000"/>
            </a:solidFill>
            <a:miter lim="800000"/>
            <a:headEnd/>
            <a:tailEnd/>
          </a:ln>
        </p:spPr>
      </p:sp>
      <p:sp>
        <p:nvSpPr>
          <p:cNvPr id="1351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z="1800" smtClean="0"/>
          </a:p>
        </p:txBody>
      </p:sp>
      <p:sp>
        <p:nvSpPr>
          <p:cNvPr id="1351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14CFAF-15FB-4586-B106-7E16070ED305}" type="slidenum">
              <a:rPr lang="ru-RU">
                <a:cs typeface="Arial" charset="0"/>
              </a:rPr>
              <a:pPr fontAlgn="base">
                <a:spcBef>
                  <a:spcPct val="0"/>
                </a:spcBef>
                <a:spcAft>
                  <a:spcPct val="0"/>
                </a:spcAft>
              </a:pPr>
              <a:t>46</a:t>
            </a:fld>
            <a:endParaRPr lang="ru-RU">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0FD31B-427A-4E0E-BEF5-A753DFD5D7BD}" type="slidenum">
              <a:rPr lang="ru-RU">
                <a:cs typeface="Arial" charset="0"/>
              </a:rPr>
              <a:pPr fontAlgn="base">
                <a:spcBef>
                  <a:spcPct val="0"/>
                </a:spcBef>
                <a:spcAft>
                  <a:spcPct val="0"/>
                </a:spcAft>
              </a:pPr>
              <a:t>48</a:t>
            </a:fld>
            <a:endParaRPr lang="ru-RU">
              <a:cs typeface="Arial"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A52C13AE-62A6-4359-9478-1BD1EFB30CAA}" type="slidenum">
              <a:rPr lang="ru-RU" altLang="ru-RU" smtClean="0">
                <a:solidFill>
                  <a:srgbClr val="000000"/>
                </a:solidFill>
                <a:latin typeface="Times New Roman" pitchFamily="18" charset="0"/>
                <a:ea typeface="Arial Unicode MS" pitchFamily="34" charset="-128"/>
                <a:cs typeface="Arial Unicode MS" pitchFamily="34" charset="-128"/>
              </a:rPr>
              <a:pPr eaLnBrk="1"/>
              <a:t>49</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2467" name="Rectangle 1"/>
          <p:cNvSpPr>
            <a:spLocks noGrp="1" noRot="1" noChangeAspect="1" noChangeArrowheads="1" noTextEdit="1"/>
          </p:cNvSpPr>
          <p:nvPr>
            <p:ph type="sldImg"/>
          </p:nvPr>
        </p:nvSpPr>
        <p:spPr>
          <a:xfrm>
            <a:off x="890588" y="730250"/>
            <a:ext cx="4956175" cy="3717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73100" y="4686300"/>
            <a:ext cx="5384800" cy="44370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6B4524-DCFF-4B4E-A21F-95A897E5B05E}" type="slidenum">
              <a:rPr lang="ru-RU">
                <a:cs typeface="Arial" charset="0"/>
              </a:rPr>
              <a:pPr fontAlgn="base">
                <a:spcBef>
                  <a:spcPct val="0"/>
                </a:spcBef>
                <a:spcAft>
                  <a:spcPct val="0"/>
                </a:spcAft>
              </a:pPr>
              <a:t>50</a:t>
            </a:fld>
            <a:endParaRPr lang="ru-RU">
              <a:cs typeface="Arial" charset="0"/>
            </a:endParaRPr>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C23957-16AD-42F7-BDB6-1D99BB3E0BD0}" type="slidenum">
              <a:rPr lang="ru-RU">
                <a:cs typeface="Arial" charset="0"/>
              </a:rPr>
              <a:pPr fontAlgn="base">
                <a:spcBef>
                  <a:spcPct val="0"/>
                </a:spcBef>
                <a:spcAft>
                  <a:spcPct val="0"/>
                </a:spcAft>
              </a:pPr>
              <a:t>56</a:t>
            </a:fld>
            <a:endParaRPr lang="ru-RU">
              <a:cs typeface="Arial" charset="0"/>
            </a:endParaRPr>
          </a:p>
        </p:txBody>
      </p:sp>
      <p:sp>
        <p:nvSpPr>
          <p:cNvPr id="154626" name="Rectangle 7"/>
          <p:cNvSpPr txBox="1">
            <a:spLocks noGrp="1" noChangeArrowheads="1"/>
          </p:cNvSpPr>
          <p:nvPr/>
        </p:nvSpPr>
        <p:spPr bwMode="auto">
          <a:xfrm>
            <a:off x="3815373" y="9371285"/>
            <a:ext cx="2918831" cy="493316"/>
          </a:xfrm>
          <a:prstGeom prst="rect">
            <a:avLst/>
          </a:prstGeom>
          <a:noFill/>
          <a:ln w="9525">
            <a:noFill/>
            <a:miter lim="800000"/>
            <a:headEnd/>
            <a:tailEnd/>
          </a:ln>
        </p:spPr>
        <p:txBody>
          <a:bodyPr anchor="b"/>
          <a:lstStyle/>
          <a:p>
            <a:pPr algn="r"/>
            <a:fld id="{09190B96-60C5-4B3C-A82D-BED6EE971ED8}" type="slidenum">
              <a:rPr lang="ru-RU" sz="1200"/>
              <a:pPr algn="r"/>
              <a:t>56</a:t>
            </a:fld>
            <a:endParaRPr lang="ru-RU" sz="120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B2CFFC3E-48A8-4852-B679-75209772D904}" type="slidenum">
              <a:rPr lang="ru-RU" altLang="ru-RU" smtClean="0">
                <a:solidFill>
                  <a:srgbClr val="000000"/>
                </a:solidFill>
                <a:latin typeface="Times New Roman" pitchFamily="18" charset="0"/>
                <a:ea typeface="Arial Unicode MS" pitchFamily="34" charset="-128"/>
                <a:cs typeface="Arial Unicode MS" pitchFamily="34" charset="-128"/>
              </a:rPr>
              <a:pPr eaLnBrk="1"/>
              <a:t>57</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5539" name="Rectangle 1"/>
          <p:cNvSpPr>
            <a:spLocks noGrp="1" noRot="1" noChangeAspect="1" noChangeArrowheads="1" noTextEdit="1"/>
          </p:cNvSpPr>
          <p:nvPr>
            <p:ph type="sldImg"/>
          </p:nvPr>
        </p:nvSpPr>
        <p:spPr>
          <a:xfrm>
            <a:off x="904875" y="749300"/>
            <a:ext cx="4902200" cy="36766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673100" y="4686300"/>
            <a:ext cx="5367338" cy="4416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47EA2-CA44-4C59-B6C5-59EF312ACE95}" type="slidenum">
              <a:rPr lang="ru-RU">
                <a:cs typeface="Arial" charset="0"/>
              </a:rPr>
              <a:pPr fontAlgn="base">
                <a:spcBef>
                  <a:spcPct val="0"/>
                </a:spcBef>
                <a:spcAft>
                  <a:spcPct val="0"/>
                </a:spcAft>
              </a:pPr>
              <a:t>58</a:t>
            </a:fld>
            <a:endParaRPr lang="ru-RU">
              <a:cs typeface="Arial" charset="0"/>
            </a:endParaRPr>
          </a:p>
        </p:txBody>
      </p:sp>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60C5B1DA-C8F0-4CC6-9FDB-BC36777F6E80}" type="slidenum">
              <a:rPr lang="ru-RU"/>
              <a:pPr/>
              <a:t>59</a:t>
            </a:fld>
            <a:endParaRPr lang="ru-RU"/>
          </a:p>
        </p:txBody>
      </p:sp>
      <p:sp>
        <p:nvSpPr>
          <p:cNvPr id="89089" name="Text Box 1"/>
          <p:cNvSpPr txBox="1">
            <a:spLocks noChangeArrowheads="1"/>
          </p:cNvSpPr>
          <p:nvPr/>
        </p:nvSpPr>
        <p:spPr bwMode="auto">
          <a:xfrm>
            <a:off x="3812029" y="9371167"/>
            <a:ext cx="2906760" cy="4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1B7C643C-102B-4D1D-B695-48F8F3EC5A4B}" type="slidenum">
              <a:rPr lang="ru-RU" sz="1200">
                <a:latin typeface="Times New Roman" pitchFamily="16" charset="0"/>
                <a:cs typeface="Arial Unicode MS" charset="0"/>
              </a:rPr>
              <a:pPr algn="r">
                <a:lnSpc>
                  <a:spcPct val="95000"/>
                </a:lnSpc>
                <a:buClrTx/>
                <a:buFontTx/>
                <a:buNone/>
              </a:pPr>
              <a:t>59</a:t>
            </a:fld>
            <a:endParaRPr lang="ru-RU" sz="1200">
              <a:latin typeface="Times New Roman" pitchFamily="16" charset="0"/>
              <a:cs typeface="Arial Unicode MS" charset="0"/>
            </a:endParaRPr>
          </a:p>
        </p:txBody>
      </p:sp>
      <p:sp>
        <p:nvSpPr>
          <p:cNvPr id="89090" name="Text Box 2"/>
          <p:cNvSpPr txBox="1">
            <a:spLocks noChangeArrowheads="1"/>
          </p:cNvSpPr>
          <p:nvPr/>
        </p:nvSpPr>
        <p:spPr bwMode="auto">
          <a:xfrm>
            <a:off x="3812030" y="9371167"/>
            <a:ext cx="2908175" cy="47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EEFEABA6-E48C-4C18-A030-3F650F1ACDDC}" type="slidenum">
              <a:rPr lang="ru-RU" sz="1200">
                <a:latin typeface="Times New Roman" pitchFamily="16" charset="0"/>
                <a:cs typeface="Arial Unicode MS" charset="0"/>
              </a:rPr>
              <a:pPr algn="r">
                <a:lnSpc>
                  <a:spcPct val="95000"/>
                </a:lnSpc>
                <a:buClrTx/>
                <a:buFontTx/>
                <a:buNone/>
              </a:pPr>
              <a:t>59</a:t>
            </a:fld>
            <a:endParaRPr lang="ru-RU" sz="1200">
              <a:latin typeface="Times New Roman" pitchFamily="16" charset="0"/>
              <a:cs typeface="Arial Unicode MS" charset="0"/>
            </a:endParaRPr>
          </a:p>
        </p:txBody>
      </p:sp>
      <p:sp>
        <p:nvSpPr>
          <p:cNvPr id="89091" name="Text Box 3"/>
          <p:cNvSpPr txBox="1">
            <a:spLocks noChangeArrowheads="1"/>
          </p:cNvSpPr>
          <p:nvPr/>
        </p:nvSpPr>
        <p:spPr bwMode="auto">
          <a:xfrm>
            <a:off x="3812030" y="9371166"/>
            <a:ext cx="2909589" cy="479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462831C6-4416-4206-811E-20473B286528}" type="slidenum">
              <a:rPr lang="ru-RU" sz="1200">
                <a:latin typeface="Times New Roman" pitchFamily="16" charset="0"/>
                <a:cs typeface="Arial Unicode MS" charset="0"/>
              </a:rPr>
              <a:pPr algn="r">
                <a:lnSpc>
                  <a:spcPct val="95000"/>
                </a:lnSpc>
                <a:buClrTx/>
                <a:buFontTx/>
                <a:buNone/>
              </a:pPr>
              <a:t>59</a:t>
            </a:fld>
            <a:endParaRPr lang="ru-RU" sz="1200">
              <a:latin typeface="Times New Roman" pitchFamily="16" charset="0"/>
              <a:cs typeface="Arial Unicode MS" charset="0"/>
            </a:endParaRPr>
          </a:p>
        </p:txBody>
      </p:sp>
      <p:sp>
        <p:nvSpPr>
          <p:cNvPr id="89092" name="Text Box 4"/>
          <p:cNvSpPr txBox="1">
            <a:spLocks noChangeArrowheads="1"/>
          </p:cNvSpPr>
          <p:nvPr/>
        </p:nvSpPr>
        <p:spPr bwMode="auto">
          <a:xfrm>
            <a:off x="3812030" y="9371166"/>
            <a:ext cx="2911004" cy="480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E7E11E11-A1BA-4E23-A8B8-562708008F70}" type="slidenum">
              <a:rPr lang="ru-RU" sz="1200">
                <a:latin typeface="Times New Roman" pitchFamily="16" charset="0"/>
                <a:cs typeface="Arial Unicode MS" charset="0"/>
              </a:rPr>
              <a:pPr algn="r">
                <a:lnSpc>
                  <a:spcPct val="95000"/>
                </a:lnSpc>
                <a:buClrTx/>
                <a:buFontTx/>
                <a:buNone/>
              </a:pPr>
              <a:t>59</a:t>
            </a:fld>
            <a:endParaRPr lang="ru-RU" sz="1200">
              <a:latin typeface="Times New Roman" pitchFamily="16" charset="0"/>
              <a:cs typeface="Arial Unicode MS" charset="0"/>
            </a:endParaRPr>
          </a:p>
        </p:txBody>
      </p:sp>
      <p:sp>
        <p:nvSpPr>
          <p:cNvPr id="89093" name="Rectangle 5"/>
          <p:cNvSpPr txBox="1">
            <a:spLocks noGrp="1" noRot="1" noChangeAspect="1" noChangeArrowheads="1"/>
          </p:cNvSpPr>
          <p:nvPr>
            <p:ph type="sldImg"/>
          </p:nvPr>
        </p:nvSpPr>
        <p:spPr bwMode="auto">
          <a:xfrm>
            <a:off x="903288" y="750888"/>
            <a:ext cx="4926012" cy="3695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4" name="Text Box 6"/>
          <p:cNvSpPr txBox="1">
            <a:spLocks noGrp="1" noChangeArrowheads="1"/>
          </p:cNvSpPr>
          <p:nvPr>
            <p:ph type="body" idx="1"/>
          </p:nvPr>
        </p:nvSpPr>
        <p:spPr bwMode="auto">
          <a:xfrm>
            <a:off x="673293" y="4686317"/>
            <a:ext cx="5387762" cy="44387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sz="1400" dirty="0">
              <a:solidFill>
                <a:srgbClr val="000080"/>
              </a:solidFill>
              <a:ea typeface="Microsoft YaHei"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063D2-181B-48E5-B890-2A7983461174}" type="slidenum">
              <a:rPr lang="ru-RU">
                <a:latin typeface="Arial" charset="0"/>
                <a:cs typeface="Arial" charset="0"/>
              </a:rPr>
              <a:pPr fontAlgn="base">
                <a:spcBef>
                  <a:spcPct val="0"/>
                </a:spcBef>
                <a:spcAft>
                  <a:spcPct val="0"/>
                </a:spcAft>
              </a:pPr>
              <a:t>9</a:t>
            </a:fld>
            <a:endParaRPr lang="ru-RU">
              <a:latin typeface="Arial" charset="0"/>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latin typeface="Arial" charset="0"/>
                <a:cs typeface="Arial" charset="0"/>
              </a:rPr>
              <a:t>The FSA, an independent department of the Government, suggests there should be a voluntary ban by UK manufacturers by the end of 2009. The board is also expected to advise parents concerned by the Southampton study that they "might choose" not to give their children products containing the chemicals.</a:t>
            </a:r>
          </a:p>
          <a:p>
            <a:pPr>
              <a:spcBef>
                <a:spcPct val="0"/>
              </a:spcBef>
            </a:pPr>
            <a:r>
              <a:rPr lang="ru-RU" smtClean="0">
                <a:latin typeface="Arial" charset="0"/>
                <a:cs typeface="Arial" charset="0"/>
              </a:rPr>
              <a:t>The Food Commission has set up a website - actiononadditives.com - which lists more than 900 products containing the chemicals.</a:t>
            </a:r>
          </a:p>
          <a:p>
            <a:pPr>
              <a:spcBef>
                <a:spcPct val="0"/>
              </a:spcBef>
            </a:pPr>
            <a:r>
              <a:rPr lang="ru-RU" smtClean="0">
                <a:latin typeface="Arial" charset="0"/>
                <a:cs typeface="Arial" charset="0"/>
              </a:rPr>
              <a:t>The Daily Mail launched the "Ban the Additives" campaign to encourage manufacturers and supermarkets to remove the chemicals from their recipes.</a:t>
            </a:r>
          </a:p>
          <a:p>
            <a:pPr>
              <a:spcBef>
                <a:spcPct val="0"/>
              </a:spcBef>
            </a:pPr>
            <a:r>
              <a:rPr lang="ru-RU" smtClean="0">
                <a:latin typeface="Arial" charset="0"/>
                <a:cs typeface="Arial" charset="0"/>
              </a:rPr>
              <a:t>This has achieved support from all the major supermarkets and pledges from firms such as Cadburys and Mars UK to remove them.</a:t>
            </a:r>
          </a:p>
          <a:p>
            <a:pPr>
              <a:spcBef>
                <a:spcPct val="0"/>
              </a:spcBef>
            </a:pPr>
            <a:r>
              <a:rPr lang="ru-RU" smtClean="0">
                <a:latin typeface="Arial" charset="0"/>
                <a:cs typeface="Arial" charset="0"/>
              </a:rPr>
              <a:t>A ban on the suspect additives will change the look of familiar foods.</a:t>
            </a:r>
          </a:p>
          <a:p>
            <a:pPr>
              <a:spcBef>
                <a:spcPct val="0"/>
              </a:spcBef>
            </a:pPr>
            <a:r>
              <a:rPr lang="ru-RU" smtClean="0">
                <a:latin typeface="Arial" charset="0"/>
                <a:cs typeface="Arial" charset="0"/>
              </a:rPr>
              <a:t>The green colour of mushy peas is created by tartrazine, and quinoline yellow produces the green colour in lime cordial and green Tic-Tacs.</a:t>
            </a:r>
          </a:p>
          <a:p>
            <a:pPr>
              <a:spcBef>
                <a:spcPct val="0"/>
              </a:spcBef>
            </a:pPr>
            <a:r>
              <a:rPr lang="ru-RU" smtClean="0">
                <a:latin typeface="Arial" charset="0"/>
                <a:cs typeface="Arial" charset="0"/>
              </a:rPr>
              <a:t>The vivid colour of Turkish Delight is largely the result of the suspect dye allura red.</a:t>
            </a:r>
          </a:p>
          <a:p>
            <a:pPr>
              <a:spcBef>
                <a:spcPct val="0"/>
              </a:spcBef>
            </a:pPr>
            <a:r>
              <a:rPr lang="ru-RU" smtClean="0">
                <a:latin typeface="Arial" charset="0"/>
                <a:cs typeface="Arial" charset="0"/>
              </a:rPr>
              <a:t>Natural alternatives to these food colours are being produced and some companies, including Sainsbury's and Asda, already have new lines on their shelves.</a:t>
            </a:r>
          </a:p>
          <a:p>
            <a:pPr>
              <a:spcBef>
                <a:spcPct val="0"/>
              </a:spcBef>
            </a:pPr>
            <a:r>
              <a:rPr lang="ru-RU" smtClean="0">
                <a:latin typeface="Arial" charset="0"/>
                <a:cs typeface="Arial" charset="0"/>
              </a:rPr>
              <a:t>Sainsbury's has created a natural lime cordial, while Asda has taken tartrazine out of its tinned peas.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193A3FAF-EB56-451A-AA4F-B72A534CEB5B}" type="slidenum">
              <a:rPr lang="ru-RU"/>
              <a:pPr/>
              <a:t>60</a:t>
            </a:fld>
            <a:endParaRPr lang="ru-RU"/>
          </a:p>
        </p:txBody>
      </p:sp>
      <p:sp>
        <p:nvSpPr>
          <p:cNvPr id="90113" name="Text Box 1"/>
          <p:cNvSpPr txBox="1">
            <a:spLocks noChangeArrowheads="1"/>
          </p:cNvSpPr>
          <p:nvPr/>
        </p:nvSpPr>
        <p:spPr bwMode="auto">
          <a:xfrm>
            <a:off x="3812029" y="9371167"/>
            <a:ext cx="2906760" cy="4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B5583588-3B6C-4FFB-9E77-2EB7149B0F1F}" type="slidenum">
              <a:rPr lang="ru-RU" sz="1200">
                <a:latin typeface="Times New Roman" pitchFamily="16" charset="0"/>
                <a:cs typeface="Arial Unicode MS" charset="0"/>
              </a:rPr>
              <a:pPr algn="r">
                <a:lnSpc>
                  <a:spcPct val="95000"/>
                </a:lnSpc>
                <a:buClrTx/>
                <a:buFontTx/>
                <a:buNone/>
              </a:pPr>
              <a:t>60</a:t>
            </a:fld>
            <a:endParaRPr lang="ru-RU" sz="1200">
              <a:latin typeface="Times New Roman" pitchFamily="16" charset="0"/>
              <a:cs typeface="Arial Unicode MS" charset="0"/>
            </a:endParaRPr>
          </a:p>
        </p:txBody>
      </p:sp>
      <p:sp>
        <p:nvSpPr>
          <p:cNvPr id="90114" name="Text Box 2"/>
          <p:cNvSpPr txBox="1">
            <a:spLocks noChangeArrowheads="1"/>
          </p:cNvSpPr>
          <p:nvPr/>
        </p:nvSpPr>
        <p:spPr bwMode="auto">
          <a:xfrm>
            <a:off x="3812030" y="9371167"/>
            <a:ext cx="2908175" cy="47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77D53087-56D3-40E1-9659-F8488BF9E006}" type="slidenum">
              <a:rPr lang="ru-RU" sz="1200">
                <a:latin typeface="Times New Roman" pitchFamily="16" charset="0"/>
                <a:cs typeface="Arial Unicode MS" charset="0"/>
              </a:rPr>
              <a:pPr algn="r">
                <a:lnSpc>
                  <a:spcPct val="95000"/>
                </a:lnSpc>
                <a:buClrTx/>
                <a:buFontTx/>
                <a:buNone/>
              </a:pPr>
              <a:t>60</a:t>
            </a:fld>
            <a:endParaRPr lang="ru-RU" sz="1200">
              <a:latin typeface="Times New Roman" pitchFamily="16" charset="0"/>
              <a:cs typeface="Arial Unicode MS" charset="0"/>
            </a:endParaRPr>
          </a:p>
        </p:txBody>
      </p:sp>
      <p:sp>
        <p:nvSpPr>
          <p:cNvPr id="90115" name="Text Box 3"/>
          <p:cNvSpPr txBox="1">
            <a:spLocks noChangeArrowheads="1"/>
          </p:cNvSpPr>
          <p:nvPr/>
        </p:nvSpPr>
        <p:spPr bwMode="auto">
          <a:xfrm>
            <a:off x="3812030" y="9371166"/>
            <a:ext cx="2909589" cy="479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A99D2D45-C1F5-4889-8942-E02DED156DE4}" type="slidenum">
              <a:rPr lang="ru-RU" sz="1200">
                <a:latin typeface="Times New Roman" pitchFamily="16" charset="0"/>
                <a:cs typeface="Arial Unicode MS" charset="0"/>
              </a:rPr>
              <a:pPr algn="r">
                <a:lnSpc>
                  <a:spcPct val="95000"/>
                </a:lnSpc>
                <a:buClrTx/>
                <a:buFontTx/>
                <a:buNone/>
              </a:pPr>
              <a:t>60</a:t>
            </a:fld>
            <a:endParaRPr lang="ru-RU" sz="1200">
              <a:latin typeface="Times New Roman" pitchFamily="16" charset="0"/>
              <a:cs typeface="Arial Unicode MS" charset="0"/>
            </a:endParaRPr>
          </a:p>
        </p:txBody>
      </p:sp>
      <p:sp>
        <p:nvSpPr>
          <p:cNvPr id="90116" name="Text Box 4"/>
          <p:cNvSpPr txBox="1">
            <a:spLocks noChangeArrowheads="1"/>
          </p:cNvSpPr>
          <p:nvPr/>
        </p:nvSpPr>
        <p:spPr bwMode="auto">
          <a:xfrm>
            <a:off x="3812030" y="9371166"/>
            <a:ext cx="2911004" cy="480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A8AE146-073C-4817-B0B0-C335C2B80C84}" type="slidenum">
              <a:rPr lang="ru-RU" sz="1200">
                <a:latin typeface="Times New Roman" pitchFamily="16" charset="0"/>
                <a:cs typeface="Arial Unicode MS" charset="0"/>
              </a:rPr>
              <a:pPr algn="r">
                <a:lnSpc>
                  <a:spcPct val="95000"/>
                </a:lnSpc>
                <a:buClrTx/>
                <a:buFontTx/>
                <a:buNone/>
              </a:pPr>
              <a:t>60</a:t>
            </a:fld>
            <a:endParaRPr lang="ru-RU" sz="1200">
              <a:latin typeface="Times New Roman" pitchFamily="16" charset="0"/>
              <a:cs typeface="Arial Unicode MS" charset="0"/>
            </a:endParaRPr>
          </a:p>
        </p:txBody>
      </p:sp>
      <p:sp>
        <p:nvSpPr>
          <p:cNvPr id="90117" name="Rectangle 5"/>
          <p:cNvSpPr txBox="1">
            <a:spLocks noGrp="1" noRot="1" noChangeAspect="1" noChangeArrowheads="1"/>
          </p:cNvSpPr>
          <p:nvPr>
            <p:ph type="sldImg"/>
          </p:nvPr>
        </p:nvSpPr>
        <p:spPr bwMode="auto">
          <a:xfrm>
            <a:off x="903288" y="750888"/>
            <a:ext cx="4926012" cy="3695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8" name="Text Box 6"/>
          <p:cNvSpPr txBox="1">
            <a:spLocks noGrp="1" noChangeArrowheads="1"/>
          </p:cNvSpPr>
          <p:nvPr>
            <p:ph type="body" idx="1"/>
          </p:nvPr>
        </p:nvSpPr>
        <p:spPr bwMode="auto">
          <a:xfrm>
            <a:off x="673293" y="4686317"/>
            <a:ext cx="5387762" cy="443874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spcBef>
                <a:spcPts val="395"/>
              </a:spcBef>
            </a:pPr>
            <a:endParaRPr lang="ru-RU" dirty="0">
              <a:solidFill>
                <a:srgbClr val="FF0000"/>
              </a:solidFill>
              <a:ea typeface="Microsoft YaHei"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824E3207-A90A-4881-87C4-F00563F98623}" type="slidenum">
              <a:rPr lang="ru-RU" altLang="ru-RU" smtClean="0">
                <a:solidFill>
                  <a:srgbClr val="000000"/>
                </a:solidFill>
                <a:latin typeface="Times New Roman" pitchFamily="18" charset="0"/>
                <a:ea typeface="Arial Unicode MS" pitchFamily="34" charset="-128"/>
                <a:cs typeface="Arial Unicode MS" pitchFamily="34" charset="-128"/>
              </a:rPr>
              <a:pPr eaLnBrk="1"/>
              <a:t>61</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6563" name="Rectangle 1"/>
          <p:cNvSpPr>
            <a:spLocks noGrp="1" noRot="1" noChangeAspect="1" noChangeArrowheads="1" noTextEdit="1"/>
          </p:cNvSpPr>
          <p:nvPr>
            <p:ph type="sldImg"/>
          </p:nvPr>
        </p:nvSpPr>
        <p:spPr>
          <a:xfrm>
            <a:off x="904875" y="749300"/>
            <a:ext cx="4902200" cy="36766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673100" y="4686300"/>
            <a:ext cx="5367338" cy="4416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CD0A5D63-ACD6-4485-8C0B-2A9C479A8F6D}" type="slidenum">
              <a:rPr lang="ru-RU" altLang="ru-RU" smtClean="0">
                <a:solidFill>
                  <a:srgbClr val="000000"/>
                </a:solidFill>
                <a:latin typeface="Times New Roman" pitchFamily="18" charset="0"/>
                <a:ea typeface="Arial Unicode MS" pitchFamily="34" charset="-128"/>
                <a:cs typeface="Arial Unicode MS" pitchFamily="34" charset="-128"/>
              </a:rPr>
              <a:pPr eaLnBrk="1"/>
              <a:t>62</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7587" name="Rectangle 1"/>
          <p:cNvSpPr>
            <a:spLocks noGrp="1" noRot="1" noChangeAspect="1" noChangeArrowheads="1" noTextEdit="1"/>
          </p:cNvSpPr>
          <p:nvPr>
            <p:ph type="sldImg"/>
          </p:nvPr>
        </p:nvSpPr>
        <p:spPr>
          <a:xfrm>
            <a:off x="904875" y="749300"/>
            <a:ext cx="4902200" cy="36766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673100" y="4686300"/>
            <a:ext cx="5367338" cy="4416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3"/>
          <p:cNvSpPr>
            <a:spLocks noGrp="1" noChangeArrowheads="1"/>
          </p:cNvSpPr>
          <p:nvPr>
            <p:ph type="sldNum" sz="quarter"/>
          </p:nvPr>
        </p:nvSpPr>
        <p:spPr>
          <a:noFill/>
        </p:spPr>
        <p:txBody>
          <a:bodyPr/>
          <a:lstStyle>
            <a:lvl1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1pPr>
            <a:lvl2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2pPr>
            <a:lvl3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3pPr>
            <a:lvl4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4pPr>
            <a:lvl5pPr eaLnBrk="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06400" algn="l"/>
                <a:tab pos="814388" algn="l"/>
                <a:tab pos="1223963" algn="l"/>
                <a:tab pos="1631950" algn="l"/>
                <a:tab pos="2041525" algn="l"/>
                <a:tab pos="2449513" algn="l"/>
                <a:tab pos="2859088" algn="l"/>
                <a:tab pos="3267075" algn="l"/>
                <a:tab pos="3675063" algn="l"/>
                <a:tab pos="4084638" algn="l"/>
                <a:tab pos="4492625" algn="l"/>
                <a:tab pos="4902200" algn="l"/>
                <a:tab pos="5310188" algn="l"/>
                <a:tab pos="5718175" algn="l"/>
                <a:tab pos="6127750" algn="l"/>
                <a:tab pos="6535738" algn="l"/>
                <a:tab pos="6945313" algn="l"/>
                <a:tab pos="7353300" algn="l"/>
                <a:tab pos="7762875" algn="l"/>
                <a:tab pos="8170863" algn="l"/>
              </a:tabLst>
              <a:defRPr>
                <a:solidFill>
                  <a:schemeClr val="bg1"/>
                </a:solidFill>
                <a:latin typeface="Arial" charset="0"/>
                <a:ea typeface="Microsoft YaHei" pitchFamily="34" charset="-122"/>
              </a:defRPr>
            </a:lvl9pPr>
          </a:lstStyle>
          <a:p>
            <a:pPr eaLnBrk="1"/>
            <a:fld id="{6B0BFDDA-FE6F-41BC-88AE-F9440FA1156F}" type="slidenum">
              <a:rPr lang="ru-RU" altLang="ru-RU" smtClean="0">
                <a:solidFill>
                  <a:srgbClr val="000000"/>
                </a:solidFill>
                <a:latin typeface="Times New Roman" pitchFamily="18" charset="0"/>
                <a:ea typeface="Arial Unicode MS" pitchFamily="34" charset="-128"/>
                <a:cs typeface="Arial Unicode MS" pitchFamily="34" charset="-128"/>
              </a:rPr>
              <a:pPr eaLnBrk="1"/>
              <a:t>63</a:t>
            </a:fld>
            <a:endParaRPr lang="ru-RU" altLang="ru-RU" smtClean="0">
              <a:solidFill>
                <a:srgbClr val="000000"/>
              </a:solidFill>
              <a:latin typeface="Times New Roman" pitchFamily="18" charset="0"/>
              <a:ea typeface="Arial Unicode MS" pitchFamily="34" charset="-128"/>
              <a:cs typeface="Arial Unicode MS" pitchFamily="34" charset="-128"/>
            </a:endParaRPr>
          </a:p>
        </p:txBody>
      </p:sp>
      <p:sp>
        <p:nvSpPr>
          <p:cNvPr id="68611" name="Rectangle 1"/>
          <p:cNvSpPr>
            <a:spLocks noGrp="1" noRot="1" noChangeAspect="1" noChangeArrowheads="1" noTextEdit="1"/>
          </p:cNvSpPr>
          <p:nvPr>
            <p:ph type="sldImg"/>
          </p:nvPr>
        </p:nvSpPr>
        <p:spPr>
          <a:xfrm>
            <a:off x="904875" y="749300"/>
            <a:ext cx="4902200" cy="36766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673100" y="4686300"/>
            <a:ext cx="5367338" cy="44164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30"/>
          <p:cNvSpPr>
            <a:spLocks noGrp="1" noChangeArrowheads="1"/>
          </p:cNvSpPr>
          <p:nvPr>
            <p:ph type="sldNum"/>
          </p:nvPr>
        </p:nvSpPr>
        <p:spPr>
          <a:ln/>
        </p:spPr>
        <p:txBody>
          <a:bodyPr/>
          <a:lstStyle/>
          <a:p>
            <a:fld id="{9CFB77BE-A28A-4254-8779-C5B9CF204E4E}" type="slidenum">
              <a:rPr lang="ru-RU"/>
              <a:pPr/>
              <a:t>64</a:t>
            </a:fld>
            <a:endParaRPr lang="ru-RU"/>
          </a:p>
        </p:txBody>
      </p:sp>
      <p:sp>
        <p:nvSpPr>
          <p:cNvPr id="49153" name="Rectangle 1"/>
          <p:cNvSpPr txBox="1">
            <a:spLocks noGrp="1" noRot="1" noChangeAspect="1" noChangeArrowheads="1"/>
          </p:cNvSpPr>
          <p:nvPr>
            <p:ph type="sldImg"/>
          </p:nvPr>
        </p:nvSpPr>
        <p:spPr bwMode="auto">
          <a:xfrm>
            <a:off x="906463" y="750888"/>
            <a:ext cx="4899025" cy="36750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73293" y="4686315"/>
            <a:ext cx="5366545" cy="44167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843EED-D179-4E9B-870D-44777C9224F5}" type="slidenum">
              <a:rPr lang="ru-RU">
                <a:latin typeface="Arial" charset="0"/>
                <a:cs typeface="Arial" charset="0"/>
              </a:rPr>
              <a:pPr fontAlgn="base">
                <a:spcBef>
                  <a:spcPct val="0"/>
                </a:spcBef>
                <a:spcAft>
                  <a:spcPct val="0"/>
                </a:spcAft>
              </a:pPr>
              <a:t>10</a:t>
            </a:fld>
            <a:endParaRPr lang="ru-RU">
              <a:latin typeface="Arial" charset="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4E9241-5147-4F45-AC33-695C43D1CA93}" type="slidenum">
              <a:rPr lang="ru-RU">
                <a:latin typeface="Arial" charset="0"/>
                <a:cs typeface="Arial" charset="0"/>
              </a:rPr>
              <a:pPr fontAlgn="base">
                <a:spcBef>
                  <a:spcPct val="0"/>
                </a:spcBef>
                <a:spcAft>
                  <a:spcPct val="0"/>
                </a:spcAft>
              </a:pPr>
              <a:t>11</a:t>
            </a:fld>
            <a:endParaRPr lang="ru-RU">
              <a:latin typeface="Arial" charset="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5F0E1E3C-EF27-4A05-8550-83BCC84D8B6E}" type="slidenum">
              <a:rPr lang="ru-RU"/>
              <a:pPr/>
              <a:t>12</a:t>
            </a:fld>
            <a:endParaRPr lang="ru-RU"/>
          </a:p>
        </p:txBody>
      </p:sp>
      <p:sp>
        <p:nvSpPr>
          <p:cNvPr id="86017" name="Text Box 1"/>
          <p:cNvSpPr txBox="1">
            <a:spLocks noChangeArrowheads="1"/>
          </p:cNvSpPr>
          <p:nvPr/>
        </p:nvSpPr>
        <p:spPr bwMode="auto">
          <a:xfrm>
            <a:off x="3812029" y="9371167"/>
            <a:ext cx="2906760" cy="4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26A7BDA-B5A6-4281-8B89-DF51901757C0}" type="slidenum">
              <a:rPr lang="ru-RU" sz="1200">
                <a:latin typeface="Times New Roman" pitchFamily="16" charset="0"/>
                <a:cs typeface="Arial Unicode MS" charset="0"/>
              </a:rPr>
              <a:pPr algn="r">
                <a:lnSpc>
                  <a:spcPct val="95000"/>
                </a:lnSpc>
                <a:buClrTx/>
                <a:buFontTx/>
                <a:buNone/>
              </a:pPr>
              <a:t>12</a:t>
            </a:fld>
            <a:endParaRPr lang="ru-RU" sz="1200">
              <a:latin typeface="Times New Roman" pitchFamily="16" charset="0"/>
              <a:cs typeface="Arial Unicode MS" charset="0"/>
            </a:endParaRPr>
          </a:p>
        </p:txBody>
      </p:sp>
      <p:sp>
        <p:nvSpPr>
          <p:cNvPr id="86018" name="Text Box 2"/>
          <p:cNvSpPr txBox="1">
            <a:spLocks noChangeArrowheads="1"/>
          </p:cNvSpPr>
          <p:nvPr/>
        </p:nvSpPr>
        <p:spPr bwMode="auto">
          <a:xfrm>
            <a:off x="3812030" y="9371167"/>
            <a:ext cx="2908175" cy="47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C29E3B3D-30A4-4E66-90EC-878F4D3853EB}" type="slidenum">
              <a:rPr lang="ru-RU" sz="1200">
                <a:latin typeface="Times New Roman" pitchFamily="16" charset="0"/>
                <a:cs typeface="Arial Unicode MS" charset="0"/>
              </a:rPr>
              <a:pPr algn="r">
                <a:lnSpc>
                  <a:spcPct val="95000"/>
                </a:lnSpc>
                <a:buClrTx/>
                <a:buFontTx/>
                <a:buNone/>
              </a:pPr>
              <a:t>12</a:t>
            </a:fld>
            <a:endParaRPr lang="ru-RU" sz="1200">
              <a:latin typeface="Times New Roman" pitchFamily="16" charset="0"/>
              <a:cs typeface="Arial Unicode MS" charset="0"/>
            </a:endParaRPr>
          </a:p>
        </p:txBody>
      </p:sp>
      <p:sp>
        <p:nvSpPr>
          <p:cNvPr id="86019" name="Text Box 3"/>
          <p:cNvSpPr txBox="1">
            <a:spLocks noChangeArrowheads="1"/>
          </p:cNvSpPr>
          <p:nvPr/>
        </p:nvSpPr>
        <p:spPr bwMode="auto">
          <a:xfrm>
            <a:off x="3812030" y="9371166"/>
            <a:ext cx="2909589" cy="479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2E883D5F-03A7-42D6-B840-3EFE26ABA677}" type="slidenum">
              <a:rPr lang="ru-RU" sz="1200">
                <a:latin typeface="Times New Roman" pitchFamily="16" charset="0"/>
                <a:cs typeface="Arial Unicode MS" charset="0"/>
              </a:rPr>
              <a:pPr algn="r">
                <a:lnSpc>
                  <a:spcPct val="95000"/>
                </a:lnSpc>
                <a:buClrTx/>
                <a:buFontTx/>
                <a:buNone/>
              </a:pPr>
              <a:t>12</a:t>
            </a:fld>
            <a:endParaRPr lang="ru-RU" sz="1200">
              <a:latin typeface="Times New Roman" pitchFamily="16" charset="0"/>
              <a:cs typeface="Arial Unicode MS" charset="0"/>
            </a:endParaRPr>
          </a:p>
        </p:txBody>
      </p:sp>
      <p:sp>
        <p:nvSpPr>
          <p:cNvPr id="86020" name="Text Box 4"/>
          <p:cNvSpPr txBox="1">
            <a:spLocks noChangeArrowheads="1"/>
          </p:cNvSpPr>
          <p:nvPr/>
        </p:nvSpPr>
        <p:spPr bwMode="auto">
          <a:xfrm>
            <a:off x="3812030" y="9371166"/>
            <a:ext cx="2911004" cy="480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DD068882-604A-4106-96E5-4402423F9DF0}" type="slidenum">
              <a:rPr lang="ru-RU" sz="1200">
                <a:latin typeface="Times New Roman" pitchFamily="16" charset="0"/>
                <a:cs typeface="Arial Unicode MS" charset="0"/>
              </a:rPr>
              <a:pPr algn="r">
                <a:lnSpc>
                  <a:spcPct val="95000"/>
                </a:lnSpc>
                <a:buClrTx/>
                <a:buFontTx/>
                <a:buNone/>
              </a:pPr>
              <a:t>12</a:t>
            </a:fld>
            <a:endParaRPr lang="ru-RU" sz="1200">
              <a:latin typeface="Times New Roman" pitchFamily="16" charset="0"/>
              <a:cs typeface="Arial Unicode MS" charset="0"/>
            </a:endParaRPr>
          </a:p>
        </p:txBody>
      </p:sp>
      <p:sp>
        <p:nvSpPr>
          <p:cNvPr id="86021" name="Rectangle 5"/>
          <p:cNvSpPr txBox="1">
            <a:spLocks noGrp="1" noRot="1" noChangeAspect="1" noChangeArrowheads="1"/>
          </p:cNvSpPr>
          <p:nvPr>
            <p:ph type="sldImg"/>
          </p:nvPr>
        </p:nvSpPr>
        <p:spPr bwMode="auto">
          <a:xfrm>
            <a:off x="900113" y="749300"/>
            <a:ext cx="4933950" cy="37004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2" name="Rectangle 6"/>
          <p:cNvSpPr txBox="1">
            <a:spLocks noGrp="1" noChangeArrowheads="1"/>
          </p:cNvSpPr>
          <p:nvPr>
            <p:ph type="body" idx="1"/>
          </p:nvPr>
        </p:nvSpPr>
        <p:spPr bwMode="auto">
          <a:xfrm>
            <a:off x="673294" y="4686316"/>
            <a:ext cx="5389176" cy="44402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30"/>
          <p:cNvSpPr>
            <a:spLocks noGrp="1" noChangeArrowheads="1"/>
          </p:cNvSpPr>
          <p:nvPr>
            <p:ph type="sldNum"/>
          </p:nvPr>
        </p:nvSpPr>
        <p:spPr>
          <a:ln/>
        </p:spPr>
        <p:txBody>
          <a:bodyPr/>
          <a:lstStyle/>
          <a:p>
            <a:fld id="{38479892-C0F0-4AEF-B63F-741A5A76546B}" type="slidenum">
              <a:rPr lang="ru-RU"/>
              <a:pPr/>
              <a:t>13</a:t>
            </a:fld>
            <a:endParaRPr lang="ru-RU"/>
          </a:p>
        </p:txBody>
      </p:sp>
      <p:sp>
        <p:nvSpPr>
          <p:cNvPr id="87041" name="Text Box 1"/>
          <p:cNvSpPr txBox="1">
            <a:spLocks noChangeArrowheads="1"/>
          </p:cNvSpPr>
          <p:nvPr/>
        </p:nvSpPr>
        <p:spPr bwMode="auto">
          <a:xfrm>
            <a:off x="3812029" y="9371167"/>
            <a:ext cx="2906760" cy="476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FE6CD748-AB17-471C-B5FA-54865DBEFABD}" type="slidenum">
              <a:rPr lang="ru-RU" sz="1200">
                <a:latin typeface="Times New Roman" pitchFamily="16" charset="0"/>
                <a:cs typeface="Arial Unicode MS" charset="0"/>
              </a:rPr>
              <a:pPr algn="r">
                <a:lnSpc>
                  <a:spcPct val="95000"/>
                </a:lnSpc>
                <a:buClrTx/>
                <a:buFontTx/>
                <a:buNone/>
              </a:pPr>
              <a:t>13</a:t>
            </a:fld>
            <a:endParaRPr lang="ru-RU" sz="1200">
              <a:latin typeface="Times New Roman" pitchFamily="16" charset="0"/>
              <a:cs typeface="Arial Unicode MS" charset="0"/>
            </a:endParaRPr>
          </a:p>
        </p:txBody>
      </p:sp>
      <p:sp>
        <p:nvSpPr>
          <p:cNvPr id="87042" name="Text Box 2"/>
          <p:cNvSpPr txBox="1">
            <a:spLocks noChangeArrowheads="1"/>
          </p:cNvSpPr>
          <p:nvPr/>
        </p:nvSpPr>
        <p:spPr bwMode="auto">
          <a:xfrm>
            <a:off x="3812030" y="9371167"/>
            <a:ext cx="2908175" cy="477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177AA731-B21E-4628-A159-2E94FBCA80ED}" type="slidenum">
              <a:rPr lang="ru-RU" sz="1200">
                <a:latin typeface="Times New Roman" pitchFamily="16" charset="0"/>
                <a:cs typeface="Arial Unicode MS" charset="0"/>
              </a:rPr>
              <a:pPr algn="r">
                <a:lnSpc>
                  <a:spcPct val="95000"/>
                </a:lnSpc>
                <a:buClrTx/>
                <a:buFontTx/>
                <a:buNone/>
              </a:pPr>
              <a:t>13</a:t>
            </a:fld>
            <a:endParaRPr lang="ru-RU" sz="1200">
              <a:latin typeface="Times New Roman" pitchFamily="16" charset="0"/>
              <a:cs typeface="Arial Unicode MS" charset="0"/>
            </a:endParaRPr>
          </a:p>
        </p:txBody>
      </p:sp>
      <p:sp>
        <p:nvSpPr>
          <p:cNvPr id="87043" name="Text Box 3"/>
          <p:cNvSpPr txBox="1">
            <a:spLocks noChangeArrowheads="1"/>
          </p:cNvSpPr>
          <p:nvPr/>
        </p:nvSpPr>
        <p:spPr bwMode="auto">
          <a:xfrm>
            <a:off x="3812030" y="9371166"/>
            <a:ext cx="2909589" cy="479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FC2F65FB-E76C-462D-93D1-16E7E8BE5CCC}" type="slidenum">
              <a:rPr lang="ru-RU" sz="1200">
                <a:latin typeface="Times New Roman" pitchFamily="16" charset="0"/>
                <a:cs typeface="Arial Unicode MS" charset="0"/>
              </a:rPr>
              <a:pPr algn="r">
                <a:lnSpc>
                  <a:spcPct val="95000"/>
                </a:lnSpc>
                <a:buClrTx/>
                <a:buFontTx/>
                <a:buNone/>
              </a:pPr>
              <a:t>13</a:t>
            </a:fld>
            <a:endParaRPr lang="ru-RU" sz="1200">
              <a:latin typeface="Times New Roman" pitchFamily="16" charset="0"/>
              <a:cs typeface="Arial Unicode MS" charset="0"/>
            </a:endParaRPr>
          </a:p>
        </p:txBody>
      </p:sp>
      <p:sp>
        <p:nvSpPr>
          <p:cNvPr id="87044" name="Text Box 4"/>
          <p:cNvSpPr txBox="1">
            <a:spLocks noChangeArrowheads="1"/>
          </p:cNvSpPr>
          <p:nvPr/>
        </p:nvSpPr>
        <p:spPr bwMode="auto">
          <a:xfrm>
            <a:off x="3812030" y="9371166"/>
            <a:ext cx="2911004" cy="480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r">
              <a:lnSpc>
                <a:spcPct val="95000"/>
              </a:lnSpc>
              <a:buClrTx/>
              <a:buFontTx/>
              <a:buNone/>
            </a:pPr>
            <a:fld id="{5655AC9C-0F3B-424F-85C9-5682660F00AE}" type="slidenum">
              <a:rPr lang="ru-RU" sz="1200">
                <a:latin typeface="Times New Roman" pitchFamily="16" charset="0"/>
                <a:cs typeface="Arial Unicode MS" charset="0"/>
              </a:rPr>
              <a:pPr algn="r">
                <a:lnSpc>
                  <a:spcPct val="95000"/>
                </a:lnSpc>
                <a:buClrTx/>
                <a:buFontTx/>
                <a:buNone/>
              </a:pPr>
              <a:t>13</a:t>
            </a:fld>
            <a:endParaRPr lang="ru-RU" sz="1200">
              <a:latin typeface="Times New Roman" pitchFamily="16" charset="0"/>
              <a:cs typeface="Arial Unicode MS" charset="0"/>
            </a:endParaRPr>
          </a:p>
        </p:txBody>
      </p:sp>
      <p:sp>
        <p:nvSpPr>
          <p:cNvPr id="87045" name="Rectangle 5"/>
          <p:cNvSpPr txBox="1">
            <a:spLocks noGrp="1" noRot="1" noChangeAspect="1" noChangeArrowheads="1"/>
          </p:cNvSpPr>
          <p:nvPr>
            <p:ph type="sldImg"/>
          </p:nvPr>
        </p:nvSpPr>
        <p:spPr bwMode="auto">
          <a:xfrm>
            <a:off x="900113" y="749300"/>
            <a:ext cx="4933950" cy="37004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6" name="Rectangle 6"/>
          <p:cNvSpPr txBox="1">
            <a:spLocks noGrp="1" noChangeArrowheads="1"/>
          </p:cNvSpPr>
          <p:nvPr>
            <p:ph type="body" idx="1"/>
          </p:nvPr>
        </p:nvSpPr>
        <p:spPr bwMode="auto">
          <a:xfrm>
            <a:off x="673294" y="4686316"/>
            <a:ext cx="5389176" cy="44402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FF8ED7-90BA-4DB9-AFA2-18E35C6BE62B}" type="slidenum">
              <a:rPr lang="ru-RU">
                <a:cs typeface="Arial" charset="0"/>
              </a:rPr>
              <a:pPr fontAlgn="base">
                <a:spcBef>
                  <a:spcPct val="0"/>
                </a:spcBef>
                <a:spcAft>
                  <a:spcPct val="0"/>
                </a:spcAft>
              </a:pPr>
              <a:t>15</a:t>
            </a:fld>
            <a:endParaRPr lang="ru-RU">
              <a:cs typeface="Arial"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pPr>
              <a:defRPr/>
            </a:pPr>
            <a:fld id="{AE52E727-A15D-4911-B751-27598F406101}" type="datetimeFigureOut">
              <a:rPr lang="en-US"/>
              <a:pPr>
                <a:defRPr/>
              </a:pPr>
              <a:t>3/23/2016</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1C7324E-8302-4E5D-909A-3325E219D3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D35307D-BEBB-4564-B5B7-697494078FF8}" type="datetimeFigureOut">
              <a:rPr lang="en-US"/>
              <a:pPr>
                <a:defRPr/>
              </a:pPr>
              <a:t>3/23/2016</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BF43FF25-3125-44EE-BAE9-CC3C1E47A9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6B83101E-B151-4E30-B309-D6DCAF7468FA}" type="datetimeFigureOut">
              <a:rPr lang="en-US"/>
              <a:pPr>
                <a:defRPr/>
              </a:pPr>
              <a:t>3/23/2016</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1FE1A732-8180-49B3-AAC5-8B7D1A2AD9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FCC3ADDE-5BCA-49B4-8F31-BA3EFDEAA32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en-US"/>
          </a:p>
        </p:txBody>
      </p:sp>
      <p:sp>
        <p:nvSpPr>
          <p:cNvPr id="3" name="Таблица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82E44EAF-E24C-4FAF-A9F5-0174495FBDFA}"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39FE7131-81AC-488D-A680-FF32A9ECF9C9}" type="slidenum">
              <a:rPr lang="ru-RU"/>
              <a:pPr>
                <a:defRPr/>
              </a:pPr>
              <a:t>‹#›</a:t>
            </a:fld>
            <a:endParaRPr lang="ru-RU"/>
          </a:p>
        </p:txBody>
      </p:sp>
    </p:spTree>
    <p:extLst>
      <p:ext uri="{BB962C8B-B14F-4D97-AF65-F5344CB8AC3E}">
        <p14:creationId xmlns:p14="http://schemas.microsoft.com/office/powerpoint/2010/main" val="131537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981200"/>
            <a:ext cx="8229600" cy="4114800"/>
          </a:xfrm>
        </p:spPr>
        <p:txBody>
          <a:bodyPr rtlCol="0">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C47DBC26-D8D1-4396-B0EF-F6EC189EBCFE}" type="slidenum">
              <a:rPr lang="ru-RU"/>
              <a:pPr>
                <a:defRPr/>
              </a:pPr>
              <a:t>‹#›</a:t>
            </a:fld>
            <a:endParaRPr lang="ru-RU"/>
          </a:p>
        </p:txBody>
      </p:sp>
    </p:spTree>
    <p:extLst>
      <p:ext uri="{BB962C8B-B14F-4D97-AF65-F5344CB8AC3E}">
        <p14:creationId xmlns:p14="http://schemas.microsoft.com/office/powerpoint/2010/main" val="82370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D2BFC1F2-61F3-434D-8C37-C6B60B6D0E21}" type="datetimeFigureOut">
              <a:rPr lang="en-US"/>
              <a:pPr>
                <a:defRPr/>
              </a:pPr>
              <a:t>3/23/2016</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9A4AB0C5-92E0-463D-9CD3-EB3EE3FEC7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8C8B341-56E5-47EE-BB84-458EE1FBCBAA}" type="datetimeFigureOut">
              <a:rPr lang="en-US"/>
              <a:pPr>
                <a:defRPr/>
              </a:pPr>
              <a:t>3/23/2016</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DE88257E-F0DC-45D5-A62D-10A19104747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B8ACF611-81A8-4F64-82D4-B57EF32276E9}" type="datetimeFigureOut">
              <a:rPr lang="en-US"/>
              <a:pPr>
                <a:defRPr/>
              </a:pPr>
              <a:t>3/23/2016</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925466D6-1D79-47F9-9FC7-2AB66A85B9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AD463A06-6F3C-49F8-A4F3-56D4FB37A077}" type="datetimeFigureOut">
              <a:rPr lang="en-US"/>
              <a:pPr>
                <a:defRPr/>
              </a:pPr>
              <a:t>3/23/2016</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0D0C6DE3-5174-46BF-9B78-6D5D8EAA40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F58B133C-3E46-4BF1-B40B-51E4E4C81B84}" type="datetimeFigureOut">
              <a:rPr lang="en-US"/>
              <a:pPr>
                <a:defRPr/>
              </a:pPr>
              <a:t>3/23/2016</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DEB0E5CE-348B-410B-B1CE-9F61B4C948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0AA9FF8-838F-4BB3-8D30-ACD4599AD6A0}" type="datetimeFigureOut">
              <a:rPr lang="en-US"/>
              <a:pPr>
                <a:defRPr/>
              </a:pPr>
              <a:t>3/23/2016</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FDF16455-A7BD-4866-B22A-8132D3D230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A2098F3-D0DA-4F9C-A0AC-8E9DAB1E7183}" type="datetimeFigureOut">
              <a:rPr lang="en-US"/>
              <a:pPr>
                <a:defRPr/>
              </a:pPr>
              <a:t>3/23/2016</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1B0140DC-4D5D-4CD2-9722-8DC6C699E2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54BC51-7FBC-41D5-BB8E-83C7BF316D32}" type="datetimeFigureOut">
              <a:rPr lang="en-US"/>
              <a:pPr>
                <a:defRPr/>
              </a:pPr>
              <a:t>3/23/2016</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DEDEDFDF-83E9-4CBC-8D54-5AF664EBA63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B0F41F-3B9B-4A86-A320-B609CCA3AFC8}" type="datetimeFigureOut">
              <a:rPr lang="en-US"/>
              <a:pPr>
                <a:defRPr/>
              </a:pPr>
              <a:t>3/23/2016</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0B3D1C9-63F9-453A-AEC8-CDFD8C1C6C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 id="2147483665" r:id="rId13"/>
    <p:sldLayoutId id="2147483666" r:id="rId14"/>
    <p:sldLayoutId id="2147483667" r:id="rId1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google.ru/imgres?imgurl=http://www.theliberalheretic.com/blog/sites/default/files/images/jackass.jpg&amp;imgrefurl=http://www.theliberalheretic.com/blog/node/998&amp;usg=__Mg2TuTk-POZ2K4aY4gsZWdL5sU8=&amp;h=327&amp;w=350&amp;sz=98&amp;hl=ru&amp;start=181&amp;zoom=1&amp;um=1&amp;itbs=1&amp;tbnid=ZOetm5ix9amlZM:&amp;tbnh=112&amp;tbnw=120&amp;prev=/search?q=jackass+students&amp;start=168&amp;um=1&amp;hl=ru&amp;safe=active&amp;sa=N&amp;ndsp=21&amp;tbm=isch&amp;ei=AHutTfOWFsiq8APd8-HyA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en.wikipedia.org/wiki/File:TATActivesite.jpg"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javascript:%20gallery_popup_wnd(112198,%20820,%20580)"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hyperlink" Target="http://www.google.ru/imgres?imgurl=http://www.blobs.org/science/examination/vasoconstriction.gif&amp;imgrefurl=http://www.blobs.org/science/article.php?article=55&amp;usg=__oGdRk2JhR6wSj1EmJ2cT5kTu578=&amp;h=163&amp;w=172&amp;sz=53&amp;hl=ru&amp;start=8&amp;zoom=1&amp;tbnid=JTdeN1bJaytH4M:&amp;tbnh=95&amp;tbnw=100&amp;ei=Oq5CTruPJ82i-gaOndXFCQ&amp;prev=/search?q=vasodilatation&amp;hl=ru&amp;safe=active&amp;biw=1895&amp;bih=900&amp;gbv=2&amp;tbm=isch&amp;itbs=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5.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0.jpeg"/><Relationship Id="rId5" Type="http://schemas.openxmlformats.org/officeDocument/2006/relationships/image" Target="../media/image69.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medi.ru/doc/a15011.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medi.ru/doc/a15011.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medi.ru/doc/a15011.ht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6.emf"/><Relationship Id="rId4" Type="http://schemas.openxmlformats.org/officeDocument/2006/relationships/oleObject" Target="../embeddings/oleObject6.bin"/></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5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80.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81.emf"/><Relationship Id="rId4" Type="http://schemas.openxmlformats.org/officeDocument/2006/relationships/oleObject" Target="../embeddings/oleObject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38" y="2263914"/>
            <a:ext cx="8880508" cy="523220"/>
          </a:xfrm>
          <a:prstGeom prst="rect">
            <a:avLst/>
          </a:prstGeom>
          <a:noFill/>
        </p:spPr>
        <p:txBody>
          <a:bodyPr wrap="none" rtlCol="0">
            <a:spAutoFit/>
          </a:bodyPr>
          <a:lstStyle/>
          <a:p>
            <a:pPr algn="ctr"/>
            <a:r>
              <a:rPr lang="ru-RU" sz="2800" b="1" i="1" dirty="0" smtClean="0"/>
              <a:t>Перспективы применения магния в педиатрии</a:t>
            </a:r>
            <a:endParaRPr lang="ru-RU" sz="2800" b="1" i="1" dirty="0"/>
          </a:p>
        </p:txBody>
      </p:sp>
      <p:sp>
        <p:nvSpPr>
          <p:cNvPr id="5" name="Подзаголовок 4"/>
          <p:cNvSpPr>
            <a:spLocks noGrp="1"/>
          </p:cNvSpPr>
          <p:nvPr>
            <p:ph type="subTitle" idx="1"/>
          </p:nvPr>
        </p:nvSpPr>
        <p:spPr/>
        <p:txBody>
          <a:bodyPr/>
          <a:lstStyle/>
          <a:p>
            <a:r>
              <a:rPr lang="ru-RU" sz="2000" b="1" dirty="0" smtClean="0">
                <a:solidFill>
                  <a:srgbClr val="FF0000"/>
                </a:solidFill>
              </a:rPr>
              <a:t>Профессор кафедры педиатрии ИДПО </a:t>
            </a:r>
          </a:p>
          <a:p>
            <a:r>
              <a:rPr lang="ru-RU" sz="2000" b="1" dirty="0" smtClean="0">
                <a:solidFill>
                  <a:srgbClr val="FF0000"/>
                </a:solidFill>
              </a:rPr>
              <a:t>Ширяева Г.П.</a:t>
            </a:r>
            <a:endParaRPr lang="ru-RU"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1588"/>
            <a:ext cx="9144000" cy="1143001"/>
          </a:xfrm>
          <a:solidFill>
            <a:srgbClr val="CCFFCC"/>
          </a:solidFill>
        </p:spPr>
        <p:txBody>
          <a:bodyPr rtlCol="0">
            <a:normAutofit fontScale="90000"/>
          </a:bodyPr>
          <a:lstStyle/>
          <a:p>
            <a:pPr fontAlgn="auto">
              <a:spcAft>
                <a:spcPts val="0"/>
              </a:spcAft>
              <a:defRPr/>
            </a:pPr>
            <a:r>
              <a:rPr lang="ru-RU" sz="4000" smtClean="0">
                <a:solidFill>
                  <a:srgbClr val="0000FF"/>
                </a:solidFill>
              </a:rPr>
              <a:t>Результаты исследования имели широкий общественный резонанс</a:t>
            </a:r>
          </a:p>
        </p:txBody>
      </p:sp>
      <p:sp>
        <p:nvSpPr>
          <p:cNvPr id="25602" name="Rectangle 3"/>
          <p:cNvSpPr>
            <a:spLocks noGrp="1" noChangeArrowheads="1"/>
          </p:cNvSpPr>
          <p:nvPr>
            <p:ph type="body" idx="1"/>
          </p:nvPr>
        </p:nvSpPr>
        <p:spPr>
          <a:xfrm>
            <a:off x="4921250" y="1284288"/>
            <a:ext cx="4146550" cy="4689475"/>
          </a:xfrm>
        </p:spPr>
        <p:txBody>
          <a:bodyPr/>
          <a:lstStyle/>
          <a:p>
            <a:pPr>
              <a:lnSpc>
                <a:spcPct val="80000"/>
              </a:lnSpc>
            </a:pPr>
            <a:r>
              <a:rPr lang="ru-RU" sz="1800" smtClean="0">
                <a:solidFill>
                  <a:srgbClr val="0000FF"/>
                </a:solidFill>
              </a:rPr>
              <a:t>Английское агентство по пищевым стандартам предложило производителям продуктов питания добровольно отказаться от использования большинства искусственных пищевых красителей </a:t>
            </a:r>
            <a:r>
              <a:rPr lang="ru-RU" sz="1800" b="1" u="sng" smtClean="0">
                <a:solidFill>
                  <a:srgbClr val="0000FF"/>
                </a:solidFill>
              </a:rPr>
              <a:t>вызывающих гиперактивность сразу после употребления</a:t>
            </a:r>
            <a:r>
              <a:rPr lang="ru-RU" sz="1800" smtClean="0">
                <a:solidFill>
                  <a:srgbClr val="0000FF"/>
                </a:solidFill>
              </a:rPr>
              <a:t> к </a:t>
            </a:r>
            <a:r>
              <a:rPr lang="ru-RU" sz="1800" smtClean="0">
                <a:solidFill>
                  <a:srgbClr val="FF0000"/>
                </a:solidFill>
              </a:rPr>
              <a:t>концу 2009 года</a:t>
            </a:r>
            <a:r>
              <a:rPr lang="ru-RU" sz="1800" smtClean="0">
                <a:solidFill>
                  <a:srgbClr val="0000FF"/>
                </a:solidFill>
              </a:rPr>
              <a:t>. </a:t>
            </a:r>
          </a:p>
          <a:p>
            <a:pPr>
              <a:lnSpc>
                <a:spcPct val="80000"/>
              </a:lnSpc>
            </a:pPr>
            <a:endParaRPr lang="ru-RU" sz="1800" smtClean="0">
              <a:solidFill>
                <a:srgbClr val="0000FF"/>
              </a:solidFill>
            </a:endParaRPr>
          </a:p>
          <a:p>
            <a:pPr>
              <a:lnSpc>
                <a:spcPct val="80000"/>
              </a:lnSpc>
            </a:pPr>
            <a:r>
              <a:rPr lang="ru-RU" sz="1800" smtClean="0">
                <a:solidFill>
                  <a:srgbClr val="0000FF"/>
                </a:solidFill>
              </a:rPr>
              <a:t>Европейская комиссия по питанию постановила, что любые пищевые продукты, содержащие эти красители, должны иметь предупредительные надписи на упаковке </a:t>
            </a:r>
            <a:r>
              <a:rPr lang="ru-RU" sz="1800" smtClean="0">
                <a:solidFill>
                  <a:srgbClr val="FF0000"/>
                </a:solidFill>
              </a:rPr>
              <a:t>к 2010 году</a:t>
            </a:r>
            <a:r>
              <a:rPr lang="ru-RU" sz="1800" smtClean="0">
                <a:solidFill>
                  <a:srgbClr val="0000FF"/>
                </a:solidFill>
              </a:rPr>
              <a:t>. </a:t>
            </a:r>
          </a:p>
        </p:txBody>
      </p:sp>
      <p:pic>
        <p:nvPicPr>
          <p:cNvPr id="25603" name="Picture 4" descr="004foodadditives_600x679"/>
          <p:cNvPicPr>
            <a:picLocks noChangeAspect="1" noChangeArrowheads="1"/>
          </p:cNvPicPr>
          <p:nvPr/>
        </p:nvPicPr>
        <p:blipFill>
          <a:blip r:embed="rId3"/>
          <a:srcRect/>
          <a:stretch>
            <a:fillRect/>
          </a:stretch>
        </p:blipFill>
        <p:spPr bwMode="auto">
          <a:xfrm>
            <a:off x="149225" y="1398588"/>
            <a:ext cx="4678363" cy="5297487"/>
          </a:xfrm>
          <a:prstGeom prst="rect">
            <a:avLst/>
          </a:prstGeom>
          <a:noFill/>
          <a:ln w="9525">
            <a:noFill/>
            <a:miter lim="800000"/>
            <a:headEnd/>
            <a:tailEnd/>
          </a:ln>
        </p:spPr>
      </p:pic>
      <p:sp>
        <p:nvSpPr>
          <p:cNvPr id="25604" name="Rectangle 5"/>
          <p:cNvSpPr>
            <a:spLocks noChangeArrowheads="1"/>
          </p:cNvSpPr>
          <p:nvPr/>
        </p:nvSpPr>
        <p:spPr bwMode="auto">
          <a:xfrm>
            <a:off x="6469063" y="6367463"/>
            <a:ext cx="2428875" cy="336550"/>
          </a:xfrm>
          <a:prstGeom prst="rect">
            <a:avLst/>
          </a:prstGeom>
          <a:noFill/>
          <a:ln w="9525">
            <a:noFill/>
            <a:miter lim="800000"/>
            <a:headEnd/>
            <a:tailEnd/>
          </a:ln>
        </p:spPr>
        <p:txBody>
          <a:bodyPr wrap="none" anchor="ctr">
            <a:spAutoFit/>
          </a:bodyPr>
          <a:lstStyle/>
          <a:p>
            <a:r>
              <a:rPr lang="en-US" sz="1600" i="1">
                <a:solidFill>
                  <a:srgbClr val="0000FF"/>
                </a:solidFill>
                <a:latin typeface="Calibri" pitchFamily="34" charset="0"/>
              </a:rPr>
              <a:t>Daily Mail, </a:t>
            </a:r>
            <a:r>
              <a:rPr lang="ru-RU" sz="1600" i="1">
                <a:solidFill>
                  <a:srgbClr val="0000FF"/>
                </a:solidFill>
                <a:latin typeface="Calibri" pitchFamily="34" charset="0"/>
              </a:rPr>
              <a:t>10 April 2008 </a:t>
            </a:r>
          </a:p>
        </p:txBody>
      </p:sp>
      <p:sp>
        <p:nvSpPr>
          <p:cNvPr id="25605" name="Text Box 6"/>
          <p:cNvSpPr txBox="1">
            <a:spLocks noChangeArrowheads="1"/>
          </p:cNvSpPr>
          <p:nvPr/>
        </p:nvSpPr>
        <p:spPr bwMode="auto">
          <a:xfrm rot="-1138225">
            <a:off x="5465763" y="5519738"/>
            <a:ext cx="2987675" cy="641350"/>
          </a:xfrm>
          <a:prstGeom prst="rect">
            <a:avLst/>
          </a:prstGeom>
          <a:solidFill>
            <a:srgbClr val="CCFFCC"/>
          </a:solidFill>
          <a:ln w="9525">
            <a:noFill/>
            <a:miter lim="800000"/>
            <a:headEnd/>
            <a:tailEnd/>
          </a:ln>
        </p:spPr>
        <p:txBody>
          <a:bodyPr>
            <a:spAutoFit/>
          </a:bodyPr>
          <a:lstStyle/>
          <a:p>
            <a:pPr>
              <a:spcBef>
                <a:spcPct val="50000"/>
              </a:spcBef>
            </a:pPr>
            <a:r>
              <a:rPr lang="ru-RU">
                <a:solidFill>
                  <a:srgbClr val="6600FF"/>
                </a:solidFill>
              </a:rPr>
              <a:t>Все эти продукты активно выводят магний!!!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68388" y="176213"/>
            <a:ext cx="5805487" cy="1143000"/>
          </a:xfrm>
        </p:spPr>
        <p:txBody>
          <a:bodyPr/>
          <a:lstStyle/>
          <a:p>
            <a:r>
              <a:rPr lang="ru-RU" sz="2800" smtClean="0">
                <a:solidFill>
                  <a:srgbClr val="0000FF"/>
                </a:solidFill>
              </a:rPr>
              <a:t>Американский университет Пурдью</a:t>
            </a:r>
          </a:p>
        </p:txBody>
      </p:sp>
      <p:sp>
        <p:nvSpPr>
          <p:cNvPr id="27650" name="Rectangle 3"/>
          <p:cNvSpPr>
            <a:spLocks noGrp="1" noChangeArrowheads="1"/>
          </p:cNvSpPr>
          <p:nvPr>
            <p:ph type="body" idx="1"/>
          </p:nvPr>
        </p:nvSpPr>
        <p:spPr>
          <a:xfrm>
            <a:off x="1754188" y="1454150"/>
            <a:ext cx="4689475" cy="5237163"/>
          </a:xfrm>
        </p:spPr>
        <p:txBody>
          <a:bodyPr/>
          <a:lstStyle/>
          <a:p>
            <a:pPr>
              <a:lnSpc>
                <a:spcPct val="80000"/>
              </a:lnSpc>
            </a:pPr>
            <a:r>
              <a:rPr lang="ru-RU" sz="2000" smtClean="0">
                <a:solidFill>
                  <a:srgbClr val="0000FF"/>
                </a:solidFill>
              </a:rPr>
              <a:t>35 студентов с СДВГ (!) и 112 контролей</a:t>
            </a:r>
          </a:p>
          <a:p>
            <a:pPr>
              <a:lnSpc>
                <a:spcPct val="80000"/>
              </a:lnSpc>
            </a:pPr>
            <a:r>
              <a:rPr lang="ru-RU" sz="2000" smtClean="0">
                <a:solidFill>
                  <a:srgbClr val="0000FF"/>
                </a:solidFill>
              </a:rPr>
              <a:t>Доля </a:t>
            </a:r>
            <a:r>
              <a:rPr lang="ru-RU" sz="2000" b="1" smtClean="0">
                <a:solidFill>
                  <a:srgbClr val="FF0000"/>
                </a:solidFill>
              </a:rPr>
              <a:t>омега-3</a:t>
            </a:r>
            <a:r>
              <a:rPr lang="ru-RU" sz="2000" smtClean="0">
                <a:solidFill>
                  <a:srgbClr val="0000FF"/>
                </a:solidFill>
              </a:rPr>
              <a:t> и </a:t>
            </a:r>
            <a:r>
              <a:rPr lang="ru-RU" sz="2000" b="1" smtClean="0">
                <a:solidFill>
                  <a:srgbClr val="FF0000"/>
                </a:solidFill>
              </a:rPr>
              <a:t>магния</a:t>
            </a:r>
            <a:r>
              <a:rPr lang="ru-RU" sz="2000" smtClean="0">
                <a:solidFill>
                  <a:srgbClr val="0000FF"/>
                </a:solidFill>
              </a:rPr>
              <a:t> значительно ниже в фосфолипидах плазмы и эритроцитов у пациентов с СДВГ.</a:t>
            </a:r>
          </a:p>
          <a:p>
            <a:pPr>
              <a:lnSpc>
                <a:spcPct val="80000"/>
              </a:lnSpc>
            </a:pPr>
            <a:r>
              <a:rPr lang="ru-RU" sz="2000" smtClean="0">
                <a:solidFill>
                  <a:srgbClr val="0000FF"/>
                </a:solidFill>
              </a:rPr>
              <a:t>Уровни насыщенных жиров - выше у пациентов с СДВГ. </a:t>
            </a:r>
          </a:p>
          <a:p>
            <a:pPr>
              <a:lnSpc>
                <a:spcPct val="80000"/>
              </a:lnSpc>
            </a:pPr>
            <a:r>
              <a:rPr lang="ru-RU" sz="2000" smtClean="0">
                <a:solidFill>
                  <a:srgbClr val="0000FF"/>
                </a:solidFill>
              </a:rPr>
              <a:t>Потребление насыщенных жиров на 30% выше в группе пациентов с СДВГ (сосиски в тесте и чипсы). </a:t>
            </a:r>
          </a:p>
          <a:p>
            <a:pPr lvl="1">
              <a:lnSpc>
                <a:spcPct val="80000"/>
              </a:lnSpc>
            </a:pPr>
            <a:r>
              <a:rPr lang="ru-RU" sz="1800" smtClean="0">
                <a:solidFill>
                  <a:srgbClr val="0000FF"/>
                </a:solidFill>
              </a:rPr>
              <a:t>сливочное масло, </a:t>
            </a:r>
          </a:p>
          <a:p>
            <a:pPr lvl="1">
              <a:lnSpc>
                <a:spcPct val="80000"/>
              </a:lnSpc>
            </a:pPr>
            <a:r>
              <a:rPr lang="ru-RU" sz="1800" smtClean="0">
                <a:solidFill>
                  <a:srgbClr val="0000FF"/>
                </a:solidFill>
              </a:rPr>
              <a:t>низкокачественная, жирная говядина и свинина, </a:t>
            </a:r>
          </a:p>
          <a:p>
            <a:pPr lvl="1">
              <a:lnSpc>
                <a:spcPct val="80000"/>
              </a:lnSpc>
            </a:pPr>
            <a:r>
              <a:rPr lang="ru-RU" sz="1800" smtClean="0">
                <a:solidFill>
                  <a:srgbClr val="0000FF"/>
                </a:solidFill>
              </a:rPr>
              <a:t>маргарин</a:t>
            </a:r>
          </a:p>
          <a:p>
            <a:pPr lvl="1">
              <a:lnSpc>
                <a:spcPct val="80000"/>
              </a:lnSpc>
            </a:pPr>
            <a:r>
              <a:rPr lang="ru-RU" sz="1800" smtClean="0">
                <a:solidFill>
                  <a:srgbClr val="0000FF"/>
                </a:solidFill>
              </a:rPr>
              <a:t>дефицит потребления рыбы, зеленолистых растений (</a:t>
            </a:r>
            <a:r>
              <a:rPr lang="ru-RU" sz="1800" smtClean="0">
                <a:solidFill>
                  <a:srgbClr val="FF0000"/>
                </a:solidFill>
              </a:rPr>
              <a:t>магний</a:t>
            </a:r>
            <a:r>
              <a:rPr lang="ru-RU" sz="1800" smtClean="0">
                <a:solidFill>
                  <a:srgbClr val="0000FF"/>
                </a:solidFill>
              </a:rPr>
              <a:t>) и т.д. </a:t>
            </a:r>
          </a:p>
          <a:p>
            <a:pPr lvl="4">
              <a:lnSpc>
                <a:spcPct val="80000"/>
              </a:lnSpc>
            </a:pPr>
            <a:r>
              <a:rPr lang="ru-RU" sz="1400" smtClean="0">
                <a:solidFill>
                  <a:srgbClr val="0000FF"/>
                </a:solidFill>
              </a:rPr>
              <a:t>(</a:t>
            </a:r>
            <a:r>
              <a:rPr lang="en-US" sz="1400" i="1" smtClean="0">
                <a:solidFill>
                  <a:srgbClr val="0000FF"/>
                </a:solidFill>
              </a:rPr>
              <a:t>Antalis</a:t>
            </a:r>
            <a:r>
              <a:rPr lang="ru-RU" sz="1400" i="1" smtClean="0">
                <a:solidFill>
                  <a:srgbClr val="0000FF"/>
                </a:solidFill>
              </a:rPr>
              <a:t>, 2005</a:t>
            </a:r>
            <a:r>
              <a:rPr lang="ru-RU" sz="1400" smtClean="0">
                <a:solidFill>
                  <a:srgbClr val="0000FF"/>
                </a:solidFill>
              </a:rPr>
              <a:t>)</a:t>
            </a:r>
          </a:p>
          <a:p>
            <a:pPr>
              <a:lnSpc>
                <a:spcPct val="80000"/>
              </a:lnSpc>
            </a:pPr>
            <a:endParaRPr lang="ru-RU" sz="2000" smtClean="0">
              <a:solidFill>
                <a:srgbClr val="0000FF"/>
              </a:solidFill>
            </a:endParaRPr>
          </a:p>
        </p:txBody>
      </p:sp>
      <p:pic>
        <p:nvPicPr>
          <p:cNvPr id="27651" name="Picture 4" descr="lens17644370_1297811709college_for_ADHD_students"/>
          <p:cNvPicPr>
            <a:picLocks noChangeAspect="1" noChangeArrowheads="1"/>
          </p:cNvPicPr>
          <p:nvPr/>
        </p:nvPicPr>
        <p:blipFill>
          <a:blip r:embed="rId3"/>
          <a:srcRect/>
          <a:stretch>
            <a:fillRect/>
          </a:stretch>
        </p:blipFill>
        <p:spPr bwMode="auto">
          <a:xfrm>
            <a:off x="6562725" y="3849687"/>
            <a:ext cx="2381250" cy="2381250"/>
          </a:xfrm>
          <a:prstGeom prst="rect">
            <a:avLst/>
          </a:prstGeom>
          <a:noFill/>
          <a:ln w="9525">
            <a:noFill/>
            <a:miter lim="800000"/>
            <a:headEnd/>
            <a:tailEnd/>
          </a:ln>
        </p:spPr>
      </p:pic>
      <p:pic>
        <p:nvPicPr>
          <p:cNvPr id="27652" name="Picture 5" descr="ANd9GcR9TujZ36tAQ35th1iJUg82SPUWWub3Bze-zeZEtjHFa4Q5Tay7Zp9uQXY">
            <a:hlinkClick r:id="rId4"/>
          </p:cNvPr>
          <p:cNvPicPr>
            <a:picLocks noChangeAspect="1" noChangeArrowheads="1"/>
          </p:cNvPicPr>
          <p:nvPr/>
        </p:nvPicPr>
        <p:blipFill>
          <a:blip r:embed="rId5"/>
          <a:srcRect/>
          <a:stretch>
            <a:fillRect/>
          </a:stretch>
        </p:blipFill>
        <p:spPr bwMode="auto">
          <a:xfrm>
            <a:off x="7011194" y="2744787"/>
            <a:ext cx="1143000" cy="1066800"/>
          </a:xfrm>
          <a:prstGeom prst="rect">
            <a:avLst/>
          </a:prstGeom>
          <a:noFill/>
          <a:ln w="9525">
            <a:noFill/>
            <a:miter lim="800000"/>
            <a:headEnd/>
            <a:tailEnd/>
          </a:ln>
        </p:spPr>
      </p:pic>
      <p:pic>
        <p:nvPicPr>
          <p:cNvPr id="27653" name="Picture 6" descr="117902843770_07-008"/>
          <p:cNvPicPr>
            <a:picLocks noChangeAspect="1" noChangeArrowheads="1"/>
          </p:cNvPicPr>
          <p:nvPr/>
        </p:nvPicPr>
        <p:blipFill>
          <a:blip r:embed="rId6"/>
          <a:srcRect/>
          <a:stretch>
            <a:fillRect/>
          </a:stretch>
        </p:blipFill>
        <p:spPr bwMode="auto">
          <a:xfrm>
            <a:off x="0" y="0"/>
            <a:ext cx="1554163" cy="2205038"/>
          </a:xfrm>
          <a:prstGeom prst="rect">
            <a:avLst/>
          </a:prstGeom>
          <a:noFill/>
          <a:ln w="9525">
            <a:noFill/>
            <a:miter lim="800000"/>
            <a:headEnd/>
            <a:tailEnd/>
          </a:ln>
        </p:spPr>
      </p:pic>
      <p:pic>
        <p:nvPicPr>
          <p:cNvPr id="27654" name="Picture 7" descr="114205566528"/>
          <p:cNvPicPr>
            <a:picLocks noChangeAspect="1" noChangeArrowheads="1" noCrop="1"/>
          </p:cNvPicPr>
          <p:nvPr/>
        </p:nvPicPr>
        <p:blipFill>
          <a:blip r:embed="rId7"/>
          <a:srcRect/>
          <a:stretch>
            <a:fillRect/>
          </a:stretch>
        </p:blipFill>
        <p:spPr bwMode="auto">
          <a:xfrm>
            <a:off x="6394450" y="912813"/>
            <a:ext cx="2717800" cy="1651000"/>
          </a:xfrm>
          <a:prstGeom prst="rect">
            <a:avLst/>
          </a:prstGeom>
          <a:noFill/>
          <a:ln w="9525">
            <a:noFill/>
            <a:miter lim="800000"/>
            <a:headEnd/>
            <a:tailEnd/>
          </a:ln>
        </p:spPr>
      </p:pic>
      <p:sp>
        <p:nvSpPr>
          <p:cNvPr id="27655" name="Rectangle 8"/>
          <p:cNvSpPr>
            <a:spLocks noChangeArrowheads="1"/>
          </p:cNvSpPr>
          <p:nvPr/>
        </p:nvSpPr>
        <p:spPr bwMode="auto">
          <a:xfrm>
            <a:off x="6667500" y="5940425"/>
            <a:ext cx="1830388" cy="581025"/>
          </a:xfrm>
          <a:prstGeom prst="rect">
            <a:avLst/>
          </a:prstGeom>
          <a:noFill/>
          <a:ln w="9525">
            <a:noFill/>
            <a:miter lim="800000"/>
            <a:headEnd/>
            <a:tailEnd/>
          </a:ln>
        </p:spPr>
        <p:txBody>
          <a:bodyPr>
            <a:spAutoFit/>
          </a:bodyPr>
          <a:lstStyle/>
          <a:p>
            <a:r>
              <a:rPr lang="ru-RU" sz="1600">
                <a:solidFill>
                  <a:srgbClr val="0000FF"/>
                </a:solidFill>
                <a:latin typeface="Calibri" pitchFamily="34" charset="0"/>
              </a:rPr>
              <a:t>«</a:t>
            </a:r>
            <a:r>
              <a:rPr lang="en-US" sz="1600">
                <a:solidFill>
                  <a:srgbClr val="0000FF"/>
                </a:solidFill>
                <a:latin typeface="Calibri" pitchFamily="34" charset="0"/>
              </a:rPr>
              <a:t>junk food</a:t>
            </a:r>
            <a:r>
              <a:rPr lang="ru-RU" sz="1600">
                <a:solidFill>
                  <a:srgbClr val="0000FF"/>
                </a:solidFill>
                <a:latin typeface="Calibri" pitchFamily="34" charset="0"/>
              </a:rPr>
              <a:t>» или «мусорная еда»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6481" y="-175698"/>
            <a:ext cx="8228160" cy="1146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Причины дефицита магния</a:t>
            </a:r>
          </a:p>
        </p:txBody>
      </p:sp>
      <p:sp>
        <p:nvSpPr>
          <p:cNvPr id="41986" name="Text Box 2"/>
          <p:cNvSpPr txBox="1">
            <a:spLocks noChangeArrowheads="1"/>
          </p:cNvSpPr>
          <p:nvPr/>
        </p:nvSpPr>
        <p:spPr bwMode="auto">
          <a:xfrm>
            <a:off x="300961" y="818006"/>
            <a:ext cx="8059680" cy="66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17"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sz="2400" b="1"/>
              <a:t>Причина №1: неправильное питание</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000" y="2508743"/>
            <a:ext cx="1316160" cy="1025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401" y="4062667"/>
            <a:ext cx="1366560" cy="8871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9" name="Text Box 5"/>
          <p:cNvSpPr txBox="1">
            <a:spLocks noChangeArrowheads="1"/>
          </p:cNvSpPr>
          <p:nvPr/>
        </p:nvSpPr>
        <p:spPr bwMode="auto">
          <a:xfrm>
            <a:off x="254880" y="2399293"/>
            <a:ext cx="6945120" cy="2975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a:t>Многолетнее неправильное питание с использованием большого количества поваренной соли, в т.ч. и скрытой (колбаса, сосиски и другие полуфабрикаты), рафинированных продуктов, в которых резко снижено содержание магния, ортофосфорная кислота (напитки по типу кола), а также психостимуляторы и другие психоактивные вещества (энергетические напитки), активно принимаемые тинейджерами, подростками и людьми в возрасте до 30 лет, формируют дефицит магния как у детей, так и у взрослых.</a:t>
            </a:r>
          </a:p>
          <a:p>
            <a:pPr algn="just">
              <a:spcAft>
                <a:spcPts val="1293"/>
              </a:spcAft>
            </a:pPr>
            <a:r>
              <a:rPr lang="ru-RU"/>
              <a:t>Глутамат и аспартат - основные пищевые добавки, входящие в состав большинства полуфабрикатов и «фаст-фудов» - нарушают усвоение магния из пищи и усиливают его потери, что может усугубить эмоциональные расстройства.</a:t>
            </a:r>
          </a:p>
        </p:txBody>
      </p:sp>
      <p:pic>
        <p:nvPicPr>
          <p:cNvPr id="4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8240" y="5257992"/>
            <a:ext cx="1435680" cy="967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1" name="Text Box 7"/>
          <p:cNvSpPr txBox="1">
            <a:spLocks noChangeArrowheads="1"/>
          </p:cNvSpPr>
          <p:nvPr/>
        </p:nvSpPr>
        <p:spPr bwMode="auto">
          <a:xfrm>
            <a:off x="260641" y="1394066"/>
            <a:ext cx="8285760" cy="697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42900" indent="-3302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a:t>Дефицит магния в пище приводит к дефициту магния в организме.</a:t>
            </a:r>
          </a:p>
          <a:p>
            <a:pPr algn="just">
              <a:spcAft>
                <a:spcPts val="1293"/>
              </a:spcAft>
            </a:pPr>
            <a:r>
              <a:rPr lang="ru-RU"/>
              <a:t>Снижение содержания магния нарушает стрессоустойчивость и является одним из основных факторов развития многих заболеваний.</a:t>
            </a:r>
          </a:p>
        </p:txBody>
      </p:sp>
      <p:sp>
        <p:nvSpPr>
          <p:cNvPr id="41992" name="Text Box 8"/>
          <p:cNvSpPr txBox="1">
            <a:spLocks noChangeArrowheads="1"/>
          </p:cNvSpPr>
          <p:nvPr/>
        </p:nvSpPr>
        <p:spPr bwMode="auto">
          <a:xfrm>
            <a:off x="283680" y="6492202"/>
            <a:ext cx="857520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ru-RU" sz="1100"/>
              <a:t>Громова О.А. Магний и пиридоксин: основы знаний. </a:t>
            </a:r>
            <a:r>
              <a:rPr lang="ru-RU" sz="1100" i="1"/>
              <a:t>М</a:t>
            </a:r>
            <a:r>
              <a:rPr lang="en-US" sz="1100"/>
              <a:t>. 2006</a:t>
            </a:r>
            <a:r>
              <a:rPr lang="ru-RU" sz="1100"/>
              <a:t> </a:t>
            </a:r>
            <a:r>
              <a:rPr lang="en-US" sz="1100"/>
              <a:t>. 179 </a:t>
            </a:r>
            <a:r>
              <a:rPr lang="ru-RU" sz="1100"/>
              <a:t>с</a:t>
            </a:r>
            <a:r>
              <a:rPr lang="en-US" sz="1100"/>
              <a:t>.</a:t>
            </a:r>
            <a:r>
              <a:rPr lang="ru-RU" sz="1100"/>
              <a:t>;. </a:t>
            </a:r>
            <a:r>
              <a:rPr lang="pl-PL" sz="1100"/>
              <a:t>Eby G</a:t>
            </a:r>
            <a:r>
              <a:rPr lang="en-US" sz="1100"/>
              <a:t>.</a:t>
            </a:r>
            <a:r>
              <a:rPr lang="pl-PL" sz="1100"/>
              <a:t>A</a:t>
            </a:r>
            <a:r>
              <a:rPr lang="en-US" sz="1100"/>
              <a:t>.,</a:t>
            </a:r>
            <a:r>
              <a:rPr lang="pl-PL" sz="1100"/>
              <a:t> 3rd, Eby K</a:t>
            </a:r>
            <a:r>
              <a:rPr lang="en-US" sz="1100"/>
              <a:t>.</a:t>
            </a:r>
            <a:r>
              <a:rPr lang="pl-PL" sz="1100"/>
              <a:t>L. </a:t>
            </a:r>
            <a:r>
              <a:rPr lang="en-US" sz="1100"/>
              <a:t>Magnesium for treatment-resistant depression: a review and hypothesis. </a:t>
            </a:r>
            <a:r>
              <a:rPr lang="en-US" sz="1100" i="1"/>
              <a:t>Med. Hypotheses</a:t>
            </a:r>
            <a:r>
              <a:rPr lang="en-US" sz="1100"/>
              <a:t>. </a:t>
            </a:r>
            <a:r>
              <a:rPr lang="da-DK" sz="1100"/>
              <a:t>2010;</a:t>
            </a:r>
            <a:r>
              <a:rPr lang="en-US" sz="1100"/>
              <a:t> </a:t>
            </a:r>
            <a:r>
              <a:rPr lang="da-DK" sz="1100"/>
              <a:t>74</a:t>
            </a:r>
            <a:r>
              <a:rPr lang="en-US" sz="1100"/>
              <a:t> </a:t>
            </a:r>
            <a:r>
              <a:rPr lang="da-DK" sz="1100"/>
              <a:t>(4):</a:t>
            </a:r>
            <a:r>
              <a:rPr lang="en-US" sz="1100"/>
              <a:t> </a:t>
            </a:r>
            <a:r>
              <a:rPr lang="da-DK" sz="1100"/>
              <a:t>649</a:t>
            </a:r>
            <a:r>
              <a:rPr lang="en-US" sz="1100"/>
              <a:t>–6</a:t>
            </a:r>
            <a:r>
              <a:rPr lang="da-DK" sz="1100"/>
              <a:t>60</a:t>
            </a:r>
            <a:r>
              <a:rPr lang="en-US" sz="1100"/>
              <a:t>.</a:t>
            </a:r>
          </a:p>
        </p:txBody>
      </p:sp>
    </p:spTree>
    <p:extLst>
      <p:ext uri="{BB962C8B-B14F-4D97-AF65-F5344CB8AC3E}">
        <p14:creationId xmlns:p14="http://schemas.microsoft.com/office/powerpoint/2010/main" val="3781469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840" y="5132699"/>
            <a:ext cx="1366560" cy="924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0" name="Text Box 2"/>
          <p:cNvSpPr txBox="1">
            <a:spLocks noChangeArrowheads="1"/>
          </p:cNvSpPr>
          <p:nvPr/>
        </p:nvSpPr>
        <p:spPr bwMode="auto">
          <a:xfrm>
            <a:off x="1186560" y="5613709"/>
            <a:ext cx="6546240" cy="149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a:t>При стрессе дефицит магния усиливается.</a:t>
            </a:r>
          </a:p>
        </p:txBody>
      </p:sp>
      <p:sp>
        <p:nvSpPr>
          <p:cNvPr id="43011" name="Text Box 3"/>
          <p:cNvSpPr txBox="1">
            <a:spLocks noChangeArrowheads="1"/>
          </p:cNvSpPr>
          <p:nvPr/>
        </p:nvSpPr>
        <p:spPr bwMode="auto">
          <a:xfrm>
            <a:off x="560160" y="1853476"/>
            <a:ext cx="5994720" cy="1130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marL="330200" indent="-31750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1pPr>
            <a:lvl2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2pPr>
            <a:lvl3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3pPr>
            <a:lvl4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4pPr>
            <a:lvl5pPr>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rgbClr val="000000"/>
                </a:solidFill>
                <a:latin typeface="Arial" charset="0"/>
                <a:ea typeface="Microsoft YaHei" charset="-122"/>
              </a:defRPr>
            </a:lvl9pPr>
          </a:lstStyle>
          <a:p>
            <a:pPr algn="just">
              <a:spcAft>
                <a:spcPts val="1293"/>
              </a:spcAft>
            </a:pPr>
            <a:r>
              <a:rPr lang="ru-RU"/>
              <a:t>В период с ноября по март содержание магния в организме ребенка снижается.</a:t>
            </a:r>
          </a:p>
        </p:txBody>
      </p:sp>
      <p:sp>
        <p:nvSpPr>
          <p:cNvPr id="43012" name="Text Box 4"/>
          <p:cNvSpPr txBox="1">
            <a:spLocks noChangeArrowheads="1"/>
          </p:cNvSpPr>
          <p:nvPr/>
        </p:nvSpPr>
        <p:spPr bwMode="auto">
          <a:xfrm>
            <a:off x="564480" y="1293256"/>
            <a:ext cx="5437440" cy="33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b="1"/>
              <a:t>Причина №2: сезонные колебания</a:t>
            </a:r>
          </a:p>
        </p:txBody>
      </p:sp>
      <p:sp>
        <p:nvSpPr>
          <p:cNvPr id="43013" name="Text Box 5"/>
          <p:cNvSpPr txBox="1">
            <a:spLocks noChangeArrowheads="1"/>
          </p:cNvSpPr>
          <p:nvPr/>
        </p:nvSpPr>
        <p:spPr bwMode="auto">
          <a:xfrm>
            <a:off x="888480" y="5259432"/>
            <a:ext cx="5437440" cy="339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just">
              <a:spcAft>
                <a:spcPts val="1293"/>
              </a:spcAft>
            </a:pPr>
            <a:r>
              <a:rPr lang="ru-RU" b="1"/>
              <a:t>Причина №3: стресс</a:t>
            </a:r>
          </a:p>
        </p:txBody>
      </p:sp>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600" y="1169403"/>
            <a:ext cx="1520640" cy="15784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5" name="Text Box 7"/>
          <p:cNvSpPr txBox="1">
            <a:spLocks noChangeArrowheads="1"/>
          </p:cNvSpPr>
          <p:nvPr/>
        </p:nvSpPr>
        <p:spPr bwMode="auto">
          <a:xfrm>
            <a:off x="234721" y="6143685"/>
            <a:ext cx="8624160" cy="744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spcAft>
                <a:spcPts val="1293"/>
              </a:spcAft>
            </a:pPr>
            <a:r>
              <a:rPr lang="ru-RU" sz="1100"/>
              <a:t>Федотова Л.Э. Дефицит магния у детей с минимальной мозговой дисфункцией и его коррекция препаратом Магне-В6 / Автореф. дисс… канд. мед. наук. Иваново, 2003. 21 с; Sartori SB et al Magnesium deficiency induces anxiety and HPA axis dysregulation: modulatory by therapeutic drug treatment //Neuropharmacology. 2012 Jan;62(1):304-12.Акарачкова 2006-2012; Громова О.А. с соавт., 2006</a:t>
            </a:r>
          </a:p>
        </p:txBody>
      </p:sp>
      <p:pic>
        <p:nvPicPr>
          <p:cNvPr id="430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880" y="2585072"/>
            <a:ext cx="4809600" cy="2167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7" name="Text Box 9"/>
          <p:cNvSpPr txBox="1">
            <a:spLocks noChangeArrowheads="1"/>
          </p:cNvSpPr>
          <p:nvPr/>
        </p:nvSpPr>
        <p:spPr bwMode="auto">
          <a:xfrm>
            <a:off x="456481" y="-44645"/>
            <a:ext cx="8228160" cy="1146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Причины дефицита магния</a:t>
            </a:r>
          </a:p>
        </p:txBody>
      </p:sp>
    </p:spTree>
    <p:extLst>
      <p:ext uri="{BB962C8B-B14F-4D97-AF65-F5344CB8AC3E}">
        <p14:creationId xmlns:p14="http://schemas.microsoft.com/office/powerpoint/2010/main" val="984937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0"/>
            <a:ext cx="7772400" cy="1143000"/>
          </a:xfrm>
        </p:spPr>
        <p:txBody>
          <a:bodyPr rtlCol="0">
            <a:normAutofit/>
          </a:bodyPr>
          <a:lstStyle/>
          <a:p>
            <a:pPr fontAlgn="auto">
              <a:spcAft>
                <a:spcPts val="0"/>
              </a:spcAft>
              <a:defRPr/>
            </a:pPr>
            <a:r>
              <a:rPr lang="ru-RU" sz="3200" dirty="0"/>
              <a:t>Три точки зрения на функционирование мозга</a:t>
            </a:r>
          </a:p>
        </p:txBody>
      </p:sp>
      <p:sp>
        <p:nvSpPr>
          <p:cNvPr id="9219" name="Rectangle 3"/>
          <p:cNvSpPr>
            <a:spLocks noGrp="1" noChangeArrowheads="1"/>
          </p:cNvSpPr>
          <p:nvPr>
            <p:ph type="body" sz="half" idx="1"/>
          </p:nvPr>
        </p:nvSpPr>
        <p:spPr>
          <a:xfrm>
            <a:off x="685800" y="1143000"/>
            <a:ext cx="3810000" cy="4114800"/>
          </a:xfrm>
        </p:spPr>
        <p:txBody>
          <a:bodyPr/>
          <a:lstStyle/>
          <a:p>
            <a:r>
              <a:rPr lang="ru-RU" dirty="0" smtClean="0">
                <a:solidFill>
                  <a:srgbClr val="FF0000"/>
                </a:solidFill>
              </a:rPr>
              <a:t>физиолого-анатомическая</a:t>
            </a:r>
          </a:p>
          <a:p>
            <a:pPr marL="0" indent="0">
              <a:buNone/>
            </a:pPr>
            <a:endParaRPr lang="ru-RU" dirty="0" smtClean="0">
              <a:solidFill>
                <a:srgbClr val="FF0000"/>
              </a:solidFill>
            </a:endParaRPr>
          </a:p>
          <a:p>
            <a:r>
              <a:rPr lang="ru-RU" dirty="0" smtClean="0">
                <a:solidFill>
                  <a:srgbClr val="FF0000"/>
                </a:solidFill>
              </a:rPr>
              <a:t>клеточная (молекулярно-биологическая)</a:t>
            </a:r>
          </a:p>
          <a:p>
            <a:endParaRPr lang="ru-RU" dirty="0" smtClean="0">
              <a:solidFill>
                <a:srgbClr val="FF0000"/>
              </a:solidFill>
            </a:endParaRPr>
          </a:p>
          <a:p>
            <a:r>
              <a:rPr lang="ru-RU" b="1" dirty="0" smtClean="0">
                <a:solidFill>
                  <a:srgbClr val="FF0000"/>
                </a:solidFill>
              </a:rPr>
              <a:t>нейрохимическая</a:t>
            </a:r>
          </a:p>
        </p:txBody>
      </p:sp>
      <p:sp>
        <p:nvSpPr>
          <p:cNvPr id="9220" name="Rectangle 4"/>
          <p:cNvSpPr>
            <a:spLocks noGrp="1" noChangeArrowheads="1"/>
          </p:cNvSpPr>
          <p:nvPr>
            <p:ph type="body" sz="half" idx="2"/>
          </p:nvPr>
        </p:nvSpPr>
        <p:spPr>
          <a:xfrm>
            <a:off x="4427538" y="1143000"/>
            <a:ext cx="4716462" cy="4616450"/>
          </a:xfrm>
        </p:spPr>
        <p:txBody>
          <a:bodyPr/>
          <a:lstStyle/>
          <a:p>
            <a:r>
              <a:rPr lang="ru-RU" dirty="0" smtClean="0"/>
              <a:t>Мозг как совокупность органов</a:t>
            </a:r>
          </a:p>
          <a:p>
            <a:endParaRPr lang="ru-RU" dirty="0" smtClean="0"/>
          </a:p>
          <a:p>
            <a:r>
              <a:rPr lang="ru-RU" sz="2700" dirty="0" smtClean="0"/>
              <a:t>Мозг как совокупность клеток</a:t>
            </a:r>
          </a:p>
          <a:p>
            <a:endParaRPr lang="ru-RU" sz="2700" b="1" dirty="0" smtClean="0"/>
          </a:p>
          <a:p>
            <a:r>
              <a:rPr lang="ru-RU" b="1" dirty="0" smtClean="0"/>
              <a:t>Мозг как совокупность веществ</a:t>
            </a:r>
          </a:p>
        </p:txBody>
      </p:sp>
      <p:pic>
        <p:nvPicPr>
          <p:cNvPr id="9221" name="Picture 5" descr="labeled_diagram_human_brain_sagittal"/>
          <p:cNvPicPr>
            <a:picLocks noChangeAspect="1" noChangeArrowheads="1"/>
          </p:cNvPicPr>
          <p:nvPr/>
        </p:nvPicPr>
        <p:blipFill>
          <a:blip r:embed="rId2"/>
          <a:srcRect/>
          <a:stretch>
            <a:fillRect/>
          </a:stretch>
        </p:blipFill>
        <p:spPr bwMode="auto">
          <a:xfrm>
            <a:off x="6516688" y="1654175"/>
            <a:ext cx="1150937" cy="873125"/>
          </a:xfrm>
          <a:prstGeom prst="rect">
            <a:avLst/>
          </a:prstGeom>
          <a:noFill/>
          <a:ln w="9525">
            <a:noFill/>
            <a:miter lim="800000"/>
            <a:headEnd/>
            <a:tailEnd/>
          </a:ln>
        </p:spPr>
      </p:pic>
      <p:pic>
        <p:nvPicPr>
          <p:cNvPr id="9222" name="Picture 6" descr="neuron"/>
          <p:cNvPicPr>
            <a:picLocks noChangeAspect="1" noChangeArrowheads="1"/>
          </p:cNvPicPr>
          <p:nvPr/>
        </p:nvPicPr>
        <p:blipFill>
          <a:blip r:embed="rId3"/>
          <a:srcRect/>
          <a:stretch>
            <a:fillRect/>
          </a:stretch>
        </p:blipFill>
        <p:spPr bwMode="auto">
          <a:xfrm>
            <a:off x="6659563" y="3022600"/>
            <a:ext cx="1068387" cy="1079500"/>
          </a:xfrm>
          <a:prstGeom prst="rect">
            <a:avLst/>
          </a:prstGeom>
          <a:noFill/>
          <a:ln w="9525">
            <a:noFill/>
            <a:miter lim="800000"/>
            <a:headEnd/>
            <a:tailEnd/>
          </a:ln>
        </p:spPr>
      </p:pic>
      <p:pic>
        <p:nvPicPr>
          <p:cNvPr id="29702" name="Picture 7" descr="truhlar"/>
          <p:cNvPicPr>
            <a:picLocks noChangeAspect="1" noChangeArrowheads="1"/>
          </p:cNvPicPr>
          <p:nvPr/>
        </p:nvPicPr>
        <p:blipFill>
          <a:blip r:embed="rId4"/>
          <a:srcRect/>
          <a:stretch>
            <a:fillRect/>
          </a:stretch>
        </p:blipFill>
        <p:spPr bwMode="auto">
          <a:xfrm>
            <a:off x="6732588" y="4678362"/>
            <a:ext cx="1095375" cy="923925"/>
          </a:xfrm>
          <a:prstGeom prst="rect">
            <a:avLst/>
          </a:prstGeom>
          <a:noFill/>
          <a:ln w="9525">
            <a:noFill/>
            <a:miter lim="800000"/>
            <a:headEnd/>
            <a:tailEnd/>
          </a:ln>
        </p:spPr>
      </p:pic>
      <p:sp>
        <p:nvSpPr>
          <p:cNvPr id="9224" name="Text Box 8"/>
          <p:cNvSpPr txBox="1">
            <a:spLocks noChangeArrowheads="1"/>
          </p:cNvSpPr>
          <p:nvPr/>
        </p:nvSpPr>
        <p:spPr bwMode="auto">
          <a:xfrm>
            <a:off x="1692275" y="5327650"/>
            <a:ext cx="4679950" cy="457200"/>
          </a:xfrm>
          <a:prstGeom prst="rect">
            <a:avLst/>
          </a:prstGeom>
          <a:noFill/>
          <a:ln w="9525">
            <a:noFill/>
            <a:miter lim="800000"/>
            <a:headEnd/>
            <a:tailEnd/>
          </a:ln>
        </p:spPr>
        <p:txBody>
          <a:bodyPr>
            <a:spAutoFit/>
          </a:bodyPr>
          <a:lstStyle/>
          <a:p>
            <a:pPr>
              <a:spcBef>
                <a:spcPct val="50000"/>
              </a:spcBef>
            </a:pPr>
            <a:r>
              <a:rPr lang="ru-RU" sz="2400">
                <a:latin typeface="Times New Roman" pitchFamily="18" charset="0"/>
              </a:rPr>
              <a:t>Макро- и микроэлементы (МЭ)</a:t>
            </a:r>
          </a:p>
        </p:txBody>
      </p:sp>
      <p:sp>
        <p:nvSpPr>
          <p:cNvPr id="9225" name="Line 9"/>
          <p:cNvSpPr>
            <a:spLocks noChangeShapeType="1"/>
          </p:cNvSpPr>
          <p:nvPr/>
        </p:nvSpPr>
        <p:spPr bwMode="auto">
          <a:xfrm flipH="1" flipV="1">
            <a:off x="2987675" y="4967287"/>
            <a:ext cx="431800" cy="431800"/>
          </a:xfrm>
          <a:prstGeom prst="line">
            <a:avLst/>
          </a:prstGeom>
          <a:noFill/>
          <a:ln w="9525">
            <a:solidFill>
              <a:schemeClr val="tx1"/>
            </a:solidFill>
            <a:round/>
            <a:headEnd/>
            <a:tailEnd type="triangle" w="med" len="med"/>
          </a:ln>
        </p:spPr>
        <p:txBody>
          <a:bodyPr/>
          <a:lstStyle/>
          <a:p>
            <a:endParaRPr lang="ru-RU"/>
          </a:p>
        </p:txBody>
      </p:sp>
      <p:sp>
        <p:nvSpPr>
          <p:cNvPr id="9226" name="Line 10"/>
          <p:cNvSpPr>
            <a:spLocks noChangeShapeType="1"/>
          </p:cNvSpPr>
          <p:nvPr/>
        </p:nvSpPr>
        <p:spPr bwMode="auto">
          <a:xfrm flipV="1">
            <a:off x="4500563" y="4895850"/>
            <a:ext cx="792162" cy="503237"/>
          </a:xfrm>
          <a:prstGeom prst="line">
            <a:avLst/>
          </a:prstGeom>
          <a:noFill/>
          <a:ln w="9525">
            <a:solidFill>
              <a:schemeClr val="tx1"/>
            </a:solidFill>
            <a:round/>
            <a:headEnd/>
            <a:tailEnd type="triangle" w="med" len="med"/>
          </a:ln>
        </p:spPr>
        <p:txBody>
          <a:bodyPr/>
          <a:lstStyle/>
          <a:p>
            <a:endParaRPr lang="ru-RU"/>
          </a:p>
        </p:txBody>
      </p:sp>
      <p:sp>
        <p:nvSpPr>
          <p:cNvPr id="9227" name="Line 11"/>
          <p:cNvSpPr>
            <a:spLocks noChangeShapeType="1"/>
          </p:cNvSpPr>
          <p:nvPr/>
        </p:nvSpPr>
        <p:spPr bwMode="auto">
          <a:xfrm flipV="1">
            <a:off x="6156325" y="5254625"/>
            <a:ext cx="792163" cy="288925"/>
          </a:xfrm>
          <a:prstGeom prst="line">
            <a:avLst/>
          </a:prstGeom>
          <a:noFill/>
          <a:ln w="9525">
            <a:solidFill>
              <a:schemeClr val="tx1"/>
            </a:solidFill>
            <a:round/>
            <a:headEnd/>
            <a:tailEnd type="triangle" w="med" len="med"/>
          </a:ln>
        </p:spPr>
        <p:txBody>
          <a:bodyPr/>
          <a:lstStyle/>
          <a:p>
            <a:endParaRPr lang="ru-RU"/>
          </a:p>
        </p:txBody>
      </p:sp>
      <p:sp>
        <p:nvSpPr>
          <p:cNvPr id="9228" name="Text Box 12"/>
          <p:cNvSpPr txBox="1">
            <a:spLocks noChangeArrowheads="1"/>
          </p:cNvSpPr>
          <p:nvPr/>
        </p:nvSpPr>
        <p:spPr bwMode="auto">
          <a:xfrm>
            <a:off x="2987675" y="5784850"/>
            <a:ext cx="1728787" cy="457200"/>
          </a:xfrm>
          <a:prstGeom prst="rect">
            <a:avLst/>
          </a:prstGeom>
          <a:noFill/>
          <a:ln w="9525">
            <a:noFill/>
            <a:miter lim="800000"/>
            <a:headEnd/>
            <a:tailEnd/>
          </a:ln>
        </p:spPr>
        <p:txBody>
          <a:bodyPr>
            <a:spAutoFit/>
          </a:bodyPr>
          <a:lstStyle/>
          <a:p>
            <a:pPr>
              <a:spcBef>
                <a:spcPct val="50000"/>
              </a:spcBef>
            </a:pPr>
            <a:r>
              <a:rPr lang="ru-RU" sz="2400" dirty="0">
                <a:latin typeface="Times New Roman" pitchFamily="18" charset="0"/>
              </a:rPr>
              <a:t>Витамины</a:t>
            </a:r>
          </a:p>
        </p:txBody>
      </p:sp>
      <p:sp>
        <p:nvSpPr>
          <p:cNvPr id="2" name="TextBox 1"/>
          <p:cNvSpPr txBox="1"/>
          <p:nvPr/>
        </p:nvSpPr>
        <p:spPr>
          <a:xfrm>
            <a:off x="65707" y="6553200"/>
            <a:ext cx="3789692" cy="276999"/>
          </a:xfrm>
          <a:prstGeom prst="rect">
            <a:avLst/>
          </a:prstGeom>
          <a:noFill/>
        </p:spPr>
        <p:txBody>
          <a:bodyPr wrap="none" rtlCol="0">
            <a:spAutoFit/>
          </a:bodyPr>
          <a:lstStyle/>
          <a:p>
            <a:r>
              <a:rPr lang="ru-RU" sz="1200" dirty="0" err="1" smtClean="0"/>
              <a:t>Карвасарский</a:t>
            </a:r>
            <a:r>
              <a:rPr lang="ru-RU" sz="1200" dirty="0" smtClean="0"/>
              <a:t> Б.Д., Клиническая психология, 2004</a:t>
            </a:r>
            <a:endParaRPr lang="ru-RU"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5000" fill="hold"/>
                                        <p:tgtEl>
                                          <p:spTgt spid="9218"/>
                                        </p:tgtEl>
                                        <p:attrNameLst>
                                          <p:attrName>style.color</p:attrName>
                                        </p:attrNameLst>
                                      </p:cBhvr>
                                      <p:to>
                                        <a:schemeClr val="folHlink"/>
                                      </p:to>
                                    </p:animClr>
                                  </p:childTnLst>
                                </p:cTn>
                              </p:par>
                              <p:par>
                                <p:cTn id="7" presetID="3" presetClass="emph" presetSubtype="2" fill="hold" nodeType="withEffect">
                                  <p:stCondLst>
                                    <p:cond delay="0"/>
                                  </p:stCondLst>
                                  <p:childTnLst>
                                    <p:animClr clrSpc="rgb" dir="cw">
                                      <p:cBhvr override="childStyle">
                                        <p:cTn id="8" dur="1000" fill="hold"/>
                                        <p:tgtEl>
                                          <p:spTgt spid="9219">
                                            <p:txEl>
                                              <p:pRg st="0" end="0"/>
                                            </p:txEl>
                                          </p:spTgt>
                                        </p:tgtEl>
                                        <p:attrNameLst>
                                          <p:attrName>style.color</p:attrName>
                                        </p:attrNameLst>
                                      </p:cBhvr>
                                      <p:to>
                                        <a:schemeClr val="folHlink"/>
                                      </p:to>
                                    </p:animClr>
                                  </p:childTnLst>
                                </p:cTn>
                              </p:par>
                              <p:par>
                                <p:cTn id="9" presetID="3" presetClass="emph" presetSubtype="2" fill="hold" nodeType="withEffect">
                                  <p:stCondLst>
                                    <p:cond delay="0"/>
                                  </p:stCondLst>
                                  <p:childTnLst>
                                    <p:animClr clrSpc="rgb" dir="cw">
                                      <p:cBhvr override="childStyle">
                                        <p:cTn id="10" dur="1000" fill="hold"/>
                                        <p:tgtEl>
                                          <p:spTgt spid="9220">
                                            <p:txEl>
                                              <p:pRg st="0" end="0"/>
                                            </p:txEl>
                                          </p:spTgt>
                                        </p:tgtEl>
                                        <p:attrNameLst>
                                          <p:attrName>style.color</p:attrName>
                                        </p:attrNameLst>
                                      </p:cBhvr>
                                      <p:to>
                                        <a:schemeClr val="folHlink"/>
                                      </p:to>
                                    </p:animClr>
                                  </p:childTnLst>
                                </p:cTn>
                              </p:par>
                              <p:par>
                                <p:cTn id="11" presetID="10" presetClass="exit" presetSubtype="0" fill="hold" nodeType="withEffect">
                                  <p:stCondLst>
                                    <p:cond delay="0"/>
                                  </p:stCondLst>
                                  <p:childTnLst>
                                    <p:animEffect transition="out" filter="fade">
                                      <p:cBhvr>
                                        <p:cTn id="12" dur="3000"/>
                                        <p:tgtEl>
                                          <p:spTgt spid="9221"/>
                                        </p:tgtEl>
                                      </p:cBhvr>
                                    </p:animEffect>
                                    <p:set>
                                      <p:cBhvr>
                                        <p:cTn id="13" dur="1" fill="hold">
                                          <p:stCondLst>
                                            <p:cond delay="2999"/>
                                          </p:stCondLst>
                                        </p:cTn>
                                        <p:tgtEl>
                                          <p:spTgt spid="9221"/>
                                        </p:tgtEl>
                                        <p:attrNameLst>
                                          <p:attrName>style.visibility</p:attrName>
                                        </p:attrNameLst>
                                      </p:cBhvr>
                                      <p:to>
                                        <p:strVal val="hidden"/>
                                      </p:to>
                                    </p:set>
                                  </p:childTnLst>
                                </p:cTn>
                              </p:par>
                              <p:par>
                                <p:cTn id="14" presetID="3" presetClass="emph" presetSubtype="2" fill="hold" nodeType="withEffect">
                                  <p:stCondLst>
                                    <p:cond delay="0"/>
                                  </p:stCondLst>
                                  <p:childTnLst>
                                    <p:animClr clrSpc="rgb" dir="cw">
                                      <p:cBhvr override="childStyle">
                                        <p:cTn id="15" dur="2000" fill="hold"/>
                                        <p:tgtEl>
                                          <p:spTgt spid="9219">
                                            <p:txEl>
                                              <p:pRg st="2" end="2"/>
                                            </p:txEl>
                                          </p:spTgt>
                                        </p:tgtEl>
                                        <p:attrNameLst>
                                          <p:attrName>style.color</p:attrName>
                                        </p:attrNameLst>
                                      </p:cBhvr>
                                      <p:to>
                                        <a:schemeClr val="folHlink"/>
                                      </p:to>
                                    </p:animClr>
                                  </p:childTnLst>
                                </p:cTn>
                              </p:par>
                              <p:par>
                                <p:cTn id="16" presetID="3" presetClass="emph" presetSubtype="2" fill="hold" nodeType="withEffect">
                                  <p:stCondLst>
                                    <p:cond delay="0"/>
                                  </p:stCondLst>
                                  <p:childTnLst>
                                    <p:animClr clrSpc="rgb" dir="cw">
                                      <p:cBhvr override="childStyle">
                                        <p:cTn id="17" dur="2000" fill="hold"/>
                                        <p:tgtEl>
                                          <p:spTgt spid="9220">
                                            <p:txEl>
                                              <p:pRg st="2" end="2"/>
                                            </p:txEl>
                                          </p:spTgt>
                                        </p:tgtEl>
                                        <p:attrNameLst>
                                          <p:attrName>style.color</p:attrName>
                                        </p:attrNameLst>
                                      </p:cBhvr>
                                      <p:to>
                                        <a:schemeClr val="folHlink"/>
                                      </p:to>
                                    </p:animClr>
                                  </p:childTnLst>
                                </p:cTn>
                              </p:par>
                              <p:par>
                                <p:cTn id="18" presetID="10" presetClass="exit" presetSubtype="0" fill="hold" nodeType="withEffect">
                                  <p:stCondLst>
                                    <p:cond delay="0"/>
                                  </p:stCondLst>
                                  <p:childTnLst>
                                    <p:animEffect transition="out" filter="fade">
                                      <p:cBhvr>
                                        <p:cTn id="19" dur="2000"/>
                                        <p:tgtEl>
                                          <p:spTgt spid="9222"/>
                                        </p:tgtEl>
                                      </p:cBhvr>
                                    </p:animEffect>
                                    <p:set>
                                      <p:cBhvr>
                                        <p:cTn id="20" dur="1" fill="hold">
                                          <p:stCondLst>
                                            <p:cond delay="1999"/>
                                          </p:stCondLst>
                                        </p:cTn>
                                        <p:tgtEl>
                                          <p:spTgt spid="9222"/>
                                        </p:tgtEl>
                                        <p:attrNameLst>
                                          <p:attrName>style.visibility</p:attrName>
                                        </p:attrNameLst>
                                      </p:cBhvr>
                                      <p:to>
                                        <p:strVal val="hidden"/>
                                      </p:to>
                                    </p:set>
                                  </p:childTnLst>
                                </p:cTn>
                              </p:par>
                            </p:childTnLst>
                          </p:cTn>
                        </p:par>
                        <p:par>
                          <p:cTn id="21" fill="hold" nodeType="afterGroup">
                            <p:stCondLst>
                              <p:cond delay="5000"/>
                            </p:stCondLst>
                            <p:childTnLst>
                              <p:par>
                                <p:cTn id="22" presetID="23" presetClass="entr" presetSubtype="16" fill="hold" grpId="0" nodeType="afterEffect">
                                  <p:stCondLst>
                                    <p:cond delay="0"/>
                                  </p:stCondLst>
                                  <p:childTnLst>
                                    <p:set>
                                      <p:cBhvr>
                                        <p:cTn id="23" dur="1" fill="hold">
                                          <p:stCondLst>
                                            <p:cond delay="0"/>
                                          </p:stCondLst>
                                        </p:cTn>
                                        <p:tgtEl>
                                          <p:spTgt spid="9224"/>
                                        </p:tgtEl>
                                        <p:attrNameLst>
                                          <p:attrName>style.visibility</p:attrName>
                                        </p:attrNameLst>
                                      </p:cBhvr>
                                      <p:to>
                                        <p:strVal val="visible"/>
                                      </p:to>
                                    </p:set>
                                    <p:anim calcmode="lin" valueType="num">
                                      <p:cBhvr>
                                        <p:cTn id="24" dur="3000" fill="hold"/>
                                        <p:tgtEl>
                                          <p:spTgt spid="9224"/>
                                        </p:tgtEl>
                                        <p:attrNameLst>
                                          <p:attrName>ppt_w</p:attrName>
                                        </p:attrNameLst>
                                      </p:cBhvr>
                                      <p:tavLst>
                                        <p:tav tm="0">
                                          <p:val>
                                            <p:fltVal val="0"/>
                                          </p:val>
                                        </p:tav>
                                        <p:tav tm="100000">
                                          <p:val>
                                            <p:strVal val="#ppt_w"/>
                                          </p:val>
                                        </p:tav>
                                      </p:tavLst>
                                    </p:anim>
                                    <p:anim calcmode="lin" valueType="num">
                                      <p:cBhvr>
                                        <p:cTn id="25" dur="3000" fill="hold"/>
                                        <p:tgtEl>
                                          <p:spTgt spid="9224"/>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228"/>
                                        </p:tgtEl>
                                        <p:attrNameLst>
                                          <p:attrName>style.visibility</p:attrName>
                                        </p:attrNameLst>
                                      </p:cBhvr>
                                      <p:to>
                                        <p:strVal val="visible"/>
                                      </p:to>
                                    </p:set>
                                    <p:anim calcmode="lin" valueType="num">
                                      <p:cBhvr>
                                        <p:cTn id="28" dur="2000" fill="hold"/>
                                        <p:tgtEl>
                                          <p:spTgt spid="9228"/>
                                        </p:tgtEl>
                                        <p:attrNameLst>
                                          <p:attrName>ppt_w</p:attrName>
                                        </p:attrNameLst>
                                      </p:cBhvr>
                                      <p:tavLst>
                                        <p:tav tm="0">
                                          <p:val>
                                            <p:fltVal val="0"/>
                                          </p:val>
                                        </p:tav>
                                        <p:tav tm="100000">
                                          <p:val>
                                            <p:strVal val="#ppt_w"/>
                                          </p:val>
                                        </p:tav>
                                      </p:tavLst>
                                    </p:anim>
                                    <p:anim calcmode="lin" valueType="num">
                                      <p:cBhvr>
                                        <p:cTn id="29" dur="2000" fill="hold"/>
                                        <p:tgtEl>
                                          <p:spTgt spid="922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8000"/>
                            </p:stCondLst>
                            <p:childTnLst>
                              <p:par>
                                <p:cTn id="31" presetID="18" presetClass="entr" presetSubtype="12" fill="hold" grpId="0" nodeType="after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strips(downLeft)">
                                      <p:cBhvr>
                                        <p:cTn id="33" dur="1000"/>
                                        <p:tgtEl>
                                          <p:spTgt spid="9225"/>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strips(downLeft)">
                                      <p:cBhvr>
                                        <p:cTn id="36" dur="1000"/>
                                        <p:tgtEl>
                                          <p:spTgt spid="9226"/>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9227"/>
                                        </p:tgtEl>
                                        <p:attrNameLst>
                                          <p:attrName>style.visibility</p:attrName>
                                        </p:attrNameLst>
                                      </p:cBhvr>
                                      <p:to>
                                        <p:strVal val="visible"/>
                                      </p:to>
                                    </p:set>
                                    <p:animEffect transition="in" filter="strips(downLeft)">
                                      <p:cBhvr>
                                        <p:cTn id="39" dur="1000"/>
                                        <p:tgtEl>
                                          <p:spTgt spid="9227"/>
                                        </p:tgtEl>
                                      </p:cBhvr>
                                    </p:animEffect>
                                  </p:childTnLst>
                                </p:cTn>
                              </p:par>
                            </p:childTnLst>
                          </p:cTn>
                        </p:par>
                        <p:par>
                          <p:cTn id="40" fill="hold" nodeType="afterGroup">
                            <p:stCondLst>
                              <p:cond delay="9000"/>
                            </p:stCondLst>
                            <p:childTnLst>
                              <p:par>
                                <p:cTn id="41" presetID="3" presetClass="emph" presetSubtype="2" fill="hold" nodeType="afterEffect">
                                  <p:stCondLst>
                                    <p:cond delay="0"/>
                                  </p:stCondLst>
                                  <p:childTnLst>
                                    <p:animClr clrSpc="rgb" dir="cw">
                                      <p:cBhvr override="childStyle">
                                        <p:cTn id="42" dur="2000" fill="hold"/>
                                        <p:tgtEl>
                                          <p:spTgt spid="9219">
                                            <p:txEl>
                                              <p:pRg st="4" end="4"/>
                                            </p:txEl>
                                          </p:spTgt>
                                        </p:tgtEl>
                                        <p:attrNameLst>
                                          <p:attrName>style.color</p:attrName>
                                        </p:attrNameLst>
                                      </p:cBhvr>
                                      <p:to>
                                        <a:schemeClr val="accent2"/>
                                      </p:to>
                                    </p:animClr>
                                  </p:childTnLst>
                                </p:cTn>
                              </p:par>
                              <p:par>
                                <p:cTn id="43" presetID="3" presetClass="emph" presetSubtype="2" fill="hold" nodeType="withEffect">
                                  <p:stCondLst>
                                    <p:cond delay="0"/>
                                  </p:stCondLst>
                                  <p:childTnLst>
                                    <p:animClr clrSpc="rgb" dir="cw">
                                      <p:cBhvr override="childStyle">
                                        <p:cTn id="44" dur="2000" fill="hold"/>
                                        <p:tgtEl>
                                          <p:spTgt spid="9220">
                                            <p:txEl>
                                              <p:pRg st="4" end="4"/>
                                            </p:txEl>
                                          </p:spTgt>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2000" fill="hold"/>
                                        <p:tgtEl>
                                          <p:spTgt spid="9224"/>
                                        </p:tgtEl>
                                        <p:attrNameLst>
                                          <p:attrName>style.color</p:attrName>
                                        </p:attrNameLst>
                                      </p:cBhvr>
                                      <p:to>
                                        <a:srgbClr val="FFFF00"/>
                                      </p:to>
                                    </p:animClr>
                                  </p:childTnLst>
                                </p:cTn>
                              </p:par>
                            </p:childTnLst>
                          </p:cTn>
                        </p:par>
                        <p:par>
                          <p:cTn id="47" fill="hold" nodeType="afterGroup">
                            <p:stCondLst>
                              <p:cond delay="11000"/>
                            </p:stCondLst>
                            <p:childTnLst>
                              <p:par>
                                <p:cTn id="48" presetID="3" presetClass="emph" presetSubtype="2" fill="hold" grpId="1" nodeType="afterEffect">
                                  <p:stCondLst>
                                    <p:cond delay="0"/>
                                  </p:stCondLst>
                                  <p:childTnLst>
                                    <p:animClr clrSpc="rgb" dir="cw">
                                      <p:cBhvr override="childStyle">
                                        <p:cTn id="49" dur="2000" fill="hold"/>
                                        <p:tgtEl>
                                          <p:spTgt spid="92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4" grpId="0"/>
      <p:bldP spid="9224" grpId="1"/>
      <p:bldP spid="9225" grpId="0" animBg="1"/>
      <p:bldP spid="9226" grpId="0" animBg="1"/>
      <p:bldP spid="9227" grpId="0" animBg="1"/>
      <p:bldP spid="9228" grpId="0"/>
      <p:bldP spid="922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9144000" cy="1417638"/>
          </a:xfrm>
          <a:solidFill>
            <a:srgbClr val="33CC33"/>
          </a:solidFill>
        </p:spPr>
        <p:txBody>
          <a:bodyPr/>
          <a:lstStyle/>
          <a:p>
            <a:r>
              <a:rPr lang="ru-RU" sz="3600" b="1" smtClean="0">
                <a:solidFill>
                  <a:srgbClr val="FFFF99"/>
                </a:solidFill>
              </a:rPr>
              <a:t>В основе доказательности – фундаментальная биохимия молекул</a:t>
            </a:r>
          </a:p>
        </p:txBody>
      </p:sp>
      <p:sp>
        <p:nvSpPr>
          <p:cNvPr id="30722" name="AutoShape 3"/>
          <p:cNvSpPr>
            <a:spLocks noChangeArrowheads="1"/>
          </p:cNvSpPr>
          <p:nvPr/>
        </p:nvSpPr>
        <p:spPr bwMode="auto">
          <a:xfrm>
            <a:off x="1285875" y="1676400"/>
            <a:ext cx="6705600" cy="3781425"/>
          </a:xfrm>
          <a:prstGeom prst="triangle">
            <a:avLst>
              <a:gd name="adj" fmla="val 50000"/>
            </a:avLst>
          </a:prstGeom>
          <a:solidFill>
            <a:srgbClr val="CCFFCC"/>
          </a:solidFill>
          <a:ln w="38100">
            <a:solidFill>
              <a:srgbClr val="FF00FF"/>
            </a:solidFill>
            <a:miter lim="800000"/>
            <a:headEnd/>
            <a:tailEnd/>
          </a:ln>
        </p:spPr>
        <p:txBody>
          <a:bodyPr wrap="none" anchor="ctr"/>
          <a:lstStyle/>
          <a:p>
            <a:pPr algn="ctr"/>
            <a:endParaRPr lang="ru-RU" sz="1600">
              <a:latin typeface="Calibri" pitchFamily="34" charset="0"/>
            </a:endParaRPr>
          </a:p>
        </p:txBody>
      </p:sp>
      <p:sp>
        <p:nvSpPr>
          <p:cNvPr id="30723" name="Rectangle 4"/>
          <p:cNvSpPr>
            <a:spLocks noChangeArrowheads="1"/>
          </p:cNvSpPr>
          <p:nvPr/>
        </p:nvSpPr>
        <p:spPr bwMode="auto">
          <a:xfrm>
            <a:off x="566738" y="5726112"/>
            <a:ext cx="8101012" cy="674688"/>
          </a:xfrm>
          <a:prstGeom prst="rect">
            <a:avLst/>
          </a:prstGeom>
          <a:solidFill>
            <a:srgbClr val="FFFF99"/>
          </a:solidFill>
          <a:ln w="38100">
            <a:solidFill>
              <a:srgbClr val="FF00FF"/>
            </a:solidFill>
            <a:miter lim="800000"/>
            <a:headEnd/>
            <a:tailEnd/>
          </a:ln>
        </p:spPr>
        <p:txBody>
          <a:bodyPr wrap="none" anchor="ctr"/>
          <a:lstStyle/>
          <a:p>
            <a:pPr algn="ctr"/>
            <a:r>
              <a:rPr lang="ru-RU" sz="2800">
                <a:solidFill>
                  <a:srgbClr val="0000FF"/>
                </a:solidFill>
                <a:latin typeface="Calibri" pitchFamily="34" charset="0"/>
              </a:rPr>
              <a:t>Фундаментальные свойства молекул</a:t>
            </a:r>
          </a:p>
        </p:txBody>
      </p:sp>
      <p:sp>
        <p:nvSpPr>
          <p:cNvPr id="30724" name="Text Box 5"/>
          <p:cNvSpPr txBox="1">
            <a:spLocks noChangeArrowheads="1"/>
          </p:cNvSpPr>
          <p:nvPr/>
        </p:nvSpPr>
        <p:spPr bwMode="auto">
          <a:xfrm>
            <a:off x="4479925" y="1400175"/>
            <a:ext cx="1844675" cy="581025"/>
          </a:xfrm>
          <a:prstGeom prst="rect">
            <a:avLst/>
          </a:prstGeom>
          <a:noFill/>
          <a:ln w="9525">
            <a:noFill/>
            <a:miter lim="800000"/>
            <a:headEnd/>
            <a:tailEnd/>
          </a:ln>
        </p:spPr>
        <p:txBody>
          <a:bodyPr>
            <a:spAutoFit/>
          </a:bodyPr>
          <a:lstStyle/>
          <a:p>
            <a:pPr algn="ctr">
              <a:spcBef>
                <a:spcPct val="50000"/>
              </a:spcBef>
            </a:pPr>
            <a:r>
              <a:rPr lang="ru-RU" sz="1600" b="1" i="1">
                <a:solidFill>
                  <a:srgbClr val="0000FF"/>
                </a:solidFill>
                <a:latin typeface="Calibri" pitchFamily="34" charset="0"/>
              </a:rPr>
              <a:t>Доказательная медицина</a:t>
            </a:r>
          </a:p>
        </p:txBody>
      </p:sp>
      <p:sp>
        <p:nvSpPr>
          <p:cNvPr id="30725" name="AutoShape 6"/>
          <p:cNvSpPr>
            <a:spLocks noChangeArrowheads="1"/>
          </p:cNvSpPr>
          <p:nvPr/>
        </p:nvSpPr>
        <p:spPr bwMode="auto">
          <a:xfrm flipV="1">
            <a:off x="701675" y="4556125"/>
            <a:ext cx="7829550" cy="1079500"/>
          </a:xfrm>
          <a:custGeom>
            <a:avLst/>
            <a:gdLst>
              <a:gd name="T0" fmla="*/ 7253933 w 21600"/>
              <a:gd name="T1" fmla="*/ 539750 h 21600"/>
              <a:gd name="T2" fmla="*/ 3914775 w 21600"/>
              <a:gd name="T3" fmla="*/ 1079500 h 21600"/>
              <a:gd name="T4" fmla="*/ 575617 w 21600"/>
              <a:gd name="T5" fmla="*/ 539750 h 21600"/>
              <a:gd name="T6" fmla="*/ 3914775 w 21600"/>
              <a:gd name="T7" fmla="*/ 0 h 21600"/>
              <a:gd name="T8" fmla="*/ 0 60000 65536"/>
              <a:gd name="T9" fmla="*/ 0 60000 65536"/>
              <a:gd name="T10" fmla="*/ 0 60000 65536"/>
              <a:gd name="T11" fmla="*/ 0 60000 65536"/>
              <a:gd name="T12" fmla="*/ 3388 w 21600"/>
              <a:gd name="T13" fmla="*/ 3388 h 21600"/>
              <a:gd name="T14" fmla="*/ 18212 w 21600"/>
              <a:gd name="T15" fmla="*/ 18212 h 21600"/>
            </a:gdLst>
            <a:ahLst/>
            <a:cxnLst>
              <a:cxn ang="T8">
                <a:pos x="T0" y="T1"/>
              </a:cxn>
              <a:cxn ang="T9">
                <a:pos x="T2" y="T3"/>
              </a:cxn>
              <a:cxn ang="T10">
                <a:pos x="T4" y="T5"/>
              </a:cxn>
              <a:cxn ang="T11">
                <a:pos x="T6" y="T7"/>
              </a:cxn>
            </a:cxnLst>
            <a:rect l="T12" t="T13" r="T14" b="T15"/>
            <a:pathLst>
              <a:path w="21600" h="21600">
                <a:moveTo>
                  <a:pt x="0" y="0"/>
                </a:moveTo>
                <a:lnTo>
                  <a:pt x="3175" y="21600"/>
                </a:lnTo>
                <a:lnTo>
                  <a:pt x="18425" y="21600"/>
                </a:lnTo>
                <a:lnTo>
                  <a:pt x="21600" y="0"/>
                </a:lnTo>
                <a:close/>
              </a:path>
            </a:pathLst>
          </a:custGeom>
          <a:solidFill>
            <a:srgbClr val="BB09E5"/>
          </a:solidFill>
          <a:ln w="38100">
            <a:solidFill>
              <a:srgbClr val="FF00FF"/>
            </a:solidFill>
            <a:miter lim="800000"/>
            <a:headEnd/>
            <a:tailEnd/>
          </a:ln>
        </p:spPr>
        <p:txBody>
          <a:bodyPr rot="10800000" wrap="none" anchor="ctr"/>
          <a:lstStyle/>
          <a:p>
            <a:pPr algn="ctr"/>
            <a:r>
              <a:rPr lang="ru-RU" sz="2800">
                <a:solidFill>
                  <a:schemeClr val="bg1"/>
                </a:solidFill>
                <a:latin typeface="Calibri" pitchFamily="34" charset="0"/>
              </a:rPr>
              <a:t>Биохимические</a:t>
            </a:r>
            <a:r>
              <a:rPr lang="ru-RU" sz="1600">
                <a:latin typeface="Calibri" pitchFamily="34" charset="0"/>
              </a:rPr>
              <a:t> </a:t>
            </a:r>
            <a:r>
              <a:rPr lang="ru-RU" sz="2800">
                <a:solidFill>
                  <a:schemeClr val="bg1"/>
                </a:solidFill>
                <a:latin typeface="Calibri" pitchFamily="34" charset="0"/>
              </a:rPr>
              <a:t>исследования</a:t>
            </a:r>
          </a:p>
        </p:txBody>
      </p:sp>
      <p:sp>
        <p:nvSpPr>
          <p:cNvPr id="30726" name="AutoShape 7"/>
          <p:cNvSpPr>
            <a:spLocks noChangeArrowheads="1"/>
          </p:cNvSpPr>
          <p:nvPr/>
        </p:nvSpPr>
        <p:spPr bwMode="auto">
          <a:xfrm flipV="1">
            <a:off x="1871663" y="3476625"/>
            <a:ext cx="5491162" cy="1079500"/>
          </a:xfrm>
          <a:custGeom>
            <a:avLst/>
            <a:gdLst>
              <a:gd name="T0" fmla="*/ 4929589 w 21600"/>
              <a:gd name="T1" fmla="*/ 539750 h 21600"/>
              <a:gd name="T2" fmla="*/ 2745581 w 21600"/>
              <a:gd name="T3" fmla="*/ 1079500 h 21600"/>
              <a:gd name="T4" fmla="*/ 561573 w 21600"/>
              <a:gd name="T5" fmla="*/ 539750 h 21600"/>
              <a:gd name="T6" fmla="*/ 2745581 w 21600"/>
              <a:gd name="T7" fmla="*/ 0 h 21600"/>
              <a:gd name="T8" fmla="*/ 0 60000 65536"/>
              <a:gd name="T9" fmla="*/ 0 60000 65536"/>
              <a:gd name="T10" fmla="*/ 0 60000 65536"/>
              <a:gd name="T11" fmla="*/ 0 60000 65536"/>
              <a:gd name="T12" fmla="*/ 4009 w 21600"/>
              <a:gd name="T13" fmla="*/ 4009 h 21600"/>
              <a:gd name="T14" fmla="*/ 17591 w 21600"/>
              <a:gd name="T15" fmla="*/ 17591 h 21600"/>
            </a:gdLst>
            <a:ahLst/>
            <a:cxnLst>
              <a:cxn ang="T8">
                <a:pos x="T0" y="T1"/>
              </a:cxn>
              <a:cxn ang="T9">
                <a:pos x="T2" y="T3"/>
              </a:cxn>
              <a:cxn ang="T10">
                <a:pos x="T4" y="T5"/>
              </a:cxn>
              <a:cxn ang="T11">
                <a:pos x="T6" y="T7"/>
              </a:cxn>
            </a:cxnLst>
            <a:rect l="T12" t="T13" r="T14" b="T15"/>
            <a:pathLst>
              <a:path w="21600" h="21600">
                <a:moveTo>
                  <a:pt x="0" y="0"/>
                </a:moveTo>
                <a:lnTo>
                  <a:pt x="4418" y="21600"/>
                </a:lnTo>
                <a:lnTo>
                  <a:pt x="17182" y="21600"/>
                </a:lnTo>
                <a:lnTo>
                  <a:pt x="21600" y="0"/>
                </a:lnTo>
                <a:close/>
              </a:path>
            </a:pathLst>
          </a:custGeom>
          <a:solidFill>
            <a:srgbClr val="3366FF"/>
          </a:solidFill>
          <a:ln w="38100">
            <a:solidFill>
              <a:srgbClr val="FF00FF"/>
            </a:solidFill>
            <a:miter lim="800000"/>
            <a:headEnd/>
            <a:tailEnd/>
          </a:ln>
        </p:spPr>
        <p:txBody>
          <a:bodyPr rot="10800000" wrap="none" anchor="ctr"/>
          <a:lstStyle/>
          <a:p>
            <a:pPr algn="ctr"/>
            <a:r>
              <a:rPr lang="ru-RU" sz="2400">
                <a:solidFill>
                  <a:schemeClr val="bg1"/>
                </a:solidFill>
                <a:latin typeface="Calibri" pitchFamily="34" charset="0"/>
              </a:rPr>
              <a:t>Экспериментальные</a:t>
            </a:r>
          </a:p>
          <a:p>
            <a:pPr algn="ctr"/>
            <a:r>
              <a:rPr lang="ru-RU" sz="2400">
                <a:solidFill>
                  <a:schemeClr val="bg1"/>
                </a:solidFill>
                <a:latin typeface="Calibri" pitchFamily="34" charset="0"/>
              </a:rPr>
              <a:t> исследования</a:t>
            </a:r>
          </a:p>
        </p:txBody>
      </p:sp>
      <p:sp>
        <p:nvSpPr>
          <p:cNvPr id="30727" name="AutoShape 8"/>
          <p:cNvSpPr>
            <a:spLocks noChangeArrowheads="1"/>
          </p:cNvSpPr>
          <p:nvPr/>
        </p:nvSpPr>
        <p:spPr bwMode="auto">
          <a:xfrm flipV="1">
            <a:off x="2997200" y="2395537"/>
            <a:ext cx="3240088" cy="1079500"/>
          </a:xfrm>
          <a:custGeom>
            <a:avLst/>
            <a:gdLst>
              <a:gd name="T0" fmla="*/ 2745975 w 21600"/>
              <a:gd name="T1" fmla="*/ 539750 h 21600"/>
              <a:gd name="T2" fmla="*/ 1620044 w 21600"/>
              <a:gd name="T3" fmla="*/ 1079500 h 21600"/>
              <a:gd name="T4" fmla="*/ 494113 w 21600"/>
              <a:gd name="T5" fmla="*/ 539750 h 21600"/>
              <a:gd name="T6" fmla="*/ 1620044 w 21600"/>
              <a:gd name="T7" fmla="*/ 0 h 21600"/>
              <a:gd name="T8" fmla="*/ 0 60000 65536"/>
              <a:gd name="T9" fmla="*/ 0 60000 65536"/>
              <a:gd name="T10" fmla="*/ 0 60000 65536"/>
              <a:gd name="T11" fmla="*/ 0 60000 65536"/>
              <a:gd name="T12" fmla="*/ 5094 w 21600"/>
              <a:gd name="T13" fmla="*/ 5094 h 21600"/>
              <a:gd name="T14" fmla="*/ 16506 w 21600"/>
              <a:gd name="T15" fmla="*/ 16506 h 21600"/>
            </a:gdLst>
            <a:ahLst/>
            <a:cxnLst>
              <a:cxn ang="T8">
                <a:pos x="T0" y="T1"/>
              </a:cxn>
              <a:cxn ang="T9">
                <a:pos x="T2" y="T3"/>
              </a:cxn>
              <a:cxn ang="T10">
                <a:pos x="T4" y="T5"/>
              </a:cxn>
              <a:cxn ang="T11">
                <a:pos x="T6" y="T7"/>
              </a:cxn>
            </a:cxnLst>
            <a:rect l="T12" t="T13" r="T14" b="T15"/>
            <a:pathLst>
              <a:path w="21600" h="21600">
                <a:moveTo>
                  <a:pt x="0" y="0"/>
                </a:moveTo>
                <a:lnTo>
                  <a:pt x="6587" y="21600"/>
                </a:lnTo>
                <a:lnTo>
                  <a:pt x="15013" y="21600"/>
                </a:lnTo>
                <a:lnTo>
                  <a:pt x="21600" y="0"/>
                </a:lnTo>
                <a:close/>
              </a:path>
            </a:pathLst>
          </a:custGeom>
          <a:solidFill>
            <a:srgbClr val="00FF00"/>
          </a:solidFill>
          <a:ln w="38100">
            <a:solidFill>
              <a:srgbClr val="FF00FF"/>
            </a:solidFill>
            <a:miter lim="800000"/>
            <a:headEnd/>
            <a:tailEnd/>
          </a:ln>
        </p:spPr>
        <p:txBody>
          <a:bodyPr rot="10800000" anchor="ctr"/>
          <a:lstStyle/>
          <a:p>
            <a:pPr algn="ctr"/>
            <a:r>
              <a:rPr lang="ru-RU">
                <a:solidFill>
                  <a:srgbClr val="0000FF"/>
                </a:solidFill>
                <a:latin typeface="Calibri" pitchFamily="34" charset="0"/>
              </a:rPr>
              <a:t>Клинические исследования</a:t>
            </a:r>
          </a:p>
        </p:txBody>
      </p:sp>
      <p:pic>
        <p:nvPicPr>
          <p:cNvPr id="30728" name="Picture 9" descr="glorious-tree-01"/>
          <p:cNvPicPr>
            <a:picLocks noChangeAspect="1" noChangeArrowheads="1"/>
          </p:cNvPicPr>
          <p:nvPr/>
        </p:nvPicPr>
        <p:blipFill>
          <a:blip r:embed="rId3"/>
          <a:srcRect/>
          <a:stretch>
            <a:fillRect/>
          </a:stretch>
        </p:blipFill>
        <p:spPr bwMode="auto">
          <a:xfrm>
            <a:off x="6281738" y="1225550"/>
            <a:ext cx="2655887" cy="2125662"/>
          </a:xfrm>
          <a:prstGeom prst="rect">
            <a:avLst/>
          </a:prstGeom>
          <a:noFill/>
          <a:ln w="9525">
            <a:noFill/>
            <a:miter lim="800000"/>
            <a:headEnd/>
            <a:tailEnd/>
          </a:ln>
        </p:spPr>
      </p:pic>
      <p:pic>
        <p:nvPicPr>
          <p:cNvPr id="30729" name="Picture 10" descr="15_19_16---Sycamore-Tree--Northumberland_web"/>
          <p:cNvPicPr>
            <a:picLocks noChangeAspect="1" noChangeArrowheads="1"/>
          </p:cNvPicPr>
          <p:nvPr/>
        </p:nvPicPr>
        <p:blipFill>
          <a:blip r:embed="rId4"/>
          <a:srcRect b="9042"/>
          <a:stretch>
            <a:fillRect/>
          </a:stretch>
        </p:blipFill>
        <p:spPr bwMode="auto">
          <a:xfrm>
            <a:off x="161925" y="1316037"/>
            <a:ext cx="2970213" cy="1800225"/>
          </a:xfrm>
          <a:prstGeom prst="rect">
            <a:avLst/>
          </a:prstGeom>
          <a:noFill/>
          <a:ln w="9525">
            <a:noFill/>
            <a:miter lim="800000"/>
            <a:headEnd/>
            <a:tailEnd/>
          </a:ln>
        </p:spPr>
      </p:pic>
      <p:pic>
        <p:nvPicPr>
          <p:cNvPr id="30730" name="Picture 11" descr="TATActivesite.jpg">
            <a:hlinkClick r:id="rId5"/>
          </p:cNvPr>
          <p:cNvPicPr>
            <a:picLocks noChangeAspect="1" noChangeArrowheads="1"/>
          </p:cNvPicPr>
          <p:nvPr/>
        </p:nvPicPr>
        <p:blipFill>
          <a:blip r:embed="rId6"/>
          <a:srcRect l="23703" t="34213" r="25926" b="27686"/>
          <a:stretch>
            <a:fillRect/>
          </a:stretch>
        </p:blipFill>
        <p:spPr bwMode="auto">
          <a:xfrm>
            <a:off x="7497763" y="3430587"/>
            <a:ext cx="1511300" cy="1133475"/>
          </a:xfrm>
          <a:prstGeom prst="rect">
            <a:avLst/>
          </a:prstGeom>
          <a:noFill/>
          <a:ln w="9525">
            <a:noFill/>
            <a:miter lim="800000"/>
            <a:headEnd/>
            <a:tailEnd/>
          </a:ln>
        </p:spPr>
      </p:pic>
      <p:sp>
        <p:nvSpPr>
          <p:cNvPr id="30731" name="Line 12"/>
          <p:cNvSpPr>
            <a:spLocks noChangeShapeType="1"/>
          </p:cNvSpPr>
          <p:nvPr/>
        </p:nvSpPr>
        <p:spPr bwMode="auto">
          <a:xfrm flipH="1">
            <a:off x="7002463" y="4646612"/>
            <a:ext cx="1304925" cy="1035050"/>
          </a:xfrm>
          <a:prstGeom prst="line">
            <a:avLst/>
          </a:prstGeom>
          <a:noFill/>
          <a:ln w="9525">
            <a:solidFill>
              <a:schemeClr val="tx1"/>
            </a:solidFill>
            <a:round/>
            <a:headEnd/>
            <a:tailEnd type="triangle" w="med" len="med"/>
          </a:ln>
        </p:spPr>
        <p:txBody>
          <a:bodyPr/>
          <a:lstStyle/>
          <a:p>
            <a:endParaRPr lang="ru-RU"/>
          </a:p>
        </p:txBody>
      </p:sp>
      <p:sp>
        <p:nvSpPr>
          <p:cNvPr id="30732" name="Oval 13"/>
          <p:cNvSpPr>
            <a:spLocks noChangeArrowheads="1"/>
          </p:cNvSpPr>
          <p:nvPr/>
        </p:nvSpPr>
        <p:spPr bwMode="auto">
          <a:xfrm rot="-2634752">
            <a:off x="-649288" y="2157533"/>
            <a:ext cx="7785101" cy="3878263"/>
          </a:xfrm>
          <a:prstGeom prst="ellipse">
            <a:avLst/>
          </a:prstGeom>
          <a:solidFill>
            <a:schemeClr val="accent1">
              <a:alpha val="34901"/>
            </a:schemeClr>
          </a:solidFill>
          <a:ln w="3810">
            <a:solidFill>
              <a:srgbClr val="FF6600"/>
            </a:solidFill>
            <a:prstDash val="sysDot"/>
            <a:round/>
            <a:headEnd/>
            <a:tailEnd/>
          </a:ln>
        </p:spPr>
        <p:txBody>
          <a:bodyPr wrap="none" anchor="ctr"/>
          <a:lstStyle/>
          <a:p>
            <a:pPr algn="ctr"/>
            <a:r>
              <a:rPr lang="ru-RU" sz="4000">
                <a:solidFill>
                  <a:srgbClr val="33A4C3"/>
                </a:solidFill>
                <a:latin typeface="Calibri" pitchFamily="34" charset="0"/>
              </a:rPr>
              <a:t>Доказательность</a:t>
            </a:r>
          </a:p>
          <a:p>
            <a:pPr algn="ctr"/>
            <a:endParaRPr lang="ru-RU" sz="4000">
              <a:solidFill>
                <a:srgbClr val="33A4C3"/>
              </a:solidFill>
              <a:latin typeface="Calibri" pitchFamily="34" charset="0"/>
            </a:endParaRPr>
          </a:p>
          <a:p>
            <a:pPr algn="ctr"/>
            <a:endParaRPr lang="ru-RU" sz="4000">
              <a:solidFill>
                <a:srgbClr val="E6DDB8"/>
              </a:solidFill>
              <a:latin typeface="Calibri" pitchFamily="34" charset="0"/>
            </a:endParaRPr>
          </a:p>
          <a:p>
            <a:pPr algn="ctr"/>
            <a:endParaRPr lang="ru-RU" sz="4000">
              <a:solidFill>
                <a:srgbClr val="E6DDB8"/>
              </a:solidFill>
              <a:latin typeface="Calibri" pitchFamily="34" charset="0"/>
            </a:endParaRPr>
          </a:p>
          <a:p>
            <a:pPr algn="ctr"/>
            <a:endParaRPr lang="ru-RU" sz="4000">
              <a:solidFill>
                <a:srgbClr val="E6DDB8"/>
              </a:solidFill>
              <a:latin typeface="Calibri" pitchFamily="34" charset="0"/>
            </a:endParaRPr>
          </a:p>
        </p:txBody>
      </p:sp>
      <p:sp>
        <p:nvSpPr>
          <p:cNvPr id="14" name="TextBox 13"/>
          <p:cNvSpPr txBox="1"/>
          <p:nvPr/>
        </p:nvSpPr>
        <p:spPr>
          <a:xfrm>
            <a:off x="4751464" y="6575565"/>
            <a:ext cx="4430636" cy="276999"/>
          </a:xfrm>
          <a:prstGeom prst="rect">
            <a:avLst/>
          </a:prstGeom>
          <a:noFill/>
        </p:spPr>
        <p:txBody>
          <a:bodyPr wrap="none" rtlCol="0">
            <a:spAutoFit/>
          </a:bodyPr>
          <a:lstStyle/>
          <a:p>
            <a:r>
              <a:rPr lang="ru-RU" sz="1200" dirty="0" err="1"/>
              <a:t>Ляшевская</a:t>
            </a:r>
            <a:r>
              <a:rPr lang="ru-RU" sz="1200" dirty="0"/>
              <a:t> Н.В., Биохимия и молекулярная биология, </a:t>
            </a:r>
            <a:r>
              <a:rPr lang="ru-RU" sz="1200" dirty="0" smtClean="0"/>
              <a:t>2009</a:t>
            </a:r>
            <a:endParaRPr lang="ru-RU"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ru-RU" smtClean="0">
                <a:solidFill>
                  <a:srgbClr val="0000FF"/>
                </a:solidFill>
              </a:rPr>
              <a:t>А. Эйнштейн</a:t>
            </a:r>
          </a:p>
        </p:txBody>
      </p:sp>
      <p:pic>
        <p:nvPicPr>
          <p:cNvPr id="32770" name="Picture 7" descr="220px-Einstein_1921_portrait2"/>
          <p:cNvPicPr>
            <a:picLocks noChangeAspect="1" noChangeArrowheads="1"/>
          </p:cNvPicPr>
          <p:nvPr/>
        </p:nvPicPr>
        <p:blipFill>
          <a:blip r:embed="rId3"/>
          <a:srcRect/>
          <a:stretch>
            <a:fillRect/>
          </a:stretch>
        </p:blipFill>
        <p:spPr bwMode="auto">
          <a:xfrm>
            <a:off x="2862263" y="1268413"/>
            <a:ext cx="3348037" cy="4184650"/>
          </a:xfrm>
          <a:prstGeom prst="rect">
            <a:avLst/>
          </a:prstGeom>
          <a:noFill/>
          <a:ln w="9525">
            <a:noFill/>
            <a:miter lim="800000"/>
            <a:headEnd/>
            <a:tailEnd/>
          </a:ln>
        </p:spPr>
      </p:pic>
      <p:sp>
        <p:nvSpPr>
          <p:cNvPr id="32771" name="Rectangle 8"/>
          <p:cNvSpPr>
            <a:spLocks noChangeArrowheads="1"/>
          </p:cNvSpPr>
          <p:nvPr/>
        </p:nvSpPr>
        <p:spPr bwMode="auto">
          <a:xfrm>
            <a:off x="1466850" y="5589588"/>
            <a:ext cx="5984875" cy="1133475"/>
          </a:xfrm>
          <a:prstGeom prst="rect">
            <a:avLst/>
          </a:prstGeom>
          <a:solidFill>
            <a:srgbClr val="CCFFFF"/>
          </a:solidFill>
          <a:ln w="9525">
            <a:noFill/>
            <a:miter lim="800000"/>
            <a:headEnd/>
            <a:tailEnd/>
          </a:ln>
        </p:spPr>
        <p:txBody>
          <a:bodyPr wrap="none" anchor="ctr"/>
          <a:lstStyle/>
          <a:p>
            <a:pPr algn="ctr"/>
            <a:r>
              <a:rPr lang="ru-RU">
                <a:solidFill>
                  <a:srgbClr val="FF0000"/>
                </a:solidFill>
                <a:latin typeface="Calibri" pitchFamily="34" charset="0"/>
              </a:rPr>
              <a:t>У теории относительности ниже импакт фактор </a:t>
            </a:r>
          </a:p>
          <a:p>
            <a:pPr algn="ctr"/>
            <a:r>
              <a:rPr lang="ru-RU">
                <a:solidFill>
                  <a:srgbClr val="FF0000"/>
                </a:solidFill>
                <a:latin typeface="Calibri" pitchFamily="34" charset="0"/>
              </a:rPr>
              <a:t>по сравнению с современной </a:t>
            </a:r>
          </a:p>
          <a:p>
            <a:pPr algn="ctr"/>
            <a:r>
              <a:rPr lang="ru-RU">
                <a:solidFill>
                  <a:srgbClr val="FF0000"/>
                </a:solidFill>
                <a:latin typeface="Calibri" pitchFamily="34" charset="0"/>
              </a:rPr>
              <a:t>статьей весьма  среднего качества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3"/>
          <a:srcRect l="5838" t="20238" r="29861" b="6686"/>
          <a:stretch>
            <a:fillRect/>
          </a:stretch>
        </p:blipFill>
        <p:spPr bwMode="auto">
          <a:xfrm>
            <a:off x="0" y="954088"/>
            <a:ext cx="9144000" cy="5903912"/>
          </a:xfrm>
          <a:prstGeom prst="rect">
            <a:avLst/>
          </a:prstGeom>
          <a:noFill/>
          <a:ln w="9525">
            <a:noFill/>
            <a:miter lim="800000"/>
            <a:headEnd/>
            <a:tailEnd/>
          </a:ln>
        </p:spPr>
      </p:pic>
      <p:sp>
        <p:nvSpPr>
          <p:cNvPr id="36866" name="Text Box 5"/>
          <p:cNvSpPr txBox="1">
            <a:spLocks noChangeArrowheads="1"/>
          </p:cNvSpPr>
          <p:nvPr/>
        </p:nvSpPr>
        <p:spPr bwMode="auto">
          <a:xfrm>
            <a:off x="0" y="53975"/>
            <a:ext cx="9144000" cy="854075"/>
          </a:xfrm>
          <a:prstGeom prst="rect">
            <a:avLst/>
          </a:prstGeom>
          <a:noFill/>
          <a:ln w="9525">
            <a:noFill/>
            <a:miter lim="800000"/>
            <a:headEnd/>
            <a:tailEnd/>
          </a:ln>
        </p:spPr>
        <p:txBody>
          <a:bodyPr>
            <a:spAutoFit/>
          </a:bodyPr>
          <a:lstStyle/>
          <a:p>
            <a:pPr algn="ctr">
              <a:spcBef>
                <a:spcPct val="50000"/>
              </a:spcBef>
            </a:pPr>
            <a:r>
              <a:rPr lang="ru-RU" sz="2000" b="1" u="sng">
                <a:solidFill>
                  <a:srgbClr val="FF0000"/>
                </a:solidFill>
                <a:latin typeface="Calibri" pitchFamily="34" charset="0"/>
              </a:rPr>
              <a:t>10 МЕТА-АНАЛИЗОВ: </a:t>
            </a:r>
          </a:p>
          <a:p>
            <a:pPr algn="ctr">
              <a:spcBef>
                <a:spcPct val="50000"/>
              </a:spcBef>
            </a:pPr>
            <a:r>
              <a:rPr lang="ru-RU" sz="2000" b="1">
                <a:solidFill>
                  <a:srgbClr val="0000FF"/>
                </a:solidFill>
                <a:latin typeface="Calibri" pitchFamily="34" charset="0"/>
              </a:rPr>
              <a:t>Омега 3 ПНЖК для профилактики и лечения инсульта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ru-RU" sz="4000" dirty="0"/>
              <a:t>Витамины и микроэлементы действуют по принципу рычага</a:t>
            </a:r>
          </a:p>
        </p:txBody>
      </p:sp>
      <p:sp>
        <p:nvSpPr>
          <p:cNvPr id="15363" name="Rectangle 3"/>
          <p:cNvSpPr>
            <a:spLocks noGrp="1" noChangeArrowheads="1"/>
          </p:cNvSpPr>
          <p:nvPr>
            <p:ph type="body" sz="half" idx="1"/>
          </p:nvPr>
        </p:nvSpPr>
        <p:spPr>
          <a:xfrm>
            <a:off x="250825" y="2924175"/>
            <a:ext cx="4465638" cy="2125663"/>
          </a:xfrm>
        </p:spPr>
        <p:txBody>
          <a:bodyPr/>
          <a:lstStyle/>
          <a:p>
            <a:r>
              <a:rPr lang="ru-RU" sz="2400" smtClean="0"/>
              <a:t>Рычаг позволяет поднимать значительный вес затрачивая сравнительно небольшие усилия...</a:t>
            </a:r>
          </a:p>
        </p:txBody>
      </p:sp>
      <p:graphicFrame>
        <p:nvGraphicFramePr>
          <p:cNvPr id="15364" name="Object 80"/>
          <p:cNvGraphicFramePr>
            <a:graphicFrameLocks noGrp="1" noChangeAspect="1"/>
          </p:cNvGraphicFramePr>
          <p:nvPr>
            <p:ph sz="half" idx="2"/>
          </p:nvPr>
        </p:nvGraphicFramePr>
        <p:xfrm>
          <a:off x="5003800" y="2205038"/>
          <a:ext cx="3529013" cy="3529012"/>
        </p:xfrm>
        <a:graphic>
          <a:graphicData uri="http://schemas.openxmlformats.org/presentationml/2006/ole">
            <mc:AlternateContent xmlns:mc="http://schemas.openxmlformats.org/markup-compatibility/2006">
              <mc:Choice xmlns:v="urn:schemas-microsoft-com:vml" Requires="v">
                <p:oleObj spid="_x0000_s11358" name="Photo Editor Photo" r:id="rId3" imgW="2723810" imgH="2723810" progId="">
                  <p:embed/>
                </p:oleObj>
              </mc:Choice>
              <mc:Fallback>
                <p:oleObj name="Photo Editor Photo" r:id="rId3" imgW="2723810" imgH="2723810" progId="">
                  <p:embed/>
                  <p:pic>
                    <p:nvPicPr>
                      <p:cNvPr id="0" name="Picture 8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05038"/>
                        <a:ext cx="3529013"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Text Box 5"/>
          <p:cNvSpPr txBox="1">
            <a:spLocks noChangeArrowheads="1"/>
          </p:cNvSpPr>
          <p:nvPr/>
        </p:nvSpPr>
        <p:spPr bwMode="auto">
          <a:xfrm>
            <a:off x="5867400" y="6165850"/>
            <a:ext cx="1727200" cy="457200"/>
          </a:xfrm>
          <a:prstGeom prst="rect">
            <a:avLst/>
          </a:prstGeom>
          <a:noFill/>
          <a:ln w="9525">
            <a:noFill/>
            <a:miter lim="800000"/>
            <a:headEnd/>
            <a:tailEnd/>
          </a:ln>
        </p:spPr>
        <p:txBody>
          <a:bodyPr>
            <a:spAutoFit/>
          </a:bodyPr>
          <a:lstStyle/>
          <a:p>
            <a:pPr>
              <a:spcBef>
                <a:spcPct val="50000"/>
              </a:spcBef>
            </a:pPr>
            <a:r>
              <a:rPr lang="ru-RU" sz="2400">
                <a:latin typeface="Times New Roman" pitchFamily="18" charset="0"/>
              </a:rPr>
              <a:t>Архимед</a:t>
            </a:r>
          </a:p>
        </p:txBody>
      </p:sp>
      <p:sp>
        <p:nvSpPr>
          <p:cNvPr id="15366" name="Line 6"/>
          <p:cNvSpPr>
            <a:spLocks noChangeShapeType="1"/>
          </p:cNvSpPr>
          <p:nvPr/>
        </p:nvSpPr>
        <p:spPr bwMode="auto">
          <a:xfrm flipV="1">
            <a:off x="6588125" y="5373688"/>
            <a:ext cx="431800" cy="792162"/>
          </a:xfrm>
          <a:prstGeom prst="line">
            <a:avLst/>
          </a:prstGeom>
          <a:noFill/>
          <a:ln w="25400">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fade">
                                      <p:cBhvr>
                                        <p:cTn id="11" dur="2000"/>
                                        <p:tgtEl>
                                          <p:spTgt spid="1536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2000"/>
                                        <p:tgtEl>
                                          <p:spTgt spid="15365"/>
                                        </p:tgtEl>
                                      </p:cBhvr>
                                    </p:animEffect>
                                  </p:childTnLst>
                                </p:cTn>
                              </p:par>
                            </p:childTnLst>
                          </p:cTn>
                        </p:par>
                        <p:par>
                          <p:cTn id="16" fill="hold" nodeType="afterGroup">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wedge">
                                      <p:cBhvr>
                                        <p:cTn id="19" dur="500"/>
                                        <p:tgtEl>
                                          <p:spTgt spid="15366"/>
                                        </p:tgtEl>
                                      </p:cBhvr>
                                    </p:animEffect>
                                  </p:childTnLst>
                                </p:cTn>
                              </p:par>
                            </p:childTnLst>
                          </p:cTn>
                        </p:par>
                        <p:par>
                          <p:cTn id="20" fill="hold" nodeType="afterGroup">
                            <p:stCondLst>
                              <p:cond delay="6500"/>
                            </p:stCondLst>
                            <p:childTnLst>
                              <p:par>
                                <p:cTn id="21" presetID="10" presetClass="entr" presetSubtype="0" fill="hold" nodeType="afterEffect">
                                  <p:stCondLst>
                                    <p:cond delay="0"/>
                                  </p:stCondLst>
                                  <p:childTnLst>
                                    <p:set>
                                      <p:cBhvr>
                                        <p:cTn id="22" dur="1" fill="hold">
                                          <p:stCondLst>
                                            <p:cond delay="0"/>
                                          </p:stCondLst>
                                        </p:cTn>
                                        <p:tgtEl>
                                          <p:spTgt spid="15363">
                                            <p:txEl>
                                              <p:pRg st="0" end="0"/>
                                            </p:txEl>
                                          </p:spTgt>
                                        </p:tgtEl>
                                        <p:attrNameLst>
                                          <p:attrName>style.visibility</p:attrName>
                                        </p:attrNameLst>
                                      </p:cBhvr>
                                      <p:to>
                                        <p:strVal val="visible"/>
                                      </p:to>
                                    </p:set>
                                    <p:animEffect transition="in" filter="fade">
                                      <p:cBhvr>
                                        <p:cTn id="23" dur="2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2133600"/>
          </a:xfrm>
        </p:spPr>
        <p:txBody>
          <a:bodyPr/>
          <a:lstStyle/>
          <a:p>
            <a:r>
              <a:rPr lang="ru-RU" sz="3200" b="1" smtClean="0">
                <a:solidFill>
                  <a:schemeClr val="accent2"/>
                </a:solidFill>
              </a:rPr>
              <a:t>Другими словами, микронутриенты действуют по </a:t>
            </a:r>
            <a:r>
              <a:rPr lang="ru-RU" sz="3300" b="1" smtClean="0">
                <a:solidFill>
                  <a:schemeClr val="accent2"/>
                </a:solidFill>
              </a:rPr>
              <a:t>принципу потенцирования</a:t>
            </a:r>
            <a:r>
              <a:rPr lang="ru-RU" sz="3200" b="1" smtClean="0">
                <a:solidFill>
                  <a:schemeClr val="accent2"/>
                </a:solidFill>
              </a:rPr>
              <a:t> ферментов и других белков</a:t>
            </a:r>
            <a:r>
              <a:rPr lang="ru-RU" sz="3900" b="1" smtClean="0">
                <a:solidFill>
                  <a:schemeClr val="accent2"/>
                </a:solidFill>
              </a:rPr>
              <a:t> </a:t>
            </a:r>
            <a:r>
              <a:rPr lang="ru-RU" sz="3900" smtClean="0">
                <a:solidFill>
                  <a:srgbClr val="FFFF66"/>
                </a:solidFill>
              </a:rPr>
              <a:t> </a:t>
            </a:r>
          </a:p>
        </p:txBody>
      </p:sp>
      <p:pic>
        <p:nvPicPr>
          <p:cNvPr id="24579" name="Picture 3" descr="Первый, первый, я второй! Подлетаю к цели!  (Егоров Павел)">
            <a:hlinkClick r:id="rId2"/>
          </p:cNvPr>
          <p:cNvPicPr>
            <a:picLocks noGrp="1" noChangeAspect="1" noChangeArrowheads="1"/>
          </p:cNvPicPr>
          <p:nvPr>
            <p:ph sz="half" idx="2"/>
          </p:nvPr>
        </p:nvPicPr>
        <p:blipFill>
          <a:blip r:embed="rId3"/>
          <a:srcRect/>
          <a:stretch>
            <a:fillRect/>
          </a:stretch>
        </p:blipFill>
        <p:spPr>
          <a:xfrm>
            <a:off x="3563938" y="2276475"/>
            <a:ext cx="5273675" cy="4187825"/>
          </a:xfrm>
        </p:spPr>
      </p:pic>
      <p:sp>
        <p:nvSpPr>
          <p:cNvPr id="24580" name="Rectangle 4"/>
          <p:cNvSpPr>
            <a:spLocks noChangeArrowheads="1"/>
          </p:cNvSpPr>
          <p:nvPr/>
        </p:nvSpPr>
        <p:spPr bwMode="auto">
          <a:xfrm>
            <a:off x="179388" y="3429000"/>
            <a:ext cx="3240087" cy="822325"/>
          </a:xfrm>
          <a:prstGeom prst="rect">
            <a:avLst/>
          </a:prstGeom>
          <a:noFill/>
          <a:ln w="9525">
            <a:noFill/>
            <a:miter lim="800000"/>
            <a:headEnd/>
            <a:tailEnd/>
          </a:ln>
        </p:spPr>
        <p:txBody>
          <a:bodyPr>
            <a:spAutoFit/>
          </a:bodyPr>
          <a:lstStyle/>
          <a:p>
            <a:r>
              <a:rPr lang="ru-RU" sz="2400" b="1" i="1">
                <a:solidFill>
                  <a:schemeClr val="accent2"/>
                </a:solidFill>
                <a:latin typeface="Arial Unicode MS" pitchFamily="34" charset="-128"/>
                <a:ea typeface="Arial Unicode MS" pitchFamily="34" charset="-128"/>
                <a:cs typeface="Arial Unicode MS" pitchFamily="34" charset="-128"/>
              </a:rPr>
              <a:t>ПРИНЦИП ПОТЕНЦИРОВАНИЯ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79"/>
                                        </p:tgtEl>
                                        <p:attrNameLst>
                                          <p:attrName>style.visibility</p:attrName>
                                        </p:attrNameLst>
                                      </p:cBhvr>
                                      <p:to>
                                        <p:strVal val="visible"/>
                                      </p:to>
                                    </p:set>
                                    <p:animEffect transition="in" filter="fade">
                                      <p:cBhvr>
                                        <p:cTn id="11" dur="2000"/>
                                        <p:tgtEl>
                                          <p:spTgt spid="2457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580">
                                            <p:txEl>
                                              <p:pRg st="0" end="0"/>
                                            </p:txEl>
                                          </p:spTgt>
                                        </p:tgtEl>
                                        <p:attrNameLst>
                                          <p:attrName>style.visibility</p:attrName>
                                        </p:attrNameLst>
                                      </p:cBhvr>
                                      <p:to>
                                        <p:strVal val="visible"/>
                                      </p:to>
                                    </p:set>
                                    <p:animEffect transition="in" filter="fade">
                                      <p:cBhvr>
                                        <p:cTn id="15" dur="20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00113" y="404813"/>
            <a:ext cx="6643687" cy="1223962"/>
          </a:xfrm>
        </p:spPr>
        <p:txBody>
          <a:bodyPr/>
          <a:lstStyle/>
          <a:p>
            <a:pPr eaLnBrk="1" hangingPunct="1"/>
            <a:r>
              <a:rPr lang="ru-RU" altLang="ru-RU" sz="2400" smtClean="0">
                <a:solidFill>
                  <a:srgbClr val="00B0F0"/>
                </a:solidFill>
              </a:rPr>
              <a:t>Ситуативная тревожность у детей и подростков в зависимости от формы обучения, % </a:t>
            </a:r>
            <a:br>
              <a:rPr lang="ru-RU" altLang="ru-RU" sz="2400" smtClean="0">
                <a:solidFill>
                  <a:srgbClr val="00B0F0"/>
                </a:solidFill>
              </a:rPr>
            </a:br>
            <a:r>
              <a:rPr lang="ru-RU" altLang="ru-RU" sz="2400" smtClean="0">
                <a:solidFill>
                  <a:srgbClr val="00B0F0"/>
                </a:solidFill>
              </a:rPr>
              <a:t>(Ширяева Г.П.,2009) </a:t>
            </a:r>
          </a:p>
        </p:txBody>
      </p:sp>
      <p:sp>
        <p:nvSpPr>
          <p:cNvPr id="32771" name="Rectangle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5F23A548-3DD7-4EBB-B3C0-EDB580E61AA5}" type="slidenum">
              <a:rPr lang="ru-RU" altLang="ru-RU" sz="1200" smtClean="0">
                <a:latin typeface="Arial" charset="0"/>
              </a:rPr>
              <a:pPr eaLnBrk="1" hangingPunct="1">
                <a:spcBef>
                  <a:spcPct val="0"/>
                </a:spcBef>
                <a:buClrTx/>
                <a:buFontTx/>
                <a:buNone/>
              </a:pPr>
              <a:t>2</a:t>
            </a:fld>
            <a:endParaRPr lang="ru-RU" altLang="ru-RU" sz="1200" smtClean="0">
              <a:latin typeface="Arial" charset="0"/>
            </a:endParaRPr>
          </a:p>
        </p:txBody>
      </p:sp>
      <p:sp>
        <p:nvSpPr>
          <p:cNvPr id="3277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endParaRPr lang="ru-RU" altLang="ru-RU" sz="1800">
              <a:solidFill>
                <a:schemeClr val="tx1"/>
              </a:solidFill>
              <a:latin typeface="Arial" charset="0"/>
            </a:endParaRPr>
          </a:p>
        </p:txBody>
      </p:sp>
      <p:graphicFrame>
        <p:nvGraphicFramePr>
          <p:cNvPr id="32773" name="Object 4"/>
          <p:cNvGraphicFramePr>
            <a:graphicFrameLocks noChangeAspect="1"/>
          </p:cNvGraphicFramePr>
          <p:nvPr/>
        </p:nvGraphicFramePr>
        <p:xfrm>
          <a:off x="395288" y="1484313"/>
          <a:ext cx="7796212" cy="5189537"/>
        </p:xfrm>
        <a:graphic>
          <a:graphicData uri="http://schemas.openxmlformats.org/presentationml/2006/ole">
            <mc:AlternateContent xmlns:mc="http://schemas.openxmlformats.org/markup-compatibility/2006">
              <mc:Choice xmlns:v="urn:schemas-microsoft-com:vml" Requires="v">
                <p:oleObj spid="_x0000_s64514" name="Диаграмма" r:id="rId3" imgW="6057900" imgH="4038600" progId="MSGraph.Chart.8">
                  <p:embed followColorScheme="full"/>
                </p:oleObj>
              </mc:Choice>
              <mc:Fallback>
                <p:oleObj name="Диаграмма" r:id="rId3" imgW="6057900" imgH="4038600" progId="MSGraph.Chart.8">
                  <p:embed followColorScheme="full"/>
                  <p:pic>
                    <p:nvPicPr>
                      <p:cNvPr id="0" name=""/>
                      <p:cNvPicPr>
                        <a:picLocks noChangeAspect="1" noChangeArrowheads="1"/>
                      </p:cNvPicPr>
                      <p:nvPr/>
                    </p:nvPicPr>
                    <p:blipFill>
                      <a:blip r:embed="rId4"/>
                      <a:srcRect/>
                      <a:stretch>
                        <a:fillRect/>
                      </a:stretch>
                    </p:blipFill>
                    <p:spPr bwMode="auto">
                      <a:xfrm>
                        <a:off x="395288" y="1484313"/>
                        <a:ext cx="7796212"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486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3d_model_neuron_web1"/>
          <p:cNvPicPr>
            <a:picLocks noChangeAspect="1" noChangeArrowheads="1"/>
          </p:cNvPicPr>
          <p:nvPr/>
        </p:nvPicPr>
        <p:blipFill>
          <a:blip r:embed="rId3">
            <a:extLst>
              <a:ext uri="{28A0092B-C50C-407E-A947-70E740481C1C}">
                <a14:useLocalDpi xmlns:a14="http://schemas.microsoft.com/office/drawing/2010/main" val="0"/>
              </a:ext>
            </a:extLst>
          </a:blip>
          <a:srcRect l="7167" b="14722"/>
          <a:stretch>
            <a:fillRect/>
          </a:stretch>
        </p:blipFill>
        <p:spPr bwMode="auto">
          <a:xfrm>
            <a:off x="3492500" y="1927225"/>
            <a:ext cx="19446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ChangeArrowheads="1"/>
          </p:cNvSpPr>
          <p:nvPr/>
        </p:nvSpPr>
        <p:spPr bwMode="auto">
          <a:xfrm>
            <a:off x="6096000" y="742950"/>
            <a:ext cx="2819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spcBef>
                <a:spcPct val="20000"/>
              </a:spcBef>
            </a:pPr>
            <a:r>
              <a:rPr lang="ru-RU" altLang="ru-RU" sz="2400" b="1">
                <a:latin typeface="Times New Roman" pitchFamily="18" charset="0"/>
              </a:rPr>
              <a:t>Энергетический метаболизм</a:t>
            </a:r>
            <a:r>
              <a:rPr lang="ru-RU" altLang="ru-RU" sz="2400">
                <a:latin typeface="Times New Roman" pitchFamily="18" charset="0"/>
              </a:rPr>
              <a:t> </a:t>
            </a:r>
          </a:p>
        </p:txBody>
      </p:sp>
      <p:sp>
        <p:nvSpPr>
          <p:cNvPr id="165892" name="Rectangle 4"/>
          <p:cNvSpPr>
            <a:spLocks noChangeArrowheads="1"/>
          </p:cNvSpPr>
          <p:nvPr/>
        </p:nvSpPr>
        <p:spPr bwMode="auto">
          <a:xfrm>
            <a:off x="6629400" y="2435225"/>
            <a:ext cx="201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НМДА рецепторы</a:t>
            </a:r>
          </a:p>
        </p:txBody>
      </p:sp>
      <p:sp>
        <p:nvSpPr>
          <p:cNvPr id="165894" name="Rectangle 6"/>
          <p:cNvSpPr>
            <a:spLocks noChangeArrowheads="1"/>
          </p:cNvSpPr>
          <p:nvPr/>
        </p:nvSpPr>
        <p:spPr bwMode="auto">
          <a:xfrm>
            <a:off x="-142875" y="2314575"/>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Деградация избытка катехоламинов</a:t>
            </a:r>
          </a:p>
        </p:txBody>
      </p:sp>
      <p:sp>
        <p:nvSpPr>
          <p:cNvPr id="165896" name="Rectangle 8"/>
          <p:cNvSpPr>
            <a:spLocks noChangeArrowheads="1"/>
          </p:cNvSpPr>
          <p:nvPr/>
        </p:nvSpPr>
        <p:spPr bwMode="auto">
          <a:xfrm>
            <a:off x="-76200" y="663575"/>
            <a:ext cx="3119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latin typeface="Times New Roman" pitchFamily="18" charset="0"/>
              </a:rPr>
              <a:t>Внутриклеточная передача сигнала</a:t>
            </a:r>
          </a:p>
        </p:txBody>
      </p:sp>
      <p:pic>
        <p:nvPicPr>
          <p:cNvPr id="165898" name="Picture 10" descr="neurons"/>
          <p:cNvPicPr>
            <a:picLocks noChangeAspect="1" noChangeArrowheads="1"/>
          </p:cNvPicPr>
          <p:nvPr/>
        </p:nvPicPr>
        <p:blipFill>
          <a:blip r:embed="rId4">
            <a:extLst>
              <a:ext uri="{28A0092B-C50C-407E-A947-70E740481C1C}">
                <a14:useLocalDpi xmlns:a14="http://schemas.microsoft.com/office/drawing/2010/main" val="0"/>
              </a:ext>
            </a:extLst>
          </a:blip>
          <a:srcRect b="26572"/>
          <a:stretch>
            <a:fillRect/>
          </a:stretch>
        </p:blipFill>
        <p:spPr bwMode="auto">
          <a:xfrm>
            <a:off x="3260725" y="5110163"/>
            <a:ext cx="25542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9" name="Rectangle 11"/>
          <p:cNvSpPr>
            <a:spLocks noChangeArrowheads="1"/>
          </p:cNvSpPr>
          <p:nvPr/>
        </p:nvSpPr>
        <p:spPr bwMode="auto">
          <a:xfrm>
            <a:off x="1176338" y="5965825"/>
            <a:ext cx="67897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FF0000"/>
                </a:solidFill>
                <a:latin typeface="Times New Roman" pitchFamily="18" charset="0"/>
              </a:rPr>
              <a:t>Снятие гипервозбуждения ЦНС, повышение резервов нейропластичности</a:t>
            </a:r>
          </a:p>
        </p:txBody>
      </p:sp>
      <p:sp>
        <p:nvSpPr>
          <p:cNvPr id="165901" name="AutoShape 13"/>
          <p:cNvSpPr>
            <a:spLocks noChangeArrowheads="1"/>
          </p:cNvSpPr>
          <p:nvPr/>
        </p:nvSpPr>
        <p:spPr bwMode="auto">
          <a:xfrm rot="10800000">
            <a:off x="4859338" y="1063625"/>
            <a:ext cx="1439862" cy="792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867 h 21600"/>
              <a:gd name="T20" fmla="*/ 1976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16" y="0"/>
                </a:moveTo>
                <a:lnTo>
                  <a:pt x="15431" y="4328"/>
                </a:lnTo>
                <a:lnTo>
                  <a:pt x="17265" y="4328"/>
                </a:lnTo>
                <a:lnTo>
                  <a:pt x="17265" y="18867"/>
                </a:lnTo>
                <a:lnTo>
                  <a:pt x="0" y="18867"/>
                </a:lnTo>
                <a:lnTo>
                  <a:pt x="0" y="21600"/>
                </a:lnTo>
                <a:lnTo>
                  <a:pt x="19766" y="21600"/>
                </a:lnTo>
                <a:lnTo>
                  <a:pt x="19766" y="4328"/>
                </a:lnTo>
                <a:lnTo>
                  <a:pt x="21600" y="4328"/>
                </a:lnTo>
                <a:lnTo>
                  <a:pt x="18516" y="0"/>
                </a:lnTo>
                <a:close/>
              </a:path>
            </a:pathLst>
          </a:custGeom>
          <a:solidFill>
            <a:srgbClr val="FF0000"/>
          </a:solidFill>
          <a:ln w="9525" algn="ctr">
            <a:solidFill>
              <a:schemeClr val="tx1"/>
            </a:solidFill>
            <a:miter lim="800000"/>
            <a:headEnd/>
            <a:tailEnd/>
          </a:ln>
        </p:spPr>
        <p:txBody>
          <a:bodyPr wrap="none" anchor="ctr"/>
          <a:lstStyle/>
          <a:p>
            <a:endParaRPr lang="ru-RU"/>
          </a:p>
        </p:txBody>
      </p:sp>
      <p:sp>
        <p:nvSpPr>
          <p:cNvPr id="165903" name="AutoShape 15"/>
          <p:cNvSpPr>
            <a:spLocks noChangeArrowheads="1"/>
          </p:cNvSpPr>
          <p:nvPr/>
        </p:nvSpPr>
        <p:spPr bwMode="auto">
          <a:xfrm rot="10800000" flipH="1">
            <a:off x="2992438" y="1063625"/>
            <a:ext cx="1223962" cy="7921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8866 h 21600"/>
              <a:gd name="T20" fmla="*/ 1924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28" y="0"/>
                </a:moveTo>
                <a:lnTo>
                  <a:pt x="14456" y="4328"/>
                </a:lnTo>
                <a:lnTo>
                  <a:pt x="16810" y="4328"/>
                </a:lnTo>
                <a:lnTo>
                  <a:pt x="16810" y="18866"/>
                </a:lnTo>
                <a:lnTo>
                  <a:pt x="0" y="18866"/>
                </a:lnTo>
                <a:lnTo>
                  <a:pt x="0" y="21600"/>
                </a:lnTo>
                <a:lnTo>
                  <a:pt x="19246" y="21600"/>
                </a:lnTo>
                <a:lnTo>
                  <a:pt x="19246" y="4328"/>
                </a:lnTo>
                <a:lnTo>
                  <a:pt x="21600" y="4328"/>
                </a:lnTo>
                <a:lnTo>
                  <a:pt x="18028" y="0"/>
                </a:lnTo>
                <a:close/>
              </a:path>
            </a:pathLst>
          </a:custGeom>
          <a:solidFill>
            <a:srgbClr val="FF0000"/>
          </a:solidFill>
          <a:ln w="9525" algn="ctr">
            <a:solidFill>
              <a:schemeClr val="tx1"/>
            </a:solidFill>
            <a:miter lim="800000"/>
            <a:headEnd/>
            <a:tailEnd/>
          </a:ln>
        </p:spPr>
        <p:txBody>
          <a:bodyPr wrap="none" anchor="ctr"/>
          <a:lstStyle/>
          <a:p>
            <a:endParaRPr lang="ru-RU"/>
          </a:p>
        </p:txBody>
      </p:sp>
      <p:sp>
        <p:nvSpPr>
          <p:cNvPr id="165904" name="AutoShape 16"/>
          <p:cNvSpPr>
            <a:spLocks noChangeArrowheads="1"/>
          </p:cNvSpPr>
          <p:nvPr/>
        </p:nvSpPr>
        <p:spPr bwMode="auto">
          <a:xfrm>
            <a:off x="2438400" y="2711450"/>
            <a:ext cx="1008063" cy="288925"/>
          </a:xfrm>
          <a:prstGeom prst="rightArrow">
            <a:avLst>
              <a:gd name="adj1" fmla="val 50000"/>
              <a:gd name="adj2" fmla="val 87225"/>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5905" name="AutoShape 17"/>
          <p:cNvSpPr>
            <a:spLocks noChangeArrowheads="1"/>
          </p:cNvSpPr>
          <p:nvPr/>
        </p:nvSpPr>
        <p:spPr bwMode="auto">
          <a:xfrm flipH="1">
            <a:off x="5580063" y="2719388"/>
            <a:ext cx="1008062" cy="288925"/>
          </a:xfrm>
          <a:prstGeom prst="rightArrow">
            <a:avLst>
              <a:gd name="adj1" fmla="val 50000"/>
              <a:gd name="adj2" fmla="val 87225"/>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5907" name="AutoShape 19"/>
          <p:cNvSpPr>
            <a:spLocks noChangeArrowheads="1"/>
          </p:cNvSpPr>
          <p:nvPr/>
        </p:nvSpPr>
        <p:spPr bwMode="auto">
          <a:xfrm>
            <a:off x="2819400" y="3790950"/>
            <a:ext cx="3384550" cy="1296988"/>
          </a:xfrm>
          <a:prstGeom prst="downArrow">
            <a:avLst>
              <a:gd name="adj1" fmla="val 50000"/>
              <a:gd name="adj2" fmla="val 36106"/>
            </a:avLst>
          </a:prstGeom>
          <a:solidFill>
            <a:srgbClr val="FF0000"/>
          </a:solidFill>
          <a:ln w="9525" algn="ctr">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3200">
                <a:solidFill>
                  <a:srgbClr val="FFFF99"/>
                </a:solidFill>
                <a:latin typeface="Times New Roman" pitchFamily="18" charset="0"/>
              </a:rPr>
              <a:t>Магний </a:t>
            </a:r>
          </a:p>
        </p:txBody>
      </p:sp>
    </p:spTree>
    <p:extLst>
      <p:ext uri="{BB962C8B-B14F-4D97-AF65-F5344CB8AC3E}">
        <p14:creationId xmlns:p14="http://schemas.microsoft.com/office/powerpoint/2010/main" val="1243211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 fill="hold"/>
                                        <p:tgtEl>
                                          <p:spTgt spid="165890"/>
                                        </p:tgtEl>
                                        <p:attrNameLst>
                                          <p:attrName>ppt_x</p:attrName>
                                        </p:attrNameLst>
                                      </p:cBhvr>
                                      <p:tavLst>
                                        <p:tav tm="0">
                                          <p:val>
                                            <p:strVal val="#ppt_x"/>
                                          </p:val>
                                        </p:tav>
                                        <p:tav tm="100000">
                                          <p:val>
                                            <p:strVal val="#ppt_x"/>
                                          </p:val>
                                        </p:tav>
                                      </p:tavLst>
                                    </p:anim>
                                    <p:anim calcmode="lin" valueType="num">
                                      <p:cBhvr additive="base">
                                        <p:cTn id="8" dur="500" fill="hold"/>
                                        <p:tgtEl>
                                          <p:spTgt spid="16589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5898"/>
                                        </p:tgtEl>
                                        <p:attrNameLst>
                                          <p:attrName>style.visibility</p:attrName>
                                        </p:attrNameLst>
                                      </p:cBhvr>
                                      <p:to>
                                        <p:strVal val="visible"/>
                                      </p:to>
                                    </p:set>
                                    <p:anim calcmode="lin" valueType="num">
                                      <p:cBhvr additive="base">
                                        <p:cTn id="12" dur="500" fill="hold"/>
                                        <p:tgtEl>
                                          <p:spTgt spid="165898"/>
                                        </p:tgtEl>
                                        <p:attrNameLst>
                                          <p:attrName>ppt_x</p:attrName>
                                        </p:attrNameLst>
                                      </p:cBhvr>
                                      <p:tavLst>
                                        <p:tav tm="0">
                                          <p:val>
                                            <p:strVal val="#ppt_x"/>
                                          </p:val>
                                        </p:tav>
                                        <p:tav tm="100000">
                                          <p:val>
                                            <p:strVal val="#ppt_x"/>
                                          </p:val>
                                        </p:tav>
                                      </p:tavLst>
                                    </p:anim>
                                    <p:anim calcmode="lin" valueType="num">
                                      <p:cBhvr additive="base">
                                        <p:cTn id="13" dur="500" fill="hold"/>
                                        <p:tgtEl>
                                          <p:spTgt spid="16589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5899"/>
                                        </p:tgtEl>
                                        <p:attrNameLst>
                                          <p:attrName>style.visibility</p:attrName>
                                        </p:attrNameLst>
                                      </p:cBhvr>
                                      <p:to>
                                        <p:strVal val="visible"/>
                                      </p:to>
                                    </p:set>
                                    <p:anim calcmode="lin" valueType="num">
                                      <p:cBhvr additive="base">
                                        <p:cTn id="16" dur="500" fill="hold"/>
                                        <p:tgtEl>
                                          <p:spTgt spid="165899"/>
                                        </p:tgtEl>
                                        <p:attrNameLst>
                                          <p:attrName>ppt_x</p:attrName>
                                        </p:attrNameLst>
                                      </p:cBhvr>
                                      <p:tavLst>
                                        <p:tav tm="0">
                                          <p:val>
                                            <p:strVal val="#ppt_x"/>
                                          </p:val>
                                        </p:tav>
                                        <p:tav tm="100000">
                                          <p:val>
                                            <p:strVal val="#ppt_x"/>
                                          </p:val>
                                        </p:tav>
                                      </p:tavLst>
                                    </p:anim>
                                    <p:anim calcmode="lin" valueType="num">
                                      <p:cBhvr additive="base">
                                        <p:cTn id="17" dur="500" fill="hold"/>
                                        <p:tgtEl>
                                          <p:spTgt spid="165899"/>
                                        </p:tgtEl>
                                        <p:attrNameLst>
                                          <p:attrName>ppt_y</p:attrName>
                                        </p:attrNameLst>
                                      </p:cBhvr>
                                      <p:tavLst>
                                        <p:tav tm="0">
                                          <p:val>
                                            <p:strVal val="1+#ppt_h/2"/>
                                          </p:val>
                                        </p:tav>
                                        <p:tav tm="100000">
                                          <p:val>
                                            <p:strVal val="#ppt_y"/>
                                          </p:val>
                                        </p:tav>
                                      </p:tavLst>
                                    </p:anim>
                                  </p:childTnLst>
                                </p:cTn>
                              </p:par>
                              <p:par>
                                <p:cTn id="18" presetID="4" presetClass="entr" presetSubtype="16" fill="hold" grpId="0" nodeType="withEffect">
                                  <p:stCondLst>
                                    <p:cond delay="0"/>
                                  </p:stCondLst>
                                  <p:childTnLst>
                                    <p:set>
                                      <p:cBhvr>
                                        <p:cTn id="19" dur="1" fill="hold">
                                          <p:stCondLst>
                                            <p:cond delay="0"/>
                                          </p:stCondLst>
                                        </p:cTn>
                                        <p:tgtEl>
                                          <p:spTgt spid="165896"/>
                                        </p:tgtEl>
                                        <p:attrNameLst>
                                          <p:attrName>style.visibility</p:attrName>
                                        </p:attrNameLst>
                                      </p:cBhvr>
                                      <p:to>
                                        <p:strVal val="visible"/>
                                      </p:to>
                                    </p:set>
                                    <p:animEffect transition="in" filter="box(in)">
                                      <p:cBhvr>
                                        <p:cTn id="20" dur="500"/>
                                        <p:tgtEl>
                                          <p:spTgt spid="16589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65894"/>
                                        </p:tgtEl>
                                        <p:attrNameLst>
                                          <p:attrName>style.visibility</p:attrName>
                                        </p:attrNameLst>
                                      </p:cBhvr>
                                      <p:to>
                                        <p:strVal val="visible"/>
                                      </p:to>
                                    </p:set>
                                    <p:animEffect transition="in" filter="box(in)">
                                      <p:cBhvr>
                                        <p:cTn id="23" dur="500"/>
                                        <p:tgtEl>
                                          <p:spTgt spid="16589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5891"/>
                                        </p:tgtEl>
                                        <p:attrNameLst>
                                          <p:attrName>style.visibility</p:attrName>
                                        </p:attrNameLst>
                                      </p:cBhvr>
                                      <p:to>
                                        <p:strVal val="visible"/>
                                      </p:to>
                                    </p:set>
                                    <p:animEffect transition="in" filter="box(in)">
                                      <p:cBhvr>
                                        <p:cTn id="26" dur="500"/>
                                        <p:tgtEl>
                                          <p:spTgt spid="16589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5892"/>
                                        </p:tgtEl>
                                        <p:attrNameLst>
                                          <p:attrName>style.visibility</p:attrName>
                                        </p:attrNameLst>
                                      </p:cBhvr>
                                      <p:to>
                                        <p:strVal val="visible"/>
                                      </p:to>
                                    </p:set>
                                    <p:animEffect transition="in" filter="box(in)">
                                      <p:cBhvr>
                                        <p:cTn id="29" dur="500"/>
                                        <p:tgtEl>
                                          <p:spTgt spid="165892"/>
                                        </p:tgtEl>
                                      </p:cBhvr>
                                    </p:animEffect>
                                  </p:childTnLst>
                                </p:cTn>
                              </p:par>
                            </p:childTnLst>
                          </p:cTn>
                        </p:par>
                        <p:par>
                          <p:cTn id="30" fill="hold" nodeType="afterGroup">
                            <p:stCondLst>
                              <p:cond delay="1000"/>
                            </p:stCondLst>
                            <p:childTnLst>
                              <p:par>
                                <p:cTn id="31" presetID="7" presetClass="entr" presetSubtype="4" fill="hold" grpId="0" nodeType="afterEffect">
                                  <p:stCondLst>
                                    <p:cond delay="0"/>
                                  </p:stCondLst>
                                  <p:childTnLst>
                                    <p:set>
                                      <p:cBhvr>
                                        <p:cTn id="32" dur="1" fill="hold">
                                          <p:stCondLst>
                                            <p:cond delay="0"/>
                                          </p:stCondLst>
                                        </p:cTn>
                                        <p:tgtEl>
                                          <p:spTgt spid="165905"/>
                                        </p:tgtEl>
                                        <p:attrNameLst>
                                          <p:attrName>style.visibility</p:attrName>
                                        </p:attrNameLst>
                                      </p:cBhvr>
                                      <p:to>
                                        <p:strVal val="visible"/>
                                      </p:to>
                                    </p:set>
                                    <p:anim calcmode="lin" valueType="num">
                                      <p:cBhvr additive="base">
                                        <p:cTn id="33" dur="1000" fill="hold"/>
                                        <p:tgtEl>
                                          <p:spTgt spid="165905"/>
                                        </p:tgtEl>
                                        <p:attrNameLst>
                                          <p:attrName>ppt_x</p:attrName>
                                        </p:attrNameLst>
                                      </p:cBhvr>
                                      <p:tavLst>
                                        <p:tav tm="0">
                                          <p:val>
                                            <p:strVal val="#ppt_x"/>
                                          </p:val>
                                        </p:tav>
                                        <p:tav tm="100000">
                                          <p:val>
                                            <p:strVal val="#ppt_x"/>
                                          </p:val>
                                        </p:tav>
                                      </p:tavLst>
                                    </p:anim>
                                    <p:anim calcmode="lin" valueType="num">
                                      <p:cBhvr additive="base">
                                        <p:cTn id="34" dur="1000" fill="hold"/>
                                        <p:tgtEl>
                                          <p:spTgt spid="165905"/>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65901"/>
                                        </p:tgtEl>
                                        <p:attrNameLst>
                                          <p:attrName>style.visibility</p:attrName>
                                        </p:attrNameLst>
                                      </p:cBhvr>
                                      <p:to>
                                        <p:strVal val="visible"/>
                                      </p:to>
                                    </p:set>
                                    <p:anim calcmode="lin" valueType="num">
                                      <p:cBhvr additive="base">
                                        <p:cTn id="37" dur="1000" fill="hold"/>
                                        <p:tgtEl>
                                          <p:spTgt spid="165901"/>
                                        </p:tgtEl>
                                        <p:attrNameLst>
                                          <p:attrName>ppt_x</p:attrName>
                                        </p:attrNameLst>
                                      </p:cBhvr>
                                      <p:tavLst>
                                        <p:tav tm="0">
                                          <p:val>
                                            <p:strVal val="#ppt_x"/>
                                          </p:val>
                                        </p:tav>
                                        <p:tav tm="100000">
                                          <p:val>
                                            <p:strVal val="#ppt_x"/>
                                          </p:val>
                                        </p:tav>
                                      </p:tavLst>
                                    </p:anim>
                                    <p:anim calcmode="lin" valueType="num">
                                      <p:cBhvr additive="base">
                                        <p:cTn id="38" dur="1000" fill="hold"/>
                                        <p:tgtEl>
                                          <p:spTgt spid="165901"/>
                                        </p:tgtEl>
                                        <p:attrNameLst>
                                          <p:attrName>ppt_y</p:attrName>
                                        </p:attrNameLst>
                                      </p:cBhvr>
                                      <p:tavLst>
                                        <p:tav tm="0">
                                          <p:val>
                                            <p:strVal val="1+#ppt_h/2"/>
                                          </p:val>
                                        </p:tav>
                                        <p:tav tm="100000">
                                          <p:val>
                                            <p:strVal val="#ppt_y"/>
                                          </p:val>
                                        </p:tav>
                                      </p:tavLst>
                                    </p:anim>
                                  </p:childTnLst>
                                </p:cTn>
                              </p:par>
                              <p:par>
                                <p:cTn id="39" presetID="7" presetClass="entr" presetSubtype="4" fill="hold" grpId="0" nodeType="withEffect">
                                  <p:stCondLst>
                                    <p:cond delay="0"/>
                                  </p:stCondLst>
                                  <p:childTnLst>
                                    <p:set>
                                      <p:cBhvr>
                                        <p:cTn id="40" dur="1" fill="hold">
                                          <p:stCondLst>
                                            <p:cond delay="0"/>
                                          </p:stCondLst>
                                        </p:cTn>
                                        <p:tgtEl>
                                          <p:spTgt spid="165903"/>
                                        </p:tgtEl>
                                        <p:attrNameLst>
                                          <p:attrName>style.visibility</p:attrName>
                                        </p:attrNameLst>
                                      </p:cBhvr>
                                      <p:to>
                                        <p:strVal val="visible"/>
                                      </p:to>
                                    </p:set>
                                    <p:anim calcmode="lin" valueType="num">
                                      <p:cBhvr additive="base">
                                        <p:cTn id="41" dur="1000" fill="hold"/>
                                        <p:tgtEl>
                                          <p:spTgt spid="165903"/>
                                        </p:tgtEl>
                                        <p:attrNameLst>
                                          <p:attrName>ppt_x</p:attrName>
                                        </p:attrNameLst>
                                      </p:cBhvr>
                                      <p:tavLst>
                                        <p:tav tm="0">
                                          <p:val>
                                            <p:strVal val="#ppt_x"/>
                                          </p:val>
                                        </p:tav>
                                        <p:tav tm="100000">
                                          <p:val>
                                            <p:strVal val="#ppt_x"/>
                                          </p:val>
                                        </p:tav>
                                      </p:tavLst>
                                    </p:anim>
                                    <p:anim calcmode="lin" valueType="num">
                                      <p:cBhvr additive="base">
                                        <p:cTn id="42" dur="1000" fill="hold"/>
                                        <p:tgtEl>
                                          <p:spTgt spid="165903"/>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165904"/>
                                        </p:tgtEl>
                                        <p:attrNameLst>
                                          <p:attrName>style.visibility</p:attrName>
                                        </p:attrNameLst>
                                      </p:cBhvr>
                                      <p:to>
                                        <p:strVal val="visible"/>
                                      </p:to>
                                    </p:set>
                                    <p:anim calcmode="lin" valueType="num">
                                      <p:cBhvr additive="base">
                                        <p:cTn id="45" dur="1000" fill="hold"/>
                                        <p:tgtEl>
                                          <p:spTgt spid="165904"/>
                                        </p:tgtEl>
                                        <p:attrNameLst>
                                          <p:attrName>ppt_x</p:attrName>
                                        </p:attrNameLst>
                                      </p:cBhvr>
                                      <p:tavLst>
                                        <p:tav tm="0">
                                          <p:val>
                                            <p:strVal val="#ppt_x"/>
                                          </p:val>
                                        </p:tav>
                                        <p:tav tm="100000">
                                          <p:val>
                                            <p:strVal val="#ppt_x"/>
                                          </p:val>
                                        </p:tav>
                                      </p:tavLst>
                                    </p:anim>
                                    <p:anim calcmode="lin" valueType="num">
                                      <p:cBhvr additive="base">
                                        <p:cTn id="46" dur="1000" fill="hold"/>
                                        <p:tgtEl>
                                          <p:spTgt spid="165904"/>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2000"/>
                            </p:stCondLst>
                            <p:childTnLst>
                              <p:par>
                                <p:cTn id="48" presetID="3" presetClass="emph" presetSubtype="2" fill="hold" grpId="1" nodeType="afterEffect">
                                  <p:stCondLst>
                                    <p:cond delay="0"/>
                                  </p:stCondLst>
                                  <p:childTnLst>
                                    <p:animClr clrSpc="rgb" dir="cw">
                                      <p:cBhvr override="childStyle">
                                        <p:cTn id="49" dur="2000" fill="hold"/>
                                        <p:tgtEl>
                                          <p:spTgt spid="165896"/>
                                        </p:tgtEl>
                                        <p:attrNameLst>
                                          <p:attrName>style.color</p:attrName>
                                        </p:attrNameLst>
                                      </p:cBhvr>
                                      <p:to>
                                        <a:schemeClr val="hlink"/>
                                      </p:to>
                                    </p:animClr>
                                  </p:childTnLst>
                                </p:cTn>
                              </p:par>
                              <p:par>
                                <p:cTn id="50" presetID="3" presetClass="emph" presetSubtype="2" fill="hold" grpId="1" nodeType="withEffect">
                                  <p:stCondLst>
                                    <p:cond delay="0"/>
                                  </p:stCondLst>
                                  <p:childTnLst>
                                    <p:animClr clrSpc="rgb" dir="cw">
                                      <p:cBhvr override="childStyle">
                                        <p:cTn id="51" dur="2000" fill="hold"/>
                                        <p:tgtEl>
                                          <p:spTgt spid="165894"/>
                                        </p:tgtEl>
                                        <p:attrNameLst>
                                          <p:attrName>style.color</p:attrName>
                                        </p:attrNameLst>
                                      </p:cBhvr>
                                      <p:to>
                                        <a:schemeClr val="hlink"/>
                                      </p:to>
                                    </p:animClr>
                                  </p:childTnLst>
                                </p:cTn>
                              </p:par>
                              <p:par>
                                <p:cTn id="52" presetID="3" presetClass="emph" presetSubtype="2" fill="hold" grpId="1" nodeType="withEffect">
                                  <p:stCondLst>
                                    <p:cond delay="0"/>
                                  </p:stCondLst>
                                  <p:childTnLst>
                                    <p:animClr clrSpc="rgb" dir="cw">
                                      <p:cBhvr override="childStyle">
                                        <p:cTn id="53" dur="2000" fill="hold"/>
                                        <p:tgtEl>
                                          <p:spTgt spid="165891"/>
                                        </p:tgtEl>
                                        <p:attrNameLst>
                                          <p:attrName>style.color</p:attrName>
                                        </p:attrNameLst>
                                      </p:cBhvr>
                                      <p:to>
                                        <a:schemeClr val="hlink"/>
                                      </p:to>
                                    </p:animClr>
                                  </p:childTnLst>
                                </p:cTn>
                              </p:par>
                            </p:childTnLst>
                          </p:cTn>
                        </p:par>
                        <p:par>
                          <p:cTn id="54" fill="hold" nodeType="afterGroup">
                            <p:stCondLst>
                              <p:cond delay="4000"/>
                            </p:stCondLst>
                            <p:childTnLst>
                              <p:par>
                                <p:cTn id="55" presetID="7" presetClass="entr" presetSubtype="4" fill="hold" grpId="0" nodeType="afterEffect">
                                  <p:stCondLst>
                                    <p:cond delay="0"/>
                                  </p:stCondLst>
                                  <p:childTnLst>
                                    <p:set>
                                      <p:cBhvr>
                                        <p:cTn id="56" dur="1" fill="hold">
                                          <p:stCondLst>
                                            <p:cond delay="0"/>
                                          </p:stCondLst>
                                        </p:cTn>
                                        <p:tgtEl>
                                          <p:spTgt spid="165907"/>
                                        </p:tgtEl>
                                        <p:attrNameLst>
                                          <p:attrName>style.visibility</p:attrName>
                                        </p:attrNameLst>
                                      </p:cBhvr>
                                      <p:to>
                                        <p:strVal val="visible"/>
                                      </p:to>
                                    </p:set>
                                    <p:anim calcmode="lin" valueType="num">
                                      <p:cBhvr additive="base">
                                        <p:cTn id="57" dur="500" fill="hold"/>
                                        <p:tgtEl>
                                          <p:spTgt spid="165907"/>
                                        </p:tgtEl>
                                        <p:attrNameLst>
                                          <p:attrName>ppt_x</p:attrName>
                                        </p:attrNameLst>
                                      </p:cBhvr>
                                      <p:tavLst>
                                        <p:tav tm="0">
                                          <p:val>
                                            <p:strVal val="#ppt_x"/>
                                          </p:val>
                                        </p:tav>
                                        <p:tav tm="100000">
                                          <p:val>
                                            <p:strVal val="#ppt_x"/>
                                          </p:val>
                                        </p:tav>
                                      </p:tavLst>
                                    </p:anim>
                                    <p:anim calcmode="lin" valueType="num">
                                      <p:cBhvr additive="base">
                                        <p:cTn id="58" dur="500" fill="hold"/>
                                        <p:tgtEl>
                                          <p:spTgt spid="165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1" grpId="1"/>
      <p:bldP spid="165892" grpId="0"/>
      <p:bldP spid="165894" grpId="0"/>
      <p:bldP spid="165894" grpId="1"/>
      <p:bldP spid="165896" grpId="0"/>
      <p:bldP spid="165896" grpId="1"/>
      <p:bldP spid="165899" grpId="0"/>
      <p:bldP spid="165901" grpId="0" animBg="1"/>
      <p:bldP spid="165903" grpId="0" animBg="1"/>
      <p:bldP spid="165904" grpId="0" animBg="1"/>
      <p:bldP spid="165905" grpId="0" animBg="1"/>
      <p:bldP spid="16590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2"/>
          <p:cNvSpPr>
            <a:spLocks noChangeArrowheads="1"/>
          </p:cNvSpPr>
          <p:nvPr/>
        </p:nvSpPr>
        <p:spPr bwMode="auto">
          <a:xfrm>
            <a:off x="3238500" y="2852738"/>
            <a:ext cx="2519363" cy="576262"/>
          </a:xfrm>
          <a:prstGeom prst="roundRect">
            <a:avLst>
              <a:gd name="adj" fmla="val 16667"/>
            </a:avLst>
          </a:prstGeom>
          <a:solidFill>
            <a:srgbClr val="FF0000">
              <a:alpha val="89018"/>
            </a:srgbClr>
          </a:solidFill>
          <a:ln w="25400">
            <a:solidFill>
              <a:srgbClr val="00FFFF"/>
            </a:solidFill>
            <a:round/>
            <a:headEnd/>
            <a:tailEnd/>
          </a:ln>
        </p:spPr>
        <p:txBody>
          <a:bodyPr anchor="ctr"/>
          <a:lstStyle/>
          <a:p>
            <a:pPr algn="ctr"/>
            <a:r>
              <a:rPr lang="ru-RU" b="1">
                <a:solidFill>
                  <a:schemeClr val="bg1"/>
                </a:solidFill>
                <a:latin typeface="Comic Sans MS" pitchFamily="66" charset="0"/>
              </a:rPr>
              <a:t>НЕЙРОПРОТЕКЦИЯ</a:t>
            </a:r>
          </a:p>
        </p:txBody>
      </p:sp>
      <p:sp>
        <p:nvSpPr>
          <p:cNvPr id="53250" name="AutoShape 3"/>
          <p:cNvSpPr>
            <a:spLocks noChangeArrowheads="1"/>
          </p:cNvSpPr>
          <p:nvPr/>
        </p:nvSpPr>
        <p:spPr bwMode="auto">
          <a:xfrm>
            <a:off x="6524625" y="2422525"/>
            <a:ext cx="2190750" cy="1435100"/>
          </a:xfrm>
          <a:prstGeom prst="roundRect">
            <a:avLst>
              <a:gd name="adj" fmla="val 30495"/>
            </a:avLst>
          </a:prstGeom>
          <a:solidFill>
            <a:srgbClr val="CCFFFF"/>
          </a:solidFill>
          <a:ln w="12700">
            <a:solidFill>
              <a:srgbClr val="FF0000"/>
            </a:solidFill>
            <a:round/>
            <a:headEnd/>
            <a:tailEnd/>
          </a:ln>
        </p:spPr>
        <p:txBody>
          <a:bodyPr anchor="ctr"/>
          <a:lstStyle/>
          <a:p>
            <a:pPr algn="ctr"/>
            <a:r>
              <a:rPr lang="ru-RU" sz="1600">
                <a:solidFill>
                  <a:srgbClr val="0000FF"/>
                </a:solidFill>
                <a:latin typeface="Comic Sans MS" pitchFamily="66" charset="0"/>
              </a:rPr>
              <a:t>Улучшение передачи </a:t>
            </a:r>
            <a:r>
              <a:rPr lang="ru-RU" sz="1600">
                <a:solidFill>
                  <a:srgbClr val="0000FF"/>
                </a:solidFill>
                <a:latin typeface="Calibri" pitchFamily="34" charset="0"/>
              </a:rPr>
              <a:t>сигнала в каскадах нейротрофических факторов</a:t>
            </a:r>
            <a:endParaRPr lang="ru-RU" sz="1600">
              <a:solidFill>
                <a:srgbClr val="0000FF"/>
              </a:solidFill>
              <a:latin typeface="Comic Sans MS" pitchFamily="66" charset="0"/>
            </a:endParaRPr>
          </a:p>
        </p:txBody>
      </p:sp>
      <p:sp>
        <p:nvSpPr>
          <p:cNvPr id="53251" name="AutoShape 4"/>
          <p:cNvSpPr>
            <a:spLocks noChangeArrowheads="1"/>
          </p:cNvSpPr>
          <p:nvPr/>
        </p:nvSpPr>
        <p:spPr bwMode="auto">
          <a:xfrm>
            <a:off x="587375" y="1277938"/>
            <a:ext cx="1900238" cy="755650"/>
          </a:xfrm>
          <a:prstGeom prst="roundRect">
            <a:avLst>
              <a:gd name="adj" fmla="val 16667"/>
            </a:avLst>
          </a:prstGeom>
          <a:solidFill>
            <a:srgbClr val="CCFFFF"/>
          </a:solidFill>
          <a:ln w="12700">
            <a:solidFill>
              <a:srgbClr val="FF0000"/>
            </a:solidFill>
            <a:round/>
            <a:headEnd/>
            <a:tailEnd/>
          </a:ln>
        </p:spPr>
        <p:txBody>
          <a:bodyPr anchor="ctr"/>
          <a:lstStyle/>
          <a:p>
            <a:pPr algn="ctr"/>
            <a:r>
              <a:rPr lang="ru-RU" sz="1600">
                <a:solidFill>
                  <a:srgbClr val="0000FF"/>
                </a:solidFill>
                <a:latin typeface="Comic Sans MS" pitchFamily="66" charset="0"/>
              </a:rPr>
              <a:t>Ингибирование глутаматных рецепторов</a:t>
            </a:r>
          </a:p>
        </p:txBody>
      </p:sp>
      <p:sp>
        <p:nvSpPr>
          <p:cNvPr id="53252" name="AutoShape 5"/>
          <p:cNvSpPr>
            <a:spLocks noChangeArrowheads="1"/>
          </p:cNvSpPr>
          <p:nvPr/>
        </p:nvSpPr>
        <p:spPr bwMode="auto">
          <a:xfrm>
            <a:off x="4997450" y="4119563"/>
            <a:ext cx="1730375" cy="1209675"/>
          </a:xfrm>
          <a:prstGeom prst="roundRect">
            <a:avLst>
              <a:gd name="adj" fmla="val 16667"/>
            </a:avLst>
          </a:prstGeom>
          <a:solidFill>
            <a:srgbClr val="CCFFFF"/>
          </a:solidFill>
          <a:ln w="12700">
            <a:solidFill>
              <a:srgbClr val="FF0000"/>
            </a:solidFill>
            <a:round/>
            <a:headEnd/>
            <a:tailEnd/>
          </a:ln>
        </p:spPr>
        <p:txBody>
          <a:bodyPr anchor="ctr"/>
          <a:lstStyle/>
          <a:p>
            <a:pPr algn="ctr"/>
            <a:r>
              <a:rPr lang="ru-RU" sz="1600">
                <a:solidFill>
                  <a:srgbClr val="0000FF"/>
                </a:solidFill>
                <a:latin typeface="Calibri" pitchFamily="34" charset="0"/>
              </a:rPr>
              <a:t>Снижение избыточного апоптоза нейронов</a:t>
            </a:r>
          </a:p>
        </p:txBody>
      </p:sp>
      <p:sp>
        <p:nvSpPr>
          <p:cNvPr id="53253" name="AutoShape 7"/>
          <p:cNvSpPr>
            <a:spLocks noChangeArrowheads="1"/>
          </p:cNvSpPr>
          <p:nvPr/>
        </p:nvSpPr>
        <p:spPr bwMode="auto">
          <a:xfrm>
            <a:off x="1873250" y="4805363"/>
            <a:ext cx="1873250" cy="360362"/>
          </a:xfrm>
          <a:prstGeom prst="roundRect">
            <a:avLst>
              <a:gd name="adj" fmla="val 16667"/>
            </a:avLst>
          </a:prstGeom>
          <a:solidFill>
            <a:srgbClr val="CCFFFF"/>
          </a:solidFill>
          <a:ln w="12700">
            <a:solidFill>
              <a:srgbClr val="FF0000"/>
            </a:solidFill>
            <a:round/>
            <a:headEnd/>
            <a:tailEnd/>
          </a:ln>
        </p:spPr>
        <p:txBody>
          <a:bodyPr anchor="ctr"/>
          <a:lstStyle/>
          <a:p>
            <a:pPr algn="ctr"/>
            <a:r>
              <a:rPr lang="ru-RU" sz="1600">
                <a:solidFill>
                  <a:srgbClr val="0000FF"/>
                </a:solidFill>
                <a:latin typeface="Comic Sans MS" pitchFamily="66" charset="0"/>
              </a:rPr>
              <a:t>Вазодилатация</a:t>
            </a:r>
          </a:p>
        </p:txBody>
      </p:sp>
      <p:cxnSp>
        <p:nvCxnSpPr>
          <p:cNvPr id="53254" name="AutoShape 8"/>
          <p:cNvCxnSpPr>
            <a:cxnSpLocks noChangeShapeType="1"/>
            <a:stCxn id="53261" idx="3"/>
            <a:endCxn id="53249" idx="1"/>
          </p:cNvCxnSpPr>
          <p:nvPr/>
        </p:nvCxnSpPr>
        <p:spPr bwMode="auto">
          <a:xfrm>
            <a:off x="2652713" y="3136900"/>
            <a:ext cx="573087" cy="4763"/>
          </a:xfrm>
          <a:prstGeom prst="curvedConnector3">
            <a:avLst>
              <a:gd name="adj1" fmla="val 50968"/>
            </a:avLst>
          </a:prstGeom>
          <a:noFill/>
          <a:ln w="38100">
            <a:solidFill>
              <a:srgbClr val="FF9900"/>
            </a:solidFill>
            <a:round/>
            <a:headEnd/>
            <a:tailEnd type="triangle" w="med" len="med"/>
          </a:ln>
        </p:spPr>
      </p:cxnSp>
      <p:cxnSp>
        <p:nvCxnSpPr>
          <p:cNvPr id="53255" name="AutoShape 10"/>
          <p:cNvCxnSpPr>
            <a:cxnSpLocks noChangeShapeType="1"/>
            <a:stCxn id="53251" idx="2"/>
            <a:endCxn id="53261" idx="0"/>
          </p:cNvCxnSpPr>
          <p:nvPr/>
        </p:nvCxnSpPr>
        <p:spPr bwMode="auto">
          <a:xfrm rot="5400000">
            <a:off x="1182688" y="2387600"/>
            <a:ext cx="709612" cy="1588"/>
          </a:xfrm>
          <a:prstGeom prst="curvedConnector3">
            <a:avLst>
              <a:gd name="adj1" fmla="val 49889"/>
            </a:avLst>
          </a:prstGeom>
          <a:noFill/>
          <a:ln w="38100">
            <a:solidFill>
              <a:srgbClr val="FF9900"/>
            </a:solidFill>
            <a:round/>
            <a:headEnd/>
            <a:tailEnd type="triangle" w="med" len="med"/>
          </a:ln>
        </p:spPr>
      </p:cxnSp>
      <p:cxnSp>
        <p:nvCxnSpPr>
          <p:cNvPr id="53256" name="AutoShape 11"/>
          <p:cNvCxnSpPr>
            <a:cxnSpLocks noChangeShapeType="1"/>
            <a:stCxn id="53250" idx="1"/>
            <a:endCxn id="53249" idx="3"/>
          </p:cNvCxnSpPr>
          <p:nvPr/>
        </p:nvCxnSpPr>
        <p:spPr bwMode="auto">
          <a:xfrm rot="10800000" flipV="1">
            <a:off x="5770563" y="3140075"/>
            <a:ext cx="754062" cy="1588"/>
          </a:xfrm>
          <a:prstGeom prst="curvedConnector3">
            <a:avLst>
              <a:gd name="adj1" fmla="val 50949"/>
            </a:avLst>
          </a:prstGeom>
          <a:noFill/>
          <a:ln w="38100">
            <a:solidFill>
              <a:srgbClr val="FF9900"/>
            </a:solidFill>
            <a:round/>
            <a:headEnd/>
            <a:tailEnd type="triangle" w="med" len="med"/>
          </a:ln>
        </p:spPr>
      </p:cxnSp>
      <p:cxnSp>
        <p:nvCxnSpPr>
          <p:cNvPr id="53257" name="AutoShape 12"/>
          <p:cNvCxnSpPr>
            <a:cxnSpLocks noChangeShapeType="1"/>
            <a:stCxn id="53253" idx="0"/>
            <a:endCxn id="53262" idx="2"/>
          </p:cNvCxnSpPr>
          <p:nvPr/>
        </p:nvCxnSpPr>
        <p:spPr bwMode="auto">
          <a:xfrm rot="-5400000">
            <a:off x="2603500" y="3635375"/>
            <a:ext cx="1376363" cy="963613"/>
          </a:xfrm>
          <a:prstGeom prst="curvedConnector3">
            <a:avLst>
              <a:gd name="adj1" fmla="val 50056"/>
            </a:avLst>
          </a:prstGeom>
          <a:noFill/>
          <a:ln w="38100">
            <a:solidFill>
              <a:srgbClr val="FF9900"/>
            </a:solidFill>
            <a:round/>
            <a:headEnd/>
            <a:tailEnd type="triangle" w="med" len="med"/>
          </a:ln>
        </p:spPr>
      </p:cxnSp>
      <p:cxnSp>
        <p:nvCxnSpPr>
          <p:cNvPr id="53258" name="AutoShape 16"/>
          <p:cNvCxnSpPr>
            <a:cxnSpLocks noChangeShapeType="1"/>
            <a:stCxn id="53252" idx="0"/>
            <a:endCxn id="53263" idx="2"/>
          </p:cNvCxnSpPr>
          <p:nvPr/>
        </p:nvCxnSpPr>
        <p:spPr bwMode="auto">
          <a:xfrm rot="5400000" flipH="1">
            <a:off x="5053012" y="3309938"/>
            <a:ext cx="690563" cy="928688"/>
          </a:xfrm>
          <a:prstGeom prst="curvedConnector3">
            <a:avLst>
              <a:gd name="adj1" fmla="val 50116"/>
            </a:avLst>
          </a:prstGeom>
          <a:noFill/>
          <a:ln w="38100">
            <a:solidFill>
              <a:srgbClr val="FF9900"/>
            </a:solidFill>
            <a:round/>
            <a:headEnd/>
            <a:tailEnd type="triangle" w="med" len="med"/>
          </a:ln>
        </p:spPr>
      </p:cxnSp>
      <p:sp>
        <p:nvSpPr>
          <p:cNvPr id="53259" name="AutoShape 26"/>
          <p:cNvSpPr>
            <a:spLocks noChangeArrowheads="1"/>
          </p:cNvSpPr>
          <p:nvPr/>
        </p:nvSpPr>
        <p:spPr bwMode="auto">
          <a:xfrm>
            <a:off x="3198813" y="1409700"/>
            <a:ext cx="2592387" cy="576263"/>
          </a:xfrm>
          <a:prstGeom prst="roundRect">
            <a:avLst>
              <a:gd name="adj" fmla="val 16667"/>
            </a:avLst>
          </a:prstGeom>
          <a:solidFill>
            <a:srgbClr val="CCFFFF"/>
          </a:solidFill>
          <a:ln w="12700">
            <a:solidFill>
              <a:srgbClr val="FF0000"/>
            </a:solidFill>
            <a:round/>
            <a:headEnd/>
            <a:tailEnd/>
          </a:ln>
        </p:spPr>
        <p:txBody>
          <a:bodyPr anchor="ctr"/>
          <a:lstStyle/>
          <a:p>
            <a:pPr algn="ctr"/>
            <a:r>
              <a:rPr lang="ru-RU" sz="1600">
                <a:solidFill>
                  <a:srgbClr val="0000FF"/>
                </a:solidFill>
                <a:latin typeface="Calibri" pitchFamily="34" charset="0"/>
              </a:rPr>
              <a:t>Улучшение энергетического обмена</a:t>
            </a:r>
          </a:p>
        </p:txBody>
      </p:sp>
      <p:cxnSp>
        <p:nvCxnSpPr>
          <p:cNvPr id="53260" name="AutoShape 27"/>
          <p:cNvCxnSpPr>
            <a:cxnSpLocks noChangeShapeType="1"/>
            <a:stCxn id="53259" idx="2"/>
            <a:endCxn id="53249" idx="0"/>
          </p:cNvCxnSpPr>
          <p:nvPr/>
        </p:nvCxnSpPr>
        <p:spPr bwMode="auto">
          <a:xfrm rot="16200000" flipH="1">
            <a:off x="4070350" y="2411413"/>
            <a:ext cx="854075" cy="3175"/>
          </a:xfrm>
          <a:prstGeom prst="curvedConnector3">
            <a:avLst>
              <a:gd name="adj1" fmla="val 50556"/>
            </a:avLst>
          </a:prstGeom>
          <a:noFill/>
          <a:ln w="38100">
            <a:solidFill>
              <a:srgbClr val="FF9900"/>
            </a:solidFill>
            <a:round/>
            <a:headEnd/>
            <a:tailEnd type="triangle" w="med" len="med"/>
          </a:ln>
        </p:spPr>
      </p:cxnSp>
      <p:sp>
        <p:nvSpPr>
          <p:cNvPr id="53261" name="AutoShape 32"/>
          <p:cNvSpPr>
            <a:spLocks noChangeArrowheads="1"/>
          </p:cNvSpPr>
          <p:nvPr/>
        </p:nvSpPr>
        <p:spPr bwMode="auto">
          <a:xfrm>
            <a:off x="420688" y="2743200"/>
            <a:ext cx="2232025" cy="787400"/>
          </a:xfrm>
          <a:prstGeom prst="roundRect">
            <a:avLst>
              <a:gd name="adj" fmla="val 16667"/>
            </a:avLst>
          </a:prstGeom>
          <a:solidFill>
            <a:srgbClr val="CCFFFF"/>
          </a:solidFill>
          <a:ln w="12700">
            <a:solidFill>
              <a:srgbClr val="FF0000"/>
            </a:solidFill>
            <a:round/>
            <a:headEnd/>
            <a:tailEnd/>
          </a:ln>
        </p:spPr>
        <p:txBody>
          <a:bodyPr anchor="ctr"/>
          <a:lstStyle/>
          <a:p>
            <a:pPr algn="ctr"/>
            <a:r>
              <a:rPr lang="ru-RU" sz="1600">
                <a:solidFill>
                  <a:srgbClr val="0000FF"/>
                </a:solidFill>
                <a:latin typeface="Calibri" pitchFamily="34" charset="0"/>
              </a:rPr>
              <a:t>Блокада эксайтотоксичности</a:t>
            </a:r>
          </a:p>
        </p:txBody>
      </p:sp>
      <p:sp>
        <p:nvSpPr>
          <p:cNvPr id="53262" name="Text Box 33"/>
          <p:cNvSpPr txBox="1">
            <a:spLocks noChangeArrowheads="1"/>
          </p:cNvSpPr>
          <p:nvPr/>
        </p:nvSpPr>
        <p:spPr bwMode="auto">
          <a:xfrm>
            <a:off x="3424238" y="3062288"/>
            <a:ext cx="698500" cy="366712"/>
          </a:xfrm>
          <a:prstGeom prst="rect">
            <a:avLst/>
          </a:prstGeom>
          <a:noFill/>
          <a:ln w="9525">
            <a:noFill/>
            <a:miter lim="800000"/>
            <a:headEnd/>
            <a:tailEnd/>
          </a:ln>
        </p:spPr>
        <p:txBody>
          <a:bodyPr>
            <a:spAutoFit/>
          </a:bodyPr>
          <a:lstStyle/>
          <a:p>
            <a:pPr>
              <a:spcBef>
                <a:spcPct val="50000"/>
              </a:spcBef>
            </a:pPr>
            <a:r>
              <a:rPr lang="ru-RU">
                <a:solidFill>
                  <a:srgbClr val="0000FF"/>
                </a:solidFill>
                <a:latin typeface="Calibri" pitchFamily="34" charset="0"/>
              </a:rPr>
              <a:t>   </a:t>
            </a:r>
          </a:p>
        </p:txBody>
      </p:sp>
      <p:sp>
        <p:nvSpPr>
          <p:cNvPr id="53263" name="Text Box 34"/>
          <p:cNvSpPr txBox="1">
            <a:spLocks noChangeArrowheads="1"/>
          </p:cNvSpPr>
          <p:nvPr/>
        </p:nvSpPr>
        <p:spPr bwMode="auto">
          <a:xfrm>
            <a:off x="4584700" y="3062288"/>
            <a:ext cx="698500" cy="366712"/>
          </a:xfrm>
          <a:prstGeom prst="rect">
            <a:avLst/>
          </a:prstGeom>
          <a:noFill/>
          <a:ln w="9525">
            <a:noFill/>
            <a:miter lim="800000"/>
            <a:headEnd/>
            <a:tailEnd/>
          </a:ln>
        </p:spPr>
        <p:txBody>
          <a:bodyPr>
            <a:spAutoFit/>
          </a:bodyPr>
          <a:lstStyle/>
          <a:p>
            <a:pPr>
              <a:spcBef>
                <a:spcPct val="50000"/>
              </a:spcBef>
            </a:pPr>
            <a:r>
              <a:rPr lang="ru-RU">
                <a:solidFill>
                  <a:srgbClr val="0000FF"/>
                </a:solidFill>
                <a:latin typeface="Calibri" pitchFamily="34" charset="0"/>
              </a:rPr>
              <a:t>   </a:t>
            </a:r>
          </a:p>
        </p:txBody>
      </p:sp>
      <p:sp>
        <p:nvSpPr>
          <p:cNvPr id="53264" name="Text Box 35"/>
          <p:cNvSpPr txBox="1">
            <a:spLocks noChangeArrowheads="1"/>
          </p:cNvSpPr>
          <p:nvPr/>
        </p:nvSpPr>
        <p:spPr bwMode="auto">
          <a:xfrm>
            <a:off x="5041900" y="3062288"/>
            <a:ext cx="698500" cy="366712"/>
          </a:xfrm>
          <a:prstGeom prst="rect">
            <a:avLst/>
          </a:prstGeom>
          <a:noFill/>
          <a:ln w="9525">
            <a:noFill/>
            <a:miter lim="800000"/>
            <a:headEnd/>
            <a:tailEnd/>
          </a:ln>
        </p:spPr>
        <p:txBody>
          <a:bodyPr>
            <a:spAutoFit/>
          </a:bodyPr>
          <a:lstStyle/>
          <a:p>
            <a:pPr>
              <a:spcBef>
                <a:spcPct val="50000"/>
              </a:spcBef>
            </a:pPr>
            <a:r>
              <a:rPr lang="ru-RU">
                <a:solidFill>
                  <a:srgbClr val="0000FF"/>
                </a:solidFill>
                <a:latin typeface="Calibri" pitchFamily="34" charset="0"/>
              </a:rPr>
              <a:t>   </a:t>
            </a:r>
          </a:p>
        </p:txBody>
      </p:sp>
      <p:pic>
        <p:nvPicPr>
          <p:cNvPr id="53265" name="Picture 36"/>
          <p:cNvPicPr>
            <a:picLocks noChangeAspect="1" noChangeArrowheads="1"/>
          </p:cNvPicPr>
          <p:nvPr/>
        </p:nvPicPr>
        <p:blipFill>
          <a:blip r:embed="rId3"/>
          <a:srcRect/>
          <a:stretch>
            <a:fillRect/>
          </a:stretch>
        </p:blipFill>
        <p:spPr bwMode="auto">
          <a:xfrm>
            <a:off x="771525" y="104775"/>
            <a:ext cx="1493838" cy="1117600"/>
          </a:xfrm>
          <a:prstGeom prst="rect">
            <a:avLst/>
          </a:prstGeom>
          <a:noFill/>
          <a:ln w="9525">
            <a:noFill/>
            <a:miter lim="800000"/>
            <a:headEnd/>
            <a:tailEnd/>
          </a:ln>
        </p:spPr>
      </p:pic>
      <p:pic>
        <p:nvPicPr>
          <p:cNvPr id="53266" name="Picture 38"/>
          <p:cNvPicPr>
            <a:picLocks noChangeAspect="1" noChangeArrowheads="1"/>
          </p:cNvPicPr>
          <p:nvPr/>
        </p:nvPicPr>
        <p:blipFill>
          <a:blip r:embed="rId4"/>
          <a:srcRect l="19241" r="15199"/>
          <a:stretch>
            <a:fillRect/>
          </a:stretch>
        </p:blipFill>
        <p:spPr bwMode="auto">
          <a:xfrm>
            <a:off x="5086350" y="5337175"/>
            <a:ext cx="1604963" cy="1368425"/>
          </a:xfrm>
          <a:prstGeom prst="rect">
            <a:avLst/>
          </a:prstGeom>
          <a:noFill/>
          <a:ln w="9525">
            <a:noFill/>
            <a:miter lim="800000"/>
            <a:headEnd/>
            <a:tailEnd/>
          </a:ln>
        </p:spPr>
      </p:pic>
      <p:pic>
        <p:nvPicPr>
          <p:cNvPr id="53267" name="Picture 39"/>
          <p:cNvPicPr>
            <a:picLocks noChangeAspect="1" noChangeArrowheads="1"/>
          </p:cNvPicPr>
          <p:nvPr/>
        </p:nvPicPr>
        <p:blipFill>
          <a:blip r:embed="rId5"/>
          <a:srcRect l="9671" t="15501" r="47908" b="3052"/>
          <a:stretch>
            <a:fillRect/>
          </a:stretch>
        </p:blipFill>
        <p:spPr bwMode="auto">
          <a:xfrm>
            <a:off x="7053263" y="858838"/>
            <a:ext cx="1009650" cy="1460500"/>
          </a:xfrm>
          <a:prstGeom prst="rect">
            <a:avLst/>
          </a:prstGeom>
          <a:noFill/>
          <a:ln w="9525">
            <a:noFill/>
            <a:miter lim="800000"/>
            <a:headEnd/>
            <a:tailEnd/>
          </a:ln>
        </p:spPr>
      </p:pic>
      <p:pic>
        <p:nvPicPr>
          <p:cNvPr id="53268" name="Picture 41" descr="Image6"/>
          <p:cNvPicPr>
            <a:picLocks noChangeAspect="1" noChangeArrowheads="1"/>
          </p:cNvPicPr>
          <p:nvPr/>
        </p:nvPicPr>
        <p:blipFill>
          <a:blip r:embed="rId6"/>
          <a:srcRect/>
          <a:stretch>
            <a:fillRect/>
          </a:stretch>
        </p:blipFill>
        <p:spPr bwMode="auto">
          <a:xfrm>
            <a:off x="3790950" y="125413"/>
            <a:ext cx="1562100" cy="1165225"/>
          </a:xfrm>
          <a:prstGeom prst="rect">
            <a:avLst/>
          </a:prstGeom>
          <a:noFill/>
          <a:ln w="9525">
            <a:noFill/>
            <a:miter lim="800000"/>
            <a:headEnd/>
            <a:tailEnd/>
          </a:ln>
        </p:spPr>
      </p:pic>
      <p:sp>
        <p:nvSpPr>
          <p:cNvPr id="11308" name="Oval 44"/>
          <p:cNvSpPr>
            <a:spLocks noChangeArrowheads="1"/>
          </p:cNvSpPr>
          <p:nvPr/>
        </p:nvSpPr>
        <p:spPr bwMode="auto">
          <a:xfrm>
            <a:off x="2514600" y="1385888"/>
            <a:ext cx="515938" cy="304800"/>
          </a:xfrm>
          <a:prstGeom prst="ellipse">
            <a:avLst/>
          </a:prstGeom>
          <a:gradFill rotWithShape="1">
            <a:gsLst>
              <a:gs pos="0">
                <a:srgbClr val="66FF33">
                  <a:gamma/>
                  <a:shade val="46275"/>
                  <a:invGamma/>
                </a:srgbClr>
              </a:gs>
              <a:gs pos="50000">
                <a:srgbClr val="66FF33">
                  <a:alpha val="92000"/>
                </a:srgbClr>
              </a:gs>
              <a:gs pos="100000">
                <a:srgbClr val="66FF33">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rgbClr val="0000FF"/>
                </a:solidFill>
                <a:latin typeface="Times New Roman" pitchFamily="18" charset="0"/>
                <a:cs typeface="+mn-cs"/>
              </a:rPr>
              <a:t>Mg</a:t>
            </a:r>
            <a:r>
              <a:rPr lang="en-US" sz="1400" b="1" baseline="30000">
                <a:solidFill>
                  <a:srgbClr val="0000FF"/>
                </a:solidFill>
                <a:latin typeface="Times New Roman" pitchFamily="18" charset="0"/>
                <a:cs typeface="+mn-cs"/>
              </a:rPr>
              <a:t>2+</a:t>
            </a:r>
            <a:endParaRPr lang="ru-RU" sz="1400" b="1" baseline="30000">
              <a:solidFill>
                <a:srgbClr val="0000FF"/>
              </a:solidFill>
              <a:latin typeface="Times New Roman" pitchFamily="18" charset="0"/>
              <a:cs typeface="+mn-cs"/>
            </a:endParaRPr>
          </a:p>
        </p:txBody>
      </p:sp>
      <p:sp>
        <p:nvSpPr>
          <p:cNvPr id="11309" name="Oval 45"/>
          <p:cNvSpPr>
            <a:spLocks noChangeArrowheads="1"/>
          </p:cNvSpPr>
          <p:nvPr/>
        </p:nvSpPr>
        <p:spPr bwMode="auto">
          <a:xfrm>
            <a:off x="2424113" y="938213"/>
            <a:ext cx="533400" cy="304800"/>
          </a:xfrm>
          <a:prstGeom prst="ellipse">
            <a:avLst/>
          </a:prstGeom>
          <a:gradFill rotWithShape="1">
            <a:gsLst>
              <a:gs pos="0">
                <a:srgbClr val="33CCFF">
                  <a:gamma/>
                  <a:shade val="46275"/>
                  <a:invGamma/>
                </a:srgbClr>
              </a:gs>
              <a:gs pos="50000">
                <a:srgbClr val="33CCFF">
                  <a:alpha val="92000"/>
                </a:srgbClr>
              </a:gs>
              <a:gs pos="100000">
                <a:srgbClr val="33CCFF">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chemeClr val="bg1"/>
                </a:solidFill>
                <a:latin typeface="+mn-lt"/>
                <a:cs typeface="+mn-cs"/>
              </a:rPr>
              <a:t>B</a:t>
            </a:r>
            <a:r>
              <a:rPr lang="ru-RU" sz="1400" b="1">
                <a:solidFill>
                  <a:schemeClr val="bg1"/>
                </a:solidFill>
                <a:latin typeface="+mn-lt"/>
                <a:cs typeface="+mn-cs"/>
              </a:rPr>
              <a:t>6</a:t>
            </a:r>
          </a:p>
        </p:txBody>
      </p:sp>
      <p:sp>
        <p:nvSpPr>
          <p:cNvPr id="11311" name="Oval 47"/>
          <p:cNvSpPr>
            <a:spLocks noChangeArrowheads="1"/>
          </p:cNvSpPr>
          <p:nvPr/>
        </p:nvSpPr>
        <p:spPr bwMode="auto">
          <a:xfrm>
            <a:off x="4645025" y="1036638"/>
            <a:ext cx="515938" cy="304800"/>
          </a:xfrm>
          <a:prstGeom prst="ellipse">
            <a:avLst/>
          </a:prstGeom>
          <a:gradFill rotWithShape="1">
            <a:gsLst>
              <a:gs pos="0">
                <a:srgbClr val="66FF33">
                  <a:gamma/>
                  <a:shade val="46275"/>
                  <a:invGamma/>
                </a:srgbClr>
              </a:gs>
              <a:gs pos="50000">
                <a:srgbClr val="66FF33">
                  <a:alpha val="92000"/>
                </a:srgbClr>
              </a:gs>
              <a:gs pos="100000">
                <a:srgbClr val="66FF33">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rgbClr val="0000FF"/>
                </a:solidFill>
                <a:latin typeface="Times New Roman" pitchFamily="18" charset="0"/>
                <a:cs typeface="+mn-cs"/>
              </a:rPr>
              <a:t>Mg</a:t>
            </a:r>
            <a:r>
              <a:rPr lang="en-US" sz="1400" b="1" baseline="30000">
                <a:solidFill>
                  <a:srgbClr val="0000FF"/>
                </a:solidFill>
                <a:latin typeface="Times New Roman" pitchFamily="18" charset="0"/>
                <a:cs typeface="+mn-cs"/>
              </a:rPr>
              <a:t>2+</a:t>
            </a:r>
            <a:endParaRPr lang="ru-RU" sz="1400" b="1" baseline="30000">
              <a:solidFill>
                <a:srgbClr val="0000FF"/>
              </a:solidFill>
              <a:latin typeface="Times New Roman" pitchFamily="18" charset="0"/>
              <a:cs typeface="+mn-cs"/>
            </a:endParaRPr>
          </a:p>
        </p:txBody>
      </p:sp>
      <p:sp>
        <p:nvSpPr>
          <p:cNvPr id="11312" name="Oval 48"/>
          <p:cNvSpPr>
            <a:spLocks noChangeArrowheads="1"/>
          </p:cNvSpPr>
          <p:nvPr/>
        </p:nvSpPr>
        <p:spPr bwMode="auto">
          <a:xfrm>
            <a:off x="3032125" y="4365625"/>
            <a:ext cx="515938" cy="304800"/>
          </a:xfrm>
          <a:prstGeom prst="ellipse">
            <a:avLst/>
          </a:prstGeom>
          <a:gradFill rotWithShape="1">
            <a:gsLst>
              <a:gs pos="0">
                <a:srgbClr val="66FF33">
                  <a:gamma/>
                  <a:shade val="46275"/>
                  <a:invGamma/>
                </a:srgbClr>
              </a:gs>
              <a:gs pos="50000">
                <a:srgbClr val="66FF33">
                  <a:alpha val="92000"/>
                </a:srgbClr>
              </a:gs>
              <a:gs pos="100000">
                <a:srgbClr val="66FF33">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rgbClr val="0000FF"/>
                </a:solidFill>
                <a:latin typeface="Times New Roman" pitchFamily="18" charset="0"/>
                <a:cs typeface="+mn-cs"/>
              </a:rPr>
              <a:t>Mg</a:t>
            </a:r>
            <a:r>
              <a:rPr lang="en-US" sz="1400" b="1" baseline="30000">
                <a:solidFill>
                  <a:srgbClr val="0000FF"/>
                </a:solidFill>
                <a:latin typeface="Times New Roman" pitchFamily="18" charset="0"/>
                <a:cs typeface="+mn-cs"/>
              </a:rPr>
              <a:t>2+</a:t>
            </a:r>
            <a:endParaRPr lang="ru-RU" sz="1400" b="1" baseline="30000">
              <a:solidFill>
                <a:srgbClr val="0000FF"/>
              </a:solidFill>
              <a:latin typeface="Times New Roman" pitchFamily="18" charset="0"/>
              <a:cs typeface="+mn-cs"/>
            </a:endParaRPr>
          </a:p>
        </p:txBody>
      </p:sp>
      <p:sp>
        <p:nvSpPr>
          <p:cNvPr id="11313" name="Oval 49"/>
          <p:cNvSpPr>
            <a:spLocks noChangeArrowheads="1"/>
          </p:cNvSpPr>
          <p:nvPr/>
        </p:nvSpPr>
        <p:spPr bwMode="auto">
          <a:xfrm>
            <a:off x="2252663" y="4379913"/>
            <a:ext cx="533400" cy="304800"/>
          </a:xfrm>
          <a:prstGeom prst="ellipse">
            <a:avLst/>
          </a:prstGeom>
          <a:gradFill rotWithShape="1">
            <a:gsLst>
              <a:gs pos="0">
                <a:srgbClr val="33CCFF">
                  <a:gamma/>
                  <a:shade val="46275"/>
                  <a:invGamma/>
                </a:srgbClr>
              </a:gs>
              <a:gs pos="50000">
                <a:srgbClr val="33CCFF">
                  <a:alpha val="92000"/>
                </a:srgbClr>
              </a:gs>
              <a:gs pos="100000">
                <a:srgbClr val="33CCFF">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chemeClr val="bg1"/>
                </a:solidFill>
                <a:latin typeface="+mn-lt"/>
                <a:cs typeface="+mn-cs"/>
              </a:rPr>
              <a:t>B</a:t>
            </a:r>
            <a:r>
              <a:rPr lang="ru-RU" sz="1400" b="1">
                <a:solidFill>
                  <a:schemeClr val="bg1"/>
                </a:solidFill>
                <a:latin typeface="+mn-lt"/>
                <a:cs typeface="+mn-cs"/>
              </a:rPr>
              <a:t>6</a:t>
            </a:r>
          </a:p>
        </p:txBody>
      </p:sp>
      <p:sp>
        <p:nvSpPr>
          <p:cNvPr id="11314" name="Oval 50"/>
          <p:cNvSpPr>
            <a:spLocks noChangeArrowheads="1"/>
          </p:cNvSpPr>
          <p:nvPr/>
        </p:nvSpPr>
        <p:spPr bwMode="auto">
          <a:xfrm>
            <a:off x="5465763" y="3495675"/>
            <a:ext cx="515937" cy="304800"/>
          </a:xfrm>
          <a:prstGeom prst="ellipse">
            <a:avLst/>
          </a:prstGeom>
          <a:gradFill rotWithShape="1">
            <a:gsLst>
              <a:gs pos="0">
                <a:srgbClr val="66FF33">
                  <a:gamma/>
                  <a:shade val="46275"/>
                  <a:invGamma/>
                </a:srgbClr>
              </a:gs>
              <a:gs pos="50000">
                <a:srgbClr val="66FF33">
                  <a:alpha val="92000"/>
                </a:srgbClr>
              </a:gs>
              <a:gs pos="100000">
                <a:srgbClr val="66FF33">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rgbClr val="0000FF"/>
                </a:solidFill>
                <a:latin typeface="Times New Roman" pitchFamily="18" charset="0"/>
                <a:cs typeface="+mn-cs"/>
              </a:rPr>
              <a:t>Mg</a:t>
            </a:r>
            <a:r>
              <a:rPr lang="en-US" sz="1400" b="1" baseline="30000">
                <a:solidFill>
                  <a:srgbClr val="0000FF"/>
                </a:solidFill>
                <a:latin typeface="Times New Roman" pitchFamily="18" charset="0"/>
                <a:cs typeface="+mn-cs"/>
              </a:rPr>
              <a:t>2+</a:t>
            </a:r>
            <a:endParaRPr lang="ru-RU" sz="1400" b="1" baseline="30000">
              <a:solidFill>
                <a:srgbClr val="0000FF"/>
              </a:solidFill>
              <a:latin typeface="Times New Roman" pitchFamily="18" charset="0"/>
              <a:cs typeface="+mn-cs"/>
            </a:endParaRPr>
          </a:p>
        </p:txBody>
      </p:sp>
      <p:sp>
        <p:nvSpPr>
          <p:cNvPr id="11315" name="Oval 51"/>
          <p:cNvSpPr>
            <a:spLocks noChangeArrowheads="1"/>
          </p:cNvSpPr>
          <p:nvPr/>
        </p:nvSpPr>
        <p:spPr bwMode="auto">
          <a:xfrm>
            <a:off x="5927725" y="2770188"/>
            <a:ext cx="515938" cy="304800"/>
          </a:xfrm>
          <a:prstGeom prst="ellipse">
            <a:avLst/>
          </a:prstGeom>
          <a:gradFill rotWithShape="1">
            <a:gsLst>
              <a:gs pos="0">
                <a:srgbClr val="66FF33">
                  <a:gamma/>
                  <a:shade val="46275"/>
                  <a:invGamma/>
                </a:srgbClr>
              </a:gs>
              <a:gs pos="50000">
                <a:srgbClr val="66FF33">
                  <a:alpha val="92000"/>
                </a:srgbClr>
              </a:gs>
              <a:gs pos="100000">
                <a:srgbClr val="66FF33">
                  <a:gamma/>
                  <a:shade val="46275"/>
                  <a:invGamma/>
                </a:srgbClr>
              </a:gs>
            </a:gsLst>
            <a:lin ang="5400000" scaled="1"/>
          </a:gradFill>
          <a:ln w="9525">
            <a:solidFill>
              <a:srgbClr val="00FF00"/>
            </a:solidFill>
            <a:round/>
            <a:headEnd/>
            <a:tailEnd/>
          </a:ln>
          <a:effectLst/>
          <a:extLst/>
        </p:spPr>
        <p:txBody>
          <a:bodyPr wrap="none" anchor="ctr"/>
          <a:lstStyle/>
          <a:p>
            <a:pPr algn="ctr" fontAlgn="auto">
              <a:spcBef>
                <a:spcPts val="0"/>
              </a:spcBef>
              <a:spcAft>
                <a:spcPts val="0"/>
              </a:spcAft>
              <a:defRPr/>
            </a:pPr>
            <a:r>
              <a:rPr lang="en-US" sz="1400" b="1">
                <a:solidFill>
                  <a:srgbClr val="0000FF"/>
                </a:solidFill>
                <a:latin typeface="Times New Roman" pitchFamily="18" charset="0"/>
                <a:cs typeface="+mn-cs"/>
              </a:rPr>
              <a:t>Mg</a:t>
            </a:r>
            <a:r>
              <a:rPr lang="en-US" sz="1400" b="1" baseline="30000">
                <a:solidFill>
                  <a:srgbClr val="0000FF"/>
                </a:solidFill>
                <a:latin typeface="Times New Roman" pitchFamily="18" charset="0"/>
                <a:cs typeface="+mn-cs"/>
              </a:rPr>
              <a:t>2+</a:t>
            </a:r>
            <a:endParaRPr lang="ru-RU" sz="1400" b="1" baseline="30000">
              <a:solidFill>
                <a:srgbClr val="0000FF"/>
              </a:solidFill>
              <a:latin typeface="Times New Roman" pitchFamily="18" charset="0"/>
              <a:cs typeface="+mn-cs"/>
            </a:endParaRPr>
          </a:p>
        </p:txBody>
      </p:sp>
      <p:pic>
        <p:nvPicPr>
          <p:cNvPr id="53290" name="Picture 52"/>
          <p:cNvPicPr>
            <a:picLocks noChangeAspect="1" noChangeArrowheads="1"/>
          </p:cNvPicPr>
          <p:nvPr/>
        </p:nvPicPr>
        <p:blipFill>
          <a:blip r:embed="rId7"/>
          <a:srcRect/>
          <a:stretch>
            <a:fillRect/>
          </a:stretch>
        </p:blipFill>
        <p:spPr bwMode="auto">
          <a:xfrm>
            <a:off x="6845300" y="3967163"/>
            <a:ext cx="1533525" cy="1598612"/>
          </a:xfrm>
          <a:prstGeom prst="rect">
            <a:avLst/>
          </a:prstGeom>
          <a:noFill/>
          <a:ln w="9525">
            <a:noFill/>
            <a:miter lim="800000"/>
            <a:headEnd/>
            <a:tailEnd/>
          </a:ln>
        </p:spPr>
      </p:pic>
      <p:pic>
        <p:nvPicPr>
          <p:cNvPr id="53291" name="Picture 4" descr="http://people.usd.edu/~cliff/Courses/Advanced%20Seminars%20in%20Neuroendocrinology/BDNF/BDNFred.jpg"/>
          <p:cNvPicPr>
            <a:picLocks noChangeAspect="1" noChangeArrowheads="1"/>
          </p:cNvPicPr>
          <p:nvPr/>
        </p:nvPicPr>
        <p:blipFill>
          <a:blip r:embed="rId8"/>
          <a:srcRect/>
          <a:stretch>
            <a:fillRect/>
          </a:stretch>
        </p:blipFill>
        <p:spPr bwMode="auto">
          <a:xfrm>
            <a:off x="3933825" y="3438525"/>
            <a:ext cx="935038" cy="935038"/>
          </a:xfrm>
          <a:prstGeom prst="rect">
            <a:avLst/>
          </a:prstGeom>
          <a:noFill/>
          <a:ln w="9525">
            <a:noFill/>
            <a:miter lim="800000"/>
            <a:headEnd/>
            <a:tailEnd/>
          </a:ln>
        </p:spPr>
      </p:pic>
      <p:pic>
        <p:nvPicPr>
          <p:cNvPr id="53292" name="Picture 55" descr="ANd9GcQlXTjVmI_00NfL7xFBDsrQwxcqShb2AwHZLrH7RZsug656_Qp8TYnzHw">
            <a:hlinkClick r:id="rId9"/>
          </p:cNvPr>
          <p:cNvPicPr>
            <a:picLocks noChangeAspect="1" noChangeArrowheads="1"/>
          </p:cNvPicPr>
          <p:nvPr/>
        </p:nvPicPr>
        <p:blipFill>
          <a:blip r:embed="rId10"/>
          <a:srcRect/>
          <a:stretch>
            <a:fillRect/>
          </a:stretch>
        </p:blipFill>
        <p:spPr bwMode="auto">
          <a:xfrm>
            <a:off x="2303463" y="5230813"/>
            <a:ext cx="1084262" cy="1030287"/>
          </a:xfrm>
          <a:prstGeom prst="rect">
            <a:avLst/>
          </a:prstGeom>
          <a:noFill/>
          <a:ln w="9525">
            <a:noFill/>
            <a:miter lim="800000"/>
            <a:headEnd/>
            <a:tailEnd/>
          </a:ln>
        </p:spPr>
      </p:pic>
      <p:pic>
        <p:nvPicPr>
          <p:cNvPr id="53293" name="Picture 57" descr="glutamate"/>
          <p:cNvPicPr>
            <a:picLocks noChangeAspect="1" noChangeArrowheads="1"/>
          </p:cNvPicPr>
          <p:nvPr/>
        </p:nvPicPr>
        <p:blipFill>
          <a:blip r:embed="rId11"/>
          <a:srcRect/>
          <a:stretch>
            <a:fillRect/>
          </a:stretch>
        </p:blipFill>
        <p:spPr bwMode="auto">
          <a:xfrm>
            <a:off x="1001713" y="3643313"/>
            <a:ext cx="1112837" cy="714375"/>
          </a:xfrm>
          <a:prstGeom prst="rect">
            <a:avLst/>
          </a:prstGeom>
          <a:noFill/>
          <a:ln w="9525">
            <a:noFill/>
            <a:miter lim="800000"/>
            <a:headEnd/>
            <a:tailEnd/>
          </a:ln>
        </p:spPr>
      </p:pic>
      <p:sp>
        <p:nvSpPr>
          <p:cNvPr id="53294" name="Line 58"/>
          <p:cNvSpPr>
            <a:spLocks noChangeShapeType="1"/>
          </p:cNvSpPr>
          <p:nvPr/>
        </p:nvSpPr>
        <p:spPr bwMode="auto">
          <a:xfrm flipV="1">
            <a:off x="1085850" y="3592513"/>
            <a:ext cx="1009650" cy="679450"/>
          </a:xfrm>
          <a:prstGeom prst="line">
            <a:avLst/>
          </a:prstGeom>
          <a:noFill/>
          <a:ln w="38100">
            <a:solidFill>
              <a:srgbClr val="FF0000"/>
            </a:solidFill>
            <a:prstDash val="sysDot"/>
            <a:round/>
            <a:headEnd/>
            <a:tailEnd/>
          </a:ln>
        </p:spPr>
        <p:txBody>
          <a:bodyPr/>
          <a:lstStyle/>
          <a:p>
            <a:endParaRPr lang="ru-RU"/>
          </a:p>
        </p:txBody>
      </p:sp>
      <p:sp>
        <p:nvSpPr>
          <p:cNvPr id="53295" name="Line 59"/>
          <p:cNvSpPr>
            <a:spLocks noChangeShapeType="1"/>
          </p:cNvSpPr>
          <p:nvPr/>
        </p:nvSpPr>
        <p:spPr bwMode="auto">
          <a:xfrm flipH="1" flipV="1">
            <a:off x="1087438" y="3676650"/>
            <a:ext cx="998537" cy="660400"/>
          </a:xfrm>
          <a:prstGeom prst="line">
            <a:avLst/>
          </a:prstGeom>
          <a:noFill/>
          <a:ln w="38100">
            <a:solidFill>
              <a:srgbClr val="FF0000"/>
            </a:solidFill>
            <a:prstDash val="sysDot"/>
            <a:round/>
            <a:headEnd/>
            <a:tailEnd/>
          </a:ln>
        </p:spPr>
        <p:txBody>
          <a:bodyPr/>
          <a:lstStyle/>
          <a:p>
            <a:endParaRPr lang="ru-RU"/>
          </a:p>
        </p:txBody>
      </p:sp>
      <p:sp>
        <p:nvSpPr>
          <p:cNvPr id="35" name="Rectangle 3"/>
          <p:cNvSpPr>
            <a:spLocks noChangeArrowheads="1"/>
          </p:cNvSpPr>
          <p:nvPr/>
        </p:nvSpPr>
        <p:spPr bwMode="auto">
          <a:xfrm>
            <a:off x="133350" y="6249194"/>
            <a:ext cx="4735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400" dirty="0"/>
              <a:t>Громова О.А. Магний и пиридоксин: основы знаний. Обучающие программы Юнеско. Москва. 2006.С.176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09575" y="0"/>
            <a:ext cx="8229600" cy="1143000"/>
          </a:xfrm>
        </p:spPr>
        <p:txBody>
          <a:bodyPr/>
          <a:lstStyle/>
          <a:p>
            <a:r>
              <a:rPr lang="ru-RU" sz="4000" smtClean="0">
                <a:solidFill>
                  <a:srgbClr val="0000FF"/>
                </a:solidFill>
              </a:rPr>
              <a:t>Нейрохимические роли магния</a:t>
            </a:r>
          </a:p>
        </p:txBody>
      </p:sp>
      <p:sp>
        <p:nvSpPr>
          <p:cNvPr id="55298" name="Rectangle 3"/>
          <p:cNvSpPr>
            <a:spLocks noGrp="1" noChangeArrowheads="1"/>
          </p:cNvSpPr>
          <p:nvPr>
            <p:ph type="body" idx="1"/>
          </p:nvPr>
        </p:nvSpPr>
        <p:spPr>
          <a:xfrm>
            <a:off x="457200" y="1600200"/>
            <a:ext cx="5483225" cy="4525963"/>
          </a:xfrm>
        </p:spPr>
        <p:txBody>
          <a:bodyPr/>
          <a:lstStyle/>
          <a:p>
            <a:pPr>
              <a:lnSpc>
                <a:spcPct val="80000"/>
              </a:lnSpc>
            </a:pPr>
            <a:r>
              <a:rPr lang="ru-RU" sz="1800" smtClean="0">
                <a:solidFill>
                  <a:srgbClr val="0000FF"/>
                </a:solidFill>
              </a:rPr>
              <a:t>Процессы </a:t>
            </a:r>
            <a:r>
              <a:rPr lang="ru-RU" sz="1800" b="1" smtClean="0">
                <a:solidFill>
                  <a:srgbClr val="FF0000"/>
                </a:solidFill>
              </a:rPr>
              <a:t>синтеза и деградации нейромедиаторов</a:t>
            </a:r>
            <a:r>
              <a:rPr lang="ru-RU" sz="1800" smtClean="0">
                <a:solidFill>
                  <a:srgbClr val="0000FF"/>
                </a:solidFill>
              </a:rPr>
              <a:t>: </a:t>
            </a:r>
          </a:p>
          <a:p>
            <a:pPr lvl="1">
              <a:lnSpc>
                <a:spcPct val="80000"/>
              </a:lnSpc>
            </a:pPr>
            <a:r>
              <a:rPr lang="ru-RU" sz="1600" smtClean="0">
                <a:solidFill>
                  <a:srgbClr val="0000FF"/>
                </a:solidFill>
              </a:rPr>
              <a:t>катехоламинов (норадреналин), </a:t>
            </a:r>
          </a:p>
          <a:p>
            <a:pPr lvl="1">
              <a:lnSpc>
                <a:spcPct val="80000"/>
              </a:lnSpc>
            </a:pPr>
            <a:r>
              <a:rPr lang="ru-RU" sz="1600" smtClean="0">
                <a:solidFill>
                  <a:srgbClr val="0000FF"/>
                </a:solidFill>
              </a:rPr>
              <a:t>ацетилхолина, </a:t>
            </a:r>
          </a:p>
          <a:p>
            <a:pPr lvl="1">
              <a:lnSpc>
                <a:spcPct val="80000"/>
              </a:lnSpc>
            </a:pPr>
            <a:r>
              <a:rPr lang="ru-RU" sz="1600" smtClean="0">
                <a:solidFill>
                  <a:srgbClr val="0000FF"/>
                </a:solidFill>
              </a:rPr>
              <a:t>эндорфинов, </a:t>
            </a:r>
          </a:p>
          <a:p>
            <a:pPr lvl="1">
              <a:lnSpc>
                <a:spcPct val="80000"/>
              </a:lnSpc>
            </a:pPr>
            <a:r>
              <a:rPr lang="ru-RU" sz="1600" smtClean="0">
                <a:solidFill>
                  <a:srgbClr val="0000FF"/>
                </a:solidFill>
              </a:rPr>
              <a:t>гипоталамических рилизинг-факторов. </a:t>
            </a:r>
          </a:p>
          <a:p>
            <a:pPr>
              <a:lnSpc>
                <a:spcPct val="80000"/>
              </a:lnSpc>
            </a:pPr>
            <a:endParaRPr lang="ru-RU" sz="1800" smtClean="0">
              <a:solidFill>
                <a:srgbClr val="0000FF"/>
              </a:solidFill>
            </a:endParaRPr>
          </a:p>
          <a:p>
            <a:pPr>
              <a:lnSpc>
                <a:spcPct val="80000"/>
              </a:lnSpc>
            </a:pPr>
            <a:r>
              <a:rPr lang="ru-RU" sz="1800" b="1" smtClean="0">
                <a:solidFill>
                  <a:srgbClr val="FF0000"/>
                </a:solidFill>
              </a:rPr>
              <a:t>Передача сигнала от катехоламиновых рецепторов</a:t>
            </a:r>
            <a:r>
              <a:rPr lang="ru-RU" sz="1800" smtClean="0">
                <a:solidFill>
                  <a:srgbClr val="0000FF"/>
                </a:solidFill>
              </a:rPr>
              <a:t> через цАМФ-зависимый сигнальный каскад (Торшин И.Ю., Громова О.А., 2008). </a:t>
            </a:r>
            <a:r>
              <a:rPr lang="ru-RU" sz="1800" i="1" smtClean="0">
                <a:solidFill>
                  <a:srgbClr val="0000FF"/>
                </a:solidFill>
              </a:rPr>
              <a:t>	</a:t>
            </a:r>
          </a:p>
          <a:p>
            <a:pPr>
              <a:lnSpc>
                <a:spcPct val="80000"/>
              </a:lnSpc>
            </a:pPr>
            <a:endParaRPr lang="ru-RU" sz="1800" i="1" smtClean="0">
              <a:solidFill>
                <a:srgbClr val="0000FF"/>
              </a:solidFill>
            </a:endParaRPr>
          </a:p>
          <a:p>
            <a:pPr>
              <a:lnSpc>
                <a:spcPct val="80000"/>
              </a:lnSpc>
            </a:pPr>
            <a:r>
              <a:rPr lang="ru-RU" sz="1800" b="1" smtClean="0">
                <a:solidFill>
                  <a:srgbClr val="FF0000"/>
                </a:solidFill>
              </a:rPr>
              <a:t>Стабилизация NMDA, аспартатных и глициновых</a:t>
            </a:r>
            <a:r>
              <a:rPr lang="ru-RU" sz="1800" b="1" smtClean="0">
                <a:solidFill>
                  <a:srgbClr val="0000FF"/>
                </a:solidFill>
              </a:rPr>
              <a:t> рецепторов на постсинаптической мембране нейронов</a:t>
            </a:r>
          </a:p>
        </p:txBody>
      </p:sp>
      <p:pic>
        <p:nvPicPr>
          <p:cNvPr id="55299" name="Picture 4"/>
          <p:cNvPicPr>
            <a:picLocks noChangeAspect="1" noChangeArrowheads="1"/>
          </p:cNvPicPr>
          <p:nvPr/>
        </p:nvPicPr>
        <p:blipFill>
          <a:blip r:embed="rId3"/>
          <a:srcRect l="9578" r="9532"/>
          <a:stretch>
            <a:fillRect/>
          </a:stretch>
        </p:blipFill>
        <p:spPr bwMode="auto">
          <a:xfrm>
            <a:off x="6443663" y="3011488"/>
            <a:ext cx="2317750" cy="1785937"/>
          </a:xfrm>
          <a:prstGeom prst="rect">
            <a:avLst/>
          </a:prstGeom>
          <a:noFill/>
          <a:ln w="9525">
            <a:noFill/>
            <a:miter lim="800000"/>
            <a:headEnd/>
            <a:tailEnd/>
          </a:ln>
        </p:spPr>
      </p:pic>
      <p:pic>
        <p:nvPicPr>
          <p:cNvPr id="55300" name="Picture 5"/>
          <p:cNvPicPr>
            <a:picLocks noChangeAspect="1" noChangeArrowheads="1"/>
          </p:cNvPicPr>
          <p:nvPr/>
        </p:nvPicPr>
        <p:blipFill>
          <a:blip r:embed="rId4"/>
          <a:srcRect/>
          <a:stretch>
            <a:fillRect/>
          </a:stretch>
        </p:blipFill>
        <p:spPr bwMode="auto">
          <a:xfrm>
            <a:off x="6804025" y="5084763"/>
            <a:ext cx="1584325" cy="1289050"/>
          </a:xfrm>
          <a:prstGeom prst="rect">
            <a:avLst/>
          </a:prstGeom>
          <a:noFill/>
          <a:ln w="9525">
            <a:noFill/>
            <a:miter lim="800000"/>
            <a:headEnd/>
            <a:tailEnd/>
          </a:ln>
        </p:spPr>
      </p:pic>
      <p:pic>
        <p:nvPicPr>
          <p:cNvPr id="410630" name="Picture 6" descr="1JR4"/>
          <p:cNvPicPr>
            <a:picLocks noChangeAspect="1" noChangeArrowheads="1"/>
          </p:cNvPicPr>
          <p:nvPr/>
        </p:nvPicPr>
        <p:blipFill>
          <a:blip r:embed="rId5"/>
          <a:srcRect/>
          <a:stretch>
            <a:fillRect/>
          </a:stretch>
        </p:blipFill>
        <p:spPr bwMode="auto">
          <a:xfrm>
            <a:off x="6637338" y="915988"/>
            <a:ext cx="2082800" cy="1890712"/>
          </a:xfrm>
          <a:prstGeom prst="rect">
            <a:avLst/>
          </a:prstGeom>
          <a:noFill/>
          <a:ln w="9525">
            <a:noFill/>
            <a:miter lim="800000"/>
            <a:headEnd/>
            <a:tailEnd/>
          </a:ln>
        </p:spPr>
      </p:pic>
      <p:sp>
        <p:nvSpPr>
          <p:cNvPr id="55302" name="Line 7"/>
          <p:cNvSpPr>
            <a:spLocks noChangeShapeType="1"/>
          </p:cNvSpPr>
          <p:nvPr/>
        </p:nvSpPr>
        <p:spPr bwMode="auto">
          <a:xfrm flipV="1">
            <a:off x="5076825" y="1989138"/>
            <a:ext cx="1655763" cy="647700"/>
          </a:xfrm>
          <a:prstGeom prst="line">
            <a:avLst/>
          </a:prstGeom>
          <a:noFill/>
          <a:ln w="38100">
            <a:solidFill>
              <a:srgbClr val="FF6600"/>
            </a:solidFill>
            <a:round/>
            <a:headEnd type="oval" w="med" len="med"/>
            <a:tailEnd type="triangle" w="med" len="med"/>
          </a:ln>
        </p:spPr>
        <p:txBody>
          <a:bodyPr/>
          <a:lstStyle/>
          <a:p>
            <a:endParaRPr lang="ru-RU"/>
          </a:p>
        </p:txBody>
      </p:sp>
      <p:sp>
        <p:nvSpPr>
          <p:cNvPr id="55303" name="Line 8"/>
          <p:cNvSpPr>
            <a:spLocks noChangeShapeType="1"/>
          </p:cNvSpPr>
          <p:nvPr/>
        </p:nvSpPr>
        <p:spPr bwMode="auto">
          <a:xfrm>
            <a:off x="5508625" y="5300663"/>
            <a:ext cx="1368425" cy="504825"/>
          </a:xfrm>
          <a:prstGeom prst="line">
            <a:avLst/>
          </a:prstGeom>
          <a:noFill/>
          <a:ln w="38100">
            <a:solidFill>
              <a:srgbClr val="FF6600"/>
            </a:solidFill>
            <a:round/>
            <a:headEnd type="oval" w="med" len="med"/>
            <a:tailEnd type="triangle" w="med" len="med"/>
          </a:ln>
        </p:spPr>
        <p:txBody>
          <a:bodyPr/>
          <a:lstStyle/>
          <a:p>
            <a:endParaRPr lang="ru-RU"/>
          </a:p>
        </p:txBody>
      </p:sp>
      <p:sp>
        <p:nvSpPr>
          <p:cNvPr id="55304" name="Line 9"/>
          <p:cNvSpPr>
            <a:spLocks noChangeShapeType="1"/>
          </p:cNvSpPr>
          <p:nvPr/>
        </p:nvSpPr>
        <p:spPr bwMode="auto">
          <a:xfrm>
            <a:off x="5292725" y="4005263"/>
            <a:ext cx="1150938" cy="0"/>
          </a:xfrm>
          <a:prstGeom prst="line">
            <a:avLst/>
          </a:prstGeom>
          <a:noFill/>
          <a:ln w="38100">
            <a:solidFill>
              <a:srgbClr val="FF6600"/>
            </a:solidFill>
            <a:round/>
            <a:headEnd type="oval" w="med" len="med"/>
            <a:tailEnd type="triangle" w="med" len="med"/>
          </a:ln>
        </p:spPr>
        <p:txBody>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630"/>
                                        </p:tgtEl>
                                        <p:attrNameLst>
                                          <p:attrName>style.visibility</p:attrName>
                                        </p:attrNameLst>
                                      </p:cBhvr>
                                      <p:to>
                                        <p:strVal val="visible"/>
                                      </p:to>
                                    </p:set>
                                    <p:animEffect transition="in" filter="fade">
                                      <p:cBhvr>
                                        <p:cTn id="7" dur="20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358775" y="3624263"/>
            <a:ext cx="2089150" cy="936625"/>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В1</a:t>
            </a:r>
          </a:p>
          <a:p>
            <a:pPr algn="ctr" eaLnBrk="1" hangingPunct="1"/>
            <a:r>
              <a:rPr lang="ru-RU" altLang="ru-RU">
                <a:solidFill>
                  <a:srgbClr val="0000FF"/>
                </a:solidFill>
                <a:latin typeface="Comic Sans MS" pitchFamily="66" charset="0"/>
              </a:rPr>
              <a:t>(тиамин)</a:t>
            </a:r>
          </a:p>
        </p:txBody>
      </p:sp>
      <p:sp>
        <p:nvSpPr>
          <p:cNvPr id="105475" name="Oval 3"/>
          <p:cNvSpPr>
            <a:spLocks noChangeArrowheads="1"/>
          </p:cNvSpPr>
          <p:nvPr/>
        </p:nvSpPr>
        <p:spPr bwMode="auto">
          <a:xfrm>
            <a:off x="3382963" y="3768725"/>
            <a:ext cx="2087562" cy="936625"/>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В6</a:t>
            </a:r>
          </a:p>
          <a:p>
            <a:pPr algn="ctr" eaLnBrk="1" hangingPunct="1"/>
            <a:r>
              <a:rPr lang="ru-RU" altLang="ru-RU">
                <a:solidFill>
                  <a:srgbClr val="0000FF"/>
                </a:solidFill>
                <a:latin typeface="Comic Sans MS" pitchFamily="66" charset="0"/>
              </a:rPr>
              <a:t>(пиридоксин)</a:t>
            </a:r>
          </a:p>
        </p:txBody>
      </p:sp>
      <p:sp>
        <p:nvSpPr>
          <p:cNvPr id="105476" name="Oval 4"/>
          <p:cNvSpPr>
            <a:spLocks noChangeArrowheads="1"/>
          </p:cNvSpPr>
          <p:nvPr/>
        </p:nvSpPr>
        <p:spPr bwMode="auto">
          <a:xfrm>
            <a:off x="6335713" y="3552825"/>
            <a:ext cx="2232025" cy="108108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a:solidFill>
                  <a:srgbClr val="0000FF"/>
                </a:solidFill>
                <a:latin typeface="Comic Sans MS" pitchFamily="66" charset="0"/>
              </a:rPr>
              <a:t>В12</a:t>
            </a:r>
          </a:p>
          <a:p>
            <a:pPr algn="ctr" eaLnBrk="1" hangingPunct="1"/>
            <a:r>
              <a:rPr lang="ru-RU" altLang="ru-RU">
                <a:solidFill>
                  <a:srgbClr val="0000FF"/>
                </a:solidFill>
                <a:latin typeface="Comic Sans MS" pitchFamily="66" charset="0"/>
              </a:rPr>
              <a:t>(цианкобаламин)</a:t>
            </a:r>
          </a:p>
        </p:txBody>
      </p:sp>
      <p:sp>
        <p:nvSpPr>
          <p:cNvPr id="105477" name="Text Box 5"/>
          <p:cNvSpPr txBox="1">
            <a:spLocks noChangeArrowheads="1"/>
          </p:cNvSpPr>
          <p:nvPr/>
        </p:nvSpPr>
        <p:spPr bwMode="auto">
          <a:xfrm>
            <a:off x="3382963" y="1536700"/>
            <a:ext cx="230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latin typeface="Comic Sans MS" pitchFamily="66" charset="0"/>
              </a:rPr>
              <a:t>фунционирование нейронов и мышц</a:t>
            </a:r>
          </a:p>
        </p:txBody>
      </p:sp>
      <p:sp>
        <p:nvSpPr>
          <p:cNvPr id="105478" name="Text Box 6"/>
          <p:cNvSpPr txBox="1">
            <a:spLocks noChangeArrowheads="1"/>
          </p:cNvSpPr>
          <p:nvPr/>
        </p:nvSpPr>
        <p:spPr bwMode="auto">
          <a:xfrm>
            <a:off x="3743325" y="5929313"/>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latin typeface="Comic Sans MS" pitchFamily="66" charset="0"/>
              </a:rPr>
              <a:t>метаболизм углеводов</a:t>
            </a:r>
          </a:p>
        </p:txBody>
      </p:sp>
      <p:sp>
        <p:nvSpPr>
          <p:cNvPr id="105479" name="Text Box 7"/>
          <p:cNvSpPr txBox="1">
            <a:spLocks noChangeArrowheads="1"/>
          </p:cNvSpPr>
          <p:nvPr/>
        </p:nvSpPr>
        <p:spPr bwMode="auto">
          <a:xfrm>
            <a:off x="7199313" y="5856288"/>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метаболизм жирных кислот</a:t>
            </a:r>
          </a:p>
        </p:txBody>
      </p:sp>
      <p:cxnSp>
        <p:nvCxnSpPr>
          <p:cNvPr id="105480" name="AutoShape 8"/>
          <p:cNvCxnSpPr>
            <a:cxnSpLocks noChangeShapeType="1"/>
            <a:stCxn id="105474" idx="0"/>
            <a:endCxn id="105477" idx="1"/>
          </p:cNvCxnSpPr>
          <p:nvPr/>
        </p:nvCxnSpPr>
        <p:spPr bwMode="auto">
          <a:xfrm rot="5400000" flipH="1" flipV="1">
            <a:off x="1511300" y="1752600"/>
            <a:ext cx="1763713" cy="1979613"/>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1" name="AutoShape 9"/>
          <p:cNvCxnSpPr>
            <a:cxnSpLocks noChangeShapeType="1"/>
            <a:stCxn id="105475" idx="4"/>
            <a:endCxn id="105478" idx="0"/>
          </p:cNvCxnSpPr>
          <p:nvPr/>
        </p:nvCxnSpPr>
        <p:spPr bwMode="auto">
          <a:xfrm rot="16200000" flipH="1">
            <a:off x="3869531" y="5263357"/>
            <a:ext cx="1223963" cy="107950"/>
          </a:xfrm>
          <a:prstGeom prst="curvedConnector3">
            <a:avLst>
              <a:gd name="adj1" fmla="val 49935"/>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2" name="AutoShape 10"/>
          <p:cNvCxnSpPr>
            <a:cxnSpLocks noChangeShapeType="1"/>
            <a:stCxn id="105476" idx="4"/>
            <a:endCxn id="105478" idx="3"/>
          </p:cNvCxnSpPr>
          <p:nvPr/>
        </p:nvCxnSpPr>
        <p:spPr bwMode="auto">
          <a:xfrm rot="5400000">
            <a:off x="5581650" y="4379913"/>
            <a:ext cx="1616075" cy="2124075"/>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3" name="AutoShape 11"/>
          <p:cNvCxnSpPr>
            <a:cxnSpLocks noChangeShapeType="1"/>
            <a:stCxn id="105474" idx="4"/>
            <a:endCxn id="105478" idx="1"/>
          </p:cNvCxnSpPr>
          <p:nvPr/>
        </p:nvCxnSpPr>
        <p:spPr bwMode="auto">
          <a:xfrm rot="16200000" flipH="1">
            <a:off x="1728788" y="4235450"/>
            <a:ext cx="1689100" cy="2339975"/>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4" name="AutoShape 12"/>
          <p:cNvCxnSpPr>
            <a:cxnSpLocks noChangeShapeType="1"/>
            <a:stCxn id="105475" idx="0"/>
            <a:endCxn id="105477" idx="2"/>
          </p:cNvCxnSpPr>
          <p:nvPr/>
        </p:nvCxnSpPr>
        <p:spPr bwMode="auto">
          <a:xfrm rot="5400000" flipH="1" flipV="1">
            <a:off x="3688557" y="2921794"/>
            <a:ext cx="1585912" cy="107950"/>
          </a:xfrm>
          <a:prstGeom prst="curvedConnector3">
            <a:avLst>
              <a:gd name="adj1" fmla="val 5000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5" name="AutoShape 13"/>
          <p:cNvCxnSpPr>
            <a:cxnSpLocks noChangeShapeType="1"/>
            <a:stCxn id="105476" idx="0"/>
            <a:endCxn id="105477" idx="3"/>
          </p:cNvCxnSpPr>
          <p:nvPr/>
        </p:nvCxnSpPr>
        <p:spPr bwMode="auto">
          <a:xfrm rot="16200000" flipV="1">
            <a:off x="5723731" y="1824832"/>
            <a:ext cx="1692275" cy="1763712"/>
          </a:xfrm>
          <a:prstGeom prst="curvedConnector2">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86" name="Text Box 14"/>
          <p:cNvSpPr txBox="1">
            <a:spLocks noChangeArrowheads="1"/>
          </p:cNvSpPr>
          <p:nvPr/>
        </p:nvSpPr>
        <p:spPr bwMode="auto">
          <a:xfrm>
            <a:off x="5183188" y="4848225"/>
            <a:ext cx="1765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уменьшение гомоцистеина</a:t>
            </a:r>
          </a:p>
        </p:txBody>
      </p:sp>
      <p:cxnSp>
        <p:nvCxnSpPr>
          <p:cNvPr id="105487" name="AutoShape 15"/>
          <p:cNvCxnSpPr>
            <a:cxnSpLocks noChangeShapeType="1"/>
            <a:stCxn id="105475" idx="6"/>
            <a:endCxn id="105486" idx="1"/>
          </p:cNvCxnSpPr>
          <p:nvPr/>
        </p:nvCxnSpPr>
        <p:spPr bwMode="auto">
          <a:xfrm flipH="1">
            <a:off x="5183188" y="4237038"/>
            <a:ext cx="287337" cy="935037"/>
          </a:xfrm>
          <a:prstGeom prst="curvedConnector5">
            <a:avLst>
              <a:gd name="adj1" fmla="val -79560"/>
              <a:gd name="adj2" fmla="val 57769"/>
              <a:gd name="adj3" fmla="val 17956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8" name="AutoShape 16"/>
          <p:cNvCxnSpPr>
            <a:cxnSpLocks noChangeShapeType="1"/>
            <a:stCxn id="105476" idx="2"/>
            <a:endCxn id="105486" idx="3"/>
          </p:cNvCxnSpPr>
          <p:nvPr/>
        </p:nvCxnSpPr>
        <p:spPr bwMode="auto">
          <a:xfrm rot="10800000" flipH="1" flipV="1">
            <a:off x="6335713" y="4094163"/>
            <a:ext cx="612775" cy="1077912"/>
          </a:xfrm>
          <a:prstGeom prst="curvedConnector5">
            <a:avLst>
              <a:gd name="adj1" fmla="val -37319"/>
              <a:gd name="adj2" fmla="val 60083"/>
              <a:gd name="adj3" fmla="val 137319"/>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89" name="AutoShape 17"/>
          <p:cNvCxnSpPr>
            <a:cxnSpLocks noChangeShapeType="1"/>
            <a:stCxn id="105475" idx="7"/>
            <a:endCxn id="105490" idx="2"/>
          </p:cNvCxnSpPr>
          <p:nvPr/>
        </p:nvCxnSpPr>
        <p:spPr bwMode="auto">
          <a:xfrm rot="-5400000">
            <a:off x="5234782" y="3201194"/>
            <a:ext cx="633412" cy="774700"/>
          </a:xfrm>
          <a:prstGeom prst="curvedConnector3">
            <a:avLst>
              <a:gd name="adj1" fmla="val 60653"/>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0" name="Text Box 18"/>
          <p:cNvSpPr txBox="1">
            <a:spLocks noChangeArrowheads="1"/>
          </p:cNvSpPr>
          <p:nvPr/>
        </p:nvSpPr>
        <p:spPr bwMode="auto">
          <a:xfrm>
            <a:off x="5183188" y="2905125"/>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рост клеток</a:t>
            </a:r>
          </a:p>
        </p:txBody>
      </p:sp>
      <p:cxnSp>
        <p:nvCxnSpPr>
          <p:cNvPr id="105491" name="AutoShape 19"/>
          <p:cNvCxnSpPr>
            <a:cxnSpLocks noChangeShapeType="1"/>
            <a:stCxn id="105476" idx="5"/>
            <a:endCxn id="105479" idx="0"/>
          </p:cNvCxnSpPr>
          <p:nvPr/>
        </p:nvCxnSpPr>
        <p:spPr bwMode="auto">
          <a:xfrm rot="5400000">
            <a:off x="7516019" y="5131594"/>
            <a:ext cx="1381125" cy="68263"/>
          </a:xfrm>
          <a:prstGeom prst="curvedConnector3">
            <a:avLst>
              <a:gd name="adj1" fmla="val 55745"/>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2" name="Text Box 20"/>
          <p:cNvSpPr txBox="1">
            <a:spLocks noChangeArrowheads="1"/>
          </p:cNvSpPr>
          <p:nvPr/>
        </p:nvSpPr>
        <p:spPr bwMode="auto">
          <a:xfrm>
            <a:off x="1871663" y="2544763"/>
            <a:ext cx="2555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latin typeface="Comic Sans MS" pitchFamily="66" charset="0"/>
              </a:rPr>
              <a:t>регуляция катехоламиновых нейротрансмиттеров</a:t>
            </a:r>
          </a:p>
        </p:txBody>
      </p:sp>
      <p:cxnSp>
        <p:nvCxnSpPr>
          <p:cNvPr id="105493" name="AutoShape 21"/>
          <p:cNvCxnSpPr>
            <a:cxnSpLocks noChangeShapeType="1"/>
            <a:stCxn id="105475" idx="1"/>
            <a:endCxn id="105492" idx="2"/>
          </p:cNvCxnSpPr>
          <p:nvPr/>
        </p:nvCxnSpPr>
        <p:spPr bwMode="auto">
          <a:xfrm rot="16200000" flipV="1">
            <a:off x="3201194" y="3417094"/>
            <a:ext cx="436562" cy="539750"/>
          </a:xfrm>
          <a:prstGeom prst="curvedConnector3">
            <a:avLst>
              <a:gd name="adj1" fmla="val 50000"/>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105494" name="AutoShape 22"/>
          <p:cNvCxnSpPr>
            <a:cxnSpLocks noChangeShapeType="1"/>
            <a:stCxn id="105476" idx="1"/>
            <a:endCxn id="105490" idx="0"/>
          </p:cNvCxnSpPr>
          <p:nvPr/>
        </p:nvCxnSpPr>
        <p:spPr bwMode="auto">
          <a:xfrm rot="5400000" flipH="1">
            <a:off x="5897563" y="2946400"/>
            <a:ext cx="806450" cy="723900"/>
          </a:xfrm>
          <a:prstGeom prst="curvedConnector5">
            <a:avLst>
              <a:gd name="adj1" fmla="val 37009"/>
              <a:gd name="adj2" fmla="val -35963"/>
              <a:gd name="adj3" fmla="val 128347"/>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05495" name="Rectangle 23"/>
          <p:cNvSpPr>
            <a:spLocks noGrp="1" noChangeArrowheads="1"/>
          </p:cNvSpPr>
          <p:nvPr>
            <p:ph type="title"/>
          </p:nvPr>
        </p:nvSpPr>
        <p:spPr>
          <a:xfrm>
            <a:off x="0" y="0"/>
            <a:ext cx="9144000" cy="1316038"/>
          </a:xfrm>
          <a:solidFill>
            <a:schemeClr val="bg2">
              <a:lumMod val="40000"/>
              <a:lumOff val="60000"/>
            </a:schemeClr>
          </a:solidFill>
        </p:spPr>
        <p:txBody>
          <a:bodyPr/>
          <a:lstStyle/>
          <a:p>
            <a:pPr>
              <a:defRPr/>
            </a:pPr>
            <a:r>
              <a:rPr lang="ru-RU" sz="4000" b="1" dirty="0">
                <a:solidFill>
                  <a:srgbClr val="FFC000"/>
                </a:solidFill>
                <a:latin typeface="Comic Sans MS" pitchFamily="66" charset="0"/>
              </a:rPr>
              <a:t>Физиологические эффекты пиридоксина</a:t>
            </a:r>
          </a:p>
        </p:txBody>
      </p:sp>
    </p:spTree>
    <p:extLst>
      <p:ext uri="{BB962C8B-B14F-4D97-AF65-F5344CB8AC3E}">
        <p14:creationId xmlns:p14="http://schemas.microsoft.com/office/powerpoint/2010/main" val="1751871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2000"/>
                                        <p:tgtEl>
                                          <p:spTgt spid="105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475"/>
                                        </p:tgtEl>
                                        <p:attrNameLst>
                                          <p:attrName>style.visibility</p:attrName>
                                        </p:attrNameLst>
                                      </p:cBhvr>
                                      <p:to>
                                        <p:strVal val="visible"/>
                                      </p:to>
                                    </p:set>
                                    <p:animEffect transition="in" filter="fade">
                                      <p:cBhvr>
                                        <p:cTn id="10" dur="2000"/>
                                        <p:tgtEl>
                                          <p:spTgt spid="1054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fade">
                                      <p:cBhvr>
                                        <p:cTn id="13" dur="2000"/>
                                        <p:tgtEl>
                                          <p:spTgt spid="1054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5477"/>
                                        </p:tgtEl>
                                        <p:attrNameLst>
                                          <p:attrName>style.visibility</p:attrName>
                                        </p:attrNameLst>
                                      </p:cBhvr>
                                      <p:to>
                                        <p:strVal val="visible"/>
                                      </p:to>
                                    </p:set>
                                    <p:animEffect transition="in" filter="fade">
                                      <p:cBhvr>
                                        <p:cTn id="16" dur="2000"/>
                                        <p:tgtEl>
                                          <p:spTgt spid="1054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5478"/>
                                        </p:tgtEl>
                                        <p:attrNameLst>
                                          <p:attrName>style.visibility</p:attrName>
                                        </p:attrNameLst>
                                      </p:cBhvr>
                                      <p:to>
                                        <p:strVal val="visible"/>
                                      </p:to>
                                    </p:set>
                                    <p:animEffect transition="in" filter="fade">
                                      <p:cBhvr>
                                        <p:cTn id="19" dur="2000"/>
                                        <p:tgtEl>
                                          <p:spTgt spid="1054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5479"/>
                                        </p:tgtEl>
                                        <p:attrNameLst>
                                          <p:attrName>style.visibility</p:attrName>
                                        </p:attrNameLst>
                                      </p:cBhvr>
                                      <p:to>
                                        <p:strVal val="visible"/>
                                      </p:to>
                                    </p:set>
                                    <p:animEffect transition="in" filter="fade">
                                      <p:cBhvr>
                                        <p:cTn id="22" dur="2000"/>
                                        <p:tgtEl>
                                          <p:spTgt spid="105479"/>
                                        </p:tgtEl>
                                      </p:cBhvr>
                                    </p:animEffect>
                                  </p:childTnLst>
                                </p:cTn>
                              </p:par>
                              <p:par>
                                <p:cTn id="23" presetID="10" presetClass="entr" presetSubtype="0" fill="hold" nodeType="withEffect">
                                  <p:stCondLst>
                                    <p:cond delay="0"/>
                                  </p:stCondLst>
                                  <p:childTnLst>
                                    <p:set>
                                      <p:cBhvr>
                                        <p:cTn id="24" dur="1" fill="hold">
                                          <p:stCondLst>
                                            <p:cond delay="0"/>
                                          </p:stCondLst>
                                        </p:cTn>
                                        <p:tgtEl>
                                          <p:spTgt spid="105480"/>
                                        </p:tgtEl>
                                        <p:attrNameLst>
                                          <p:attrName>style.visibility</p:attrName>
                                        </p:attrNameLst>
                                      </p:cBhvr>
                                      <p:to>
                                        <p:strVal val="visible"/>
                                      </p:to>
                                    </p:set>
                                    <p:animEffect transition="in" filter="fade">
                                      <p:cBhvr>
                                        <p:cTn id="25" dur="2000"/>
                                        <p:tgtEl>
                                          <p:spTgt spid="105480"/>
                                        </p:tgtEl>
                                      </p:cBhvr>
                                    </p:animEffect>
                                  </p:childTnLst>
                                </p:cTn>
                              </p:par>
                              <p:par>
                                <p:cTn id="26" presetID="10" presetClass="entr" presetSubtype="0" fill="hold" nodeType="withEffect">
                                  <p:stCondLst>
                                    <p:cond delay="0"/>
                                  </p:stCondLst>
                                  <p:childTnLst>
                                    <p:set>
                                      <p:cBhvr>
                                        <p:cTn id="27" dur="1" fill="hold">
                                          <p:stCondLst>
                                            <p:cond delay="0"/>
                                          </p:stCondLst>
                                        </p:cTn>
                                        <p:tgtEl>
                                          <p:spTgt spid="105481"/>
                                        </p:tgtEl>
                                        <p:attrNameLst>
                                          <p:attrName>style.visibility</p:attrName>
                                        </p:attrNameLst>
                                      </p:cBhvr>
                                      <p:to>
                                        <p:strVal val="visible"/>
                                      </p:to>
                                    </p:set>
                                    <p:animEffect transition="in" filter="fade">
                                      <p:cBhvr>
                                        <p:cTn id="28" dur="2000"/>
                                        <p:tgtEl>
                                          <p:spTgt spid="105481"/>
                                        </p:tgtEl>
                                      </p:cBhvr>
                                    </p:animEffect>
                                  </p:childTnLst>
                                </p:cTn>
                              </p:par>
                              <p:par>
                                <p:cTn id="29" presetID="10" presetClass="entr" presetSubtype="0" fill="hold" nodeType="withEffect">
                                  <p:stCondLst>
                                    <p:cond delay="0"/>
                                  </p:stCondLst>
                                  <p:childTnLst>
                                    <p:set>
                                      <p:cBhvr>
                                        <p:cTn id="30" dur="1" fill="hold">
                                          <p:stCondLst>
                                            <p:cond delay="0"/>
                                          </p:stCondLst>
                                        </p:cTn>
                                        <p:tgtEl>
                                          <p:spTgt spid="105482"/>
                                        </p:tgtEl>
                                        <p:attrNameLst>
                                          <p:attrName>style.visibility</p:attrName>
                                        </p:attrNameLst>
                                      </p:cBhvr>
                                      <p:to>
                                        <p:strVal val="visible"/>
                                      </p:to>
                                    </p:set>
                                    <p:animEffect transition="in" filter="fade">
                                      <p:cBhvr>
                                        <p:cTn id="31" dur="2000"/>
                                        <p:tgtEl>
                                          <p:spTgt spid="105482"/>
                                        </p:tgtEl>
                                      </p:cBhvr>
                                    </p:animEffect>
                                  </p:childTnLst>
                                </p:cTn>
                              </p:par>
                              <p:par>
                                <p:cTn id="32" presetID="10" presetClass="entr" presetSubtype="0" fill="hold" nodeType="withEffect">
                                  <p:stCondLst>
                                    <p:cond delay="0"/>
                                  </p:stCondLst>
                                  <p:childTnLst>
                                    <p:set>
                                      <p:cBhvr>
                                        <p:cTn id="33" dur="1" fill="hold">
                                          <p:stCondLst>
                                            <p:cond delay="0"/>
                                          </p:stCondLst>
                                        </p:cTn>
                                        <p:tgtEl>
                                          <p:spTgt spid="105483"/>
                                        </p:tgtEl>
                                        <p:attrNameLst>
                                          <p:attrName>style.visibility</p:attrName>
                                        </p:attrNameLst>
                                      </p:cBhvr>
                                      <p:to>
                                        <p:strVal val="visible"/>
                                      </p:to>
                                    </p:set>
                                    <p:animEffect transition="in" filter="fade">
                                      <p:cBhvr>
                                        <p:cTn id="34" dur="2000"/>
                                        <p:tgtEl>
                                          <p:spTgt spid="105483"/>
                                        </p:tgtEl>
                                      </p:cBhvr>
                                    </p:animEffect>
                                  </p:childTnLst>
                                </p:cTn>
                              </p:par>
                              <p:par>
                                <p:cTn id="35" presetID="10" presetClass="entr" presetSubtype="0" fill="hold" nodeType="withEffect">
                                  <p:stCondLst>
                                    <p:cond delay="0"/>
                                  </p:stCondLst>
                                  <p:childTnLst>
                                    <p:set>
                                      <p:cBhvr>
                                        <p:cTn id="36" dur="1" fill="hold">
                                          <p:stCondLst>
                                            <p:cond delay="0"/>
                                          </p:stCondLst>
                                        </p:cTn>
                                        <p:tgtEl>
                                          <p:spTgt spid="105484"/>
                                        </p:tgtEl>
                                        <p:attrNameLst>
                                          <p:attrName>style.visibility</p:attrName>
                                        </p:attrNameLst>
                                      </p:cBhvr>
                                      <p:to>
                                        <p:strVal val="visible"/>
                                      </p:to>
                                    </p:set>
                                    <p:animEffect transition="in" filter="fade">
                                      <p:cBhvr>
                                        <p:cTn id="37" dur="2000"/>
                                        <p:tgtEl>
                                          <p:spTgt spid="105484"/>
                                        </p:tgtEl>
                                      </p:cBhvr>
                                    </p:animEffect>
                                  </p:childTnLst>
                                </p:cTn>
                              </p:par>
                              <p:par>
                                <p:cTn id="38" presetID="10" presetClass="entr" presetSubtype="0" fill="hold" nodeType="withEffect">
                                  <p:stCondLst>
                                    <p:cond delay="0"/>
                                  </p:stCondLst>
                                  <p:childTnLst>
                                    <p:set>
                                      <p:cBhvr>
                                        <p:cTn id="39" dur="1" fill="hold">
                                          <p:stCondLst>
                                            <p:cond delay="0"/>
                                          </p:stCondLst>
                                        </p:cTn>
                                        <p:tgtEl>
                                          <p:spTgt spid="105485"/>
                                        </p:tgtEl>
                                        <p:attrNameLst>
                                          <p:attrName>style.visibility</p:attrName>
                                        </p:attrNameLst>
                                      </p:cBhvr>
                                      <p:to>
                                        <p:strVal val="visible"/>
                                      </p:to>
                                    </p:set>
                                    <p:animEffect transition="in" filter="fade">
                                      <p:cBhvr>
                                        <p:cTn id="40" dur="2000"/>
                                        <p:tgtEl>
                                          <p:spTgt spid="10548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5486"/>
                                        </p:tgtEl>
                                        <p:attrNameLst>
                                          <p:attrName>style.visibility</p:attrName>
                                        </p:attrNameLst>
                                      </p:cBhvr>
                                      <p:to>
                                        <p:strVal val="visible"/>
                                      </p:to>
                                    </p:set>
                                    <p:animEffect transition="in" filter="fade">
                                      <p:cBhvr>
                                        <p:cTn id="43" dur="2000"/>
                                        <p:tgtEl>
                                          <p:spTgt spid="105486"/>
                                        </p:tgtEl>
                                      </p:cBhvr>
                                    </p:animEffect>
                                  </p:childTnLst>
                                </p:cTn>
                              </p:par>
                              <p:par>
                                <p:cTn id="44" presetID="10" presetClass="entr" presetSubtype="0" fill="hold" nodeType="withEffect">
                                  <p:stCondLst>
                                    <p:cond delay="0"/>
                                  </p:stCondLst>
                                  <p:childTnLst>
                                    <p:set>
                                      <p:cBhvr>
                                        <p:cTn id="45" dur="1" fill="hold">
                                          <p:stCondLst>
                                            <p:cond delay="0"/>
                                          </p:stCondLst>
                                        </p:cTn>
                                        <p:tgtEl>
                                          <p:spTgt spid="105487"/>
                                        </p:tgtEl>
                                        <p:attrNameLst>
                                          <p:attrName>style.visibility</p:attrName>
                                        </p:attrNameLst>
                                      </p:cBhvr>
                                      <p:to>
                                        <p:strVal val="visible"/>
                                      </p:to>
                                    </p:set>
                                    <p:animEffect transition="in" filter="fade">
                                      <p:cBhvr>
                                        <p:cTn id="46" dur="2000"/>
                                        <p:tgtEl>
                                          <p:spTgt spid="105487"/>
                                        </p:tgtEl>
                                      </p:cBhvr>
                                    </p:animEffect>
                                  </p:childTnLst>
                                </p:cTn>
                              </p:par>
                              <p:par>
                                <p:cTn id="47" presetID="10" presetClass="entr" presetSubtype="0" fill="hold" nodeType="withEffect">
                                  <p:stCondLst>
                                    <p:cond delay="0"/>
                                  </p:stCondLst>
                                  <p:childTnLst>
                                    <p:set>
                                      <p:cBhvr>
                                        <p:cTn id="48" dur="1" fill="hold">
                                          <p:stCondLst>
                                            <p:cond delay="0"/>
                                          </p:stCondLst>
                                        </p:cTn>
                                        <p:tgtEl>
                                          <p:spTgt spid="105488"/>
                                        </p:tgtEl>
                                        <p:attrNameLst>
                                          <p:attrName>style.visibility</p:attrName>
                                        </p:attrNameLst>
                                      </p:cBhvr>
                                      <p:to>
                                        <p:strVal val="visible"/>
                                      </p:to>
                                    </p:set>
                                    <p:animEffect transition="in" filter="fade">
                                      <p:cBhvr>
                                        <p:cTn id="49" dur="2000"/>
                                        <p:tgtEl>
                                          <p:spTgt spid="105488"/>
                                        </p:tgtEl>
                                      </p:cBhvr>
                                    </p:animEffect>
                                  </p:childTnLst>
                                </p:cTn>
                              </p:par>
                              <p:par>
                                <p:cTn id="50" presetID="10" presetClass="entr" presetSubtype="0" fill="hold" nodeType="withEffect">
                                  <p:stCondLst>
                                    <p:cond delay="0"/>
                                  </p:stCondLst>
                                  <p:childTnLst>
                                    <p:set>
                                      <p:cBhvr>
                                        <p:cTn id="51" dur="1" fill="hold">
                                          <p:stCondLst>
                                            <p:cond delay="0"/>
                                          </p:stCondLst>
                                        </p:cTn>
                                        <p:tgtEl>
                                          <p:spTgt spid="105489"/>
                                        </p:tgtEl>
                                        <p:attrNameLst>
                                          <p:attrName>style.visibility</p:attrName>
                                        </p:attrNameLst>
                                      </p:cBhvr>
                                      <p:to>
                                        <p:strVal val="visible"/>
                                      </p:to>
                                    </p:set>
                                    <p:animEffect transition="in" filter="fade">
                                      <p:cBhvr>
                                        <p:cTn id="52" dur="2000"/>
                                        <p:tgtEl>
                                          <p:spTgt spid="1054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5490"/>
                                        </p:tgtEl>
                                        <p:attrNameLst>
                                          <p:attrName>style.visibility</p:attrName>
                                        </p:attrNameLst>
                                      </p:cBhvr>
                                      <p:to>
                                        <p:strVal val="visible"/>
                                      </p:to>
                                    </p:set>
                                    <p:animEffect transition="in" filter="fade">
                                      <p:cBhvr>
                                        <p:cTn id="55" dur="2000"/>
                                        <p:tgtEl>
                                          <p:spTgt spid="105490"/>
                                        </p:tgtEl>
                                      </p:cBhvr>
                                    </p:animEffect>
                                  </p:childTnLst>
                                </p:cTn>
                              </p:par>
                              <p:par>
                                <p:cTn id="56" presetID="10" presetClass="entr" presetSubtype="0" fill="hold" nodeType="withEffect">
                                  <p:stCondLst>
                                    <p:cond delay="0"/>
                                  </p:stCondLst>
                                  <p:childTnLst>
                                    <p:set>
                                      <p:cBhvr>
                                        <p:cTn id="57" dur="1" fill="hold">
                                          <p:stCondLst>
                                            <p:cond delay="0"/>
                                          </p:stCondLst>
                                        </p:cTn>
                                        <p:tgtEl>
                                          <p:spTgt spid="105491"/>
                                        </p:tgtEl>
                                        <p:attrNameLst>
                                          <p:attrName>style.visibility</p:attrName>
                                        </p:attrNameLst>
                                      </p:cBhvr>
                                      <p:to>
                                        <p:strVal val="visible"/>
                                      </p:to>
                                    </p:set>
                                    <p:animEffect transition="in" filter="fade">
                                      <p:cBhvr>
                                        <p:cTn id="58" dur="2000"/>
                                        <p:tgtEl>
                                          <p:spTgt spid="1054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5492"/>
                                        </p:tgtEl>
                                        <p:attrNameLst>
                                          <p:attrName>style.visibility</p:attrName>
                                        </p:attrNameLst>
                                      </p:cBhvr>
                                      <p:to>
                                        <p:strVal val="visible"/>
                                      </p:to>
                                    </p:set>
                                    <p:animEffect transition="in" filter="fade">
                                      <p:cBhvr>
                                        <p:cTn id="61" dur="2000"/>
                                        <p:tgtEl>
                                          <p:spTgt spid="105492"/>
                                        </p:tgtEl>
                                      </p:cBhvr>
                                    </p:animEffect>
                                  </p:childTnLst>
                                </p:cTn>
                              </p:par>
                              <p:par>
                                <p:cTn id="62" presetID="10" presetClass="entr" presetSubtype="0" fill="hold" nodeType="withEffect">
                                  <p:stCondLst>
                                    <p:cond delay="0"/>
                                  </p:stCondLst>
                                  <p:childTnLst>
                                    <p:set>
                                      <p:cBhvr>
                                        <p:cTn id="63" dur="1" fill="hold">
                                          <p:stCondLst>
                                            <p:cond delay="0"/>
                                          </p:stCondLst>
                                        </p:cTn>
                                        <p:tgtEl>
                                          <p:spTgt spid="105493"/>
                                        </p:tgtEl>
                                        <p:attrNameLst>
                                          <p:attrName>style.visibility</p:attrName>
                                        </p:attrNameLst>
                                      </p:cBhvr>
                                      <p:to>
                                        <p:strVal val="visible"/>
                                      </p:to>
                                    </p:set>
                                    <p:animEffect transition="in" filter="fade">
                                      <p:cBhvr>
                                        <p:cTn id="64" dur="2000"/>
                                        <p:tgtEl>
                                          <p:spTgt spid="105493"/>
                                        </p:tgtEl>
                                      </p:cBhvr>
                                    </p:animEffect>
                                  </p:childTnLst>
                                </p:cTn>
                              </p:par>
                              <p:par>
                                <p:cTn id="65" presetID="10" presetClass="entr" presetSubtype="0" fill="hold" nodeType="withEffect">
                                  <p:stCondLst>
                                    <p:cond delay="0"/>
                                  </p:stCondLst>
                                  <p:childTnLst>
                                    <p:set>
                                      <p:cBhvr>
                                        <p:cTn id="66" dur="1" fill="hold">
                                          <p:stCondLst>
                                            <p:cond delay="0"/>
                                          </p:stCondLst>
                                        </p:cTn>
                                        <p:tgtEl>
                                          <p:spTgt spid="105494"/>
                                        </p:tgtEl>
                                        <p:attrNameLst>
                                          <p:attrName>style.visibility</p:attrName>
                                        </p:attrNameLst>
                                      </p:cBhvr>
                                      <p:to>
                                        <p:strVal val="visible"/>
                                      </p:to>
                                    </p:set>
                                    <p:animEffect transition="in" filter="fade">
                                      <p:cBhvr>
                                        <p:cTn id="67" dur="2000"/>
                                        <p:tgtEl>
                                          <p:spTgt spid="10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P spid="105476" grpId="0" animBg="1"/>
      <p:bldP spid="105477" grpId="0"/>
      <p:bldP spid="105478" grpId="0"/>
      <p:bldP spid="105479" grpId="0"/>
      <p:bldP spid="105486" grpId="0"/>
      <p:bldP spid="105490" grpId="0"/>
      <p:bldP spid="1054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0" y="-1588"/>
            <a:ext cx="9144000" cy="1314451"/>
          </a:xfrm>
          <a:solidFill>
            <a:schemeClr val="bg2">
              <a:lumMod val="40000"/>
              <a:lumOff val="60000"/>
            </a:schemeClr>
          </a:solidFill>
        </p:spPr>
        <p:txBody>
          <a:bodyPr/>
          <a:lstStyle/>
          <a:p>
            <a:pPr>
              <a:defRPr/>
            </a:pPr>
            <a:r>
              <a:rPr lang="ru-RU" b="1" dirty="0">
                <a:solidFill>
                  <a:srgbClr val="FFC000"/>
                </a:solidFill>
                <a:latin typeface="Comic Sans MS" pitchFamily="66" charset="0"/>
              </a:rPr>
              <a:t>Дефицит пиридоксина приводит к</a:t>
            </a:r>
            <a:r>
              <a:rPr lang="ru-RU" b="1" dirty="0">
                <a:solidFill>
                  <a:srgbClr val="FFFF00"/>
                </a:solidFill>
                <a:latin typeface="Comic Sans MS" pitchFamily="66" charset="0"/>
              </a:rPr>
              <a:t> </a:t>
            </a:r>
          </a:p>
        </p:txBody>
      </p:sp>
      <p:sp>
        <p:nvSpPr>
          <p:cNvPr id="139267" name="Rectangle 3"/>
          <p:cNvSpPr>
            <a:spLocks noGrp="1" noChangeArrowheads="1"/>
          </p:cNvSpPr>
          <p:nvPr>
            <p:ph type="body" sz="half" idx="1"/>
          </p:nvPr>
        </p:nvSpPr>
        <p:spPr>
          <a:xfrm>
            <a:off x="314325" y="1916113"/>
            <a:ext cx="5599113" cy="4456112"/>
          </a:xfrm>
        </p:spPr>
        <p:txBody>
          <a:bodyPr/>
          <a:lstStyle/>
          <a:p>
            <a:pPr>
              <a:lnSpc>
                <a:spcPct val="90000"/>
              </a:lnSpc>
              <a:defRPr/>
            </a:pPr>
            <a:r>
              <a:rPr lang="ru-RU" sz="2400" b="1" dirty="0">
                <a:latin typeface="Comic Sans MS" pitchFamily="66" charset="0"/>
              </a:rPr>
              <a:t>кариесу</a:t>
            </a:r>
          </a:p>
          <a:p>
            <a:pPr>
              <a:lnSpc>
                <a:spcPct val="90000"/>
              </a:lnSpc>
              <a:defRPr/>
            </a:pPr>
            <a:r>
              <a:rPr lang="ru-RU" sz="2400" b="1" dirty="0">
                <a:latin typeface="Comic Sans MS" pitchFamily="66" charset="0"/>
              </a:rPr>
              <a:t>снижению аппетита, тошноте, упорной </a:t>
            </a:r>
            <a:r>
              <a:rPr lang="ru-RU" sz="2400" b="1" dirty="0" smtClean="0">
                <a:latin typeface="Comic Sans MS" pitchFamily="66" charset="0"/>
              </a:rPr>
              <a:t>рвоте </a:t>
            </a:r>
            <a:endParaRPr lang="ru-RU" sz="2400" b="1" dirty="0">
              <a:latin typeface="Comic Sans MS" pitchFamily="66" charset="0"/>
            </a:endParaRPr>
          </a:p>
          <a:p>
            <a:pPr>
              <a:lnSpc>
                <a:spcPct val="90000"/>
              </a:lnSpc>
              <a:defRPr/>
            </a:pPr>
            <a:r>
              <a:rPr lang="ru-RU" sz="2400" b="1" dirty="0">
                <a:latin typeface="Comic Sans MS" pitchFamily="66" charset="0"/>
              </a:rPr>
              <a:t>повышенной частоте судорог, </a:t>
            </a:r>
            <a:r>
              <a:rPr lang="ru-RU" sz="2400" b="1" dirty="0" smtClean="0">
                <a:latin typeface="Comic Sans MS" pitchFamily="66" charset="0"/>
              </a:rPr>
              <a:t>парестезий </a:t>
            </a:r>
            <a:endParaRPr lang="ru-RU" sz="2400" b="1" dirty="0">
              <a:latin typeface="Comic Sans MS" pitchFamily="66" charset="0"/>
            </a:endParaRPr>
          </a:p>
          <a:p>
            <a:pPr>
              <a:lnSpc>
                <a:spcPct val="90000"/>
              </a:lnSpc>
              <a:defRPr/>
            </a:pPr>
            <a:r>
              <a:rPr lang="ru-RU" sz="2400" b="1" dirty="0">
                <a:solidFill>
                  <a:srgbClr val="FFC000"/>
                </a:solidFill>
                <a:latin typeface="Comic Sans MS" pitchFamily="66" charset="0"/>
              </a:rPr>
              <a:t>тревожным состояниям психики (раздражительность, бессонница, стресс, истерические реакции</a:t>
            </a:r>
            <a:r>
              <a:rPr lang="ru-RU" sz="2400" b="1" dirty="0" smtClean="0">
                <a:solidFill>
                  <a:srgbClr val="FFC000"/>
                </a:solidFill>
                <a:latin typeface="Comic Sans MS" pitchFamily="66" charset="0"/>
              </a:rPr>
              <a:t>)</a:t>
            </a:r>
            <a:endParaRPr lang="ru-RU" sz="2400" b="1" dirty="0">
              <a:solidFill>
                <a:srgbClr val="FFC000"/>
              </a:solidFill>
              <a:latin typeface="Comic Sans MS" pitchFamily="66" charset="0"/>
            </a:endParaRPr>
          </a:p>
        </p:txBody>
      </p:sp>
      <p:pic>
        <p:nvPicPr>
          <p:cNvPr id="14340" name="Picture 4" descr="karie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075363" y="2170113"/>
            <a:ext cx="2698750" cy="2516187"/>
          </a:xfrm>
        </p:spPr>
      </p:pic>
    </p:spTree>
    <p:extLst>
      <p:ext uri="{BB962C8B-B14F-4D97-AF65-F5344CB8AC3E}">
        <p14:creationId xmlns:p14="http://schemas.microsoft.com/office/powerpoint/2010/main" val="1710015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207360" y="87850"/>
            <a:ext cx="8778240" cy="1146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ctr">
              <a:buClrTx/>
              <a:buFontTx/>
              <a:buNone/>
            </a:pPr>
            <a:r>
              <a:rPr lang="ru-RU" sz="2900" b="1">
                <a:solidFill>
                  <a:srgbClr val="000080"/>
                </a:solidFill>
              </a:rPr>
              <a:t>Дефицит магния — </a:t>
            </a:r>
          </a:p>
          <a:p>
            <a:pPr algn="ctr">
              <a:buClrTx/>
              <a:buFontTx/>
              <a:buNone/>
            </a:pPr>
            <a:r>
              <a:rPr lang="ru-RU" sz="2900" b="1">
                <a:solidFill>
                  <a:srgbClr val="000080"/>
                </a:solidFill>
              </a:rPr>
              <a:t>причина и следствие стресса</a:t>
            </a:r>
          </a:p>
        </p:txBody>
      </p:sp>
      <p:sp>
        <p:nvSpPr>
          <p:cNvPr id="40962" name="Text Box 2"/>
          <p:cNvSpPr txBox="1">
            <a:spLocks noChangeArrowheads="1"/>
          </p:cNvSpPr>
          <p:nvPr/>
        </p:nvSpPr>
        <p:spPr bwMode="auto">
          <a:xfrm>
            <a:off x="519840" y="1386867"/>
            <a:ext cx="8058240" cy="4776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17"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endParaRPr lang="ru-RU" dirty="0"/>
          </a:p>
          <a:p>
            <a:pPr algn="just">
              <a:spcAft>
                <a:spcPts val="1293"/>
              </a:spcAft>
            </a:pPr>
            <a:r>
              <a:rPr lang="ru-RU" b="1" dirty="0">
                <a:solidFill>
                  <a:srgbClr val="FF0000"/>
                </a:solidFill>
              </a:rPr>
              <a:t>При дефиците магния нервная система </a:t>
            </a:r>
            <a:r>
              <a:rPr lang="ru-RU" b="1" dirty="0" err="1">
                <a:solidFill>
                  <a:srgbClr val="FF0000"/>
                </a:solidFill>
              </a:rPr>
              <a:t>перевозбуждается</a:t>
            </a:r>
            <a:r>
              <a:rPr lang="ru-RU" dirty="0"/>
              <a:t>, клетки производят энергию, которая тратится все более неэффективно, резко усиливаются воспалительные процессы, нарушаются обменные процессы, клетки всего организма становятся склонны к повреждениям, разрушениям и смерти.</a:t>
            </a:r>
          </a:p>
          <a:p>
            <a:pPr algn="just">
              <a:spcAft>
                <a:spcPts val="1293"/>
              </a:spcAft>
            </a:pPr>
            <a:r>
              <a:rPr lang="ru-RU" b="1" dirty="0">
                <a:solidFill>
                  <a:srgbClr val="FF0000"/>
                </a:solidFill>
                <a:cs typeface="Arial Unicode MS" charset="0"/>
              </a:rPr>
              <a:t>У детей </a:t>
            </a:r>
            <a:r>
              <a:rPr lang="ru-RU" dirty="0">
                <a:cs typeface="Arial Unicode MS" charset="0"/>
              </a:rPr>
              <a:t>при снижении содержания магния значительно выше индекс массы тела и процент содержания жира, а также появляется склонность к повышению артериального давления, растет содержание холестерина и формируется резистентность к инсулину, что в итоге ведет к ожирению, сахарному диабету, гипертонии и метаболическому синдрому.</a:t>
            </a:r>
          </a:p>
        </p:txBody>
      </p:sp>
      <p:sp>
        <p:nvSpPr>
          <p:cNvPr id="40963" name="Text Box 3"/>
          <p:cNvSpPr txBox="1">
            <a:spLocks noChangeArrowheads="1"/>
          </p:cNvSpPr>
          <p:nvPr/>
        </p:nvSpPr>
        <p:spPr bwMode="auto">
          <a:xfrm>
            <a:off x="67681" y="6281940"/>
            <a:ext cx="9073440" cy="576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en-US" sz="1100">
                <a:cs typeface="Arial Unicode MS" charset="0"/>
              </a:rPr>
              <a:t>Vanaelst B., Huybrechts I., Michels N., Flórez M.R., Aramendía M., Balcaen L., Resano M., Vanhaecke F., Bammann K., Bel-Serrat S., De Henauw S. Hair minerals and metabolic health in Belgian elementary school girls. </a:t>
            </a:r>
            <a:r>
              <a:rPr lang="en-US" sz="1100" i="1">
                <a:cs typeface="Arial Unicode MS" charset="0"/>
              </a:rPr>
              <a:t>Biol. Trace</a:t>
            </a:r>
            <a:r>
              <a:rPr lang="ru-RU" sz="1100" i="1">
                <a:cs typeface="Arial Unicode MS" charset="0"/>
              </a:rPr>
              <a:t> </a:t>
            </a:r>
            <a:r>
              <a:rPr lang="en-US" sz="1100" i="1">
                <a:cs typeface="Arial Unicode MS" charset="0"/>
              </a:rPr>
              <a:t>Elem</a:t>
            </a:r>
            <a:r>
              <a:rPr lang="ru-RU" sz="1100" i="1">
                <a:cs typeface="Arial Unicode MS" charset="0"/>
              </a:rPr>
              <a:t>. </a:t>
            </a:r>
            <a:r>
              <a:rPr lang="en-US" sz="1100" i="1">
                <a:cs typeface="Arial Unicode MS" charset="0"/>
              </a:rPr>
              <a:t>Res</a:t>
            </a:r>
            <a:r>
              <a:rPr lang="ru-RU" sz="1100">
                <a:cs typeface="Arial Unicode MS" charset="0"/>
              </a:rPr>
              <a:t>. 2013; 151 (3): 335–343. </a:t>
            </a:r>
            <a:r>
              <a:rPr lang="en-US" sz="1100">
                <a:cs typeface="Arial Unicode MS" charset="0"/>
              </a:rPr>
              <a:t>doi</a:t>
            </a:r>
            <a:r>
              <a:rPr lang="ru-RU" sz="1100">
                <a:cs typeface="Arial Unicode MS" charset="0"/>
              </a:rPr>
              <a:t>: 10.1007/</a:t>
            </a:r>
            <a:r>
              <a:rPr lang="en-US" sz="1100">
                <a:cs typeface="Arial Unicode MS" charset="0"/>
              </a:rPr>
              <a:t>s</a:t>
            </a:r>
            <a:r>
              <a:rPr lang="ru-RU" sz="1100">
                <a:cs typeface="Arial Unicode MS" charset="0"/>
              </a:rPr>
              <a:t>12011-012-9573-8</a:t>
            </a:r>
          </a:p>
        </p:txBody>
      </p:sp>
    </p:spTree>
    <p:extLst>
      <p:ext uri="{BB962C8B-B14F-4D97-AF65-F5344CB8AC3E}">
        <p14:creationId xmlns:p14="http://schemas.microsoft.com/office/powerpoint/2010/main" val="34211566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1925" y="188913"/>
            <a:ext cx="8866188" cy="1143000"/>
          </a:xfrm>
        </p:spPr>
        <p:txBody>
          <a:bodyPr rtlCol="0">
            <a:normAutofit fontScale="90000"/>
          </a:bodyPr>
          <a:lstStyle/>
          <a:p>
            <a:pPr fontAlgn="auto">
              <a:spcAft>
                <a:spcPts val="0"/>
              </a:spcAft>
              <a:defRPr/>
            </a:pPr>
            <a:r>
              <a:rPr lang="ru-RU" sz="4000" smtClean="0">
                <a:solidFill>
                  <a:srgbClr val="0000FF"/>
                </a:solidFill>
              </a:rPr>
              <a:t>Сульфат магния – можно… </a:t>
            </a:r>
            <a:br>
              <a:rPr lang="ru-RU" sz="4000" smtClean="0">
                <a:solidFill>
                  <a:srgbClr val="0000FF"/>
                </a:solidFill>
              </a:rPr>
            </a:br>
            <a:r>
              <a:rPr lang="ru-RU" sz="4000" smtClean="0">
                <a:solidFill>
                  <a:srgbClr val="0000FF"/>
                </a:solidFill>
              </a:rPr>
              <a:t>Но осторожно!</a:t>
            </a:r>
          </a:p>
        </p:txBody>
      </p:sp>
      <p:sp>
        <p:nvSpPr>
          <p:cNvPr id="109570" name="Rectangle 3"/>
          <p:cNvSpPr>
            <a:spLocks noGrp="1" noChangeArrowheads="1"/>
          </p:cNvSpPr>
          <p:nvPr>
            <p:ph type="body" idx="1"/>
          </p:nvPr>
        </p:nvSpPr>
        <p:spPr>
          <a:xfrm>
            <a:off x="457200" y="1600200"/>
            <a:ext cx="8229600" cy="4978400"/>
          </a:xfrm>
        </p:spPr>
        <p:txBody>
          <a:bodyPr/>
          <a:lstStyle/>
          <a:p>
            <a:pPr>
              <a:lnSpc>
                <a:spcPct val="80000"/>
              </a:lnSpc>
            </a:pPr>
            <a:r>
              <a:rPr lang="ru-RU" sz="2800" b="1" smtClean="0">
                <a:solidFill>
                  <a:srgbClr val="FF0000"/>
                </a:solidFill>
              </a:rPr>
              <a:t>10 кохрановских мета - анализов</a:t>
            </a:r>
            <a:r>
              <a:rPr lang="ru-RU" sz="2800" smtClean="0">
                <a:solidFill>
                  <a:srgbClr val="0000FF"/>
                </a:solidFill>
              </a:rPr>
              <a:t> -  изучены эффекты сульфата магния при преэклампсии и эклампсии (более </a:t>
            </a:r>
            <a:r>
              <a:rPr lang="ru-RU" sz="2800" b="1" smtClean="0">
                <a:solidFill>
                  <a:srgbClr val="0000FF"/>
                </a:solidFill>
              </a:rPr>
              <a:t>20,000 женщин</a:t>
            </a:r>
            <a:r>
              <a:rPr lang="ru-RU" sz="2800" smtClean="0">
                <a:solidFill>
                  <a:srgbClr val="0000FF"/>
                </a:solidFill>
              </a:rPr>
              <a:t>). </a:t>
            </a:r>
          </a:p>
          <a:p>
            <a:pPr>
              <a:lnSpc>
                <a:spcPct val="80000"/>
              </a:lnSpc>
            </a:pPr>
            <a:endParaRPr lang="ru-RU" sz="2800" smtClean="0">
              <a:solidFill>
                <a:srgbClr val="0000FF"/>
              </a:solidFill>
            </a:endParaRPr>
          </a:p>
          <a:p>
            <a:pPr>
              <a:lnSpc>
                <a:spcPct val="80000"/>
              </a:lnSpc>
            </a:pPr>
            <a:r>
              <a:rPr lang="ru-RU" altLang="ko-KR" sz="2800" smtClean="0">
                <a:solidFill>
                  <a:srgbClr val="0000FF"/>
                </a:solidFill>
                <a:cs typeface="맑은 고딕"/>
              </a:rPr>
              <a:t>Применение сульфата магния в/в требует </a:t>
            </a:r>
            <a:r>
              <a:rPr lang="ru-RU" altLang="ko-KR" sz="2800" b="1" u="sng" smtClean="0">
                <a:solidFill>
                  <a:srgbClr val="0000FF"/>
                </a:solidFill>
                <a:cs typeface="맑은 고딕"/>
              </a:rPr>
              <a:t>чрезвычайно внимательного отношения к дозировке</a:t>
            </a:r>
          </a:p>
          <a:p>
            <a:pPr lvl="1">
              <a:lnSpc>
                <a:spcPct val="80000"/>
              </a:lnSpc>
            </a:pPr>
            <a:r>
              <a:rPr lang="ru-RU" altLang="ko-KR" sz="2400" smtClean="0">
                <a:solidFill>
                  <a:srgbClr val="0000FF"/>
                </a:solidFill>
                <a:cs typeface="맑은 고딕"/>
              </a:rPr>
              <a:t>При передозировках сульфата магния уже </a:t>
            </a:r>
            <a:r>
              <a:rPr lang="ru-RU" altLang="ko-KR" sz="2400" b="1" smtClean="0">
                <a:solidFill>
                  <a:srgbClr val="FF0000"/>
                </a:solidFill>
                <a:cs typeface="맑은 고딕"/>
              </a:rPr>
              <a:t>в 2..3</a:t>
            </a:r>
            <a:r>
              <a:rPr lang="ru-RU" altLang="ko-KR" sz="2400" smtClean="0">
                <a:solidFill>
                  <a:srgbClr val="0000FF"/>
                </a:solidFill>
                <a:cs typeface="맑은 고딕"/>
              </a:rPr>
              <a:t> раза увеличивается риск для плода </a:t>
            </a:r>
          </a:p>
          <a:p>
            <a:pPr lvl="1">
              <a:lnSpc>
                <a:spcPct val="80000"/>
              </a:lnSpc>
            </a:pPr>
            <a:r>
              <a:rPr lang="ru-RU" altLang="ko-KR" sz="2400" smtClean="0">
                <a:solidFill>
                  <a:srgbClr val="0000FF"/>
                </a:solidFill>
                <a:cs typeface="맑은 고딕"/>
              </a:rPr>
              <a:t>В кохрановском мета-анализе 23 исследований (2000 женщин), </a:t>
            </a:r>
            <a:r>
              <a:rPr lang="ru-RU" altLang="ko-KR" sz="2400" u="sng" smtClean="0">
                <a:solidFill>
                  <a:srgbClr val="FF0000"/>
                </a:solidFill>
                <a:cs typeface="맑은 고딕"/>
              </a:rPr>
              <a:t>риск смерти новорожденного - в 3</a:t>
            </a:r>
            <a:r>
              <a:rPr lang="ru-RU" altLang="ko-KR" sz="2400" smtClean="0">
                <a:solidFill>
                  <a:srgbClr val="FF0000"/>
                </a:solidFill>
                <a:cs typeface="맑은 고딕"/>
              </a:rPr>
              <a:t> раза выше</a:t>
            </a:r>
            <a:r>
              <a:rPr lang="ru-RU" altLang="ko-KR" sz="2400" smtClean="0">
                <a:solidFill>
                  <a:srgbClr val="0000FF"/>
                </a:solidFill>
                <a:cs typeface="맑은 고딕"/>
              </a:rPr>
              <a:t> при использовании сульфата магния (О.Ш. 2.82, 95% Д.И. 1.20-6.62).</a:t>
            </a:r>
            <a:endParaRPr lang="ru-RU" sz="2400" smtClean="0">
              <a:solidFill>
                <a:srgbClr val="0000FF"/>
              </a:solidFill>
            </a:endParaRPr>
          </a:p>
        </p:txBody>
      </p:sp>
      <p:sp>
        <p:nvSpPr>
          <p:cNvPr id="109571" name="Rectangle 4"/>
          <p:cNvSpPr>
            <a:spLocks noChangeArrowheads="1"/>
          </p:cNvSpPr>
          <p:nvPr/>
        </p:nvSpPr>
        <p:spPr bwMode="auto">
          <a:xfrm>
            <a:off x="3986213" y="6264275"/>
            <a:ext cx="4870450" cy="336550"/>
          </a:xfrm>
          <a:prstGeom prst="rect">
            <a:avLst/>
          </a:prstGeom>
          <a:noFill/>
          <a:ln w="9525">
            <a:noFill/>
            <a:miter lim="800000"/>
            <a:headEnd/>
            <a:tailEnd/>
          </a:ln>
        </p:spPr>
        <p:txBody>
          <a:bodyPr wrap="none" anchor="ctr">
            <a:spAutoFit/>
          </a:bodyPr>
          <a:lstStyle/>
          <a:p>
            <a:r>
              <a:rPr lang="ru-RU" sz="1600">
                <a:solidFill>
                  <a:srgbClr val="0000FF"/>
                </a:solidFill>
                <a:latin typeface="Calibri" pitchFamily="34" charset="0"/>
              </a:rPr>
              <a:t>Cochrane Database Syst Rev. 2002;(4):CD001060.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plazmaferez-krovi"/>
          <p:cNvPicPr>
            <a:picLocks noChangeAspect="1" noChangeArrowheads="1"/>
          </p:cNvPicPr>
          <p:nvPr/>
        </p:nvPicPr>
        <p:blipFill>
          <a:blip r:embed="rId3"/>
          <a:srcRect/>
          <a:stretch>
            <a:fillRect/>
          </a:stretch>
        </p:blipFill>
        <p:spPr bwMode="auto">
          <a:xfrm>
            <a:off x="4392613" y="0"/>
            <a:ext cx="4751387" cy="2400300"/>
          </a:xfrm>
          <a:prstGeom prst="rect">
            <a:avLst/>
          </a:prstGeom>
          <a:noFill/>
          <a:ln w="9525">
            <a:noFill/>
            <a:miter lim="800000"/>
            <a:headEnd/>
            <a:tailEnd/>
          </a:ln>
        </p:spPr>
      </p:pic>
      <p:pic>
        <p:nvPicPr>
          <p:cNvPr id="111618" name="Picture 3" descr="plazmaferez-krovi"/>
          <p:cNvPicPr>
            <a:picLocks noChangeAspect="1" noChangeArrowheads="1"/>
          </p:cNvPicPr>
          <p:nvPr/>
        </p:nvPicPr>
        <p:blipFill>
          <a:blip r:embed="rId4"/>
          <a:srcRect/>
          <a:stretch>
            <a:fillRect/>
          </a:stretch>
        </p:blipFill>
        <p:spPr bwMode="auto">
          <a:xfrm>
            <a:off x="0" y="0"/>
            <a:ext cx="4762500" cy="2400300"/>
          </a:xfrm>
          <a:prstGeom prst="rect">
            <a:avLst/>
          </a:prstGeom>
          <a:noFill/>
          <a:ln w="9525">
            <a:noFill/>
            <a:miter lim="800000"/>
            <a:headEnd/>
            <a:tailEnd/>
          </a:ln>
        </p:spPr>
      </p:pic>
      <p:sp>
        <p:nvSpPr>
          <p:cNvPr id="2325508" name="Rectangle 4"/>
          <p:cNvSpPr>
            <a:spLocks noGrp="1" noChangeArrowheads="1"/>
          </p:cNvSpPr>
          <p:nvPr>
            <p:ph type="title"/>
          </p:nvPr>
        </p:nvSpPr>
        <p:spPr>
          <a:xfrm>
            <a:off x="501650" y="414338"/>
            <a:ext cx="8229600" cy="1143000"/>
          </a:xfrm>
        </p:spPr>
        <p:txBody>
          <a:bodyPr rtlCol="0">
            <a:normAutofit fontScale="90000"/>
          </a:bodyPr>
          <a:lstStyle/>
          <a:p>
            <a:pPr fontAlgn="auto">
              <a:spcAft>
                <a:spcPts val="0"/>
              </a:spcAft>
              <a:defRPr/>
            </a:pPr>
            <a:r>
              <a:rPr lang="ru-RU" sz="4000" b="1" u="sng" dirty="0">
                <a:solidFill>
                  <a:schemeClr val="bg1"/>
                </a:solidFill>
              </a:rPr>
              <a:t/>
            </a:r>
            <a:br>
              <a:rPr lang="ru-RU" sz="4000" b="1" u="sng" dirty="0">
                <a:solidFill>
                  <a:schemeClr val="bg1"/>
                </a:solidFill>
              </a:rPr>
            </a:br>
            <a:r>
              <a:rPr lang="ru-RU" sz="4000" b="1" u="sng" dirty="0">
                <a:solidFill>
                  <a:schemeClr val="bg1"/>
                </a:solidFill>
              </a:rPr>
              <a:t>Норма магния в эритроцитах</a:t>
            </a:r>
            <a:r>
              <a:rPr lang="ru-RU" sz="4000" b="1" dirty="0">
                <a:solidFill>
                  <a:schemeClr val="bg1"/>
                </a:solidFill>
              </a:rPr>
              <a:t/>
            </a:r>
            <a:br>
              <a:rPr lang="ru-RU" sz="4000" b="1" dirty="0">
                <a:solidFill>
                  <a:schemeClr val="bg1"/>
                </a:solidFill>
              </a:rPr>
            </a:br>
            <a:r>
              <a:rPr lang="ru-RU" sz="4000" b="1" dirty="0">
                <a:solidFill>
                  <a:schemeClr val="bg1"/>
                </a:solidFill>
              </a:rPr>
              <a:t/>
            </a:r>
            <a:br>
              <a:rPr lang="ru-RU" sz="4000" b="1" dirty="0">
                <a:solidFill>
                  <a:schemeClr val="bg1"/>
                </a:solidFill>
              </a:rPr>
            </a:br>
            <a:r>
              <a:rPr lang="ru-RU" sz="2400" b="1" dirty="0">
                <a:solidFill>
                  <a:schemeClr val="bg1"/>
                </a:solidFill>
              </a:rPr>
              <a:t>взрослые - </a:t>
            </a:r>
            <a:r>
              <a:rPr lang="ru-RU" sz="2800" b="1" dirty="0">
                <a:solidFill>
                  <a:schemeClr val="bg1"/>
                </a:solidFill>
              </a:rPr>
              <a:t>1.65-2.65 </a:t>
            </a:r>
            <a:r>
              <a:rPr lang="ru-RU" sz="2800" b="1" dirty="0" err="1">
                <a:solidFill>
                  <a:schemeClr val="bg1"/>
                </a:solidFill>
              </a:rPr>
              <a:t>ммоль</a:t>
            </a:r>
            <a:r>
              <a:rPr lang="ru-RU" sz="2800" b="1" dirty="0">
                <a:solidFill>
                  <a:schemeClr val="bg1"/>
                </a:solidFill>
              </a:rPr>
              <a:t>/л</a:t>
            </a:r>
            <a:r>
              <a:rPr lang="ru-RU" sz="2400" b="1" dirty="0">
                <a:solidFill>
                  <a:schemeClr val="bg1"/>
                </a:solidFill>
              </a:rPr>
              <a:t> </a:t>
            </a:r>
            <a:br>
              <a:rPr lang="ru-RU" sz="2400" b="1" dirty="0">
                <a:solidFill>
                  <a:schemeClr val="bg1"/>
                </a:solidFill>
              </a:rPr>
            </a:br>
            <a:endParaRPr lang="ru-RU" sz="2400" b="1" dirty="0"/>
          </a:p>
        </p:txBody>
      </p:sp>
      <p:sp>
        <p:nvSpPr>
          <p:cNvPr id="2325509" name="Rectangle 5"/>
          <p:cNvSpPr>
            <a:spLocks noGrp="1" noChangeArrowheads="1"/>
          </p:cNvSpPr>
          <p:nvPr>
            <p:ph type="body" idx="1"/>
          </p:nvPr>
        </p:nvSpPr>
        <p:spPr>
          <a:xfrm>
            <a:off x="341313" y="2033588"/>
            <a:ext cx="8551862" cy="4355544"/>
          </a:xfrm>
        </p:spPr>
        <p:txBody>
          <a:bodyPr rtlCol="0">
            <a:normAutofit fontScale="92500" lnSpcReduction="10000"/>
          </a:bodyPr>
          <a:lstStyle/>
          <a:p>
            <a:pPr algn="ctr" fontAlgn="auto">
              <a:lnSpc>
                <a:spcPct val="90000"/>
              </a:lnSpc>
              <a:spcAft>
                <a:spcPts val="0"/>
              </a:spcAft>
              <a:buFont typeface="Arial" pitchFamily="34" charset="0"/>
              <a:buChar char="•"/>
              <a:defRPr/>
            </a:pPr>
            <a:endParaRPr lang="ru-RU" dirty="0"/>
          </a:p>
          <a:p>
            <a:pPr algn="ctr" fontAlgn="auto">
              <a:lnSpc>
                <a:spcPct val="90000"/>
              </a:lnSpc>
              <a:spcAft>
                <a:spcPts val="0"/>
              </a:spcAft>
              <a:buFontTx/>
              <a:buNone/>
              <a:defRPr/>
            </a:pPr>
            <a:r>
              <a:rPr lang="ru-RU" b="1" u="sng" dirty="0" smtClean="0">
                <a:solidFill>
                  <a:srgbClr val="FF0000"/>
                </a:solidFill>
              </a:rPr>
              <a:t>В исследовании на 2400 пациентов </a:t>
            </a:r>
          </a:p>
          <a:p>
            <a:pPr algn="ctr" fontAlgn="auto">
              <a:lnSpc>
                <a:spcPct val="90000"/>
              </a:lnSpc>
              <a:spcAft>
                <a:spcPts val="0"/>
              </a:spcAft>
              <a:buFontTx/>
              <a:buNone/>
              <a:defRPr/>
            </a:pPr>
            <a:r>
              <a:rPr lang="ru-RU" dirty="0" smtClean="0">
                <a:solidFill>
                  <a:srgbClr val="FF0000"/>
                </a:solidFill>
              </a:rPr>
              <a:t>Получилось </a:t>
            </a:r>
            <a:r>
              <a:rPr lang="ru-RU" dirty="0">
                <a:solidFill>
                  <a:srgbClr val="FF0000"/>
                </a:solidFill>
              </a:rPr>
              <a:t>тревожно!!!</a:t>
            </a:r>
          </a:p>
          <a:p>
            <a:pPr algn="ctr" fontAlgn="auto">
              <a:lnSpc>
                <a:spcPct val="90000"/>
              </a:lnSpc>
              <a:spcAft>
                <a:spcPts val="0"/>
              </a:spcAft>
              <a:buFontTx/>
              <a:buNone/>
              <a:defRPr/>
            </a:pPr>
            <a:r>
              <a:rPr lang="en-US" b="1" u="sng" dirty="0">
                <a:solidFill>
                  <a:srgbClr val="FF0000"/>
                </a:solidFill>
              </a:rPr>
              <a:t>M</a:t>
            </a:r>
            <a:r>
              <a:rPr lang="ru-RU" b="1" u="sng" dirty="0">
                <a:solidFill>
                  <a:srgbClr val="FF0000"/>
                </a:solidFill>
              </a:rPr>
              <a:t>±</a:t>
            </a:r>
            <a:r>
              <a:rPr lang="en-US" b="1" u="sng" dirty="0">
                <a:solidFill>
                  <a:srgbClr val="FF0000"/>
                </a:solidFill>
              </a:rPr>
              <a:t>m </a:t>
            </a:r>
            <a:r>
              <a:rPr lang="en-US" b="1" dirty="0">
                <a:solidFill>
                  <a:srgbClr val="0000FF"/>
                </a:solidFill>
              </a:rPr>
              <a:t>1.65±0.56</a:t>
            </a:r>
            <a:r>
              <a:rPr lang="ru-RU" b="1" dirty="0">
                <a:solidFill>
                  <a:srgbClr val="0000FF"/>
                </a:solidFill>
              </a:rPr>
              <a:t> </a:t>
            </a:r>
            <a:r>
              <a:rPr lang="ru-RU" b="1" dirty="0" err="1">
                <a:solidFill>
                  <a:srgbClr val="0000FF"/>
                </a:solidFill>
              </a:rPr>
              <a:t>ммоль</a:t>
            </a:r>
            <a:r>
              <a:rPr lang="ru-RU" b="1" dirty="0">
                <a:solidFill>
                  <a:srgbClr val="0000FF"/>
                </a:solidFill>
              </a:rPr>
              <a:t>/л (нижняя граница нормы и ниже…)</a:t>
            </a:r>
          </a:p>
          <a:p>
            <a:pPr algn="ctr" fontAlgn="auto">
              <a:lnSpc>
                <a:spcPct val="90000"/>
              </a:lnSpc>
              <a:spcAft>
                <a:spcPts val="0"/>
              </a:spcAft>
              <a:buFontTx/>
              <a:buNone/>
              <a:defRPr/>
            </a:pPr>
            <a:endParaRPr lang="ru-RU" b="1" dirty="0">
              <a:solidFill>
                <a:srgbClr val="0000FF"/>
              </a:solidFill>
            </a:endParaRPr>
          </a:p>
          <a:p>
            <a:pPr algn="ctr" fontAlgn="auto">
              <a:lnSpc>
                <a:spcPct val="90000"/>
              </a:lnSpc>
              <a:spcAft>
                <a:spcPts val="0"/>
              </a:spcAft>
              <a:buFontTx/>
              <a:buNone/>
              <a:defRPr/>
            </a:pPr>
            <a:r>
              <a:rPr lang="ru-RU" dirty="0">
                <a:solidFill>
                  <a:srgbClr val="FF0000"/>
                </a:solidFill>
              </a:rPr>
              <a:t>Диапазон: </a:t>
            </a:r>
          </a:p>
          <a:p>
            <a:pPr algn="ctr" fontAlgn="auto">
              <a:lnSpc>
                <a:spcPct val="90000"/>
              </a:lnSpc>
              <a:spcAft>
                <a:spcPts val="0"/>
              </a:spcAft>
              <a:buFontTx/>
              <a:buNone/>
              <a:defRPr/>
            </a:pPr>
            <a:r>
              <a:rPr lang="ru-RU" dirty="0" err="1">
                <a:solidFill>
                  <a:srgbClr val="FF0000"/>
                </a:solidFill>
              </a:rPr>
              <a:t>Mg</a:t>
            </a:r>
            <a:r>
              <a:rPr lang="ru-RU" dirty="0">
                <a:solidFill>
                  <a:srgbClr val="FF0000"/>
                </a:solidFill>
              </a:rPr>
              <a:t>/ПК/</a:t>
            </a:r>
            <a:r>
              <a:rPr lang="ru-RU" dirty="0" err="1">
                <a:solidFill>
                  <a:srgbClr val="FF0000"/>
                </a:solidFill>
              </a:rPr>
              <a:t>min</a:t>
            </a:r>
            <a:r>
              <a:rPr lang="ru-RU" dirty="0">
                <a:solidFill>
                  <a:srgbClr val="FF0000"/>
                </a:solidFill>
              </a:rPr>
              <a:t> </a:t>
            </a:r>
            <a:r>
              <a:rPr lang="ru-RU" b="1" dirty="0">
                <a:solidFill>
                  <a:srgbClr val="0000FF"/>
                </a:solidFill>
              </a:rPr>
              <a:t>-</a:t>
            </a:r>
            <a:r>
              <a:rPr lang="ru-RU" dirty="0">
                <a:solidFill>
                  <a:srgbClr val="FF0000"/>
                </a:solidFill>
              </a:rPr>
              <a:t> </a:t>
            </a:r>
            <a:r>
              <a:rPr lang="ru-RU" b="1" dirty="0">
                <a:solidFill>
                  <a:srgbClr val="0000FF"/>
                </a:solidFill>
              </a:rPr>
              <a:t>0,05 </a:t>
            </a:r>
            <a:r>
              <a:rPr lang="ru-RU" b="1" dirty="0" err="1">
                <a:solidFill>
                  <a:srgbClr val="0000FF"/>
                </a:solidFill>
              </a:rPr>
              <a:t>ммоль</a:t>
            </a:r>
            <a:r>
              <a:rPr lang="ru-RU" b="1" dirty="0">
                <a:solidFill>
                  <a:srgbClr val="0000FF"/>
                </a:solidFill>
              </a:rPr>
              <a:t>/л</a:t>
            </a:r>
            <a:r>
              <a:rPr lang="ru-RU" dirty="0"/>
              <a:t> </a:t>
            </a:r>
            <a:endParaRPr lang="ru-RU" dirty="0">
              <a:solidFill>
                <a:srgbClr val="FF0000"/>
              </a:solidFill>
            </a:endParaRPr>
          </a:p>
          <a:p>
            <a:pPr algn="ctr" fontAlgn="auto">
              <a:lnSpc>
                <a:spcPct val="90000"/>
              </a:lnSpc>
              <a:spcAft>
                <a:spcPts val="0"/>
              </a:spcAft>
              <a:buFontTx/>
              <a:buNone/>
              <a:defRPr/>
            </a:pPr>
            <a:r>
              <a:rPr lang="ru-RU" dirty="0" err="1">
                <a:solidFill>
                  <a:srgbClr val="FF0000"/>
                </a:solidFill>
              </a:rPr>
              <a:t>Mg</a:t>
            </a:r>
            <a:r>
              <a:rPr lang="ru-RU" dirty="0">
                <a:solidFill>
                  <a:srgbClr val="FF0000"/>
                </a:solidFill>
              </a:rPr>
              <a:t>/ПК/</a:t>
            </a:r>
            <a:r>
              <a:rPr lang="ru-RU" dirty="0" err="1">
                <a:solidFill>
                  <a:srgbClr val="FF0000"/>
                </a:solidFill>
              </a:rPr>
              <a:t>max</a:t>
            </a:r>
            <a:r>
              <a:rPr lang="ru-RU" dirty="0">
                <a:solidFill>
                  <a:srgbClr val="FF0000"/>
                </a:solidFill>
              </a:rPr>
              <a:t> </a:t>
            </a:r>
            <a:r>
              <a:rPr lang="ru-RU" b="1" dirty="0">
                <a:solidFill>
                  <a:srgbClr val="0000FF"/>
                </a:solidFill>
              </a:rPr>
              <a:t>- 5,2 </a:t>
            </a:r>
            <a:r>
              <a:rPr lang="ru-RU" b="1" dirty="0" err="1">
                <a:solidFill>
                  <a:srgbClr val="0000FF"/>
                </a:solidFill>
              </a:rPr>
              <a:t>ммоль</a:t>
            </a:r>
            <a:r>
              <a:rPr lang="ru-RU" b="1" dirty="0">
                <a:solidFill>
                  <a:srgbClr val="0000FF"/>
                </a:solidFill>
              </a:rPr>
              <a:t>/л</a:t>
            </a:r>
            <a:r>
              <a:rPr lang="ru-RU" dirty="0">
                <a:solidFill>
                  <a:srgbClr val="FF0000"/>
                </a:solidFill>
              </a:rPr>
              <a:t> </a:t>
            </a:r>
          </a:p>
          <a:p>
            <a:pPr algn="ctr" fontAlgn="auto">
              <a:lnSpc>
                <a:spcPct val="90000"/>
              </a:lnSpc>
              <a:spcAft>
                <a:spcPts val="0"/>
              </a:spcAft>
              <a:buFontTx/>
              <a:buNone/>
              <a:defRPr/>
            </a:pPr>
            <a:endParaRPr lang="ru-RU" dirty="0">
              <a:solidFill>
                <a:srgbClr val="FF0000"/>
              </a:solidFill>
            </a:endParaRPr>
          </a:p>
        </p:txBody>
      </p:sp>
      <p:sp>
        <p:nvSpPr>
          <p:cNvPr id="2" name="Rectangle 1"/>
          <p:cNvSpPr/>
          <p:nvPr/>
        </p:nvSpPr>
        <p:spPr>
          <a:xfrm>
            <a:off x="38100" y="6389132"/>
            <a:ext cx="8877300" cy="369332"/>
          </a:xfrm>
          <a:prstGeom prst="rect">
            <a:avLst/>
          </a:prstGeom>
        </p:spPr>
        <p:txBody>
          <a:bodyPr wrap="square">
            <a:spAutoFit/>
          </a:bodyPr>
          <a:lstStyle/>
          <a:p>
            <a:r>
              <a:rPr lang="ru-RU" sz="900" baseline="30000" dirty="0"/>
              <a:t>11</a:t>
            </a:r>
            <a:r>
              <a:rPr lang="ru-RU" sz="900" dirty="0"/>
              <a:t>Тиц Н. Энциклопедия клинических лабораторных тестов (перевод с англ., под ред. В.В. Меньшикова) 2001 М.: изд-во "</a:t>
            </a:r>
            <a:r>
              <a:rPr lang="ru-RU" sz="900" dirty="0" err="1"/>
              <a:t>Лабинформ</a:t>
            </a:r>
            <a:r>
              <a:rPr lang="ru-RU" sz="900" dirty="0"/>
              <a:t>", </a:t>
            </a:r>
          </a:p>
          <a:p>
            <a:r>
              <a:rPr lang="ru-RU" sz="900" baseline="30000" dirty="0"/>
              <a:t>12</a:t>
            </a:r>
            <a:r>
              <a:rPr lang="ru-RU" sz="900" dirty="0"/>
              <a:t> Лабораторные методы исследования в клинике, под ред. В.В. </a:t>
            </a:r>
            <a:r>
              <a:rPr lang="ru-RU" sz="900" dirty="0" smtClean="0"/>
              <a:t>Меньшикова, </a:t>
            </a:r>
            <a:r>
              <a:rPr lang="ru-RU" sz="900" dirty="0"/>
              <a:t>М., 1987.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ru-RU" sz="4800" b="1" smtClean="0">
                <a:solidFill>
                  <a:srgbClr val="FF0000"/>
                </a:solidFill>
              </a:rPr>
              <a:t>ПК:</a:t>
            </a:r>
            <a:r>
              <a:rPr lang="ru-RU" sz="4800" b="1" smtClean="0">
                <a:solidFill>
                  <a:srgbClr val="0000CC"/>
                </a:solidFill>
              </a:rPr>
              <a:t> КОМОРБИДНОСТЬ</a:t>
            </a:r>
          </a:p>
        </p:txBody>
      </p:sp>
      <p:pic>
        <p:nvPicPr>
          <p:cNvPr id="113666" name="Picture 3"/>
          <p:cNvPicPr>
            <a:picLocks noGrp="1" noChangeAspect="1" noChangeArrowheads="1"/>
          </p:cNvPicPr>
          <p:nvPr>
            <p:ph sz="half" idx="1"/>
          </p:nvPr>
        </p:nvPicPr>
        <p:blipFill>
          <a:blip r:embed="rId3"/>
          <a:srcRect/>
          <a:stretch>
            <a:fillRect/>
          </a:stretch>
        </p:blipFill>
        <p:spPr>
          <a:xfrm>
            <a:off x="1163638" y="1689100"/>
            <a:ext cx="6905625" cy="3479800"/>
          </a:xfrm>
        </p:spPr>
      </p:pic>
      <p:sp>
        <p:nvSpPr>
          <p:cNvPr id="113667" name="Text Box 4"/>
          <p:cNvSpPr txBox="1">
            <a:spLocks noChangeArrowheads="1"/>
          </p:cNvSpPr>
          <p:nvPr/>
        </p:nvSpPr>
        <p:spPr bwMode="auto">
          <a:xfrm>
            <a:off x="1074738" y="5645149"/>
            <a:ext cx="7696200" cy="581025"/>
          </a:xfrm>
          <a:prstGeom prst="rect">
            <a:avLst/>
          </a:prstGeom>
          <a:solidFill>
            <a:srgbClr val="CCFFCC"/>
          </a:solidFill>
          <a:ln w="9525">
            <a:noFill/>
            <a:miter lim="800000"/>
            <a:headEnd/>
            <a:tailEnd/>
          </a:ln>
        </p:spPr>
        <p:txBody>
          <a:bodyPr>
            <a:spAutoFit/>
          </a:bodyPr>
          <a:lstStyle/>
          <a:p>
            <a:pPr>
              <a:spcBef>
                <a:spcPct val="50000"/>
              </a:spcBef>
            </a:pPr>
            <a:r>
              <a:rPr lang="ru-RU" sz="1600" i="1" dirty="0">
                <a:solidFill>
                  <a:srgbClr val="0000CC"/>
                </a:solidFill>
                <a:latin typeface="Calibri" pitchFamily="34" charset="0"/>
              </a:rPr>
              <a:t>Корреляции между средними уровнями магния в плазме и числом </a:t>
            </a:r>
            <a:r>
              <a:rPr lang="ru-RU" sz="1600" i="1" dirty="0" err="1">
                <a:solidFill>
                  <a:srgbClr val="0000CC"/>
                </a:solidFill>
                <a:latin typeface="Calibri" pitchFamily="34" charset="0"/>
              </a:rPr>
              <a:t>коморбидных</a:t>
            </a:r>
            <a:r>
              <a:rPr lang="ru-RU" sz="1600" i="1" dirty="0">
                <a:solidFill>
                  <a:srgbClr val="0000CC"/>
                </a:solidFill>
                <a:latin typeface="Calibri" pitchFamily="34" charset="0"/>
              </a:rPr>
              <a:t> состояний у пациента </a:t>
            </a:r>
          </a:p>
        </p:txBody>
      </p:sp>
      <p:sp>
        <p:nvSpPr>
          <p:cNvPr id="113668" name="Rectangle 5"/>
          <p:cNvSpPr>
            <a:spLocks noChangeArrowheads="1"/>
          </p:cNvSpPr>
          <p:nvPr/>
        </p:nvSpPr>
        <p:spPr bwMode="auto">
          <a:xfrm>
            <a:off x="6192838" y="3698875"/>
            <a:ext cx="1317625" cy="336550"/>
          </a:xfrm>
          <a:prstGeom prst="rect">
            <a:avLst/>
          </a:prstGeom>
          <a:noFill/>
          <a:ln w="9525">
            <a:noFill/>
            <a:miter lim="800000"/>
            <a:headEnd/>
            <a:tailEnd/>
          </a:ln>
        </p:spPr>
        <p:txBody>
          <a:bodyPr wrap="none">
            <a:spAutoFit/>
          </a:bodyPr>
          <a:lstStyle/>
          <a:p>
            <a:r>
              <a:rPr lang="ru-RU" sz="1600" i="1">
                <a:solidFill>
                  <a:srgbClr val="0000CC"/>
                </a:solidFill>
                <a:latin typeface="Calibri" pitchFamily="34" charset="0"/>
              </a:rPr>
              <a:t>«АМАКС-Р»</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1" name="Text Box 2"/>
          <p:cNvSpPr txBox="1">
            <a:spLocks noChangeArrowheads="1"/>
          </p:cNvSpPr>
          <p:nvPr/>
        </p:nvSpPr>
        <p:spPr bwMode="auto">
          <a:xfrm>
            <a:off x="566738" y="368300"/>
            <a:ext cx="8191500" cy="1479550"/>
          </a:xfrm>
          <a:prstGeom prst="rect">
            <a:avLst/>
          </a:prstGeom>
          <a:noFill/>
          <a:ln w="9525">
            <a:noFill/>
            <a:miter lim="800000"/>
            <a:headEnd/>
            <a:tailEnd/>
          </a:ln>
        </p:spPr>
        <p:txBody>
          <a:bodyPr>
            <a:spAutoFit/>
          </a:bodyPr>
          <a:lstStyle/>
          <a:p>
            <a:pPr algn="ctr">
              <a:spcBef>
                <a:spcPct val="50000"/>
              </a:spcBef>
            </a:pPr>
            <a:r>
              <a:rPr lang="ru-RU" sz="3200" b="1">
                <a:solidFill>
                  <a:srgbClr val="FF0000"/>
                </a:solidFill>
                <a:latin typeface="Calibri" pitchFamily="34" charset="0"/>
              </a:rPr>
              <a:t>ЭРИТРОЦИТЫ ДАЮТ ИСТИННУЮ КАРТИНУ ДЕФИЦИТА: </a:t>
            </a:r>
          </a:p>
          <a:p>
            <a:pPr algn="ctr">
              <a:spcBef>
                <a:spcPct val="50000"/>
              </a:spcBef>
            </a:pPr>
            <a:r>
              <a:rPr lang="ru-RU" i="1">
                <a:solidFill>
                  <a:srgbClr val="0000CC"/>
                </a:solidFill>
                <a:latin typeface="Calibri" pitchFamily="34" charset="0"/>
              </a:rPr>
              <a:t>скрининг «АМАКС-Р», 2400 анализов из 8 областей РФ</a:t>
            </a:r>
          </a:p>
        </p:txBody>
      </p:sp>
      <p:graphicFrame>
        <p:nvGraphicFramePr>
          <p:cNvPr id="6240" name="Object 96"/>
          <p:cNvGraphicFramePr>
            <a:graphicFrameLocks noGrp="1" noChangeAspect="1"/>
          </p:cNvGraphicFramePr>
          <p:nvPr>
            <p:ph idx="1"/>
          </p:nvPr>
        </p:nvGraphicFramePr>
        <p:xfrm>
          <a:off x="836613" y="2124075"/>
          <a:ext cx="7831137" cy="3465513"/>
        </p:xfrm>
        <a:graphic>
          <a:graphicData uri="http://schemas.openxmlformats.org/presentationml/2006/ole">
            <mc:AlternateContent xmlns:mc="http://schemas.openxmlformats.org/markup-compatibility/2006">
              <mc:Choice xmlns:v="urn:schemas-microsoft-com:vml" Requires="v">
                <p:oleObj spid="_x0000_s6254" name="Диаграмма" r:id="rId4" imgW="6042631" imgH="3245997" progId="Excel.Sheet.8">
                  <p:embed/>
                </p:oleObj>
              </mc:Choice>
              <mc:Fallback>
                <p:oleObj name="Диаграмма" r:id="rId4" imgW="6042631" imgH="3245997" progId="Excel.Sheet.8">
                  <p:embed/>
                  <p:pic>
                    <p:nvPicPr>
                      <p:cNvPr id="0" name="Picture 96"/>
                      <p:cNvPicPr>
                        <a:picLocks noGrp="1" noChangeAspect="1" noChangeArrowheads="1"/>
                      </p:cNvPicPr>
                      <p:nvPr/>
                    </p:nvPicPr>
                    <p:blipFill>
                      <a:blip r:embed="rId5">
                        <a:extLst>
                          <a:ext uri="{28A0092B-C50C-407E-A947-70E740481C1C}">
                            <a14:useLocalDpi xmlns:a14="http://schemas.microsoft.com/office/drawing/2010/main" val="0"/>
                          </a:ext>
                        </a:extLst>
                      </a:blip>
                      <a:srcRect l="2971" t="7613" r="1871" b="14003"/>
                      <a:stretch>
                        <a:fillRect/>
                      </a:stretch>
                    </p:blipFill>
                    <p:spPr bwMode="auto">
                      <a:xfrm>
                        <a:off x="836613" y="2124075"/>
                        <a:ext cx="7831137" cy="3465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2" name="Text Box 4"/>
          <p:cNvSpPr txBox="1">
            <a:spLocks noChangeArrowheads="1"/>
          </p:cNvSpPr>
          <p:nvPr/>
        </p:nvSpPr>
        <p:spPr bwMode="auto">
          <a:xfrm>
            <a:off x="792163" y="5316538"/>
            <a:ext cx="7829550" cy="703262"/>
          </a:xfrm>
          <a:prstGeom prst="rect">
            <a:avLst/>
          </a:prstGeom>
          <a:solidFill>
            <a:srgbClr val="FF0000"/>
          </a:solidFill>
          <a:ln w="9525">
            <a:noFill/>
            <a:miter lim="800000"/>
            <a:headEnd/>
            <a:tailEnd/>
          </a:ln>
        </p:spPr>
        <p:txBody>
          <a:bodyPr>
            <a:spAutoFit/>
          </a:bodyPr>
          <a:lstStyle/>
          <a:p>
            <a:pPr algn="ctr">
              <a:spcBef>
                <a:spcPct val="50000"/>
              </a:spcBef>
            </a:pPr>
            <a:r>
              <a:rPr lang="ru-RU" sz="1600">
                <a:solidFill>
                  <a:schemeClr val="bg1"/>
                </a:solidFill>
                <a:latin typeface="Calibri" pitchFamily="34" charset="0"/>
              </a:rPr>
              <a:t>До 90% пациентов имеют т.н. маргинальную норму – </a:t>
            </a:r>
          </a:p>
          <a:p>
            <a:pPr algn="ctr">
              <a:spcBef>
                <a:spcPct val="50000"/>
              </a:spcBef>
            </a:pPr>
            <a:r>
              <a:rPr lang="ru-RU" sz="1600">
                <a:solidFill>
                  <a:schemeClr val="bg1"/>
                </a:solidFill>
                <a:latin typeface="Calibri" pitchFamily="34" charset="0"/>
              </a:rPr>
              <a:t>нижний диапазон нормы!!!!</a:t>
            </a:r>
          </a:p>
        </p:txBody>
      </p:sp>
      <p:sp>
        <p:nvSpPr>
          <p:cNvPr id="6243" name="Rectangle 5"/>
          <p:cNvSpPr>
            <a:spLocks noChangeArrowheads="1"/>
          </p:cNvSpPr>
          <p:nvPr/>
        </p:nvSpPr>
        <p:spPr bwMode="auto">
          <a:xfrm>
            <a:off x="1376363" y="3092450"/>
            <a:ext cx="1993900" cy="336550"/>
          </a:xfrm>
          <a:prstGeom prst="rect">
            <a:avLst/>
          </a:prstGeom>
          <a:noFill/>
          <a:ln w="9525">
            <a:noFill/>
            <a:miter lim="800000"/>
            <a:headEnd/>
            <a:tailEnd/>
          </a:ln>
        </p:spPr>
        <p:txBody>
          <a:bodyPr wrap="none">
            <a:spAutoFit/>
          </a:bodyPr>
          <a:lstStyle/>
          <a:p>
            <a:r>
              <a:rPr lang="ru-RU" sz="1600">
                <a:solidFill>
                  <a:schemeClr val="bg1"/>
                </a:solidFill>
                <a:latin typeface="Calibri" pitchFamily="34" charset="0"/>
              </a:rPr>
              <a:t>1.65±0.56 ммоль/л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B25510E0-1289-46EC-9074-4A4E4C8B7569}" type="slidenum">
              <a:rPr lang="ru-RU" altLang="ru-RU" sz="1200" smtClean="0">
                <a:latin typeface="Arial" charset="0"/>
              </a:rPr>
              <a:pPr eaLnBrk="1" hangingPunct="1">
                <a:spcBef>
                  <a:spcPct val="0"/>
                </a:spcBef>
                <a:buClrTx/>
                <a:buFontTx/>
                <a:buNone/>
              </a:pPr>
              <a:t>3</a:t>
            </a:fld>
            <a:endParaRPr lang="ru-RU" altLang="ru-RU" sz="1200" smtClean="0">
              <a:latin typeface="Arial" charset="0"/>
            </a:endParaRPr>
          </a:p>
        </p:txBody>
      </p:sp>
      <p:sp>
        <p:nvSpPr>
          <p:cNvPr id="33795" name="Rectangle 2"/>
          <p:cNvSpPr>
            <a:spLocks noGrp="1" noChangeArrowheads="1"/>
          </p:cNvSpPr>
          <p:nvPr>
            <p:ph type="title" idx="4294967295"/>
          </p:nvPr>
        </p:nvSpPr>
        <p:spPr>
          <a:xfrm>
            <a:off x="0" y="274638"/>
            <a:ext cx="8893175" cy="1143000"/>
          </a:xfrm>
        </p:spPr>
        <p:txBody>
          <a:bodyPr/>
          <a:lstStyle/>
          <a:p>
            <a:pPr eaLnBrk="1" hangingPunct="1"/>
            <a:r>
              <a:rPr lang="ru-RU" altLang="ru-RU" sz="2400" smtClean="0">
                <a:solidFill>
                  <a:srgbClr val="00B0F0"/>
                </a:solidFill>
              </a:rPr>
              <a:t>Личностная тревожность у детей и подростков в зависимости от формы обучения, %     (Ширяева Г.П.,2009)</a:t>
            </a:r>
          </a:p>
        </p:txBody>
      </p:sp>
      <p:sp>
        <p:nvSpPr>
          <p:cNvPr id="337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endParaRPr lang="ru-RU" altLang="ru-RU" sz="1800">
              <a:solidFill>
                <a:schemeClr val="tx1"/>
              </a:solidFill>
              <a:latin typeface="Arial" charset="0"/>
            </a:endParaRPr>
          </a:p>
        </p:txBody>
      </p:sp>
      <p:graphicFrame>
        <p:nvGraphicFramePr>
          <p:cNvPr id="33797" name="Object 4"/>
          <p:cNvGraphicFramePr>
            <a:graphicFrameLocks noChangeAspect="1"/>
          </p:cNvGraphicFramePr>
          <p:nvPr/>
        </p:nvGraphicFramePr>
        <p:xfrm>
          <a:off x="684213" y="1460500"/>
          <a:ext cx="7705725" cy="5210175"/>
        </p:xfrm>
        <a:graphic>
          <a:graphicData uri="http://schemas.openxmlformats.org/presentationml/2006/ole">
            <mc:AlternateContent xmlns:mc="http://schemas.openxmlformats.org/markup-compatibility/2006">
              <mc:Choice xmlns:v="urn:schemas-microsoft-com:vml" Requires="v">
                <p:oleObj spid="_x0000_s65538" name="Диаграмма" r:id="rId3" imgW="6077102" imgH="4114800" progId="MSGraph.Chart.8">
                  <p:embed followColorScheme="full"/>
                </p:oleObj>
              </mc:Choice>
              <mc:Fallback>
                <p:oleObj name="Диаграмма" r:id="rId3" imgW="6077102" imgH="4114800" progId="MSGraph.Chart.8">
                  <p:embed followColorScheme="full"/>
                  <p:pic>
                    <p:nvPicPr>
                      <p:cNvPr id="0" name=""/>
                      <p:cNvPicPr>
                        <a:picLocks noChangeAspect="1" noChangeArrowheads="1"/>
                      </p:cNvPicPr>
                      <p:nvPr/>
                    </p:nvPicPr>
                    <p:blipFill>
                      <a:blip r:embed="rId4"/>
                      <a:srcRect/>
                      <a:stretch>
                        <a:fillRect/>
                      </a:stretch>
                    </p:blipFill>
                    <p:spPr bwMode="auto">
                      <a:xfrm>
                        <a:off x="684213" y="1460500"/>
                        <a:ext cx="7705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576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8641"/>
            <a:ext cx="9144000" cy="1566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ctr" hangingPunct="1">
              <a:buClrTx/>
              <a:buFontTx/>
              <a:buNone/>
            </a:pPr>
            <a:r>
              <a:rPr lang="ru-RU" sz="3600" b="1"/>
              <a:t>Синдром вегетативной дистонии</a:t>
            </a:r>
          </a:p>
        </p:txBody>
      </p:sp>
      <p:sp>
        <p:nvSpPr>
          <p:cNvPr id="7170" name="Rectangle 2"/>
          <p:cNvSpPr>
            <a:spLocks noChangeArrowheads="1"/>
          </p:cNvSpPr>
          <p:nvPr/>
        </p:nvSpPr>
        <p:spPr bwMode="auto">
          <a:xfrm>
            <a:off x="4387680" y="2147266"/>
            <a:ext cx="4561920" cy="2547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2000" b="1">
                <a:solidFill>
                  <a:srgbClr val="000080"/>
                </a:solidFill>
                <a:cs typeface="Arial Unicode MS" charset="0"/>
              </a:rPr>
              <a:t>СВД включает в себя разнообразные по происхождению и проявлениям нарушения соматических (вегетативных) функций, обусловленные расстройством их нейрогенной регуляции. </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2000" b="1">
                <a:solidFill>
                  <a:srgbClr val="000080"/>
                </a:solidFill>
                <a:cs typeface="Arial Unicode MS" charset="0"/>
              </a:rPr>
              <a:t>                                  Вейн А.М., 1991</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ru-RU" sz="2000" b="1">
              <a:solidFill>
                <a:srgbClr val="000080"/>
              </a:solidFill>
              <a:cs typeface="Arial Unicode MS"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40" y="1637452"/>
            <a:ext cx="3903840" cy="38696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3736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21120" y="236185"/>
            <a:ext cx="8570880" cy="84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ctr">
              <a:lnSpc>
                <a:spcPct val="100000"/>
              </a:lnSpc>
              <a:buClrTx/>
              <a:buFontTx/>
              <a:buNone/>
            </a:pPr>
            <a:r>
              <a:rPr lang="ru-RU" sz="3300" b="1">
                <a:effectLst>
                  <a:outerShdw blurRad="38100" dist="38100" dir="2700000" algn="tl">
                    <a:srgbClr val="C0C0C0"/>
                  </a:outerShdw>
                </a:effectLst>
              </a:rPr>
              <a:t>Нозологическая принадлежность</a:t>
            </a:r>
          </a:p>
          <a:p>
            <a:pPr algn="ctr">
              <a:lnSpc>
                <a:spcPct val="100000"/>
              </a:lnSpc>
              <a:buClrTx/>
              <a:buFontTx/>
              <a:buNone/>
            </a:pPr>
            <a:r>
              <a:rPr lang="ru-RU" sz="3300" b="1">
                <a:effectLst>
                  <a:outerShdw blurRad="38100" dist="38100" dir="2700000" algn="tl">
                    <a:srgbClr val="C0C0C0"/>
                  </a:outerShdw>
                </a:effectLst>
              </a:rPr>
              <a:t>СВД при:</a:t>
            </a:r>
          </a:p>
        </p:txBody>
      </p:sp>
      <p:sp>
        <p:nvSpPr>
          <p:cNvPr id="8194" name="AutoShape 2"/>
          <p:cNvSpPr>
            <a:spLocks noChangeArrowheads="1"/>
          </p:cNvSpPr>
          <p:nvPr/>
        </p:nvSpPr>
        <p:spPr bwMode="auto">
          <a:xfrm>
            <a:off x="3545280" y="2544748"/>
            <a:ext cx="2040480" cy="1051310"/>
          </a:xfrm>
          <a:prstGeom prst="roundRect">
            <a:avLst>
              <a:gd name="adj" fmla="val 16667"/>
            </a:avLst>
          </a:prstGeom>
          <a:solidFill>
            <a:srgbClr val="CCFF33"/>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b="1">
                <a:solidFill>
                  <a:srgbClr val="000000"/>
                </a:solidFill>
              </a:rPr>
              <a:t>СВД</a:t>
            </a:r>
          </a:p>
        </p:txBody>
      </p:sp>
      <p:sp>
        <p:nvSpPr>
          <p:cNvPr id="8195" name="AutoShape 3"/>
          <p:cNvSpPr>
            <a:spLocks noChangeArrowheads="1"/>
          </p:cNvSpPr>
          <p:nvPr/>
        </p:nvSpPr>
        <p:spPr bwMode="auto">
          <a:xfrm>
            <a:off x="584641" y="1198206"/>
            <a:ext cx="3731040" cy="842489"/>
          </a:xfrm>
          <a:prstGeom prst="wedgeRoundRectCallout">
            <a:avLst>
              <a:gd name="adj1" fmla="val 30199"/>
              <a:gd name="adj2" fmla="val 133796"/>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Наследственно-конституциональные формы СВД</a:t>
            </a:r>
          </a:p>
        </p:txBody>
      </p:sp>
      <p:sp>
        <p:nvSpPr>
          <p:cNvPr id="8196" name="AutoShape 4"/>
          <p:cNvSpPr>
            <a:spLocks noChangeArrowheads="1"/>
          </p:cNvSpPr>
          <p:nvPr/>
        </p:nvSpPr>
        <p:spPr bwMode="auto">
          <a:xfrm>
            <a:off x="6782400" y="2298481"/>
            <a:ext cx="1759680" cy="842489"/>
          </a:xfrm>
          <a:prstGeom prst="wedgeRoundRectCallout">
            <a:avLst>
              <a:gd name="adj1" fmla="val -128625"/>
              <a:gd name="adj2" fmla="val 68407"/>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Эндокринные заболевания</a:t>
            </a:r>
          </a:p>
        </p:txBody>
      </p:sp>
      <p:sp>
        <p:nvSpPr>
          <p:cNvPr id="8197" name="AutoShape 5"/>
          <p:cNvSpPr>
            <a:spLocks noChangeArrowheads="1"/>
          </p:cNvSpPr>
          <p:nvPr/>
        </p:nvSpPr>
        <p:spPr bwMode="auto">
          <a:xfrm>
            <a:off x="5866560" y="3771757"/>
            <a:ext cx="2675520" cy="842488"/>
          </a:xfrm>
          <a:prstGeom prst="wedgeRoundRectCallout">
            <a:avLst>
              <a:gd name="adj1" fmla="val -78426"/>
              <a:gd name="adj2" fmla="val -47060"/>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Гормональные</a:t>
            </a:r>
            <a:r>
              <a:rPr lang="ru-RU" sz="1500">
                <a:solidFill>
                  <a:srgbClr val="000000"/>
                </a:solidFill>
                <a:latin typeface="Comic Sans MS" pitchFamily="64" charset="0"/>
              </a:rPr>
              <a:t> </a:t>
            </a:r>
            <a:r>
              <a:rPr lang="ru-RU" sz="1500">
                <a:solidFill>
                  <a:srgbClr val="000000"/>
                </a:solidFill>
              </a:rPr>
              <a:t>перестройки</a:t>
            </a:r>
          </a:p>
        </p:txBody>
      </p:sp>
      <p:sp>
        <p:nvSpPr>
          <p:cNvPr id="8198" name="AutoShape 6"/>
          <p:cNvSpPr>
            <a:spLocks noChangeArrowheads="1"/>
          </p:cNvSpPr>
          <p:nvPr/>
        </p:nvSpPr>
        <p:spPr bwMode="auto">
          <a:xfrm>
            <a:off x="4631040" y="1283176"/>
            <a:ext cx="4366080" cy="842488"/>
          </a:xfrm>
          <a:prstGeom prst="wedgeRoundRectCallout">
            <a:avLst>
              <a:gd name="adj1" fmla="val -42375"/>
              <a:gd name="adj2" fmla="val 116162"/>
              <a:gd name="adj3" fmla="val 16667"/>
            </a:avLst>
          </a:prstGeom>
          <a:solidFill>
            <a:srgbClr val="FF6633"/>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b="1">
                <a:solidFill>
                  <a:srgbClr val="000000"/>
                </a:solidFill>
              </a:rPr>
              <a:t>Психофизиологические реакции, стрессы</a:t>
            </a:r>
          </a:p>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b="1">
                <a:solidFill>
                  <a:srgbClr val="000000"/>
                </a:solidFill>
              </a:rPr>
              <a:t>F 43</a:t>
            </a:r>
          </a:p>
        </p:txBody>
      </p:sp>
      <p:sp>
        <p:nvSpPr>
          <p:cNvPr id="8199" name="AutoShape 7"/>
          <p:cNvSpPr>
            <a:spLocks noChangeArrowheads="1"/>
          </p:cNvSpPr>
          <p:nvPr/>
        </p:nvSpPr>
        <p:spPr bwMode="auto">
          <a:xfrm>
            <a:off x="5022721" y="4998765"/>
            <a:ext cx="3166560" cy="980743"/>
          </a:xfrm>
          <a:prstGeom prst="wedgeRoundRectCallout">
            <a:avLst>
              <a:gd name="adj1" fmla="val -66639"/>
              <a:gd name="adj2" fmla="val -155093"/>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Органические </a:t>
            </a:r>
          </a:p>
          <a:p>
            <a:pPr algn="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соматические заболевания</a:t>
            </a:r>
          </a:p>
        </p:txBody>
      </p:sp>
      <p:sp>
        <p:nvSpPr>
          <p:cNvPr id="8200" name="AutoShape 8"/>
          <p:cNvSpPr>
            <a:spLocks noChangeArrowheads="1"/>
          </p:cNvSpPr>
          <p:nvPr/>
        </p:nvSpPr>
        <p:spPr bwMode="auto">
          <a:xfrm>
            <a:off x="666721" y="3158253"/>
            <a:ext cx="2059200" cy="803604"/>
          </a:xfrm>
          <a:prstGeom prst="wedgeRoundRectCallout">
            <a:avLst>
              <a:gd name="adj1" fmla="val 81157"/>
              <a:gd name="adj2" fmla="val 17139"/>
              <a:gd name="adj3" fmla="val 16667"/>
            </a:avLst>
          </a:prstGeom>
          <a:solidFill>
            <a:srgbClr val="EB613D"/>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b="1">
                <a:solidFill>
                  <a:srgbClr val="000000"/>
                </a:solidFill>
              </a:rPr>
              <a:t>Неврозы, Тревога</a:t>
            </a:r>
          </a:p>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b="1">
                <a:solidFill>
                  <a:srgbClr val="000000"/>
                </a:solidFill>
              </a:rPr>
              <a:t>F 45.3 / G 90.9</a:t>
            </a:r>
          </a:p>
        </p:txBody>
      </p:sp>
      <p:sp>
        <p:nvSpPr>
          <p:cNvPr id="8201" name="AutoShape 9"/>
          <p:cNvSpPr>
            <a:spLocks noChangeArrowheads="1"/>
          </p:cNvSpPr>
          <p:nvPr/>
        </p:nvSpPr>
        <p:spPr bwMode="auto">
          <a:xfrm>
            <a:off x="659520" y="4264289"/>
            <a:ext cx="3025440" cy="842488"/>
          </a:xfrm>
          <a:prstGeom prst="wedgeRoundRectCallout">
            <a:avLst>
              <a:gd name="adj1" fmla="val 45227"/>
              <a:gd name="adj2" fmla="val -89671"/>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Профессиональные заболевания</a:t>
            </a:r>
          </a:p>
        </p:txBody>
      </p:sp>
      <p:sp>
        <p:nvSpPr>
          <p:cNvPr id="8202" name="AutoShape 10"/>
          <p:cNvSpPr>
            <a:spLocks noChangeArrowheads="1"/>
          </p:cNvSpPr>
          <p:nvPr/>
        </p:nvSpPr>
        <p:spPr bwMode="auto">
          <a:xfrm>
            <a:off x="2278080" y="5384726"/>
            <a:ext cx="2041920" cy="940418"/>
          </a:xfrm>
          <a:prstGeom prst="wedgeRoundRectCallout">
            <a:avLst>
              <a:gd name="adj1" fmla="val 45106"/>
              <a:gd name="adj2" fmla="val -209560"/>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Органические </a:t>
            </a:r>
          </a:p>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заболевания НС</a:t>
            </a:r>
          </a:p>
        </p:txBody>
      </p:sp>
      <p:sp>
        <p:nvSpPr>
          <p:cNvPr id="8203" name="AutoShape 11"/>
          <p:cNvSpPr>
            <a:spLocks noChangeArrowheads="1"/>
          </p:cNvSpPr>
          <p:nvPr/>
        </p:nvSpPr>
        <p:spPr bwMode="auto">
          <a:xfrm>
            <a:off x="264960" y="2225035"/>
            <a:ext cx="2698560" cy="842488"/>
          </a:xfrm>
          <a:prstGeom prst="wedgeRoundRectCallout">
            <a:avLst>
              <a:gd name="adj1" fmla="val 71245"/>
              <a:gd name="adj2" fmla="val 38333"/>
              <a:gd name="adj3" fmla="val 16667"/>
            </a:avLst>
          </a:prstGeom>
          <a:solidFill>
            <a:srgbClr val="FFFF00"/>
          </a:solidFill>
          <a:ln w="57240">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Психические расстройства</a:t>
            </a:r>
          </a:p>
          <a:p>
            <a:pPr>
              <a:lnSpc>
                <a:spcPct val="150000"/>
              </a:lnSpc>
              <a:spcBef>
                <a:spcPts val="363"/>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1500">
                <a:solidFill>
                  <a:srgbClr val="000000"/>
                </a:solidFill>
              </a:rPr>
              <a:t>F 00-99</a:t>
            </a:r>
          </a:p>
        </p:txBody>
      </p:sp>
    </p:spTree>
    <p:extLst>
      <p:ext uri="{BB962C8B-B14F-4D97-AF65-F5344CB8AC3E}">
        <p14:creationId xmlns:p14="http://schemas.microsoft.com/office/powerpoint/2010/main" val="153842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839520" y="246267"/>
            <a:ext cx="7464960" cy="1631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hangingPunct="1">
              <a:buClrTx/>
              <a:buFontTx/>
              <a:buNone/>
            </a:pPr>
            <a:r>
              <a:rPr lang="ru-RU" sz="2500" b="1"/>
              <a:t>Психовегетативный синдром-</a:t>
            </a:r>
            <a:br>
              <a:rPr lang="ru-RU" sz="2500" b="1"/>
            </a:br>
            <a:r>
              <a:rPr lang="ru-RU" sz="2500" b="1"/>
              <a:t> психогенно обусловленные полисистемные вегетативные нарушения, за которыми стоят тревога, депрессия, нарушения адаптации</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20" y="1864997"/>
            <a:ext cx="4115520" cy="32216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3"/>
          <p:cNvSpPr>
            <a:spLocks noChangeArrowheads="1"/>
          </p:cNvSpPr>
          <p:nvPr/>
        </p:nvSpPr>
        <p:spPr bwMode="auto">
          <a:xfrm>
            <a:off x="195840" y="5233509"/>
            <a:ext cx="8674560" cy="1670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ru-RU" sz="1500" b="1">
                <a:solidFill>
                  <a:srgbClr val="FF0000"/>
                </a:solidFill>
              </a:rPr>
              <a:t>«Medically Unexplained Symptoms»</a:t>
            </a:r>
            <a:r>
              <a:rPr lang="ru-RU" sz="1500">
                <a:solidFill>
                  <a:srgbClr val="000000"/>
                </a:solidFill>
              </a:rPr>
              <a:t> заменяет слово «соматизация» и является более приемлемым для описания большой группы пациентов.</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ru-RU" sz="1500">
                <a:solidFill>
                  <a:srgbClr val="000000"/>
                </a:solidFill>
              </a:rPr>
              <a:t>Физические жалобы или функциональные телесные симптомы, не верифицируемые традиционными диагнозами являются распространенными во всех медицинских учреждениях, но их классификация оспаривается введенными многочисленными перекрестными и синдромальными диагнозами </a:t>
            </a:r>
            <a:r>
              <a:rPr lang="ru-RU" sz="1300">
                <a:solidFill>
                  <a:srgbClr val="000000"/>
                </a:solidFill>
              </a:rPr>
              <a:t>(Page LA, Wessely S., 2003)</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ru-RU" sz="1500">
                <a:solidFill>
                  <a:srgbClr val="000000"/>
                </a:solidFill>
              </a:rPr>
              <a:t>Часто используется термин «physio-somatic» </a:t>
            </a:r>
            <a:r>
              <a:rPr lang="ru-RU" sz="1300">
                <a:solidFill>
                  <a:srgbClr val="000000"/>
                </a:solidFill>
              </a:rPr>
              <a:t>(Anderson G, Maes M, Berk M, 2012)</a:t>
            </a:r>
          </a:p>
        </p:txBody>
      </p:sp>
    </p:spTree>
    <p:extLst>
      <p:ext uri="{BB962C8B-B14F-4D97-AF65-F5344CB8AC3E}">
        <p14:creationId xmlns:p14="http://schemas.microsoft.com/office/powerpoint/2010/main" val="8796643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
          <p:cNvSpPr>
            <a:spLocks noChangeArrowheads="1"/>
          </p:cNvSpPr>
          <p:nvPr/>
        </p:nvSpPr>
        <p:spPr bwMode="auto">
          <a:xfrm>
            <a:off x="1104480" y="2327285"/>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Нарушения сна:</a:t>
            </a:r>
          </a:p>
          <a:p>
            <a:pPr algn="ctr" eaLnBrk="1" hangingPunct="1">
              <a:lnSpc>
                <a:spcPct val="100000"/>
              </a:lnSpc>
              <a:buClrTx/>
              <a:buFontTx/>
              <a:buNone/>
            </a:pPr>
            <a:r>
              <a:rPr lang="ru-RU" altLang="ru-RU">
                <a:solidFill>
                  <a:srgbClr val="000099"/>
                </a:solidFill>
              </a:rPr>
              <a:t>трудности засыпания, </a:t>
            </a:r>
          </a:p>
          <a:p>
            <a:pPr algn="ctr" eaLnBrk="1" hangingPunct="1">
              <a:lnSpc>
                <a:spcPct val="100000"/>
              </a:lnSpc>
              <a:buClrTx/>
              <a:buFontTx/>
              <a:buNone/>
            </a:pPr>
            <a:r>
              <a:rPr lang="ru-RU" altLang="ru-RU">
                <a:solidFill>
                  <a:srgbClr val="000099"/>
                </a:solidFill>
              </a:rPr>
              <a:t>чуткий поверхностный сон, </a:t>
            </a:r>
          </a:p>
          <a:p>
            <a:pPr algn="ctr" eaLnBrk="1" hangingPunct="1">
              <a:lnSpc>
                <a:spcPct val="100000"/>
              </a:lnSpc>
              <a:buClrTx/>
              <a:buFontTx/>
              <a:buNone/>
            </a:pPr>
            <a:r>
              <a:rPr lang="ru-RU" altLang="ru-RU">
                <a:solidFill>
                  <a:srgbClr val="000099"/>
                </a:solidFill>
              </a:rPr>
              <a:t>ночные пробуждения</a:t>
            </a:r>
          </a:p>
        </p:txBody>
      </p:sp>
      <p:sp>
        <p:nvSpPr>
          <p:cNvPr id="8195" name="Oval 2"/>
          <p:cNvSpPr>
            <a:spLocks noChangeArrowheads="1"/>
          </p:cNvSpPr>
          <p:nvPr/>
        </p:nvSpPr>
        <p:spPr bwMode="auto">
          <a:xfrm>
            <a:off x="1104480" y="4271489"/>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Астенический </a:t>
            </a:r>
          </a:p>
          <a:p>
            <a:pPr algn="ctr" eaLnBrk="1" hangingPunct="1">
              <a:lnSpc>
                <a:spcPct val="100000"/>
              </a:lnSpc>
              <a:buClrTx/>
              <a:buFontTx/>
              <a:buNone/>
            </a:pPr>
            <a:r>
              <a:rPr lang="ru-RU" altLang="ru-RU">
                <a:solidFill>
                  <a:srgbClr val="000099"/>
                </a:solidFill>
              </a:rPr>
              <a:t>симптомокомплекс</a:t>
            </a:r>
          </a:p>
        </p:txBody>
      </p:sp>
      <p:sp>
        <p:nvSpPr>
          <p:cNvPr id="8196" name="Rectangle 3"/>
          <p:cNvSpPr>
            <a:spLocks noChangeArrowheads="1"/>
          </p:cNvSpPr>
          <p:nvPr/>
        </p:nvSpPr>
        <p:spPr bwMode="auto">
          <a:xfrm>
            <a:off x="1046880" y="890014"/>
            <a:ext cx="7050240" cy="117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lnSpc>
                <a:spcPct val="100000"/>
              </a:lnSpc>
              <a:buClrTx/>
              <a:buFontTx/>
              <a:buNone/>
            </a:pPr>
            <a:r>
              <a:rPr lang="ru-RU" altLang="ru-RU" sz="2900" b="1">
                <a:solidFill>
                  <a:srgbClr val="000000"/>
                </a:solidFill>
              </a:rPr>
              <a:t>Симптомы, сопутствующие вегетативной дисфункции</a:t>
            </a:r>
          </a:p>
        </p:txBody>
      </p:sp>
      <p:sp>
        <p:nvSpPr>
          <p:cNvPr id="8197" name="Oval 4"/>
          <p:cNvSpPr>
            <a:spLocks noChangeArrowheads="1"/>
          </p:cNvSpPr>
          <p:nvPr/>
        </p:nvSpPr>
        <p:spPr bwMode="auto">
          <a:xfrm>
            <a:off x="4798080" y="2327285"/>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Раздражительность по </a:t>
            </a:r>
          </a:p>
          <a:p>
            <a:pPr algn="ctr" eaLnBrk="1" hangingPunct="1">
              <a:lnSpc>
                <a:spcPct val="100000"/>
              </a:lnSpc>
              <a:buClrTx/>
              <a:buFontTx/>
              <a:buNone/>
            </a:pPr>
            <a:r>
              <a:rPr lang="ru-RU" altLang="ru-RU">
                <a:solidFill>
                  <a:srgbClr val="000099"/>
                </a:solidFill>
              </a:rPr>
              <a:t>отношению к привычным </a:t>
            </a:r>
          </a:p>
          <a:p>
            <a:pPr algn="ctr" eaLnBrk="1" hangingPunct="1">
              <a:lnSpc>
                <a:spcPct val="100000"/>
              </a:lnSpc>
              <a:buClrTx/>
              <a:buFontTx/>
              <a:buNone/>
            </a:pPr>
            <a:r>
              <a:rPr lang="ru-RU" altLang="ru-RU">
                <a:solidFill>
                  <a:srgbClr val="000099"/>
                </a:solidFill>
              </a:rPr>
              <a:t>жизненным событиям</a:t>
            </a:r>
          </a:p>
        </p:txBody>
      </p:sp>
      <p:sp>
        <p:nvSpPr>
          <p:cNvPr id="8198" name="Oval 5"/>
          <p:cNvSpPr>
            <a:spLocks noChangeArrowheads="1"/>
          </p:cNvSpPr>
          <p:nvPr/>
        </p:nvSpPr>
        <p:spPr bwMode="auto">
          <a:xfrm>
            <a:off x="4798080" y="4271489"/>
            <a:ext cx="3265920" cy="1633131"/>
          </a:xfrm>
          <a:prstGeom prst="ellipse">
            <a:avLst/>
          </a:prstGeom>
          <a:solidFill>
            <a:srgbClr val="FFFF00"/>
          </a:solidFill>
          <a:ln w="57240">
            <a:solidFill>
              <a:srgbClr val="A886E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99"/>
                </a:solidFill>
              </a:rPr>
              <a:t>Нейроэндокринные</a:t>
            </a:r>
          </a:p>
          <a:p>
            <a:pPr algn="ctr" eaLnBrk="1" hangingPunct="1">
              <a:lnSpc>
                <a:spcPct val="100000"/>
              </a:lnSpc>
              <a:buClrTx/>
              <a:buFontTx/>
              <a:buNone/>
            </a:pPr>
            <a:r>
              <a:rPr lang="ru-RU" altLang="ru-RU">
                <a:solidFill>
                  <a:srgbClr val="000099"/>
                </a:solidFill>
              </a:rPr>
              <a:t>нарушения</a:t>
            </a:r>
          </a:p>
        </p:txBody>
      </p:sp>
    </p:spTree>
    <p:extLst>
      <p:ext uri="{BB962C8B-B14F-4D97-AF65-F5344CB8AC3E}">
        <p14:creationId xmlns:p14="http://schemas.microsoft.com/office/powerpoint/2010/main" val="174440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424800" y="197302"/>
            <a:ext cx="8294400" cy="1245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lnSpc>
                <a:spcPct val="100000"/>
              </a:lnSpc>
              <a:buClrTx/>
              <a:buFontTx/>
              <a:buNone/>
            </a:pPr>
            <a:r>
              <a:rPr lang="ru-RU" altLang="ru-RU" sz="2500" b="1">
                <a:solidFill>
                  <a:srgbClr val="000000"/>
                </a:solidFill>
              </a:rPr>
              <a:t>Вегетативная дисфункция является обязательным синдромом, сопровождающим любой тип тревожного расстройства</a:t>
            </a: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0" y="2187590"/>
            <a:ext cx="3276000" cy="323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1"/>
          <p:cNvSpPr>
            <a:spLocks noChangeArrowheads="1"/>
          </p:cNvSpPr>
          <p:nvPr/>
        </p:nvSpPr>
        <p:spPr bwMode="auto">
          <a:xfrm>
            <a:off x="4176000" y="2207752"/>
            <a:ext cx="4570560" cy="21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544"/>
              </a:spcBef>
            </a:pPr>
            <a:r>
              <a:rPr lang="ru-RU" altLang="ru-RU">
                <a:solidFill>
                  <a:srgbClr val="000000"/>
                </a:solidFill>
              </a:rPr>
              <a:t>Тревога связана с определенными ситуациями (ситуационная тревога, возникающая в ответ на предъявление известного раздражителя), сопровождающаяся реакцией избегания</a:t>
            </a:r>
          </a:p>
        </p:txBody>
      </p:sp>
      <p:sp>
        <p:nvSpPr>
          <p:cNvPr id="11269" name="Rectangle 2"/>
          <p:cNvSpPr>
            <a:spLocks noChangeArrowheads="1"/>
          </p:cNvSpPr>
          <p:nvPr/>
        </p:nvSpPr>
        <p:spPr bwMode="auto">
          <a:xfrm>
            <a:off x="-522721" y="1664815"/>
            <a:ext cx="4570561" cy="57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lnSpc>
                <a:spcPct val="54000"/>
              </a:lnSpc>
              <a:spcBef>
                <a:spcPts val="544"/>
              </a:spcBef>
            </a:pPr>
            <a:r>
              <a:rPr lang="ru-RU" altLang="ru-RU" b="1">
                <a:solidFill>
                  <a:srgbClr val="000000"/>
                </a:solidFill>
              </a:rPr>
              <a:t>Фобии</a:t>
            </a:r>
          </a:p>
          <a:p>
            <a:pPr algn="ctr">
              <a:lnSpc>
                <a:spcPct val="101000"/>
              </a:lnSpc>
              <a:spcBef>
                <a:spcPts val="544"/>
              </a:spcBef>
            </a:pPr>
            <a:r>
              <a:rPr lang="en-US" altLang="ru-RU" b="1">
                <a:solidFill>
                  <a:srgbClr val="000000"/>
                </a:solidFill>
              </a:rPr>
              <a:t>F 40</a:t>
            </a:r>
          </a:p>
        </p:txBody>
      </p:sp>
    </p:spTree>
    <p:extLst>
      <p:ext uri="{BB962C8B-B14F-4D97-AF65-F5344CB8AC3E}">
        <p14:creationId xmlns:p14="http://schemas.microsoft.com/office/powerpoint/2010/main" val="2614019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54401" y="-109451"/>
            <a:ext cx="7904160" cy="1191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lnSpc>
                <a:spcPct val="100000"/>
              </a:lnSpc>
              <a:buClrTx/>
              <a:buFontTx/>
              <a:buNone/>
            </a:pPr>
            <a:r>
              <a:rPr lang="ru-RU" altLang="ru-RU" sz="3600" b="1">
                <a:solidFill>
                  <a:srgbClr val="000000"/>
                </a:solidFill>
                <a:latin typeface="Times New Roman" pitchFamily="18" charset="0"/>
              </a:rPr>
              <a:t/>
            </a:r>
            <a:br>
              <a:rPr lang="ru-RU" altLang="ru-RU" sz="3600" b="1">
                <a:solidFill>
                  <a:srgbClr val="000000"/>
                </a:solidFill>
                <a:latin typeface="Times New Roman" pitchFamily="18" charset="0"/>
              </a:rPr>
            </a:br>
            <a:endParaRPr lang="ru-RU" altLang="ru-RU" sz="3600" b="1">
              <a:solidFill>
                <a:srgbClr val="000000"/>
              </a:solidFill>
              <a:latin typeface="Times New Roman" pitchFamily="18" charset="0"/>
            </a:endParaRPr>
          </a:p>
        </p:txBody>
      </p:sp>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3888409"/>
            <a:ext cx="2376000" cy="1581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00" y="1926922"/>
            <a:ext cx="2407680" cy="1653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1"/>
          <p:cNvSpPr>
            <a:spLocks noChangeArrowheads="1"/>
          </p:cNvSpPr>
          <p:nvPr/>
        </p:nvSpPr>
        <p:spPr bwMode="auto">
          <a:xfrm>
            <a:off x="-325440" y="627907"/>
            <a:ext cx="4570560" cy="9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spcBef>
                <a:spcPts val="544"/>
              </a:spcBef>
            </a:pPr>
            <a:r>
              <a:rPr lang="ru-RU" altLang="ru-RU" b="1">
                <a:solidFill>
                  <a:srgbClr val="000000"/>
                </a:solidFill>
              </a:rPr>
              <a:t>Обсессивно-компульсивное расстройство </a:t>
            </a:r>
          </a:p>
          <a:p>
            <a:pPr algn="ctr">
              <a:spcBef>
                <a:spcPts val="544"/>
              </a:spcBef>
            </a:pPr>
            <a:r>
              <a:rPr lang="en-US" altLang="ru-RU" b="1">
                <a:solidFill>
                  <a:srgbClr val="000000"/>
                </a:solidFill>
              </a:rPr>
              <a:t>F 42</a:t>
            </a:r>
          </a:p>
        </p:txBody>
      </p:sp>
      <p:sp>
        <p:nvSpPr>
          <p:cNvPr id="12294" name="Rectangle 2"/>
          <p:cNvSpPr>
            <a:spLocks noChangeArrowheads="1"/>
          </p:cNvSpPr>
          <p:nvPr/>
        </p:nvSpPr>
        <p:spPr bwMode="auto">
          <a:xfrm>
            <a:off x="3581400" y="485332"/>
            <a:ext cx="5234280" cy="496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544"/>
              </a:spcBef>
            </a:pPr>
            <a:r>
              <a:rPr lang="ru-RU" altLang="ru-RU" sz="1600" dirty="0">
                <a:solidFill>
                  <a:srgbClr val="000000"/>
                </a:solidFill>
              </a:rPr>
              <a:t>Включает навязчивый (</a:t>
            </a:r>
            <a:r>
              <a:rPr lang="ru-RU" altLang="ru-RU" sz="1600" dirty="0" err="1">
                <a:solidFill>
                  <a:srgbClr val="000000"/>
                </a:solidFill>
              </a:rPr>
              <a:t>обсессивный</a:t>
            </a:r>
            <a:r>
              <a:rPr lang="ru-RU" altLang="ru-RU" sz="1600" dirty="0">
                <a:solidFill>
                  <a:srgbClr val="000000"/>
                </a:solidFill>
              </a:rPr>
              <a:t>) и  вынужденный (</a:t>
            </a:r>
            <a:r>
              <a:rPr lang="ru-RU" altLang="ru-RU" sz="1600" dirty="0" err="1">
                <a:solidFill>
                  <a:srgbClr val="000000"/>
                </a:solidFill>
              </a:rPr>
              <a:t>компульсивный</a:t>
            </a:r>
            <a:r>
              <a:rPr lang="ru-RU" altLang="ru-RU" sz="1600" dirty="0">
                <a:solidFill>
                  <a:srgbClr val="000000"/>
                </a:solidFill>
              </a:rPr>
              <a:t>) компонент. </a:t>
            </a:r>
          </a:p>
          <a:p>
            <a:pPr>
              <a:lnSpc>
                <a:spcPct val="150000"/>
              </a:lnSpc>
              <a:spcBef>
                <a:spcPts val="544"/>
              </a:spcBef>
            </a:pPr>
            <a:r>
              <a:rPr lang="ru-RU" altLang="ru-RU" sz="1600" u="sng" dirty="0">
                <a:solidFill>
                  <a:srgbClr val="000000"/>
                </a:solidFill>
              </a:rPr>
              <a:t>Собственные</a:t>
            </a:r>
            <a:r>
              <a:rPr lang="ru-RU" altLang="ru-RU" sz="1600" dirty="0">
                <a:solidFill>
                  <a:srgbClr val="000000"/>
                </a:solidFill>
              </a:rPr>
              <a:t> назойливые повторяющиеся мысли, которые больной не в состоянии сам подавить, и повторные стереотипные действия, выполняемые в ответ на навязчивую идею.</a:t>
            </a:r>
          </a:p>
          <a:p>
            <a:pPr>
              <a:lnSpc>
                <a:spcPct val="150000"/>
              </a:lnSpc>
              <a:spcBef>
                <a:spcPts val="544"/>
              </a:spcBef>
            </a:pPr>
            <a:r>
              <a:rPr lang="ru-RU" altLang="ru-RU" sz="1600" dirty="0">
                <a:solidFill>
                  <a:srgbClr val="000000"/>
                </a:solidFill>
              </a:rPr>
              <a:t>Дети с высокой тревогой и высоким интеллектом</a:t>
            </a:r>
          </a:p>
          <a:p>
            <a:pPr>
              <a:lnSpc>
                <a:spcPct val="150000"/>
              </a:lnSpc>
              <a:spcBef>
                <a:spcPts val="544"/>
              </a:spcBef>
            </a:pPr>
            <a:r>
              <a:rPr lang="ru-RU" altLang="ru-RU" sz="1600" dirty="0">
                <a:solidFill>
                  <a:srgbClr val="000000"/>
                </a:solidFill>
              </a:rPr>
              <a:t>Дебют 10-30 лет</a:t>
            </a:r>
          </a:p>
          <a:p>
            <a:pPr>
              <a:lnSpc>
                <a:spcPct val="150000"/>
              </a:lnSpc>
              <a:spcBef>
                <a:spcPts val="544"/>
              </a:spcBef>
            </a:pPr>
            <a:r>
              <a:rPr lang="ru-RU" altLang="ru-RU" sz="1600" dirty="0">
                <a:solidFill>
                  <a:srgbClr val="000000"/>
                </a:solidFill>
              </a:rPr>
              <a:t>Обращение к психиатру 25-35 лет</a:t>
            </a:r>
          </a:p>
          <a:p>
            <a:pPr>
              <a:lnSpc>
                <a:spcPct val="150000"/>
              </a:lnSpc>
              <a:spcBef>
                <a:spcPts val="544"/>
              </a:spcBef>
            </a:pPr>
            <a:r>
              <a:rPr lang="ru-RU" altLang="ru-RU" sz="1600" dirty="0">
                <a:solidFill>
                  <a:srgbClr val="000000"/>
                </a:solidFill>
              </a:rPr>
              <a:t>1 : 9 лицам до 18 лет</a:t>
            </a:r>
          </a:p>
          <a:p>
            <a:pPr>
              <a:lnSpc>
                <a:spcPct val="150000"/>
              </a:lnSpc>
              <a:spcBef>
                <a:spcPts val="544"/>
              </a:spcBef>
            </a:pPr>
            <a:r>
              <a:rPr lang="ru-RU" altLang="ru-RU" sz="1600" dirty="0">
                <a:solidFill>
                  <a:srgbClr val="000000"/>
                </a:solidFill>
              </a:rPr>
              <a:t>1  : 15 лицам после 18 лет</a:t>
            </a:r>
          </a:p>
          <a:p>
            <a:pPr>
              <a:lnSpc>
                <a:spcPct val="150000"/>
              </a:lnSpc>
              <a:spcBef>
                <a:spcPts val="544"/>
              </a:spcBef>
            </a:pPr>
            <a:r>
              <a:rPr lang="ru-RU" altLang="ru-RU" sz="1600" dirty="0">
                <a:solidFill>
                  <a:srgbClr val="000000"/>
                </a:solidFill>
              </a:rPr>
              <a:t>2:1:3 = </a:t>
            </a:r>
            <a:r>
              <a:rPr lang="ru-RU" altLang="ru-RU" sz="1600" dirty="0" err="1">
                <a:solidFill>
                  <a:srgbClr val="000000"/>
                </a:solidFill>
              </a:rPr>
              <a:t>легкая:средняя:тяжелая</a:t>
            </a:r>
            <a:endParaRPr lang="ru-RU" altLang="ru-RU" sz="1600" dirty="0">
              <a:solidFill>
                <a:srgbClr val="000000"/>
              </a:solidFill>
            </a:endParaRPr>
          </a:p>
        </p:txBody>
      </p:sp>
    </p:spTree>
    <p:extLst>
      <p:ext uri="{BB962C8B-B14F-4D97-AF65-F5344CB8AC3E}">
        <p14:creationId xmlns:p14="http://schemas.microsoft.com/office/powerpoint/2010/main" val="13164298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400" y="3961856"/>
            <a:ext cx="2246400" cy="1676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520" y="4536477"/>
            <a:ext cx="2764800" cy="13566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961" y="2407933"/>
            <a:ext cx="2376000" cy="15812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880" y="2019093"/>
            <a:ext cx="1641600" cy="228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Rectangle 1"/>
          <p:cNvSpPr>
            <a:spLocks noChangeArrowheads="1"/>
          </p:cNvSpPr>
          <p:nvPr/>
        </p:nvSpPr>
        <p:spPr bwMode="auto">
          <a:xfrm>
            <a:off x="260641" y="1012427"/>
            <a:ext cx="4570560" cy="94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lnSpc>
                <a:spcPct val="54000"/>
              </a:lnSpc>
              <a:spcBef>
                <a:spcPts val="635"/>
              </a:spcBef>
            </a:pPr>
            <a:r>
              <a:rPr lang="ru-RU" altLang="ru-RU" b="1">
                <a:solidFill>
                  <a:srgbClr val="000000"/>
                </a:solidFill>
              </a:rPr>
              <a:t>Расстройство</a:t>
            </a:r>
          </a:p>
          <a:p>
            <a:pPr algn="ctr">
              <a:lnSpc>
                <a:spcPct val="101000"/>
              </a:lnSpc>
              <a:spcBef>
                <a:spcPts val="635"/>
              </a:spcBef>
            </a:pPr>
            <a:r>
              <a:rPr lang="ru-RU" altLang="ru-RU" b="1">
                <a:solidFill>
                  <a:srgbClr val="000000"/>
                </a:solidFill>
              </a:rPr>
              <a:t>адаптации</a:t>
            </a:r>
          </a:p>
          <a:p>
            <a:pPr algn="ctr">
              <a:lnSpc>
                <a:spcPct val="101000"/>
              </a:lnSpc>
              <a:spcBef>
                <a:spcPts val="635"/>
              </a:spcBef>
            </a:pPr>
            <a:r>
              <a:rPr lang="en-US" altLang="ru-RU" b="1">
                <a:solidFill>
                  <a:srgbClr val="000000"/>
                </a:solidFill>
              </a:rPr>
              <a:t>F 43</a:t>
            </a:r>
          </a:p>
        </p:txBody>
      </p:sp>
      <p:sp>
        <p:nvSpPr>
          <p:cNvPr id="13319" name="Rectangle 2"/>
          <p:cNvSpPr>
            <a:spLocks noChangeArrowheads="1"/>
          </p:cNvSpPr>
          <p:nvPr/>
        </p:nvSpPr>
        <p:spPr bwMode="auto">
          <a:xfrm>
            <a:off x="4112640" y="1228450"/>
            <a:ext cx="4570560" cy="91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635"/>
              </a:spcBef>
            </a:pPr>
            <a:r>
              <a:rPr lang="ru-RU" altLang="ru-RU">
                <a:solidFill>
                  <a:srgbClr val="000000"/>
                </a:solidFill>
              </a:rPr>
              <a:t>Чрезмерная болезненная реакция на какое-либо жизненное событие</a:t>
            </a:r>
          </a:p>
        </p:txBody>
      </p:sp>
    </p:spTree>
    <p:extLst>
      <p:ext uri="{BB962C8B-B14F-4D97-AF65-F5344CB8AC3E}">
        <p14:creationId xmlns:p14="http://schemas.microsoft.com/office/powerpoint/2010/main" val="16563198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20" y="2514504"/>
            <a:ext cx="3441600" cy="22639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1"/>
          <p:cNvSpPr>
            <a:spLocks noChangeArrowheads="1"/>
          </p:cNvSpPr>
          <p:nvPr/>
        </p:nvSpPr>
        <p:spPr bwMode="auto">
          <a:xfrm>
            <a:off x="-262080" y="1337901"/>
            <a:ext cx="4570560" cy="99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a:spcBef>
                <a:spcPts val="635"/>
              </a:spcBef>
            </a:pPr>
            <a:r>
              <a:rPr lang="ru-RU" altLang="ru-RU" b="1">
                <a:solidFill>
                  <a:srgbClr val="000000"/>
                </a:solidFill>
              </a:rPr>
              <a:t>Генерализованное тревожное расстройство</a:t>
            </a:r>
          </a:p>
          <a:p>
            <a:pPr algn="ctr">
              <a:spcBef>
                <a:spcPts val="635"/>
              </a:spcBef>
            </a:pPr>
            <a:r>
              <a:rPr lang="en-US" altLang="ru-RU" b="1">
                <a:solidFill>
                  <a:srgbClr val="000000"/>
                </a:solidFill>
              </a:rPr>
              <a:t>F 41.1</a:t>
            </a:r>
          </a:p>
        </p:txBody>
      </p:sp>
      <p:sp>
        <p:nvSpPr>
          <p:cNvPr id="14340" name="Rectangle 2"/>
          <p:cNvSpPr>
            <a:spLocks noChangeArrowheads="1"/>
          </p:cNvSpPr>
          <p:nvPr/>
        </p:nvSpPr>
        <p:spPr bwMode="auto">
          <a:xfrm>
            <a:off x="4315681" y="1798750"/>
            <a:ext cx="4570560" cy="305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nSpc>
                <a:spcPct val="150000"/>
              </a:lnSpc>
              <a:spcBef>
                <a:spcPts val="544"/>
              </a:spcBef>
            </a:pPr>
            <a:r>
              <a:rPr lang="ru-RU" altLang="ru-RU">
                <a:solidFill>
                  <a:srgbClr val="000000"/>
                </a:solidFill>
              </a:rPr>
              <a:t>Неконтролируемая тревога, которая формируется вне зависимости от конкретного жизненного события.</a:t>
            </a:r>
          </a:p>
          <a:p>
            <a:pPr>
              <a:lnSpc>
                <a:spcPct val="150000"/>
              </a:lnSpc>
              <a:spcBef>
                <a:spcPts val="544"/>
              </a:spcBef>
            </a:pPr>
            <a:endParaRPr lang="ru-RU" altLang="ru-RU">
              <a:solidFill>
                <a:srgbClr val="000000"/>
              </a:solidFill>
            </a:endParaRPr>
          </a:p>
          <a:p>
            <a:pPr eaLnBrk="1">
              <a:lnSpc>
                <a:spcPct val="150000"/>
              </a:lnSpc>
              <a:buClrTx/>
            </a:pPr>
            <a:r>
              <a:rPr lang="ru-RU" altLang="ru-RU">
                <a:solidFill>
                  <a:srgbClr val="000000"/>
                </a:solidFill>
              </a:rPr>
              <a:t>У детей могут быть выраженными потребность быть успокаиваемыми и рецидивирующие соматические жалобы.</a:t>
            </a:r>
          </a:p>
        </p:txBody>
      </p:sp>
    </p:spTree>
    <p:extLst>
      <p:ext uri="{BB962C8B-B14F-4D97-AF65-F5344CB8AC3E}">
        <p14:creationId xmlns:p14="http://schemas.microsoft.com/office/powerpoint/2010/main" val="3822344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Group 1"/>
          <p:cNvGraphicFramePr>
            <a:graphicFrameLocks noGrp="1"/>
          </p:cNvGraphicFramePr>
          <p:nvPr/>
        </p:nvGraphicFramePr>
        <p:xfrm>
          <a:off x="685441" y="334115"/>
          <a:ext cx="7382880" cy="3657984"/>
        </p:xfrm>
        <a:graphic>
          <a:graphicData uri="http://schemas.openxmlformats.org/drawingml/2006/table">
            <a:tbl>
              <a:tblPr/>
              <a:tblGrid>
                <a:gridCol w="2410560"/>
                <a:gridCol w="4972320"/>
              </a:tblGrid>
              <a:tr h="3657984">
                <a:tc>
                  <a:txBody>
                    <a:bodyPr/>
                    <a:lstStyle/>
                    <a:p>
                      <a:pPr marL="0" marR="0" lvl="0" indent="0" algn="ctr" defTabSz="449263" rtl="0" eaLnBrk="0" fontAlgn="base" latinLnBrk="0" hangingPunct="0">
                        <a:lnSpc>
                          <a:spcPct val="54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500" b="1" i="0" u="none" strike="noStrike" cap="none" normalizeH="0" baseline="0" dirty="0" smtClean="0">
                          <a:ln>
                            <a:noFill/>
                          </a:ln>
                          <a:solidFill>
                            <a:srgbClr val="000000"/>
                          </a:solidFill>
                          <a:effectLst/>
                          <a:latin typeface="Arial" charset="0"/>
                          <a:ea typeface="Microsoft YaHei" charset="-122"/>
                        </a:rPr>
                        <a:t>Паническое</a:t>
                      </a:r>
                    </a:p>
                    <a:p>
                      <a:pPr marL="0" marR="0" lvl="0" indent="0" algn="ctr" defTabSz="449263" rtl="0" eaLnBrk="0" fontAlgn="base" latinLnBrk="0" hangingPunct="0">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500" b="1" i="0" u="none" strike="noStrike" cap="none" normalizeH="0" baseline="0" dirty="0" smtClean="0">
                          <a:ln>
                            <a:noFill/>
                          </a:ln>
                          <a:solidFill>
                            <a:srgbClr val="000000"/>
                          </a:solidFill>
                          <a:effectLst/>
                          <a:latin typeface="Arial" charset="0"/>
                          <a:ea typeface="Microsoft YaHei" charset="-122"/>
                        </a:rPr>
                        <a:t>расстройство </a:t>
                      </a:r>
                    </a:p>
                    <a:p>
                      <a:pPr marL="0" marR="0" lvl="0" indent="0" algn="ctr" defTabSz="449263" rtl="0" eaLnBrk="0" fontAlgn="base" latinLnBrk="0" hangingPunct="0">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2500" b="1" i="0" u="none" strike="noStrike" cap="none" normalizeH="0" baseline="0" dirty="0" smtClean="0">
                          <a:ln>
                            <a:noFill/>
                          </a:ln>
                          <a:solidFill>
                            <a:srgbClr val="000000"/>
                          </a:solidFill>
                          <a:effectLst/>
                          <a:latin typeface="Arial" charset="0"/>
                          <a:ea typeface="Microsoft YaHei" charset="-122"/>
                        </a:rPr>
                        <a:t>F 41.0</a:t>
                      </a:r>
                    </a:p>
                  </a:txBody>
                  <a:tcPr marL="0" marR="0" marT="783740" marB="0" horzOverflow="overflow">
                    <a:lnL>
                      <a:noFill/>
                    </a:lnL>
                    <a:lnR>
                      <a:noFill/>
                    </a:lnR>
                    <a:lnT>
                      <a:noFill/>
                    </a:lnT>
                    <a:lnB>
                      <a:noFill/>
                    </a:lnB>
                    <a:lnTlToBr>
                      <a:noFill/>
                    </a:lnTlToBr>
                    <a:lnBlToTr>
                      <a:noFill/>
                    </a:lnBlToTr>
                    <a:noFill/>
                  </a:tcPr>
                </a:tc>
                <a:tc>
                  <a:txBody>
                    <a:bodyPr/>
                    <a:lstStyle/>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200" b="0" i="0" u="none" strike="noStrike" cap="none" normalizeH="0" baseline="0" dirty="0" smtClean="0">
                          <a:ln>
                            <a:noFill/>
                          </a:ln>
                          <a:solidFill>
                            <a:srgbClr val="000000"/>
                          </a:solidFill>
                          <a:effectLst/>
                          <a:latin typeface="Arial" charset="0"/>
                          <a:ea typeface="Microsoft YaHei" charset="-122"/>
                        </a:rPr>
                        <a:t>Повторяющиеся панические приступы (вегетативные кризы)</a:t>
                      </a:r>
                    </a:p>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2200" b="0" i="0" u="none" strike="noStrike" cap="none" normalizeH="0" baseline="0" dirty="0" smtClean="0">
                        <a:ln>
                          <a:noFill/>
                        </a:ln>
                        <a:solidFill>
                          <a:srgbClr val="000000"/>
                        </a:solidFill>
                        <a:effectLst/>
                        <a:latin typeface="Arial" charset="0"/>
                        <a:ea typeface="Microsoft YaHei" charset="-122"/>
                      </a:endParaRPr>
                    </a:p>
                    <a:p>
                      <a:pPr marL="0" marR="0" lvl="0" indent="0" algn="l" defTabSz="449263" rtl="0" eaLnBrk="0" fontAlgn="base" latinLnBrk="0" hangingPunct="0">
                        <a:lnSpc>
                          <a:spcPct val="100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2200" b="0" i="0" u="none" strike="noStrike" cap="none" normalizeH="0" baseline="0" dirty="0" smtClean="0">
                          <a:ln>
                            <a:noFill/>
                          </a:ln>
                          <a:solidFill>
                            <a:srgbClr val="000000"/>
                          </a:solidFill>
                          <a:effectLst/>
                          <a:latin typeface="Arial" charset="0"/>
                          <a:ea typeface="Microsoft YaHei" charset="-122"/>
                        </a:rPr>
                        <a:t>У половины детей с расстройством адаптации</a:t>
                      </a:r>
                    </a:p>
                  </a:txBody>
                  <a:tcPr marL="0" marR="0" marT="783740" marB="0" horzOverflow="overflow">
                    <a:lnL>
                      <a:noFill/>
                    </a:lnL>
                    <a:lnR>
                      <a:noFill/>
                    </a:lnR>
                    <a:lnT>
                      <a:noFill/>
                    </a:lnT>
                    <a:lnB>
                      <a:noFill/>
                    </a:lnB>
                    <a:lnTlToBr>
                      <a:noFill/>
                    </a:lnTlToBr>
                    <a:lnBlToTr>
                      <a:noFill/>
                    </a:lnBlToTr>
                    <a:noFill/>
                  </a:tcPr>
                </a:tc>
              </a:tr>
            </a:tbl>
          </a:graphicData>
        </a:graphic>
      </p:graphicFrame>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00" y="3331070"/>
            <a:ext cx="4030560" cy="2671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1315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162720" y="171378"/>
            <a:ext cx="8707680" cy="1306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algn="ctr" eaLnBrk="1" hangingPunct="1">
              <a:buClrTx/>
              <a:buFontTx/>
              <a:buNone/>
            </a:pPr>
            <a:r>
              <a:rPr lang="ru-RU" altLang="ru-RU" sz="3600" b="1">
                <a:solidFill>
                  <a:srgbClr val="000000"/>
                </a:solidFill>
              </a:rPr>
              <a:t>Тревога предшествует депрессии</a:t>
            </a:r>
          </a:p>
        </p:txBody>
      </p:sp>
      <p:sp>
        <p:nvSpPr>
          <p:cNvPr id="16387" name="Text Box 2"/>
          <p:cNvSpPr txBox="1">
            <a:spLocks noChangeArrowheads="1"/>
          </p:cNvSpPr>
          <p:nvPr/>
        </p:nvSpPr>
        <p:spPr bwMode="auto">
          <a:xfrm>
            <a:off x="622080" y="5561864"/>
            <a:ext cx="7902720" cy="1355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spcBef>
                <a:spcPts val="1089"/>
              </a:spcBef>
              <a:spcAft>
                <a:spcPts val="907"/>
              </a:spcAft>
            </a:pPr>
            <a:r>
              <a:rPr lang="ru-RU" altLang="ru-RU" sz="1100">
                <a:solidFill>
                  <a:srgbClr val="000000"/>
                </a:solidFill>
              </a:rPr>
              <a:t>Wittchen H-U, Kessler RC, Beesdo K, Krause P, Höfler M, Hoyer J. Generalized anxiety and depression in primary care: prevalence, recognition and management. J Clin Psychiatry 2002;63:24–34</a:t>
            </a:r>
          </a:p>
          <a:p>
            <a:pPr eaLnBrk="1">
              <a:spcBef>
                <a:spcPts val="1089"/>
              </a:spcBef>
              <a:spcAft>
                <a:spcPts val="907"/>
              </a:spcAft>
            </a:pPr>
            <a:r>
              <a:rPr lang="ru-RU" altLang="ru-RU" sz="1100">
                <a:solidFill>
                  <a:srgbClr val="000000"/>
                </a:solidFill>
              </a:rPr>
              <a:t>Wittchen H.U., Beesdo K., Bittner A., Goodwin R.D. Depressive episodes–evidence for a causal role of primary anxiety disorders?// European Psychiatry 18 (2003) 384–39</a:t>
            </a:r>
          </a:p>
          <a:p>
            <a:pPr eaLnBrk="1">
              <a:spcBef>
                <a:spcPts val="1089"/>
              </a:spcBef>
              <a:spcAft>
                <a:spcPts val="907"/>
              </a:spcAft>
            </a:pPr>
            <a:endParaRPr lang="ru-RU" altLang="ru-RU" sz="1100">
              <a:solidFill>
                <a:srgbClr val="000000"/>
              </a:solidFill>
            </a:endParaRPr>
          </a:p>
        </p:txBody>
      </p:sp>
      <p:sp>
        <p:nvSpPr>
          <p:cNvPr id="16388" name="Rectangle 3"/>
          <p:cNvSpPr>
            <a:spLocks noChangeArrowheads="1"/>
          </p:cNvSpPr>
          <p:nvPr/>
        </p:nvSpPr>
        <p:spPr bwMode="auto">
          <a:xfrm>
            <a:off x="640800" y="1379665"/>
            <a:ext cx="7757280" cy="3897049"/>
          </a:xfrm>
          <a:prstGeom prst="rect">
            <a:avLst/>
          </a:prstGeom>
          <a:solidFill>
            <a:srgbClr val="00008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lnSpc>
                <a:spcPct val="100000"/>
              </a:lnSpc>
              <a:buClrTx/>
              <a:buFontTx/>
              <a:buNone/>
            </a:pPr>
            <a:r>
              <a:rPr lang="ru-RU" altLang="ru-RU" b="1">
                <a:solidFill>
                  <a:srgbClr val="FFFFFF"/>
                </a:solidFill>
              </a:rPr>
              <a:t>Дебют тревожных расстройств:</a:t>
            </a:r>
          </a:p>
          <a:p>
            <a:pPr eaLnBrk="1" hangingPunct="1">
              <a:lnSpc>
                <a:spcPct val="100000"/>
              </a:lnSpc>
              <a:buClrTx/>
              <a:buFontTx/>
              <a:buNone/>
            </a:pPr>
            <a:r>
              <a:rPr lang="ru-RU" altLang="ru-RU" b="1">
                <a:solidFill>
                  <a:srgbClr val="FFFFFF"/>
                </a:solidFill>
              </a:rPr>
              <a:t>1-й опасный период с 3-5 лет</a:t>
            </a:r>
          </a:p>
          <a:p>
            <a:pPr eaLnBrk="1" hangingPunct="1">
              <a:lnSpc>
                <a:spcPct val="100000"/>
              </a:lnSpc>
              <a:buClrTx/>
              <a:buFontTx/>
              <a:buNone/>
            </a:pPr>
            <a:r>
              <a:rPr lang="ru-RU" altLang="ru-RU" b="1">
                <a:solidFill>
                  <a:srgbClr val="FFFFFF"/>
                </a:solidFill>
              </a:rPr>
              <a:t>	(первичная тревога – </a:t>
            </a:r>
          </a:p>
          <a:p>
            <a:pPr eaLnBrk="1" hangingPunct="1">
              <a:lnSpc>
                <a:spcPct val="100000"/>
              </a:lnSpc>
              <a:buClrTx/>
              <a:buFontTx/>
              <a:buNone/>
            </a:pPr>
            <a:r>
              <a:rPr lang="ru-RU" altLang="ru-RU" b="1">
                <a:solidFill>
                  <a:srgbClr val="FFFFFF"/>
                </a:solidFill>
              </a:rPr>
              <a:t>                 неумение справляться с напряжением, беспокойством)</a:t>
            </a:r>
          </a:p>
          <a:p>
            <a:pPr eaLnBrk="1" hangingPunct="1">
              <a:lnSpc>
                <a:spcPct val="100000"/>
              </a:lnSpc>
              <a:buClrTx/>
              <a:buFontTx/>
              <a:buNone/>
            </a:pPr>
            <a:r>
              <a:rPr lang="ru-RU" altLang="ru-RU" b="1">
                <a:solidFill>
                  <a:srgbClr val="FFFFFF"/>
                </a:solidFill>
              </a:rPr>
              <a:t>2-й опасный период 12-15 лет</a:t>
            </a:r>
          </a:p>
          <a:p>
            <a:pPr eaLnBrk="1" hangingPunct="1">
              <a:lnSpc>
                <a:spcPct val="100000"/>
              </a:lnSpc>
              <a:buClrTx/>
              <a:buFontTx/>
              <a:buNone/>
            </a:pPr>
            <a:endParaRPr lang="ru-RU" altLang="ru-RU" b="1">
              <a:solidFill>
                <a:srgbClr val="FFFFFF"/>
              </a:solidFill>
            </a:endParaRPr>
          </a:p>
          <a:p>
            <a:pPr eaLnBrk="1" hangingPunct="1">
              <a:lnSpc>
                <a:spcPct val="100000"/>
              </a:lnSpc>
              <a:buClrTx/>
              <a:buFontTx/>
              <a:buNone/>
            </a:pPr>
            <a:r>
              <a:rPr lang="ru-RU" altLang="ru-RU" b="1">
                <a:solidFill>
                  <a:srgbClr val="FFFFFF"/>
                </a:solidFill>
              </a:rPr>
              <a:t>Дебют депрессии у девочек – с 15-19 лет</a:t>
            </a:r>
          </a:p>
          <a:p>
            <a:pPr eaLnBrk="1" hangingPunct="1">
              <a:lnSpc>
                <a:spcPct val="100000"/>
              </a:lnSpc>
              <a:buClrTx/>
              <a:buFontTx/>
              <a:buNone/>
            </a:pPr>
            <a:r>
              <a:rPr lang="ru-RU" altLang="ru-RU" b="1">
                <a:solidFill>
                  <a:srgbClr val="FFFFFF"/>
                </a:solidFill>
              </a:rPr>
              <a:t>Дебют депрессии у мальчиков – с 25-29 лет</a:t>
            </a:r>
          </a:p>
          <a:p>
            <a:pPr eaLnBrk="1" hangingPunct="1">
              <a:lnSpc>
                <a:spcPct val="100000"/>
              </a:lnSpc>
              <a:buClrTx/>
              <a:buFontTx/>
              <a:buNone/>
            </a:pPr>
            <a:endParaRPr lang="ru-RU" altLang="ru-RU" b="1">
              <a:solidFill>
                <a:srgbClr val="FFFFFF"/>
              </a:solidFill>
            </a:endParaRPr>
          </a:p>
          <a:p>
            <a:pPr eaLnBrk="1" hangingPunct="1">
              <a:lnSpc>
                <a:spcPct val="100000"/>
              </a:lnSpc>
              <a:buClrTx/>
              <a:buFontTx/>
              <a:buNone/>
            </a:pPr>
            <a:r>
              <a:rPr lang="ru-RU" altLang="ru-RU" b="1">
                <a:solidFill>
                  <a:srgbClr val="FFFFFF"/>
                </a:solidFill>
              </a:rPr>
              <a:t>Если все тревожные расстройства среди 12-24 летних </a:t>
            </a:r>
          </a:p>
          <a:p>
            <a:pPr eaLnBrk="1" hangingPunct="1">
              <a:lnSpc>
                <a:spcPct val="100000"/>
              </a:lnSpc>
              <a:buClrTx/>
              <a:buFontTx/>
              <a:buNone/>
            </a:pPr>
            <a:r>
              <a:rPr lang="ru-RU" altLang="ru-RU" b="1">
                <a:solidFill>
                  <a:srgbClr val="FFFFFF"/>
                </a:solidFill>
              </a:rPr>
              <a:t>индивидов успешно лечить, можно предотвратить </a:t>
            </a:r>
          </a:p>
          <a:p>
            <a:pPr eaLnBrk="1" hangingPunct="1">
              <a:lnSpc>
                <a:spcPct val="100000"/>
              </a:lnSpc>
              <a:buClrTx/>
              <a:buFontTx/>
              <a:buNone/>
            </a:pPr>
            <a:r>
              <a:rPr lang="ru-RU" altLang="ru-RU" b="1">
                <a:solidFill>
                  <a:srgbClr val="FFFFFF"/>
                </a:solidFill>
              </a:rPr>
              <a:t>развитие 43% всех депрессивных эпизодов в начале </a:t>
            </a:r>
          </a:p>
          <a:p>
            <a:pPr eaLnBrk="1" hangingPunct="1">
              <a:lnSpc>
                <a:spcPct val="100000"/>
              </a:lnSpc>
              <a:buClrTx/>
              <a:buFontTx/>
              <a:buNone/>
            </a:pPr>
            <a:r>
              <a:rPr lang="ru-RU" altLang="ru-RU" b="1">
                <a:solidFill>
                  <a:srgbClr val="FFFFFF"/>
                </a:solidFill>
              </a:rPr>
              <a:t>взрослой жизни </a:t>
            </a:r>
          </a:p>
        </p:txBody>
      </p:sp>
    </p:spTree>
    <p:extLst>
      <p:ext uri="{BB962C8B-B14F-4D97-AF65-F5344CB8AC3E}">
        <p14:creationId xmlns:p14="http://schemas.microsoft.com/office/powerpoint/2010/main" val="561079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F9C659DB-0DD5-4582-A7DF-8660E02CA8E1}" type="slidenum">
              <a:rPr lang="ru-RU" altLang="ru-RU" sz="1200" smtClean="0">
                <a:latin typeface="Arial" charset="0"/>
              </a:rPr>
              <a:pPr eaLnBrk="1" hangingPunct="1">
                <a:spcBef>
                  <a:spcPct val="0"/>
                </a:spcBef>
                <a:buClrTx/>
                <a:buFontTx/>
                <a:buNone/>
              </a:pPr>
              <a:t>4</a:t>
            </a:fld>
            <a:endParaRPr lang="ru-RU" altLang="ru-RU" sz="1200" smtClean="0">
              <a:latin typeface="Arial" charset="0"/>
            </a:endParaRPr>
          </a:p>
        </p:txBody>
      </p:sp>
      <p:sp>
        <p:nvSpPr>
          <p:cNvPr id="40963" name="Rectangle 2"/>
          <p:cNvSpPr>
            <a:spLocks noChangeArrowheads="1"/>
          </p:cNvSpPr>
          <p:nvPr/>
        </p:nvSpPr>
        <p:spPr bwMode="auto">
          <a:xfrm>
            <a:off x="0" y="228600"/>
            <a:ext cx="9144000" cy="628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lnSpc>
                <a:spcPct val="130000"/>
              </a:lnSpc>
              <a:spcBef>
                <a:spcPct val="0"/>
              </a:spcBef>
              <a:buClrTx/>
              <a:buFontTx/>
              <a:buNone/>
            </a:pPr>
            <a:r>
              <a:rPr lang="ru-RU" altLang="ru-RU" sz="2600" b="1" i="1">
                <a:solidFill>
                  <a:schemeClr val="bg1"/>
                </a:solidFill>
                <a:latin typeface="Arial" charset="0"/>
              </a:rPr>
              <a:t>	</a:t>
            </a:r>
            <a:r>
              <a:rPr lang="ru-RU" altLang="ru-RU" sz="2600" b="1" i="1">
                <a:solidFill>
                  <a:srgbClr val="C00000"/>
                </a:solidFill>
                <a:latin typeface="Arial" charset="0"/>
              </a:rPr>
              <a:t>При рождении 80 % детей имели перинатальную патологию ЦНС. </a:t>
            </a:r>
          </a:p>
          <a:p>
            <a:pPr eaLnBrk="1" hangingPunct="1">
              <a:lnSpc>
                <a:spcPct val="130000"/>
              </a:lnSpc>
              <a:spcBef>
                <a:spcPct val="0"/>
              </a:spcBef>
              <a:buClrTx/>
              <a:buFontTx/>
              <a:buNone/>
            </a:pPr>
            <a:r>
              <a:rPr lang="ru-RU" altLang="ru-RU" sz="2600" b="1" i="1">
                <a:solidFill>
                  <a:srgbClr val="C00000"/>
                </a:solidFill>
                <a:latin typeface="Arial" charset="0"/>
              </a:rPr>
              <a:t>	К завершению начальной школы более, чем </a:t>
            </a:r>
          </a:p>
          <a:p>
            <a:pPr eaLnBrk="1" hangingPunct="1">
              <a:lnSpc>
                <a:spcPct val="130000"/>
              </a:lnSpc>
              <a:spcBef>
                <a:spcPct val="0"/>
              </a:spcBef>
              <a:buClrTx/>
              <a:buFontTx/>
              <a:buNone/>
            </a:pPr>
            <a:r>
              <a:rPr lang="ru-RU" altLang="ru-RU" sz="2600" b="1" i="1">
                <a:solidFill>
                  <a:srgbClr val="C00000"/>
                </a:solidFill>
                <a:latin typeface="Arial" charset="0"/>
              </a:rPr>
              <a:t>у половины из них имелись последствия в виде:</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СДВГ – 41 %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Синдром вегетативной дистонии – 35 %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Гипертензивный синдром – 22 %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Периферическая цервикальная недостаточность – 21 %</a:t>
            </a:r>
          </a:p>
          <a:p>
            <a:pPr eaLnBrk="1" hangingPunct="1">
              <a:lnSpc>
                <a:spcPct val="130000"/>
              </a:lnSpc>
              <a:spcBef>
                <a:spcPct val="0"/>
              </a:spcBef>
              <a:buClr>
                <a:srgbClr val="0000FF"/>
              </a:buClr>
              <a:buFont typeface="Wingdings" pitchFamily="2" charset="2"/>
              <a:buBlip>
                <a:blip r:embed="rId2"/>
              </a:buBlip>
            </a:pPr>
            <a:r>
              <a:rPr lang="ru-RU" altLang="ru-RU" sz="2600" b="1" i="1">
                <a:solidFill>
                  <a:srgbClr val="C00000"/>
                </a:solidFill>
                <a:latin typeface="Arial" charset="0"/>
              </a:rPr>
              <a:t> Неврозоподобные состояния – 13 %</a:t>
            </a:r>
          </a:p>
          <a:p>
            <a:pPr eaLnBrk="1" hangingPunct="1">
              <a:lnSpc>
                <a:spcPct val="130000"/>
              </a:lnSpc>
              <a:spcBef>
                <a:spcPct val="0"/>
              </a:spcBef>
              <a:buClrTx/>
              <a:buFontTx/>
              <a:buNone/>
            </a:pPr>
            <a:r>
              <a:rPr lang="ru-RU" altLang="ru-RU" sz="2600" b="1" i="1">
                <a:solidFill>
                  <a:srgbClr val="C00000"/>
                </a:solidFill>
                <a:latin typeface="Arial" charset="0"/>
              </a:rPr>
              <a:t>	51 % детей с последствиями перинатальной патологии ЦНС являются часто болеющими</a:t>
            </a:r>
          </a:p>
        </p:txBody>
      </p:sp>
    </p:spTree>
    <p:extLst>
      <p:ext uri="{BB962C8B-B14F-4D97-AF65-F5344CB8AC3E}">
        <p14:creationId xmlns:p14="http://schemas.microsoft.com/office/powerpoint/2010/main" val="165243529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3420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sz="2200" b="1">
                <a:solidFill>
                  <a:srgbClr val="FF3300"/>
                </a:solidFill>
              </a:rPr>
              <a:t>СТРЕСС</a:t>
            </a:r>
          </a:p>
        </p:txBody>
      </p:sp>
      <p:sp>
        <p:nvSpPr>
          <p:cNvPr id="27651" name="Rectangle 2"/>
          <p:cNvSpPr>
            <a:spLocks noChangeArrowheads="1"/>
          </p:cNvSpPr>
          <p:nvPr/>
        </p:nvSpPr>
        <p:spPr bwMode="auto">
          <a:xfrm>
            <a:off x="900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эмоциональный</a:t>
            </a:r>
          </a:p>
        </p:txBody>
      </p:sp>
      <p:sp>
        <p:nvSpPr>
          <p:cNvPr id="27652" name="Rectangle 3"/>
          <p:cNvSpPr>
            <a:spLocks noChangeArrowheads="1"/>
          </p:cNvSpPr>
          <p:nvPr/>
        </p:nvSpPr>
        <p:spPr bwMode="auto">
          <a:xfrm>
            <a:off x="5652001" y="2204872"/>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физический</a:t>
            </a:r>
          </a:p>
        </p:txBody>
      </p:sp>
      <p:sp>
        <p:nvSpPr>
          <p:cNvPr id="27653" name="Line 4"/>
          <p:cNvSpPr>
            <a:spLocks noChangeShapeType="1"/>
          </p:cNvSpPr>
          <p:nvPr/>
        </p:nvSpPr>
        <p:spPr bwMode="auto">
          <a:xfrm>
            <a:off x="3132001" y="2636918"/>
            <a:ext cx="648000" cy="1440"/>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4" name="Line 5"/>
          <p:cNvSpPr>
            <a:spLocks noChangeShapeType="1"/>
          </p:cNvSpPr>
          <p:nvPr/>
        </p:nvSpPr>
        <p:spPr bwMode="auto">
          <a:xfrm flipH="1">
            <a:off x="5274721" y="2636918"/>
            <a:ext cx="682560" cy="1440"/>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5" name="Rectangle 6"/>
          <p:cNvSpPr>
            <a:spLocks noChangeArrowheads="1"/>
          </p:cNvSpPr>
          <p:nvPr/>
        </p:nvSpPr>
        <p:spPr bwMode="auto">
          <a:xfrm>
            <a:off x="3418560" y="2996956"/>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u="sng">
                <a:solidFill>
                  <a:srgbClr val="FF3300"/>
                </a:solidFill>
              </a:rPr>
              <a:t>Дисгомеостаз Са</a:t>
            </a:r>
            <a:r>
              <a:rPr lang="ru-RU" altLang="ru-RU" b="1" u="sng" baseline="30000">
                <a:solidFill>
                  <a:srgbClr val="FF3300"/>
                </a:solidFill>
              </a:rPr>
              <a:t>2+</a:t>
            </a:r>
          </a:p>
        </p:txBody>
      </p:sp>
      <p:sp>
        <p:nvSpPr>
          <p:cNvPr id="27656" name="Rectangle 7"/>
          <p:cNvSpPr>
            <a:spLocks noChangeArrowheads="1"/>
          </p:cNvSpPr>
          <p:nvPr/>
        </p:nvSpPr>
        <p:spPr bwMode="auto">
          <a:xfrm>
            <a:off x="1618560" y="3718471"/>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latin typeface="Wingdings" pitchFamily="2" charset="2"/>
              </a:rPr>
              <a:t></a:t>
            </a:r>
            <a:r>
              <a:rPr lang="ru-RU" altLang="ru-RU" b="1">
                <a:solidFill>
                  <a:srgbClr val="000066"/>
                </a:solidFill>
              </a:rPr>
              <a:t> Адреналин</a:t>
            </a:r>
          </a:p>
        </p:txBody>
      </p:sp>
      <p:sp>
        <p:nvSpPr>
          <p:cNvPr id="27657" name="Rectangle 8"/>
          <p:cNvSpPr>
            <a:spLocks noChangeArrowheads="1"/>
          </p:cNvSpPr>
          <p:nvPr/>
        </p:nvSpPr>
        <p:spPr bwMode="auto">
          <a:xfrm>
            <a:off x="5580001" y="3718471"/>
            <a:ext cx="223200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latin typeface="Wingdings" pitchFamily="2" charset="2"/>
              </a:rPr>
              <a:t></a:t>
            </a:r>
            <a:r>
              <a:rPr lang="ru-RU" altLang="ru-RU" b="1">
                <a:solidFill>
                  <a:srgbClr val="000066"/>
                </a:solidFill>
              </a:rPr>
              <a:t> Серотонин</a:t>
            </a:r>
          </a:p>
        </p:txBody>
      </p:sp>
      <p:sp>
        <p:nvSpPr>
          <p:cNvPr id="27658" name="Line 9"/>
          <p:cNvSpPr>
            <a:spLocks noChangeShapeType="1"/>
          </p:cNvSpPr>
          <p:nvPr/>
        </p:nvSpPr>
        <p:spPr bwMode="auto">
          <a:xfrm flipH="1">
            <a:off x="2970720" y="3573016"/>
            <a:ext cx="897120" cy="432045"/>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59" name="Line 10"/>
          <p:cNvSpPr>
            <a:spLocks noChangeShapeType="1"/>
          </p:cNvSpPr>
          <p:nvPr/>
        </p:nvSpPr>
        <p:spPr bwMode="auto">
          <a:xfrm>
            <a:off x="5292001" y="3573016"/>
            <a:ext cx="792000" cy="360038"/>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0" name="Line 11"/>
          <p:cNvSpPr>
            <a:spLocks noChangeShapeType="1"/>
          </p:cNvSpPr>
          <p:nvPr/>
        </p:nvSpPr>
        <p:spPr bwMode="auto">
          <a:xfrm>
            <a:off x="4210560" y="2780932"/>
            <a:ext cx="1440" cy="505493"/>
          </a:xfrm>
          <a:prstGeom prst="line">
            <a:avLst/>
          </a:prstGeom>
          <a:noFill/>
          <a:ln w="5724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1" name="Line 12"/>
          <p:cNvSpPr>
            <a:spLocks noChangeShapeType="1"/>
          </p:cNvSpPr>
          <p:nvPr/>
        </p:nvSpPr>
        <p:spPr bwMode="auto">
          <a:xfrm>
            <a:off x="4932001" y="2780932"/>
            <a:ext cx="1440" cy="505493"/>
          </a:xfrm>
          <a:prstGeom prst="line">
            <a:avLst/>
          </a:prstGeom>
          <a:noFill/>
          <a:ln w="57240">
            <a:solidFill>
              <a:srgbClr val="FF33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27662" name="Rectangle 13"/>
          <p:cNvSpPr>
            <a:spLocks noChangeArrowheads="1"/>
          </p:cNvSpPr>
          <p:nvPr/>
        </p:nvSpPr>
        <p:spPr bwMode="auto">
          <a:xfrm>
            <a:off x="2268000" y="4509114"/>
            <a:ext cx="4681440" cy="792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b="1">
                <a:solidFill>
                  <a:srgbClr val="000066"/>
                </a:solidFill>
              </a:rPr>
              <a:t>Синдром вегетативной дистонии</a:t>
            </a:r>
          </a:p>
          <a:p>
            <a:pPr algn="ctr" eaLnBrk="1" hangingPunct="1">
              <a:lnSpc>
                <a:spcPct val="100000"/>
              </a:lnSpc>
              <a:buClrTx/>
              <a:buFontTx/>
              <a:buNone/>
            </a:pPr>
            <a:r>
              <a:rPr lang="ru-RU" altLang="ru-RU" b="1">
                <a:solidFill>
                  <a:srgbClr val="000066"/>
                </a:solidFill>
              </a:rPr>
              <a:t>Клиническое отражение нарушенной адаптации и патологической тревоги</a:t>
            </a:r>
          </a:p>
        </p:txBody>
      </p:sp>
      <p:sp>
        <p:nvSpPr>
          <p:cNvPr id="27663" name="Rectangle 14"/>
          <p:cNvSpPr>
            <a:spLocks noChangeArrowheads="1"/>
          </p:cNvSpPr>
          <p:nvPr/>
        </p:nvSpPr>
        <p:spPr bwMode="auto">
          <a:xfrm>
            <a:off x="1758066" y="43205"/>
            <a:ext cx="5676831" cy="1563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sz="2400" b="1">
                <a:solidFill>
                  <a:srgbClr val="000000"/>
                </a:solidFill>
              </a:rPr>
              <a:t>Дефицит магния у 80% и более лиц </a:t>
            </a:r>
          </a:p>
          <a:p>
            <a:pPr algn="ctr" eaLnBrk="1" hangingPunct="1">
              <a:lnSpc>
                <a:spcPct val="100000"/>
              </a:lnSpc>
              <a:buClrTx/>
              <a:buFontTx/>
              <a:buNone/>
            </a:pPr>
            <a:r>
              <a:rPr lang="ru-RU" altLang="ru-RU" sz="2400" b="1">
                <a:solidFill>
                  <a:srgbClr val="000000"/>
                </a:solidFill>
              </a:rPr>
              <a:t>в состоянии хронического стресса</a:t>
            </a:r>
          </a:p>
          <a:p>
            <a:pPr algn="ctr" eaLnBrk="1" hangingPunct="1">
              <a:lnSpc>
                <a:spcPct val="100000"/>
              </a:lnSpc>
              <a:buClrTx/>
              <a:buFontTx/>
              <a:buNone/>
            </a:pPr>
            <a:r>
              <a:rPr lang="ru-RU" altLang="ru-RU" sz="2400" b="1">
                <a:solidFill>
                  <a:srgbClr val="000000"/>
                </a:solidFill>
              </a:rPr>
              <a:t>Дефицит магния индуцирует </a:t>
            </a:r>
          </a:p>
          <a:p>
            <a:pPr algn="ctr" eaLnBrk="1" hangingPunct="1">
              <a:lnSpc>
                <a:spcPct val="100000"/>
              </a:lnSpc>
              <a:buClrTx/>
              <a:buFontTx/>
              <a:buNone/>
            </a:pPr>
            <a:r>
              <a:rPr lang="ru-RU" altLang="ru-RU" sz="2400" b="1">
                <a:solidFill>
                  <a:srgbClr val="000000"/>
                </a:solidFill>
              </a:rPr>
              <a:t>тревогу и дисфункцию ГГН оси </a:t>
            </a:r>
          </a:p>
        </p:txBody>
      </p:sp>
      <p:sp>
        <p:nvSpPr>
          <p:cNvPr id="27664" name="Text Box 15"/>
          <p:cNvSpPr txBox="1">
            <a:spLocks noChangeArrowheads="1"/>
          </p:cNvSpPr>
          <p:nvPr/>
        </p:nvSpPr>
        <p:spPr bwMode="auto">
          <a:xfrm>
            <a:off x="92160" y="5898860"/>
            <a:ext cx="9149760" cy="85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hangingPunct="1">
              <a:buClrTx/>
              <a:buFontTx/>
              <a:buNone/>
            </a:pPr>
            <a:r>
              <a:rPr lang="ru-RU" altLang="ru-RU" sz="1100">
                <a:solidFill>
                  <a:srgbClr val="000000"/>
                </a:solidFill>
              </a:rPr>
              <a:t>Sartori SB, Whittle N, Hetzenauer A, Singewald N Magnesium deficiency induces anxiety and HPA axis dysregulation: modulatory by therapeutic drug treatment //Neuropharmacology. 2012 Jan;62(1):304-12.</a:t>
            </a:r>
          </a:p>
          <a:p>
            <a:pPr eaLnBrk="1" hangingPunct="1">
              <a:buClrTx/>
              <a:buFontTx/>
              <a:buNone/>
            </a:pPr>
            <a:r>
              <a:rPr lang="ru-RU" altLang="ru-RU" sz="1100">
                <a:solidFill>
                  <a:srgbClr val="000000"/>
                </a:solidFill>
              </a:rPr>
              <a:t>Акарачкова 2006-2013 </a:t>
            </a:r>
          </a:p>
          <a:p>
            <a:pPr eaLnBrk="1" hangingPunct="1">
              <a:buClrTx/>
              <a:buFontTx/>
              <a:buNone/>
            </a:pPr>
            <a:r>
              <a:rPr lang="ru-RU" altLang="ru-RU" sz="1100">
                <a:solidFill>
                  <a:srgbClr val="000000"/>
                </a:solidFill>
              </a:rPr>
              <a:t>Громова О.А. с соавт., 2006</a:t>
            </a:r>
          </a:p>
        </p:txBody>
      </p:sp>
      <p:sp>
        <p:nvSpPr>
          <p:cNvPr id="27665" name="Rectangle 16"/>
          <p:cNvSpPr>
            <a:spLocks noChangeArrowheads="1"/>
          </p:cNvSpPr>
          <p:nvPr/>
        </p:nvSpPr>
        <p:spPr bwMode="auto">
          <a:xfrm>
            <a:off x="390241" y="1683537"/>
            <a:ext cx="8262720" cy="522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buClrTx/>
              <a:buFontTx/>
              <a:buNone/>
            </a:pPr>
            <a:r>
              <a:rPr lang="ru-RU" altLang="ru-RU" b="1">
                <a:solidFill>
                  <a:srgbClr val="800000"/>
                </a:solidFill>
              </a:rPr>
              <a:t>Важно: при симпатоадреналовой активации имеет место высокий уровень Са</a:t>
            </a:r>
            <a:r>
              <a:rPr lang="ru-RU" altLang="ru-RU" b="1" baseline="30000">
                <a:solidFill>
                  <a:srgbClr val="800000"/>
                </a:solidFill>
              </a:rPr>
              <a:t>2+</a:t>
            </a:r>
            <a:r>
              <a:rPr lang="ru-RU" altLang="ru-RU" b="1">
                <a:solidFill>
                  <a:srgbClr val="800000"/>
                </a:solidFill>
              </a:rPr>
              <a:t>, который всегда сопровождается снижением уровня </a:t>
            </a:r>
            <a:r>
              <a:rPr lang="en-US" altLang="ru-RU" b="1">
                <a:solidFill>
                  <a:srgbClr val="800000"/>
                </a:solidFill>
              </a:rPr>
              <a:t>Mg2+</a:t>
            </a:r>
          </a:p>
        </p:txBody>
      </p:sp>
    </p:spTree>
    <p:extLst>
      <p:ext uri="{BB962C8B-B14F-4D97-AF65-F5344CB8AC3E}">
        <p14:creationId xmlns:p14="http://schemas.microsoft.com/office/powerpoint/2010/main" val="25406309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Заголовок 1"/>
          <p:cNvSpPr>
            <a:spLocks noGrp="1"/>
          </p:cNvSpPr>
          <p:nvPr>
            <p:ph type="title"/>
          </p:nvPr>
        </p:nvSpPr>
        <p:spPr>
          <a:xfrm>
            <a:off x="457200" y="1265238"/>
            <a:ext cx="8229600" cy="1143000"/>
          </a:xfrm>
        </p:spPr>
        <p:txBody>
          <a:bodyPr/>
          <a:lstStyle/>
          <a:p>
            <a:r>
              <a:rPr lang="ru-RU" sz="2400" b="1" smtClean="0">
                <a:solidFill>
                  <a:srgbClr val="0000CC"/>
                </a:solidFill>
              </a:rPr>
              <a:t>Эффективность применения препарата МагнеВ6 Форте</a:t>
            </a:r>
            <a:r>
              <a:rPr lang="en-US" sz="2400" smtClean="0">
                <a:solidFill>
                  <a:srgbClr val="0000CC"/>
                </a:solidFill>
              </a:rPr>
              <a:t/>
            </a:r>
            <a:br>
              <a:rPr lang="en-US" sz="2400" smtClean="0">
                <a:solidFill>
                  <a:srgbClr val="0000CC"/>
                </a:solidFill>
              </a:rPr>
            </a:br>
            <a:r>
              <a:rPr lang="ru-RU" sz="2400" b="1" smtClean="0">
                <a:solidFill>
                  <a:srgbClr val="0000CC"/>
                </a:solidFill>
              </a:rPr>
              <a:t> при астении в условиях возрастающих по интенсивности информационных нагрузках</a:t>
            </a:r>
            <a:r>
              <a:rPr lang="en-US" sz="2400" b="1" smtClean="0">
                <a:solidFill>
                  <a:srgbClr val="0000CC"/>
                </a:solidFill>
              </a:rPr>
              <a:t> (</a:t>
            </a:r>
            <a:r>
              <a:rPr lang="ru-RU" sz="2400" b="1" smtClean="0">
                <a:solidFill>
                  <a:srgbClr val="0000CC"/>
                </a:solidFill>
              </a:rPr>
              <a:t>Калачева А.Г., 2011)</a:t>
            </a:r>
            <a:endParaRPr lang="en-US" sz="2400" smtClean="0">
              <a:solidFill>
                <a:srgbClr val="0000CC"/>
              </a:solidFill>
            </a:endParaRPr>
          </a:p>
        </p:txBody>
      </p:sp>
      <p:sp>
        <p:nvSpPr>
          <p:cNvPr id="118786" name="TextBox 2"/>
          <p:cNvSpPr txBox="1">
            <a:spLocks noChangeArrowheads="1"/>
          </p:cNvSpPr>
          <p:nvPr/>
        </p:nvSpPr>
        <p:spPr bwMode="auto">
          <a:xfrm>
            <a:off x="3276600" y="5799138"/>
            <a:ext cx="2452688" cy="523875"/>
          </a:xfrm>
          <a:prstGeom prst="rect">
            <a:avLst/>
          </a:prstGeom>
          <a:noFill/>
          <a:ln w="9525">
            <a:noFill/>
            <a:miter lim="800000"/>
            <a:headEnd/>
            <a:tailEnd/>
          </a:ln>
        </p:spPr>
        <p:txBody>
          <a:bodyPr>
            <a:spAutoFit/>
          </a:bodyPr>
          <a:lstStyle/>
          <a:p>
            <a:r>
              <a:rPr lang="ru-RU" sz="2800" b="1">
                <a:solidFill>
                  <a:srgbClr val="0000CC"/>
                </a:solidFill>
                <a:latin typeface="Calibri" pitchFamily="34" charset="0"/>
              </a:rPr>
              <a:t>ИвГМА, 2012</a:t>
            </a:r>
          </a:p>
        </p:txBody>
      </p:sp>
      <p:pic>
        <p:nvPicPr>
          <p:cNvPr id="118787" name="Picture 2" descr="http://img-fotki.yandex.ru/get/3910/mingitau-vk.4/0_28757_8c456b01_XL.jpg"/>
          <p:cNvPicPr>
            <a:picLocks noChangeAspect="1" noChangeArrowheads="1"/>
          </p:cNvPicPr>
          <p:nvPr/>
        </p:nvPicPr>
        <p:blipFill>
          <a:blip r:embed="rId2"/>
          <a:srcRect b="3851"/>
          <a:stretch>
            <a:fillRect/>
          </a:stretch>
        </p:blipFill>
        <p:spPr bwMode="auto">
          <a:xfrm>
            <a:off x="2063750" y="2635250"/>
            <a:ext cx="48768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864658" y="914400"/>
          <a:ext cx="8169275" cy="675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Прямая соединительная линия 2"/>
          <p:cNvCxnSpPr/>
          <p:nvPr/>
        </p:nvCxnSpPr>
        <p:spPr>
          <a:xfrm flipV="1">
            <a:off x="2838450" y="4748213"/>
            <a:ext cx="0" cy="592137"/>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4" name="Прямая соединительная линия 3"/>
          <p:cNvCxnSpPr/>
          <p:nvPr/>
        </p:nvCxnSpPr>
        <p:spPr>
          <a:xfrm flipV="1">
            <a:off x="4775200" y="4756150"/>
            <a:ext cx="0" cy="471488"/>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H="1">
            <a:off x="2838450" y="4748213"/>
            <a:ext cx="193675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28005" name="Прямоугольник 5"/>
          <p:cNvSpPr>
            <a:spLocks noChangeArrowheads="1"/>
          </p:cNvSpPr>
          <p:nvPr/>
        </p:nvSpPr>
        <p:spPr bwMode="auto">
          <a:xfrm>
            <a:off x="3325813" y="4303713"/>
            <a:ext cx="1076325" cy="369887"/>
          </a:xfrm>
          <a:prstGeom prst="rect">
            <a:avLst/>
          </a:prstGeom>
          <a:noFill/>
          <a:ln w="9525">
            <a:noFill/>
            <a:miter lim="800000"/>
            <a:headEnd/>
            <a:tailEnd/>
          </a:ln>
        </p:spPr>
        <p:txBody>
          <a:bodyPr>
            <a:spAutoFit/>
          </a:bodyPr>
          <a:lstStyle/>
          <a:p>
            <a:r>
              <a:rPr lang="en-US">
                <a:solidFill>
                  <a:srgbClr val="000099"/>
                </a:solidFill>
                <a:latin typeface="Calibri" pitchFamily="34" charset="0"/>
              </a:rPr>
              <a:t>P=10</a:t>
            </a:r>
            <a:r>
              <a:rPr lang="en-US" baseline="30000">
                <a:solidFill>
                  <a:srgbClr val="000099"/>
                </a:solidFill>
                <a:latin typeface="Calibri" pitchFamily="34" charset="0"/>
              </a:rPr>
              <a:t>-10</a:t>
            </a:r>
          </a:p>
        </p:txBody>
      </p:sp>
      <p:cxnSp>
        <p:nvCxnSpPr>
          <p:cNvPr id="10" name="Прямая соединительная линия 9"/>
          <p:cNvCxnSpPr/>
          <p:nvPr/>
        </p:nvCxnSpPr>
        <p:spPr>
          <a:xfrm flipV="1">
            <a:off x="2838450" y="4303713"/>
            <a:ext cx="0" cy="592137"/>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6688138" y="4300538"/>
            <a:ext cx="0" cy="839787"/>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2838450" y="4303713"/>
            <a:ext cx="3849688"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28009" name="Прямоугольник 13"/>
          <p:cNvSpPr>
            <a:spLocks noChangeArrowheads="1"/>
          </p:cNvSpPr>
          <p:nvPr/>
        </p:nvSpPr>
        <p:spPr bwMode="auto">
          <a:xfrm>
            <a:off x="4437063" y="3932238"/>
            <a:ext cx="1076325" cy="368300"/>
          </a:xfrm>
          <a:prstGeom prst="rect">
            <a:avLst/>
          </a:prstGeom>
          <a:noFill/>
          <a:ln w="9525">
            <a:noFill/>
            <a:miter lim="800000"/>
            <a:headEnd/>
            <a:tailEnd/>
          </a:ln>
        </p:spPr>
        <p:txBody>
          <a:bodyPr>
            <a:spAutoFit/>
          </a:bodyPr>
          <a:lstStyle/>
          <a:p>
            <a:r>
              <a:rPr lang="en-US">
                <a:solidFill>
                  <a:srgbClr val="000099"/>
                </a:solidFill>
                <a:latin typeface="Calibri" pitchFamily="34" charset="0"/>
              </a:rPr>
              <a:t>P=10</a:t>
            </a:r>
            <a:r>
              <a:rPr lang="en-US" baseline="30000">
                <a:solidFill>
                  <a:srgbClr val="000099"/>
                </a:solidFill>
                <a:latin typeface="Calibri" pitchFamily="34" charset="0"/>
              </a:rPr>
              <a:t>-6</a:t>
            </a:r>
          </a:p>
        </p:txBody>
      </p:sp>
      <p:cxnSp>
        <p:nvCxnSpPr>
          <p:cNvPr id="13" name="Прямая соединительная линия 12"/>
          <p:cNvCxnSpPr/>
          <p:nvPr/>
        </p:nvCxnSpPr>
        <p:spPr>
          <a:xfrm>
            <a:off x="1870075" y="1981200"/>
            <a:ext cx="5740400" cy="0"/>
          </a:xfrm>
          <a:prstGeom prst="line">
            <a:avLst/>
          </a:prstGeom>
          <a:ln w="3810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128011" name="Заголовок 8"/>
          <p:cNvSpPr>
            <a:spLocks noGrp="1"/>
          </p:cNvSpPr>
          <p:nvPr>
            <p:ph type="title"/>
          </p:nvPr>
        </p:nvSpPr>
        <p:spPr/>
        <p:txBody>
          <a:bodyPr/>
          <a:lstStyle/>
          <a:p>
            <a:r>
              <a:rPr lang="en-US" sz="3600" smtClean="0">
                <a:solidFill>
                  <a:srgbClr val="FF0000"/>
                </a:solidFill>
              </a:rPr>
              <a:t>F</a:t>
            </a:r>
            <a:r>
              <a:rPr lang="ru-RU" sz="3600" smtClean="0">
                <a:solidFill>
                  <a:srgbClr val="FF0000"/>
                </a:solidFill>
              </a:rPr>
              <a:t>0</a:t>
            </a:r>
            <a:r>
              <a:rPr lang="en-US" sz="3600" smtClean="0">
                <a:solidFill>
                  <a:srgbClr val="FF0000"/>
                </a:solidFill>
              </a:rPr>
              <a:t>7: </a:t>
            </a:r>
            <a:r>
              <a:rPr lang="ru-RU" sz="3600" smtClean="0">
                <a:solidFill>
                  <a:srgbClr val="FF0000"/>
                </a:solidFill>
              </a:rPr>
              <a:t>Магне В6 Форте, 30</a:t>
            </a:r>
            <a:r>
              <a:rPr lang="en-US" sz="3600" smtClean="0">
                <a:solidFill>
                  <a:srgbClr val="FF0000"/>
                </a:solidFill>
              </a:rPr>
              <a:t> </a:t>
            </a:r>
            <a:r>
              <a:rPr lang="ru-RU" sz="3600" smtClean="0">
                <a:solidFill>
                  <a:srgbClr val="FF0000"/>
                </a:solidFill>
              </a:rPr>
              <a:t>дней</a:t>
            </a:r>
            <a:r>
              <a:rPr lang="en-US" sz="3600" smtClean="0">
                <a:solidFill>
                  <a:srgbClr val="FF0000"/>
                </a:solidFill>
              </a:rPr>
              <a:t>,</a:t>
            </a:r>
            <a:r>
              <a:rPr lang="ru-RU" sz="3600" smtClean="0">
                <a:solidFill>
                  <a:srgbClr val="FF0000"/>
                </a:solidFill>
              </a:rPr>
              <a:t> </a:t>
            </a:r>
            <a:r>
              <a:rPr lang="en-US" sz="3600" smtClean="0">
                <a:solidFill>
                  <a:srgbClr val="FF0000"/>
                </a:solidFill>
              </a:rPr>
              <a:t>60</a:t>
            </a:r>
            <a:r>
              <a:rPr lang="ru-RU" sz="3600" smtClean="0">
                <a:solidFill>
                  <a:srgbClr val="FF0000"/>
                </a:solidFill>
              </a:rPr>
              <a:t>дней</a:t>
            </a:r>
            <a:endParaRPr lang="en-US" sz="3600" smtClean="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341313"/>
            <a:ext cx="8229600" cy="1143000"/>
          </a:xfrm>
        </p:spPr>
        <p:txBody>
          <a:bodyPr rtlCol="0">
            <a:normAutofit fontScale="90000"/>
          </a:bodyPr>
          <a:lstStyle/>
          <a:p>
            <a:pPr fontAlgn="auto">
              <a:spcAft>
                <a:spcPts val="0"/>
              </a:spcAft>
              <a:defRPr/>
            </a:pPr>
            <a:r>
              <a:rPr lang="ru-RU" sz="2800" b="1" dirty="0" smtClean="0">
                <a:solidFill>
                  <a:srgbClr val="0000CC"/>
                </a:solidFill>
              </a:rPr>
              <a:t>Витамин В6, обмен </a:t>
            </a:r>
            <a:r>
              <a:rPr lang="ru-RU" sz="2800" b="1" dirty="0" err="1" smtClean="0">
                <a:solidFill>
                  <a:srgbClr val="0000CC"/>
                </a:solidFill>
              </a:rPr>
              <a:t>нейротрансмиттеров</a:t>
            </a:r>
            <a:r>
              <a:rPr lang="ru-RU" sz="2800" b="1" dirty="0" smtClean="0">
                <a:solidFill>
                  <a:srgbClr val="0000CC"/>
                </a:solidFill>
              </a:rPr>
              <a:t> и терапия депрессивных состояний </a:t>
            </a:r>
            <a:r>
              <a:rPr lang="ru-RU" sz="2800" dirty="0" smtClean="0">
                <a:solidFill>
                  <a:srgbClr val="0070C0"/>
                </a:solidFill>
              </a:rPr>
              <a:t/>
            </a:r>
            <a:br>
              <a:rPr lang="ru-RU" sz="2800" dirty="0" smtClean="0">
                <a:solidFill>
                  <a:srgbClr val="0070C0"/>
                </a:solidFill>
              </a:rPr>
            </a:br>
            <a:endParaRPr lang="en-US" sz="2800" dirty="0" smtClean="0">
              <a:solidFill>
                <a:srgbClr val="0070C0"/>
              </a:solidFill>
            </a:endParaRPr>
          </a:p>
        </p:txBody>
      </p:sp>
      <p:sp>
        <p:nvSpPr>
          <p:cNvPr id="7171" name="Содержимое 2"/>
          <p:cNvSpPr>
            <a:spLocks noGrp="1"/>
          </p:cNvSpPr>
          <p:nvPr>
            <p:ph idx="1"/>
          </p:nvPr>
        </p:nvSpPr>
        <p:spPr>
          <a:xfrm>
            <a:off x="457200" y="1600200"/>
            <a:ext cx="8229600" cy="4525962"/>
          </a:xfrm>
        </p:spPr>
        <p:txBody>
          <a:bodyPr rtlCol="0">
            <a:normAutofit lnSpcReduction="10000"/>
          </a:bodyPr>
          <a:lstStyle/>
          <a:p>
            <a:pPr fontAlgn="auto">
              <a:spcAft>
                <a:spcPts val="0"/>
              </a:spcAft>
              <a:buFont typeface="Arial" pitchFamily="34" charset="0"/>
              <a:buChar char="•"/>
              <a:defRPr/>
            </a:pPr>
            <a:r>
              <a:rPr lang="ru-RU" sz="2400" dirty="0" smtClean="0"/>
              <a:t>Пиридоксаль-5'-фосфат, </a:t>
            </a:r>
            <a:r>
              <a:rPr lang="ru-RU" sz="2400" dirty="0" err="1" smtClean="0"/>
              <a:t>кофактор</a:t>
            </a:r>
            <a:r>
              <a:rPr lang="ru-RU" sz="2400" dirty="0" smtClean="0"/>
              <a:t> нескольких ферментов, в том числе </a:t>
            </a:r>
            <a:r>
              <a:rPr lang="ru-RU" sz="2400" dirty="0" err="1" smtClean="0"/>
              <a:t>декарбоксилазы</a:t>
            </a:r>
            <a:r>
              <a:rPr lang="ru-RU" sz="2400" dirty="0" smtClean="0"/>
              <a:t> </a:t>
            </a:r>
            <a:r>
              <a:rPr lang="ru-RU" sz="2400" b="1" dirty="0" smtClean="0">
                <a:solidFill>
                  <a:srgbClr val="0000CC"/>
                </a:solidFill>
              </a:rPr>
              <a:t>ароматических аминокислот, катализирующей заключительный этап синтез </a:t>
            </a:r>
            <a:r>
              <a:rPr lang="ru-RU" sz="2400" b="1" dirty="0" err="1" smtClean="0">
                <a:solidFill>
                  <a:srgbClr val="0000CC"/>
                </a:solidFill>
              </a:rPr>
              <a:t>нейромедиаторов</a:t>
            </a:r>
            <a:r>
              <a:rPr lang="ru-RU" sz="2400" b="1" dirty="0" smtClean="0">
                <a:solidFill>
                  <a:srgbClr val="0000CC"/>
                </a:solidFill>
              </a:rPr>
              <a:t> дофамина и серотонина. </a:t>
            </a:r>
          </a:p>
          <a:p>
            <a:pPr fontAlgn="auto">
              <a:spcAft>
                <a:spcPts val="0"/>
              </a:spcAft>
              <a:buFont typeface="Arial" pitchFamily="34" charset="0"/>
              <a:buChar char="•"/>
              <a:defRPr/>
            </a:pPr>
            <a:r>
              <a:rPr lang="ru-RU" sz="2400" dirty="0" smtClean="0"/>
              <a:t>У пациентов с наследственными нарушениями обмена витамина </a:t>
            </a:r>
            <a:r>
              <a:rPr lang="en-US" sz="2400" dirty="0" smtClean="0"/>
              <a:t>B</a:t>
            </a:r>
            <a:r>
              <a:rPr lang="ru-RU" sz="2400" dirty="0" smtClean="0"/>
              <a:t>6 наблюдается </a:t>
            </a:r>
            <a:r>
              <a:rPr lang="ru-RU" sz="2400" b="1" dirty="0" smtClean="0">
                <a:solidFill>
                  <a:srgbClr val="FF0000"/>
                </a:solidFill>
              </a:rPr>
              <a:t>снижение в плазме ароматических аминокислот, сопровождающееся нарушениями обмена </a:t>
            </a:r>
            <a:r>
              <a:rPr lang="ru-RU" sz="2400" b="1" dirty="0" err="1" smtClean="0">
                <a:solidFill>
                  <a:srgbClr val="FF0000"/>
                </a:solidFill>
              </a:rPr>
              <a:t>нейротрансмиттеров</a:t>
            </a:r>
            <a:r>
              <a:rPr lang="ru-RU" sz="2400" b="1" dirty="0" smtClean="0">
                <a:solidFill>
                  <a:srgbClr val="FF0000"/>
                </a:solidFill>
              </a:rPr>
              <a:t>. </a:t>
            </a:r>
          </a:p>
          <a:p>
            <a:pPr fontAlgn="auto">
              <a:spcAft>
                <a:spcPts val="0"/>
              </a:spcAft>
              <a:buFont typeface="Arial" pitchFamily="34" charset="0"/>
              <a:buChar char="•"/>
              <a:defRPr/>
            </a:pPr>
            <a:r>
              <a:rPr lang="ru-RU" sz="2400" b="1" dirty="0" smtClean="0">
                <a:solidFill>
                  <a:srgbClr val="0000CC"/>
                </a:solidFill>
              </a:rPr>
              <a:t>Нарушения баланса катехоламинов, серотонина </a:t>
            </a:r>
            <a:r>
              <a:rPr lang="ru-RU" sz="2400" dirty="0" smtClean="0"/>
              <a:t>и других </a:t>
            </a:r>
            <a:r>
              <a:rPr lang="ru-RU" sz="2400" dirty="0" err="1" smtClean="0"/>
              <a:t>нейротрансмиттеров</a:t>
            </a:r>
            <a:r>
              <a:rPr lang="ru-RU" sz="2400" dirty="0" smtClean="0"/>
              <a:t> служит биохимической подоплекой переживаний острого стресса и депрессии.</a:t>
            </a:r>
          </a:p>
          <a:p>
            <a:pPr fontAlgn="auto">
              <a:spcAft>
                <a:spcPts val="0"/>
              </a:spcAft>
              <a:buFont typeface="Arial" pitchFamily="34" charset="0"/>
              <a:buChar char="•"/>
              <a:defRPr/>
            </a:pPr>
            <a:r>
              <a:rPr lang="ru-RU" sz="2400" dirty="0" smtClean="0"/>
              <a:t>	</a:t>
            </a:r>
          </a:p>
        </p:txBody>
      </p:sp>
      <p:sp>
        <p:nvSpPr>
          <p:cNvPr id="4" name="Rectangle 3"/>
          <p:cNvSpPr/>
          <p:nvPr/>
        </p:nvSpPr>
        <p:spPr>
          <a:xfrm>
            <a:off x="258042" y="6096000"/>
            <a:ext cx="8706445" cy="261610"/>
          </a:xfrm>
          <a:prstGeom prst="rect">
            <a:avLst/>
          </a:prstGeom>
        </p:spPr>
        <p:txBody>
          <a:bodyPr wrap="square">
            <a:spAutoFit/>
          </a:bodyPr>
          <a:lstStyle/>
          <a:p>
            <a:r>
              <a:rPr lang="ru-RU" sz="1100" dirty="0"/>
              <a:t>Громова О.А. Магний и пиридоксин: основы знаний. Обучающие программы Юнеско. Москва. 2006.С.176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341313"/>
            <a:ext cx="8229600" cy="1143000"/>
          </a:xfrm>
        </p:spPr>
        <p:txBody>
          <a:bodyPr rtlCol="0">
            <a:normAutofit fontScale="90000"/>
          </a:bodyPr>
          <a:lstStyle/>
          <a:p>
            <a:pPr fontAlgn="auto">
              <a:spcAft>
                <a:spcPts val="0"/>
              </a:spcAft>
              <a:defRPr/>
            </a:pPr>
            <a:r>
              <a:rPr lang="ru-RU" sz="2800" b="1" smtClean="0">
                <a:solidFill>
                  <a:srgbClr val="0070C0"/>
                </a:solidFill>
              </a:rPr>
              <a:t>Витамин В6, обмен </a:t>
            </a:r>
            <a:r>
              <a:rPr lang="ru-RU" sz="2800" b="1" dirty="0" err="1" smtClean="0">
                <a:solidFill>
                  <a:srgbClr val="0070C0"/>
                </a:solidFill>
              </a:rPr>
              <a:t>нейротрансмиттеров</a:t>
            </a:r>
            <a:r>
              <a:rPr lang="ru-RU" sz="2800" b="1" dirty="0" smtClean="0">
                <a:solidFill>
                  <a:srgbClr val="0070C0"/>
                </a:solidFill>
              </a:rPr>
              <a:t> и терапия депрессивных состояний </a:t>
            </a:r>
            <a:r>
              <a:rPr lang="ru-RU" sz="2800" dirty="0" smtClean="0">
                <a:solidFill>
                  <a:srgbClr val="0070C0"/>
                </a:solidFill>
              </a:rPr>
              <a:t/>
            </a:r>
            <a:br>
              <a:rPr lang="ru-RU" sz="2800" dirty="0" smtClean="0">
                <a:solidFill>
                  <a:srgbClr val="0070C0"/>
                </a:solidFill>
              </a:rPr>
            </a:br>
            <a:endParaRPr lang="en-US" sz="2800" dirty="0" smtClean="0">
              <a:solidFill>
                <a:srgbClr val="0070C0"/>
              </a:solidFill>
            </a:endParaRPr>
          </a:p>
        </p:txBody>
      </p:sp>
      <p:sp>
        <p:nvSpPr>
          <p:cNvPr id="7171" name="Содержимое 2"/>
          <p:cNvSpPr>
            <a:spLocks noGrp="1"/>
          </p:cNvSpPr>
          <p:nvPr>
            <p:ph idx="1"/>
          </p:nvPr>
        </p:nvSpPr>
        <p:spPr>
          <a:xfrm>
            <a:off x="457200" y="1268413"/>
            <a:ext cx="8229600" cy="5056187"/>
          </a:xfrm>
        </p:spPr>
        <p:txBody>
          <a:bodyPr rtlCol="0">
            <a:normAutofit fontScale="92500" lnSpcReduction="10000"/>
          </a:bodyPr>
          <a:lstStyle/>
          <a:p>
            <a:pPr fontAlgn="auto">
              <a:spcAft>
                <a:spcPts val="0"/>
              </a:spcAft>
              <a:buFont typeface="Arial" pitchFamily="34" charset="0"/>
              <a:buChar char="•"/>
              <a:defRPr/>
            </a:pPr>
            <a:r>
              <a:rPr lang="ru-RU" sz="1800" dirty="0" smtClean="0"/>
              <a:t>Антистрессорный эффект пиридоксина был показан экспериментально и клинически (</a:t>
            </a:r>
            <a:r>
              <a:rPr lang="ru-RU" sz="1800" dirty="0" err="1" smtClean="0"/>
              <a:t>Bell</a:t>
            </a:r>
            <a:r>
              <a:rPr lang="ru-RU" sz="1800" dirty="0" smtClean="0"/>
              <a:t>, 1992 – первая работа, затем всего </a:t>
            </a:r>
            <a:r>
              <a:rPr lang="ru-RU" sz="1800" i="1" dirty="0" smtClean="0"/>
              <a:t>74 публикации</a:t>
            </a:r>
            <a:r>
              <a:rPr lang="ru-RU" sz="1800" dirty="0" smtClean="0"/>
              <a:t>). </a:t>
            </a:r>
          </a:p>
          <a:p>
            <a:pPr fontAlgn="auto">
              <a:spcAft>
                <a:spcPts val="0"/>
              </a:spcAft>
              <a:buFont typeface="Arial" pitchFamily="34" charset="0"/>
              <a:buChar char="•"/>
              <a:defRPr/>
            </a:pPr>
            <a:r>
              <a:rPr lang="ru-RU" sz="1800" b="1" dirty="0" smtClean="0"/>
              <a:t>Низкие уровни пиридоксина в плазме ассоциированы с симптомами депрессии </a:t>
            </a:r>
            <a:r>
              <a:rPr lang="ru-RU" sz="1800" dirty="0" smtClean="0"/>
              <a:t>(</a:t>
            </a:r>
            <a:r>
              <a:rPr lang="ru-RU" sz="1800" dirty="0" err="1" smtClean="0"/>
              <a:t>Hvas</a:t>
            </a:r>
            <a:r>
              <a:rPr lang="ru-RU" sz="1800" dirty="0" smtClean="0"/>
              <a:t>, 2004). </a:t>
            </a:r>
          </a:p>
          <a:p>
            <a:pPr fontAlgn="auto">
              <a:spcAft>
                <a:spcPts val="0"/>
              </a:spcAft>
              <a:buFont typeface="Arial" pitchFamily="34" charset="0"/>
              <a:buChar char="•"/>
              <a:defRPr/>
            </a:pPr>
            <a:r>
              <a:rPr lang="ru-RU" sz="1800" dirty="0" smtClean="0"/>
              <a:t>Повышенное артериальное давление является одним из принципиальных компонентов стресса и диетический дефицит витамина B6 также связан с повышенным давлением (</a:t>
            </a:r>
            <a:r>
              <a:rPr lang="ru-RU" sz="1800" i="1" dirty="0" smtClean="0"/>
              <a:t>62 публикации</a:t>
            </a:r>
            <a:r>
              <a:rPr lang="ru-RU" sz="1800" dirty="0" smtClean="0"/>
              <a:t>). </a:t>
            </a:r>
          </a:p>
          <a:p>
            <a:pPr fontAlgn="auto">
              <a:spcAft>
                <a:spcPts val="0"/>
              </a:spcAft>
              <a:buFont typeface="Arial" pitchFamily="34" charset="0"/>
              <a:buChar char="•"/>
              <a:defRPr/>
            </a:pPr>
            <a:r>
              <a:rPr lang="ru-RU" sz="1800" dirty="0" smtClean="0"/>
              <a:t>Лечение пациентов с гипертонией препаратами пиридоксина позволяет существенно сократить систолическое и диастолическое АД, нормализовать уровни адреналина и норадреналина в плазме крови  (</a:t>
            </a:r>
            <a:r>
              <a:rPr lang="ru-RU" sz="1800" dirty="0" err="1" smtClean="0"/>
              <a:t>van</a:t>
            </a:r>
            <a:r>
              <a:rPr lang="ru-RU" sz="1800" dirty="0" smtClean="0"/>
              <a:t> </a:t>
            </a:r>
            <a:r>
              <a:rPr lang="ru-RU" sz="1800" dirty="0" err="1" smtClean="0"/>
              <a:t>Dijk</a:t>
            </a:r>
            <a:r>
              <a:rPr lang="ru-RU" sz="1800" dirty="0" smtClean="0"/>
              <a:t>, 2001, </a:t>
            </a:r>
            <a:r>
              <a:rPr lang="ru-RU" sz="1800" i="1" dirty="0" smtClean="0"/>
              <a:t>более 30 публикаций). </a:t>
            </a:r>
          </a:p>
          <a:p>
            <a:pPr fontAlgn="auto">
              <a:spcAft>
                <a:spcPts val="0"/>
              </a:spcAft>
              <a:buFont typeface="Arial" pitchFamily="34" charset="0"/>
              <a:buChar char="•"/>
              <a:defRPr/>
            </a:pPr>
            <a:r>
              <a:rPr lang="ru-RU" sz="1800" dirty="0" smtClean="0"/>
              <a:t>Проведенный ранее анализ функциональной связи между пиридоксином и нейронной функцией (</a:t>
            </a:r>
            <a:r>
              <a:rPr lang="ru-RU" sz="1800" dirty="0" err="1" smtClean="0"/>
              <a:t>Торшин</a:t>
            </a:r>
            <a:r>
              <a:rPr lang="ru-RU" sz="1800" dirty="0" smtClean="0"/>
              <a:t>, Громова, 2008) указал на ряд возможных молекулярных механизмов с помощью которых пиридоксин проявляет свой антистрессорный и </a:t>
            </a:r>
            <a:r>
              <a:rPr lang="ru-RU" sz="1800" dirty="0" err="1" smtClean="0"/>
              <a:t>антидепрессантный</a:t>
            </a:r>
            <a:r>
              <a:rPr lang="ru-RU" sz="1800" dirty="0" smtClean="0"/>
              <a:t> эффекты </a:t>
            </a:r>
            <a:r>
              <a:rPr lang="ru-RU" sz="1800" i="1" dirty="0" smtClean="0"/>
              <a:t>(на основании анализа более 2000 публикаций). </a:t>
            </a:r>
          </a:p>
          <a:p>
            <a:pPr fontAlgn="auto">
              <a:spcAft>
                <a:spcPts val="0"/>
              </a:spcAft>
              <a:buFont typeface="Arial" pitchFamily="34" charset="0"/>
              <a:buChar char="•"/>
              <a:defRPr/>
            </a:pPr>
            <a:endParaRPr lang="ru-RU" sz="1800" dirty="0" smtClean="0"/>
          </a:p>
          <a:p>
            <a:pPr fontAlgn="auto">
              <a:spcAft>
                <a:spcPts val="0"/>
              </a:spcAft>
              <a:buFont typeface="Arial" pitchFamily="34" charset="0"/>
              <a:buChar char="•"/>
              <a:defRPr/>
            </a:pPr>
            <a:r>
              <a:rPr lang="ru-RU" sz="1800" b="1" dirty="0" smtClean="0">
                <a:solidFill>
                  <a:srgbClr val="0070C0"/>
                </a:solidFill>
              </a:rPr>
              <a:t>Эти механизмы включают влияния на метаболизм ГАМК и на метаболизм катехоламинов. </a:t>
            </a:r>
          </a:p>
          <a:p>
            <a:pPr fontAlgn="auto">
              <a:spcAft>
                <a:spcPts val="0"/>
              </a:spcAft>
              <a:buFont typeface="Arial" pitchFamily="34" charset="0"/>
              <a:buChar char="•"/>
              <a:defRPr/>
            </a:pPr>
            <a:endParaRPr lang="ru-RU" sz="1800" dirty="0" smtClean="0"/>
          </a:p>
        </p:txBody>
      </p:sp>
      <p:sp>
        <p:nvSpPr>
          <p:cNvPr id="4" name="Rectangle 3"/>
          <p:cNvSpPr/>
          <p:nvPr/>
        </p:nvSpPr>
        <p:spPr>
          <a:xfrm>
            <a:off x="258042" y="6096000"/>
            <a:ext cx="8706445" cy="261610"/>
          </a:xfrm>
          <a:prstGeom prst="rect">
            <a:avLst/>
          </a:prstGeom>
        </p:spPr>
        <p:txBody>
          <a:bodyPr wrap="square">
            <a:spAutoFit/>
          </a:bodyPr>
          <a:lstStyle/>
          <a:p>
            <a:r>
              <a:rPr lang="ru-RU" sz="1100" dirty="0"/>
              <a:t>Громова О.А. Магний и пиридоксин: основы знаний. Обучающие программы Юнеско. Москва. 2006.С.176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Заголовок 1"/>
          <p:cNvSpPr>
            <a:spLocks noGrp="1"/>
          </p:cNvSpPr>
          <p:nvPr>
            <p:ph type="title"/>
          </p:nvPr>
        </p:nvSpPr>
        <p:spPr>
          <a:xfrm>
            <a:off x="142875" y="71438"/>
            <a:ext cx="8929688" cy="1143000"/>
          </a:xfrm>
        </p:spPr>
        <p:txBody>
          <a:bodyPr/>
          <a:lstStyle/>
          <a:p>
            <a:r>
              <a:rPr lang="ru-RU" sz="3200" b="1" smtClean="0">
                <a:solidFill>
                  <a:srgbClr val="0070C0"/>
                </a:solidFill>
              </a:rPr>
              <a:t>Дефицит витаминов группы В связан с повышенным риском развития депрессии</a:t>
            </a:r>
            <a:endParaRPr lang="ru-RU" b="1" smtClean="0">
              <a:solidFill>
                <a:srgbClr val="0070C0"/>
              </a:solidFill>
            </a:endParaRPr>
          </a:p>
        </p:txBody>
      </p:sp>
      <p:sp>
        <p:nvSpPr>
          <p:cNvPr id="15363" name="Содержимое 2"/>
          <p:cNvSpPr>
            <a:spLocks noGrp="1"/>
          </p:cNvSpPr>
          <p:nvPr>
            <p:ph idx="1"/>
          </p:nvPr>
        </p:nvSpPr>
        <p:spPr/>
        <p:txBody>
          <a:bodyPr rtlCol="0">
            <a:normAutofit/>
          </a:bodyPr>
          <a:lstStyle/>
          <a:p>
            <a:pPr fontAlgn="auto">
              <a:spcAft>
                <a:spcPts val="0"/>
              </a:spcAft>
              <a:buFont typeface="Arial" pitchFamily="34" charset="0"/>
              <a:buChar char="•"/>
              <a:defRPr/>
            </a:pPr>
            <a:r>
              <a:rPr lang="ru-RU" sz="2400" dirty="0" smtClean="0">
                <a:solidFill>
                  <a:schemeClr val="tx2">
                    <a:lumMod val="75000"/>
                  </a:schemeClr>
                </a:solidFill>
              </a:rPr>
              <a:t>Крупномасштабное</a:t>
            </a:r>
            <a:r>
              <a:rPr lang="ru-RU" sz="2400" dirty="0" smtClean="0"/>
              <a:t> японское исследование (6517 подростков 12-15 лет) -  </a:t>
            </a:r>
            <a:r>
              <a:rPr lang="ru-RU" sz="2400" dirty="0" err="1" smtClean="0"/>
              <a:t>диетарная</a:t>
            </a:r>
            <a:r>
              <a:rPr lang="ru-RU" sz="2400" dirty="0" smtClean="0"/>
              <a:t> недостаточность </a:t>
            </a:r>
            <a:r>
              <a:rPr lang="ru-RU" sz="2400" b="1" dirty="0" err="1" smtClean="0">
                <a:solidFill>
                  <a:srgbClr val="0070C0"/>
                </a:solidFill>
              </a:rPr>
              <a:t>фолатов</a:t>
            </a:r>
            <a:r>
              <a:rPr lang="ru-RU" sz="2400" b="1" dirty="0" smtClean="0">
                <a:solidFill>
                  <a:srgbClr val="0070C0"/>
                </a:solidFill>
              </a:rPr>
              <a:t>, рибофлавина, </a:t>
            </a:r>
            <a:r>
              <a:rPr lang="ru-RU" sz="2400" b="1" dirty="0" smtClean="0">
                <a:solidFill>
                  <a:srgbClr val="0000CC"/>
                </a:solidFill>
              </a:rPr>
              <a:t>витамина В6 </a:t>
            </a:r>
            <a:r>
              <a:rPr lang="ru-RU" sz="2400" b="1" dirty="0" smtClean="0">
                <a:solidFill>
                  <a:srgbClr val="0070C0"/>
                </a:solidFill>
              </a:rPr>
              <a:t>и витамина </a:t>
            </a:r>
            <a:r>
              <a:rPr lang="en-US" sz="2400" b="1" dirty="0" smtClean="0">
                <a:solidFill>
                  <a:srgbClr val="0070C0"/>
                </a:solidFill>
              </a:rPr>
              <a:t>B</a:t>
            </a:r>
            <a:r>
              <a:rPr lang="ru-RU" sz="2400" b="1" dirty="0" smtClean="0">
                <a:solidFill>
                  <a:srgbClr val="0070C0"/>
                </a:solidFill>
              </a:rPr>
              <a:t>12 </a:t>
            </a:r>
            <a:r>
              <a:rPr lang="ru-RU" sz="2400" dirty="0" smtClean="0"/>
              <a:t>влияет на возникновение депрессивных симптомов в раннем подростковом возрасте (р&lt; 0.001).</a:t>
            </a:r>
          </a:p>
          <a:p>
            <a:pPr fontAlgn="auto">
              <a:spcAft>
                <a:spcPts val="0"/>
              </a:spcAft>
              <a:buFont typeface="Arial" pitchFamily="34" charset="0"/>
              <a:buChar char="•"/>
              <a:defRPr/>
            </a:pPr>
            <a:endParaRPr lang="ru-RU" sz="2400" dirty="0" smtClean="0"/>
          </a:p>
          <a:p>
            <a:pPr fontAlgn="auto">
              <a:spcAft>
                <a:spcPts val="0"/>
              </a:spcAft>
              <a:buFont typeface="Arial" pitchFamily="34" charset="0"/>
              <a:buChar char="•"/>
              <a:defRPr/>
            </a:pPr>
            <a:r>
              <a:rPr lang="ru-RU" sz="2400" b="1" dirty="0" smtClean="0">
                <a:solidFill>
                  <a:srgbClr val="0070C0"/>
                </a:solidFill>
              </a:rPr>
              <a:t>Физиологически адекватное </a:t>
            </a:r>
            <a:r>
              <a:rPr lang="ru-RU" sz="2400" b="1" dirty="0" smtClean="0">
                <a:solidFill>
                  <a:srgbClr val="0000CC"/>
                </a:solidFill>
              </a:rPr>
              <a:t>потребление витамина </a:t>
            </a:r>
            <a:r>
              <a:rPr lang="en-US" sz="2400" b="1" dirty="0" smtClean="0">
                <a:solidFill>
                  <a:srgbClr val="0000CC"/>
                </a:solidFill>
              </a:rPr>
              <a:t>B</a:t>
            </a:r>
            <a:r>
              <a:rPr lang="ru-RU" sz="2400" b="1" dirty="0" smtClean="0">
                <a:solidFill>
                  <a:srgbClr val="0000CC"/>
                </a:solidFill>
              </a:rPr>
              <a:t>6 </a:t>
            </a:r>
            <a:r>
              <a:rPr lang="ru-RU" sz="2400" dirty="0" smtClean="0"/>
              <a:t>снижало риск развития депрессивных симптомов на 27% (О.Ш. 0.73, 95% ДИ 0.54, 0.98, р = 0,02  </a:t>
            </a:r>
          </a:p>
          <a:p>
            <a:pPr lvl="2" fontAlgn="auto">
              <a:spcAft>
                <a:spcPts val="0"/>
              </a:spcAft>
              <a:buFont typeface="Arial" pitchFamily="34" charset="0"/>
              <a:buChar char="•"/>
              <a:defRPr/>
            </a:pPr>
            <a:r>
              <a:rPr lang="ru-RU" sz="1600" dirty="0" smtClean="0"/>
              <a:t>[</a:t>
            </a:r>
            <a:r>
              <a:rPr lang="sv-SE" sz="1600" dirty="0" smtClean="0"/>
              <a:t>Psychosom Med. 2010 Oct;72(8):763-8</a:t>
            </a:r>
            <a:r>
              <a:rPr lang="ru-RU" sz="1600" dirty="0" smtClean="0"/>
              <a:t>].</a:t>
            </a:r>
          </a:p>
          <a:p>
            <a:pPr fontAlgn="auto">
              <a:spcAft>
                <a:spcPts val="0"/>
              </a:spcAft>
              <a:buFont typeface="Arial" pitchFamily="34" charset="0"/>
              <a:buChar char="•"/>
              <a:defRPr/>
            </a:pPr>
            <a:r>
              <a:rPr lang="ru-RU" sz="24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4"/>
          <p:cNvSpPr>
            <a:spLocks noChangeArrowheads="1"/>
          </p:cNvSpPr>
          <p:nvPr/>
        </p:nvSpPr>
        <p:spPr bwMode="auto">
          <a:xfrm rot="16200000">
            <a:off x="451112" y="4978492"/>
            <a:ext cx="704129" cy="1583912"/>
          </a:xfrm>
          <a:prstGeom prst="rect">
            <a:avLst/>
          </a:prstGeom>
          <a:solidFill>
            <a:srgbClr val="00CC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i="1" dirty="0">
                <a:solidFill>
                  <a:schemeClr val="bg1"/>
                </a:solidFill>
                <a:latin typeface="Arial" pitchFamily="34" charset="0"/>
                <a:cs typeface="Arial" pitchFamily="34" charset="0"/>
              </a:rPr>
              <a:t>Рекомендуемое суточное потребление</a:t>
            </a:r>
          </a:p>
        </p:txBody>
      </p:sp>
      <p:sp>
        <p:nvSpPr>
          <p:cNvPr id="134148" name="TextBox 10"/>
          <p:cNvSpPr txBox="1">
            <a:spLocks noChangeArrowheads="1"/>
          </p:cNvSpPr>
          <p:nvPr/>
        </p:nvSpPr>
        <p:spPr bwMode="auto">
          <a:xfrm>
            <a:off x="766763" y="490538"/>
            <a:ext cx="828675" cy="461962"/>
          </a:xfrm>
          <a:prstGeom prst="rect">
            <a:avLst/>
          </a:prstGeom>
          <a:noFill/>
          <a:ln w="9525">
            <a:noFill/>
            <a:miter lim="800000"/>
            <a:headEnd/>
            <a:tailEnd/>
          </a:ln>
        </p:spPr>
        <p:txBody>
          <a:bodyPr>
            <a:spAutoFit/>
          </a:bodyPr>
          <a:lstStyle/>
          <a:p>
            <a:r>
              <a:rPr lang="ru-RU" i="1"/>
              <a:t>           </a:t>
            </a:r>
            <a:endParaRPr lang="en-US" i="1"/>
          </a:p>
        </p:txBody>
      </p:sp>
      <p:sp>
        <p:nvSpPr>
          <p:cNvPr id="47" name="Rectangle 4"/>
          <p:cNvSpPr>
            <a:spLocks noChangeArrowheads="1"/>
          </p:cNvSpPr>
          <p:nvPr/>
        </p:nvSpPr>
        <p:spPr bwMode="auto">
          <a:xfrm rot="16200000">
            <a:off x="-1275912" y="2547332"/>
            <a:ext cx="4166399" cy="1575703"/>
          </a:xfrm>
          <a:prstGeom prst="rect">
            <a:avLst/>
          </a:prstGeom>
          <a:gradFill flip="none" rotWithShape="0">
            <a:gsLst>
              <a:gs pos="0">
                <a:srgbClr val="7030A0"/>
              </a:gs>
              <a:gs pos="61000">
                <a:schemeClr val="accent1">
                  <a:tint val="44500"/>
                  <a:satMod val="160000"/>
                </a:schemeClr>
              </a:gs>
              <a:gs pos="100000">
                <a:srgbClr val="00CC00"/>
              </a:gs>
            </a:gsLst>
            <a:lin ang="5400000" scaled="0"/>
            <a:tileRect/>
          </a:gra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lIns="457200" anchor="ctr">
            <a:normAutofit/>
          </a:bodyPr>
          <a:lstStyle/>
          <a:p>
            <a:pPr fontAlgn="auto">
              <a:spcBef>
                <a:spcPts val="0"/>
              </a:spcBef>
              <a:spcAft>
                <a:spcPts val="0"/>
              </a:spcAft>
              <a:defRPr/>
            </a:pPr>
            <a:r>
              <a:rPr lang="ru-RU" sz="1500" b="1" i="1" dirty="0">
                <a:solidFill>
                  <a:srgbClr val="0000FF"/>
                </a:solidFill>
                <a:latin typeface="Arial" pitchFamily="34" charset="0"/>
                <a:cs typeface="Arial" pitchFamily="34" charset="0"/>
              </a:rPr>
              <a:t>Фармакологические дозы    </a:t>
            </a:r>
          </a:p>
        </p:txBody>
      </p:sp>
      <p:sp>
        <p:nvSpPr>
          <p:cNvPr id="56" name="Rectangle 4"/>
          <p:cNvSpPr>
            <a:spLocks noChangeArrowheads="1"/>
          </p:cNvSpPr>
          <p:nvPr/>
        </p:nvSpPr>
        <p:spPr bwMode="auto">
          <a:xfrm rot="16200000">
            <a:off x="481958" y="-472540"/>
            <a:ext cx="631215" cy="1595125"/>
          </a:xfrm>
          <a:prstGeom prst="rect">
            <a:avLst/>
          </a:prstGeom>
          <a:solidFill>
            <a:srgbClr val="FF00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i="1" dirty="0">
                <a:solidFill>
                  <a:schemeClr val="bg1"/>
                </a:solidFill>
                <a:latin typeface="Arial" pitchFamily="34" charset="0"/>
                <a:cs typeface="Arial" pitchFamily="34" charset="0"/>
              </a:rPr>
              <a:t>Возможны нежелательные эффекты</a:t>
            </a:r>
          </a:p>
        </p:txBody>
      </p:sp>
      <p:sp>
        <p:nvSpPr>
          <p:cNvPr id="2" name="Равно 1"/>
          <p:cNvSpPr/>
          <p:nvPr/>
        </p:nvSpPr>
        <p:spPr>
          <a:xfrm>
            <a:off x="50800" y="641350"/>
            <a:ext cx="1482725" cy="455613"/>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1">
              <a:solidFill>
                <a:schemeClr val="tx1"/>
              </a:solidFill>
              <a:latin typeface="Arial" pitchFamily="34" charset="0"/>
              <a:cs typeface="Arial" pitchFamily="34" charset="0"/>
            </a:endParaRPr>
          </a:p>
        </p:txBody>
      </p:sp>
      <p:sp>
        <p:nvSpPr>
          <p:cNvPr id="3" name="Выноска 1 (граница и черта) 2"/>
          <p:cNvSpPr/>
          <p:nvPr/>
        </p:nvSpPr>
        <p:spPr>
          <a:xfrm>
            <a:off x="1906588" y="576263"/>
            <a:ext cx="914400" cy="306387"/>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2000</a:t>
            </a:r>
          </a:p>
        </p:txBody>
      </p:sp>
      <p:sp>
        <p:nvSpPr>
          <p:cNvPr id="134157" name="TextBox 3"/>
          <p:cNvSpPr txBox="1">
            <a:spLocks noChangeArrowheads="1"/>
          </p:cNvSpPr>
          <p:nvPr/>
        </p:nvSpPr>
        <p:spPr bwMode="auto">
          <a:xfrm>
            <a:off x="1844675" y="-34925"/>
            <a:ext cx="1079500" cy="584200"/>
          </a:xfrm>
          <a:prstGeom prst="rect">
            <a:avLst/>
          </a:prstGeom>
          <a:noFill/>
          <a:ln w="9525">
            <a:noFill/>
            <a:miter lim="800000"/>
            <a:headEnd/>
            <a:tailEnd/>
          </a:ln>
        </p:spPr>
        <p:txBody>
          <a:bodyPr>
            <a:spAutoFit/>
          </a:bodyPr>
          <a:lstStyle/>
          <a:p>
            <a:pPr algn="ctr"/>
            <a:r>
              <a:rPr lang="ru-RU" sz="1600"/>
              <a:t>Доза, мг/сут</a:t>
            </a:r>
            <a:endParaRPr lang="en-US" sz="1600"/>
          </a:p>
        </p:txBody>
      </p:sp>
      <p:sp>
        <p:nvSpPr>
          <p:cNvPr id="61" name="Выноска 1 (граница и черта) 60"/>
          <p:cNvSpPr/>
          <p:nvPr/>
        </p:nvSpPr>
        <p:spPr>
          <a:xfrm>
            <a:off x="1906588" y="1206500"/>
            <a:ext cx="914400" cy="306388"/>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6</a:t>
            </a:r>
            <a:r>
              <a:rPr lang="en-US" dirty="0">
                <a:solidFill>
                  <a:schemeClr val="tx1"/>
                </a:solidFill>
                <a:latin typeface="Arial" pitchFamily="34" charset="0"/>
                <a:cs typeface="Arial" pitchFamily="34" charset="0"/>
              </a:rPr>
              <a:t>00</a:t>
            </a:r>
          </a:p>
        </p:txBody>
      </p:sp>
      <p:sp>
        <p:nvSpPr>
          <p:cNvPr id="62" name="Выноска 1 (граница и черта) 61"/>
          <p:cNvSpPr/>
          <p:nvPr/>
        </p:nvSpPr>
        <p:spPr>
          <a:xfrm>
            <a:off x="1906588" y="5378450"/>
            <a:ext cx="914400" cy="306388"/>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3</a:t>
            </a:r>
            <a:endParaRPr lang="en-US" dirty="0">
              <a:solidFill>
                <a:schemeClr val="tx1"/>
              </a:solidFill>
              <a:latin typeface="Arial" pitchFamily="34" charset="0"/>
              <a:cs typeface="Arial" pitchFamily="34" charset="0"/>
            </a:endParaRPr>
          </a:p>
        </p:txBody>
      </p:sp>
      <p:sp>
        <p:nvSpPr>
          <p:cNvPr id="64" name="Выноска 1 (граница и черта) 63"/>
          <p:cNvSpPr/>
          <p:nvPr/>
        </p:nvSpPr>
        <p:spPr>
          <a:xfrm>
            <a:off x="1930400" y="5810250"/>
            <a:ext cx="914400" cy="306388"/>
          </a:xfrm>
          <a:prstGeom prst="accentBorderCallout1">
            <a:avLst>
              <a:gd name="adj1" fmla="val 99866"/>
              <a:gd name="adj2" fmla="val -10507"/>
              <a:gd name="adj3" fmla="val 97678"/>
              <a:gd name="adj4" fmla="val -47911"/>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1.6</a:t>
            </a:r>
            <a:endParaRPr lang="en-US" dirty="0">
              <a:solidFill>
                <a:schemeClr val="tx1"/>
              </a:solidFill>
              <a:latin typeface="Arial" pitchFamily="34" charset="0"/>
              <a:cs typeface="Arial" pitchFamily="34" charset="0"/>
            </a:endParaRPr>
          </a:p>
        </p:txBody>
      </p:sp>
      <p:sp>
        <p:nvSpPr>
          <p:cNvPr id="65" name="Выноска 1 (граница и черта) 64"/>
          <p:cNvSpPr/>
          <p:nvPr/>
        </p:nvSpPr>
        <p:spPr>
          <a:xfrm>
            <a:off x="1903413" y="1908175"/>
            <a:ext cx="914400" cy="306388"/>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2</a:t>
            </a:r>
            <a:r>
              <a:rPr lang="en-US" dirty="0">
                <a:solidFill>
                  <a:schemeClr val="tx1"/>
                </a:solidFill>
                <a:latin typeface="Arial" pitchFamily="34" charset="0"/>
                <a:cs typeface="Arial" pitchFamily="34" charset="0"/>
              </a:rPr>
              <a:t>00</a:t>
            </a:r>
          </a:p>
        </p:txBody>
      </p:sp>
      <p:sp>
        <p:nvSpPr>
          <p:cNvPr id="72" name="Равно 71"/>
          <p:cNvSpPr/>
          <p:nvPr/>
        </p:nvSpPr>
        <p:spPr>
          <a:xfrm>
            <a:off x="57150" y="1260475"/>
            <a:ext cx="1477963" cy="495300"/>
          </a:xfrm>
          <a:prstGeom prst="mathEqual">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1">
              <a:solidFill>
                <a:schemeClr val="tx1"/>
              </a:solidFill>
              <a:latin typeface="Arial" pitchFamily="34" charset="0"/>
              <a:cs typeface="Arial" pitchFamily="34" charset="0"/>
            </a:endParaRPr>
          </a:p>
        </p:txBody>
      </p:sp>
      <p:sp>
        <p:nvSpPr>
          <p:cNvPr id="73" name="Равно 72"/>
          <p:cNvSpPr/>
          <p:nvPr/>
        </p:nvSpPr>
        <p:spPr>
          <a:xfrm>
            <a:off x="55563" y="833438"/>
            <a:ext cx="1481137" cy="455612"/>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1">
              <a:solidFill>
                <a:schemeClr val="tx1"/>
              </a:solidFill>
              <a:latin typeface="Arial" pitchFamily="34" charset="0"/>
              <a:cs typeface="Arial" pitchFamily="34" charset="0"/>
            </a:endParaRPr>
          </a:p>
        </p:txBody>
      </p:sp>
      <p:sp>
        <p:nvSpPr>
          <p:cNvPr id="74" name="Равно 73"/>
          <p:cNvSpPr/>
          <p:nvPr/>
        </p:nvSpPr>
        <p:spPr>
          <a:xfrm>
            <a:off x="57150" y="1455738"/>
            <a:ext cx="1477963" cy="493712"/>
          </a:xfrm>
          <a:prstGeom prst="mathEqual">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1">
              <a:solidFill>
                <a:schemeClr val="tx1"/>
              </a:solidFill>
              <a:latin typeface="Arial" pitchFamily="34" charset="0"/>
              <a:cs typeface="Arial" pitchFamily="34" charset="0"/>
            </a:endParaRPr>
          </a:p>
        </p:txBody>
      </p:sp>
      <p:sp>
        <p:nvSpPr>
          <p:cNvPr id="75" name="Выноска 1 (граница и черта) 74"/>
          <p:cNvSpPr/>
          <p:nvPr/>
        </p:nvSpPr>
        <p:spPr>
          <a:xfrm>
            <a:off x="1906588" y="2757488"/>
            <a:ext cx="914400" cy="306387"/>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1</a:t>
            </a:r>
            <a:r>
              <a:rPr lang="en-US" dirty="0">
                <a:solidFill>
                  <a:schemeClr val="tx1"/>
                </a:solidFill>
                <a:latin typeface="Arial" pitchFamily="34" charset="0"/>
                <a:cs typeface="Arial" pitchFamily="34" charset="0"/>
              </a:rPr>
              <a:t>00</a:t>
            </a:r>
          </a:p>
        </p:txBody>
      </p:sp>
      <p:sp>
        <p:nvSpPr>
          <p:cNvPr id="76" name="Выноска 1 (граница и черта) 75"/>
          <p:cNvSpPr/>
          <p:nvPr/>
        </p:nvSpPr>
        <p:spPr>
          <a:xfrm>
            <a:off x="1903413" y="3533775"/>
            <a:ext cx="914400" cy="306388"/>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5</a:t>
            </a:r>
            <a:r>
              <a:rPr lang="en-US" dirty="0">
                <a:solidFill>
                  <a:schemeClr val="tx1"/>
                </a:solidFill>
                <a:latin typeface="Arial" pitchFamily="34" charset="0"/>
                <a:cs typeface="Arial" pitchFamily="34" charset="0"/>
              </a:rPr>
              <a:t>0</a:t>
            </a:r>
          </a:p>
        </p:txBody>
      </p:sp>
      <p:sp>
        <p:nvSpPr>
          <p:cNvPr id="80" name="Rectangle 4"/>
          <p:cNvSpPr>
            <a:spLocks noChangeArrowheads="1"/>
          </p:cNvSpPr>
          <p:nvPr/>
        </p:nvSpPr>
        <p:spPr bwMode="auto">
          <a:xfrm rot="16200000">
            <a:off x="5625251" y="2677289"/>
            <a:ext cx="738497" cy="6139973"/>
          </a:xfrm>
          <a:prstGeom prst="rect">
            <a:avLst/>
          </a:prstGeom>
          <a:solidFill>
            <a:srgbClr val="00CC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i="1" dirty="0">
                <a:solidFill>
                  <a:schemeClr val="bg1"/>
                </a:solidFill>
                <a:latin typeface="Arial" pitchFamily="34" charset="0"/>
                <a:cs typeface="Arial" pitchFamily="34" charset="0"/>
              </a:rPr>
              <a:t>Поддержка энергетического метаболизма, обмена </a:t>
            </a:r>
            <a:r>
              <a:rPr lang="ru-RU" sz="1400" i="1" dirty="0" err="1">
                <a:solidFill>
                  <a:schemeClr val="bg1"/>
                </a:solidFill>
                <a:latin typeface="Arial" pitchFamily="34" charset="0"/>
                <a:cs typeface="Arial" pitchFamily="34" charset="0"/>
              </a:rPr>
              <a:t>нейротрансмиттеров</a:t>
            </a:r>
            <a:r>
              <a:rPr lang="ru-RU" sz="1400" i="1" dirty="0">
                <a:solidFill>
                  <a:schemeClr val="bg1"/>
                </a:solidFill>
                <a:latin typeface="Arial" pitchFamily="34" charset="0"/>
                <a:cs typeface="Arial" pitchFamily="34" charset="0"/>
              </a:rPr>
              <a:t>, регуляция воспаления, </a:t>
            </a:r>
            <a:r>
              <a:rPr lang="ru-RU" sz="1400" i="1" dirty="0" err="1">
                <a:solidFill>
                  <a:schemeClr val="bg1"/>
                </a:solidFill>
                <a:latin typeface="Arial" pitchFamily="34" charset="0"/>
                <a:cs typeface="Arial" pitchFamily="34" charset="0"/>
              </a:rPr>
              <a:t>тромбообразования</a:t>
            </a:r>
            <a:r>
              <a:rPr lang="ru-RU" sz="1400" i="1" dirty="0">
                <a:solidFill>
                  <a:schemeClr val="bg1"/>
                </a:solidFill>
                <a:latin typeface="Arial" pitchFamily="34" charset="0"/>
                <a:cs typeface="Arial" pitchFamily="34" charset="0"/>
              </a:rPr>
              <a:t>, синергистом магния и омега-3 ПНЖК. </a:t>
            </a:r>
            <a:endParaRPr lang="ru-RU" sz="1400" b="1" i="1" dirty="0">
              <a:solidFill>
                <a:schemeClr val="bg1"/>
              </a:solidFill>
              <a:latin typeface="Arial" pitchFamily="34" charset="0"/>
              <a:cs typeface="Arial" pitchFamily="34" charset="0"/>
            </a:endParaRPr>
          </a:p>
        </p:txBody>
      </p:sp>
      <p:sp>
        <p:nvSpPr>
          <p:cNvPr id="5" name="Прямоугольник 4"/>
          <p:cNvSpPr/>
          <p:nvPr/>
        </p:nvSpPr>
        <p:spPr>
          <a:xfrm>
            <a:off x="2924175" y="6226175"/>
            <a:ext cx="6140450" cy="298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dirty="0">
                <a:solidFill>
                  <a:schemeClr val="tx1"/>
                </a:solidFill>
              </a:rPr>
              <a:t>1 мес.             2 мес.                6 мес.                9 мес.                   12 мес.</a:t>
            </a:r>
            <a:endParaRPr lang="en-US" sz="1600" dirty="0">
              <a:solidFill>
                <a:schemeClr val="tx1"/>
              </a:solidFill>
            </a:endParaRPr>
          </a:p>
        </p:txBody>
      </p:sp>
      <p:sp>
        <p:nvSpPr>
          <p:cNvPr id="134171" name="TextBox 5"/>
          <p:cNvSpPr txBox="1">
            <a:spLocks noChangeArrowheads="1"/>
          </p:cNvSpPr>
          <p:nvPr/>
        </p:nvSpPr>
        <p:spPr bwMode="auto">
          <a:xfrm>
            <a:off x="5256213" y="6510338"/>
            <a:ext cx="3538537" cy="338137"/>
          </a:xfrm>
          <a:prstGeom prst="rect">
            <a:avLst/>
          </a:prstGeom>
          <a:noFill/>
          <a:ln w="9525">
            <a:noFill/>
            <a:miter lim="800000"/>
            <a:headEnd/>
            <a:tailEnd/>
          </a:ln>
        </p:spPr>
        <p:txBody>
          <a:bodyPr>
            <a:spAutoFit/>
          </a:bodyPr>
          <a:lstStyle/>
          <a:p>
            <a:r>
              <a:rPr lang="ru-RU" sz="1600"/>
              <a:t>Длительность курса</a:t>
            </a:r>
            <a:endParaRPr lang="en-US" sz="1600"/>
          </a:p>
        </p:txBody>
      </p:sp>
      <p:sp>
        <p:nvSpPr>
          <p:cNvPr id="88" name="Rectangle 4"/>
          <p:cNvSpPr>
            <a:spLocks noChangeArrowheads="1"/>
          </p:cNvSpPr>
          <p:nvPr/>
        </p:nvSpPr>
        <p:spPr bwMode="auto">
          <a:xfrm rot="16200000">
            <a:off x="3895260" y="1834661"/>
            <a:ext cx="276002" cy="619736"/>
          </a:xfrm>
          <a:prstGeom prst="rect">
            <a:avLst/>
          </a:prstGeom>
          <a:solidFill>
            <a:srgbClr val="7030A0">
              <a:alpha val="62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b="1" dirty="0">
                <a:solidFill>
                  <a:schemeClr val="bg1"/>
                </a:solidFill>
                <a:latin typeface="Arial" pitchFamily="34" charset="0"/>
                <a:cs typeface="Arial" pitchFamily="34" charset="0"/>
              </a:rPr>
              <a:t>ПМС</a:t>
            </a:r>
            <a:endParaRPr lang="en-US" sz="1400" b="1" dirty="0">
              <a:solidFill>
                <a:schemeClr val="bg1"/>
              </a:solidFill>
              <a:latin typeface="Arial" pitchFamily="34" charset="0"/>
              <a:cs typeface="Arial" pitchFamily="34" charset="0"/>
            </a:endParaRPr>
          </a:p>
        </p:txBody>
      </p:sp>
      <p:sp>
        <p:nvSpPr>
          <p:cNvPr id="89" name="Rectangle 4"/>
          <p:cNvSpPr>
            <a:spLocks noChangeArrowheads="1"/>
          </p:cNvSpPr>
          <p:nvPr/>
        </p:nvSpPr>
        <p:spPr bwMode="auto">
          <a:xfrm rot="16200000">
            <a:off x="6948294" y="1771495"/>
            <a:ext cx="277233" cy="3974020"/>
          </a:xfrm>
          <a:prstGeom prst="rect">
            <a:avLst/>
          </a:prstGeom>
          <a:solidFill>
            <a:srgbClr val="00CC00">
              <a:alpha val="20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err="1">
                <a:solidFill>
                  <a:srgbClr val="0000FF"/>
                </a:solidFill>
                <a:latin typeface="Arial" pitchFamily="34" charset="0"/>
                <a:cs typeface="Arial" pitchFamily="34" charset="0"/>
              </a:rPr>
              <a:t>Оксалатурия</a:t>
            </a:r>
            <a:r>
              <a:rPr lang="ru-RU" sz="1400" dirty="0">
                <a:solidFill>
                  <a:srgbClr val="0000FF"/>
                </a:solidFill>
                <a:latin typeface="Arial" pitchFamily="34" charset="0"/>
                <a:cs typeface="Arial" pitchFamily="34" charset="0"/>
              </a:rPr>
              <a:t>, Нервно-артритический диатез</a:t>
            </a:r>
          </a:p>
        </p:txBody>
      </p:sp>
      <p:sp>
        <p:nvSpPr>
          <p:cNvPr id="90" name="Rectangle 4"/>
          <p:cNvSpPr>
            <a:spLocks noChangeArrowheads="1"/>
          </p:cNvSpPr>
          <p:nvPr/>
        </p:nvSpPr>
        <p:spPr bwMode="auto">
          <a:xfrm rot="16200000">
            <a:off x="6710698" y="1838348"/>
            <a:ext cx="251744" cy="4474700"/>
          </a:xfrm>
          <a:prstGeom prst="rect">
            <a:avLst/>
          </a:prstGeom>
          <a:solidFill>
            <a:srgbClr val="00CC00">
              <a:alpha val="26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err="1">
                <a:solidFill>
                  <a:srgbClr val="0000FF"/>
                </a:solidFill>
                <a:latin typeface="Arial" pitchFamily="34" charset="0"/>
                <a:cs typeface="Arial" pitchFamily="34" charset="0"/>
              </a:rPr>
              <a:t>Гипергомоцистеинемия</a:t>
            </a:r>
            <a:r>
              <a:rPr lang="ru-RU" sz="1400" dirty="0">
                <a:solidFill>
                  <a:srgbClr val="0000FF"/>
                </a:solidFill>
                <a:latin typeface="Arial" pitchFamily="34" charset="0"/>
                <a:cs typeface="Arial" pitchFamily="34" charset="0"/>
              </a:rPr>
              <a:t>, проф. инсульта</a:t>
            </a:r>
            <a:endParaRPr lang="en-US" sz="1400" dirty="0">
              <a:solidFill>
                <a:srgbClr val="0000FF"/>
              </a:solidFill>
              <a:latin typeface="Arial" pitchFamily="34" charset="0"/>
              <a:cs typeface="Arial" pitchFamily="34" charset="0"/>
            </a:endParaRPr>
          </a:p>
        </p:txBody>
      </p:sp>
      <p:sp>
        <p:nvSpPr>
          <p:cNvPr id="91" name="Rectangle 4"/>
          <p:cNvSpPr>
            <a:spLocks noChangeArrowheads="1"/>
          </p:cNvSpPr>
          <p:nvPr/>
        </p:nvSpPr>
        <p:spPr bwMode="auto">
          <a:xfrm rot="16200000">
            <a:off x="4132902" y="3089879"/>
            <a:ext cx="245456" cy="2624517"/>
          </a:xfrm>
          <a:prstGeom prst="rect">
            <a:avLst/>
          </a:prstGeom>
          <a:solidFill>
            <a:srgbClr val="00CC00">
              <a:alpha val="40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Рвота, кариес беременных</a:t>
            </a:r>
          </a:p>
        </p:txBody>
      </p:sp>
      <p:sp>
        <p:nvSpPr>
          <p:cNvPr id="95" name="Rectangle 4"/>
          <p:cNvSpPr>
            <a:spLocks noChangeArrowheads="1"/>
          </p:cNvSpPr>
          <p:nvPr/>
        </p:nvSpPr>
        <p:spPr bwMode="auto">
          <a:xfrm rot="16200000">
            <a:off x="3692399" y="4147003"/>
            <a:ext cx="234270" cy="1732329"/>
          </a:xfrm>
          <a:prstGeom prst="rect">
            <a:avLst/>
          </a:prstGeom>
          <a:solidFill>
            <a:srgbClr val="00CC00">
              <a:alpha val="58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Отеки</a:t>
            </a:r>
            <a:endParaRPr lang="en-US" sz="1400" dirty="0">
              <a:solidFill>
                <a:srgbClr val="0000FF"/>
              </a:solidFill>
              <a:latin typeface="Arial" pitchFamily="34" charset="0"/>
              <a:cs typeface="Arial" pitchFamily="34" charset="0"/>
            </a:endParaRPr>
          </a:p>
        </p:txBody>
      </p:sp>
      <p:sp>
        <p:nvSpPr>
          <p:cNvPr id="96" name="Rectangle 4"/>
          <p:cNvSpPr>
            <a:spLocks noChangeArrowheads="1"/>
          </p:cNvSpPr>
          <p:nvPr/>
        </p:nvSpPr>
        <p:spPr bwMode="auto">
          <a:xfrm rot="16200000">
            <a:off x="6795927" y="2851214"/>
            <a:ext cx="225732" cy="4315368"/>
          </a:xfrm>
          <a:prstGeom prst="rect">
            <a:avLst/>
          </a:prstGeom>
          <a:solidFill>
            <a:srgbClr val="00CC00">
              <a:alpha val="58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Профилактика остеопороза</a:t>
            </a:r>
          </a:p>
        </p:txBody>
      </p:sp>
      <p:sp>
        <p:nvSpPr>
          <p:cNvPr id="99" name="Rectangle 4"/>
          <p:cNvSpPr>
            <a:spLocks noChangeArrowheads="1"/>
          </p:cNvSpPr>
          <p:nvPr/>
        </p:nvSpPr>
        <p:spPr bwMode="auto">
          <a:xfrm rot="16200000">
            <a:off x="3566599" y="1801352"/>
            <a:ext cx="241555" cy="1431199"/>
          </a:xfrm>
          <a:prstGeom prst="rect">
            <a:avLst/>
          </a:prstGeom>
          <a:solidFill>
            <a:srgbClr val="7030A0">
              <a:alpha val="35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Герпес, псориаз</a:t>
            </a:r>
          </a:p>
        </p:txBody>
      </p:sp>
      <p:sp>
        <p:nvSpPr>
          <p:cNvPr id="103" name="Выноска 1 (граница и черта) 102"/>
          <p:cNvSpPr/>
          <p:nvPr/>
        </p:nvSpPr>
        <p:spPr>
          <a:xfrm>
            <a:off x="1908175" y="4514850"/>
            <a:ext cx="914400" cy="306388"/>
          </a:xfrm>
          <a:prstGeom prst="accentBorderCallout1">
            <a:avLst>
              <a:gd name="adj1" fmla="val 18750"/>
              <a:gd name="adj2" fmla="val -8333"/>
              <a:gd name="adj3" fmla="val 19806"/>
              <a:gd name="adj4" fmla="val -44650"/>
            </a:avLst>
          </a:prstGeom>
          <a:solidFill>
            <a:schemeClr val="bg1"/>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Arial" pitchFamily="34" charset="0"/>
                <a:cs typeface="Arial" pitchFamily="34" charset="0"/>
              </a:rPr>
              <a:t>10</a:t>
            </a:r>
            <a:endParaRPr lang="en-US" dirty="0">
              <a:solidFill>
                <a:schemeClr val="tx1"/>
              </a:solidFill>
              <a:latin typeface="Arial" pitchFamily="34" charset="0"/>
              <a:cs typeface="Arial" pitchFamily="34" charset="0"/>
            </a:endParaRPr>
          </a:p>
        </p:txBody>
      </p:sp>
      <p:sp>
        <p:nvSpPr>
          <p:cNvPr id="104" name="Rectangle 4"/>
          <p:cNvSpPr>
            <a:spLocks noChangeArrowheads="1"/>
          </p:cNvSpPr>
          <p:nvPr/>
        </p:nvSpPr>
        <p:spPr bwMode="auto">
          <a:xfrm rot="16200000">
            <a:off x="7111472" y="3396125"/>
            <a:ext cx="206874" cy="3718017"/>
          </a:xfrm>
          <a:prstGeom prst="rect">
            <a:avLst/>
          </a:prstGeom>
          <a:solidFill>
            <a:srgbClr val="00CC00">
              <a:alpha val="58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Профилактика рака мол. </a:t>
            </a:r>
            <a:r>
              <a:rPr lang="ru-RU" sz="1400" dirty="0" err="1">
                <a:solidFill>
                  <a:srgbClr val="0000FF"/>
                </a:solidFill>
                <a:latin typeface="Arial" pitchFamily="34" charset="0"/>
                <a:cs typeface="Arial" pitchFamily="34" charset="0"/>
              </a:rPr>
              <a:t>жел</a:t>
            </a:r>
            <a:r>
              <a:rPr lang="ru-RU" sz="1400" dirty="0">
                <a:solidFill>
                  <a:srgbClr val="0000FF"/>
                </a:solidFill>
                <a:latin typeface="Arial" pitchFamily="34" charset="0"/>
                <a:cs typeface="Arial" pitchFamily="34" charset="0"/>
              </a:rPr>
              <a:t>., яичников</a:t>
            </a:r>
          </a:p>
        </p:txBody>
      </p:sp>
      <p:sp>
        <p:nvSpPr>
          <p:cNvPr id="105" name="Rectangle 4"/>
          <p:cNvSpPr>
            <a:spLocks noChangeArrowheads="1"/>
          </p:cNvSpPr>
          <p:nvPr/>
        </p:nvSpPr>
        <p:spPr bwMode="auto">
          <a:xfrm rot="16200000">
            <a:off x="4020626" y="4071902"/>
            <a:ext cx="209412" cy="2363926"/>
          </a:xfrm>
          <a:prstGeom prst="rect">
            <a:avLst/>
          </a:prstGeom>
          <a:solidFill>
            <a:srgbClr val="00CC00">
              <a:alpha val="58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Анемия</a:t>
            </a:r>
          </a:p>
        </p:txBody>
      </p:sp>
      <p:sp>
        <p:nvSpPr>
          <p:cNvPr id="106" name="Rectangle 4"/>
          <p:cNvSpPr>
            <a:spLocks noChangeArrowheads="1"/>
          </p:cNvSpPr>
          <p:nvPr/>
        </p:nvSpPr>
        <p:spPr bwMode="auto">
          <a:xfrm rot="16200000">
            <a:off x="3517376" y="3375821"/>
            <a:ext cx="251744" cy="1399755"/>
          </a:xfrm>
          <a:prstGeom prst="rect">
            <a:avLst/>
          </a:prstGeom>
          <a:solidFill>
            <a:srgbClr val="00CC00">
              <a:alpha val="26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Судороги</a:t>
            </a:r>
            <a:endParaRPr lang="en-US" sz="1400" dirty="0">
              <a:solidFill>
                <a:srgbClr val="0000FF"/>
              </a:solidFill>
              <a:latin typeface="Arial" pitchFamily="34" charset="0"/>
              <a:cs typeface="Arial" pitchFamily="34" charset="0"/>
            </a:endParaRPr>
          </a:p>
        </p:txBody>
      </p:sp>
      <p:sp>
        <p:nvSpPr>
          <p:cNvPr id="107" name="Rectangle 4"/>
          <p:cNvSpPr>
            <a:spLocks noChangeArrowheads="1"/>
          </p:cNvSpPr>
          <p:nvPr/>
        </p:nvSpPr>
        <p:spPr bwMode="auto">
          <a:xfrm rot="16200000">
            <a:off x="3699195" y="2845206"/>
            <a:ext cx="277233" cy="1826596"/>
          </a:xfrm>
          <a:prstGeom prst="rect">
            <a:avLst/>
          </a:prstGeom>
          <a:solidFill>
            <a:srgbClr val="00CC00">
              <a:alpha val="20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rgbClr val="0000FF"/>
                </a:solidFill>
                <a:latin typeface="Arial" pitchFamily="34" charset="0"/>
                <a:cs typeface="Arial" pitchFamily="34" charset="0"/>
              </a:rPr>
              <a:t>Гепатит</a:t>
            </a:r>
          </a:p>
        </p:txBody>
      </p:sp>
      <p:sp>
        <p:nvSpPr>
          <p:cNvPr id="108" name="Rectangle 4"/>
          <p:cNvSpPr>
            <a:spLocks noChangeArrowheads="1"/>
          </p:cNvSpPr>
          <p:nvPr/>
        </p:nvSpPr>
        <p:spPr bwMode="auto">
          <a:xfrm rot="16200000">
            <a:off x="4368672" y="1975412"/>
            <a:ext cx="276002" cy="338052"/>
          </a:xfrm>
          <a:prstGeom prst="rect">
            <a:avLst/>
          </a:prstGeom>
          <a:solidFill>
            <a:schemeClr val="bg1">
              <a:lumMod val="75000"/>
              <a:alpha val="62000"/>
            </a:schemeClr>
          </a:solidFill>
          <a:ln w="9525">
            <a:solidFill>
              <a:schemeClr val="bg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09" name="Rectangle 4"/>
          <p:cNvSpPr>
            <a:spLocks noChangeArrowheads="1"/>
          </p:cNvSpPr>
          <p:nvPr/>
        </p:nvSpPr>
        <p:spPr bwMode="auto">
          <a:xfrm rot="16200000">
            <a:off x="3416412" y="1975458"/>
            <a:ext cx="275910" cy="338052"/>
          </a:xfrm>
          <a:prstGeom prst="rect">
            <a:avLst/>
          </a:prstGeom>
          <a:solidFill>
            <a:schemeClr val="bg1">
              <a:lumMod val="75000"/>
              <a:alpha val="62000"/>
            </a:schemeClr>
          </a:solidFill>
          <a:ln w="9525">
            <a:solidFill>
              <a:schemeClr val="bg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0" name="Rectangle 4"/>
          <p:cNvSpPr>
            <a:spLocks noChangeArrowheads="1"/>
          </p:cNvSpPr>
          <p:nvPr/>
        </p:nvSpPr>
        <p:spPr bwMode="auto">
          <a:xfrm rot="16200000">
            <a:off x="3092407" y="1989595"/>
            <a:ext cx="276002" cy="309867"/>
          </a:xfrm>
          <a:prstGeom prst="rect">
            <a:avLst/>
          </a:prstGeom>
          <a:solidFill>
            <a:srgbClr val="7030A0">
              <a:alpha val="62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1" name="Rectangle 4"/>
          <p:cNvSpPr>
            <a:spLocks noChangeArrowheads="1"/>
          </p:cNvSpPr>
          <p:nvPr/>
        </p:nvSpPr>
        <p:spPr bwMode="auto">
          <a:xfrm rot="16200000">
            <a:off x="4740372" y="1938533"/>
            <a:ext cx="276002" cy="405348"/>
          </a:xfrm>
          <a:prstGeom prst="rect">
            <a:avLst/>
          </a:prstGeom>
          <a:solidFill>
            <a:srgbClr val="7030A0">
              <a:alpha val="62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2" name="Rectangle 4"/>
          <p:cNvSpPr>
            <a:spLocks noChangeArrowheads="1"/>
          </p:cNvSpPr>
          <p:nvPr/>
        </p:nvSpPr>
        <p:spPr bwMode="auto">
          <a:xfrm rot="16200000">
            <a:off x="5130925" y="1977082"/>
            <a:ext cx="276002" cy="338052"/>
          </a:xfrm>
          <a:prstGeom prst="rect">
            <a:avLst/>
          </a:prstGeom>
          <a:solidFill>
            <a:schemeClr val="bg1">
              <a:lumMod val="75000"/>
              <a:alpha val="62000"/>
            </a:schemeClr>
          </a:solidFill>
          <a:ln w="9525">
            <a:solidFill>
              <a:schemeClr val="bg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3" name="Rectangle 4"/>
          <p:cNvSpPr>
            <a:spLocks noChangeArrowheads="1"/>
          </p:cNvSpPr>
          <p:nvPr/>
        </p:nvSpPr>
        <p:spPr bwMode="auto">
          <a:xfrm rot="16200000">
            <a:off x="5502625" y="1940203"/>
            <a:ext cx="276002" cy="405348"/>
          </a:xfrm>
          <a:prstGeom prst="rect">
            <a:avLst/>
          </a:prstGeom>
          <a:solidFill>
            <a:srgbClr val="7030A0">
              <a:alpha val="62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4" name="Rectangle 4"/>
          <p:cNvSpPr>
            <a:spLocks noChangeArrowheads="1"/>
          </p:cNvSpPr>
          <p:nvPr/>
        </p:nvSpPr>
        <p:spPr bwMode="auto">
          <a:xfrm rot="16200000">
            <a:off x="5887987" y="1976980"/>
            <a:ext cx="276002" cy="338052"/>
          </a:xfrm>
          <a:prstGeom prst="rect">
            <a:avLst/>
          </a:prstGeom>
          <a:solidFill>
            <a:schemeClr val="bg1">
              <a:lumMod val="75000"/>
              <a:alpha val="62000"/>
            </a:schemeClr>
          </a:solidFill>
          <a:ln w="9525">
            <a:solidFill>
              <a:schemeClr val="bg1">
                <a:lumMod val="85000"/>
              </a:schemeClr>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5" name="Rectangle 4"/>
          <p:cNvSpPr>
            <a:spLocks noChangeArrowheads="1"/>
          </p:cNvSpPr>
          <p:nvPr/>
        </p:nvSpPr>
        <p:spPr bwMode="auto">
          <a:xfrm rot="16200000">
            <a:off x="6259687" y="1940101"/>
            <a:ext cx="276002" cy="405348"/>
          </a:xfrm>
          <a:prstGeom prst="rect">
            <a:avLst/>
          </a:prstGeom>
          <a:solidFill>
            <a:srgbClr val="7030A0">
              <a:alpha val="62000"/>
            </a:srgbClr>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endParaRPr lang="en-US" sz="1400" dirty="0">
              <a:solidFill>
                <a:srgbClr val="0000FF"/>
              </a:solidFill>
              <a:latin typeface="Arial" pitchFamily="34" charset="0"/>
              <a:cs typeface="Arial" pitchFamily="34" charset="0"/>
            </a:endParaRPr>
          </a:p>
        </p:txBody>
      </p:sp>
      <p:sp>
        <p:nvSpPr>
          <p:cNvPr id="116" name="Rectangle 4"/>
          <p:cNvSpPr>
            <a:spLocks noChangeArrowheads="1"/>
          </p:cNvSpPr>
          <p:nvPr/>
        </p:nvSpPr>
        <p:spPr bwMode="auto">
          <a:xfrm rot="16200000">
            <a:off x="5778680" y="-1630758"/>
            <a:ext cx="277233" cy="5982072"/>
          </a:xfrm>
          <a:prstGeom prst="rect">
            <a:avLst/>
          </a:prstGeom>
          <a:solidFill>
            <a:srgbClr val="7030A0"/>
          </a:solidFill>
          <a:ln w="15875">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vert="vert" anchor="ctr"/>
          <a:lstStyle/>
          <a:p>
            <a:pPr algn="ctr" fontAlgn="auto">
              <a:spcBef>
                <a:spcPts val="0"/>
              </a:spcBef>
              <a:spcAft>
                <a:spcPts val="0"/>
              </a:spcAft>
              <a:defRPr/>
            </a:pPr>
            <a:r>
              <a:rPr lang="ru-RU" sz="1400" dirty="0">
                <a:solidFill>
                  <a:schemeClr val="bg1"/>
                </a:solidFill>
                <a:latin typeface="Arial" pitchFamily="34" charset="0"/>
                <a:cs typeface="Arial" pitchFamily="34" charset="0"/>
              </a:rPr>
              <a:t>Применения при генетических нарушениях обмена витамина В6</a:t>
            </a:r>
            <a:endParaRPr lang="en-US"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3600" b="1" dirty="0" smtClean="0">
                <a:solidFill>
                  <a:srgbClr val="0000FF"/>
                </a:solidFill>
              </a:rPr>
              <a:t>ПИРИДОКСИН-ПРОТИВООТЕЧНЫЙ ЭФФЕКТ: САМОЕ ОСНОВНОЕ</a:t>
            </a:r>
            <a:endParaRPr lang="en-US" sz="3600" dirty="0"/>
          </a:p>
        </p:txBody>
      </p:sp>
      <p:sp>
        <p:nvSpPr>
          <p:cNvPr id="136194" name="Прямоугольник 3"/>
          <p:cNvSpPr>
            <a:spLocks noChangeArrowheads="1"/>
          </p:cNvSpPr>
          <p:nvPr/>
        </p:nvSpPr>
        <p:spPr bwMode="auto">
          <a:xfrm>
            <a:off x="476250" y="1763713"/>
            <a:ext cx="8145463" cy="2308225"/>
          </a:xfrm>
          <a:prstGeom prst="rect">
            <a:avLst/>
          </a:prstGeom>
          <a:noFill/>
          <a:ln w="9525">
            <a:noFill/>
            <a:miter lim="800000"/>
            <a:headEnd/>
            <a:tailEnd/>
          </a:ln>
        </p:spPr>
        <p:txBody>
          <a:bodyPr>
            <a:spAutoFit/>
          </a:bodyPr>
          <a:lstStyle/>
          <a:p>
            <a:r>
              <a:rPr lang="ru-RU">
                <a:latin typeface="Calibri" pitchFamily="34" charset="0"/>
              </a:rPr>
              <a:t>Пиридоксин даже в сравнительно низких дозах (5 мг/сут, 4 нед.) характеризуется </a:t>
            </a:r>
            <a:r>
              <a:rPr lang="ru-RU" i="1">
                <a:latin typeface="Calibri" pitchFamily="34" charset="0"/>
              </a:rPr>
              <a:t>противоотечным эффектом.</a:t>
            </a:r>
            <a:r>
              <a:rPr lang="ru-RU">
                <a:latin typeface="Calibri" pitchFamily="34" charset="0"/>
              </a:rPr>
              <a:t> </a:t>
            </a:r>
          </a:p>
          <a:p>
            <a:endParaRPr lang="ru-RU">
              <a:latin typeface="Calibri" pitchFamily="34" charset="0"/>
            </a:endParaRPr>
          </a:p>
          <a:p>
            <a:r>
              <a:rPr lang="ru-RU" b="1">
                <a:latin typeface="Calibri" pitchFamily="34" charset="0"/>
              </a:rPr>
              <a:t>Этот эффект развивается за счет усиления диуреза, возрастания выведения лишней жидкости из тканей и снижения повышенного артериального давления. </a:t>
            </a:r>
          </a:p>
          <a:p>
            <a:endParaRPr lang="ru-RU">
              <a:latin typeface="Calibri" pitchFamily="34" charset="0"/>
            </a:endParaRPr>
          </a:p>
          <a:p>
            <a:r>
              <a:rPr lang="ru-RU">
                <a:latin typeface="Calibri" pitchFamily="34" charset="0"/>
              </a:rPr>
              <a:t>Для купирования оксалатурии у детей используется пиридоксин в дозах 10..60 мг/сут не менее 12 недель</a:t>
            </a:r>
            <a:endParaRPr lang="en-US">
              <a:latin typeface="Calibri" pitchFamily="34" charset="0"/>
            </a:endParaRPr>
          </a:p>
        </p:txBody>
      </p:sp>
      <p:sp>
        <p:nvSpPr>
          <p:cNvPr id="136195" name="Прямоугольник 4"/>
          <p:cNvSpPr>
            <a:spLocks noChangeArrowheads="1"/>
          </p:cNvSpPr>
          <p:nvPr/>
        </p:nvSpPr>
        <p:spPr bwMode="auto">
          <a:xfrm>
            <a:off x="3851275" y="5229225"/>
            <a:ext cx="4572000" cy="923925"/>
          </a:xfrm>
          <a:prstGeom prst="rect">
            <a:avLst/>
          </a:prstGeom>
          <a:noFill/>
          <a:ln w="9525">
            <a:noFill/>
            <a:miter lim="800000"/>
            <a:headEnd/>
            <a:tailEnd/>
          </a:ln>
        </p:spPr>
        <p:txBody>
          <a:bodyPr>
            <a:spAutoFit/>
          </a:bodyPr>
          <a:lstStyle/>
          <a:p>
            <a:r>
              <a:rPr lang="en-US">
                <a:latin typeface="Calibri" pitchFamily="34" charset="0"/>
              </a:rPr>
              <a:t>Corken M, Porter J. Is vitamin B(6) deficiency A systematic review: 2000-2010. Nephrology (Carlton). 2011;16(7):619-25.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a:xfrm>
            <a:off x="574675" y="304800"/>
            <a:ext cx="8389938" cy="1216025"/>
          </a:xfrm>
        </p:spPr>
        <p:txBody>
          <a:bodyPr rtlCol="0">
            <a:normAutofit fontScale="90000"/>
          </a:bodyPr>
          <a:lstStyle/>
          <a:p>
            <a:pPr fontAlgn="auto">
              <a:spcAft>
                <a:spcPts val="0"/>
              </a:spcAft>
              <a:defRPr/>
            </a:pPr>
            <a:r>
              <a:rPr lang="ru-RU" sz="2700" b="1" dirty="0">
                <a:solidFill>
                  <a:srgbClr val="5F5F5F"/>
                </a:solidFill>
              </a:rPr>
              <a:t>Влияние солей магния (50 мг элем. </a:t>
            </a:r>
            <a:r>
              <a:rPr lang="ru-RU" sz="2700" b="1" dirty="0" err="1">
                <a:solidFill>
                  <a:srgbClr val="5F5F5F"/>
                </a:solidFill>
              </a:rPr>
              <a:t>Mg</a:t>
            </a:r>
            <a:r>
              <a:rPr lang="ru-RU" sz="2700" b="1" dirty="0">
                <a:solidFill>
                  <a:srgbClr val="5F5F5F"/>
                </a:solidFill>
              </a:rPr>
              <a:t>/кг веса) на величину компенсации </a:t>
            </a:r>
            <a:r>
              <a:rPr lang="ru-RU" sz="2700" b="1" dirty="0" smtClean="0">
                <a:solidFill>
                  <a:srgbClr val="5F5F5F"/>
                </a:solidFill>
              </a:rPr>
              <a:t>Дефицита Магния </a:t>
            </a:r>
            <a:r>
              <a:rPr lang="ru-RU" sz="2700" b="1" dirty="0">
                <a:solidFill>
                  <a:srgbClr val="5F5F5F"/>
                </a:solidFill>
              </a:rPr>
              <a:t>(Х) в эритроцитах при алиментарной </a:t>
            </a:r>
            <a:r>
              <a:rPr lang="ru-RU" sz="2700" b="1" dirty="0" err="1">
                <a:solidFill>
                  <a:srgbClr val="5F5F5F"/>
                </a:solidFill>
              </a:rPr>
              <a:t>гипомагнезиемии</a:t>
            </a:r>
            <a:r>
              <a:rPr lang="ru-RU" sz="2700" b="1" dirty="0">
                <a:solidFill>
                  <a:srgbClr val="5F5F5F"/>
                </a:solidFill>
              </a:rPr>
              <a:t>, %.</a:t>
            </a:r>
          </a:p>
        </p:txBody>
      </p:sp>
      <p:pic>
        <p:nvPicPr>
          <p:cNvPr id="138242" name="Picture 3"/>
          <p:cNvPicPr>
            <a:picLocks noGrp="1" noChangeAspect="1" noChangeArrowheads="1"/>
          </p:cNvPicPr>
          <p:nvPr>
            <p:ph type="body" idx="1"/>
          </p:nvPr>
        </p:nvPicPr>
        <p:blipFill>
          <a:blip r:embed="rId3"/>
          <a:srcRect/>
          <a:stretch>
            <a:fillRect/>
          </a:stretch>
        </p:blipFill>
        <p:spPr>
          <a:xfrm>
            <a:off x="206375" y="1771650"/>
            <a:ext cx="8807450" cy="4487863"/>
          </a:xfrm>
        </p:spPr>
      </p:pic>
      <p:sp>
        <p:nvSpPr>
          <p:cNvPr id="138243" name="Text Box 4"/>
          <p:cNvSpPr txBox="1">
            <a:spLocks noChangeArrowheads="1"/>
          </p:cNvSpPr>
          <p:nvPr/>
        </p:nvSpPr>
        <p:spPr bwMode="auto">
          <a:xfrm>
            <a:off x="4932363" y="6381750"/>
            <a:ext cx="3816350" cy="274638"/>
          </a:xfrm>
          <a:prstGeom prst="rect">
            <a:avLst/>
          </a:prstGeom>
          <a:noFill/>
          <a:ln w="9525">
            <a:noFill/>
            <a:miter lim="800000"/>
            <a:headEnd/>
            <a:tailEnd/>
          </a:ln>
        </p:spPr>
        <p:txBody>
          <a:bodyPr>
            <a:spAutoFit/>
          </a:bodyPr>
          <a:lstStyle/>
          <a:p>
            <a:pPr algn="r">
              <a:spcBef>
                <a:spcPct val="50000"/>
              </a:spcBef>
            </a:pPr>
            <a:r>
              <a:rPr lang="ru-RU" sz="1200" i="1">
                <a:latin typeface="Verdana" pitchFamily="34" charset="0"/>
              </a:rPr>
              <a:t>И.Н. Иежица, 2008</a:t>
            </a:r>
          </a:p>
        </p:txBody>
      </p:sp>
      <p:sp>
        <p:nvSpPr>
          <p:cNvPr id="1565701" name="AutoShape 5"/>
          <p:cNvSpPr>
            <a:spLocks noChangeArrowheads="1"/>
          </p:cNvSpPr>
          <p:nvPr/>
        </p:nvSpPr>
        <p:spPr bwMode="auto">
          <a:xfrm rot="5400000">
            <a:off x="4140200" y="2308225"/>
            <a:ext cx="1008063" cy="144463"/>
          </a:xfrm>
          <a:prstGeom prst="rightArrow">
            <a:avLst>
              <a:gd name="adj1" fmla="val 29157"/>
              <a:gd name="adj2" fmla="val 132259"/>
            </a:avLst>
          </a:prstGeom>
          <a:solidFill>
            <a:srgbClr val="0000FF"/>
          </a:solidFill>
          <a:ln w="9525">
            <a:solidFill>
              <a:srgbClr val="00FFFF"/>
            </a:solidFill>
            <a:miter lim="800000"/>
            <a:headEnd/>
            <a:tailEnd/>
          </a:ln>
        </p:spPr>
        <p:txBody>
          <a:bodyPr wrap="none" anchor="ctr"/>
          <a:lstStyle/>
          <a:p>
            <a:endParaRPr lang="ru-RU">
              <a:latin typeface="Calibri" pitchFamily="34" charset="0"/>
            </a:endParaRPr>
          </a:p>
        </p:txBody>
      </p:sp>
      <p:sp>
        <p:nvSpPr>
          <p:cNvPr id="1565702" name="AutoShape 6"/>
          <p:cNvSpPr>
            <a:spLocks noChangeArrowheads="1"/>
          </p:cNvSpPr>
          <p:nvPr/>
        </p:nvSpPr>
        <p:spPr bwMode="auto">
          <a:xfrm rot="5400000">
            <a:off x="4881563" y="2271712"/>
            <a:ext cx="935038" cy="144463"/>
          </a:xfrm>
          <a:prstGeom prst="rightArrow">
            <a:avLst>
              <a:gd name="adj1" fmla="val 29157"/>
              <a:gd name="adj2" fmla="val 122678"/>
            </a:avLst>
          </a:prstGeom>
          <a:solidFill>
            <a:srgbClr val="FF6600"/>
          </a:solidFill>
          <a:ln w="9525">
            <a:solidFill>
              <a:srgbClr val="00FFFF"/>
            </a:solidFill>
            <a:miter lim="800000"/>
            <a:headEnd/>
            <a:tailEnd/>
          </a:ln>
        </p:spPr>
        <p:txBody>
          <a:bodyPr wrap="none" anchor="ctr"/>
          <a:lstStyle/>
          <a:p>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5701"/>
                                        </p:tgtEl>
                                        <p:attrNameLst>
                                          <p:attrName>style.visibility</p:attrName>
                                        </p:attrNameLst>
                                      </p:cBhvr>
                                      <p:to>
                                        <p:strVal val="visible"/>
                                      </p:to>
                                    </p:set>
                                    <p:animEffect transition="in" filter="wipe(down)">
                                      <p:cBhvr>
                                        <p:cTn id="7" dur="1000"/>
                                        <p:tgtEl>
                                          <p:spTgt spid="1565701"/>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565702"/>
                                        </p:tgtEl>
                                        <p:attrNameLst>
                                          <p:attrName>style.visibility</p:attrName>
                                        </p:attrNameLst>
                                      </p:cBhvr>
                                      <p:to>
                                        <p:strVal val="visible"/>
                                      </p:to>
                                    </p:set>
                                    <p:animEffect transition="in" filter="wipe(down)">
                                      <p:cBhvr>
                                        <p:cTn id="11" dur="1000"/>
                                        <p:tgtEl>
                                          <p:spTgt spid="156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701" grpId="0" animBg="1"/>
      <p:bldP spid="156570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p:cNvGrpSpPr>
            <a:grpSpLocks/>
          </p:cNvGrpSpPr>
          <p:nvPr/>
        </p:nvGrpSpPr>
        <p:grpSpPr bwMode="auto">
          <a:xfrm>
            <a:off x="324001" y="1509279"/>
            <a:ext cx="4027680" cy="2426655"/>
            <a:chOff x="225" y="1289"/>
            <a:chExt cx="2797" cy="1685"/>
          </a:xfrm>
        </p:grpSpPr>
        <p:graphicFrame>
          <p:nvGraphicFramePr>
            <p:cNvPr id="28687" name="Object 2"/>
            <p:cNvGraphicFramePr>
              <a:graphicFrameLocks noChangeAspect="1"/>
            </p:cNvGraphicFramePr>
            <p:nvPr/>
          </p:nvGraphicFramePr>
          <p:xfrm>
            <a:off x="225" y="1289"/>
            <a:ext cx="2797" cy="1685"/>
          </p:xfrm>
          <a:graphic>
            <a:graphicData uri="http://schemas.openxmlformats.org/presentationml/2006/ole">
              <mc:AlternateContent xmlns:mc="http://schemas.openxmlformats.org/markup-compatibility/2006">
                <mc:Choice xmlns:v="urn:schemas-microsoft-com:vml" Requires="v">
                  <p:oleObj spid="_x0000_s61445" r:id="rId4" imgW="6438900" imgH="3886200" progId="">
                    <p:embed/>
                  </p:oleObj>
                </mc:Choice>
                <mc:Fallback>
                  <p:oleObj r:id="rId4" imgW="6438900" imgH="3886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 y="1289"/>
                          <a:ext cx="2797" cy="1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8" name="Text Box 3"/>
            <p:cNvSpPr txBox="1">
              <a:spLocks noChangeArrowheads="1"/>
            </p:cNvSpPr>
            <p:nvPr/>
          </p:nvSpPr>
          <p:spPr bwMode="auto">
            <a:xfrm>
              <a:off x="225" y="1289"/>
              <a:ext cx="2797" cy="1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grpSp>
      <p:sp>
        <p:nvSpPr>
          <p:cNvPr id="28675" name="Rectangle 4"/>
          <p:cNvSpPr>
            <a:spLocks noChangeArrowheads="1"/>
          </p:cNvSpPr>
          <p:nvPr/>
        </p:nvSpPr>
        <p:spPr bwMode="auto">
          <a:xfrm>
            <a:off x="4642560" y="1509278"/>
            <a:ext cx="4356000" cy="2305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buClrTx/>
              <a:buFontTx/>
              <a:buNone/>
            </a:pPr>
            <a:r>
              <a:rPr lang="ru-RU" altLang="ru-RU" sz="1600" b="1" dirty="0" err="1">
                <a:solidFill>
                  <a:srgbClr val="000066"/>
                </a:solidFill>
                <a:ea typeface="MS PGothic" pitchFamily="34" charset="-128"/>
              </a:rPr>
              <a:t>Биорганические</a:t>
            </a:r>
            <a:r>
              <a:rPr lang="ru-RU" altLang="ru-RU" sz="1600" b="1" dirty="0">
                <a:solidFill>
                  <a:srgbClr val="000066"/>
                </a:solidFill>
                <a:ea typeface="MS PGothic" pitchFamily="34" charset="-128"/>
              </a:rPr>
              <a:t> соли магния:</a:t>
            </a:r>
          </a:p>
          <a:p>
            <a:pPr eaLnBrk="1" hangingPunct="1">
              <a:buClrTx/>
              <a:buFontTx/>
              <a:buNone/>
            </a:pPr>
            <a:r>
              <a:rPr lang="ru-RU" altLang="ru-RU" sz="1600" b="1" dirty="0">
                <a:solidFill>
                  <a:srgbClr val="000066"/>
                </a:solidFill>
                <a:ea typeface="MS PGothic" pitchFamily="34" charset="-128"/>
              </a:rPr>
              <a:t>усваиваются лучше неорганических,</a:t>
            </a:r>
          </a:p>
          <a:p>
            <a:pPr eaLnBrk="1" hangingPunct="1">
              <a:buClrTx/>
              <a:buFontTx/>
              <a:buNone/>
            </a:pPr>
            <a:r>
              <a:rPr lang="ru-RU" altLang="ru-RU" sz="1600" b="1" dirty="0">
                <a:solidFill>
                  <a:srgbClr val="000066"/>
                </a:solidFill>
                <a:ea typeface="MS PGothic" pitchFamily="34" charset="-128"/>
              </a:rPr>
              <a:t>реже дают побочные эффекты со </a:t>
            </a:r>
            <a:endParaRPr lang="ru-RU" altLang="ru-RU" sz="1600" b="1" dirty="0" smtClean="0">
              <a:solidFill>
                <a:srgbClr val="000066"/>
              </a:solidFill>
              <a:ea typeface="MS PGothic" pitchFamily="34" charset="-128"/>
            </a:endParaRPr>
          </a:p>
          <a:p>
            <a:pPr eaLnBrk="1" hangingPunct="1">
              <a:buClrTx/>
              <a:buFontTx/>
              <a:buNone/>
            </a:pPr>
            <a:r>
              <a:rPr lang="ru-RU" altLang="ru-RU" sz="1600" b="1" dirty="0" smtClean="0">
                <a:solidFill>
                  <a:srgbClr val="000066"/>
                </a:solidFill>
                <a:ea typeface="MS PGothic" pitchFamily="34" charset="-128"/>
              </a:rPr>
              <a:t>стороны </a:t>
            </a:r>
            <a:r>
              <a:rPr lang="ru-RU" altLang="ru-RU" sz="1600" b="1" dirty="0">
                <a:solidFill>
                  <a:srgbClr val="000066"/>
                </a:solidFill>
                <a:ea typeface="MS PGothic" pitchFamily="34" charset="-128"/>
              </a:rPr>
              <a:t>ЖКТ, </a:t>
            </a:r>
          </a:p>
          <a:p>
            <a:pPr eaLnBrk="1" hangingPunct="1">
              <a:buClrTx/>
              <a:buFontTx/>
              <a:buNone/>
            </a:pPr>
            <a:r>
              <a:rPr lang="ru-RU" altLang="ru-RU" sz="1600" b="1" dirty="0">
                <a:solidFill>
                  <a:srgbClr val="000066"/>
                </a:solidFill>
                <a:ea typeface="MS PGothic" pitchFamily="34" charset="-128"/>
              </a:rPr>
              <a:t>лучше восполняют дефицит </a:t>
            </a:r>
            <a:r>
              <a:rPr lang="en-US" altLang="ru-RU" sz="1600" b="1" dirty="0">
                <a:solidFill>
                  <a:srgbClr val="000066"/>
                </a:solidFill>
                <a:ea typeface="MS PGothic" pitchFamily="34" charset="-128"/>
              </a:rPr>
              <a:t>Mg</a:t>
            </a:r>
            <a:r>
              <a:rPr lang="ru-RU" altLang="ru-RU" sz="1600" b="1" baseline="30000" dirty="0">
                <a:solidFill>
                  <a:srgbClr val="000066"/>
                </a:solidFill>
                <a:ea typeface="MS PGothic" pitchFamily="34" charset="-128"/>
              </a:rPr>
              <a:t>2+</a:t>
            </a:r>
          </a:p>
        </p:txBody>
      </p:sp>
      <p:sp>
        <p:nvSpPr>
          <p:cNvPr id="28676" name="Text Box 5"/>
          <p:cNvSpPr txBox="1">
            <a:spLocks noChangeArrowheads="1"/>
          </p:cNvSpPr>
          <p:nvPr/>
        </p:nvSpPr>
        <p:spPr bwMode="auto">
          <a:xfrm>
            <a:off x="34560" y="2517385"/>
            <a:ext cx="3816000" cy="255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spcBef>
                <a:spcPts val="680"/>
              </a:spcBef>
            </a:pPr>
            <a:r>
              <a:rPr lang="ru-RU" altLang="ru-RU" sz="1100">
                <a:solidFill>
                  <a:srgbClr val="000066"/>
                </a:solidFill>
                <a:ea typeface="MS PGothic" pitchFamily="34" charset="-128"/>
              </a:rPr>
              <a:t>Неорганические соли </a:t>
            </a:r>
          </a:p>
        </p:txBody>
      </p:sp>
      <p:sp>
        <p:nvSpPr>
          <p:cNvPr id="28677" name="Text Box 6"/>
          <p:cNvSpPr txBox="1">
            <a:spLocks noChangeArrowheads="1"/>
          </p:cNvSpPr>
          <p:nvPr/>
        </p:nvSpPr>
        <p:spPr bwMode="auto">
          <a:xfrm>
            <a:off x="1692001" y="1208287"/>
            <a:ext cx="3636000" cy="662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spcBef>
                <a:spcPts val="907"/>
              </a:spcBef>
            </a:pPr>
            <a:r>
              <a:rPr lang="ru-RU" altLang="ru-RU" sz="1500" b="1">
                <a:solidFill>
                  <a:srgbClr val="000066"/>
                </a:solidFill>
                <a:ea typeface="MS PGothic" pitchFamily="34" charset="-128"/>
              </a:rPr>
              <a:t>Биоорганические </a:t>
            </a:r>
          </a:p>
          <a:p>
            <a:pPr algn="ctr" eaLnBrk="1">
              <a:spcBef>
                <a:spcPts val="907"/>
              </a:spcBef>
            </a:pPr>
            <a:r>
              <a:rPr lang="ru-RU" altLang="ru-RU" sz="1500" b="1">
                <a:solidFill>
                  <a:srgbClr val="000066"/>
                </a:solidFill>
                <a:ea typeface="MS PGothic" pitchFamily="34" charset="-128"/>
              </a:rPr>
              <a:t>соединения </a:t>
            </a:r>
          </a:p>
        </p:txBody>
      </p:sp>
      <p:sp>
        <p:nvSpPr>
          <p:cNvPr id="28678" name="Rectangle 7"/>
          <p:cNvSpPr>
            <a:spLocks noChangeArrowheads="1"/>
          </p:cNvSpPr>
          <p:nvPr/>
        </p:nvSpPr>
        <p:spPr bwMode="auto">
          <a:xfrm>
            <a:off x="324001" y="3814961"/>
            <a:ext cx="8515200" cy="1039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hangingPunct="1">
              <a:buClrTx/>
              <a:buFontTx/>
              <a:buNone/>
            </a:pPr>
            <a:r>
              <a:rPr lang="ru-RU" altLang="ru-RU" sz="1600" b="1" dirty="0">
                <a:solidFill>
                  <a:srgbClr val="000066"/>
                </a:solidFill>
                <a:ea typeface="MS PGothic" pitchFamily="34" charset="-128"/>
              </a:rPr>
              <a:t>Проникая внутрь клетки, </a:t>
            </a:r>
            <a:r>
              <a:rPr lang="en-US" altLang="ru-RU" sz="1600" b="1" dirty="0">
                <a:solidFill>
                  <a:srgbClr val="000066"/>
                </a:solidFill>
                <a:ea typeface="MS PGothic" pitchFamily="34" charset="-128"/>
              </a:rPr>
              <a:t>Mg2</a:t>
            </a:r>
            <a:r>
              <a:rPr lang="ru-RU" altLang="ru-RU" sz="1600" b="1" dirty="0">
                <a:solidFill>
                  <a:srgbClr val="000066"/>
                </a:solidFill>
                <a:ea typeface="MS PGothic" pitchFamily="34" charset="-128"/>
              </a:rPr>
              <a:t>+ повышает уровень энергетического обмена, </a:t>
            </a:r>
            <a:r>
              <a:rPr lang="ru-RU" altLang="ru-RU" sz="1600" b="1" dirty="0" smtClean="0">
                <a:solidFill>
                  <a:srgbClr val="000066"/>
                </a:solidFill>
                <a:ea typeface="MS PGothic" pitchFamily="34" charset="-128"/>
              </a:rPr>
              <a:t>тем</a:t>
            </a:r>
          </a:p>
          <a:p>
            <a:pPr eaLnBrk="1" hangingPunct="1">
              <a:buClrTx/>
              <a:buFontTx/>
              <a:buNone/>
            </a:pPr>
            <a:r>
              <a:rPr lang="ru-RU" altLang="ru-RU" sz="1600" b="1" dirty="0" smtClean="0">
                <a:solidFill>
                  <a:srgbClr val="000066"/>
                </a:solidFill>
                <a:ea typeface="MS PGothic" pitchFamily="34" charset="-128"/>
              </a:rPr>
              <a:t> </a:t>
            </a:r>
            <a:r>
              <a:rPr lang="ru-RU" altLang="ru-RU" sz="1600" b="1" dirty="0">
                <a:solidFill>
                  <a:srgbClr val="000066"/>
                </a:solidFill>
                <a:ea typeface="MS PGothic" pitchFamily="34" charset="-128"/>
              </a:rPr>
              <a:t>самым регулирует </a:t>
            </a:r>
            <a:r>
              <a:rPr lang="ru-RU" altLang="ru-RU" sz="1600" b="1" dirty="0" smtClean="0">
                <a:solidFill>
                  <a:srgbClr val="000066"/>
                </a:solidFill>
                <a:ea typeface="MS PGothic" pitchFamily="34" charset="-128"/>
              </a:rPr>
              <a:t>метаболизм </a:t>
            </a:r>
            <a:r>
              <a:rPr lang="ru-RU" altLang="ru-RU" sz="1600" b="1" dirty="0">
                <a:solidFill>
                  <a:srgbClr val="000066"/>
                </a:solidFill>
                <a:ea typeface="MS PGothic" pitchFamily="34" charset="-128"/>
              </a:rPr>
              <a:t>клеток соответственно потребностям организма </a:t>
            </a:r>
            <a:endParaRPr lang="ru-RU" altLang="ru-RU" sz="1600" b="1" dirty="0" smtClean="0">
              <a:solidFill>
                <a:srgbClr val="000066"/>
              </a:solidFill>
              <a:ea typeface="MS PGothic" pitchFamily="34" charset="-128"/>
            </a:endParaRPr>
          </a:p>
          <a:p>
            <a:pPr eaLnBrk="1" hangingPunct="1">
              <a:buClrTx/>
              <a:buFontTx/>
              <a:buNone/>
            </a:pPr>
            <a:r>
              <a:rPr lang="ru-RU" altLang="ru-RU" sz="1600" b="1" dirty="0" smtClean="0">
                <a:solidFill>
                  <a:srgbClr val="000066"/>
                </a:solidFill>
                <a:ea typeface="MS PGothic" pitchFamily="34" charset="-128"/>
              </a:rPr>
              <a:t>для </a:t>
            </a:r>
            <a:r>
              <a:rPr lang="ru-RU" altLang="ru-RU" sz="1600" b="1" dirty="0">
                <a:solidFill>
                  <a:srgbClr val="000066"/>
                </a:solidFill>
                <a:ea typeface="MS PGothic" pitchFamily="34" charset="-128"/>
              </a:rPr>
              <a:t>достижения адекватной адаптации</a:t>
            </a:r>
          </a:p>
        </p:txBody>
      </p:sp>
      <p:sp>
        <p:nvSpPr>
          <p:cNvPr id="28679" name="Rectangle 8"/>
          <p:cNvSpPr>
            <a:spLocks noChangeArrowheads="1"/>
          </p:cNvSpPr>
          <p:nvPr/>
        </p:nvSpPr>
        <p:spPr bwMode="auto">
          <a:xfrm>
            <a:off x="1585440" y="185780"/>
            <a:ext cx="5794619" cy="532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a:spcBef>
                <a:spcPts val="726"/>
              </a:spcBef>
            </a:pPr>
            <a:r>
              <a:rPr lang="ru-RU" altLang="ru-RU" sz="2900" b="1">
                <a:solidFill>
                  <a:srgbClr val="000099"/>
                </a:solidFill>
                <a:ea typeface="MS PGothic" pitchFamily="34" charset="-128"/>
              </a:rPr>
              <a:t>Биоусвояемость </a:t>
            </a:r>
            <a:r>
              <a:rPr lang="en-US" altLang="ru-RU" sz="2900" b="1">
                <a:solidFill>
                  <a:srgbClr val="000099"/>
                </a:solidFill>
                <a:ea typeface="MS PGothic" pitchFamily="34" charset="-128"/>
              </a:rPr>
              <a:t>Mg</a:t>
            </a:r>
            <a:r>
              <a:rPr lang="ru-RU" altLang="ru-RU" sz="2900" b="1">
                <a:solidFill>
                  <a:srgbClr val="000099"/>
                </a:solidFill>
                <a:ea typeface="MS PGothic" pitchFamily="34" charset="-128"/>
              </a:rPr>
              <a:t>2+</a:t>
            </a:r>
            <a:r>
              <a:rPr lang="en-US" altLang="ru-RU" sz="2900" b="1">
                <a:solidFill>
                  <a:srgbClr val="000099"/>
                </a:solidFill>
                <a:ea typeface="MS PGothic" pitchFamily="34" charset="-128"/>
              </a:rPr>
              <a:t> </a:t>
            </a:r>
            <a:r>
              <a:rPr lang="ru-RU" altLang="ru-RU" sz="2900" b="1">
                <a:solidFill>
                  <a:srgbClr val="000099"/>
                </a:solidFill>
                <a:ea typeface="MS PGothic" pitchFamily="34" charset="-128"/>
              </a:rPr>
              <a:t>(</a:t>
            </a:r>
            <a:r>
              <a:rPr lang="en-US" altLang="ru-RU" sz="2900" b="1">
                <a:solidFill>
                  <a:srgbClr val="000099"/>
                </a:solidFill>
                <a:ea typeface="MS PGothic" pitchFamily="34" charset="-128"/>
              </a:rPr>
              <a:t>per os)</a:t>
            </a:r>
          </a:p>
        </p:txBody>
      </p:sp>
      <p:sp>
        <p:nvSpPr>
          <p:cNvPr id="28680" name="Rectangle 9"/>
          <p:cNvSpPr>
            <a:spLocks noChangeArrowheads="1"/>
          </p:cNvSpPr>
          <p:nvPr/>
        </p:nvSpPr>
        <p:spPr bwMode="auto">
          <a:xfrm>
            <a:off x="1908001" y="5286796"/>
            <a:ext cx="5398560" cy="576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lnSpc>
                <a:spcPct val="100000"/>
              </a:lnSpc>
              <a:buClrTx/>
              <a:buFontTx/>
              <a:buNone/>
            </a:pPr>
            <a:r>
              <a:rPr lang="ru-RU" altLang="ru-RU" sz="1600" b="1" dirty="0" err="1">
                <a:solidFill>
                  <a:srgbClr val="FF0000"/>
                </a:solidFill>
                <a:latin typeface="Century Gothic" pitchFamily="34" charset="0"/>
                <a:ea typeface="MS PGothic" pitchFamily="34" charset="-128"/>
              </a:rPr>
              <a:t>Магнезиофиксаторы</a:t>
            </a:r>
            <a:r>
              <a:rPr lang="ru-RU" altLang="ru-RU" sz="1600" b="1" dirty="0">
                <a:solidFill>
                  <a:srgbClr val="FF0000"/>
                </a:solidFill>
                <a:latin typeface="Century Gothic" pitchFamily="34" charset="0"/>
                <a:ea typeface="MS PGothic" pitchFamily="34" charset="-128"/>
              </a:rPr>
              <a:t> (</a:t>
            </a:r>
            <a:r>
              <a:rPr lang="ru-RU" altLang="ru-RU" sz="1600" b="1" dirty="0" err="1">
                <a:solidFill>
                  <a:srgbClr val="FF0000"/>
                </a:solidFill>
                <a:latin typeface="Century Gothic" pitchFamily="34" charset="0"/>
                <a:ea typeface="MS PGothic" pitchFamily="34" charset="-128"/>
              </a:rPr>
              <a:t>магнийпротекторы</a:t>
            </a:r>
            <a:r>
              <a:rPr lang="ru-RU" altLang="ru-RU" sz="1600" b="1" dirty="0">
                <a:solidFill>
                  <a:srgbClr val="FF0000"/>
                </a:solidFill>
                <a:latin typeface="Century Gothic" pitchFamily="34" charset="0"/>
                <a:ea typeface="MS PGothic" pitchFamily="34" charset="-128"/>
              </a:rPr>
              <a:t>):</a:t>
            </a:r>
          </a:p>
          <a:p>
            <a:pPr eaLnBrk="1" hangingPunct="1">
              <a:lnSpc>
                <a:spcPct val="100000"/>
              </a:lnSpc>
              <a:buClrTx/>
              <a:buFontTx/>
              <a:buNone/>
            </a:pPr>
            <a:r>
              <a:rPr lang="ru-RU" altLang="ru-RU" sz="1300" b="1" dirty="0">
                <a:solidFill>
                  <a:srgbClr val="000066"/>
                </a:solidFill>
                <a:latin typeface="Century Gothic" pitchFamily="34" charset="0"/>
                <a:ea typeface="MS PGothic" pitchFamily="34" charset="-128"/>
              </a:rPr>
              <a:t>	- </a:t>
            </a:r>
            <a:r>
              <a:rPr lang="ru-RU" altLang="ru-RU" sz="1400" b="1" dirty="0">
                <a:solidFill>
                  <a:srgbClr val="000066"/>
                </a:solidFill>
                <a:latin typeface="Century Gothic" pitchFamily="34" charset="0"/>
                <a:ea typeface="MS PGothic" pitchFamily="34" charset="-128"/>
              </a:rPr>
              <a:t>пиридоксин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B6)</a:t>
            </a:r>
            <a:r>
              <a:rPr lang="ru-RU" altLang="ru-RU" sz="1400" b="1" dirty="0">
                <a:solidFill>
                  <a:srgbClr val="000066"/>
                </a:solidFill>
                <a:latin typeface="Century Gothic" pitchFamily="34" charset="0"/>
                <a:ea typeface="MS PGothic" pitchFamily="34" charset="-128"/>
              </a:rPr>
              <a:t> и тиамин </a:t>
            </a:r>
            <a:r>
              <a:rPr lang="en-US" altLang="ru-RU" sz="1400" b="1" dirty="0">
                <a:solidFill>
                  <a:srgbClr val="000066"/>
                </a:solidFill>
                <a:latin typeface="Century Gothic" pitchFamily="34" charset="0"/>
                <a:ea typeface="MS PGothic" pitchFamily="34" charset="-128"/>
              </a:rPr>
              <a:t>(</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B1)</a:t>
            </a: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D</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A</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C</a:t>
            </a:r>
            <a:r>
              <a:rPr lang="ru-RU" altLang="ru-RU" sz="1400" b="1" dirty="0">
                <a:solidFill>
                  <a:srgbClr val="000066"/>
                </a:solidFill>
                <a:latin typeface="Century Gothic" pitchFamily="34" charset="0"/>
                <a:ea typeface="MS PGothic" pitchFamily="34" charset="-128"/>
              </a:rPr>
              <a:t>, </a:t>
            </a:r>
            <a:r>
              <a:rPr lang="en-US" altLang="ru-RU" sz="1400" b="1" dirty="0" err="1">
                <a:solidFill>
                  <a:srgbClr val="000066"/>
                </a:solidFill>
                <a:latin typeface="Century Gothic" pitchFamily="34" charset="0"/>
                <a:ea typeface="MS PGothic" pitchFamily="34" charset="-128"/>
              </a:rPr>
              <a:t>Vit</a:t>
            </a:r>
            <a:r>
              <a:rPr lang="en-US" altLang="ru-RU" sz="1400" b="1" dirty="0">
                <a:solidFill>
                  <a:srgbClr val="000066"/>
                </a:solidFill>
                <a:latin typeface="Century Gothic" pitchFamily="34" charset="0"/>
                <a:ea typeface="MS PGothic" pitchFamily="34" charset="-128"/>
              </a:rPr>
              <a:t> K</a:t>
            </a:r>
            <a:r>
              <a:rPr lang="ru-RU" altLang="ru-RU" sz="1400" b="1" dirty="0">
                <a:solidFill>
                  <a:srgbClr val="000066"/>
                </a:solidFill>
                <a:latin typeface="Century Gothic" pitchFamily="34" charset="0"/>
              </a:rPr>
              <a:t>, Са</a:t>
            </a:r>
            <a:r>
              <a:rPr lang="ru-RU" altLang="ru-RU" sz="1400" b="1" baseline="30000" dirty="0">
                <a:solidFill>
                  <a:srgbClr val="000066"/>
                </a:solidFill>
                <a:latin typeface="Century Gothic" pitchFamily="34" charset="0"/>
              </a:rPr>
              <a:t>2+</a:t>
            </a:r>
          </a:p>
          <a:p>
            <a:pPr eaLnBrk="1" hangingPunct="1">
              <a:lnSpc>
                <a:spcPct val="100000"/>
              </a:lnSpc>
              <a:buClrTx/>
              <a:buFontTx/>
              <a:buNone/>
            </a:pPr>
            <a:r>
              <a:rPr lang="en-US" altLang="ru-RU" sz="1400" b="1" dirty="0">
                <a:solidFill>
                  <a:srgbClr val="000066"/>
                </a:solidFill>
                <a:latin typeface="Century Gothic" pitchFamily="34" charset="0"/>
                <a:ea typeface="MS PGothic" pitchFamily="34" charset="-128"/>
              </a:rPr>
              <a:t>	</a:t>
            </a:r>
            <a:r>
              <a:rPr lang="ru-RU" altLang="ru-RU" sz="1400" b="1" dirty="0">
                <a:solidFill>
                  <a:srgbClr val="000066"/>
                </a:solidFill>
                <a:latin typeface="Century Gothic" pitchFamily="34" charset="0"/>
                <a:ea typeface="MS PGothic" pitchFamily="34" charset="-128"/>
              </a:rPr>
              <a:t>- </a:t>
            </a:r>
            <a:r>
              <a:rPr lang="ru-RU" altLang="ru-RU" sz="1400" b="1" dirty="0" err="1">
                <a:solidFill>
                  <a:srgbClr val="000066"/>
                </a:solidFill>
                <a:latin typeface="Century Gothic" pitchFamily="34" charset="0"/>
                <a:ea typeface="MS PGothic" pitchFamily="34" charset="-128"/>
              </a:rPr>
              <a:t>рибоксин</a:t>
            </a:r>
            <a:r>
              <a:rPr lang="ru-RU" altLang="ru-RU" sz="1400" b="1" dirty="0">
                <a:solidFill>
                  <a:srgbClr val="000066"/>
                </a:solidFill>
                <a:latin typeface="Century Gothic" pitchFamily="34" charset="0"/>
                <a:ea typeface="MS PGothic" pitchFamily="34" charset="-128"/>
              </a:rPr>
              <a:t> (инозин)</a:t>
            </a:r>
            <a:r>
              <a:rPr lang="ru-RU" altLang="ru-RU" sz="1400" b="1" dirty="0">
                <a:solidFill>
                  <a:srgbClr val="000066"/>
                </a:solidFill>
                <a:latin typeface="Century Gothic" pitchFamily="34" charset="0"/>
              </a:rPr>
              <a:t>, </a:t>
            </a:r>
            <a:r>
              <a:rPr lang="ru-RU" altLang="ru-RU" sz="1400" b="1" dirty="0" err="1">
                <a:solidFill>
                  <a:srgbClr val="000066"/>
                </a:solidFill>
                <a:latin typeface="Century Gothic" pitchFamily="34" charset="0"/>
              </a:rPr>
              <a:t>оротат</a:t>
            </a:r>
            <a:endParaRPr lang="ru-RU" altLang="ru-RU" sz="1400" b="1" dirty="0">
              <a:solidFill>
                <a:srgbClr val="000066"/>
              </a:solidFill>
              <a:latin typeface="Century Gothic" pitchFamily="34" charset="0"/>
            </a:endParaRP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карнитин</a:t>
            </a:r>
          </a:p>
          <a:p>
            <a:pPr eaLnBrk="1" hangingPunct="1">
              <a:lnSpc>
                <a:spcPct val="100000"/>
              </a:lnSpc>
              <a:buClrTx/>
              <a:buFontTx/>
              <a:buNone/>
            </a:pPr>
            <a:r>
              <a:rPr lang="ru-RU" altLang="ru-RU" sz="1400" b="1" dirty="0">
                <a:solidFill>
                  <a:srgbClr val="000066"/>
                </a:solidFill>
                <a:latin typeface="Century Gothic" pitchFamily="34" charset="0"/>
                <a:ea typeface="MS PGothic" pitchFamily="34" charset="-128"/>
              </a:rPr>
              <a:t>	- таурин</a:t>
            </a:r>
          </a:p>
        </p:txBody>
      </p:sp>
      <p:pic>
        <p:nvPicPr>
          <p:cNvPr id="2868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120" y="4836028"/>
            <a:ext cx="2522880" cy="16475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2" name="Oval 11"/>
          <p:cNvSpPr>
            <a:spLocks noChangeArrowheads="1"/>
          </p:cNvSpPr>
          <p:nvPr/>
        </p:nvSpPr>
        <p:spPr bwMode="auto">
          <a:xfrm>
            <a:off x="7194240" y="4899394"/>
            <a:ext cx="571680" cy="506933"/>
          </a:xfrm>
          <a:prstGeom prst="ellipse">
            <a:avLst/>
          </a:prstGeom>
          <a:gradFill rotWithShape="0">
            <a:gsLst>
              <a:gs pos="0">
                <a:srgbClr val="000099"/>
              </a:gs>
              <a:gs pos="100000">
                <a:srgbClr val="0066FF"/>
              </a:gs>
            </a:gsLst>
            <a:path path="shape">
              <a:fillToRect l="50000" t="50000" r="50000" b="50000"/>
            </a:path>
          </a:gradFill>
          <a:ln w="381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b="1">
                <a:solidFill>
                  <a:srgbClr val="FFFFFF"/>
                </a:solidFill>
                <a:latin typeface="Century Gothic" pitchFamily="34" charset="0"/>
              </a:rPr>
              <a:t>Mg</a:t>
            </a:r>
            <a:r>
              <a:rPr lang="ru-RU" altLang="ru-RU" sz="1500" b="1" baseline="30000">
                <a:solidFill>
                  <a:srgbClr val="FFFFFF"/>
                </a:solidFill>
                <a:latin typeface="Century Gothic" pitchFamily="34" charset="0"/>
              </a:rPr>
              <a:t>2</a:t>
            </a:r>
            <a:r>
              <a:rPr lang="en-US" altLang="ru-RU" sz="1500" b="1" baseline="30000">
                <a:solidFill>
                  <a:srgbClr val="FFFFFF"/>
                </a:solidFill>
                <a:latin typeface="Century Gothic" pitchFamily="34" charset="0"/>
              </a:rPr>
              <a:t>+</a:t>
            </a:r>
          </a:p>
        </p:txBody>
      </p:sp>
      <p:sp>
        <p:nvSpPr>
          <p:cNvPr id="28683" name="Oval 12"/>
          <p:cNvSpPr>
            <a:spLocks noChangeArrowheads="1"/>
          </p:cNvSpPr>
          <p:nvPr/>
        </p:nvSpPr>
        <p:spPr bwMode="auto">
          <a:xfrm>
            <a:off x="7999201" y="4962761"/>
            <a:ext cx="571680" cy="506933"/>
          </a:xfrm>
          <a:prstGeom prst="ellipse">
            <a:avLst/>
          </a:prstGeom>
          <a:gradFill rotWithShape="0">
            <a:gsLst>
              <a:gs pos="0">
                <a:srgbClr val="FFFF00"/>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b="1">
                <a:solidFill>
                  <a:srgbClr val="000000"/>
                </a:solidFill>
                <a:latin typeface="Century Gothic" pitchFamily="34" charset="0"/>
              </a:rPr>
              <a:t>VitB</a:t>
            </a:r>
            <a:r>
              <a:rPr lang="en-US" altLang="ru-RU" sz="1500" b="1" baseline="-25000">
                <a:solidFill>
                  <a:srgbClr val="000000"/>
                </a:solidFill>
                <a:latin typeface="Century Gothic" pitchFamily="34" charset="0"/>
              </a:rPr>
              <a:t>6</a:t>
            </a:r>
          </a:p>
        </p:txBody>
      </p:sp>
      <p:sp>
        <p:nvSpPr>
          <p:cNvPr id="28684" name="Oval 13"/>
          <p:cNvSpPr>
            <a:spLocks noChangeArrowheads="1"/>
          </p:cNvSpPr>
          <p:nvPr/>
        </p:nvSpPr>
        <p:spPr bwMode="auto">
          <a:xfrm>
            <a:off x="3005281" y="1841954"/>
            <a:ext cx="365760" cy="1343661"/>
          </a:xfrm>
          <a:prstGeom prst="ellipse">
            <a:avLst/>
          </a:prstGeom>
          <a:noFill/>
          <a:ln w="36000">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28685" name="Oval 14"/>
          <p:cNvSpPr>
            <a:spLocks noChangeArrowheads="1"/>
          </p:cNvSpPr>
          <p:nvPr/>
        </p:nvSpPr>
        <p:spPr bwMode="auto">
          <a:xfrm>
            <a:off x="3612961" y="1784348"/>
            <a:ext cx="365760" cy="1343661"/>
          </a:xfrm>
          <a:prstGeom prst="ellipse">
            <a:avLst/>
          </a:prstGeom>
          <a:noFill/>
          <a:ln w="36000">
            <a:solidFill>
              <a:srgbClr val="0000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2" name="Rectangle 1"/>
          <p:cNvSpPr/>
          <p:nvPr/>
        </p:nvSpPr>
        <p:spPr>
          <a:xfrm>
            <a:off x="338401" y="6431715"/>
            <a:ext cx="4570560" cy="237644"/>
          </a:xfrm>
          <a:prstGeom prst="rect">
            <a:avLst/>
          </a:prstGeom>
        </p:spPr>
        <p:txBody>
          <a:bodyPr lIns="82945" tIns="41473" rIns="82945" bIns="41473">
            <a:spAutoFit/>
          </a:bodyPr>
          <a:lstStyle/>
          <a:p>
            <a:pPr>
              <a:defRPr/>
            </a:pPr>
            <a:r>
              <a:rPr lang="ru-RU" sz="1000" dirty="0" err="1">
                <a:solidFill>
                  <a:schemeClr val="tx2"/>
                </a:solidFill>
                <a:latin typeface="Arial" pitchFamily="34" charset="0"/>
              </a:rPr>
              <a:t>Громова.О.А</a:t>
            </a:r>
            <a:r>
              <a:rPr lang="ru-RU" sz="1000" dirty="0">
                <a:solidFill>
                  <a:schemeClr val="tx2"/>
                </a:solidFill>
                <a:latin typeface="Arial" pitchFamily="34" charset="0"/>
              </a:rPr>
              <a:t>. Магний и пиридоксин. Основа знаний. Москва, 2006 г</a:t>
            </a:r>
          </a:p>
        </p:txBody>
      </p:sp>
    </p:spTree>
    <p:extLst>
      <p:ext uri="{BB962C8B-B14F-4D97-AF65-F5344CB8AC3E}">
        <p14:creationId xmlns:p14="http://schemas.microsoft.com/office/powerpoint/2010/main" val="22743098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47813" y="404813"/>
            <a:ext cx="5995987" cy="1511300"/>
          </a:xfrm>
        </p:spPr>
        <p:txBody>
          <a:bodyPr/>
          <a:lstStyle/>
          <a:p>
            <a:pPr eaLnBrk="1" hangingPunct="1"/>
            <a:r>
              <a:rPr lang="ru-RU" altLang="ru-RU" sz="3200" smtClean="0">
                <a:solidFill>
                  <a:srgbClr val="C00000"/>
                </a:solidFill>
              </a:rPr>
              <a:t>Синдром дефицита внимания с гиперактивностью (СДВГ)</a:t>
            </a:r>
          </a:p>
        </p:txBody>
      </p:sp>
      <p:sp>
        <p:nvSpPr>
          <p:cNvPr id="45059" name="Rectangle 3"/>
          <p:cNvSpPr>
            <a:spLocks noGrp="1" noChangeArrowheads="1"/>
          </p:cNvSpPr>
          <p:nvPr>
            <p:ph idx="1"/>
          </p:nvPr>
        </p:nvSpPr>
        <p:spPr>
          <a:xfrm>
            <a:off x="539750" y="1828800"/>
            <a:ext cx="8223250" cy="5029200"/>
          </a:xfrm>
        </p:spPr>
        <p:txBody>
          <a:bodyPr rtlCol="0">
            <a:normAutofit fontScale="85000" lnSpcReduction="20000"/>
          </a:bodyPr>
          <a:lstStyle/>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Самая распространенная причина нарушений поведения и трудностей обучения (форма </a:t>
            </a:r>
            <a:r>
              <a:rPr lang="ru-RU" altLang="ru-RU" dirty="0" err="1" smtClean="0"/>
              <a:t>девиант-ного</a:t>
            </a:r>
            <a:r>
              <a:rPr lang="ru-RU" altLang="ru-RU" dirty="0" smtClean="0"/>
              <a:t> поведения) в дошкольном и школьном возрасте. Поэтому знания об	этой патологии необходимы не только неврологам и психиатрам,  но также педиатрам и семейным врачам.</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Распространенность СДВГ среди школьников РФ составила 28%, в США-24-40%, в Чехии -2-12%, в Англии – 1-2%, в Австралии – 4-10%.	</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СДВГ встречается у </a:t>
            </a:r>
            <a:r>
              <a:rPr lang="ru-RU" altLang="ru-RU" dirty="0" smtClean="0">
                <a:solidFill>
                  <a:srgbClr val="FF0000"/>
                </a:solidFill>
              </a:rPr>
              <a:t>4,0—9,5%</a:t>
            </a:r>
            <a:r>
              <a:rPr lang="ru-RU" altLang="ru-RU" dirty="0" smtClean="0"/>
              <a:t> детей, соотношение мальчиков и девочек составляет   примерно   5 : 1   [Н.Н.   </a:t>
            </a:r>
            <a:r>
              <a:rPr lang="ru-RU" altLang="ru-RU" dirty="0" err="1" smtClean="0"/>
              <a:t>Заваденко</a:t>
            </a:r>
            <a:r>
              <a:rPr lang="ru-RU" altLang="ru-RU" dirty="0" smtClean="0"/>
              <a:t>,	2005];</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           По данным ММА им. </a:t>
            </a:r>
            <a:r>
              <a:rPr lang="ru-RU" altLang="ru-RU" dirty="0" err="1" smtClean="0"/>
              <a:t>И.М.Сеченова</a:t>
            </a:r>
            <a:r>
              <a:rPr lang="ru-RU" altLang="ru-RU" dirty="0" smtClean="0"/>
              <a:t> СДВГ</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           среди учеников 1-2 классов встречается у</a:t>
            </a:r>
          </a:p>
          <a:p>
            <a:pPr marL="548640" indent="-411480" eaLnBrk="1" fontAlgn="auto" hangingPunct="1">
              <a:lnSpc>
                <a:spcPct val="80000"/>
              </a:lnSpc>
              <a:spcAft>
                <a:spcPts val="0"/>
              </a:spcAft>
              <a:buClr>
                <a:schemeClr val="tx1">
                  <a:shade val="95000"/>
                </a:schemeClr>
              </a:buClr>
              <a:buFont typeface="Wingdings 2"/>
              <a:buChar char=""/>
              <a:defRPr/>
            </a:pPr>
            <a:r>
              <a:rPr lang="ru-RU" altLang="ru-RU" dirty="0" smtClean="0"/>
              <a:t>                      34% мальчиков и 22% девочек. </a:t>
            </a:r>
          </a:p>
        </p:txBody>
      </p:sp>
    </p:spTree>
    <p:extLst>
      <p:ext uri="{BB962C8B-B14F-4D97-AF65-F5344CB8AC3E}">
        <p14:creationId xmlns:p14="http://schemas.microsoft.com/office/powerpoint/2010/main" val="28756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198438" y="7938"/>
            <a:ext cx="9266238" cy="1143000"/>
          </a:xfrm>
        </p:spPr>
        <p:txBody>
          <a:bodyPr/>
          <a:lstStyle/>
          <a:p>
            <a:r>
              <a:rPr lang="ru-RU" altLang="ko-KR" sz="3200" b="1" smtClean="0">
                <a:solidFill>
                  <a:srgbClr val="0000FF"/>
                </a:solidFill>
                <a:cs typeface="맑은 고딕"/>
              </a:rPr>
              <a:t>Профилактика </a:t>
            </a:r>
            <a:r>
              <a:rPr lang="ru-RU" altLang="ko-KR" sz="3200" b="1" smtClean="0">
                <a:solidFill>
                  <a:srgbClr val="FF0000"/>
                </a:solidFill>
                <a:cs typeface="맑은 고딕"/>
              </a:rPr>
              <a:t>низкого веса</a:t>
            </a:r>
            <a:r>
              <a:rPr lang="ru-RU" altLang="ko-KR" sz="3200" b="1" smtClean="0">
                <a:solidFill>
                  <a:srgbClr val="0000FF"/>
                </a:solidFill>
                <a:cs typeface="맑은 고딕"/>
              </a:rPr>
              <a:t> – </a:t>
            </a:r>
            <a:r>
              <a:rPr lang="en-US" altLang="ko-KR" sz="3200" b="1" smtClean="0">
                <a:solidFill>
                  <a:srgbClr val="0000FF"/>
                </a:solidFill>
                <a:cs typeface="맑은 고딕"/>
              </a:rPr>
              <a:t/>
            </a:r>
            <a:br>
              <a:rPr lang="en-US" altLang="ko-KR" sz="3200" b="1" smtClean="0">
                <a:solidFill>
                  <a:srgbClr val="0000FF"/>
                </a:solidFill>
                <a:cs typeface="맑은 고딕"/>
              </a:rPr>
            </a:br>
            <a:r>
              <a:rPr lang="ru-RU" altLang="ko-KR" sz="3200" b="1" smtClean="0">
                <a:solidFill>
                  <a:srgbClr val="0000FF"/>
                </a:solidFill>
                <a:cs typeface="맑은 고딕"/>
              </a:rPr>
              <a:t>органическими солями магния, а не </a:t>
            </a:r>
            <a:r>
              <a:rPr lang="en-US" altLang="ko-KR" sz="3200" b="1" smtClean="0">
                <a:solidFill>
                  <a:srgbClr val="0000FF"/>
                </a:solidFill>
                <a:ea typeface="Gulim" pitchFamily="34" charset="-127"/>
              </a:rPr>
              <a:t>MgO</a:t>
            </a:r>
            <a:r>
              <a:rPr lang="ru-RU" altLang="ko-KR" sz="3200" b="1" smtClean="0">
                <a:solidFill>
                  <a:srgbClr val="0000FF"/>
                </a:solidFill>
                <a:cs typeface="맑은 고딕"/>
              </a:rPr>
              <a:t>!</a:t>
            </a:r>
            <a:endParaRPr lang="ru-RU" sz="3200" b="1" smtClean="0">
              <a:solidFill>
                <a:srgbClr val="0000FF"/>
              </a:solidFill>
            </a:endParaRPr>
          </a:p>
        </p:txBody>
      </p:sp>
      <p:sp>
        <p:nvSpPr>
          <p:cNvPr id="147458" name="Rectangle 3"/>
          <p:cNvSpPr>
            <a:spLocks noGrp="1" noChangeArrowheads="1"/>
          </p:cNvSpPr>
          <p:nvPr>
            <p:ph type="body" idx="1"/>
          </p:nvPr>
        </p:nvSpPr>
        <p:spPr>
          <a:xfrm>
            <a:off x="161925" y="1223963"/>
            <a:ext cx="8820150" cy="2339975"/>
          </a:xfrm>
        </p:spPr>
        <p:txBody>
          <a:bodyPr/>
          <a:lstStyle/>
          <a:p>
            <a:pPr>
              <a:lnSpc>
                <a:spcPct val="80000"/>
              </a:lnSpc>
            </a:pPr>
            <a:r>
              <a:rPr lang="ru-RU" altLang="ko-KR" sz="2000" smtClean="0">
                <a:solidFill>
                  <a:srgbClr val="0000FF"/>
                </a:solidFill>
                <a:cs typeface="맑은 고딕"/>
              </a:rPr>
              <a:t>Мета-анализ 3 исследований -  прием внутрь органического</a:t>
            </a:r>
            <a:r>
              <a:rPr lang="en-US" altLang="ko-KR" sz="2000" smtClean="0">
                <a:solidFill>
                  <a:srgbClr val="0000FF"/>
                </a:solidFill>
                <a:ea typeface="Gulim" pitchFamily="34" charset="-127"/>
              </a:rPr>
              <a:t> Mg</a:t>
            </a:r>
            <a:r>
              <a:rPr lang="ru-RU" altLang="ko-KR" sz="2000" smtClean="0">
                <a:solidFill>
                  <a:srgbClr val="0000FF"/>
                </a:solidFill>
                <a:cs typeface="맑은 고딕"/>
              </a:rPr>
              <a:t>  профилактирует низкий вес при рождении (менее 2500 кг) </a:t>
            </a:r>
            <a:r>
              <a:rPr lang="ru-RU" altLang="ko-KR" sz="2000" b="1" smtClean="0">
                <a:solidFill>
                  <a:srgbClr val="FF0000"/>
                </a:solidFill>
                <a:cs typeface="맑은 고딕"/>
              </a:rPr>
              <a:t>на 33%</a:t>
            </a:r>
            <a:r>
              <a:rPr lang="ru-RU" altLang="ko-KR" sz="2000" smtClean="0">
                <a:solidFill>
                  <a:srgbClr val="0000FF"/>
                </a:solidFill>
                <a:cs typeface="맑은 고딕"/>
              </a:rPr>
              <a:t> </a:t>
            </a:r>
          </a:p>
          <a:p>
            <a:pPr>
              <a:lnSpc>
                <a:spcPct val="80000"/>
              </a:lnSpc>
            </a:pPr>
            <a:r>
              <a:rPr lang="ru-RU" altLang="ko-KR" sz="2000" smtClean="0">
                <a:solidFill>
                  <a:srgbClr val="0000FF"/>
                </a:solidFill>
                <a:cs typeface="맑은 고딕"/>
              </a:rPr>
              <a:t>Очень низкий вес (менее 1500 г) </a:t>
            </a:r>
            <a:r>
              <a:rPr lang="ru-RU" altLang="ko-KR" sz="2400" b="1" smtClean="0">
                <a:solidFill>
                  <a:srgbClr val="FF0000"/>
                </a:solidFill>
                <a:cs typeface="맑은 고딕"/>
              </a:rPr>
              <a:t>на 48%.</a:t>
            </a:r>
            <a:r>
              <a:rPr lang="ru-RU" altLang="ko-KR" sz="2000" smtClean="0">
                <a:solidFill>
                  <a:srgbClr val="0000FF"/>
                </a:solidFill>
                <a:cs typeface="맑은 고딕"/>
              </a:rPr>
              <a:t>  </a:t>
            </a:r>
          </a:p>
          <a:p>
            <a:pPr>
              <a:lnSpc>
                <a:spcPct val="80000"/>
              </a:lnSpc>
            </a:pPr>
            <a:r>
              <a:rPr lang="ru-RU" altLang="ko-KR" sz="2000" smtClean="0">
                <a:solidFill>
                  <a:srgbClr val="0000FF"/>
                </a:solidFill>
                <a:cs typeface="맑은 고딕"/>
              </a:rPr>
              <a:t>В исследовании (Ангола, 1992) использовался </a:t>
            </a:r>
            <a:r>
              <a:rPr lang="ru-RU" altLang="ko-KR" sz="2000" b="1" smtClean="0">
                <a:solidFill>
                  <a:srgbClr val="FF0000"/>
                </a:solidFill>
                <a:cs typeface="맑은 고딕"/>
              </a:rPr>
              <a:t>низкоусвояемый оксид магния – результата нет! </a:t>
            </a:r>
            <a:r>
              <a:rPr lang="ru-RU" altLang="ko-KR" sz="2000" smtClean="0">
                <a:solidFill>
                  <a:srgbClr val="0000FF"/>
                </a:solidFill>
                <a:cs typeface="맑은 고딕"/>
              </a:rPr>
              <a:t> </a:t>
            </a:r>
            <a:endParaRPr lang="ru-RU" sz="2000" smtClean="0">
              <a:solidFill>
                <a:srgbClr val="0000FF"/>
              </a:solidFill>
            </a:endParaRPr>
          </a:p>
        </p:txBody>
      </p:sp>
      <p:pic>
        <p:nvPicPr>
          <p:cNvPr id="147459" name="Picture 4"/>
          <p:cNvPicPr>
            <a:picLocks noChangeAspect="1" noChangeArrowheads="1"/>
          </p:cNvPicPr>
          <p:nvPr/>
        </p:nvPicPr>
        <p:blipFill>
          <a:blip r:embed="rId3"/>
          <a:srcRect l="12811" t="18192" r="12755" b="32793"/>
          <a:stretch>
            <a:fillRect/>
          </a:stretch>
        </p:blipFill>
        <p:spPr bwMode="auto">
          <a:xfrm>
            <a:off x="0" y="2798763"/>
            <a:ext cx="9144000" cy="4059237"/>
          </a:xfrm>
          <a:prstGeom prst="rect">
            <a:avLst/>
          </a:prstGeom>
          <a:noFill/>
          <a:ln w="9525">
            <a:noFill/>
            <a:miter lim="800000"/>
            <a:headEnd/>
            <a:tailEnd/>
          </a:ln>
        </p:spPr>
      </p:pic>
      <p:pic>
        <p:nvPicPr>
          <p:cNvPr id="2341893" name="Picture 5" descr="wb01753_"/>
          <p:cNvPicPr>
            <a:picLocks noChangeAspect="1" noChangeArrowheads="1"/>
          </p:cNvPicPr>
          <p:nvPr/>
        </p:nvPicPr>
        <p:blipFill>
          <a:blip r:embed="rId4"/>
          <a:srcRect/>
          <a:stretch>
            <a:fillRect/>
          </a:stretch>
        </p:blipFill>
        <p:spPr bwMode="auto">
          <a:xfrm>
            <a:off x="4527550" y="3473450"/>
            <a:ext cx="1216025" cy="36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341893"/>
                                        </p:tgtEl>
                                        <p:attrNameLst>
                                          <p:attrName>style.visibility</p:attrName>
                                        </p:attrNameLst>
                                      </p:cBhvr>
                                      <p:to>
                                        <p:strVal val="visible"/>
                                      </p:to>
                                    </p:set>
                                    <p:animEffect transition="in" filter="circle(in)">
                                      <p:cBhvr>
                                        <p:cTn id="7" dur="500"/>
                                        <p:tgtEl>
                                          <p:spTgt spid="2341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4213" y="692150"/>
            <a:ext cx="3035300" cy="1143000"/>
          </a:xfrm>
        </p:spPr>
        <p:txBody>
          <a:bodyPr/>
          <a:lstStyle/>
          <a:p>
            <a:pPr eaLnBrk="1" hangingPunct="1">
              <a:defRPr/>
            </a:pPr>
            <a:r>
              <a:rPr lang="ru-RU" u="sng" dirty="0" smtClean="0">
                <a:solidFill>
                  <a:srgbClr val="FF0000"/>
                </a:solidFill>
              </a:rPr>
              <a:t>МАГНЕ В6</a:t>
            </a:r>
          </a:p>
        </p:txBody>
      </p:sp>
      <p:sp>
        <p:nvSpPr>
          <p:cNvPr id="5" name="Содержимое 4"/>
          <p:cNvSpPr>
            <a:spLocks noGrp="1"/>
          </p:cNvSpPr>
          <p:nvPr>
            <p:ph idx="1"/>
          </p:nvPr>
        </p:nvSpPr>
        <p:spPr>
          <a:xfrm>
            <a:off x="457200" y="2276475"/>
            <a:ext cx="8229600" cy="3854450"/>
          </a:xfrm>
        </p:spPr>
        <p:txBody>
          <a:bodyPr/>
          <a:lstStyle/>
          <a:p>
            <a:pPr>
              <a:buFont typeface="Wingdings" pitchFamily="2" charset="2"/>
              <a:buNone/>
              <a:defRPr/>
            </a:pPr>
            <a:r>
              <a:rPr lang="ru-RU" sz="2400" b="1" dirty="0" smtClean="0"/>
              <a:t>Состав</a:t>
            </a:r>
            <a:r>
              <a:rPr lang="ru-RU" sz="2400" dirty="0" smtClean="0"/>
              <a:t> </a:t>
            </a:r>
          </a:p>
          <a:p>
            <a:pPr>
              <a:defRPr/>
            </a:pPr>
            <a:r>
              <a:rPr lang="ru-RU" sz="2400" i="1" dirty="0" smtClean="0"/>
              <a:t>Действующие вещества:</a:t>
            </a:r>
            <a:r>
              <a:rPr lang="ru-RU" sz="2400" dirty="0" smtClean="0"/>
              <a:t> Магния </a:t>
            </a:r>
            <a:r>
              <a:rPr lang="ru-RU" sz="2400" dirty="0" err="1" smtClean="0"/>
              <a:t>лактата</a:t>
            </a:r>
            <a:r>
              <a:rPr lang="ru-RU" sz="2400" dirty="0" smtClean="0"/>
              <a:t> </a:t>
            </a:r>
            <a:r>
              <a:rPr lang="ru-RU" sz="2400" dirty="0" err="1" smtClean="0"/>
              <a:t>дигидрат</a:t>
            </a:r>
            <a:r>
              <a:rPr lang="ru-RU" sz="2400" dirty="0" smtClean="0"/>
              <a:t>* - 470 мг </a:t>
            </a:r>
            <a:br>
              <a:rPr lang="ru-RU" sz="2400" dirty="0" smtClean="0"/>
            </a:br>
            <a:r>
              <a:rPr lang="ru-RU" sz="2400" dirty="0" smtClean="0"/>
              <a:t>Пиридоксина гидрохлорид - 5 мг </a:t>
            </a:r>
            <a:br>
              <a:rPr lang="ru-RU" sz="2400" dirty="0" smtClean="0"/>
            </a:br>
            <a:r>
              <a:rPr lang="ru-RU" sz="2400" dirty="0" smtClean="0"/>
              <a:t>* - эквивалентно содержанию магния (</a:t>
            </a:r>
            <a:r>
              <a:rPr lang="ru-RU" sz="2400" dirty="0" err="1" smtClean="0"/>
              <a:t>Mg++</a:t>
            </a:r>
            <a:r>
              <a:rPr lang="ru-RU" sz="2400" dirty="0" smtClean="0"/>
              <a:t>) 48мг</a:t>
            </a:r>
          </a:p>
          <a:p>
            <a:pPr>
              <a:defRPr/>
            </a:pPr>
            <a:r>
              <a:rPr lang="ru-RU" sz="2400" b="1" i="1" dirty="0" smtClean="0"/>
              <a:t>Раствор для приема внутрь</a:t>
            </a:r>
            <a:r>
              <a:rPr lang="ru-RU" sz="2400" dirty="0" smtClean="0"/>
              <a:t> </a:t>
            </a:r>
            <a:br>
              <a:rPr lang="ru-RU" sz="2400" dirty="0" smtClean="0"/>
            </a:br>
            <a:r>
              <a:rPr lang="ru-RU" sz="2400" dirty="0" smtClean="0"/>
              <a:t>Магния </a:t>
            </a:r>
            <a:r>
              <a:rPr lang="ru-RU" sz="2400" dirty="0" err="1" smtClean="0"/>
              <a:t>лактата</a:t>
            </a:r>
            <a:r>
              <a:rPr lang="ru-RU" sz="2400" dirty="0" smtClean="0"/>
              <a:t> </a:t>
            </a:r>
            <a:r>
              <a:rPr lang="ru-RU" sz="2400" dirty="0" err="1" smtClean="0"/>
              <a:t>дигидрат</a:t>
            </a:r>
            <a:r>
              <a:rPr lang="ru-RU" sz="2400" dirty="0" smtClean="0"/>
              <a:t>* * - 186,00 мг </a:t>
            </a:r>
            <a:br>
              <a:rPr lang="ru-RU" sz="2400" dirty="0" smtClean="0"/>
            </a:br>
            <a:r>
              <a:rPr lang="ru-RU" sz="2400" dirty="0" smtClean="0"/>
              <a:t>Магния </a:t>
            </a:r>
            <a:r>
              <a:rPr lang="ru-RU" sz="2400" dirty="0" err="1" smtClean="0"/>
              <a:t>пидолат</a:t>
            </a:r>
            <a:r>
              <a:rPr lang="ru-RU" sz="2400" dirty="0" smtClean="0"/>
              <a:t>** - 936,00 мг </a:t>
            </a:r>
            <a:br>
              <a:rPr lang="ru-RU" sz="2400" dirty="0" smtClean="0"/>
            </a:br>
            <a:r>
              <a:rPr lang="ru-RU" sz="2400" dirty="0" smtClean="0"/>
              <a:t>Пиридоксина гидрохлорид - 10,00 мг </a:t>
            </a:r>
            <a:r>
              <a:rPr lang="ru-RU" sz="2800" dirty="0" smtClean="0"/>
              <a:t/>
            </a:r>
            <a:br>
              <a:rPr lang="ru-RU" sz="2800" dirty="0" smtClean="0"/>
            </a:br>
            <a:r>
              <a:rPr lang="ru-RU" sz="2800" dirty="0" smtClean="0"/>
              <a:t>* * - эквивалентно суммарному содержанию магния (</a:t>
            </a:r>
            <a:r>
              <a:rPr lang="ru-RU" sz="2800" dirty="0" err="1" smtClean="0"/>
              <a:t>Mg++</a:t>
            </a:r>
            <a:r>
              <a:rPr lang="ru-RU" sz="2800" dirty="0" smtClean="0"/>
              <a:t>) 100мг</a:t>
            </a:r>
            <a:endParaRPr lang="ru-RU" sz="2800" dirty="0"/>
          </a:p>
        </p:txBody>
      </p:sp>
      <p:pic>
        <p:nvPicPr>
          <p:cNvPr id="15364" name="Picture 10" descr="Магне-В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88913"/>
            <a:ext cx="4762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695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7813"/>
            <a:ext cx="8229600" cy="919162"/>
          </a:xfrm>
        </p:spPr>
        <p:txBody>
          <a:bodyPr/>
          <a:lstStyle/>
          <a:p>
            <a:pPr eaLnBrk="1" hangingPunct="1">
              <a:defRPr/>
            </a:pPr>
            <a:r>
              <a:rPr lang="ru-RU" dirty="0" smtClean="0">
                <a:solidFill>
                  <a:srgbClr val="FF0000"/>
                </a:solidFill>
              </a:rPr>
              <a:t>МАГНЕ В6</a:t>
            </a:r>
          </a:p>
        </p:txBody>
      </p:sp>
      <p:sp>
        <p:nvSpPr>
          <p:cNvPr id="70659" name="Rectangle 3"/>
          <p:cNvSpPr>
            <a:spLocks noGrp="1" noChangeArrowheads="1"/>
          </p:cNvSpPr>
          <p:nvPr>
            <p:ph type="body" idx="1"/>
          </p:nvPr>
        </p:nvSpPr>
        <p:spPr>
          <a:xfrm>
            <a:off x="457200" y="1052513"/>
            <a:ext cx="8229600" cy="5078412"/>
          </a:xfrm>
        </p:spPr>
        <p:txBody>
          <a:bodyPr/>
          <a:lstStyle/>
          <a:p>
            <a:pPr>
              <a:buFont typeface="Wingdings" pitchFamily="2" charset="2"/>
              <a:buNone/>
              <a:defRPr/>
            </a:pPr>
            <a:r>
              <a:rPr lang="ru-RU" sz="2400" b="1" dirty="0" smtClean="0">
                <a:solidFill>
                  <a:srgbClr val="00B0F0"/>
                </a:solidFill>
              </a:rPr>
              <a:t>Показания к применению</a:t>
            </a:r>
            <a:r>
              <a:rPr lang="ru-RU" sz="2400" dirty="0" smtClean="0">
                <a:solidFill>
                  <a:srgbClr val="00B0F0"/>
                </a:solidFill>
              </a:rPr>
              <a:t> </a:t>
            </a:r>
          </a:p>
          <a:p>
            <a:pPr>
              <a:defRPr/>
            </a:pPr>
            <a:r>
              <a:rPr lang="ru-RU" sz="2400" i="1" dirty="0" smtClean="0"/>
              <a:t>Установленный дефицит магния, изолированный или связанный с другими дефицитными состояниями, сопровождающимися следующими симптомами:</a:t>
            </a:r>
            <a:r>
              <a:rPr lang="ru-RU" sz="2400" dirty="0" smtClean="0"/>
              <a:t> </a:t>
            </a:r>
          </a:p>
          <a:p>
            <a:pPr>
              <a:defRPr/>
            </a:pPr>
            <a:r>
              <a:rPr lang="ru-RU" sz="2400" dirty="0" smtClean="0">
                <a:solidFill>
                  <a:srgbClr val="FF0000"/>
                </a:solidFill>
              </a:rPr>
              <a:t>повышенная раздражительность </a:t>
            </a:r>
          </a:p>
          <a:p>
            <a:pPr>
              <a:defRPr/>
            </a:pPr>
            <a:r>
              <a:rPr lang="ru-RU" sz="2400" dirty="0" smtClean="0"/>
              <a:t>незначительные </a:t>
            </a:r>
            <a:r>
              <a:rPr lang="ru-RU" sz="2400" dirty="0" smtClean="0">
                <a:solidFill>
                  <a:srgbClr val="FF0000"/>
                </a:solidFill>
              </a:rPr>
              <a:t>нарушения сна </a:t>
            </a:r>
          </a:p>
          <a:p>
            <a:pPr>
              <a:defRPr/>
            </a:pPr>
            <a:r>
              <a:rPr lang="ru-RU" sz="2400" dirty="0" smtClean="0"/>
              <a:t>желудочно-кишечные спазмы </a:t>
            </a:r>
          </a:p>
          <a:p>
            <a:pPr>
              <a:defRPr/>
            </a:pPr>
            <a:r>
              <a:rPr lang="ru-RU" sz="2400" dirty="0" smtClean="0"/>
              <a:t>учащенное сердцебиение </a:t>
            </a:r>
          </a:p>
          <a:p>
            <a:pPr>
              <a:defRPr/>
            </a:pPr>
            <a:r>
              <a:rPr lang="ru-RU" sz="2400" dirty="0" smtClean="0">
                <a:solidFill>
                  <a:srgbClr val="FF0000"/>
                </a:solidFill>
              </a:rPr>
              <a:t>повышенная утомляемость </a:t>
            </a:r>
          </a:p>
          <a:p>
            <a:pPr>
              <a:defRPr/>
            </a:pPr>
            <a:r>
              <a:rPr lang="ru-RU" sz="2400" dirty="0" smtClean="0">
                <a:solidFill>
                  <a:srgbClr val="FF0000"/>
                </a:solidFill>
              </a:rPr>
              <a:t>боли и спазмы мышц </a:t>
            </a:r>
          </a:p>
          <a:p>
            <a:pPr>
              <a:defRPr/>
            </a:pPr>
            <a:r>
              <a:rPr lang="ru-RU" sz="2400" dirty="0" smtClean="0"/>
              <a:t>ощущение покалывания</a:t>
            </a:r>
          </a:p>
          <a:p>
            <a:pPr eaLnBrk="1" hangingPunct="1">
              <a:lnSpc>
                <a:spcPct val="90000"/>
              </a:lnSpc>
              <a:defRPr/>
            </a:pPr>
            <a:endParaRPr lang="ru-RU" dirty="0" smtClean="0">
              <a:solidFill>
                <a:srgbClr val="FA3514"/>
              </a:solidFill>
            </a:endParaRPr>
          </a:p>
        </p:txBody>
      </p:sp>
    </p:spTree>
    <p:extLst>
      <p:ext uri="{BB962C8B-B14F-4D97-AF65-F5344CB8AC3E}">
        <p14:creationId xmlns:p14="http://schemas.microsoft.com/office/powerpoint/2010/main" val="2764089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4835525" cy="1143000"/>
          </a:xfrm>
        </p:spPr>
        <p:txBody>
          <a:bodyPr/>
          <a:lstStyle/>
          <a:p>
            <a:pPr>
              <a:defRPr/>
            </a:pPr>
            <a:r>
              <a:rPr lang="ru-RU" u="sng" dirty="0" smtClean="0">
                <a:solidFill>
                  <a:srgbClr val="FF0000"/>
                </a:solidFill>
              </a:rPr>
              <a:t>МАГНЕ В6</a:t>
            </a:r>
            <a:endParaRPr lang="ru-RU" dirty="0">
              <a:solidFill>
                <a:srgbClr val="FF0000"/>
              </a:solidFill>
            </a:endParaRPr>
          </a:p>
        </p:txBody>
      </p:sp>
      <p:sp>
        <p:nvSpPr>
          <p:cNvPr id="3" name="Содержимое 2"/>
          <p:cNvSpPr>
            <a:spLocks noGrp="1"/>
          </p:cNvSpPr>
          <p:nvPr>
            <p:ph idx="1"/>
          </p:nvPr>
        </p:nvSpPr>
        <p:spPr/>
        <p:txBody>
          <a:bodyPr/>
          <a:lstStyle/>
          <a:p>
            <a:pPr>
              <a:defRPr/>
            </a:pPr>
            <a:r>
              <a:rPr lang="ru-RU" sz="2400" b="1" i="1" dirty="0" smtClean="0"/>
              <a:t>Раствор для приема внутрь</a:t>
            </a:r>
            <a:r>
              <a:rPr lang="ru-RU" sz="2400" i="1" dirty="0" smtClean="0"/>
              <a:t>.</a:t>
            </a:r>
            <a:r>
              <a:rPr lang="ru-RU" sz="2400" dirty="0" smtClean="0"/>
              <a:t> </a:t>
            </a:r>
          </a:p>
          <a:p>
            <a:pPr>
              <a:buFont typeface="Wingdings" pitchFamily="2" charset="2"/>
              <a:buNone/>
              <a:defRPr/>
            </a:pPr>
            <a:r>
              <a:rPr lang="ru-RU" sz="2400" dirty="0" smtClean="0"/>
              <a:t/>
            </a:r>
            <a:br>
              <a:rPr lang="ru-RU" sz="2400" dirty="0" smtClean="0"/>
            </a:br>
            <a:r>
              <a:rPr lang="ru-RU" sz="2400" dirty="0" smtClean="0"/>
              <a:t>Взрослым рекомендуется принимать 3-4 ампулы в сутки. </a:t>
            </a:r>
            <a:br>
              <a:rPr lang="ru-RU" sz="2400" dirty="0" smtClean="0"/>
            </a:br>
            <a:r>
              <a:rPr lang="ru-RU" sz="2400" dirty="0" smtClean="0"/>
              <a:t>Детям старше 1 года (масса тела более 10 кг) суточная доза составляет 10-30 мг/кг и равняется 1-4 ампулам. </a:t>
            </a:r>
            <a:br>
              <a:rPr lang="ru-RU" sz="2400" dirty="0" smtClean="0"/>
            </a:br>
            <a:endParaRPr lang="ru-RU" sz="2400" dirty="0" smtClean="0"/>
          </a:p>
          <a:p>
            <a:pPr>
              <a:buFont typeface="Wingdings" pitchFamily="2" charset="2"/>
              <a:buNone/>
              <a:defRPr/>
            </a:pPr>
            <a:r>
              <a:rPr lang="ru-RU" sz="2400" dirty="0" smtClean="0"/>
              <a:t>Раствор в ампулах растворяют в 1/2 стакана воды для приема 2-3 раза в день во время еды. </a:t>
            </a:r>
            <a:br>
              <a:rPr lang="ru-RU" sz="2400" dirty="0" smtClean="0"/>
            </a:br>
            <a:r>
              <a:rPr lang="ru-RU" sz="2400" dirty="0" smtClean="0"/>
              <a:t>В среднем продолжительность лечения 1 </a:t>
            </a:r>
            <a:r>
              <a:rPr lang="ru-RU" sz="2400" dirty="0" err="1" smtClean="0"/>
              <a:t>мес</a:t>
            </a:r>
            <a:r>
              <a:rPr lang="ru-RU" sz="2400" dirty="0" smtClean="0"/>
              <a:t> Лечение следует прекратить сразу же после нормализации уровня магния в крови. </a:t>
            </a:r>
            <a:endParaRPr lang="ru-RU" dirty="0"/>
          </a:p>
        </p:txBody>
      </p:sp>
      <p:pic>
        <p:nvPicPr>
          <p:cNvPr id="17412" name="Picture 2" descr="Магне-В6 ампулы">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88913"/>
            <a:ext cx="3168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0473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4691063" cy="1143000"/>
          </a:xfrm>
        </p:spPr>
        <p:txBody>
          <a:bodyPr/>
          <a:lstStyle/>
          <a:p>
            <a:pPr>
              <a:defRPr/>
            </a:pPr>
            <a:r>
              <a:rPr lang="ru-RU" u="sng" dirty="0" smtClean="0">
                <a:solidFill>
                  <a:srgbClr val="FF0000"/>
                </a:solidFill>
              </a:rPr>
              <a:t>МАГНЕ В6</a:t>
            </a:r>
            <a:endParaRPr lang="ru-RU" dirty="0">
              <a:solidFill>
                <a:srgbClr val="FF0000"/>
              </a:solidFill>
            </a:endParaRPr>
          </a:p>
        </p:txBody>
      </p:sp>
      <p:sp>
        <p:nvSpPr>
          <p:cNvPr id="3" name="Содержимое 2"/>
          <p:cNvSpPr>
            <a:spLocks noGrp="1"/>
          </p:cNvSpPr>
          <p:nvPr>
            <p:ph idx="1"/>
          </p:nvPr>
        </p:nvSpPr>
        <p:spPr>
          <a:xfrm>
            <a:off x="457200" y="2492375"/>
            <a:ext cx="8229600" cy="3638550"/>
          </a:xfrm>
        </p:spPr>
        <p:txBody>
          <a:bodyPr/>
          <a:lstStyle/>
          <a:p>
            <a:pPr>
              <a:defRPr/>
            </a:pPr>
            <a:r>
              <a:rPr lang="ru-RU" sz="2800" dirty="0" smtClean="0"/>
              <a:t>Создает терапевтическую концентрацию магния в крови </a:t>
            </a:r>
          </a:p>
          <a:p>
            <a:pPr>
              <a:defRPr/>
            </a:pPr>
            <a:r>
              <a:rPr lang="ru-RU" sz="2800" dirty="0" smtClean="0"/>
              <a:t>Содержит более высокую дозу препарата </a:t>
            </a:r>
          </a:p>
          <a:p>
            <a:pPr>
              <a:defRPr/>
            </a:pPr>
            <a:r>
              <a:rPr lang="ru-RU" sz="2800" dirty="0" smtClean="0"/>
              <a:t>Не содержит сахара </a:t>
            </a:r>
          </a:p>
          <a:p>
            <a:pPr>
              <a:defRPr/>
            </a:pPr>
            <a:r>
              <a:rPr lang="ru-RU" sz="2800" dirty="0" smtClean="0"/>
              <a:t>Подходит для применения для детей старше года (МТ &gt; 10 кг) </a:t>
            </a:r>
          </a:p>
          <a:p>
            <a:pPr>
              <a:defRPr/>
            </a:pPr>
            <a:r>
              <a:rPr lang="ru-RU" sz="2800" dirty="0" smtClean="0"/>
              <a:t>Вкус карамели</a:t>
            </a:r>
            <a:endParaRPr lang="ru-RU" sz="2800" dirty="0"/>
          </a:p>
        </p:txBody>
      </p:sp>
      <p:pic>
        <p:nvPicPr>
          <p:cNvPr id="18436" name="Picture 2" descr="Магне-В6 ампулы">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88913"/>
            <a:ext cx="31686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077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4475163" cy="1143000"/>
          </a:xfrm>
        </p:spPr>
        <p:txBody>
          <a:bodyPr/>
          <a:lstStyle/>
          <a:p>
            <a:pPr>
              <a:defRPr/>
            </a:pPr>
            <a:r>
              <a:rPr lang="ru-RU" u="sng" dirty="0" smtClean="0">
                <a:solidFill>
                  <a:srgbClr val="FF0000"/>
                </a:solidFill>
              </a:rPr>
              <a:t>МАГНЕ В6</a:t>
            </a:r>
            <a:r>
              <a:rPr lang="en-US" u="sng" dirty="0" smtClean="0">
                <a:solidFill>
                  <a:srgbClr val="FF0000"/>
                </a:solidFill>
              </a:rPr>
              <a:t> </a:t>
            </a:r>
            <a:r>
              <a:rPr lang="ru-RU" u="sng" dirty="0" smtClean="0">
                <a:solidFill>
                  <a:srgbClr val="FF0000"/>
                </a:solidFill>
              </a:rPr>
              <a:t>форте</a:t>
            </a:r>
            <a:endParaRPr lang="ru-RU" dirty="0">
              <a:solidFill>
                <a:srgbClr val="FF0000"/>
              </a:solidFill>
            </a:endParaRPr>
          </a:p>
        </p:txBody>
      </p:sp>
      <p:sp>
        <p:nvSpPr>
          <p:cNvPr id="3" name="Содержимое 2"/>
          <p:cNvSpPr>
            <a:spLocks noGrp="1"/>
          </p:cNvSpPr>
          <p:nvPr>
            <p:ph idx="1"/>
          </p:nvPr>
        </p:nvSpPr>
        <p:spPr>
          <a:xfrm>
            <a:off x="457200" y="1773238"/>
            <a:ext cx="8229600" cy="4141787"/>
          </a:xfrm>
        </p:spPr>
        <p:txBody>
          <a:bodyPr/>
          <a:lstStyle/>
          <a:p>
            <a:pPr>
              <a:defRPr/>
            </a:pPr>
            <a:r>
              <a:rPr lang="ru-RU" sz="2400" dirty="0" smtClean="0"/>
              <a:t>В 1 таблетке содержится : магния цитрат - 618,43 мг, что соответствует 100 мг магния (</a:t>
            </a:r>
            <a:r>
              <a:rPr lang="ru-RU" sz="2400" dirty="0" err="1" smtClean="0"/>
              <a:t>Mg</a:t>
            </a:r>
            <a:r>
              <a:rPr lang="ru-RU" sz="2400" baseline="30000" dirty="0" err="1" smtClean="0"/>
              <a:t>++</a:t>
            </a:r>
            <a:r>
              <a:rPr lang="ru-RU" sz="2400" dirty="0" smtClean="0"/>
              <a:t>), пиридоксина гидрохлорид - 10 мг; </a:t>
            </a:r>
          </a:p>
          <a:p>
            <a:pPr>
              <a:defRPr/>
            </a:pPr>
            <a:r>
              <a:rPr lang="ru-RU" sz="2400" dirty="0" smtClean="0"/>
              <a:t>Таблетки следует принимать целиком, запивая стаканом воды. </a:t>
            </a:r>
            <a:br>
              <a:rPr lang="ru-RU" sz="2400" dirty="0" smtClean="0"/>
            </a:br>
            <a:r>
              <a:rPr lang="ru-RU" sz="2400" dirty="0" smtClean="0"/>
              <a:t>Взрослые: 3-4 таблетки в сутки, разделенные на 2-3 приема, во время еды. </a:t>
            </a:r>
            <a:br>
              <a:rPr lang="ru-RU" sz="2400" dirty="0" smtClean="0"/>
            </a:br>
            <a:r>
              <a:rPr lang="ru-RU" sz="2400" dirty="0" smtClean="0"/>
              <a:t>Дети в возрасте старше 6 лет (весом около 20 кг): 10-30 мг/кг/сутки (0,4–1,2 </a:t>
            </a:r>
            <a:r>
              <a:rPr lang="ru-RU" sz="2400" dirty="0" err="1" smtClean="0"/>
              <a:t>ммоль</a:t>
            </a:r>
            <a:r>
              <a:rPr lang="ru-RU" sz="2400" dirty="0" smtClean="0"/>
              <a:t>/кг/сутки), то есть, детям старше 6 лет (весом около 20 кг), 2-4 таблетки в сутки, разделенные на 2-3 приема, во время еды. </a:t>
            </a:r>
            <a:br>
              <a:rPr lang="ru-RU" sz="2400" dirty="0" smtClean="0"/>
            </a:br>
            <a:r>
              <a:rPr lang="ru-RU" sz="2400" dirty="0" smtClean="0"/>
              <a:t>Обычно продолжительность лечения 1 мес. </a:t>
            </a:r>
            <a:endParaRPr lang="ru-RU" dirty="0"/>
          </a:p>
        </p:txBody>
      </p:sp>
      <p:pic>
        <p:nvPicPr>
          <p:cNvPr id="19460" name="Picture 2" descr="Магне-В6 фо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0"/>
            <a:ext cx="27193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2"/>
          <p:cNvSpPr txBox="1">
            <a:spLocks noChangeArrowheads="1"/>
          </p:cNvSpPr>
          <p:nvPr/>
        </p:nvSpPr>
        <p:spPr bwMode="auto">
          <a:xfrm>
            <a:off x="0" y="630872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a:latin typeface="Tahoma" pitchFamily="34" charset="0"/>
              </a:rPr>
              <a:t>Представительство АО «Санофи-авентис груп» (Франция)</a:t>
            </a:r>
          </a:p>
          <a:p>
            <a:pPr eaLnBrk="1" hangingPunct="1"/>
            <a:r>
              <a:rPr lang="ru-RU" altLang="ru-RU" sz="1400">
                <a:latin typeface="Tahoma" pitchFamily="34" charset="0"/>
              </a:rPr>
              <a:t>125009, Москва ул. Тверская, 22. Тел.: (495) 721-14-11</a:t>
            </a:r>
          </a:p>
        </p:txBody>
      </p:sp>
    </p:spTree>
    <p:extLst>
      <p:ext uri="{BB962C8B-B14F-4D97-AF65-F5344CB8AC3E}">
        <p14:creationId xmlns:p14="http://schemas.microsoft.com/office/powerpoint/2010/main" val="12387893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2"/>
          <p:cNvSpPr>
            <a:spLocks noGrp="1" noChangeArrowheads="1"/>
          </p:cNvSpPr>
          <p:nvPr>
            <p:ph type="title" idx="4294967295"/>
          </p:nvPr>
        </p:nvSpPr>
        <p:spPr>
          <a:xfrm>
            <a:off x="38100" y="0"/>
            <a:ext cx="9105900" cy="1143000"/>
          </a:xfrm>
          <a:solidFill>
            <a:srgbClr val="CCFFCC"/>
          </a:solidFill>
        </p:spPr>
        <p:txBody>
          <a:bodyPr/>
          <a:lstStyle/>
          <a:p>
            <a:r>
              <a:rPr lang="ru-RU" sz="4000" smtClean="0">
                <a:solidFill>
                  <a:srgbClr val="FF0000"/>
                </a:solidFill>
              </a:rPr>
              <a:t>Поступление цитрат магния в организм </a:t>
            </a:r>
          </a:p>
        </p:txBody>
      </p:sp>
      <p:sp>
        <p:nvSpPr>
          <p:cNvPr id="58376" name="Rectangle 3"/>
          <p:cNvSpPr>
            <a:spLocks noGrp="1" noChangeArrowheads="1"/>
          </p:cNvSpPr>
          <p:nvPr>
            <p:ph type="body" sz="half" idx="4294967295"/>
          </p:nvPr>
        </p:nvSpPr>
        <p:spPr>
          <a:xfrm>
            <a:off x="57150" y="1385888"/>
            <a:ext cx="4622800" cy="5065712"/>
          </a:xfrm>
        </p:spPr>
        <p:txBody>
          <a:bodyPr/>
          <a:lstStyle/>
          <a:p>
            <a:pPr>
              <a:lnSpc>
                <a:spcPct val="90000"/>
              </a:lnSpc>
            </a:pPr>
            <a:r>
              <a:rPr lang="ru-RU" sz="2800" smtClean="0">
                <a:solidFill>
                  <a:srgbClr val="3333CC"/>
                </a:solidFill>
              </a:rPr>
              <a:t>Сравнение реального поступления магния в организм оценивали по тесту с магниевой нагрузкой – </a:t>
            </a:r>
            <a:r>
              <a:rPr lang="ru-RU" sz="2800" b="1" smtClean="0">
                <a:solidFill>
                  <a:srgbClr val="3333CC"/>
                </a:solidFill>
              </a:rPr>
              <a:t>цитратом магния и оксидом магния</a:t>
            </a:r>
          </a:p>
          <a:p>
            <a:pPr>
              <a:lnSpc>
                <a:spcPct val="90000"/>
              </a:lnSpc>
            </a:pPr>
            <a:endParaRPr lang="ru-RU" sz="2800" smtClean="0">
              <a:solidFill>
                <a:srgbClr val="3333CC"/>
              </a:solidFill>
            </a:endParaRPr>
          </a:p>
          <a:p>
            <a:pPr>
              <a:lnSpc>
                <a:spcPct val="90000"/>
              </a:lnSpc>
            </a:pPr>
            <a:r>
              <a:rPr lang="ru-RU" sz="2800" smtClean="0">
                <a:solidFill>
                  <a:srgbClr val="3333CC"/>
                </a:solidFill>
              </a:rPr>
              <a:t>Биодоступность </a:t>
            </a:r>
            <a:r>
              <a:rPr lang="ru-RU" sz="2800" b="1" smtClean="0">
                <a:solidFill>
                  <a:srgbClr val="FF0000"/>
                </a:solidFill>
              </a:rPr>
              <a:t>цитрата магния в 37 раз выше</a:t>
            </a:r>
            <a:r>
              <a:rPr lang="ru-RU" sz="2800" smtClean="0">
                <a:solidFill>
                  <a:srgbClr val="3333CC"/>
                </a:solidFill>
              </a:rPr>
              <a:t>, чем оксида магния </a:t>
            </a:r>
          </a:p>
        </p:txBody>
      </p:sp>
      <p:graphicFrame>
        <p:nvGraphicFramePr>
          <p:cNvPr id="58374" name="Object 6"/>
          <p:cNvGraphicFramePr>
            <a:graphicFrameLocks noGrp="1" noChangeAspect="1"/>
          </p:cNvGraphicFramePr>
          <p:nvPr>
            <p:ph sz="half" idx="4294967295"/>
          </p:nvPr>
        </p:nvGraphicFramePr>
        <p:xfrm>
          <a:off x="4572000" y="1801813"/>
          <a:ext cx="4259263" cy="3716337"/>
        </p:xfrm>
        <a:graphic>
          <a:graphicData uri="http://schemas.openxmlformats.org/presentationml/2006/ole">
            <mc:AlternateContent xmlns:mc="http://schemas.openxmlformats.org/markup-compatibility/2006">
              <mc:Choice xmlns:v="urn:schemas-microsoft-com:vml" Requires="v">
                <p:oleObj spid="_x0000_s63492" name="Диаграмма" r:id="rId4" imgW="5219784" imgH="2781235" progId="Excel.Sheet.8">
                  <p:embed/>
                </p:oleObj>
              </mc:Choice>
              <mc:Fallback>
                <p:oleObj name="Диаграмма" r:id="rId4" imgW="5219784" imgH="2781235"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l="14819" t="4720" r="12854" b="4720"/>
                      <a:stretch>
                        <a:fillRect/>
                      </a:stretch>
                    </p:blipFill>
                    <p:spPr bwMode="auto">
                      <a:xfrm>
                        <a:off x="4572000" y="1801813"/>
                        <a:ext cx="4259263" cy="371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7" name="Text Box 5"/>
          <p:cNvSpPr txBox="1">
            <a:spLocks noChangeArrowheads="1"/>
          </p:cNvSpPr>
          <p:nvPr/>
        </p:nvSpPr>
        <p:spPr bwMode="auto">
          <a:xfrm>
            <a:off x="4375150" y="5969000"/>
            <a:ext cx="4703763" cy="639763"/>
          </a:xfrm>
          <a:prstGeom prst="rect">
            <a:avLst/>
          </a:prstGeom>
          <a:solidFill>
            <a:srgbClr val="CCFFCC"/>
          </a:solidFill>
          <a:ln w="9525">
            <a:noFill/>
            <a:miter lim="800000"/>
            <a:headEnd/>
            <a:tailEnd/>
          </a:ln>
        </p:spPr>
        <p:txBody>
          <a:bodyPr>
            <a:spAutoFit/>
          </a:bodyPr>
          <a:lstStyle/>
          <a:p>
            <a:pPr>
              <a:spcBef>
                <a:spcPct val="50000"/>
              </a:spcBef>
            </a:pPr>
            <a:r>
              <a:rPr lang="ru-RU" sz="1200" i="1">
                <a:solidFill>
                  <a:srgbClr val="3333CC"/>
                </a:solidFill>
              </a:rPr>
              <a:t>Lindberg J.S, Zobitz M.M, Poindexter J.R, Pak C.Y. Magnesium bioavailability from magnesium citrate and magnesium oxide. Journal of the American College of Nutrtion. 1990;9(1):48-55. </a:t>
            </a:r>
          </a:p>
        </p:txBody>
      </p:sp>
    </p:spTree>
    <p:extLst>
      <p:ext uri="{BB962C8B-B14F-4D97-AF65-F5344CB8AC3E}">
        <p14:creationId xmlns:p14="http://schemas.microsoft.com/office/powerpoint/2010/main" val="471413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health.passion.ru/sites/passion.ru/files/content/images/s_article/36040/bodyimages/0513rek_2.jpg"/>
          <p:cNvPicPr>
            <a:picLocks noChangeAspect="1" noChangeArrowheads="1"/>
          </p:cNvPicPr>
          <p:nvPr/>
        </p:nvPicPr>
        <p:blipFill>
          <a:blip r:embed="rId3">
            <a:extLst>
              <a:ext uri="{28A0092B-C50C-407E-A947-70E740481C1C}">
                <a14:useLocalDpi xmlns:a14="http://schemas.microsoft.com/office/drawing/2010/main" val="0"/>
              </a:ext>
            </a:extLst>
          </a:blip>
          <a:srcRect r="7169"/>
          <a:stretch>
            <a:fillRect/>
          </a:stretch>
        </p:blipFill>
        <p:spPr bwMode="auto">
          <a:xfrm>
            <a:off x="6809761" y="1948526"/>
            <a:ext cx="2334240" cy="15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
          <p:cNvSpPr>
            <a:spLocks noChangeArrowheads="1"/>
          </p:cNvSpPr>
          <p:nvPr/>
        </p:nvSpPr>
        <p:spPr bwMode="auto">
          <a:xfrm>
            <a:off x="1402560" y="1988849"/>
            <a:ext cx="6400800" cy="367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31748" name="Text Box 2"/>
          <p:cNvSpPr txBox="1">
            <a:spLocks noChangeArrowheads="1"/>
          </p:cNvSpPr>
          <p:nvPr/>
        </p:nvSpPr>
        <p:spPr bwMode="auto">
          <a:xfrm>
            <a:off x="148320" y="5600749"/>
            <a:ext cx="9151200" cy="544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a:buClrTx/>
              <a:buFontTx/>
              <a:buNone/>
            </a:pPr>
            <a:r>
              <a:rPr lang="ru-RU" altLang="ru-RU" sz="1100">
                <a:solidFill>
                  <a:srgbClr val="000000"/>
                </a:solidFill>
              </a:rPr>
              <a:t>Детям требуется больше, чем взрослым (так как идет постоянный рост) - около 6 мг на килограмм массы тела: детям до 3 лет - 50-150 мг, 4-6 лет - 200 мг, 7-10 лет - 250 мг, 11-17 лет - 300 мг.</a:t>
            </a:r>
            <a:br>
              <a:rPr lang="ru-RU" altLang="ru-RU" sz="1100">
                <a:solidFill>
                  <a:srgbClr val="000000"/>
                </a:solidFill>
              </a:rPr>
            </a:br>
            <a:endParaRPr lang="ru-RU" altLang="ru-RU" sz="1100">
              <a:solidFill>
                <a:srgbClr val="000000"/>
              </a:solidFill>
            </a:endParaRPr>
          </a:p>
        </p:txBody>
      </p:sp>
      <p:graphicFrame>
        <p:nvGraphicFramePr>
          <p:cNvPr id="32771" name="Group 3"/>
          <p:cNvGraphicFramePr>
            <a:graphicFrameLocks noGrp="1"/>
          </p:cNvGraphicFramePr>
          <p:nvPr/>
        </p:nvGraphicFramePr>
        <p:xfrm>
          <a:off x="253440" y="1026829"/>
          <a:ext cx="6930720" cy="3470821"/>
        </p:xfrm>
        <a:graphic>
          <a:graphicData uri="http://schemas.openxmlformats.org/drawingml/2006/table">
            <a:tbl>
              <a:tblPr/>
              <a:tblGrid>
                <a:gridCol w="2115196"/>
                <a:gridCol w="2167031"/>
                <a:gridCol w="1311739"/>
                <a:gridCol w="1336754"/>
              </a:tblGrid>
              <a:tr h="872589">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ea typeface="Microsoft YaHei" charset="-122"/>
                        </a:rPr>
                        <a:t>Группа населения</a:t>
                      </a:r>
                    </a:p>
                  </a:txBody>
                  <a:tcPr marL="81631" marR="81631" marT="88164"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1" i="0" u="none" strike="noStrike" cap="none" normalizeH="0" baseline="0" dirty="0" smtClean="0">
                          <a:ln>
                            <a:noFill/>
                          </a:ln>
                          <a:solidFill>
                            <a:srgbClr val="000000"/>
                          </a:solidFill>
                          <a:effectLst/>
                          <a:latin typeface="Arial" charset="0"/>
                          <a:ea typeface="Microsoft YaHei" charset="-122"/>
                        </a:rPr>
                        <a:t>Норма потребления магния (мг/</a:t>
                      </a:r>
                      <a:r>
                        <a:rPr kumimoji="0" lang="ru-RU" sz="1800" b="1" i="0" u="none" strike="noStrike" cap="none" normalizeH="0" baseline="0" dirty="0" err="1" smtClean="0">
                          <a:ln>
                            <a:noFill/>
                          </a:ln>
                          <a:solidFill>
                            <a:srgbClr val="000000"/>
                          </a:solidFill>
                          <a:effectLst/>
                          <a:latin typeface="Arial" charset="0"/>
                          <a:ea typeface="Microsoft YaHei" charset="-122"/>
                        </a:rPr>
                        <a:t>сут</a:t>
                      </a:r>
                      <a:r>
                        <a:rPr kumimoji="0" lang="ru-RU" sz="1800" b="1" i="0" u="none" strike="noStrike" cap="none" normalizeH="0" baseline="0" dirty="0" smtClean="0">
                          <a:ln>
                            <a:noFill/>
                          </a:ln>
                          <a:solidFill>
                            <a:srgbClr val="000000"/>
                          </a:solidFill>
                          <a:effectLst/>
                          <a:latin typeface="Arial" charset="0"/>
                          <a:ea typeface="Microsoft YaHei" charset="-122"/>
                        </a:rPr>
                        <a:t>)</a:t>
                      </a:r>
                    </a:p>
                  </a:txBody>
                  <a:tcPr marL="81631" marR="81631" marT="88164"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err="1" smtClean="0">
                          <a:ln>
                            <a:noFill/>
                          </a:ln>
                          <a:solidFill>
                            <a:srgbClr val="000000"/>
                          </a:solidFill>
                          <a:effectLst/>
                          <a:latin typeface="Arial" charset="0"/>
                          <a:ea typeface="Microsoft YaHei" charset="-122"/>
                        </a:rPr>
                        <a:t>Магне</a:t>
                      </a:r>
                      <a:r>
                        <a:rPr kumimoji="0" lang="ru-RU" sz="1600" b="1" i="0" u="none" strike="noStrike" cap="none" normalizeH="0" baseline="0" dirty="0" smtClean="0">
                          <a:ln>
                            <a:noFill/>
                          </a:ln>
                          <a:solidFill>
                            <a:srgbClr val="000000"/>
                          </a:solidFill>
                          <a:effectLst/>
                          <a:latin typeface="Arial" charset="0"/>
                          <a:ea typeface="Microsoft YaHei" charset="-122"/>
                        </a:rPr>
                        <a:t> В6 (ампулы)</a:t>
                      </a:r>
                    </a:p>
                  </a:txBody>
                  <a:tcPr marL="81631" marR="81631" marT="83561" marB="42449" horzOverflow="overflow">
                    <a:lnL>
                      <a:noFill/>
                    </a:lnL>
                    <a:lnR>
                      <a:noFill/>
                    </a:lnR>
                    <a:lnT>
                      <a:noFill/>
                    </a:lnT>
                    <a:lnB>
                      <a:noFill/>
                    </a:lnB>
                    <a:lnTlToBr>
                      <a:noFill/>
                    </a:lnTlToBr>
                    <a:lnBlToTr>
                      <a:noFill/>
                    </a:lnBlToTr>
                    <a:solidFill>
                      <a:schemeClr val="accent6">
                        <a:lumMod val="20000"/>
                        <a:lumOff val="80000"/>
                      </a:schemeClr>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err="1" smtClean="0">
                          <a:ln>
                            <a:noFill/>
                          </a:ln>
                          <a:solidFill>
                            <a:srgbClr val="000000"/>
                          </a:solidFill>
                          <a:effectLst/>
                          <a:latin typeface="Arial" charset="0"/>
                          <a:ea typeface="Microsoft YaHei" charset="-122"/>
                        </a:rPr>
                        <a:t>Магне</a:t>
                      </a:r>
                      <a:r>
                        <a:rPr kumimoji="0" lang="ru-RU" sz="1600" b="1" i="0" u="none" strike="noStrike" cap="none" normalizeH="0" baseline="0" dirty="0" smtClean="0">
                          <a:ln>
                            <a:noFill/>
                          </a:ln>
                          <a:solidFill>
                            <a:srgbClr val="000000"/>
                          </a:solidFill>
                          <a:effectLst/>
                          <a:latin typeface="Arial" charset="0"/>
                          <a:ea typeface="Microsoft YaHei" charset="-122"/>
                        </a:rPr>
                        <a:t> В6 Форте</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1" i="0" u="none" strike="noStrike" cap="none" normalizeH="0" baseline="0" dirty="0" smtClean="0">
                          <a:ln>
                            <a:noFill/>
                          </a:ln>
                          <a:solidFill>
                            <a:srgbClr val="000000"/>
                          </a:solidFill>
                          <a:effectLst/>
                          <a:latin typeface="Arial" charset="0"/>
                          <a:ea typeface="Microsoft YaHei" charset="-122"/>
                        </a:rPr>
                        <a:t>(таблетки)</a:t>
                      </a:r>
                    </a:p>
                  </a:txBody>
                  <a:tcPr marL="81631" marR="81631" marT="83561" marB="42449" horzOverflow="overflow">
                    <a:lnL>
                      <a:noFill/>
                    </a:lnL>
                    <a:lnR>
                      <a:noFill/>
                    </a:lnR>
                    <a:lnT>
                      <a:noFill/>
                    </a:lnT>
                    <a:lnB>
                      <a:noFill/>
                    </a:lnB>
                    <a:lnTlToBr>
                      <a:noFill/>
                    </a:lnTlToBr>
                    <a:lnBlToTr>
                      <a:noFill/>
                    </a:lnBlToTr>
                    <a:solidFill>
                      <a:schemeClr val="accent6">
                        <a:lumMod val="20000"/>
                        <a:lumOff val="80000"/>
                      </a:schemeClr>
                    </a:solid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Дети до 12 мес.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55-70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1 до 3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150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1-1,5</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dirty="0" smtClean="0">
                        <a:ln>
                          <a:noFill/>
                        </a:ln>
                        <a:solidFill>
                          <a:srgbClr val="000000"/>
                        </a:solidFill>
                        <a:effectLst/>
                        <a:latin typeface="Arial" charset="0"/>
                        <a:ea typeface="Microsoft YaHei" charset="-122"/>
                      </a:endParaRPr>
                    </a:p>
                  </a:txBody>
                  <a:tcPr marL="81631" marR="81631" marT="10831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4 до 6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200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1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smtClean="0">
                        <a:ln>
                          <a:noFill/>
                        </a:ln>
                        <a:solidFill>
                          <a:srgbClr val="000000"/>
                        </a:solidFill>
                        <a:effectLst/>
                        <a:latin typeface="Arial" charset="0"/>
                        <a:ea typeface="Microsoft YaHei" charset="-122"/>
                      </a:endParaRPr>
                    </a:p>
                  </a:txBody>
                  <a:tcPr marL="81631" marR="81631" marT="10831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7 до 10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250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От 11 до 17 лет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Мужчины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350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81631" marR="81631" marT="83561" marB="42449" horzOverflow="overflow">
                    <a:lnL>
                      <a:noFill/>
                    </a:lnL>
                    <a:lnR>
                      <a:noFill/>
                    </a:lnR>
                    <a:lnT>
                      <a:noFill/>
                    </a:lnT>
                    <a:lnB>
                      <a:noFill/>
                    </a:lnB>
                    <a:lnTlToBr>
                      <a:noFill/>
                    </a:lnTlToBr>
                    <a:lnBlToTr>
                      <a:noFill/>
                    </a:lnBlToTr>
                    <a:noFill/>
                  </a:tcPr>
                </a:tc>
              </a:tr>
              <a:tr h="371176">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Женщины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800" b="0" i="0" u="none" strike="noStrike" cap="none" normalizeH="0" baseline="0" smtClean="0">
                          <a:ln>
                            <a:noFill/>
                          </a:ln>
                          <a:solidFill>
                            <a:srgbClr val="000000"/>
                          </a:solidFill>
                          <a:effectLst/>
                          <a:latin typeface="Arial" charset="0"/>
                          <a:ea typeface="Microsoft YaHei" charset="-122"/>
                        </a:rPr>
                        <a:t>300 </a:t>
                      </a:r>
                    </a:p>
                  </a:txBody>
                  <a:tcPr marL="81631" marR="81631" marT="88164"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3</a:t>
                      </a:r>
                    </a:p>
                  </a:txBody>
                  <a:tcPr marL="81631" marR="81631" marT="83561" marB="42449" horzOverflow="overflow">
                    <a:lnL>
                      <a:noFill/>
                    </a:lnL>
                    <a:lnR>
                      <a:noFill/>
                    </a:lnR>
                    <a:lnT>
                      <a:noFill/>
                    </a:lnT>
                    <a:lnB>
                      <a:noFill/>
                    </a:lnB>
                    <a:lnTlToBr>
                      <a:noFill/>
                    </a:lnTlToBr>
                    <a:lnBlToTr>
                      <a:noFill/>
                    </a:lnBlToTr>
                    <a:noFill/>
                  </a:tcPr>
                </a:tc>
              </a:tr>
            </a:tbl>
          </a:graphicData>
        </a:graphic>
      </p:graphicFrame>
      <p:sp>
        <p:nvSpPr>
          <p:cNvPr id="31782" name="Text Box 40"/>
          <p:cNvSpPr txBox="1">
            <a:spLocks noChangeArrowheads="1"/>
          </p:cNvSpPr>
          <p:nvPr/>
        </p:nvSpPr>
        <p:spPr bwMode="auto">
          <a:xfrm>
            <a:off x="316800" y="112332"/>
            <a:ext cx="8462880" cy="498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67924"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a:buClrTx/>
              <a:buFontTx/>
              <a:buNone/>
            </a:pPr>
            <a:r>
              <a:rPr lang="ru-RU" altLang="ru-RU" b="1">
                <a:solidFill>
                  <a:srgbClr val="000000"/>
                </a:solidFill>
              </a:rPr>
              <a:t>Соответствие рекомендуемой суточной потребности в магнии дозировкам препарата</a:t>
            </a:r>
          </a:p>
          <a:p>
            <a:pPr algn="ctr" eaLnBrk="1">
              <a:buClrTx/>
              <a:buFontTx/>
              <a:buNone/>
            </a:pPr>
            <a:r>
              <a:rPr lang="ru-RU" altLang="ru-RU" b="1">
                <a:solidFill>
                  <a:srgbClr val="000000"/>
                </a:solidFill>
              </a:rPr>
              <a:t>Магне В6 и Магне В6 форте в зависимости от группы населения</a:t>
            </a:r>
          </a:p>
        </p:txBody>
      </p:sp>
      <p:sp>
        <p:nvSpPr>
          <p:cNvPr id="31783" name="Text Box 41"/>
          <p:cNvSpPr txBox="1">
            <a:spLocks noChangeArrowheads="1"/>
          </p:cNvSpPr>
          <p:nvPr/>
        </p:nvSpPr>
        <p:spPr bwMode="auto">
          <a:xfrm>
            <a:off x="300961" y="6245936"/>
            <a:ext cx="854496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charset="0"/>
                <a:ea typeface="Microsoft YaHei" pitchFamily="34" charset="-122"/>
              </a:defRPr>
            </a:lvl9pPr>
          </a:lstStyle>
          <a:p>
            <a:pPr eaLnBrk="1">
              <a:buClrTx/>
              <a:buFontTx/>
              <a:buNone/>
            </a:pPr>
            <a:r>
              <a:rPr lang="ru-RU" altLang="ru-RU" sz="1100">
                <a:solidFill>
                  <a:srgbClr val="000000"/>
                </a:solidFill>
              </a:rPr>
              <a:t>Тутельян В.А., Спиричев В.Б.,Суханов Б.П., Кудашева В.А. Микронриенты в питании здорового и больного человека, справочное руководство по витаминам и минеральным веществам, М. «Колос», 2002, с.174-175. </a:t>
            </a:r>
          </a:p>
        </p:txBody>
      </p:sp>
      <p:pic>
        <p:nvPicPr>
          <p:cNvPr id="31784" name="Picture 43" descr="C:\Users\ru009867\Desktop\product_ampou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920" y="3496688"/>
            <a:ext cx="1766880" cy="178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955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0" y="0"/>
            <a:ext cx="9144000" cy="1143000"/>
          </a:xfrm>
          <a:solidFill>
            <a:srgbClr val="CCFFCC"/>
          </a:solidFill>
        </p:spPr>
        <p:txBody>
          <a:bodyPr/>
          <a:lstStyle/>
          <a:p>
            <a:r>
              <a:rPr lang="ru-RU" b="1" smtClean="0">
                <a:solidFill>
                  <a:srgbClr val="0000FF"/>
                </a:solidFill>
              </a:rPr>
              <a:t>Магне В6 таб и раствор</a:t>
            </a:r>
          </a:p>
        </p:txBody>
      </p:sp>
      <p:pic>
        <p:nvPicPr>
          <p:cNvPr id="149506" name="Picture 3"/>
          <p:cNvPicPr>
            <a:picLocks noGrp="1" noChangeAspect="1" noChangeArrowheads="1"/>
          </p:cNvPicPr>
          <p:nvPr>
            <p:ph sz="half" idx="1"/>
          </p:nvPr>
        </p:nvPicPr>
        <p:blipFill>
          <a:blip r:embed="rId3"/>
          <a:srcRect/>
          <a:stretch>
            <a:fillRect/>
          </a:stretch>
        </p:blipFill>
        <p:spPr>
          <a:xfrm>
            <a:off x="476250" y="1628775"/>
            <a:ext cx="4038600" cy="4770438"/>
          </a:xfrm>
        </p:spPr>
      </p:pic>
      <p:pic>
        <p:nvPicPr>
          <p:cNvPr id="149507" name="Picture 4"/>
          <p:cNvPicPr>
            <a:picLocks noGrp="1" noChangeAspect="1" noChangeArrowheads="1"/>
          </p:cNvPicPr>
          <p:nvPr>
            <p:ph sz="half" idx="2"/>
          </p:nvPr>
        </p:nvPicPr>
        <p:blipFill>
          <a:blip r:embed="rId4"/>
          <a:srcRect/>
          <a:stretch>
            <a:fillRect/>
          </a:stretch>
        </p:blipFill>
        <p:spPr>
          <a:xfrm>
            <a:off x="4662488" y="1628775"/>
            <a:ext cx="4038600" cy="4814888"/>
          </a:xfrm>
        </p:spPr>
      </p:pic>
      <p:sp>
        <p:nvSpPr>
          <p:cNvPr id="149508" name="Text Box 5"/>
          <p:cNvSpPr txBox="1">
            <a:spLocks noChangeArrowheads="1"/>
          </p:cNvSpPr>
          <p:nvPr/>
        </p:nvSpPr>
        <p:spPr bwMode="auto">
          <a:xfrm>
            <a:off x="4346575" y="6489700"/>
            <a:ext cx="4411663" cy="336550"/>
          </a:xfrm>
          <a:prstGeom prst="rect">
            <a:avLst/>
          </a:prstGeom>
          <a:noFill/>
          <a:ln w="9525">
            <a:noFill/>
            <a:miter lim="800000"/>
            <a:headEnd/>
            <a:tailEnd/>
          </a:ln>
        </p:spPr>
        <p:txBody>
          <a:bodyPr>
            <a:spAutoFit/>
          </a:bodyPr>
          <a:lstStyle/>
          <a:p>
            <a:pPr algn="r">
              <a:spcBef>
                <a:spcPct val="50000"/>
              </a:spcBef>
            </a:pPr>
            <a:r>
              <a:rPr lang="ru-RU" sz="1600" i="1">
                <a:solidFill>
                  <a:srgbClr val="0000FF"/>
                </a:solidFill>
                <a:latin typeface="Calibri" pitchFamily="34" charset="0"/>
              </a:rPr>
              <a:t>Калачева с соавт., 2009</a:t>
            </a:r>
          </a:p>
        </p:txBody>
      </p:sp>
      <p:sp>
        <p:nvSpPr>
          <p:cNvPr id="149509" name="Text Box 6"/>
          <p:cNvSpPr txBox="1">
            <a:spLocks noChangeArrowheads="1"/>
          </p:cNvSpPr>
          <p:nvPr/>
        </p:nvSpPr>
        <p:spPr bwMode="auto">
          <a:xfrm>
            <a:off x="566738" y="1268413"/>
            <a:ext cx="8577262" cy="581025"/>
          </a:xfrm>
          <a:prstGeom prst="rect">
            <a:avLst/>
          </a:prstGeom>
          <a:noFill/>
          <a:ln w="9525">
            <a:noFill/>
            <a:miter lim="800000"/>
            <a:headEnd/>
            <a:tailEnd/>
          </a:ln>
        </p:spPr>
        <p:txBody>
          <a:bodyPr>
            <a:spAutoFit/>
          </a:bodyPr>
          <a:lstStyle/>
          <a:p>
            <a:pPr>
              <a:spcBef>
                <a:spcPct val="50000"/>
              </a:spcBef>
            </a:pPr>
            <a:r>
              <a:rPr lang="ru-RU" sz="1600">
                <a:solidFill>
                  <a:srgbClr val="0000FF"/>
                </a:solidFill>
                <a:latin typeface="Calibri" pitchFamily="34" charset="0"/>
              </a:rPr>
              <a:t>Ампульная форма «по сути тушит пожар» дефицита магния и действует подобно внутривенному воздействию, но конечно же значительно мягче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0" y="325475"/>
            <a:ext cx="92750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charset="0"/>
                <a:ea typeface="Microsoft YaHei" charset="-122"/>
              </a:defRPr>
            </a:lvl9pPr>
          </a:lstStyle>
          <a:p>
            <a:pPr algn="ctr">
              <a:buClrTx/>
              <a:buFontTx/>
              <a:buNone/>
            </a:pPr>
            <a:r>
              <a:rPr lang="ru-RU" sz="3300" b="1">
                <a:solidFill>
                  <a:srgbClr val="000080"/>
                </a:solidFill>
              </a:rPr>
              <a:t>Магне В6: устранение дефицита магния - профилактика стресса</a:t>
            </a:r>
          </a:p>
        </p:txBody>
      </p:sp>
      <p:sp>
        <p:nvSpPr>
          <p:cNvPr id="45058" name="Text Box 2"/>
          <p:cNvSpPr txBox="1">
            <a:spLocks noChangeArrowheads="1"/>
          </p:cNvSpPr>
          <p:nvPr/>
        </p:nvSpPr>
        <p:spPr bwMode="auto">
          <a:xfrm>
            <a:off x="456481" y="1731062"/>
            <a:ext cx="8226720" cy="5668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b="1" dirty="0" err="1"/>
              <a:t>Пидолат</a:t>
            </a:r>
            <a:r>
              <a:rPr lang="ru-RU" b="1" dirty="0"/>
              <a:t> магния + Пиридоксин</a:t>
            </a:r>
            <a:r>
              <a:rPr lang="ru-RU" dirty="0"/>
              <a:t> (питьевой раствор </a:t>
            </a:r>
            <a:r>
              <a:rPr lang="ru-RU" dirty="0" err="1"/>
              <a:t>Магне</a:t>
            </a:r>
            <a:r>
              <a:rPr lang="ru-RU" dirty="0"/>
              <a:t> В6, разрешен к применению с 1 года).</a:t>
            </a:r>
          </a:p>
          <a:p>
            <a:pPr algn="just">
              <a:spcAft>
                <a:spcPts val="1293"/>
              </a:spcAft>
            </a:pPr>
            <a:r>
              <a:rPr lang="ru-RU" b="1" dirty="0"/>
              <a:t>Цитрат магния + Пиридоксин</a:t>
            </a:r>
            <a:r>
              <a:rPr lang="ru-RU" dirty="0"/>
              <a:t> (</a:t>
            </a:r>
            <a:r>
              <a:rPr lang="ru-RU" dirty="0" err="1"/>
              <a:t>Магне</a:t>
            </a:r>
            <a:r>
              <a:rPr lang="ru-RU" dirty="0"/>
              <a:t> В6 форте, разрешен с 6 лет).</a:t>
            </a:r>
          </a:p>
          <a:p>
            <a:pPr algn="just">
              <a:spcAft>
                <a:spcPts val="1293"/>
              </a:spcAft>
            </a:pPr>
            <a:r>
              <a:rPr lang="ru-RU" b="1" dirty="0" smtClean="0"/>
              <a:t>Время приема</a:t>
            </a:r>
            <a:r>
              <a:rPr lang="ru-RU" b="1" dirty="0"/>
              <a:t>. </a:t>
            </a:r>
            <a:r>
              <a:rPr lang="ru-RU" dirty="0"/>
              <a:t>С конца ноября по начало апреля, когда отмечается наибольший дефицит магния, прием </a:t>
            </a:r>
            <a:r>
              <a:rPr lang="ru-RU" dirty="0" err="1"/>
              <a:t>Магне</a:t>
            </a:r>
            <a:r>
              <a:rPr lang="ru-RU" dirty="0"/>
              <a:t> В6 способствует улучшению настроения, внимания, памяти, успеваемости, а также самочувствия детей, уменьшаются проявления вегетативной дисфункции</a:t>
            </a:r>
            <a:r>
              <a:rPr lang="ru-RU" dirty="0" smtClean="0"/>
              <a:t>.</a:t>
            </a:r>
            <a:endParaRPr lang="ru-RU" dirty="0"/>
          </a:p>
        </p:txBody>
      </p:sp>
      <p:sp>
        <p:nvSpPr>
          <p:cNvPr id="45059" name="Text Box 3"/>
          <p:cNvSpPr txBox="1">
            <a:spLocks noChangeArrowheads="1"/>
          </p:cNvSpPr>
          <p:nvPr/>
        </p:nvSpPr>
        <p:spPr bwMode="auto">
          <a:xfrm>
            <a:off x="309601" y="5967986"/>
            <a:ext cx="8537760" cy="1648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just">
              <a:spcAft>
                <a:spcPts val="1293"/>
              </a:spcAft>
            </a:pPr>
            <a:r>
              <a:rPr lang="ru-RU" sz="1100"/>
              <a:t>Громова О.А. Магний и пиридоксин: основы знаний. </a:t>
            </a:r>
            <a:r>
              <a:rPr lang="ru-RU" sz="1100" i="1"/>
              <a:t>М</a:t>
            </a:r>
            <a:r>
              <a:rPr lang="en-US" sz="1100"/>
              <a:t>. 2006</a:t>
            </a:r>
            <a:r>
              <a:rPr lang="ru-RU" sz="1100"/>
              <a:t> </a:t>
            </a:r>
            <a:r>
              <a:rPr lang="en-US" sz="1100"/>
              <a:t>. 179 </a:t>
            </a:r>
            <a:r>
              <a:rPr lang="ru-RU" sz="1100"/>
              <a:t>с; </a:t>
            </a:r>
            <a:r>
              <a:rPr lang="en-US" sz="1100"/>
              <a:t>Evers S. Alternatives to beta blockers in preventive migraine treatment. </a:t>
            </a:r>
            <a:r>
              <a:rPr lang="en-US" sz="1100" i="1"/>
              <a:t>Nervenarzt</a:t>
            </a:r>
            <a:r>
              <a:rPr lang="en-US" sz="1100"/>
              <a:t>. 2008; 79 (10): 1135–1136, 1138–1340, 1142–1143; Grazzi L., Andrasik F., Usai S., Bussone G. Magnesium as a preventive treatment for paediatric episodic tension-type headache: results at 1-year follow-up. </a:t>
            </a:r>
            <a:r>
              <a:rPr lang="en-US" sz="1100" i="1"/>
              <a:t>Neurol</a:t>
            </a:r>
            <a:r>
              <a:rPr lang="ru-RU" sz="1100" i="1"/>
              <a:t>. </a:t>
            </a:r>
            <a:r>
              <a:rPr lang="en-US" sz="1100" i="1"/>
              <a:t>Sci</a:t>
            </a:r>
            <a:r>
              <a:rPr lang="ru-RU" sz="1100"/>
              <a:t>. 2007; 28 (3): 148–150</a:t>
            </a:r>
          </a:p>
        </p:txBody>
      </p:sp>
    </p:spTree>
    <p:extLst>
      <p:ext uri="{BB962C8B-B14F-4D97-AF65-F5344CB8AC3E}">
        <p14:creationId xmlns:p14="http://schemas.microsoft.com/office/powerpoint/2010/main" val="1056647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a:extLst/>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ru-RU" sz="3200" cap="all" dirty="0" smtClean="0">
                <a:ln/>
                <a:solidFill>
                  <a:schemeClr val="accent3"/>
                </a:solidFill>
                <a:effectLst>
                  <a:glow rad="139700">
                    <a:schemeClr val="accent3">
                      <a:satMod val="175000"/>
                      <a:alpha val="40000"/>
                    </a:schemeClr>
                  </a:glow>
                </a:effectLst>
              </a:rPr>
              <a:t>Влияние стиля поведения учителя на состояние здоровья</a:t>
            </a:r>
            <a:endParaRPr lang="ru-RU" sz="3200" cap="all" dirty="0">
              <a:ln/>
              <a:solidFill>
                <a:schemeClr val="accent3"/>
              </a:solidFill>
              <a:effectLst>
                <a:glow rad="139700">
                  <a:schemeClr val="accent3">
                    <a:satMod val="175000"/>
                    <a:alpha val="40000"/>
                  </a:schemeClr>
                </a:glow>
              </a:effectLst>
            </a:endParaRPr>
          </a:p>
        </p:txBody>
      </p:sp>
      <p:sp>
        <p:nvSpPr>
          <p:cNvPr id="22531" name="TextBox 15"/>
          <p:cNvSpPr txBox="1">
            <a:spLocks noChangeArrowheads="1"/>
          </p:cNvSpPr>
          <p:nvPr/>
        </p:nvSpPr>
        <p:spPr bwMode="auto">
          <a:xfrm>
            <a:off x="0" y="928688"/>
            <a:ext cx="3852863" cy="400050"/>
          </a:xfrm>
          <a:prstGeom prst="rect">
            <a:avLst/>
          </a:prstGeom>
          <a:noFill/>
          <a:ln w="9525">
            <a:noFill/>
            <a:miter lim="800000"/>
            <a:headEnd/>
            <a:tailEnd/>
          </a:ln>
        </p:spPr>
        <p:txBody>
          <a:bodyPr wrap="none">
            <a:spAutoFit/>
          </a:bodyPr>
          <a:lstStyle/>
          <a:p>
            <a:pPr>
              <a:defRPr/>
            </a:pPr>
            <a:r>
              <a:rPr lang="ru-RU" sz="2000" b="1" dirty="0">
                <a:solidFill>
                  <a:srgbClr val="FF0000"/>
                </a:solidFill>
                <a:latin typeface="+mj-lt"/>
              </a:rPr>
              <a:t>Авторитарно-жесткий стиль </a:t>
            </a:r>
          </a:p>
        </p:txBody>
      </p:sp>
      <p:sp>
        <p:nvSpPr>
          <p:cNvPr id="23" name="TextBox 22"/>
          <p:cNvSpPr txBox="1"/>
          <p:nvPr/>
        </p:nvSpPr>
        <p:spPr>
          <a:xfrm>
            <a:off x="5857875" y="928688"/>
            <a:ext cx="3252788" cy="400050"/>
          </a:xfrm>
          <a:prstGeom prst="rect">
            <a:avLst/>
          </a:prstGeom>
          <a:noFill/>
        </p:spPr>
        <p:txBody>
          <a:bodyPr wrap="none">
            <a:spAutoFit/>
          </a:bodyPr>
          <a:lstStyle/>
          <a:p>
            <a:pPr fontAlgn="auto">
              <a:spcBef>
                <a:spcPts val="0"/>
              </a:spcBef>
              <a:spcAft>
                <a:spcPts val="0"/>
              </a:spcAft>
              <a:defRPr/>
            </a:pPr>
            <a:r>
              <a:rPr lang="ru-RU" sz="2000" b="1" dirty="0">
                <a:solidFill>
                  <a:schemeClr val="accent1">
                    <a:lumMod val="60000"/>
                    <a:lumOff val="40000"/>
                  </a:schemeClr>
                </a:solidFill>
                <a:latin typeface="+mj-lt"/>
              </a:rPr>
              <a:t>Демократический стиль</a:t>
            </a:r>
          </a:p>
        </p:txBody>
      </p:sp>
      <p:sp>
        <p:nvSpPr>
          <p:cNvPr id="63" name="Прямоугольник 62"/>
          <p:cNvSpPr/>
          <p:nvPr/>
        </p:nvSpPr>
        <p:spPr>
          <a:xfrm>
            <a:off x="0" y="1285875"/>
            <a:ext cx="4786313" cy="2085975"/>
          </a:xfrm>
          <a:prstGeom prst="rect">
            <a:avLst/>
          </a:prstGeom>
        </p:spPr>
        <p:txBody>
          <a:bodyPr>
            <a:spAutoFit/>
          </a:bodyPr>
          <a:lstStyle/>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Ученик - объект воздействия.</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Жёсткий контроль выполнения предъявленных требований без учёта ситуации.</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Инициатива и самостоятельная работа учащихся не поощряется.</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Строгие рамки учебной программы.</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Редкая похвала.</a:t>
            </a:r>
          </a:p>
        </p:txBody>
      </p:sp>
      <p:sp>
        <p:nvSpPr>
          <p:cNvPr id="64" name="Прямоугольник 63"/>
          <p:cNvSpPr/>
          <p:nvPr/>
        </p:nvSpPr>
        <p:spPr>
          <a:xfrm>
            <a:off x="4714875" y="1285875"/>
            <a:ext cx="4429125" cy="2085975"/>
          </a:xfrm>
          <a:prstGeom prst="rect">
            <a:avLst/>
          </a:prstGeom>
        </p:spPr>
        <p:txBody>
          <a:bodyPr>
            <a:spAutoFit/>
          </a:bodyPr>
          <a:lstStyle/>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Ученик - равноправный партнёр.</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Адекватный  контроль выполнения предъявленных требований с учётом ситуации.</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Инициатива и самостоятельная работа учащихся поощряется.</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Гибкие рамки учебной программы</a:t>
            </a:r>
          </a:p>
          <a:p>
            <a:pPr fontAlgn="auto">
              <a:lnSpc>
                <a:spcPct val="90000"/>
              </a:lnSpc>
              <a:spcBef>
                <a:spcPts val="0"/>
              </a:spcBef>
              <a:spcAft>
                <a:spcPts val="0"/>
              </a:spcAft>
              <a:buFont typeface="Wingdings" pitchFamily="2" charset="2"/>
              <a:buChar char="Ø"/>
              <a:defRPr/>
            </a:pPr>
            <a:r>
              <a:rPr lang="ru-RU" dirty="0">
                <a:effectLst>
                  <a:outerShdw blurRad="38100" dist="38100" dir="2700000" algn="tl">
                    <a:srgbClr val="000000">
                      <a:alpha val="43137"/>
                    </a:srgbClr>
                  </a:outerShdw>
                </a:effectLst>
                <a:latin typeface="+mj-lt"/>
              </a:rPr>
              <a:t>Часто хвалит за успехи, поощряет.</a:t>
            </a:r>
          </a:p>
        </p:txBody>
      </p:sp>
      <p:graphicFrame>
        <p:nvGraphicFramePr>
          <p:cNvPr id="8" name="Диаграмма 7"/>
          <p:cNvGraphicFramePr/>
          <p:nvPr/>
        </p:nvGraphicFramePr>
        <p:xfrm>
          <a:off x="285720" y="3500438"/>
          <a:ext cx="8572560" cy="3357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24359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6481" y="-20162"/>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buClrTx/>
              <a:buFontTx/>
              <a:buNone/>
            </a:pPr>
            <a:r>
              <a:rPr lang="ru-RU" sz="2500" b="1">
                <a:solidFill>
                  <a:srgbClr val="000080"/>
                </a:solidFill>
              </a:rPr>
              <a:t>Магне В6: лечение стресса и дефицита магния</a:t>
            </a:r>
          </a:p>
        </p:txBody>
      </p:sp>
      <p:sp>
        <p:nvSpPr>
          <p:cNvPr id="46082" name="Text Box 2"/>
          <p:cNvSpPr txBox="1">
            <a:spLocks noChangeArrowheads="1"/>
          </p:cNvSpPr>
          <p:nvPr/>
        </p:nvSpPr>
        <p:spPr bwMode="auto">
          <a:xfrm>
            <a:off x="456481" y="820887"/>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1" rIns="0" bIns="0"/>
          <a:lstStyle>
            <a:lvl1pPr marL="342900" indent="-3063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Microsoft YaHei" charset="-122"/>
              </a:defRPr>
            </a:lvl9pPr>
          </a:lstStyle>
          <a:p>
            <a:pPr algn="just">
              <a:spcAft>
                <a:spcPts val="1293"/>
              </a:spcAft>
            </a:pPr>
            <a:r>
              <a:rPr lang="ru-RU" dirty="0"/>
              <a:t>При лечении детей, пребывающих в состоянии </a:t>
            </a:r>
            <a:r>
              <a:rPr lang="ru-RU" dirty="0" smtClean="0"/>
              <a:t>стресса с целью устранения дефицита магния, </a:t>
            </a:r>
            <a:r>
              <a:rPr lang="ru-RU" dirty="0"/>
              <a:t>рекомендован курсовой прием </a:t>
            </a:r>
            <a:r>
              <a:rPr lang="ru-RU" dirty="0" err="1"/>
              <a:t>Магне</a:t>
            </a:r>
            <a:r>
              <a:rPr lang="ru-RU" dirty="0"/>
              <a:t> В6 питьевой раствор или </a:t>
            </a:r>
            <a:r>
              <a:rPr lang="ru-RU" dirty="0" err="1"/>
              <a:t>Магне</a:t>
            </a:r>
            <a:r>
              <a:rPr lang="ru-RU" dirty="0"/>
              <a:t> В6 форте 2–3 раза в день в течение </a:t>
            </a:r>
            <a:r>
              <a:rPr lang="ru-RU" dirty="0" smtClean="0"/>
              <a:t>месяца</a:t>
            </a:r>
            <a:r>
              <a:rPr lang="ru-RU" dirty="0"/>
              <a:t>. </a:t>
            </a:r>
          </a:p>
          <a:p>
            <a:pPr algn="just">
              <a:spcAft>
                <a:spcPts val="1293"/>
              </a:spcAft>
            </a:pPr>
            <a:endParaRPr lang="ru-RU" dirty="0"/>
          </a:p>
        </p:txBody>
      </p:sp>
      <p:sp>
        <p:nvSpPr>
          <p:cNvPr id="46083" name="Text Box 3"/>
          <p:cNvSpPr txBox="1">
            <a:spLocks noChangeArrowheads="1"/>
          </p:cNvSpPr>
          <p:nvPr/>
        </p:nvSpPr>
        <p:spPr bwMode="auto">
          <a:xfrm>
            <a:off x="423360" y="1666256"/>
            <a:ext cx="8226720" cy="773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lnSpc>
                <a:spcPct val="100000"/>
              </a:lnSpc>
              <a:buClrTx/>
              <a:buFontTx/>
              <a:buNone/>
            </a:pPr>
            <a:r>
              <a:rPr lang="ru-RU" sz="1500">
                <a:cs typeface="Arial Unicode MS" charset="0"/>
              </a:rPr>
              <a:t>Соответствие рекомендуемой суточной потребности в магнии дозировкам препарата Магне В6 и Магне В6 форте в зависимости от группы населения (адаптировано из Тутельян В.А., 2002)</a:t>
            </a:r>
          </a:p>
        </p:txBody>
      </p:sp>
      <p:graphicFrame>
        <p:nvGraphicFramePr>
          <p:cNvPr id="46084" name="Group 4"/>
          <p:cNvGraphicFramePr>
            <a:graphicFrameLocks noGrp="1"/>
          </p:cNvGraphicFramePr>
          <p:nvPr>
            <p:extLst>
              <p:ext uri="{D42A27DB-BD31-4B8C-83A1-F6EECF244321}">
                <p14:modId xmlns:p14="http://schemas.microsoft.com/office/powerpoint/2010/main" val="1432107180"/>
              </p:ext>
            </p:extLst>
          </p:nvPr>
        </p:nvGraphicFramePr>
        <p:xfrm>
          <a:off x="456480" y="2318643"/>
          <a:ext cx="8046720" cy="6962147"/>
        </p:xfrm>
        <a:graphic>
          <a:graphicData uri="http://schemas.openxmlformats.org/drawingml/2006/table">
            <a:tbl>
              <a:tblPr/>
              <a:tblGrid>
                <a:gridCol w="2227680"/>
                <a:gridCol w="2005920"/>
                <a:gridCol w="2004480"/>
                <a:gridCol w="1808640"/>
              </a:tblGrid>
              <a:tr h="870350">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600" b="0" i="0" u="none" strike="noStrike" cap="none" normalizeH="0" baseline="0" dirty="0" smtClean="0">
                        <a:ln>
                          <a:noFill/>
                        </a:ln>
                        <a:solidFill>
                          <a:srgbClr val="FFFFFF"/>
                        </a:solidFill>
                        <a:effectLst/>
                        <a:latin typeface="Arial" charset="0"/>
                        <a:ea typeface="Microsoft YaHei" charset="-122"/>
                      </a:endParaRPr>
                    </a:p>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FFFFFF"/>
                          </a:solidFill>
                          <a:effectLst/>
                          <a:latin typeface="Arial" charset="0"/>
                          <a:ea typeface="Microsoft YaHei" charset="-122"/>
                        </a:rPr>
                        <a:t>Группа населения</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Норма потребления магния, мг/сут</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Магне В6 питьевые ампулы, штук</a:t>
                      </a:r>
                    </a:p>
                  </a:txBody>
                  <a:tcPr marL="0" marR="0" marT="621492" marB="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FFFFFF"/>
                          </a:solidFill>
                          <a:effectLst/>
                          <a:latin typeface="Arial" charset="0"/>
                          <a:ea typeface="Microsoft YaHei" charset="-122"/>
                        </a:rPr>
                        <a:t>Магне В6 форте таблетки</a:t>
                      </a:r>
                      <a:r>
                        <a:rPr kumimoji="0" lang="en-US" sz="1600" b="0" i="0" u="none" strike="noStrike" cap="none" normalizeH="0" baseline="0" smtClean="0">
                          <a:ln>
                            <a:noFill/>
                          </a:ln>
                          <a:solidFill>
                            <a:srgbClr val="FFFFFF"/>
                          </a:solidFill>
                          <a:effectLst/>
                          <a:latin typeface="Arial" charset="0"/>
                          <a:ea typeface="Microsoft YaHei" charset="-122"/>
                        </a:rPr>
                        <a:t>, </a:t>
                      </a:r>
                      <a:r>
                        <a:rPr kumimoji="0" lang="ru-RU" sz="1600" b="0" i="0" u="none" strike="noStrike" cap="none" normalizeH="0" baseline="0" smtClean="0">
                          <a:ln>
                            <a:noFill/>
                          </a:ln>
                          <a:solidFill>
                            <a:srgbClr val="FFFFFF"/>
                          </a:solidFill>
                          <a:effectLst/>
                          <a:latin typeface="Arial" charset="0"/>
                          <a:ea typeface="Microsoft YaHei" charset="-122"/>
                        </a:rPr>
                        <a:t>штук</a:t>
                      </a:r>
                    </a:p>
                  </a:txBody>
                  <a:tcPr marL="0" marR="0" marT="621492" marB="0" horzOverflow="overflow">
                    <a:lnL>
                      <a:noFill/>
                    </a:lnL>
                    <a:lnR>
                      <a:noFill/>
                    </a:lnR>
                    <a:lnT>
                      <a:noFill/>
                    </a:lnT>
                    <a:lnB>
                      <a:noFill/>
                    </a:lnB>
                    <a:lnTlToBr>
                      <a:noFill/>
                    </a:lnTlToBr>
                    <a:lnBlToTr>
                      <a:noFill/>
                    </a:lnBlToTr>
                    <a:solidFill>
                      <a:srgbClr val="0066CC"/>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Дети до 12 мес</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55–70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1 года до 3 лет</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1–1,5</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3 до 6 лет</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smtClean="0">
                          <a:ln>
                            <a:noFill/>
                          </a:ln>
                          <a:solidFill>
                            <a:srgbClr val="000000"/>
                          </a:solidFill>
                          <a:effectLst/>
                          <a:latin typeface="Arial" charset="0"/>
                          <a:ea typeface="Microsoft YaHei" charset="-122"/>
                        </a:rPr>
                        <a:t>От 6 до 10 лет </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2–3</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От 10 до 17 лет </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Мужчины</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3–4</a:t>
                      </a:r>
                    </a:p>
                  </a:txBody>
                  <a:tcPr marL="0" marR="0" marT="621492" marB="0" horzOverflow="overflow">
                    <a:lnL>
                      <a:noFill/>
                    </a:lnL>
                    <a:lnR>
                      <a:noFill/>
                    </a:lnR>
                    <a:lnT>
                      <a:noFill/>
                    </a:lnT>
                    <a:lnB>
                      <a:noFill/>
                    </a:lnB>
                    <a:lnTlToBr>
                      <a:noFill/>
                    </a:lnTlToBr>
                    <a:lnBlToTr>
                      <a:noFill/>
                    </a:lnBlToTr>
                    <a:solidFill>
                      <a:srgbClr val="99CCFF"/>
                    </a:solidFill>
                  </a:tcPr>
                </a:tc>
              </a:tr>
              <a:tr h="745921">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Женщины</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300</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3</a:t>
                      </a:r>
                    </a:p>
                  </a:txBody>
                  <a:tcPr marL="0" marR="0" marT="621492" marB="0" horzOverflow="overflow">
                    <a:lnL>
                      <a:noFill/>
                    </a:lnL>
                    <a:lnR>
                      <a:noFill/>
                    </a:lnR>
                    <a:lnT>
                      <a:noFill/>
                    </a:lnT>
                    <a:lnB>
                      <a:noFill/>
                    </a:lnB>
                    <a:lnTlToBr>
                      <a:noFill/>
                    </a:lnTlToBr>
                    <a:lnBlToTr>
                      <a:noFill/>
                    </a:lnBlToTr>
                    <a:solidFill>
                      <a:srgbClr val="0099FF"/>
                    </a:solidFill>
                  </a:tcPr>
                </a:tc>
              </a:tr>
              <a:tr h="870350">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smtClean="0">
                          <a:ln>
                            <a:noFill/>
                          </a:ln>
                          <a:solidFill>
                            <a:srgbClr val="000000"/>
                          </a:solidFill>
                          <a:effectLst/>
                          <a:latin typeface="Arial" charset="0"/>
                          <a:ea typeface="Microsoft YaHei" charset="-122"/>
                        </a:rPr>
                        <a:t>Беременные</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450</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a:t>
                      </a:r>
                    </a:p>
                  </a:txBody>
                  <a:tcPr marL="0" marR="0" marT="621492" marB="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5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smtClean="0">
                          <a:ln>
                            <a:noFill/>
                          </a:ln>
                          <a:solidFill>
                            <a:srgbClr val="000000"/>
                          </a:solidFill>
                          <a:effectLst/>
                          <a:latin typeface="Arial" charset="0"/>
                          <a:ea typeface="Microsoft YaHei" charset="-122"/>
                        </a:rPr>
                        <a:t>4</a:t>
                      </a:r>
                    </a:p>
                  </a:txBody>
                  <a:tcPr marL="0" marR="0" marT="621492" marB="0" horzOverflow="overflow">
                    <a:lnL>
                      <a:noFill/>
                    </a:lnL>
                    <a:lnR>
                      <a:noFill/>
                    </a:lnR>
                    <a:lnT>
                      <a:noFill/>
                    </a:lnT>
                    <a:lnB>
                      <a:noFill/>
                    </a:lnB>
                    <a:lnTlToBr>
                      <a:noFill/>
                    </a:lnTlToBr>
                    <a:lnBlToTr>
                      <a:noFill/>
                    </a:lnBlToTr>
                    <a:solidFill>
                      <a:srgbClr val="99CCFF"/>
                    </a:solidFill>
                  </a:tcPr>
                </a:tc>
              </a:tr>
            </a:tbl>
          </a:graphicData>
        </a:graphic>
      </p:graphicFrame>
      <p:grpSp>
        <p:nvGrpSpPr>
          <p:cNvPr id="46121" name="Group 41"/>
          <p:cNvGrpSpPr>
            <a:grpSpLocks/>
          </p:cNvGrpSpPr>
          <p:nvPr/>
        </p:nvGrpSpPr>
        <p:grpSpPr bwMode="auto">
          <a:xfrm>
            <a:off x="6157440" y="4530716"/>
            <a:ext cx="3798720" cy="2523145"/>
            <a:chOff x="4276" y="3146"/>
            <a:chExt cx="2638" cy="1752"/>
          </a:xfrm>
        </p:grpSpPr>
        <p:graphicFrame>
          <p:nvGraphicFramePr>
            <p:cNvPr id="46122" name="Object 42"/>
            <p:cNvGraphicFramePr>
              <a:graphicFrameLocks noChangeAspect="1"/>
            </p:cNvGraphicFramePr>
            <p:nvPr/>
          </p:nvGraphicFramePr>
          <p:xfrm>
            <a:off x="4276" y="3146"/>
            <a:ext cx="2638" cy="1752"/>
          </p:xfrm>
          <a:graphic>
            <a:graphicData uri="http://schemas.openxmlformats.org/presentationml/2006/ole">
              <mc:AlternateContent xmlns:mc="http://schemas.openxmlformats.org/markup-compatibility/2006">
                <mc:Choice xmlns:v="urn:schemas-microsoft-com:vml" Requires="v">
                  <p:oleObj spid="_x0000_s62469" r:id="rId4" imgW="6095880" imgH="4066920" progId="">
                    <p:embed/>
                  </p:oleObj>
                </mc:Choice>
                <mc:Fallback>
                  <p:oleObj r:id="rId4" imgW="6095880" imgH="4066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 y="3146"/>
                          <a:ext cx="2638" cy="175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23" name="Text Box 43"/>
            <p:cNvSpPr txBox="1">
              <a:spLocks noChangeArrowheads="1"/>
            </p:cNvSpPr>
            <p:nvPr/>
          </p:nvSpPr>
          <p:spPr bwMode="auto">
            <a:xfrm>
              <a:off x="4276" y="3146"/>
              <a:ext cx="2638"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46124" name="Line 44"/>
          <p:cNvSpPr>
            <a:spLocks noChangeShapeType="1"/>
          </p:cNvSpPr>
          <p:nvPr/>
        </p:nvSpPr>
        <p:spPr bwMode="auto">
          <a:xfrm flipV="1">
            <a:off x="8100001" y="4997325"/>
            <a:ext cx="1440" cy="866971"/>
          </a:xfrm>
          <a:prstGeom prst="line">
            <a:avLst/>
          </a:prstGeom>
          <a:noFill/>
          <a:ln w="5724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46125" name="Line 45"/>
          <p:cNvSpPr>
            <a:spLocks noChangeShapeType="1"/>
          </p:cNvSpPr>
          <p:nvPr/>
        </p:nvSpPr>
        <p:spPr bwMode="auto">
          <a:xfrm>
            <a:off x="8100001" y="5828292"/>
            <a:ext cx="1440" cy="720076"/>
          </a:xfrm>
          <a:prstGeom prst="line">
            <a:avLst/>
          </a:prstGeom>
          <a:noFill/>
          <a:ln w="57240">
            <a:solidFill>
              <a:srgbClr val="00008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Tree>
    <p:extLst>
      <p:ext uri="{BB962C8B-B14F-4D97-AF65-F5344CB8AC3E}">
        <p14:creationId xmlns:p14="http://schemas.microsoft.com/office/powerpoint/2010/main" val="17516287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116000" y="764721"/>
            <a:ext cx="3456000" cy="1726741"/>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buClrTx/>
              <a:buFontTx/>
              <a:buNone/>
            </a:pPr>
            <a:r>
              <a:rPr lang="en-US" altLang="ru-RU" sz="2200" b="1">
                <a:solidFill>
                  <a:srgbClr val="000099"/>
                </a:solidFill>
              </a:rPr>
              <a:t>      </a:t>
            </a:r>
            <a:r>
              <a:rPr lang="ru-RU" altLang="ru-RU" sz="2200" b="1">
                <a:solidFill>
                  <a:srgbClr val="000099"/>
                </a:solidFill>
              </a:rPr>
              <a:t>Акушерство, </a:t>
            </a:r>
          </a:p>
          <a:p>
            <a:pPr eaLnBrk="1" hangingPunct="1">
              <a:buClrTx/>
              <a:buFontTx/>
              <a:buNone/>
            </a:pPr>
            <a:r>
              <a:rPr lang="en-US" altLang="ru-RU" sz="2200" b="1">
                <a:solidFill>
                  <a:srgbClr val="000099"/>
                </a:solidFill>
              </a:rPr>
              <a:t>      </a:t>
            </a:r>
            <a:r>
              <a:rPr lang="ru-RU" altLang="ru-RU" sz="2200" b="1">
                <a:solidFill>
                  <a:srgbClr val="000099"/>
                </a:solidFill>
              </a:rPr>
              <a:t>гинекология</a:t>
            </a:r>
          </a:p>
        </p:txBody>
      </p:sp>
      <p:sp>
        <p:nvSpPr>
          <p:cNvPr id="32771" name="Rectangle 2"/>
          <p:cNvSpPr>
            <a:spLocks noChangeArrowheads="1"/>
          </p:cNvSpPr>
          <p:nvPr/>
        </p:nvSpPr>
        <p:spPr bwMode="auto">
          <a:xfrm>
            <a:off x="1116000" y="2491461"/>
            <a:ext cx="2592000" cy="1872197"/>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buClrTx/>
              <a:buFontTx/>
              <a:buNone/>
            </a:pPr>
            <a:r>
              <a:rPr lang="ru-RU" altLang="ru-RU" sz="2400" b="1">
                <a:solidFill>
                  <a:srgbClr val="000099"/>
                </a:solidFill>
              </a:rPr>
              <a:t>     Неврология</a:t>
            </a:r>
          </a:p>
          <a:p>
            <a:pPr eaLnBrk="1" hangingPunct="1">
              <a:buClrTx/>
              <a:buFontTx/>
              <a:buNone/>
            </a:pPr>
            <a:r>
              <a:rPr lang="ru-RU" altLang="ru-RU" sz="2400" b="1">
                <a:solidFill>
                  <a:srgbClr val="000099"/>
                </a:solidFill>
              </a:rPr>
              <a:t>     Психиатрия</a:t>
            </a:r>
          </a:p>
        </p:txBody>
      </p:sp>
      <p:sp>
        <p:nvSpPr>
          <p:cNvPr id="32772" name="Rectangle 3"/>
          <p:cNvSpPr>
            <a:spLocks noChangeArrowheads="1"/>
          </p:cNvSpPr>
          <p:nvPr/>
        </p:nvSpPr>
        <p:spPr bwMode="auto">
          <a:xfrm>
            <a:off x="1116001" y="4363658"/>
            <a:ext cx="3384000" cy="1873637"/>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eaLnBrk="1" hangingPunct="1">
              <a:buClrTx/>
              <a:buFontTx/>
              <a:buNone/>
            </a:pPr>
            <a:r>
              <a:rPr lang="ru-RU" altLang="ru-RU" sz="2400" b="1">
                <a:solidFill>
                  <a:srgbClr val="000099"/>
                </a:solidFill>
              </a:rPr>
              <a:t>     Терапия</a:t>
            </a:r>
          </a:p>
        </p:txBody>
      </p:sp>
      <p:sp>
        <p:nvSpPr>
          <p:cNvPr id="32773" name="Rectangle 4"/>
          <p:cNvSpPr>
            <a:spLocks noChangeArrowheads="1"/>
          </p:cNvSpPr>
          <p:nvPr/>
        </p:nvSpPr>
        <p:spPr bwMode="auto">
          <a:xfrm>
            <a:off x="4500000" y="764721"/>
            <a:ext cx="3456000" cy="1726741"/>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r" eaLnBrk="1" hangingPunct="1">
              <a:buClrTx/>
              <a:buFontTx/>
              <a:buNone/>
            </a:pPr>
            <a:r>
              <a:rPr lang="ru-RU" altLang="ru-RU" sz="2400" b="1">
                <a:solidFill>
                  <a:srgbClr val="000099"/>
                </a:solidFill>
              </a:rPr>
              <a:t>Педиатрия    </a:t>
            </a:r>
          </a:p>
        </p:txBody>
      </p:sp>
      <p:sp>
        <p:nvSpPr>
          <p:cNvPr id="32774" name="Rectangle 5"/>
          <p:cNvSpPr>
            <a:spLocks noChangeArrowheads="1"/>
          </p:cNvSpPr>
          <p:nvPr/>
        </p:nvSpPr>
        <p:spPr bwMode="auto">
          <a:xfrm>
            <a:off x="5364000" y="2491461"/>
            <a:ext cx="2592000" cy="1872197"/>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r" eaLnBrk="1" hangingPunct="1">
              <a:buClrTx/>
              <a:buFontTx/>
              <a:buNone/>
            </a:pPr>
            <a:r>
              <a:rPr lang="ru-RU" altLang="ru-RU" sz="2200" b="1">
                <a:solidFill>
                  <a:srgbClr val="000099"/>
                </a:solidFill>
              </a:rPr>
              <a:t>Геронтология    </a:t>
            </a:r>
          </a:p>
        </p:txBody>
      </p:sp>
      <p:sp>
        <p:nvSpPr>
          <p:cNvPr id="32775" name="Rectangle 6"/>
          <p:cNvSpPr>
            <a:spLocks noChangeArrowheads="1"/>
          </p:cNvSpPr>
          <p:nvPr/>
        </p:nvSpPr>
        <p:spPr bwMode="auto">
          <a:xfrm>
            <a:off x="4500000" y="4363658"/>
            <a:ext cx="3456000" cy="1873637"/>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r" eaLnBrk="1" hangingPunct="1">
              <a:buClrTx/>
              <a:buFontTx/>
              <a:buNone/>
            </a:pPr>
            <a:r>
              <a:rPr lang="ru-RU" altLang="ru-RU" sz="2400" b="1">
                <a:solidFill>
                  <a:srgbClr val="000099"/>
                </a:solidFill>
              </a:rPr>
              <a:t>Кардиология    </a:t>
            </a:r>
          </a:p>
        </p:txBody>
      </p:sp>
      <p:sp>
        <p:nvSpPr>
          <p:cNvPr id="32776" name="Rectangle 7"/>
          <p:cNvSpPr>
            <a:spLocks noChangeArrowheads="1"/>
          </p:cNvSpPr>
          <p:nvPr/>
        </p:nvSpPr>
        <p:spPr bwMode="auto">
          <a:xfrm>
            <a:off x="3708001" y="2348888"/>
            <a:ext cx="1656000" cy="2232234"/>
          </a:xfrm>
          <a:prstGeom prst="rect">
            <a:avLst/>
          </a:prstGeom>
          <a:solidFill>
            <a:srgbClr val="0000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buClrTx/>
              <a:buFontTx/>
              <a:buNone/>
            </a:pPr>
            <a:r>
              <a:rPr lang="ru-RU" altLang="ru-RU" sz="2400" b="1">
                <a:solidFill>
                  <a:srgbClr val="FFFFFF"/>
                </a:solidFill>
              </a:rPr>
              <a:t>Дефицит</a:t>
            </a:r>
          </a:p>
          <a:p>
            <a:pPr algn="ctr" eaLnBrk="1" hangingPunct="1">
              <a:buClrTx/>
              <a:buFontTx/>
              <a:buNone/>
            </a:pPr>
            <a:r>
              <a:rPr lang="en-US" altLang="ru-RU" sz="2400" b="1">
                <a:solidFill>
                  <a:srgbClr val="FFFFFF"/>
                </a:solidFill>
              </a:rPr>
              <a:t>Mg</a:t>
            </a:r>
            <a:r>
              <a:rPr lang="en-US" altLang="ru-RU" sz="2400" b="1" baseline="30000">
                <a:solidFill>
                  <a:srgbClr val="FFFFFF"/>
                </a:solidFill>
              </a:rPr>
              <a:t>2+</a:t>
            </a:r>
          </a:p>
        </p:txBody>
      </p:sp>
    </p:spTree>
    <p:extLst>
      <p:ext uri="{BB962C8B-B14F-4D97-AF65-F5344CB8AC3E}">
        <p14:creationId xmlns:p14="http://schemas.microsoft.com/office/powerpoint/2010/main" val="202337349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health.passion.ru/sites/passion.ru/files/content/images/s_article/36040/bodyimages/0513rek_2.jpg"/>
          <p:cNvPicPr>
            <a:picLocks noChangeAspect="1" noChangeArrowheads="1"/>
          </p:cNvPicPr>
          <p:nvPr/>
        </p:nvPicPr>
        <p:blipFill>
          <a:blip r:embed="rId3">
            <a:extLst>
              <a:ext uri="{28A0092B-C50C-407E-A947-70E740481C1C}">
                <a14:useLocalDpi xmlns:a14="http://schemas.microsoft.com/office/drawing/2010/main" val="0"/>
              </a:ext>
            </a:extLst>
          </a:blip>
          <a:srcRect r="7169"/>
          <a:stretch>
            <a:fillRect/>
          </a:stretch>
        </p:blipFill>
        <p:spPr bwMode="auto">
          <a:xfrm>
            <a:off x="796321" y="4969963"/>
            <a:ext cx="2334240" cy="15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1" name="Text Box 1"/>
          <p:cNvSpPr txBox="1">
            <a:spLocks noChangeArrowheads="1"/>
          </p:cNvSpPr>
          <p:nvPr/>
        </p:nvSpPr>
        <p:spPr bwMode="auto">
          <a:xfrm>
            <a:off x="610560" y="332676"/>
            <a:ext cx="7771680" cy="936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hangingPunct="1">
              <a:buClrTx/>
              <a:buFontTx/>
              <a:buNone/>
              <a:defRPr/>
            </a:pPr>
            <a:r>
              <a:rPr lang="ru-RU" sz="2700" b="1" dirty="0" err="1">
                <a:solidFill>
                  <a:srgbClr val="000066"/>
                </a:solidFill>
                <a:effectLst>
                  <a:outerShdw blurRad="38100" dist="38100" dir="2700000" algn="tl">
                    <a:srgbClr val="C0C0C0"/>
                  </a:outerShdw>
                </a:effectLst>
              </a:rPr>
              <a:t>Магне</a:t>
            </a:r>
            <a:r>
              <a:rPr lang="ru-RU" sz="2700" b="1" dirty="0">
                <a:solidFill>
                  <a:srgbClr val="000066"/>
                </a:solidFill>
                <a:effectLst>
                  <a:outerShdw blurRad="38100" dist="38100" dir="2700000" algn="tl">
                    <a:srgbClr val="C0C0C0"/>
                  </a:outerShdw>
                </a:effectLst>
              </a:rPr>
              <a:t> В6 форте</a:t>
            </a:r>
          </a:p>
        </p:txBody>
      </p:sp>
      <p:sp>
        <p:nvSpPr>
          <p:cNvPr id="33796" name="Oval 2"/>
          <p:cNvSpPr>
            <a:spLocks noChangeArrowheads="1"/>
          </p:cNvSpPr>
          <p:nvPr/>
        </p:nvSpPr>
        <p:spPr bwMode="auto">
          <a:xfrm>
            <a:off x="463680" y="2426656"/>
            <a:ext cx="3064320" cy="2439616"/>
          </a:xfrm>
          <a:prstGeom prst="ellipse">
            <a:avLst/>
          </a:prstGeom>
          <a:solidFill>
            <a:srgbClr val="FFFF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00"/>
                </a:solidFill>
                <a:latin typeface="Comic Sans MS" pitchFamily="66" charset="0"/>
              </a:rPr>
              <a:t>Организм</a:t>
            </a: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p:txBody>
      </p:sp>
      <p:sp>
        <p:nvSpPr>
          <p:cNvPr id="33797" name="Oval 3"/>
          <p:cNvSpPr>
            <a:spLocks noChangeArrowheads="1"/>
          </p:cNvSpPr>
          <p:nvPr/>
        </p:nvSpPr>
        <p:spPr bwMode="auto">
          <a:xfrm>
            <a:off x="648000" y="2854380"/>
            <a:ext cx="2664000" cy="2010451"/>
          </a:xfrm>
          <a:prstGeom prst="ellipse">
            <a:avLst/>
          </a:prstGeom>
          <a:solidFill>
            <a:srgbClr val="FFFF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00"/>
                </a:solidFill>
                <a:latin typeface="Comic Sans MS" pitchFamily="66" charset="0"/>
              </a:rPr>
              <a:t>Система органов</a:t>
            </a: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p:txBody>
      </p:sp>
      <p:sp>
        <p:nvSpPr>
          <p:cNvPr id="33798" name="Oval 4"/>
          <p:cNvSpPr>
            <a:spLocks noChangeArrowheads="1"/>
          </p:cNvSpPr>
          <p:nvPr/>
        </p:nvSpPr>
        <p:spPr bwMode="auto">
          <a:xfrm>
            <a:off x="830881" y="3358433"/>
            <a:ext cx="2265120" cy="1507839"/>
          </a:xfrm>
          <a:prstGeom prst="ellipse">
            <a:avLst/>
          </a:prstGeom>
          <a:solidFill>
            <a:srgbClr val="FFFF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00"/>
                </a:solidFill>
                <a:latin typeface="Comic Sans MS" pitchFamily="66" charset="0"/>
              </a:rPr>
              <a:t>Орган</a:t>
            </a: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p:txBody>
      </p:sp>
      <p:sp>
        <p:nvSpPr>
          <p:cNvPr id="33799" name="Oval 5"/>
          <p:cNvSpPr>
            <a:spLocks noChangeArrowheads="1"/>
          </p:cNvSpPr>
          <p:nvPr/>
        </p:nvSpPr>
        <p:spPr bwMode="auto">
          <a:xfrm>
            <a:off x="1198080" y="3790479"/>
            <a:ext cx="1465920" cy="1075793"/>
          </a:xfrm>
          <a:prstGeom prst="ellipse">
            <a:avLst/>
          </a:prstGeom>
          <a:solidFill>
            <a:srgbClr val="FFFF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00"/>
                </a:solidFill>
                <a:latin typeface="Comic Sans MS" pitchFamily="66" charset="0"/>
              </a:rPr>
              <a:t>Ткань</a:t>
            </a: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a:p>
            <a:pPr algn="ctr" eaLnBrk="1" hangingPunct="1">
              <a:lnSpc>
                <a:spcPct val="100000"/>
              </a:lnSpc>
              <a:buClrTx/>
              <a:buFontTx/>
              <a:buNone/>
            </a:pPr>
            <a:endParaRPr lang="ru-RU" altLang="ru-RU">
              <a:solidFill>
                <a:srgbClr val="000000"/>
              </a:solidFill>
              <a:latin typeface="Comic Sans MS" pitchFamily="66" charset="0"/>
            </a:endParaRPr>
          </a:p>
        </p:txBody>
      </p:sp>
      <p:sp>
        <p:nvSpPr>
          <p:cNvPr id="33800" name="Oval 6"/>
          <p:cNvSpPr>
            <a:spLocks noChangeArrowheads="1"/>
          </p:cNvSpPr>
          <p:nvPr/>
        </p:nvSpPr>
        <p:spPr bwMode="auto">
          <a:xfrm>
            <a:off x="1441440" y="4149077"/>
            <a:ext cx="933120" cy="717195"/>
          </a:xfrm>
          <a:prstGeom prst="ellipse">
            <a:avLst/>
          </a:prstGeom>
          <a:solidFill>
            <a:srgbClr val="FFFF00"/>
          </a:solidFill>
          <a:ln w="936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ru-RU" altLang="ru-RU">
                <a:solidFill>
                  <a:srgbClr val="000000"/>
                </a:solidFill>
                <a:latin typeface="Comic Sans MS" pitchFamily="66" charset="0"/>
              </a:rPr>
              <a:t>Клетка</a:t>
            </a:r>
          </a:p>
        </p:txBody>
      </p:sp>
      <p:sp>
        <p:nvSpPr>
          <p:cNvPr id="33801" name="AutoShape 7"/>
          <p:cNvSpPr>
            <a:spLocks noChangeArrowheads="1"/>
          </p:cNvSpPr>
          <p:nvPr/>
        </p:nvSpPr>
        <p:spPr bwMode="auto">
          <a:xfrm>
            <a:off x="5182561" y="1336461"/>
            <a:ext cx="3240000" cy="648068"/>
          </a:xfrm>
          <a:prstGeom prst="wedgeRoundRectCallout">
            <a:avLst>
              <a:gd name="adj1" fmla="val -116963"/>
              <a:gd name="adj2" fmla="val 137657"/>
              <a:gd name="adj3" fmla="val 16667"/>
            </a:avLst>
          </a:prstGeom>
          <a:solidFill>
            <a:srgbClr val="FF99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buClrTx/>
              <a:buFontTx/>
              <a:buNone/>
            </a:pPr>
            <a:r>
              <a:rPr lang="ru-RU" altLang="ru-RU" sz="1500">
                <a:solidFill>
                  <a:srgbClr val="000099"/>
                </a:solidFill>
              </a:rPr>
              <a:t>Адекватная адаптация к патологическим процессам</a:t>
            </a:r>
          </a:p>
        </p:txBody>
      </p:sp>
      <p:sp>
        <p:nvSpPr>
          <p:cNvPr id="33802" name="AutoShape 8"/>
          <p:cNvSpPr>
            <a:spLocks noChangeArrowheads="1"/>
          </p:cNvSpPr>
          <p:nvPr/>
        </p:nvSpPr>
        <p:spPr bwMode="auto">
          <a:xfrm>
            <a:off x="5182561" y="2271119"/>
            <a:ext cx="3240000" cy="1078673"/>
          </a:xfrm>
          <a:prstGeom prst="wedgeRoundRectCallout">
            <a:avLst>
              <a:gd name="adj1" fmla="val -116963"/>
              <a:gd name="adj2" fmla="val 28528"/>
              <a:gd name="adj3" fmla="val 16667"/>
            </a:avLst>
          </a:prstGeom>
          <a:solidFill>
            <a:srgbClr val="FF99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a:solidFill>
                  <a:srgbClr val="000099"/>
                </a:solidFill>
                <a:latin typeface="Comic Sans MS" pitchFamily="66" charset="0"/>
              </a:rPr>
              <a:t>Mg</a:t>
            </a:r>
            <a:r>
              <a:rPr lang="en-US" altLang="ru-RU" sz="1500" baseline="30000">
                <a:solidFill>
                  <a:srgbClr val="000099"/>
                </a:solidFill>
                <a:latin typeface="Comic Sans MS" pitchFamily="66" charset="0"/>
              </a:rPr>
              <a:t>2+</a:t>
            </a:r>
            <a:r>
              <a:rPr lang="ru-RU" altLang="ru-RU" sz="1500">
                <a:solidFill>
                  <a:srgbClr val="000099"/>
                </a:solidFill>
              </a:rPr>
              <a:t> повышает синтез нейромедиаторов (НА, ДОФА, Серот-в присутствии </a:t>
            </a:r>
            <a:r>
              <a:rPr lang="en-US" altLang="ru-RU" sz="1500">
                <a:solidFill>
                  <a:srgbClr val="000099"/>
                </a:solidFill>
              </a:rPr>
              <a:t>VitB6</a:t>
            </a:r>
            <a:r>
              <a:rPr lang="ru-RU" altLang="ru-RU" sz="1500">
                <a:solidFill>
                  <a:srgbClr val="000099"/>
                </a:solidFill>
              </a:rPr>
              <a:t>)</a:t>
            </a:r>
          </a:p>
        </p:txBody>
      </p:sp>
      <p:sp>
        <p:nvSpPr>
          <p:cNvPr id="33803" name="AutoShape 9"/>
          <p:cNvSpPr>
            <a:spLocks noChangeArrowheads="1"/>
          </p:cNvSpPr>
          <p:nvPr/>
        </p:nvSpPr>
        <p:spPr bwMode="auto">
          <a:xfrm>
            <a:off x="5328000" y="3426121"/>
            <a:ext cx="3096000" cy="646627"/>
          </a:xfrm>
          <a:prstGeom prst="wedgeRoundRectCallout">
            <a:avLst>
              <a:gd name="adj1" fmla="val -142412"/>
              <a:gd name="adj2" fmla="val 301"/>
              <a:gd name="adj3" fmla="val 16667"/>
            </a:avLst>
          </a:prstGeom>
          <a:solidFill>
            <a:srgbClr val="FF99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a:solidFill>
                  <a:srgbClr val="000099"/>
                </a:solidFill>
                <a:latin typeface="Comic Sans MS" pitchFamily="66" charset="0"/>
              </a:rPr>
              <a:t>Mg</a:t>
            </a:r>
            <a:r>
              <a:rPr lang="en-US" altLang="ru-RU" sz="1500" baseline="30000">
                <a:solidFill>
                  <a:srgbClr val="000099"/>
                </a:solidFill>
                <a:latin typeface="Comic Sans MS" pitchFamily="66" charset="0"/>
              </a:rPr>
              <a:t>2+</a:t>
            </a:r>
            <a:r>
              <a:rPr lang="ru-RU" altLang="ru-RU" sz="1500">
                <a:solidFill>
                  <a:srgbClr val="000099"/>
                </a:solidFill>
              </a:rPr>
              <a:t> стабилизирует мембрану</a:t>
            </a:r>
          </a:p>
        </p:txBody>
      </p:sp>
      <p:sp>
        <p:nvSpPr>
          <p:cNvPr id="33804" name="AutoShape 10"/>
          <p:cNvSpPr>
            <a:spLocks/>
          </p:cNvSpPr>
          <p:nvPr/>
        </p:nvSpPr>
        <p:spPr bwMode="auto">
          <a:xfrm>
            <a:off x="2331361" y="3499568"/>
            <a:ext cx="133920" cy="502613"/>
          </a:xfrm>
          <a:prstGeom prst="rightBrace">
            <a:avLst>
              <a:gd name="adj1" fmla="val 29014"/>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ru-RU" altLang="ru-RU"/>
          </a:p>
        </p:txBody>
      </p:sp>
      <p:sp>
        <p:nvSpPr>
          <p:cNvPr id="33805" name="AutoShape 11"/>
          <p:cNvSpPr>
            <a:spLocks noChangeArrowheads="1"/>
          </p:cNvSpPr>
          <p:nvPr/>
        </p:nvSpPr>
        <p:spPr bwMode="auto">
          <a:xfrm>
            <a:off x="5182560" y="4794264"/>
            <a:ext cx="3281760" cy="718635"/>
          </a:xfrm>
          <a:prstGeom prst="wedgeRoundRectCallout">
            <a:avLst>
              <a:gd name="adj1" fmla="val -137667"/>
              <a:gd name="adj2" fmla="val -64843"/>
              <a:gd name="adj3" fmla="val 16667"/>
            </a:avLst>
          </a:prstGeom>
          <a:solidFill>
            <a:srgbClr val="FF99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lnSpc>
                <a:spcPct val="100000"/>
              </a:lnSpc>
              <a:buClrTx/>
              <a:buFontTx/>
              <a:buNone/>
            </a:pPr>
            <a:r>
              <a:rPr lang="en-US" altLang="ru-RU" sz="1500">
                <a:solidFill>
                  <a:srgbClr val="000099"/>
                </a:solidFill>
                <a:latin typeface="Comic Sans MS" pitchFamily="66" charset="0"/>
              </a:rPr>
              <a:t>Mg</a:t>
            </a:r>
            <a:r>
              <a:rPr lang="en-US" altLang="ru-RU" sz="1500" baseline="30000">
                <a:solidFill>
                  <a:srgbClr val="000099"/>
                </a:solidFill>
                <a:latin typeface="Comic Sans MS" pitchFamily="66" charset="0"/>
              </a:rPr>
              <a:t>2+</a:t>
            </a:r>
            <a:r>
              <a:rPr lang="ru-RU" altLang="ru-RU" sz="1500">
                <a:solidFill>
                  <a:srgbClr val="000099"/>
                </a:solidFill>
                <a:latin typeface="Comic Sans MS" pitchFamily="66" charset="0"/>
              </a:rPr>
              <a:t> повыша</a:t>
            </a:r>
            <a:r>
              <a:rPr lang="ru-RU" altLang="ru-RU" sz="1500">
                <a:solidFill>
                  <a:srgbClr val="000099"/>
                </a:solidFill>
              </a:rPr>
              <a:t>ет синтез</a:t>
            </a:r>
            <a:r>
              <a:rPr lang="en-US" altLang="ru-RU" sz="1500">
                <a:solidFill>
                  <a:srgbClr val="000099"/>
                </a:solidFill>
                <a:latin typeface="Comic Sans MS" pitchFamily="66" charset="0"/>
              </a:rPr>
              <a:t> </a:t>
            </a:r>
            <a:r>
              <a:rPr lang="ru-RU" altLang="ru-RU" sz="1500">
                <a:solidFill>
                  <a:srgbClr val="000099"/>
                </a:solidFill>
                <a:latin typeface="Comic Sans MS" pitchFamily="66" charset="0"/>
              </a:rPr>
              <a:t>АТФ и энергоресурсы</a:t>
            </a:r>
          </a:p>
        </p:txBody>
      </p:sp>
    </p:spTree>
    <p:extLst>
      <p:ext uri="{BB962C8B-B14F-4D97-AF65-F5344CB8AC3E}">
        <p14:creationId xmlns:p14="http://schemas.microsoft.com/office/powerpoint/2010/main" val="304663200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42560" y="476691"/>
            <a:ext cx="7056000" cy="1081553"/>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pitchFamily="34" charset="-122"/>
              </a:defRPr>
            </a:lvl9pPr>
          </a:lstStyle>
          <a:p>
            <a:pPr algn="ctr" eaLnBrk="1" hangingPunct="1">
              <a:buClrTx/>
              <a:buFontTx/>
              <a:buNone/>
            </a:pPr>
            <a:r>
              <a:rPr lang="en-US" altLang="ru-RU" b="1">
                <a:solidFill>
                  <a:srgbClr val="000099"/>
                </a:solidFill>
              </a:rPr>
              <a:t>      </a:t>
            </a:r>
            <a:r>
              <a:rPr lang="ru-RU" altLang="ru-RU" b="1">
                <a:solidFill>
                  <a:srgbClr val="000099"/>
                </a:solidFill>
              </a:rPr>
              <a:t>Человек и магний</a:t>
            </a:r>
          </a:p>
          <a:p>
            <a:pPr algn="ctr" eaLnBrk="1" hangingPunct="1">
              <a:buClrTx/>
              <a:buFontTx/>
              <a:buNone/>
            </a:pPr>
            <a:r>
              <a:rPr lang="en-US" altLang="ru-RU" b="1">
                <a:solidFill>
                  <a:srgbClr val="000099"/>
                </a:solidFill>
              </a:rPr>
              <a:t>Mg</a:t>
            </a:r>
            <a:r>
              <a:rPr lang="ru-RU" altLang="ru-RU" b="1" baseline="30000">
                <a:solidFill>
                  <a:srgbClr val="000099"/>
                </a:solidFill>
              </a:rPr>
              <a:t>2+</a:t>
            </a:r>
            <a:r>
              <a:rPr lang="ru-RU" altLang="ru-RU" b="1">
                <a:solidFill>
                  <a:srgbClr val="000099"/>
                </a:solidFill>
              </a:rPr>
              <a:t> - эссенциальный минерал.</a:t>
            </a:r>
          </a:p>
          <a:p>
            <a:pPr algn="ctr" eaLnBrk="1" hangingPunct="1">
              <a:buClrTx/>
              <a:buFontTx/>
              <a:buNone/>
            </a:pPr>
            <a:r>
              <a:rPr lang="ru-RU" altLang="ru-RU" b="1">
                <a:solidFill>
                  <a:srgbClr val="000099"/>
                </a:solidFill>
              </a:rPr>
              <a:t>Если его убрать – жизнь оборвется, репродукции не будет, </a:t>
            </a:r>
          </a:p>
          <a:p>
            <a:pPr algn="ctr" eaLnBrk="1" hangingPunct="1">
              <a:buClrTx/>
              <a:buFontTx/>
              <a:buNone/>
            </a:pPr>
            <a:r>
              <a:rPr lang="ru-RU" altLang="ru-RU" b="1">
                <a:solidFill>
                  <a:srgbClr val="000099"/>
                </a:solidFill>
              </a:rPr>
              <a:t>человек быстро состарится</a:t>
            </a:r>
          </a:p>
        </p:txBody>
      </p:sp>
      <p:pic>
        <p:nvPicPr>
          <p:cNvPr id="348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3920" y="3107846"/>
            <a:ext cx="1098720" cy="16489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921" y="1669136"/>
            <a:ext cx="1072800" cy="8050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2481" y="5125499"/>
            <a:ext cx="1726560" cy="1398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1920" y="3107847"/>
            <a:ext cx="1630080" cy="17209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840" y="3107847"/>
            <a:ext cx="1350720" cy="16748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4" name="Line 7"/>
          <p:cNvSpPr>
            <a:spLocks noChangeShapeType="1"/>
          </p:cNvSpPr>
          <p:nvPr/>
        </p:nvSpPr>
        <p:spPr bwMode="auto">
          <a:xfrm flipH="1">
            <a:off x="1956960" y="3899929"/>
            <a:ext cx="1340640" cy="1441"/>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34825" name="Line 8"/>
          <p:cNvSpPr>
            <a:spLocks noChangeShapeType="1"/>
          </p:cNvSpPr>
          <p:nvPr/>
        </p:nvSpPr>
        <p:spPr bwMode="auto">
          <a:xfrm flipV="1">
            <a:off x="3996001" y="2222154"/>
            <a:ext cx="934560" cy="764720"/>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34826" name="Line 9"/>
          <p:cNvSpPr>
            <a:spLocks noChangeShapeType="1"/>
          </p:cNvSpPr>
          <p:nvPr/>
        </p:nvSpPr>
        <p:spPr bwMode="auto">
          <a:xfrm flipV="1">
            <a:off x="6732001" y="5030449"/>
            <a:ext cx="934560" cy="764720"/>
          </a:xfrm>
          <a:prstGeom prst="line">
            <a:avLst/>
          </a:prstGeom>
          <a:noFill/>
          <a:ln w="76320">
            <a:solidFill>
              <a:srgbClr val="FF33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34827" name="Line 10"/>
          <p:cNvSpPr>
            <a:spLocks noChangeShapeType="1"/>
          </p:cNvSpPr>
          <p:nvPr/>
        </p:nvSpPr>
        <p:spPr bwMode="auto">
          <a:xfrm flipH="1" flipV="1">
            <a:off x="3684960" y="5031888"/>
            <a:ext cx="979200" cy="691273"/>
          </a:xfrm>
          <a:prstGeom prst="line">
            <a:avLst/>
          </a:prstGeom>
          <a:noFill/>
          <a:ln w="7632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
        <p:nvSpPr>
          <p:cNvPr id="34828" name="Line 11"/>
          <p:cNvSpPr>
            <a:spLocks noChangeShapeType="1"/>
          </p:cNvSpPr>
          <p:nvPr/>
        </p:nvSpPr>
        <p:spPr bwMode="auto">
          <a:xfrm flipH="1" flipV="1">
            <a:off x="6492960" y="2223593"/>
            <a:ext cx="979200" cy="691273"/>
          </a:xfrm>
          <a:prstGeom prst="line">
            <a:avLst/>
          </a:prstGeom>
          <a:noFill/>
          <a:ln w="76320">
            <a:solidFill>
              <a:srgbClr val="FF33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ru-RU"/>
          </a:p>
        </p:txBody>
      </p:sp>
    </p:spTree>
    <p:extLst>
      <p:ext uri="{BB962C8B-B14F-4D97-AF65-F5344CB8AC3E}">
        <p14:creationId xmlns:p14="http://schemas.microsoft.com/office/powerpoint/2010/main" val="43573236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456481" y="305312"/>
            <a:ext cx="8205120" cy="1049871"/>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ru-RU" sz="2000" b="1" dirty="0"/>
              <a:t>«</a:t>
            </a:r>
            <a:r>
              <a:rPr lang="ru-RU" sz="2000" b="1" dirty="0">
                <a:solidFill>
                  <a:srgbClr val="FF0000"/>
                </a:solidFill>
              </a:rPr>
              <a:t>Мы родом из детства</a:t>
            </a:r>
            <a:r>
              <a:rPr lang="ru-RU" sz="2000" b="1" dirty="0"/>
              <a:t>, словно из какой-нибудь страны… Я не очень уверен, что жил после того, как прошло детство»</a:t>
            </a:r>
            <a:br>
              <a:rPr lang="ru-RU" sz="2000" b="1" dirty="0"/>
            </a:br>
            <a:r>
              <a:rPr lang="ru-RU" sz="2000" b="1" dirty="0"/>
              <a:t>Антуан де Сент-Экзюпери, 1943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120" y="1466074"/>
            <a:ext cx="6245280" cy="4951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69959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endParaRPr lang="ru-RU" dirty="0">
              <a:solidFill>
                <a:schemeClr val="accent6">
                  <a:tint val="1000"/>
                </a:schemeClr>
              </a:solidFill>
            </a:endParaRPr>
          </a:p>
        </p:txBody>
      </p:sp>
      <p:sp>
        <p:nvSpPr>
          <p:cNvPr id="83971" name="Диаграмма 2"/>
          <p:cNvSpPr>
            <a:spLocks noGrp="1" noTextEdit="1"/>
          </p:cNvSpPr>
          <p:nvPr>
            <p:ph type="chart" idx="1"/>
          </p:nvPr>
        </p:nvSpPr>
        <p:spPr/>
      </p:sp>
      <p:sp>
        <p:nvSpPr>
          <p:cNvPr id="8397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fld id="{15C5B843-32AD-46ED-9D3F-891EBA4BCF18}" type="slidenum">
              <a:rPr lang="ru-RU" altLang="ru-RU" sz="1200" smtClean="0">
                <a:latin typeface="Arial" charset="0"/>
              </a:rPr>
              <a:pPr eaLnBrk="1" hangingPunct="1">
                <a:spcBef>
                  <a:spcPct val="0"/>
                </a:spcBef>
                <a:buClrTx/>
                <a:buFontTx/>
                <a:buNone/>
              </a:pPr>
              <a:t>65</a:t>
            </a:fld>
            <a:endParaRPr lang="ru-RU" altLang="ru-RU" sz="1200" smtClean="0">
              <a:latin typeface="Arial" charset="0"/>
            </a:endParaRPr>
          </a:p>
        </p:txBody>
      </p:sp>
      <p:sp>
        <p:nvSpPr>
          <p:cNvPr id="67589" name="Rectangle 5"/>
          <p:cNvSpPr>
            <a:spLocks noChangeArrowheads="1"/>
          </p:cNvSpPr>
          <p:nvPr/>
        </p:nvSpPr>
        <p:spPr bwMode="auto">
          <a:xfrm>
            <a:off x="0" y="3656013"/>
            <a:ext cx="9144000"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endParaRPr lang="ru-RU" sz="2800" b="1" i="1" dirty="0">
              <a:solidFill>
                <a:srgbClr val="FF0000"/>
              </a:solidFill>
              <a:effectLst>
                <a:outerShdw blurRad="38100" dist="38100" dir="2700000" algn="tl">
                  <a:srgbClr val="000000"/>
                </a:outerShdw>
              </a:effectLst>
            </a:endParaRPr>
          </a:p>
          <a:p>
            <a:pPr>
              <a:defRPr/>
            </a:pPr>
            <a:r>
              <a:rPr lang="ru-RU" sz="8800" b="1" i="1" dirty="0">
                <a:solidFill>
                  <a:srgbClr val="FFFF00"/>
                </a:solidFill>
                <a:effectLst>
                  <a:outerShdw blurRad="38100" dist="38100" dir="2700000" algn="tl">
                    <a:srgbClr val="000000"/>
                  </a:outerShdw>
                </a:effectLst>
                <a:latin typeface="Monotype Corsiva" pitchFamily="66" charset="0"/>
              </a:rPr>
              <a:t>Благодарю </a:t>
            </a:r>
          </a:p>
          <a:p>
            <a:pPr algn="r">
              <a:defRPr/>
            </a:pPr>
            <a:r>
              <a:rPr lang="ru-RU" sz="8800" b="1" i="1" dirty="0">
                <a:solidFill>
                  <a:srgbClr val="FFFF00"/>
                </a:solidFill>
                <a:effectLst>
                  <a:outerShdw blurRad="38100" dist="38100" dir="2700000" algn="tl">
                    <a:srgbClr val="000000"/>
                  </a:outerShdw>
                </a:effectLst>
                <a:latin typeface="Monotype Corsiva" pitchFamily="66" charset="0"/>
              </a:rPr>
              <a:t>за внимание</a:t>
            </a:r>
            <a:r>
              <a:rPr lang="ru-RU" sz="8800" b="1" dirty="0">
                <a:solidFill>
                  <a:srgbClr val="FFFF00"/>
                </a:solidFill>
                <a:effectLst>
                  <a:outerShdw blurRad="38100" dist="38100" dir="2700000" algn="tl">
                    <a:srgbClr val="000000"/>
                  </a:outerShdw>
                </a:effectLst>
                <a:latin typeface="Monotype Corsiva" pitchFamily="66" charset="0"/>
              </a:rPr>
              <a:t> </a:t>
            </a:r>
            <a:r>
              <a:rPr lang="ru-RU" sz="8800" b="1" i="1" dirty="0">
                <a:solidFill>
                  <a:srgbClr val="FFFF00"/>
                </a:solidFill>
                <a:effectLst>
                  <a:outerShdw blurRad="38100" dist="38100" dir="2700000" algn="tl">
                    <a:srgbClr val="000000"/>
                  </a:outerShdw>
                </a:effectLst>
                <a:latin typeface="Monotype Corsiva" pitchFamily="66" charset="0"/>
              </a:rPr>
              <a:t>!</a:t>
            </a:r>
          </a:p>
        </p:txBody>
      </p:sp>
      <p:pic>
        <p:nvPicPr>
          <p:cNvPr id="83974" name="Picture 4" descr="сканирование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835183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029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a:extLst/>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ru-RU" sz="2800" cap="all" dirty="0" smtClean="0">
                <a:ln/>
                <a:solidFill>
                  <a:srgbClr val="00B050"/>
                </a:solidFill>
                <a:effectLst>
                  <a:glow rad="139700">
                    <a:schemeClr val="accent3">
                      <a:satMod val="175000"/>
                      <a:alpha val="40000"/>
                    </a:schemeClr>
                  </a:glow>
                </a:effectLst>
              </a:rPr>
              <a:t>Состояние здоровья учителей </a:t>
            </a:r>
            <a:br>
              <a:rPr lang="ru-RU" sz="2800" cap="all" dirty="0" smtClean="0">
                <a:ln/>
                <a:solidFill>
                  <a:srgbClr val="00B050"/>
                </a:solidFill>
                <a:effectLst>
                  <a:glow rad="139700">
                    <a:schemeClr val="accent3">
                      <a:satMod val="175000"/>
                      <a:alpha val="40000"/>
                    </a:schemeClr>
                  </a:glow>
                </a:effectLst>
              </a:rPr>
            </a:br>
            <a:r>
              <a:rPr lang="ru-RU" sz="2800" cap="all" dirty="0" smtClean="0">
                <a:ln/>
                <a:solidFill>
                  <a:srgbClr val="00B050"/>
                </a:solidFill>
                <a:effectLst>
                  <a:glow rad="139700">
                    <a:schemeClr val="accent3">
                      <a:satMod val="175000"/>
                      <a:alpha val="40000"/>
                    </a:schemeClr>
                  </a:glow>
                </a:effectLst>
              </a:rPr>
              <a:t>и учащихся по данным углубленных профилактических осмотров</a:t>
            </a:r>
            <a:endParaRPr lang="ru-RU" sz="2800" cap="all" dirty="0">
              <a:ln/>
              <a:solidFill>
                <a:srgbClr val="00B050"/>
              </a:solidFill>
              <a:effectLst>
                <a:glow rad="139700">
                  <a:schemeClr val="accent3">
                    <a:satMod val="175000"/>
                    <a:alpha val="40000"/>
                  </a:schemeClr>
                </a:glow>
              </a:effectLst>
            </a:endParaRPr>
          </a:p>
        </p:txBody>
      </p:sp>
      <p:graphicFrame>
        <p:nvGraphicFramePr>
          <p:cNvPr id="3" name="Таблица 2"/>
          <p:cNvGraphicFramePr>
            <a:graphicFrameLocks noGrp="1"/>
          </p:cNvGraphicFramePr>
          <p:nvPr/>
        </p:nvGraphicFramePr>
        <p:xfrm>
          <a:off x="285750" y="2000250"/>
          <a:ext cx="8501063" cy="4297381"/>
        </p:xfrm>
        <a:graphic>
          <a:graphicData uri="http://schemas.openxmlformats.org/drawingml/2006/table">
            <a:tbl>
              <a:tblPr firstRow="1" bandRow="1">
                <a:tableStyleId>{69012ECD-51FC-41F1-AA8D-1B2483CD663E}</a:tableStyleId>
              </a:tblPr>
              <a:tblGrid>
                <a:gridCol w="5000625"/>
                <a:gridCol w="1643063"/>
                <a:gridCol w="1857375"/>
              </a:tblGrid>
              <a:tr h="365732">
                <a:tc>
                  <a:txBody>
                    <a:bodyPr/>
                    <a:lstStyle/>
                    <a:p>
                      <a:endParaRPr lang="ru-RU" sz="1800" dirty="0">
                        <a:latin typeface="+mj-lt"/>
                      </a:endParaRPr>
                    </a:p>
                  </a:txBody>
                  <a:tcPr marL="91439" marR="91439" marT="45707" marB="45707">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mj-lt"/>
                        </a:rPr>
                        <a:t>Учителя</a:t>
                      </a:r>
                      <a:endParaRPr lang="ru-RU" sz="1800" b="1" dirty="0">
                        <a:solidFill>
                          <a:schemeClr val="bg1"/>
                        </a:solidFill>
                        <a:latin typeface="+mj-lt"/>
                      </a:endParaRPr>
                    </a:p>
                  </a:txBody>
                  <a:tcPr marL="91439" marR="91439" marT="45707" marB="45707">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latin typeface="+mj-lt"/>
                        </a:rPr>
                        <a:t>Учащиеся</a:t>
                      </a:r>
                      <a:endParaRPr lang="ru-RU" sz="1800" b="1" dirty="0">
                        <a:solidFill>
                          <a:schemeClr val="bg1"/>
                        </a:solidFill>
                        <a:latin typeface="+mj-lt"/>
                      </a:endParaRPr>
                    </a:p>
                  </a:txBody>
                  <a:tcPr marL="91439" marR="91439" marT="45707" marB="45707">
                    <a:solidFill>
                      <a:schemeClr val="tx1"/>
                    </a:solidFill>
                  </a:tcPr>
                </a:tc>
              </a:tr>
              <a:tr h="365732">
                <a:tc gridSpan="3">
                  <a:txBody>
                    <a:bodyPr/>
                    <a:lstStyle/>
                    <a:p>
                      <a:pPr algn="ctr"/>
                      <a:r>
                        <a:rPr lang="ru-RU" sz="1800" b="1" i="0" dirty="0" smtClean="0">
                          <a:solidFill>
                            <a:schemeClr val="bg1"/>
                          </a:solidFill>
                          <a:latin typeface="+mj-lt"/>
                        </a:rPr>
                        <a:t>Состояние здоровья</a:t>
                      </a:r>
                      <a:endParaRPr lang="ru-RU" sz="1800" b="1" i="0" dirty="0">
                        <a:solidFill>
                          <a:schemeClr val="bg1"/>
                        </a:solidFill>
                        <a:latin typeface="+mj-lt"/>
                      </a:endParaRPr>
                    </a:p>
                  </a:txBody>
                  <a:tcPr marL="91439" marR="91439" marT="45707" marB="45707">
                    <a:solidFill>
                      <a:schemeClr val="tx1"/>
                    </a:solidFill>
                  </a:tcPr>
                </a:tc>
                <a:tc hMerge="1">
                  <a:txBody>
                    <a:bodyPr/>
                    <a:lstStyle/>
                    <a:p>
                      <a:pPr algn="ctr"/>
                      <a:endParaRPr lang="ru-RU" sz="1800" b="1" dirty="0">
                        <a:solidFill>
                          <a:schemeClr val="bg1"/>
                        </a:solidFill>
                      </a:endParaRPr>
                    </a:p>
                  </a:txBody>
                  <a:tcPr/>
                </a:tc>
                <a:tc hMerge="1">
                  <a:txBody>
                    <a:bodyPr/>
                    <a:lstStyle/>
                    <a:p>
                      <a:pPr algn="ctr"/>
                      <a:endParaRPr lang="ru-RU" sz="1800" b="1" dirty="0">
                        <a:solidFill>
                          <a:schemeClr val="bg1"/>
                        </a:solidFill>
                      </a:endParaRPr>
                    </a:p>
                  </a:txBody>
                  <a:tcPr/>
                </a:tc>
              </a:tr>
              <a:tr h="365732">
                <a:tc>
                  <a:txBody>
                    <a:bodyPr/>
                    <a:lstStyle/>
                    <a:p>
                      <a:r>
                        <a:rPr lang="ru-RU" sz="1800" b="1" i="0" dirty="0" smtClean="0">
                          <a:solidFill>
                            <a:schemeClr val="bg1"/>
                          </a:solidFill>
                          <a:latin typeface="+mj-lt"/>
                        </a:rPr>
                        <a:t>Здоровы</a:t>
                      </a:r>
                      <a:endParaRPr lang="ru-RU" sz="1800" b="1" i="0" dirty="0">
                        <a:solidFill>
                          <a:schemeClr val="bg1"/>
                        </a:solidFill>
                        <a:latin typeface="+mj-lt"/>
                      </a:endParaRPr>
                    </a:p>
                  </a:txBody>
                  <a:tcPr marL="91439" marR="91439" marT="45707" marB="45707">
                    <a:solidFill>
                      <a:schemeClr val="tx1"/>
                    </a:solidFill>
                  </a:tcPr>
                </a:tc>
                <a:tc>
                  <a:txBody>
                    <a:bodyPr/>
                    <a:lstStyle/>
                    <a:p>
                      <a:pPr algn="ctr"/>
                      <a:r>
                        <a:rPr lang="ru-RU" sz="1800" b="1" i="0" dirty="0" smtClean="0">
                          <a:solidFill>
                            <a:schemeClr val="bg1"/>
                          </a:solidFill>
                          <a:latin typeface="+mj-lt"/>
                        </a:rPr>
                        <a:t>3,7%</a:t>
                      </a:r>
                      <a:endParaRPr lang="ru-RU" sz="1800" b="1" i="0" dirty="0">
                        <a:solidFill>
                          <a:schemeClr val="bg1"/>
                        </a:solidFill>
                        <a:latin typeface="+mj-lt"/>
                      </a:endParaRPr>
                    </a:p>
                  </a:txBody>
                  <a:tcPr marL="91439" marR="91439" marT="45707" marB="45707">
                    <a:solidFill>
                      <a:schemeClr val="tx1"/>
                    </a:solidFill>
                  </a:tcPr>
                </a:tc>
                <a:tc>
                  <a:txBody>
                    <a:bodyPr/>
                    <a:lstStyle/>
                    <a:p>
                      <a:pPr algn="ctr"/>
                      <a:r>
                        <a:rPr lang="ru-RU" sz="1800" b="1" i="0" dirty="0" smtClean="0">
                          <a:solidFill>
                            <a:schemeClr val="bg1"/>
                          </a:solidFill>
                          <a:latin typeface="+mj-lt"/>
                        </a:rPr>
                        <a:t>10%</a:t>
                      </a:r>
                      <a:endParaRPr lang="ru-RU" sz="1800" b="1" i="0" dirty="0">
                        <a:solidFill>
                          <a:schemeClr val="bg1"/>
                        </a:solidFill>
                        <a:latin typeface="+mj-lt"/>
                      </a:endParaRPr>
                    </a:p>
                  </a:txBody>
                  <a:tcPr marL="91439" marR="91439" marT="45707" marB="45707">
                    <a:solidFill>
                      <a:schemeClr val="tx1"/>
                    </a:solidFill>
                  </a:tcPr>
                </a:tc>
              </a:tr>
              <a:tr h="365732">
                <a:tc>
                  <a:txBody>
                    <a:bodyPr/>
                    <a:lstStyle/>
                    <a:p>
                      <a:r>
                        <a:rPr lang="ru-RU" sz="1800" b="0" i="0" dirty="0" smtClean="0">
                          <a:solidFill>
                            <a:srgbClr val="FF0000"/>
                          </a:solidFill>
                          <a:latin typeface="+mj-lt"/>
                        </a:rPr>
                        <a:t>Невротические</a:t>
                      </a:r>
                      <a:r>
                        <a:rPr lang="ru-RU" sz="1800" b="0" i="0" baseline="0" dirty="0" smtClean="0">
                          <a:solidFill>
                            <a:srgbClr val="FF0000"/>
                          </a:solidFill>
                          <a:latin typeface="+mj-lt"/>
                        </a:rPr>
                        <a:t> расстройства</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71%</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70%</a:t>
                      </a:r>
                      <a:endParaRPr lang="ru-RU" sz="1800" b="0" i="0" dirty="0">
                        <a:solidFill>
                          <a:srgbClr val="FF0000"/>
                        </a:solidFill>
                        <a:latin typeface="+mj-lt"/>
                      </a:endParaRPr>
                    </a:p>
                  </a:txBody>
                  <a:tcPr marL="91439" marR="91439" marT="45707" marB="45707">
                    <a:solidFill>
                      <a:schemeClr val="tx1"/>
                    </a:solidFill>
                  </a:tcPr>
                </a:tc>
              </a:tr>
              <a:tr h="365732">
                <a:tc>
                  <a:txBody>
                    <a:bodyPr/>
                    <a:lstStyle/>
                    <a:p>
                      <a:r>
                        <a:rPr lang="ru-RU" sz="1800" b="0" i="0" dirty="0" smtClean="0">
                          <a:solidFill>
                            <a:srgbClr val="FF0000"/>
                          </a:solidFill>
                          <a:latin typeface="+mj-lt"/>
                        </a:rPr>
                        <a:t>Заболевания ЛОР органов</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32%</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65%</a:t>
                      </a:r>
                      <a:endParaRPr lang="ru-RU" sz="1800" b="0" i="0" dirty="0">
                        <a:solidFill>
                          <a:srgbClr val="FF0000"/>
                        </a:solidFill>
                        <a:latin typeface="+mj-lt"/>
                      </a:endParaRPr>
                    </a:p>
                  </a:txBody>
                  <a:tcPr marL="91439" marR="91439" marT="45707" marB="45707">
                    <a:solidFill>
                      <a:schemeClr val="tx1"/>
                    </a:solidFill>
                  </a:tcPr>
                </a:tc>
              </a:tr>
              <a:tr h="365732">
                <a:tc>
                  <a:txBody>
                    <a:bodyPr/>
                    <a:lstStyle/>
                    <a:p>
                      <a:r>
                        <a:rPr lang="ru-RU" sz="1800" b="0" i="0" dirty="0" smtClean="0">
                          <a:solidFill>
                            <a:srgbClr val="FF0000"/>
                          </a:solidFill>
                          <a:latin typeface="+mj-lt"/>
                        </a:rPr>
                        <a:t>Заболевания ЖКТ</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28%</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38%</a:t>
                      </a:r>
                      <a:endParaRPr lang="ru-RU" sz="1800" b="0" i="0" dirty="0">
                        <a:solidFill>
                          <a:srgbClr val="FF0000"/>
                        </a:solidFill>
                        <a:latin typeface="+mj-lt"/>
                      </a:endParaRPr>
                    </a:p>
                  </a:txBody>
                  <a:tcPr marL="91439" marR="91439" marT="45707" marB="45707">
                    <a:solidFill>
                      <a:schemeClr val="tx1"/>
                    </a:solidFill>
                  </a:tcPr>
                </a:tc>
              </a:tr>
              <a:tr h="640041">
                <a:tc>
                  <a:txBody>
                    <a:bodyPr/>
                    <a:lstStyle/>
                    <a:p>
                      <a:r>
                        <a:rPr lang="ru-RU" sz="1800" b="0" i="0" dirty="0" smtClean="0">
                          <a:solidFill>
                            <a:srgbClr val="FF0000"/>
                          </a:solidFill>
                          <a:latin typeface="+mj-lt"/>
                        </a:rPr>
                        <a:t>Нарушения опорно-двигательного аппарата</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21%</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80%</a:t>
                      </a:r>
                      <a:endParaRPr lang="ru-RU" sz="1800" b="0" i="0" dirty="0">
                        <a:solidFill>
                          <a:srgbClr val="FF0000"/>
                        </a:solidFill>
                        <a:latin typeface="+mj-lt"/>
                      </a:endParaRPr>
                    </a:p>
                  </a:txBody>
                  <a:tcPr marL="91439" marR="91439" marT="45707" marB="45707">
                    <a:solidFill>
                      <a:schemeClr val="tx1"/>
                    </a:solidFill>
                  </a:tcPr>
                </a:tc>
              </a:tr>
              <a:tr h="365732">
                <a:tc>
                  <a:txBody>
                    <a:bodyPr/>
                    <a:lstStyle/>
                    <a:p>
                      <a:r>
                        <a:rPr lang="ru-RU" sz="1800" b="0" i="0" dirty="0" smtClean="0">
                          <a:solidFill>
                            <a:srgbClr val="FF0000"/>
                          </a:solidFill>
                          <a:latin typeface="+mj-lt"/>
                        </a:rPr>
                        <a:t>Патология органа зрения</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77%</a:t>
                      </a:r>
                      <a:endParaRPr lang="ru-RU" sz="1800" b="0" i="0" dirty="0">
                        <a:solidFill>
                          <a:srgbClr val="FF0000"/>
                        </a:solidFill>
                        <a:latin typeface="+mj-lt"/>
                      </a:endParaRPr>
                    </a:p>
                  </a:txBody>
                  <a:tcPr marL="91439" marR="91439" marT="45707" marB="45707">
                    <a:solidFill>
                      <a:schemeClr val="tx1"/>
                    </a:solidFill>
                  </a:tcPr>
                </a:tc>
                <a:tc>
                  <a:txBody>
                    <a:bodyPr/>
                    <a:lstStyle/>
                    <a:p>
                      <a:pPr algn="ctr"/>
                      <a:r>
                        <a:rPr lang="ru-RU" sz="1800" b="0" i="0" dirty="0" smtClean="0">
                          <a:solidFill>
                            <a:srgbClr val="FF0000"/>
                          </a:solidFill>
                          <a:latin typeface="+mj-lt"/>
                        </a:rPr>
                        <a:t>22%</a:t>
                      </a:r>
                      <a:endParaRPr lang="ru-RU" sz="1800" b="0" i="0" dirty="0">
                        <a:solidFill>
                          <a:srgbClr val="FF0000"/>
                        </a:solidFill>
                        <a:latin typeface="+mj-lt"/>
                      </a:endParaRPr>
                    </a:p>
                  </a:txBody>
                  <a:tcPr marL="91439" marR="91439" marT="45707" marB="45707">
                    <a:solidFill>
                      <a:schemeClr val="tx1"/>
                    </a:solidFill>
                  </a:tcPr>
                </a:tc>
              </a:tr>
              <a:tr h="365732">
                <a:tc gridSpan="3">
                  <a:txBody>
                    <a:bodyPr/>
                    <a:lstStyle/>
                    <a:p>
                      <a:pPr algn="ctr"/>
                      <a:r>
                        <a:rPr lang="ru-RU" sz="1800" b="0" i="0" dirty="0" smtClean="0">
                          <a:solidFill>
                            <a:schemeClr val="bg1"/>
                          </a:solidFill>
                          <a:latin typeface="+mj-lt"/>
                        </a:rPr>
                        <a:t>Характеристика жалоб</a:t>
                      </a:r>
                      <a:endParaRPr lang="ru-RU" sz="1800" b="0" i="0" dirty="0">
                        <a:solidFill>
                          <a:schemeClr val="bg1"/>
                        </a:solidFill>
                        <a:latin typeface="+mj-lt"/>
                      </a:endParaRPr>
                    </a:p>
                  </a:txBody>
                  <a:tcPr marL="91439" marR="91439" marT="45707" marB="45707">
                    <a:solidFill>
                      <a:schemeClr val="tx1"/>
                    </a:solidFill>
                  </a:tcPr>
                </a:tc>
                <a:tc hMerge="1">
                  <a:txBody>
                    <a:bodyPr/>
                    <a:lstStyle/>
                    <a:p>
                      <a:pPr algn="ctr"/>
                      <a:endParaRPr lang="ru-RU" sz="1800" b="1" dirty="0">
                        <a:solidFill>
                          <a:srgbClr val="FF0000"/>
                        </a:solidFill>
                      </a:endParaRPr>
                    </a:p>
                  </a:txBody>
                  <a:tcPr/>
                </a:tc>
                <a:tc hMerge="1">
                  <a:txBody>
                    <a:bodyPr/>
                    <a:lstStyle/>
                    <a:p>
                      <a:pPr algn="ctr"/>
                      <a:endParaRPr lang="ru-RU" sz="1800" b="1" dirty="0">
                        <a:solidFill>
                          <a:srgbClr val="FF0000"/>
                        </a:solidFill>
                      </a:endParaRPr>
                    </a:p>
                  </a:txBody>
                  <a:tcPr/>
                </a:tc>
              </a:tr>
              <a:tr h="3657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Повышенная утомляемость</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85,7</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79,0</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r>
              <a:tr h="3657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Эмоциональная лабильность</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86,0</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342900" algn="l"/>
                          <a:tab pos="1587500" algn="l"/>
                        </a:tabLst>
                      </a:pPr>
                      <a:r>
                        <a:rPr kumimoji="0" lang="ru-RU" sz="1800" b="0" i="0" u="none" strike="noStrike" cap="none" normalizeH="0" baseline="0" dirty="0" smtClean="0">
                          <a:ln>
                            <a:noFill/>
                          </a:ln>
                          <a:solidFill>
                            <a:srgbClr val="FF0000"/>
                          </a:solidFill>
                          <a:effectLst/>
                          <a:latin typeface="+mj-lt"/>
                        </a:rPr>
                        <a:t>78,0</a:t>
                      </a:r>
                      <a:endParaRPr kumimoji="0" lang="ru-RU" sz="1800" b="0" i="0" u="none" strike="noStrike" cap="none" normalizeH="0" baseline="0" dirty="0" smtClean="0">
                        <a:ln>
                          <a:noFill/>
                        </a:ln>
                        <a:solidFill>
                          <a:srgbClr val="FF0000"/>
                        </a:solidFill>
                        <a:effectLst/>
                        <a:latin typeface="+mj-lt"/>
                        <a:ea typeface="Times New Roman" pitchFamily="18" charset="0"/>
                        <a:cs typeface="Arial" charset="0"/>
                      </a:endParaRPr>
                    </a:p>
                  </a:txBody>
                  <a:tcPr marL="91439" marR="91439" marT="45707" marB="45707" horzOverflow="overflow">
                    <a:solidFill>
                      <a:schemeClr val="tx1"/>
                    </a:solidFill>
                  </a:tcPr>
                </a:tc>
              </a:tr>
            </a:tbl>
          </a:graphicData>
        </a:graphic>
      </p:graphicFrame>
    </p:spTree>
    <p:extLst>
      <p:ext uri="{BB962C8B-B14F-4D97-AF65-F5344CB8AC3E}">
        <p14:creationId xmlns:p14="http://schemas.microsoft.com/office/powerpoint/2010/main" val="108477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a:extLst/>
        </p:spPr>
        <p:txBody>
          <a:bodyPr rtlCol="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Aft>
                <a:spcPts val="0"/>
              </a:spcAft>
              <a:defRPr/>
            </a:pPr>
            <a:r>
              <a:rPr lang="ru-RU" sz="3200" cap="all" dirty="0" err="1" smtClean="0">
                <a:ln/>
                <a:solidFill>
                  <a:schemeClr val="accent3"/>
                </a:solidFill>
                <a:effectLst>
                  <a:glow rad="139700">
                    <a:schemeClr val="accent3">
                      <a:satMod val="175000"/>
                      <a:alpha val="40000"/>
                    </a:schemeClr>
                  </a:glow>
                </a:effectLst>
              </a:rPr>
              <a:t>аутоагрессивное</a:t>
            </a:r>
            <a:r>
              <a:rPr lang="ru-RU" sz="3200" cap="all" dirty="0" smtClean="0">
                <a:ln/>
                <a:solidFill>
                  <a:schemeClr val="accent3"/>
                </a:solidFill>
                <a:effectLst>
                  <a:glow rad="139700">
                    <a:schemeClr val="accent3">
                      <a:satMod val="175000"/>
                      <a:alpha val="40000"/>
                    </a:schemeClr>
                  </a:glow>
                </a:effectLst>
              </a:rPr>
              <a:t> поведение подростков</a:t>
            </a:r>
            <a:endParaRPr lang="ru-RU" sz="3200" cap="all" dirty="0">
              <a:ln/>
              <a:solidFill>
                <a:schemeClr val="accent3"/>
              </a:solidFill>
              <a:effectLst>
                <a:glow rad="139700">
                  <a:schemeClr val="accent3">
                    <a:satMod val="175000"/>
                    <a:alpha val="40000"/>
                  </a:schemeClr>
                </a:glow>
              </a:effectLst>
            </a:endParaRPr>
          </a:p>
        </p:txBody>
      </p:sp>
      <p:sp>
        <p:nvSpPr>
          <p:cNvPr id="55299" name="TextBox 6"/>
          <p:cNvSpPr txBox="1">
            <a:spLocks noChangeArrowheads="1"/>
          </p:cNvSpPr>
          <p:nvPr/>
        </p:nvSpPr>
        <p:spPr bwMode="auto">
          <a:xfrm>
            <a:off x="214313" y="1357313"/>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hangingPunct="1">
              <a:spcBef>
                <a:spcPct val="0"/>
              </a:spcBef>
              <a:buClrTx/>
              <a:buFontTx/>
              <a:buNone/>
            </a:pPr>
            <a:r>
              <a:rPr lang="ru-RU" altLang="ru-RU" sz="1800" b="1">
                <a:solidFill>
                  <a:schemeClr val="tx1"/>
                </a:solidFill>
                <a:latin typeface="Arial" charset="0"/>
                <a:cs typeface="Arial" charset="0"/>
              </a:rPr>
              <a:t>%</a:t>
            </a:r>
          </a:p>
        </p:txBody>
      </p:sp>
      <p:graphicFrame>
        <p:nvGraphicFramePr>
          <p:cNvPr id="8" name="Схема 7"/>
          <p:cNvGraphicFramePr/>
          <p:nvPr/>
        </p:nvGraphicFramePr>
        <p:xfrm>
          <a:off x="0" y="4643446"/>
          <a:ext cx="9144000" cy="249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Диаграмма 6"/>
          <p:cNvGraphicFramePr/>
          <p:nvPr>
            <p:extLst>
              <p:ext uri="{D42A27DB-BD31-4B8C-83A1-F6EECF244321}">
                <p14:modId xmlns:p14="http://schemas.microsoft.com/office/powerpoint/2010/main" val="1886257697"/>
              </p:ext>
            </p:extLst>
          </p:nvPr>
        </p:nvGraphicFramePr>
        <p:xfrm>
          <a:off x="0" y="1142984"/>
          <a:ext cx="9144000" cy="359664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73171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a:xfrm>
            <a:off x="0" y="0"/>
            <a:ext cx="8874125" cy="1143000"/>
          </a:xfrm>
        </p:spPr>
        <p:txBody>
          <a:bodyPr/>
          <a:lstStyle/>
          <a:p>
            <a:r>
              <a:rPr lang="en-US" sz="3200" b="1" smtClean="0">
                <a:solidFill>
                  <a:srgbClr val="FF0000"/>
                </a:solidFill>
              </a:rPr>
              <a:t>NB! </a:t>
            </a:r>
            <a:r>
              <a:rPr lang="ru-RU" sz="3200" b="1" smtClean="0">
                <a:solidFill>
                  <a:srgbClr val="FF0000"/>
                </a:solidFill>
              </a:rPr>
              <a:t>Пищевые добавки выводят магний</a:t>
            </a:r>
          </a:p>
        </p:txBody>
      </p:sp>
      <p:sp>
        <p:nvSpPr>
          <p:cNvPr id="23554" name="Rectangle 3"/>
          <p:cNvSpPr>
            <a:spLocks noGrp="1" noChangeArrowheads="1"/>
          </p:cNvSpPr>
          <p:nvPr>
            <p:ph type="body" idx="1"/>
          </p:nvPr>
        </p:nvSpPr>
        <p:spPr>
          <a:xfrm>
            <a:off x="152400" y="1030288"/>
            <a:ext cx="5894388" cy="1971675"/>
          </a:xfrm>
        </p:spPr>
        <p:txBody>
          <a:bodyPr/>
          <a:lstStyle/>
          <a:p>
            <a:pPr>
              <a:lnSpc>
                <a:spcPct val="80000"/>
              </a:lnSpc>
            </a:pPr>
            <a:r>
              <a:rPr lang="ru-RU" sz="1800" dirty="0" smtClean="0">
                <a:solidFill>
                  <a:srgbClr val="0000FF"/>
                </a:solidFill>
              </a:rPr>
              <a:t>Однократный прием сока с </a:t>
            </a:r>
            <a:r>
              <a:rPr lang="ru-RU" sz="1800" dirty="0" err="1" smtClean="0">
                <a:solidFill>
                  <a:srgbClr val="0000FF"/>
                </a:solidFill>
              </a:rPr>
              <a:t>бензоатом</a:t>
            </a:r>
            <a:r>
              <a:rPr lang="ru-RU" sz="1800" dirty="0" smtClean="0">
                <a:solidFill>
                  <a:srgbClr val="0000FF"/>
                </a:solidFill>
              </a:rPr>
              <a:t> натрия и с определенными искусственными красителями приводил к </a:t>
            </a:r>
            <a:r>
              <a:rPr lang="ru-RU" sz="1800" dirty="0" smtClean="0">
                <a:solidFill>
                  <a:srgbClr val="FF0000"/>
                </a:solidFill>
              </a:rPr>
              <a:t>увеличению </a:t>
            </a:r>
            <a:r>
              <a:rPr lang="ru-RU" sz="1800" dirty="0" err="1" smtClean="0">
                <a:solidFill>
                  <a:srgbClr val="FF0000"/>
                </a:solidFill>
              </a:rPr>
              <a:t>гиперактивности</a:t>
            </a:r>
            <a:r>
              <a:rPr lang="ru-RU" sz="1800" dirty="0" smtClean="0">
                <a:solidFill>
                  <a:srgbClr val="FF0000"/>
                </a:solidFill>
              </a:rPr>
              <a:t> сразу после приема в группах детей  3-4 и 8-9 лет</a:t>
            </a:r>
            <a:r>
              <a:rPr lang="en-US" sz="1800" dirty="0" smtClean="0">
                <a:solidFill>
                  <a:srgbClr val="FF0000"/>
                </a:solidFill>
              </a:rPr>
              <a:t>!</a:t>
            </a:r>
            <a:endParaRPr lang="ru-RU" sz="1800" dirty="0" smtClean="0">
              <a:solidFill>
                <a:srgbClr val="FF0000"/>
              </a:solidFill>
            </a:endParaRPr>
          </a:p>
          <a:p>
            <a:pPr>
              <a:lnSpc>
                <a:spcPct val="80000"/>
              </a:lnSpc>
            </a:pPr>
            <a:r>
              <a:rPr lang="ru-RU" sz="1800" dirty="0" smtClean="0">
                <a:solidFill>
                  <a:srgbClr val="FF0000"/>
                </a:solidFill>
              </a:rPr>
              <a:t>Матери во время беременности</a:t>
            </a:r>
            <a:r>
              <a:rPr lang="ru-RU" sz="1800" dirty="0" smtClean="0">
                <a:solidFill>
                  <a:srgbClr val="0000FF"/>
                </a:solidFill>
              </a:rPr>
              <a:t> употреблявшие эти продукты чаще страдают дефицитом магния и имели выше риск рождения ребенка с ММД</a:t>
            </a:r>
          </a:p>
          <a:p>
            <a:pPr>
              <a:lnSpc>
                <a:spcPct val="80000"/>
              </a:lnSpc>
            </a:pPr>
            <a:r>
              <a:rPr lang="ru-RU" sz="1800" dirty="0" smtClean="0">
                <a:solidFill>
                  <a:srgbClr val="FF0000"/>
                </a:solidFill>
              </a:rPr>
              <a:t>Повышается риск камнеобразования в почках </a:t>
            </a:r>
          </a:p>
        </p:txBody>
      </p:sp>
      <p:sp>
        <p:nvSpPr>
          <p:cNvPr id="23555" name="Rectangle 4"/>
          <p:cNvSpPr>
            <a:spLocks noChangeArrowheads="1"/>
          </p:cNvSpPr>
          <p:nvPr/>
        </p:nvSpPr>
        <p:spPr bwMode="auto">
          <a:xfrm>
            <a:off x="7445375" y="6445250"/>
            <a:ext cx="1698625" cy="336550"/>
          </a:xfrm>
          <a:prstGeom prst="rect">
            <a:avLst/>
          </a:prstGeom>
          <a:noFill/>
          <a:ln w="9525">
            <a:noFill/>
            <a:miter lim="800000"/>
            <a:headEnd/>
            <a:tailEnd/>
          </a:ln>
        </p:spPr>
        <p:txBody>
          <a:bodyPr wrap="none" anchor="ctr">
            <a:spAutoFit/>
          </a:bodyPr>
          <a:lstStyle/>
          <a:p>
            <a:r>
              <a:rPr lang="en-US" sz="1600" i="1">
                <a:solidFill>
                  <a:srgbClr val="0000FF"/>
                </a:solidFill>
                <a:latin typeface="Calibri" pitchFamily="34" charset="0"/>
              </a:rPr>
              <a:t>(McCann, 2007)</a:t>
            </a:r>
            <a:r>
              <a:rPr lang="ru-RU" sz="1600" i="1">
                <a:solidFill>
                  <a:srgbClr val="0000FF"/>
                </a:solidFill>
                <a:latin typeface="Calibri" pitchFamily="34" charset="0"/>
              </a:rPr>
              <a:t> </a:t>
            </a:r>
          </a:p>
        </p:txBody>
      </p:sp>
      <p:sp>
        <p:nvSpPr>
          <p:cNvPr id="23556" name="Rectangle 5"/>
          <p:cNvSpPr>
            <a:spLocks noChangeArrowheads="1"/>
          </p:cNvSpPr>
          <p:nvPr/>
        </p:nvSpPr>
        <p:spPr bwMode="auto">
          <a:xfrm>
            <a:off x="7646988" y="3170238"/>
            <a:ext cx="1497012"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«закат желтый» FCF (E110)</a:t>
            </a:r>
          </a:p>
        </p:txBody>
      </p:sp>
      <p:sp>
        <p:nvSpPr>
          <p:cNvPr id="23557" name="Rectangle 6"/>
          <p:cNvSpPr>
            <a:spLocks noChangeArrowheads="1"/>
          </p:cNvSpPr>
          <p:nvPr/>
        </p:nvSpPr>
        <p:spPr bwMode="auto">
          <a:xfrm>
            <a:off x="2054225" y="5808663"/>
            <a:ext cx="1922463"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«хинолин желтый» (E104)</a:t>
            </a:r>
          </a:p>
        </p:txBody>
      </p:sp>
      <p:sp>
        <p:nvSpPr>
          <p:cNvPr id="23558" name="Rectangle 7"/>
          <p:cNvSpPr>
            <a:spLocks noChangeArrowheads="1"/>
          </p:cNvSpPr>
          <p:nvPr/>
        </p:nvSpPr>
        <p:spPr bwMode="auto">
          <a:xfrm>
            <a:off x="6149975" y="3170238"/>
            <a:ext cx="1277938"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«кармоазин» (E122)</a:t>
            </a:r>
          </a:p>
        </p:txBody>
      </p:sp>
      <p:sp>
        <p:nvSpPr>
          <p:cNvPr id="23559" name="Rectangle 8"/>
          <p:cNvSpPr>
            <a:spLocks noChangeArrowheads="1"/>
          </p:cNvSpPr>
          <p:nvPr/>
        </p:nvSpPr>
        <p:spPr bwMode="auto">
          <a:xfrm>
            <a:off x="6488113" y="6005513"/>
            <a:ext cx="2533650"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«красный очаровательный» (E129)</a:t>
            </a:r>
          </a:p>
        </p:txBody>
      </p:sp>
      <p:sp>
        <p:nvSpPr>
          <p:cNvPr id="23560" name="Rectangle 9"/>
          <p:cNvSpPr>
            <a:spLocks noChangeArrowheads="1"/>
          </p:cNvSpPr>
          <p:nvPr/>
        </p:nvSpPr>
        <p:spPr bwMode="auto">
          <a:xfrm>
            <a:off x="331788" y="5957888"/>
            <a:ext cx="1370012"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«тартразин» (E102)</a:t>
            </a:r>
          </a:p>
        </p:txBody>
      </p:sp>
      <p:sp>
        <p:nvSpPr>
          <p:cNvPr id="23561" name="Rectangle 10"/>
          <p:cNvSpPr>
            <a:spLocks noChangeArrowheads="1"/>
          </p:cNvSpPr>
          <p:nvPr/>
        </p:nvSpPr>
        <p:spPr bwMode="auto">
          <a:xfrm>
            <a:off x="4397375" y="5845175"/>
            <a:ext cx="1171575" cy="517525"/>
          </a:xfrm>
          <a:prstGeom prst="rect">
            <a:avLst/>
          </a:prstGeom>
          <a:noFill/>
          <a:ln w="9525">
            <a:noFill/>
            <a:miter lim="800000"/>
            <a:headEnd/>
            <a:tailEnd/>
          </a:ln>
        </p:spPr>
        <p:txBody>
          <a:bodyPr>
            <a:spAutoFit/>
          </a:bodyPr>
          <a:lstStyle/>
          <a:p>
            <a:r>
              <a:rPr lang="ru-RU" sz="1400">
                <a:solidFill>
                  <a:srgbClr val="0000FF"/>
                </a:solidFill>
                <a:latin typeface="Calibri" pitchFamily="34" charset="0"/>
              </a:rPr>
              <a:t>«понсо 4R» (E124)</a:t>
            </a:r>
          </a:p>
        </p:txBody>
      </p:sp>
      <p:pic>
        <p:nvPicPr>
          <p:cNvPr id="23562" name="Picture 11" descr="abbsunsetyellow6_s"/>
          <p:cNvPicPr>
            <a:picLocks noChangeAspect="1" noChangeArrowheads="1"/>
          </p:cNvPicPr>
          <p:nvPr/>
        </p:nvPicPr>
        <p:blipFill>
          <a:blip r:embed="rId3"/>
          <a:srcRect/>
          <a:stretch>
            <a:fillRect/>
          </a:stretch>
        </p:blipFill>
        <p:spPr bwMode="auto">
          <a:xfrm>
            <a:off x="7654925" y="2379663"/>
            <a:ext cx="1333500" cy="800100"/>
          </a:xfrm>
          <a:prstGeom prst="rect">
            <a:avLst/>
          </a:prstGeom>
          <a:noFill/>
          <a:ln w="9525">
            <a:noFill/>
            <a:miter lim="800000"/>
            <a:headEnd/>
            <a:tailEnd/>
          </a:ln>
        </p:spPr>
      </p:pic>
      <p:pic>
        <p:nvPicPr>
          <p:cNvPr id="23563" name="Picture 12" descr="1178185341-22647"/>
          <p:cNvPicPr>
            <a:picLocks noChangeAspect="1" noChangeArrowheads="1"/>
          </p:cNvPicPr>
          <p:nvPr/>
        </p:nvPicPr>
        <p:blipFill>
          <a:blip r:embed="rId4"/>
          <a:srcRect/>
          <a:stretch>
            <a:fillRect/>
          </a:stretch>
        </p:blipFill>
        <p:spPr bwMode="auto">
          <a:xfrm>
            <a:off x="7764463" y="935038"/>
            <a:ext cx="1195387" cy="1366837"/>
          </a:xfrm>
          <a:prstGeom prst="rect">
            <a:avLst/>
          </a:prstGeom>
          <a:noFill/>
          <a:ln w="9525">
            <a:noFill/>
            <a:miter lim="800000"/>
            <a:headEnd/>
            <a:tailEnd/>
          </a:ln>
        </p:spPr>
      </p:pic>
      <p:pic>
        <p:nvPicPr>
          <p:cNvPr id="23564" name="Picture 13" descr="e104-quinoline-yellow"/>
          <p:cNvPicPr>
            <a:picLocks noChangeAspect="1" noChangeArrowheads="1"/>
          </p:cNvPicPr>
          <p:nvPr/>
        </p:nvPicPr>
        <p:blipFill>
          <a:blip r:embed="rId5"/>
          <a:srcRect/>
          <a:stretch>
            <a:fillRect/>
          </a:stretch>
        </p:blipFill>
        <p:spPr bwMode="auto">
          <a:xfrm>
            <a:off x="2506663" y="3711575"/>
            <a:ext cx="857250" cy="552450"/>
          </a:xfrm>
          <a:prstGeom prst="rect">
            <a:avLst/>
          </a:prstGeom>
          <a:noFill/>
          <a:ln w="9525">
            <a:noFill/>
            <a:miter lim="800000"/>
            <a:headEnd/>
            <a:tailEnd/>
          </a:ln>
        </p:spPr>
      </p:pic>
      <p:pic>
        <p:nvPicPr>
          <p:cNvPr id="23565" name="Picture 14" descr="sweets2_22726t"/>
          <p:cNvPicPr>
            <a:picLocks noChangeAspect="1" noChangeArrowheads="1"/>
          </p:cNvPicPr>
          <p:nvPr/>
        </p:nvPicPr>
        <p:blipFill>
          <a:blip r:embed="rId6"/>
          <a:srcRect/>
          <a:stretch>
            <a:fillRect/>
          </a:stretch>
        </p:blipFill>
        <p:spPr bwMode="auto">
          <a:xfrm>
            <a:off x="2143125" y="4470400"/>
            <a:ext cx="1441450" cy="1216025"/>
          </a:xfrm>
          <a:prstGeom prst="rect">
            <a:avLst/>
          </a:prstGeom>
          <a:noFill/>
          <a:ln w="9525">
            <a:noFill/>
            <a:miter lim="800000"/>
            <a:headEnd/>
            <a:tailEnd/>
          </a:ln>
        </p:spPr>
      </p:pic>
      <p:pic>
        <p:nvPicPr>
          <p:cNvPr id="23566" name="Picture 15" descr="Carmoisine"/>
          <p:cNvPicPr>
            <a:picLocks noChangeAspect="1" noChangeArrowheads="1"/>
          </p:cNvPicPr>
          <p:nvPr/>
        </p:nvPicPr>
        <p:blipFill>
          <a:blip r:embed="rId7"/>
          <a:srcRect/>
          <a:stretch>
            <a:fillRect/>
          </a:stretch>
        </p:blipFill>
        <p:spPr bwMode="auto">
          <a:xfrm>
            <a:off x="6140450" y="963613"/>
            <a:ext cx="1425575" cy="792162"/>
          </a:xfrm>
          <a:prstGeom prst="rect">
            <a:avLst/>
          </a:prstGeom>
          <a:noFill/>
          <a:ln w="9525">
            <a:noFill/>
            <a:miter lim="800000"/>
            <a:headEnd/>
            <a:tailEnd/>
          </a:ln>
        </p:spPr>
      </p:pic>
      <p:pic>
        <p:nvPicPr>
          <p:cNvPr id="23567" name="Picture 16" descr="battenburg"/>
          <p:cNvPicPr>
            <a:picLocks noChangeAspect="1" noChangeArrowheads="1"/>
          </p:cNvPicPr>
          <p:nvPr/>
        </p:nvPicPr>
        <p:blipFill>
          <a:blip r:embed="rId8"/>
          <a:srcRect/>
          <a:stretch>
            <a:fillRect/>
          </a:stretch>
        </p:blipFill>
        <p:spPr bwMode="auto">
          <a:xfrm>
            <a:off x="6148388" y="1860550"/>
            <a:ext cx="1236662" cy="1266825"/>
          </a:xfrm>
          <a:prstGeom prst="rect">
            <a:avLst/>
          </a:prstGeom>
          <a:noFill/>
          <a:ln w="9525">
            <a:noFill/>
            <a:miter lim="800000"/>
            <a:headEnd/>
            <a:tailEnd/>
          </a:ln>
        </p:spPr>
      </p:pic>
      <p:pic>
        <p:nvPicPr>
          <p:cNvPr id="23568" name="Picture 17" descr="Allura_Red_AC"/>
          <p:cNvPicPr>
            <a:picLocks noChangeAspect="1" noChangeArrowheads="1"/>
          </p:cNvPicPr>
          <p:nvPr/>
        </p:nvPicPr>
        <p:blipFill>
          <a:blip r:embed="rId9"/>
          <a:srcRect/>
          <a:stretch>
            <a:fillRect/>
          </a:stretch>
        </p:blipFill>
        <p:spPr bwMode="auto">
          <a:xfrm>
            <a:off x="7408863" y="3686175"/>
            <a:ext cx="977900" cy="835025"/>
          </a:xfrm>
          <a:prstGeom prst="rect">
            <a:avLst/>
          </a:prstGeom>
          <a:noFill/>
          <a:ln w="9525">
            <a:noFill/>
            <a:miter lim="800000"/>
            <a:headEnd/>
            <a:tailEnd/>
          </a:ln>
        </p:spPr>
      </p:pic>
      <p:pic>
        <p:nvPicPr>
          <p:cNvPr id="23569" name="Picture 18" descr="trio-of-red-drinks"/>
          <p:cNvPicPr>
            <a:picLocks noChangeAspect="1" noChangeArrowheads="1"/>
          </p:cNvPicPr>
          <p:nvPr/>
        </p:nvPicPr>
        <p:blipFill>
          <a:blip r:embed="rId10"/>
          <a:srcRect/>
          <a:stretch>
            <a:fillRect/>
          </a:stretch>
        </p:blipFill>
        <p:spPr bwMode="auto">
          <a:xfrm>
            <a:off x="7056438" y="4635500"/>
            <a:ext cx="1428750" cy="1428750"/>
          </a:xfrm>
          <a:prstGeom prst="rect">
            <a:avLst/>
          </a:prstGeom>
          <a:noFill/>
          <a:ln w="9525">
            <a:noFill/>
            <a:miter lim="800000"/>
            <a:headEnd/>
            <a:tailEnd/>
          </a:ln>
        </p:spPr>
      </p:pic>
      <p:pic>
        <p:nvPicPr>
          <p:cNvPr id="23570" name="Picture 19" descr="e124"/>
          <p:cNvPicPr>
            <a:picLocks noChangeAspect="1" noChangeArrowheads="1"/>
          </p:cNvPicPr>
          <p:nvPr/>
        </p:nvPicPr>
        <p:blipFill>
          <a:blip r:embed="rId11"/>
          <a:srcRect/>
          <a:stretch>
            <a:fillRect/>
          </a:stretch>
        </p:blipFill>
        <p:spPr bwMode="auto">
          <a:xfrm>
            <a:off x="4300538" y="3429000"/>
            <a:ext cx="1335087" cy="836613"/>
          </a:xfrm>
          <a:prstGeom prst="rect">
            <a:avLst/>
          </a:prstGeom>
          <a:noFill/>
          <a:ln w="9525">
            <a:noFill/>
            <a:miter lim="800000"/>
            <a:headEnd/>
            <a:tailEnd/>
          </a:ln>
        </p:spPr>
      </p:pic>
      <p:pic>
        <p:nvPicPr>
          <p:cNvPr id="23571" name="Picture 20" descr="abbponceau_s"/>
          <p:cNvPicPr>
            <a:picLocks noChangeAspect="1" noChangeArrowheads="1"/>
          </p:cNvPicPr>
          <p:nvPr/>
        </p:nvPicPr>
        <p:blipFill>
          <a:blip r:embed="rId12"/>
          <a:srcRect/>
          <a:stretch>
            <a:fillRect/>
          </a:stretch>
        </p:blipFill>
        <p:spPr bwMode="auto">
          <a:xfrm>
            <a:off x="4170363" y="4567238"/>
            <a:ext cx="1633537" cy="1166812"/>
          </a:xfrm>
          <a:prstGeom prst="rect">
            <a:avLst/>
          </a:prstGeom>
          <a:noFill/>
          <a:ln w="9525">
            <a:noFill/>
            <a:miter lim="800000"/>
            <a:headEnd/>
            <a:tailEnd/>
          </a:ln>
        </p:spPr>
      </p:pic>
      <p:pic>
        <p:nvPicPr>
          <p:cNvPr id="23572" name="Picture 21" descr="e102"/>
          <p:cNvPicPr>
            <a:picLocks noChangeAspect="1" noChangeArrowheads="1"/>
          </p:cNvPicPr>
          <p:nvPr/>
        </p:nvPicPr>
        <p:blipFill>
          <a:blip r:embed="rId13"/>
          <a:srcRect/>
          <a:stretch>
            <a:fillRect/>
          </a:stretch>
        </p:blipFill>
        <p:spPr bwMode="auto">
          <a:xfrm>
            <a:off x="484188" y="3675063"/>
            <a:ext cx="993775" cy="717550"/>
          </a:xfrm>
          <a:prstGeom prst="rect">
            <a:avLst/>
          </a:prstGeom>
          <a:noFill/>
          <a:ln w="9525">
            <a:noFill/>
            <a:miter lim="800000"/>
            <a:headEnd/>
            <a:tailEnd/>
          </a:ln>
        </p:spPr>
      </p:pic>
      <p:pic>
        <p:nvPicPr>
          <p:cNvPr id="23573" name="Picture 22" descr="Mushy_peas_1113154c"/>
          <p:cNvPicPr>
            <a:picLocks noChangeAspect="1" noChangeArrowheads="1"/>
          </p:cNvPicPr>
          <p:nvPr/>
        </p:nvPicPr>
        <p:blipFill>
          <a:blip r:embed="rId14"/>
          <a:srcRect/>
          <a:stretch>
            <a:fillRect/>
          </a:stretch>
        </p:blipFill>
        <p:spPr bwMode="auto">
          <a:xfrm>
            <a:off x="0" y="4714875"/>
            <a:ext cx="1941513" cy="121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withEffect">
                                  <p:stCondLst>
                                    <p:cond delay="0"/>
                                  </p:stCondLst>
                                  <p:childTnLst>
                                    <p:animClr clrSpc="rgb" dir="cw">
                                      <p:cBhvr override="childStyle">
                                        <p:cTn id="6" dur="1000" autoRev="1" fill="hold"/>
                                        <p:tgtEl>
                                          <p:spTgt spid="1731586"/>
                                        </p:tgtEl>
                                        <p:attrNameLst>
                                          <p:attrName>style.color</p:attrName>
                                        </p:attrNameLst>
                                      </p:cBhvr>
                                      <p:to>
                                        <a:schemeClr val="bg1"/>
                                      </p:to>
                                    </p:animClr>
                                    <p:animClr clrSpc="rgb" dir="cw">
                                      <p:cBhvr>
                                        <p:cTn id="7" dur="1000" autoRev="1" fill="hold"/>
                                        <p:tgtEl>
                                          <p:spTgt spid="1731586"/>
                                        </p:tgtEl>
                                        <p:attrNameLst>
                                          <p:attrName>fillcolor</p:attrName>
                                        </p:attrNameLst>
                                      </p:cBhvr>
                                      <p:to>
                                        <a:schemeClr val="bg1"/>
                                      </p:to>
                                    </p:animClr>
                                    <p:set>
                                      <p:cBhvr>
                                        <p:cTn id="8" dur="1000" autoRev="1" fill="hold"/>
                                        <p:tgtEl>
                                          <p:spTgt spid="1731586"/>
                                        </p:tgtEl>
                                        <p:attrNameLst>
                                          <p:attrName>fill.type</p:attrName>
                                        </p:attrNameLst>
                                      </p:cBhvr>
                                      <p:to>
                                        <p:strVal val="solid"/>
                                      </p:to>
                                    </p:set>
                                    <p:set>
                                      <p:cBhvr>
                                        <p:cTn id="9" dur="1000" autoRev="1" fill="hold"/>
                                        <p:tgtEl>
                                          <p:spTgt spid="17315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586" grpId="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Другая 5">
    <a:dk1>
      <a:sysClr val="windowText" lastClr="000000"/>
    </a:dk1>
    <a:lt1>
      <a:sysClr val="window" lastClr="FFFFFF"/>
    </a:lt1>
    <a:dk2>
      <a:srgbClr val="4E5B6F"/>
    </a:dk2>
    <a:lt2>
      <a:srgbClr val="D6ECFF"/>
    </a:lt2>
    <a:accent1>
      <a:srgbClr val="39E5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2.xml><?xml version="1.0" encoding="utf-8"?>
<a:themeOverride xmlns:a="http://schemas.openxmlformats.org/drawingml/2006/main">
  <a:clrScheme name="Другая 5">
    <a:dk1>
      <a:sysClr val="windowText" lastClr="000000"/>
    </a:dk1>
    <a:lt1>
      <a:sysClr val="window" lastClr="FFFFFF"/>
    </a:lt1>
    <a:dk2>
      <a:srgbClr val="4E5B6F"/>
    </a:dk2>
    <a:lt2>
      <a:srgbClr val="D6ECFF"/>
    </a:lt2>
    <a:accent1>
      <a:srgbClr val="39E5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1635</TotalTime>
  <Words>4011</Words>
  <Application>Microsoft Office PowerPoint</Application>
  <PresentationFormat>Экран (4:3)</PresentationFormat>
  <Paragraphs>666</Paragraphs>
  <Slides>65</Slides>
  <Notes>44</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65</vt:i4>
      </vt:variant>
    </vt:vector>
  </HeadingPairs>
  <TitlesOfParts>
    <vt:vector size="69" baseType="lpstr">
      <vt:lpstr>Тема Office</vt:lpstr>
      <vt:lpstr>Photo Editor Photo</vt:lpstr>
      <vt:lpstr>Диаграмма</vt:lpstr>
      <vt:lpstr>Диаграмма Microsoft Graph</vt:lpstr>
      <vt:lpstr>Презентация PowerPoint</vt:lpstr>
      <vt:lpstr>Ситуативная тревожность у детей и подростков в зависимости от формы обучения, %  (Ширяева Г.П.,2009) </vt:lpstr>
      <vt:lpstr>Личностная тревожность у детей и подростков в зависимости от формы обучения, %     (Ширяева Г.П.,2009)</vt:lpstr>
      <vt:lpstr>Презентация PowerPoint</vt:lpstr>
      <vt:lpstr>Синдром дефицита внимания с гиперактивностью (СДВГ)</vt:lpstr>
      <vt:lpstr>Влияние стиля поведения учителя на состояние здоровья</vt:lpstr>
      <vt:lpstr>Состояние здоровья учителей  и учащихся по данным углубленных профилактических осмотров</vt:lpstr>
      <vt:lpstr>аутоагрессивное поведение подростков</vt:lpstr>
      <vt:lpstr>NB! Пищевые добавки выводят магний</vt:lpstr>
      <vt:lpstr>Результаты исследования имели широкий общественный резонанс</vt:lpstr>
      <vt:lpstr>Американский университет Пурдью</vt:lpstr>
      <vt:lpstr>Презентация PowerPoint</vt:lpstr>
      <vt:lpstr>Презентация PowerPoint</vt:lpstr>
      <vt:lpstr>Три точки зрения на функционирование мозга</vt:lpstr>
      <vt:lpstr>В основе доказательности – фундаментальная биохимия молекул</vt:lpstr>
      <vt:lpstr>А. Эйнштейн</vt:lpstr>
      <vt:lpstr>Презентация PowerPoint</vt:lpstr>
      <vt:lpstr>Витамины и микроэлементы действуют по принципу рычага</vt:lpstr>
      <vt:lpstr>Другими словами, микронутриенты действуют по принципу потенцирования ферментов и других белков  </vt:lpstr>
      <vt:lpstr>Презентация PowerPoint</vt:lpstr>
      <vt:lpstr>Презентация PowerPoint</vt:lpstr>
      <vt:lpstr>Нейрохимические роли магния</vt:lpstr>
      <vt:lpstr>Физиологические эффекты пиридоксина</vt:lpstr>
      <vt:lpstr>Дефицит пиридоксина приводит к </vt:lpstr>
      <vt:lpstr>Презентация PowerPoint</vt:lpstr>
      <vt:lpstr>Сульфат магния – можно…  Но осторожно!</vt:lpstr>
      <vt:lpstr> Норма магния в эритроцитах  взрослые - 1.65-2.65 ммоль/л  </vt:lpstr>
      <vt:lpstr>ПК: КОМОРБИДНОСТЬ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Эффективность применения препарата МагнеВ6 Форте  при астении в условиях возрастающих по интенсивности информационных нагрузках (Калачева А.Г., 2011)</vt:lpstr>
      <vt:lpstr>F07: Магне В6 Форте, 30 дней, 60дней</vt:lpstr>
      <vt:lpstr>Витамин В6, обмен нейротрансмиттеров и терапия депрессивных состояний  </vt:lpstr>
      <vt:lpstr>Витамин В6, обмен нейротрансмиттеров и терапия депрессивных состояний  </vt:lpstr>
      <vt:lpstr>Дефицит витаминов группы В связан с повышенным риском развития депрессии</vt:lpstr>
      <vt:lpstr>Презентация PowerPoint</vt:lpstr>
      <vt:lpstr>ПИРИДОКСИН-ПРОТИВООТЕЧНЫЙ ЭФФЕКТ: САМОЕ ОСНОВНОЕ</vt:lpstr>
      <vt:lpstr>Влияние солей магния (50 мг элем. Mg/кг веса) на величину компенсации Дефицита Магния (Х) в эритроцитах при алиментарной гипомагнезиемии, %.</vt:lpstr>
      <vt:lpstr>Презентация PowerPoint</vt:lpstr>
      <vt:lpstr>Профилактика низкого веса –  органическими солями магния, а не MgO!</vt:lpstr>
      <vt:lpstr>МАГНЕ В6</vt:lpstr>
      <vt:lpstr>МАГНЕ В6</vt:lpstr>
      <vt:lpstr>МАГНЕ В6</vt:lpstr>
      <vt:lpstr>МАГНЕ В6</vt:lpstr>
      <vt:lpstr>МАГНЕ В6 форте</vt:lpstr>
      <vt:lpstr>Поступление цитрат магния в организм </vt:lpstr>
      <vt:lpstr>Презентация PowerPoint</vt:lpstr>
      <vt:lpstr>Магне В6 таб и раствор</vt:lpstr>
      <vt:lpstr>Презентация PowerPoint</vt:lpstr>
      <vt:lpstr>Презентация PowerPoint</vt:lpstr>
      <vt:lpstr>Презентация PowerPoint</vt:lpstr>
      <vt:lpstr>Презентация PowerPoint</vt:lpstr>
      <vt:lpstr>Презентация PowerPoint</vt:lpstr>
      <vt:lpstr>«Мы родом из детства, словно из какой-нибудь страны… Я не очень уверен, что жил после того, как прошло детство» Антуан де Сент-Экзюпери, 1943</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ЛЕТНЯЯ ШКОЛА МОЛОДЫХ НЕВРОЛОГОВ УКРАИНА, Micronutrients in neurology:  molecular pharmacology and evidential medicine. Amino acids, vitamins, trace elements, oligopeptides, similar to vitamins substances.</dc:title>
  <dc:creator>Olga</dc:creator>
  <cp:lastModifiedBy>kafedra-9</cp:lastModifiedBy>
  <cp:revision>146</cp:revision>
  <cp:lastPrinted>2013-08-06T14:16:12Z</cp:lastPrinted>
  <dcterms:created xsi:type="dcterms:W3CDTF">2012-09-10T15:17:37Z</dcterms:created>
  <dcterms:modified xsi:type="dcterms:W3CDTF">2016-03-23T07:56:57Z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1160291679</vt:i4>
  </property>
  <property fmtid="{D5CDD505-2E9C-101B-9397-08002B2CF9AE}" pid="3" name="_NewReviewCycle">
    <vt:lpwstr/>
  </property>
  <property fmtid="{D5CDD505-2E9C-101B-9397-08002B2CF9AE}" pid="4" name="_EmailSubject">
    <vt:lpwstr>Презентации по медицинской проблематике и препаратам Санофи.</vt:lpwstr>
  </property>
  <property fmtid="{D5CDD505-2E9C-101B-9397-08002B2CF9AE}" pid="5" name="_AuthorEmail">
    <vt:lpwstr>Tatiana.Maksimova@sanofi.com</vt:lpwstr>
  </property>
  <property fmtid="{D5CDD505-2E9C-101B-9397-08002B2CF9AE}" pid="6" name="_AuthorEmailDisplayName">
    <vt:lpwstr>Maksimova, Tatiana PH/RU</vt:lpwstr>
  </property>
  <property fmtid="{D5CDD505-2E9C-101B-9397-08002B2CF9AE}" pid="7" name="_PreviousAdHocReviewCycleID">
    <vt:i4>693791913</vt:i4>
  </property>
</Properties>
</file>