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5" r:id="rId3"/>
    <p:sldId id="276" r:id="rId4"/>
    <p:sldId id="273" r:id="rId5"/>
    <p:sldId id="257" r:id="rId6"/>
    <p:sldId id="258" r:id="rId7"/>
    <p:sldId id="277" r:id="rId8"/>
    <p:sldId id="260" r:id="rId9"/>
    <p:sldId id="278" r:id="rId10"/>
    <p:sldId id="279" r:id="rId11"/>
    <p:sldId id="262"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8" r:id="rId29"/>
    <p:sldId id="299" r:id="rId30"/>
    <p:sldId id="305" r:id="rId31"/>
    <p:sldId id="306" r:id="rId32"/>
    <p:sldId id="300" r:id="rId33"/>
    <p:sldId id="301" r:id="rId34"/>
    <p:sldId id="302" r:id="rId35"/>
    <p:sldId id="303" r:id="rId36"/>
    <p:sldId id="304" r:id="rId37"/>
    <p:sldId id="319" r:id="rId38"/>
    <p:sldId id="307" r:id="rId39"/>
    <p:sldId id="309" r:id="rId40"/>
    <p:sldId id="310" r:id="rId41"/>
    <p:sldId id="311" r:id="rId42"/>
    <p:sldId id="312" r:id="rId43"/>
    <p:sldId id="313" r:id="rId44"/>
    <p:sldId id="314" r:id="rId45"/>
    <p:sldId id="315" r:id="rId46"/>
    <p:sldId id="308" r:id="rId47"/>
    <p:sldId id="316" r:id="rId48"/>
    <p:sldId id="317" r:id="rId49"/>
    <p:sldId id="318" r:id="rId5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56" y="-264"/>
      </p:cViewPr>
      <p:guideLst>
        <p:guide orient="horz" pos="2160"/>
        <p:guide pos="2880"/>
      </p:guideLst>
    </p:cSldViewPr>
  </p:slideViewPr>
  <p:notesTextViewPr>
    <p:cViewPr>
      <p:scale>
        <a:sx n="100" d="100"/>
        <a:sy n="100" d="100"/>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10.11.2021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10.11.2021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10.11.2021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10.11.2021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10.11.2021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10.11.2021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10.11.2021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10.11.2021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10.11.2021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3200" b="1" dirty="0" smtClean="0">
                <a:solidFill>
                  <a:srgbClr val="FF0000"/>
                </a:solidFill>
              </a:rPr>
              <a:t>Обеспечение инфекционной безопасности</a:t>
            </a:r>
            <a:br>
              <a:rPr lang="ru-RU" sz="3200" b="1" dirty="0" smtClean="0">
                <a:solidFill>
                  <a:srgbClr val="FF0000"/>
                </a:solidFill>
              </a:rPr>
            </a:br>
            <a:r>
              <a:rPr lang="ru-RU" sz="3200" b="1" dirty="0" smtClean="0">
                <a:solidFill>
                  <a:srgbClr val="FF0000"/>
                </a:solidFill>
              </a:rPr>
              <a:t>(по материалам МЗ РФ)</a:t>
            </a:r>
            <a:endParaRPr lang="ru-RU" sz="3200" b="1" dirty="0">
              <a:solidFill>
                <a:srgbClr val="FF0000"/>
              </a:solidFill>
            </a:endParaRPr>
          </a:p>
        </p:txBody>
      </p:sp>
      <p:sp>
        <p:nvSpPr>
          <p:cNvPr id="6" name="Объект 5"/>
          <p:cNvSpPr>
            <a:spLocks noGrp="1"/>
          </p:cNvSpPr>
          <p:nvPr>
            <p:ph sz="half" idx="1"/>
          </p:nvPr>
        </p:nvSpPr>
        <p:spPr>
          <a:xfrm>
            <a:off x="457200" y="1600200"/>
            <a:ext cx="3178696" cy="4525963"/>
          </a:xfrm>
        </p:spPr>
        <p:txBody>
          <a:bodyPr/>
          <a:lstStyle/>
          <a:p>
            <a:pPr marL="0" indent="0">
              <a:buNone/>
            </a:pPr>
            <a:r>
              <a:rPr lang="ru-RU" dirty="0" smtClean="0"/>
              <a:t>     ФГБОУ ВО</a:t>
            </a:r>
          </a:p>
          <a:p>
            <a:pPr marL="0" indent="0">
              <a:buNone/>
            </a:pPr>
            <a:r>
              <a:rPr lang="ru-RU" dirty="0"/>
              <a:t> </a:t>
            </a:r>
            <a:r>
              <a:rPr lang="ru-RU" dirty="0" smtClean="0"/>
              <a:t>  БГМУ МЗ РФ</a:t>
            </a:r>
          </a:p>
          <a:p>
            <a:pPr marL="0" indent="0">
              <a:buNone/>
            </a:pPr>
            <a:endParaRPr lang="ru-RU" dirty="0" smtClean="0"/>
          </a:p>
          <a:p>
            <a:pPr marL="0" indent="0" algn="ctr">
              <a:buNone/>
            </a:pPr>
            <a:r>
              <a:rPr lang="ru-RU" dirty="0" smtClean="0"/>
              <a:t>Кафедра педиатрии с курсом ИДПО</a:t>
            </a:r>
          </a:p>
          <a:p>
            <a:pPr marL="0" indent="0" algn="ctr">
              <a:buNone/>
            </a:pPr>
            <a:r>
              <a:rPr lang="ru-RU"/>
              <a:t> </a:t>
            </a:r>
            <a:endParaRPr lang="ru-RU" dirty="0"/>
          </a:p>
        </p:txBody>
      </p:sp>
      <p:sp>
        <p:nvSpPr>
          <p:cNvPr id="7" name="Объект 6"/>
          <p:cNvSpPr>
            <a:spLocks noGrp="1"/>
          </p:cNvSpPr>
          <p:nvPr>
            <p:ph sz="half" idx="2"/>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2082" y="1484784"/>
            <a:ext cx="4974414"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973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2800" b="1" dirty="0" smtClean="0">
                <a:solidFill>
                  <a:srgbClr val="FF0000"/>
                </a:solidFill>
              </a:rPr>
              <a:t>Для диагностики инфекции, вызванной 2019-</a:t>
            </a:r>
            <a:r>
              <a:rPr lang="en-US" sz="2800" b="1" dirty="0" err="1" smtClean="0">
                <a:solidFill>
                  <a:srgbClr val="FF0000"/>
                </a:solidFill>
              </a:rPr>
              <a:t>nCoV</a:t>
            </a:r>
            <a:r>
              <a:rPr lang="en-US" sz="2800" b="1" dirty="0" smtClean="0">
                <a:solidFill>
                  <a:srgbClr val="FF0000"/>
                </a:solidFill>
              </a:rPr>
              <a:t>, </a:t>
            </a:r>
            <a:r>
              <a:rPr lang="ru-RU" sz="2800" b="1" dirty="0" smtClean="0">
                <a:solidFill>
                  <a:srgbClr val="FF0000"/>
                </a:solidFill>
              </a:rPr>
              <a:t>применяется лабораторный метод ПЦР (полимеразная цепная реакция)</a:t>
            </a:r>
            <a:endParaRPr lang="ru-RU" sz="2800" b="1" dirty="0">
              <a:solidFill>
                <a:srgbClr val="FF0000"/>
              </a:solidFill>
            </a:endParaRPr>
          </a:p>
        </p:txBody>
      </p:sp>
      <p:sp>
        <p:nvSpPr>
          <p:cNvPr id="6" name="Объект 5"/>
          <p:cNvSpPr>
            <a:spLocks noGrp="1"/>
          </p:cNvSpPr>
          <p:nvPr>
            <p:ph sz="half" idx="1"/>
          </p:nvPr>
        </p:nvSpPr>
        <p:spPr>
          <a:xfrm>
            <a:off x="457200" y="1600200"/>
            <a:ext cx="3538736" cy="4525963"/>
          </a:xfrm>
        </p:spPr>
        <p:txBody>
          <a:bodyPr>
            <a:normAutofit fontScale="92500" lnSpcReduction="10000"/>
          </a:bodyPr>
          <a:lstStyle/>
          <a:p>
            <a:endParaRPr lang="ru-RU" dirty="0" smtClean="0"/>
          </a:p>
          <a:p>
            <a:pPr marL="0" indent="0">
              <a:buNone/>
            </a:pPr>
            <a:r>
              <a:rPr lang="ru-RU" dirty="0" smtClean="0"/>
              <a:t>ПЦР –диагностика проводится больным с клиническими признаками ОРВИ, подозрительного на инфекцию, вызванную </a:t>
            </a:r>
            <a:r>
              <a:rPr lang="en-US" dirty="0" smtClean="0"/>
              <a:t>Covid-19, </a:t>
            </a:r>
            <a:r>
              <a:rPr lang="ru-RU" dirty="0" smtClean="0"/>
              <a:t>особенно, прибывающим из </a:t>
            </a:r>
            <a:r>
              <a:rPr lang="ru-RU" dirty="0" err="1" smtClean="0"/>
              <a:t>эпидемиологически</a:t>
            </a:r>
            <a:r>
              <a:rPr lang="ru-RU" dirty="0" smtClean="0"/>
              <a:t>  неблагополучных регионов.</a:t>
            </a:r>
            <a:endParaRPr lang="ru-RU" dirty="0"/>
          </a:p>
        </p:txBody>
      </p:sp>
      <p:sp>
        <p:nvSpPr>
          <p:cNvPr id="7" name="Объект 6"/>
          <p:cNvSpPr>
            <a:spLocks noGrp="1"/>
          </p:cNvSpPr>
          <p:nvPr>
            <p:ph sz="half" idx="2"/>
          </p:nvPr>
        </p:nvSpPr>
        <p:spPr>
          <a:xfrm>
            <a:off x="4648200" y="1600201"/>
            <a:ext cx="4038600" cy="3917032"/>
          </a:xfrm>
        </p:spPr>
        <p:txBody>
          <a:bodyPr>
            <a:normAutofit fontScale="92500" lnSpcReduction="10000"/>
          </a:bodyPr>
          <a:lstStyle/>
          <a:p>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1628800"/>
            <a:ext cx="4536504"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7955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1008112"/>
          </a:xfrm>
        </p:spPr>
        <p:txBody>
          <a:bodyPr>
            <a:normAutofit fontScale="90000"/>
          </a:bodyPr>
          <a:lstStyle/>
          <a:p>
            <a:r>
              <a:rPr lang="ru-RU" sz="2800" b="1" dirty="0" smtClean="0">
                <a:solidFill>
                  <a:srgbClr val="FF0000"/>
                </a:solidFill>
              </a:rPr>
              <a:t/>
            </a:r>
            <a:br>
              <a:rPr lang="ru-RU" sz="2800" b="1" dirty="0" smtClean="0">
                <a:solidFill>
                  <a:srgbClr val="FF0000"/>
                </a:solidFill>
              </a:rPr>
            </a:br>
            <a:r>
              <a:rPr lang="ru-RU" sz="2800" b="1" dirty="0" smtClean="0">
                <a:solidFill>
                  <a:srgbClr val="FF0000"/>
                </a:solidFill>
              </a:rPr>
              <a:t>Новая </a:t>
            </a:r>
            <a:r>
              <a:rPr lang="ru-RU" sz="2800" b="1" dirty="0">
                <a:solidFill>
                  <a:srgbClr val="FF0000"/>
                </a:solidFill>
              </a:rPr>
              <a:t>коронавирусная инфекция. ЭПИДЕМИОЛОГИЧЕСКИЙ АНАМНЕЗ </a:t>
            </a:r>
            <a:r>
              <a:rPr lang="ru-RU" sz="2800" dirty="0">
                <a:solidFill>
                  <a:srgbClr val="FF0000"/>
                </a:solidFill>
              </a:rPr>
              <a:t>- </a:t>
            </a:r>
            <a:r>
              <a:rPr lang="ru-RU" sz="2800" dirty="0"/>
              <a:t/>
            </a:r>
            <a:br>
              <a:rPr lang="ru-RU" sz="2800" dirty="0"/>
            </a:br>
            <a:endParaRPr lang="ru-RU" b="1" dirty="0">
              <a:solidFill>
                <a:srgbClr val="FF0000"/>
              </a:solidFill>
            </a:endParaRPr>
          </a:p>
        </p:txBody>
      </p:sp>
      <p:sp>
        <p:nvSpPr>
          <p:cNvPr id="3" name="Объект 2"/>
          <p:cNvSpPr>
            <a:spLocks noGrp="1"/>
          </p:cNvSpPr>
          <p:nvPr>
            <p:ph sz="half" idx="1"/>
          </p:nvPr>
        </p:nvSpPr>
        <p:spPr>
          <a:xfrm>
            <a:off x="179512" y="1124744"/>
            <a:ext cx="3888432" cy="5328592"/>
          </a:xfrm>
        </p:spPr>
        <p:txBody>
          <a:bodyPr>
            <a:normAutofit fontScale="77500" lnSpcReduction="20000"/>
          </a:bodyPr>
          <a:lstStyle/>
          <a:p>
            <a:r>
              <a:rPr lang="ru-RU" dirty="0" smtClean="0"/>
              <a:t>✓ </a:t>
            </a:r>
            <a:r>
              <a:rPr lang="ru-RU" dirty="0"/>
              <a:t>Возвращение из зарубежной поездки за 14 дней до появления симптомов; </a:t>
            </a:r>
            <a:endParaRPr lang="ru-RU" dirty="0" smtClean="0"/>
          </a:p>
          <a:p>
            <a:r>
              <a:rPr lang="ru-RU" dirty="0" smtClean="0"/>
              <a:t>✓ </a:t>
            </a:r>
            <a:r>
              <a:rPr lang="ru-RU" dirty="0"/>
              <a:t>Тесные контакты за последние 14 дней с лицом, находящимися под наблюдением COVID-19, который в последующем заболел; </a:t>
            </a:r>
            <a:endParaRPr lang="ru-RU" dirty="0" smtClean="0"/>
          </a:p>
          <a:p>
            <a:pPr algn="just"/>
            <a:r>
              <a:rPr lang="ru-RU" dirty="0" smtClean="0"/>
              <a:t>✓ </a:t>
            </a:r>
            <a:r>
              <a:rPr lang="ru-RU" dirty="0"/>
              <a:t>Тесные контакты за последние 14 дней с лицом, у которого лабораторно подтвержден диагноз COVID-19; ✓ Работа с больными с подтвержденными и подозрительными случаями COVID-19.</a:t>
            </a:r>
          </a:p>
        </p:txBody>
      </p:sp>
      <p:sp>
        <p:nvSpPr>
          <p:cNvPr id="4" name="Объект 3"/>
          <p:cNvSpPr>
            <a:spLocks noGrp="1"/>
          </p:cNvSpPr>
          <p:nvPr>
            <p:ph sz="half" idx="2"/>
          </p:nvPr>
        </p:nvSpPr>
        <p:spPr/>
        <p:txBody>
          <a:bodyPr>
            <a:normAutofit fontScale="77500" lnSpcReduction="20000"/>
          </a:bodyPr>
          <a:lstStyle/>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412776"/>
            <a:ext cx="4608512"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373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39552" y="764704"/>
            <a:ext cx="8147248" cy="652934"/>
          </a:xfrm>
        </p:spPr>
        <p:txBody>
          <a:bodyPr>
            <a:noAutofit/>
          </a:bodyPr>
          <a:lstStyle/>
          <a:p>
            <a:r>
              <a:rPr lang="ru-RU" sz="2800" b="1" dirty="0" smtClean="0">
                <a:solidFill>
                  <a:srgbClr val="FF0000"/>
                </a:solidFill>
              </a:rPr>
              <a:t>В настоящее время основным источником инфекции является больной человек, в том числе находящийся в инкубационном периоде заболевания (то есть без заметных проявлений и жалоб)</a:t>
            </a:r>
            <a:endParaRPr lang="ru-RU" sz="2800" b="1" dirty="0">
              <a:solidFill>
                <a:srgbClr val="FF0000"/>
              </a:solidFill>
            </a:endParaRPr>
          </a:p>
        </p:txBody>
      </p:sp>
      <p:sp>
        <p:nvSpPr>
          <p:cNvPr id="6" name="Объект 5"/>
          <p:cNvSpPr>
            <a:spLocks noGrp="1"/>
          </p:cNvSpPr>
          <p:nvPr>
            <p:ph idx="1"/>
          </p:nvPr>
        </p:nvSpPr>
        <p:spPr>
          <a:xfrm>
            <a:off x="457200" y="2420888"/>
            <a:ext cx="8229600" cy="3705275"/>
          </a:xfrm>
        </p:spPr>
        <p:txBody>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204864"/>
            <a:ext cx="8640960"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4470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FF0000"/>
                </a:solidFill>
              </a:rPr>
              <a:t>Передача воздушно-капельным путём вируса</a:t>
            </a:r>
            <a:r>
              <a:rPr lang="ru-RU" sz="2800" b="1" dirty="0">
                <a:solidFill>
                  <a:srgbClr val="FF0000"/>
                </a:solidFill>
              </a:rPr>
              <a:t>, вызывающего </a:t>
            </a:r>
            <a:r>
              <a:rPr lang="en-US" sz="2800" b="1" dirty="0">
                <a:solidFill>
                  <a:srgbClr val="FF0000"/>
                </a:solidFill>
              </a:rPr>
              <a:t>COVID-19 </a:t>
            </a:r>
            <a:endParaRPr lang="ru-RU" sz="2800" b="1" dirty="0">
              <a:solidFill>
                <a:srgbClr val="FF0000"/>
              </a:solidFill>
            </a:endParaRPr>
          </a:p>
        </p:txBody>
      </p:sp>
      <p:sp>
        <p:nvSpPr>
          <p:cNvPr id="3" name="Объект 2"/>
          <p:cNvSpPr>
            <a:spLocks noGrp="1"/>
          </p:cNvSpPr>
          <p:nvPr>
            <p:ph idx="1"/>
          </p:nvPr>
        </p:nvSpPr>
        <p:spPr/>
        <p:txBody>
          <a:bodyPr/>
          <a:lstStyle/>
          <a:p>
            <a:pPr algn="just"/>
            <a:r>
              <a:rPr lang="ru-RU" dirty="0"/>
              <a:t>При кашле и чихании источник возбудителя инфекции создает вокруг себя аэрозоль с каплями респираторного секрета, содержащими вирусные частицы. При контакте с источником возбудителя инфекции у восприимчивого лица происходит контаминация слизистой оболочки (рот и нос) или конъюнктивы (глаза) вирусом. </a:t>
            </a:r>
          </a:p>
        </p:txBody>
      </p:sp>
    </p:spTree>
    <p:extLst>
      <p:ext uri="{BB962C8B-B14F-4D97-AF65-F5344CB8AC3E}">
        <p14:creationId xmlns:p14="http://schemas.microsoft.com/office/powerpoint/2010/main" val="2929252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12968" cy="706090"/>
          </a:xfrm>
        </p:spPr>
        <p:txBody>
          <a:bodyPr>
            <a:normAutofit fontScale="90000"/>
          </a:bodyPr>
          <a:lstStyle/>
          <a:p>
            <a:r>
              <a:rPr lang="ru-RU" sz="2800" b="1" dirty="0">
                <a:solidFill>
                  <a:srgbClr val="FF0000"/>
                </a:solidFill>
              </a:rPr>
              <a:t>Контактный путь </a:t>
            </a:r>
            <a:r>
              <a:rPr lang="ru-RU" sz="2800" b="1" dirty="0" smtClean="0">
                <a:solidFill>
                  <a:srgbClr val="FF0000"/>
                </a:solidFill>
              </a:rPr>
              <a:t>передачи  </a:t>
            </a:r>
            <a:r>
              <a:rPr lang="ru-RU" sz="2800" b="1" dirty="0">
                <a:solidFill>
                  <a:srgbClr val="FF0000"/>
                </a:solidFill>
              </a:rPr>
              <a:t>вируса, вызывающего </a:t>
            </a:r>
            <a:r>
              <a:rPr lang="en-US" sz="2800" b="1" dirty="0">
                <a:solidFill>
                  <a:srgbClr val="FF0000"/>
                </a:solidFill>
              </a:rPr>
              <a:t>COVID-19 </a:t>
            </a:r>
            <a:endParaRPr lang="ru-RU" sz="2800" dirty="0"/>
          </a:p>
        </p:txBody>
      </p:sp>
      <p:sp>
        <p:nvSpPr>
          <p:cNvPr id="3" name="Объект 2"/>
          <p:cNvSpPr>
            <a:spLocks noGrp="1"/>
          </p:cNvSpPr>
          <p:nvPr>
            <p:ph sz="half" idx="1"/>
          </p:nvPr>
        </p:nvSpPr>
        <p:spPr>
          <a:xfrm>
            <a:off x="251520" y="1196752"/>
            <a:ext cx="3456384" cy="4929411"/>
          </a:xfrm>
        </p:spPr>
        <p:txBody>
          <a:bodyPr>
            <a:normAutofit lnSpcReduction="10000"/>
          </a:bodyPr>
          <a:lstStyle/>
          <a:p>
            <a:r>
              <a:rPr lang="ru-RU" dirty="0"/>
              <a:t>во время рукопожатий и других видах непосредственного контакта с инфицированным человеком (например, осмотр пациента медицинским работником без СИЗ)</a:t>
            </a:r>
          </a:p>
        </p:txBody>
      </p:sp>
      <p:sp>
        <p:nvSpPr>
          <p:cNvPr id="4" name="Объект 3"/>
          <p:cNvSpPr>
            <a:spLocks noGrp="1"/>
          </p:cNvSpPr>
          <p:nvPr>
            <p:ph sz="half" idx="2"/>
          </p:nvPr>
        </p:nvSpPr>
        <p:spPr>
          <a:xfrm>
            <a:off x="4644008" y="1772816"/>
            <a:ext cx="4038600" cy="4525963"/>
          </a:xfrm>
        </p:spPr>
        <p:txBody>
          <a:bodyPr>
            <a:normAutofit lnSpcReduction="10000"/>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772816"/>
            <a:ext cx="4968552"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2877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r>
              <a:rPr lang="ru-RU" sz="3600" b="1" dirty="0" smtClean="0">
                <a:solidFill>
                  <a:srgbClr val="FF0000"/>
                </a:solidFill>
              </a:rPr>
              <a:t>Чтобы не допустить заражения </a:t>
            </a:r>
            <a:endParaRPr lang="ru-RU" sz="3600" b="1" dirty="0">
              <a:solidFill>
                <a:srgbClr val="FF0000"/>
              </a:solidFill>
            </a:endParaRPr>
          </a:p>
        </p:txBody>
      </p:sp>
      <p:sp>
        <p:nvSpPr>
          <p:cNvPr id="3" name="Объект 2"/>
          <p:cNvSpPr>
            <a:spLocks noGrp="1"/>
          </p:cNvSpPr>
          <p:nvPr>
            <p:ph sz="half" idx="1"/>
          </p:nvPr>
        </p:nvSpPr>
        <p:spPr>
          <a:xfrm>
            <a:off x="251520" y="1340768"/>
            <a:ext cx="3888432" cy="5184576"/>
          </a:xfrm>
        </p:spPr>
        <p:txBody>
          <a:bodyPr>
            <a:noAutofit/>
          </a:bodyPr>
          <a:lstStyle/>
          <a:p>
            <a:r>
              <a:rPr lang="ru-RU" sz="3200" dirty="0" smtClean="0"/>
              <a:t>По возможности – не прикасайтесь к ручкам, перилам, другим поверхностям в общественных местах и ограничьте поцелуи, рукопожатия</a:t>
            </a:r>
            <a:endParaRPr lang="ru-RU" sz="3200" dirty="0"/>
          </a:p>
        </p:txBody>
      </p:sp>
      <p:sp>
        <p:nvSpPr>
          <p:cNvPr id="4" name="Объект 3"/>
          <p:cNvSpPr>
            <a:spLocks noGrp="1"/>
          </p:cNvSpPr>
          <p:nvPr>
            <p:ph sz="half" idx="2"/>
          </p:nvPr>
        </p:nvSpPr>
        <p:spPr>
          <a:xfrm>
            <a:off x="4646104" y="3573016"/>
            <a:ext cx="2876128" cy="2127796"/>
          </a:xfrm>
        </p:spPr>
        <p:txBody>
          <a:bodyPr/>
          <a:lstStyle/>
          <a:p>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124121"/>
            <a:ext cx="3600400" cy="1872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9" y="-1719263"/>
            <a:ext cx="3197039"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429000"/>
            <a:ext cx="4536504"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876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457200" y="274638"/>
            <a:ext cx="8229600" cy="778098"/>
          </a:xfrm>
        </p:spPr>
        <p:txBody>
          <a:bodyPr>
            <a:normAutofit/>
          </a:bodyPr>
          <a:lstStyle/>
          <a:p>
            <a:r>
              <a:rPr lang="ru-RU" sz="3200" b="1" dirty="0" smtClean="0">
                <a:solidFill>
                  <a:srgbClr val="FF0000"/>
                </a:solidFill>
              </a:rPr>
              <a:t>Риск </a:t>
            </a:r>
            <a:r>
              <a:rPr lang="ru-RU" sz="3200" b="1" dirty="0">
                <a:solidFill>
                  <a:srgbClr val="FF0000"/>
                </a:solidFill>
              </a:rPr>
              <a:t>передачи увеличивается </a:t>
            </a:r>
          </a:p>
        </p:txBody>
      </p:sp>
      <p:sp>
        <p:nvSpPr>
          <p:cNvPr id="3" name="Объект 2"/>
          <p:cNvSpPr>
            <a:spLocks noGrp="1"/>
          </p:cNvSpPr>
          <p:nvPr>
            <p:ph idx="1"/>
          </p:nvPr>
        </p:nvSpPr>
        <p:spPr>
          <a:xfrm>
            <a:off x="467544" y="1268760"/>
            <a:ext cx="8229600" cy="5040560"/>
          </a:xfrm>
        </p:spPr>
        <p:txBody>
          <a:bodyPr>
            <a:normAutofit fontScale="85000" lnSpcReduction="10000"/>
          </a:bodyPr>
          <a:lstStyle/>
          <a:p>
            <a:pPr algn="just"/>
            <a:r>
              <a:rPr lang="ru-RU" dirty="0" smtClean="0"/>
              <a:t>при </a:t>
            </a:r>
            <a:r>
              <a:rPr lang="ru-RU" dirty="0"/>
              <a:t>конкретных лечебно-диагностических манипуляциях, когда выполняются аэрозоль-генерирующие процедуры (например, </a:t>
            </a:r>
            <a:r>
              <a:rPr lang="ru-RU" dirty="0" err="1"/>
              <a:t>эндотрахеальная</a:t>
            </a:r>
            <a:r>
              <a:rPr lang="ru-RU" dirty="0"/>
              <a:t> интубация, бронхоскопия, санация трахеобронхиального дерева при незамкнутом (открытом) дыхательном контуре, лечение с применением </a:t>
            </a:r>
            <a:r>
              <a:rPr lang="ru-RU" dirty="0" err="1"/>
              <a:t>небулайзера</a:t>
            </a:r>
            <a:r>
              <a:rPr lang="ru-RU" dirty="0"/>
              <a:t>, ручная вентиляция легких до интубации, перемещение пациента в положение лежа, отключение пациента от аппарата искусственной вентиляции легких, </a:t>
            </a:r>
            <a:r>
              <a:rPr lang="ru-RU" dirty="0" err="1"/>
              <a:t>неинвазивная</a:t>
            </a:r>
            <a:r>
              <a:rPr lang="ru-RU" dirty="0"/>
              <a:t> вентиляция с положительным давлением, </a:t>
            </a:r>
            <a:r>
              <a:rPr lang="ru-RU" dirty="0" err="1"/>
              <a:t>трахеостомия</a:t>
            </a:r>
            <a:r>
              <a:rPr lang="ru-RU" dirty="0"/>
              <a:t> и сердечно-легочная реанимация)</a:t>
            </a:r>
          </a:p>
        </p:txBody>
      </p:sp>
    </p:spTree>
    <p:extLst>
      <p:ext uri="{BB962C8B-B14F-4D97-AF65-F5344CB8AC3E}">
        <p14:creationId xmlns:p14="http://schemas.microsoft.com/office/powerpoint/2010/main" val="2714853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fontScale="90000"/>
          </a:bodyPr>
          <a:lstStyle/>
          <a:p>
            <a:r>
              <a:rPr lang="ru-RU" sz="3200" b="1" dirty="0">
                <a:solidFill>
                  <a:srgbClr val="FF0000"/>
                </a:solidFill>
              </a:rPr>
              <a:t>Предупреждение заноса COVID-19 в медицинскую организацию</a:t>
            </a:r>
          </a:p>
        </p:txBody>
      </p:sp>
      <p:sp>
        <p:nvSpPr>
          <p:cNvPr id="3" name="Объект 2"/>
          <p:cNvSpPr>
            <a:spLocks noGrp="1"/>
          </p:cNvSpPr>
          <p:nvPr>
            <p:ph sz="half" idx="1"/>
          </p:nvPr>
        </p:nvSpPr>
        <p:spPr>
          <a:xfrm>
            <a:off x="251520" y="1340768"/>
            <a:ext cx="3960440" cy="4785395"/>
          </a:xfrm>
        </p:spPr>
        <p:txBody>
          <a:bodyPr/>
          <a:lstStyle/>
          <a:p>
            <a:r>
              <a:rPr lang="ru-RU" dirty="0"/>
              <a:t>На входе в МО должен быть организован медицинский пост, где проводиться опрос </a:t>
            </a:r>
            <a:r>
              <a:rPr lang="ru-RU" dirty="0" smtClean="0"/>
              <a:t>работников</a:t>
            </a:r>
            <a:r>
              <a:rPr lang="ru-RU" dirty="0"/>
              <a:t>, измерение температуры, осмотр на наличие респираторных симптомов.</a:t>
            </a:r>
          </a:p>
        </p:txBody>
      </p:sp>
      <p:sp>
        <p:nvSpPr>
          <p:cNvPr id="4" name="Объект 3"/>
          <p:cNvSpPr>
            <a:spLocks noGrp="1"/>
          </p:cNvSpPr>
          <p:nvPr>
            <p:ph sz="half" idx="2"/>
          </p:nvPr>
        </p:nvSpPr>
        <p:spPr/>
        <p:txBody>
          <a:bodyPr/>
          <a:lstStyle/>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426349"/>
            <a:ext cx="4680520" cy="473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5541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b="1" dirty="0">
                <a:solidFill>
                  <a:srgbClr val="FF0000"/>
                </a:solidFill>
              </a:rPr>
              <a:t>Перед госпитализацией больного медицинскими работниками скорой медицинской помощи должен быть собран эпидемиологический анамнез:</a:t>
            </a:r>
          </a:p>
        </p:txBody>
      </p:sp>
      <p:sp>
        <p:nvSpPr>
          <p:cNvPr id="5" name="Объект 4"/>
          <p:cNvSpPr>
            <a:spLocks noGrp="1"/>
          </p:cNvSpPr>
          <p:nvPr>
            <p:ph idx="1"/>
          </p:nvPr>
        </p:nvSpPr>
        <p:spPr>
          <a:xfrm>
            <a:off x="251520" y="1844824"/>
            <a:ext cx="8568952" cy="4824536"/>
          </a:xfrm>
        </p:spPr>
        <p:txBody>
          <a:bodyPr>
            <a:normAutofit/>
          </a:bodyPr>
          <a:lstStyle/>
          <a:p>
            <a:pPr algn="just"/>
            <a:r>
              <a:rPr lang="ru-RU" sz="2800" dirty="0"/>
              <a:t>- возвращение из зарубежной поездки за 14 дней до обращения; - наличие тесных контактов за последние 14 дней с лицами, находящимися под наблюдением по инфекции, вызванной новым </a:t>
            </a:r>
            <a:r>
              <a:rPr lang="ru-RU" sz="2800" dirty="0" err="1"/>
              <a:t>коронавирусом</a:t>
            </a:r>
            <a:r>
              <a:rPr lang="ru-RU" sz="2800" dirty="0"/>
              <a:t> SARS-CoV-2, которые в последующем заболели; - наличие тесных контактов за последние 14 дней с лицами, у которых лабораторно подтвержден диагноз COVID-19. - работа с больными с подтвержденными и подозрительными случаями COVID-19 </a:t>
            </a:r>
          </a:p>
        </p:txBody>
      </p:sp>
    </p:spTree>
    <p:extLst>
      <p:ext uri="{BB962C8B-B14F-4D97-AF65-F5344CB8AC3E}">
        <p14:creationId xmlns:p14="http://schemas.microsoft.com/office/powerpoint/2010/main" val="3320245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18058"/>
          </a:xfrm>
        </p:spPr>
        <p:txBody>
          <a:bodyPr>
            <a:normAutofit fontScale="90000"/>
          </a:bodyPr>
          <a:lstStyle/>
          <a:p>
            <a:r>
              <a:rPr lang="ru-RU" sz="2800" b="1" dirty="0">
                <a:solidFill>
                  <a:srgbClr val="FF0000"/>
                </a:solidFill>
              </a:rPr>
              <a:t>Подозрительный на </a:t>
            </a:r>
            <a:r>
              <a:rPr lang="en-US" sz="2800" b="1" dirty="0">
                <a:solidFill>
                  <a:srgbClr val="FF0000"/>
                </a:solidFill>
              </a:rPr>
              <a:t>COVID-19 </a:t>
            </a:r>
            <a:r>
              <a:rPr lang="ru-RU" sz="2800" b="1" dirty="0">
                <a:solidFill>
                  <a:srgbClr val="FF0000"/>
                </a:solidFill>
              </a:rPr>
              <a:t>случай</a:t>
            </a:r>
            <a:r>
              <a:rPr lang="ru-RU" sz="2800" dirty="0"/>
              <a:t>: </a:t>
            </a:r>
          </a:p>
        </p:txBody>
      </p:sp>
      <p:sp>
        <p:nvSpPr>
          <p:cNvPr id="3" name="Объект 2"/>
          <p:cNvSpPr>
            <a:spLocks noGrp="1"/>
          </p:cNvSpPr>
          <p:nvPr>
            <p:ph sz="half" idx="1"/>
          </p:nvPr>
        </p:nvSpPr>
        <p:spPr>
          <a:xfrm>
            <a:off x="0" y="836712"/>
            <a:ext cx="4788024" cy="5688632"/>
          </a:xfrm>
        </p:spPr>
        <p:txBody>
          <a:bodyPr>
            <a:normAutofit fontScale="47500" lnSpcReduction="20000"/>
          </a:bodyPr>
          <a:lstStyle/>
          <a:p>
            <a:pPr algn="just"/>
            <a:r>
              <a:rPr lang="ru-RU" sz="5100" b="1" dirty="0" smtClean="0"/>
              <a:t>клинические </a:t>
            </a:r>
            <a:r>
              <a:rPr lang="ru-RU" sz="5100" b="1" dirty="0"/>
              <a:t>проявления острой респираторной инфекции (температура тела выше 37,5 °C и один или более из следующих признаков: кашель, одышка, ощущение заложенности в грудной клетке, насыщение крови кислородом по данным </a:t>
            </a:r>
            <a:r>
              <a:rPr lang="ru-RU" sz="5100" b="1" dirty="0" err="1"/>
              <a:t>пульсоксиметрии</a:t>
            </a:r>
            <a:r>
              <a:rPr lang="ru-RU" sz="5100" b="1" dirty="0"/>
              <a:t> (SpO2) ≤ 95%, боль в горле, насморк, снижение обоняния и вкуса, признаки конъюнктивита) при отсутствии других известных причин, которые объясняют клиническую картину вне зависимости от эпидемиологического анамнеза</a:t>
            </a:r>
            <a:r>
              <a:rPr lang="ru-RU" b="1" dirty="0"/>
              <a:t>. </a:t>
            </a:r>
          </a:p>
        </p:txBody>
      </p:sp>
      <p:sp>
        <p:nvSpPr>
          <p:cNvPr id="4" name="Объект 3"/>
          <p:cNvSpPr>
            <a:spLocks noGrp="1"/>
          </p:cNvSpPr>
          <p:nvPr>
            <p:ph sz="half" idx="2"/>
          </p:nvPr>
        </p:nvSpPr>
        <p:spPr>
          <a:xfrm>
            <a:off x="5185974" y="2816932"/>
            <a:ext cx="3682752" cy="2520280"/>
          </a:xfrm>
        </p:spPr>
        <p:txBody>
          <a:bodyPr>
            <a:normAutofit fontScale="47500" lnSpcReduction="20000"/>
          </a:bodyPr>
          <a:lstStyle/>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420888"/>
            <a:ext cx="3888432"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626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91680" y="274638"/>
            <a:ext cx="6995120" cy="1143000"/>
          </a:xfrm>
        </p:spPr>
        <p:txBody>
          <a:bodyPr/>
          <a:lstStyle/>
          <a:p>
            <a:r>
              <a:rPr lang="ru-RU" sz="2800" b="1" dirty="0">
                <a:solidFill>
                  <a:srgbClr val="FF0000"/>
                </a:solidFill>
              </a:rPr>
              <a:t>Новая коронавирусная инфекция. Основные положения</a:t>
            </a:r>
            <a:r>
              <a:rPr lang="ru-RU" sz="2800" b="1" dirty="0" smtClean="0">
                <a:solidFill>
                  <a:srgbClr val="FF0000"/>
                </a:solidFill>
              </a:rPr>
              <a:t>. </a:t>
            </a:r>
            <a:endParaRPr lang="ru-RU" b="1" dirty="0">
              <a:solidFill>
                <a:srgbClr val="FF0000"/>
              </a:solidFill>
            </a:endParaRPr>
          </a:p>
        </p:txBody>
      </p:sp>
      <p:sp>
        <p:nvSpPr>
          <p:cNvPr id="3" name="Объект 2"/>
          <p:cNvSpPr>
            <a:spLocks noGrp="1"/>
          </p:cNvSpPr>
          <p:nvPr>
            <p:ph sz="half" idx="1"/>
          </p:nvPr>
        </p:nvSpPr>
        <p:spPr>
          <a:xfrm>
            <a:off x="251520" y="1052736"/>
            <a:ext cx="4032448" cy="5328592"/>
          </a:xfrm>
        </p:spPr>
        <p:txBody>
          <a:bodyPr>
            <a:normAutofit fontScale="92500" lnSpcReduction="20000"/>
          </a:bodyPr>
          <a:lstStyle/>
          <a:p>
            <a:r>
              <a:rPr lang="ru-RU" dirty="0" err="1"/>
              <a:t>Коронавирусы</a:t>
            </a:r>
            <a:r>
              <a:rPr lang="ru-RU" dirty="0"/>
              <a:t> (</a:t>
            </a:r>
            <a:r>
              <a:rPr lang="ru-RU" dirty="0" err="1"/>
              <a:t>Coronaviridae</a:t>
            </a:r>
            <a:r>
              <a:rPr lang="ru-RU" dirty="0"/>
              <a:t>) – это большое семейство РНК-содержащих вирусов, способных инфицировать человека и некоторых животных. Представляет собой </a:t>
            </a:r>
            <a:r>
              <a:rPr lang="ru-RU" dirty="0" err="1"/>
              <a:t>одноцепочечный</a:t>
            </a:r>
            <a:r>
              <a:rPr lang="ru-RU" dirty="0"/>
              <a:t> РНК-содержащий вирус, относится к линии </a:t>
            </a:r>
            <a:r>
              <a:rPr lang="ru-RU" dirty="0" err="1"/>
              <a:t>Beta-CoV</a:t>
            </a:r>
            <a:r>
              <a:rPr lang="ru-RU" dirty="0"/>
              <a:t> B семейства </a:t>
            </a:r>
            <a:r>
              <a:rPr lang="ru-RU" dirty="0" err="1"/>
              <a:t>Coronaviridae</a:t>
            </a:r>
            <a:r>
              <a:rPr lang="ru-RU" dirty="0"/>
              <a:t>; II группа патогенности (как SARS-</a:t>
            </a:r>
            <a:r>
              <a:rPr lang="ru-RU" dirty="0" err="1"/>
              <a:t>CoV</a:t>
            </a:r>
            <a:r>
              <a:rPr lang="ru-RU" dirty="0"/>
              <a:t> и MERS-</a:t>
            </a:r>
            <a:r>
              <a:rPr lang="ru-RU" dirty="0" err="1"/>
              <a:t>CoV</a:t>
            </a:r>
            <a:r>
              <a:rPr lang="ru-RU" dirty="0"/>
              <a:t>) </a:t>
            </a:r>
            <a:endParaRPr lang="ru-RU" dirty="0" smtClean="0"/>
          </a:p>
          <a:p>
            <a:endParaRPr lang="ru-RU" dirty="0"/>
          </a:p>
        </p:txBody>
      </p:sp>
      <p:sp>
        <p:nvSpPr>
          <p:cNvPr id="4" name="Объект 3"/>
          <p:cNvSpPr>
            <a:spLocks noGrp="1"/>
          </p:cNvSpPr>
          <p:nvPr>
            <p:ph sz="half" idx="2"/>
          </p:nvPr>
        </p:nvSpPr>
        <p:spPr/>
        <p:txBody>
          <a:bodyPr>
            <a:normAutofit fontScale="92500" lnSpcReduction="20000"/>
          </a:bodyPr>
          <a:lstStyle/>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412776"/>
            <a:ext cx="460851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499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3968" y="274638"/>
            <a:ext cx="4402832" cy="850106"/>
          </a:xfrm>
        </p:spPr>
        <p:txBody>
          <a:bodyPr>
            <a:normAutofit fontScale="90000"/>
          </a:bodyPr>
          <a:lstStyle/>
          <a:p>
            <a:r>
              <a:rPr lang="ru-RU" sz="2800" b="1" dirty="0">
                <a:solidFill>
                  <a:srgbClr val="FF0000"/>
                </a:solidFill>
              </a:rPr>
              <a:t>Вероятный случай </a:t>
            </a:r>
            <a:r>
              <a:rPr lang="en-US" sz="2800" b="1" dirty="0">
                <a:solidFill>
                  <a:srgbClr val="FF0000"/>
                </a:solidFill>
              </a:rPr>
              <a:t>COVID-19</a:t>
            </a:r>
            <a:endParaRPr lang="ru-RU" sz="2800" b="1" dirty="0">
              <a:solidFill>
                <a:srgbClr val="FF0000"/>
              </a:solidFill>
            </a:endParaRPr>
          </a:p>
        </p:txBody>
      </p:sp>
      <p:sp>
        <p:nvSpPr>
          <p:cNvPr id="3" name="Объект 2"/>
          <p:cNvSpPr>
            <a:spLocks noGrp="1"/>
          </p:cNvSpPr>
          <p:nvPr>
            <p:ph sz="half" idx="1"/>
          </p:nvPr>
        </p:nvSpPr>
        <p:spPr>
          <a:xfrm>
            <a:off x="457200" y="476672"/>
            <a:ext cx="4038600" cy="6048672"/>
          </a:xfrm>
        </p:spPr>
        <p:txBody>
          <a:bodyPr>
            <a:normAutofit fontScale="77500" lnSpcReduction="20000"/>
          </a:bodyPr>
          <a:lstStyle/>
          <a:p>
            <a:r>
              <a:rPr lang="ru-RU" dirty="0"/>
              <a:t>1.Клинические проявления острой респираторной инфекции </a:t>
            </a:r>
            <a:r>
              <a:rPr lang="ru-RU" dirty="0" smtClean="0"/>
              <a:t> </a:t>
            </a:r>
            <a:r>
              <a:rPr lang="ru-RU" dirty="0"/>
              <a:t>при наличии хотя бы одного из эпидемиологических признаков: </a:t>
            </a:r>
            <a:endParaRPr lang="ru-RU" dirty="0" smtClean="0"/>
          </a:p>
          <a:p>
            <a:r>
              <a:rPr lang="ru-RU" dirty="0" smtClean="0"/>
              <a:t>- </a:t>
            </a:r>
            <a:r>
              <a:rPr lang="ru-RU" dirty="0"/>
              <a:t>возвращение из зарубежной поездки за 14 дней до появления симптомов; </a:t>
            </a:r>
            <a:endParaRPr lang="ru-RU" dirty="0" smtClean="0"/>
          </a:p>
          <a:p>
            <a:r>
              <a:rPr lang="ru-RU" dirty="0" smtClean="0"/>
              <a:t>- </a:t>
            </a:r>
            <a:r>
              <a:rPr lang="ru-RU" dirty="0"/>
              <a:t>наличие тесных контактов за последние 14 дней с лицом, находящимся под наблюдением по COVID-19, который в последующем заболел; </a:t>
            </a:r>
          </a:p>
          <a:p>
            <a:r>
              <a:rPr lang="ru-RU" dirty="0" smtClean="0"/>
              <a:t>- </a:t>
            </a:r>
            <a:r>
              <a:rPr lang="ru-RU" dirty="0"/>
              <a:t>наличие тесных контактов за последние 14 дней с лицом, у которого лабораторно подтвержден диагноз COVID-19.</a:t>
            </a:r>
          </a:p>
        </p:txBody>
      </p:sp>
      <p:sp>
        <p:nvSpPr>
          <p:cNvPr id="4" name="Объект 3"/>
          <p:cNvSpPr>
            <a:spLocks noGrp="1"/>
          </p:cNvSpPr>
          <p:nvPr>
            <p:ph sz="half" idx="2"/>
          </p:nvPr>
        </p:nvSpPr>
        <p:spPr/>
        <p:txBody>
          <a:bodyPr>
            <a:normAutofit fontScale="77500" lnSpcReduction="20000"/>
          </a:bodyPr>
          <a:lstStyle/>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114424"/>
            <a:ext cx="4536504" cy="505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3587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rgbClr val="FF0000"/>
                </a:solidFill>
              </a:rPr>
              <a:t>Вероятный случай </a:t>
            </a:r>
            <a:r>
              <a:rPr lang="en-US" sz="3600" b="1" dirty="0">
                <a:solidFill>
                  <a:srgbClr val="FF0000"/>
                </a:solidFill>
              </a:rPr>
              <a:t>COVID-19</a:t>
            </a:r>
            <a:endParaRPr lang="ru-RU" sz="3600" b="1" dirty="0">
              <a:solidFill>
                <a:srgbClr val="FF0000"/>
              </a:solidFill>
            </a:endParaRPr>
          </a:p>
        </p:txBody>
      </p:sp>
      <p:sp>
        <p:nvSpPr>
          <p:cNvPr id="3" name="Объект 2"/>
          <p:cNvSpPr>
            <a:spLocks noGrp="1"/>
          </p:cNvSpPr>
          <p:nvPr>
            <p:ph sz="half" idx="1"/>
          </p:nvPr>
        </p:nvSpPr>
        <p:spPr>
          <a:xfrm>
            <a:off x="457200" y="1600201"/>
            <a:ext cx="3034680" cy="2332856"/>
          </a:xfrm>
        </p:spPr>
        <p:txBody>
          <a:bodyPr>
            <a:normAutofit lnSpcReduction="10000"/>
          </a:bodyPr>
          <a:lstStyle/>
          <a:p>
            <a:endParaRPr lang="ru-RU" dirty="0"/>
          </a:p>
        </p:txBody>
      </p:sp>
      <p:sp>
        <p:nvSpPr>
          <p:cNvPr id="4" name="Объект 3"/>
          <p:cNvSpPr>
            <a:spLocks noGrp="1"/>
          </p:cNvSpPr>
          <p:nvPr>
            <p:ph sz="half" idx="2"/>
          </p:nvPr>
        </p:nvSpPr>
        <p:spPr>
          <a:xfrm>
            <a:off x="4067944" y="1600200"/>
            <a:ext cx="4618856" cy="4525963"/>
          </a:xfrm>
        </p:spPr>
        <p:txBody>
          <a:bodyPr>
            <a:normAutofit lnSpcReduction="10000"/>
          </a:bodyPr>
          <a:lstStyle/>
          <a:p>
            <a:pPr algn="just"/>
            <a:r>
              <a:rPr lang="ru-RU" dirty="0"/>
              <a:t>Наличие </a:t>
            </a:r>
            <a:r>
              <a:rPr lang="ru-RU" dirty="0" smtClean="0"/>
              <a:t> </a:t>
            </a:r>
            <a:r>
              <a:rPr lang="ru-RU" dirty="0"/>
              <a:t>тяжелой пневмонии, ОРДС, сепсиса или наличие пневмонии с характерными изменениями в легких по данным компьютерной томографии или обзорной рентгенографии органов грудной клетки </a:t>
            </a:r>
            <a:r>
              <a:rPr lang="ru-RU" dirty="0" smtClean="0"/>
              <a:t>вне зависимости от результатов ПЦР</a:t>
            </a:r>
            <a:endParaRPr lang="ru-RU"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84784"/>
            <a:ext cx="3888432"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6527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b="1" dirty="0"/>
              <a:t>Предупреждение заноса COVID-19 в медицинскую организацию</a:t>
            </a:r>
          </a:p>
        </p:txBody>
      </p:sp>
      <p:sp>
        <p:nvSpPr>
          <p:cNvPr id="6" name="Объект 5"/>
          <p:cNvSpPr>
            <a:spLocks noGrp="1"/>
          </p:cNvSpPr>
          <p:nvPr>
            <p:ph idx="1"/>
          </p:nvPr>
        </p:nvSpPr>
        <p:spPr>
          <a:xfrm>
            <a:off x="457200" y="2060848"/>
            <a:ext cx="8229600" cy="4065315"/>
          </a:xfrm>
        </p:spPr>
        <p:txBody>
          <a:bodyPr>
            <a:normAutofit/>
          </a:bodyPr>
          <a:lstStyle/>
          <a:p>
            <a:pPr algn="just"/>
            <a:r>
              <a:rPr lang="ru-RU" sz="3600" dirty="0">
                <a:solidFill>
                  <a:srgbClr val="FF0000"/>
                </a:solidFill>
              </a:rPr>
              <a:t>В условиях пандемии важно не допустить поступления пациента с признаками инфекционного заболевания в палатное отделение стационара общего профиля. </a:t>
            </a:r>
          </a:p>
        </p:txBody>
      </p:sp>
    </p:spTree>
    <p:extLst>
      <p:ext uri="{BB962C8B-B14F-4D97-AF65-F5344CB8AC3E}">
        <p14:creationId xmlns:p14="http://schemas.microsoft.com/office/powerpoint/2010/main" val="729294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sz="4000" b="1" dirty="0">
                <a:solidFill>
                  <a:prstClr val="black"/>
                </a:solidFill>
              </a:rPr>
              <a:t>Предупреждение заноса COVID-19 в медицинскую организацию</a:t>
            </a:r>
            <a:endParaRPr lang="ru-RU" dirty="0"/>
          </a:p>
        </p:txBody>
      </p:sp>
      <p:sp>
        <p:nvSpPr>
          <p:cNvPr id="6" name="Объект 5"/>
          <p:cNvSpPr>
            <a:spLocks noGrp="1"/>
          </p:cNvSpPr>
          <p:nvPr>
            <p:ph idx="1"/>
          </p:nvPr>
        </p:nvSpPr>
        <p:spPr/>
        <p:txBody>
          <a:bodyPr>
            <a:normAutofit fontScale="92500" lnSpcReduction="20000"/>
          </a:bodyPr>
          <a:lstStyle/>
          <a:p>
            <a:pPr algn="just"/>
            <a:r>
              <a:rPr lang="ru-RU" dirty="0"/>
              <a:t>При поступлении в приемное отделение медицинской организации, оказывающей медицинскую помощь в стационарных условиях, пациента с клиническими проявлениями острого респираторного вирусного заболевания с характерными для COVID-19 симптомами и данными эпидемиологического анамнеза, медицинский работник проводит комплекс первичных противоэпидемических мероприятий с использованием СИЗ. </a:t>
            </a:r>
          </a:p>
        </p:txBody>
      </p:sp>
    </p:spTree>
    <p:extLst>
      <p:ext uri="{BB962C8B-B14F-4D97-AF65-F5344CB8AC3E}">
        <p14:creationId xmlns:p14="http://schemas.microsoft.com/office/powerpoint/2010/main" val="3035326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640960" cy="922114"/>
          </a:xfrm>
        </p:spPr>
        <p:txBody>
          <a:bodyPr>
            <a:normAutofit/>
          </a:bodyPr>
          <a:lstStyle/>
          <a:p>
            <a:r>
              <a:rPr lang="ru-RU" sz="3200" dirty="0" smtClean="0"/>
              <a:t>СРЕДСТВА  ИНДИВИДУАЛЬНОЙ  ЗАЩИТЫ  </a:t>
            </a:r>
            <a:endParaRPr lang="ru-RU" sz="3200" dirty="0"/>
          </a:p>
        </p:txBody>
      </p:sp>
      <p:sp>
        <p:nvSpPr>
          <p:cNvPr id="3" name="Объект 2"/>
          <p:cNvSpPr>
            <a:spLocks noGrp="1"/>
          </p:cNvSpPr>
          <p:nvPr>
            <p:ph sz="half" idx="1"/>
          </p:nvPr>
        </p:nvSpPr>
        <p:spPr>
          <a:xfrm>
            <a:off x="457200" y="1600200"/>
            <a:ext cx="3826768" cy="4781128"/>
          </a:xfrm>
        </p:spPr>
        <p:txBody>
          <a:bodyPr>
            <a:normAutofit fontScale="92500" lnSpcReduction="10000"/>
          </a:bodyPr>
          <a:lstStyle/>
          <a:p>
            <a:pPr algn="just"/>
            <a:r>
              <a:rPr lang="ru-RU" dirty="0"/>
              <a:t>Медицинский работник должен использовать СИЗ (шапочка, противочумный (хирургический) халат, респиратор класса защиты FFP2 или FFP3), предварительно обработав руки и открытые части тела дезинфицирующими средствами. </a:t>
            </a:r>
          </a:p>
        </p:txBody>
      </p:sp>
      <p:sp>
        <p:nvSpPr>
          <p:cNvPr id="4" name="Объект 3"/>
          <p:cNvSpPr>
            <a:spLocks noGrp="1"/>
          </p:cNvSpPr>
          <p:nvPr>
            <p:ph sz="half" idx="2"/>
          </p:nvPr>
        </p:nvSpPr>
        <p:spPr/>
        <p:txBody>
          <a:bodyPr>
            <a:normAutofit fontScale="92500" lnSpcReduction="10000"/>
          </a:bodyPr>
          <a:lstStyle/>
          <a:p>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268760"/>
            <a:ext cx="4464496"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700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p:spPr>
        <p:txBody>
          <a:bodyPr>
            <a:normAutofit fontScale="90000"/>
          </a:bodyPr>
          <a:lstStyle/>
          <a:p>
            <a:r>
              <a:rPr lang="ru-RU" sz="3200" b="1" dirty="0" smtClean="0">
                <a:solidFill>
                  <a:srgbClr val="FF0000"/>
                </a:solidFill>
              </a:rPr>
              <a:t>Средства индивидуальной защиты. Медицинская маска.</a:t>
            </a:r>
            <a:endParaRPr lang="ru-RU" sz="3200" b="1" dirty="0">
              <a:solidFill>
                <a:srgbClr val="FF0000"/>
              </a:solidFill>
            </a:endParaRPr>
          </a:p>
        </p:txBody>
      </p:sp>
      <p:sp>
        <p:nvSpPr>
          <p:cNvPr id="3" name="Объект 2"/>
          <p:cNvSpPr>
            <a:spLocks noGrp="1"/>
          </p:cNvSpPr>
          <p:nvPr>
            <p:ph sz="half" idx="1"/>
          </p:nvPr>
        </p:nvSpPr>
        <p:spPr>
          <a:xfrm>
            <a:off x="457200" y="1340768"/>
            <a:ext cx="3754760" cy="5040560"/>
          </a:xfrm>
        </p:spPr>
        <p:txBody>
          <a:bodyPr>
            <a:normAutofit fontScale="70000" lnSpcReduction="20000"/>
          </a:bodyPr>
          <a:lstStyle/>
          <a:p>
            <a:pPr algn="just"/>
            <a:r>
              <a:rPr lang="ru-RU" dirty="0"/>
              <a:t>Медицинская маска, являясь барьерным средством защиты, обеспечивает предупреждение попадания капельного аэрозоля и рекомендована к использованию для всего персонала для предотвращения заражения респираторными вирусными инфекциями. Медицинскую маску используют однократно, в течение не более 2 ч. Необходимости в замене маски при переходе от одного пациента к другому нет, однако после снятия маски она должна быть </a:t>
            </a:r>
            <a:r>
              <a:rPr lang="ru-RU" dirty="0" smtClean="0"/>
              <a:t>утилизирована.</a:t>
            </a:r>
            <a:endParaRPr lang="ru-RU" dirty="0"/>
          </a:p>
        </p:txBody>
      </p:sp>
      <p:sp>
        <p:nvSpPr>
          <p:cNvPr id="4" name="Объект 3"/>
          <p:cNvSpPr>
            <a:spLocks noGrp="1"/>
          </p:cNvSpPr>
          <p:nvPr>
            <p:ph sz="half" idx="2"/>
          </p:nvPr>
        </p:nvSpPr>
        <p:spPr/>
        <p:txBody>
          <a:bodyPr>
            <a:normAutofit fontScale="70000" lnSpcReduction="20000"/>
          </a:bodyPr>
          <a:lstStyle/>
          <a:p>
            <a:endParaRPr lang="ru-RU"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340768"/>
            <a:ext cx="4392488"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1545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lstStyle/>
          <a:p>
            <a:r>
              <a:rPr lang="ru-RU" sz="2900" b="1" dirty="0">
                <a:solidFill>
                  <a:srgbClr val="FF0000"/>
                </a:solidFill>
              </a:rPr>
              <a:t>Средства индивидуальной защиты. </a:t>
            </a:r>
            <a:r>
              <a:rPr lang="ru-RU" sz="2900" b="1" dirty="0" smtClean="0">
                <a:solidFill>
                  <a:srgbClr val="FF0000"/>
                </a:solidFill>
              </a:rPr>
              <a:t>Респираторы.</a:t>
            </a:r>
            <a:endParaRPr lang="ru-RU" dirty="0"/>
          </a:p>
        </p:txBody>
      </p:sp>
      <p:sp>
        <p:nvSpPr>
          <p:cNvPr id="3" name="Объект 2"/>
          <p:cNvSpPr>
            <a:spLocks noGrp="1"/>
          </p:cNvSpPr>
          <p:nvPr>
            <p:ph sz="half" idx="1"/>
          </p:nvPr>
        </p:nvSpPr>
        <p:spPr>
          <a:xfrm>
            <a:off x="467544" y="1052736"/>
            <a:ext cx="4042792" cy="5328591"/>
          </a:xfrm>
        </p:spPr>
        <p:txBody>
          <a:bodyPr>
            <a:normAutofit fontScale="85000" lnSpcReduction="20000"/>
          </a:bodyPr>
          <a:lstStyle/>
          <a:p>
            <a:pPr algn="just"/>
            <a:r>
              <a:rPr lang="ru-RU" dirty="0"/>
              <a:t>вирус передается не только </a:t>
            </a:r>
            <a:r>
              <a:rPr lang="ru-RU" dirty="0" smtClean="0"/>
              <a:t> </a:t>
            </a:r>
            <a:r>
              <a:rPr lang="ru-RU" dirty="0"/>
              <a:t>воздушно-капельным </a:t>
            </a:r>
            <a:r>
              <a:rPr lang="ru-RU" dirty="0" err="1"/>
              <a:t>путѐм</a:t>
            </a:r>
            <a:r>
              <a:rPr lang="ru-RU" dirty="0"/>
              <a:t> (через крупнодисперсный аэрозоль) как большинство ОРВИ, но и в существенной степени через инфекционные мелкодисперсные аэрозоли. В таких условиях для медицинского персонала при работе с больным/потенциально больным COVID-19 обязательно применение респираторов </a:t>
            </a:r>
          </a:p>
        </p:txBody>
      </p:sp>
      <p:sp>
        <p:nvSpPr>
          <p:cNvPr id="4" name="Объект 3"/>
          <p:cNvSpPr>
            <a:spLocks noGrp="1"/>
          </p:cNvSpPr>
          <p:nvPr>
            <p:ph sz="half" idx="2"/>
          </p:nvPr>
        </p:nvSpPr>
        <p:spPr>
          <a:xfrm>
            <a:off x="5004048" y="1772816"/>
            <a:ext cx="3682752" cy="4353347"/>
          </a:xfrm>
        </p:spPr>
        <p:txBody>
          <a:bodyPr>
            <a:normAutofit fontScale="85000" lnSpcReduction="20000"/>
          </a:bodyPr>
          <a:lstStyle/>
          <a:p>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268760"/>
            <a:ext cx="4176464" cy="5017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693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900" b="1" dirty="0">
                <a:solidFill>
                  <a:srgbClr val="FF0000"/>
                </a:solidFill>
              </a:rPr>
              <a:t>Средства индивидуальной защиты. Респираторы.</a:t>
            </a:r>
            <a:endParaRPr lang="ru-RU" dirty="0"/>
          </a:p>
        </p:txBody>
      </p:sp>
      <p:sp>
        <p:nvSpPr>
          <p:cNvPr id="3" name="Объект 2"/>
          <p:cNvSpPr>
            <a:spLocks noGrp="1"/>
          </p:cNvSpPr>
          <p:nvPr>
            <p:ph idx="1"/>
          </p:nvPr>
        </p:nvSpPr>
        <p:spPr/>
        <p:txBody>
          <a:bodyPr>
            <a:normAutofit fontScale="92500" lnSpcReduction="20000"/>
          </a:bodyPr>
          <a:lstStyle/>
          <a:p>
            <a:pPr marL="0" indent="0" algn="just">
              <a:buNone/>
            </a:pPr>
            <a:r>
              <a:rPr lang="ru-RU" dirty="0"/>
              <a:t> </a:t>
            </a:r>
            <a:r>
              <a:rPr lang="ru-RU" dirty="0" smtClean="0"/>
              <a:t>Перед </a:t>
            </a:r>
            <a:r>
              <a:rPr lang="ru-RU" dirty="0"/>
              <a:t>использованием обязательно проводится проверка правильно ли надет и герметичность одноразового респиратора. При надевании респиратора нужно правильно расположить маску на лице, завести резинки оголовья за голову, согнуть носовую пластинку, подогнав по размеру переносицы. Провести тест на герметичность. Проверка правильности надевания респираторов медицинскими работниками показала, что средство респираторной защиты было надето правильно только у 22 %-30 % </a:t>
            </a:r>
          </a:p>
        </p:txBody>
      </p:sp>
    </p:spTree>
    <p:extLst>
      <p:ext uri="{BB962C8B-B14F-4D97-AF65-F5344CB8AC3E}">
        <p14:creationId xmlns:p14="http://schemas.microsoft.com/office/powerpoint/2010/main" val="3472012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pPr marL="342900" lvl="0" indent="-342900">
              <a:spcBef>
                <a:spcPct val="20000"/>
              </a:spcBef>
            </a:pPr>
            <a:r>
              <a:rPr lang="ru-RU" sz="3200" dirty="0">
                <a:solidFill>
                  <a:prstClr val="black"/>
                </a:solidFill>
              </a:rPr>
              <a:t/>
            </a:r>
            <a:br>
              <a:rPr lang="ru-RU" sz="3200" dirty="0">
                <a:solidFill>
                  <a:prstClr val="black"/>
                </a:solidFill>
              </a:rPr>
            </a:br>
            <a:endParaRPr lang="ru-RU" dirty="0"/>
          </a:p>
        </p:txBody>
      </p:sp>
      <p:sp>
        <p:nvSpPr>
          <p:cNvPr id="7" name="Объект 6"/>
          <p:cNvSpPr>
            <a:spLocks noGrp="1"/>
          </p:cNvSpPr>
          <p:nvPr>
            <p:ph idx="1"/>
          </p:nvPr>
        </p:nvSpPr>
        <p:spPr>
          <a:xfrm>
            <a:off x="457200" y="332657"/>
            <a:ext cx="8229600" cy="648071"/>
          </a:xfrm>
        </p:spPr>
        <p:txBody>
          <a:bodyPr/>
          <a:lstStyle/>
          <a:p>
            <a:r>
              <a:rPr lang="ru-RU" b="1" dirty="0">
                <a:solidFill>
                  <a:srgbClr val="FF0000"/>
                </a:solidFill>
              </a:rPr>
              <a:t>Как правильно использовать респиратор</a:t>
            </a:r>
            <a:endParaRPr lang="ru-RU"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08720"/>
            <a:ext cx="7992888"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4410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2800" dirty="0" smtClean="0"/>
              <a:t>Требования к респираторам</a:t>
            </a:r>
            <a:endParaRPr lang="ru-RU" sz="2800" dirty="0"/>
          </a:p>
        </p:txBody>
      </p:sp>
      <p:sp>
        <p:nvSpPr>
          <p:cNvPr id="6" name="Объект 5"/>
          <p:cNvSpPr>
            <a:spLocks noGrp="1"/>
          </p:cNvSpPr>
          <p:nvPr>
            <p:ph idx="1"/>
          </p:nvPr>
        </p:nvSpPr>
        <p:spPr/>
        <p:txBody>
          <a:bodyPr>
            <a:normAutofit fontScale="70000" lnSpcReduction="20000"/>
          </a:bodyPr>
          <a:lstStyle/>
          <a:p>
            <a:pPr algn="just"/>
            <a:r>
              <a:rPr lang="ru-RU" dirty="0"/>
              <a:t>Применяемые модели респиратора должны быть сертифицированы на соответствие требованиям по крайне мере одного из национальных или международных стандартов (ТР ТС 019/2011 «О безопасности средств индивидуальной защиты», или ГОСТ 12.4.294-2015 или EN 149:2001+А1:2009 «</a:t>
            </a:r>
            <a:r>
              <a:rPr lang="ru-RU" dirty="0" err="1"/>
              <a:t>Respiratory</a:t>
            </a:r>
            <a:r>
              <a:rPr lang="ru-RU" dirty="0"/>
              <a:t> </a:t>
            </a:r>
            <a:r>
              <a:rPr lang="ru-RU" dirty="0" err="1"/>
              <a:t>protective</a:t>
            </a:r>
            <a:r>
              <a:rPr lang="ru-RU" dirty="0"/>
              <a:t> </a:t>
            </a:r>
            <a:r>
              <a:rPr lang="ru-RU" dirty="0" err="1"/>
              <a:t>devices</a:t>
            </a:r>
            <a:r>
              <a:rPr lang="ru-RU" dirty="0"/>
              <a:t> - </a:t>
            </a:r>
            <a:r>
              <a:rPr lang="ru-RU" dirty="0" err="1"/>
              <a:t>Filtering</a:t>
            </a:r>
            <a:r>
              <a:rPr lang="ru-RU" dirty="0"/>
              <a:t> </a:t>
            </a:r>
            <a:r>
              <a:rPr lang="ru-RU" dirty="0" err="1"/>
              <a:t>half</a:t>
            </a:r>
            <a:r>
              <a:rPr lang="ru-RU" dirty="0"/>
              <a:t> </a:t>
            </a:r>
            <a:r>
              <a:rPr lang="ru-RU" dirty="0" err="1"/>
              <a:t>masks</a:t>
            </a:r>
            <a:r>
              <a:rPr lang="ru-RU" dirty="0"/>
              <a:t> </a:t>
            </a:r>
            <a:r>
              <a:rPr lang="ru-RU" dirty="0" err="1"/>
              <a:t>to</a:t>
            </a:r>
            <a:r>
              <a:rPr lang="ru-RU" dirty="0"/>
              <a:t> </a:t>
            </a:r>
            <a:r>
              <a:rPr lang="ru-RU" dirty="0" err="1"/>
              <a:t>protect</a:t>
            </a:r>
            <a:r>
              <a:rPr lang="ru-RU" dirty="0"/>
              <a:t> </a:t>
            </a:r>
            <a:r>
              <a:rPr lang="ru-RU" dirty="0" err="1"/>
              <a:t>against</a:t>
            </a:r>
            <a:r>
              <a:rPr lang="ru-RU" dirty="0"/>
              <a:t> </a:t>
            </a:r>
            <a:r>
              <a:rPr lang="ru-RU" dirty="0" err="1"/>
              <a:t>particles</a:t>
            </a:r>
            <a:r>
              <a:rPr lang="ru-RU" dirty="0"/>
              <a:t>») с классом защиты не ниже </a:t>
            </a:r>
            <a:r>
              <a:rPr lang="ru-RU" dirty="0" smtClean="0"/>
              <a:t>FFP2. </a:t>
            </a:r>
          </a:p>
          <a:p>
            <a:pPr algn="just"/>
            <a:r>
              <a:rPr lang="ru-RU" dirty="0" smtClean="0"/>
              <a:t>Для </a:t>
            </a:r>
            <a:r>
              <a:rPr lang="ru-RU" dirty="0"/>
              <a:t>обеспечения максимальной защиты при использовании респиратора необходимо строго следовать правилам надевания, безопасного снятия, ухода и утилизации. Необходимо учитывать, что в случае пользователей СИЗ, имеющих усы и (или) бороду, обеспечение герметичности может быть </a:t>
            </a:r>
            <a:r>
              <a:rPr lang="ru-RU" dirty="0" smtClean="0"/>
              <a:t>затруднено. </a:t>
            </a:r>
            <a:endParaRPr lang="ru-RU" dirty="0"/>
          </a:p>
        </p:txBody>
      </p:sp>
    </p:spTree>
    <p:extLst>
      <p:ext uri="{BB962C8B-B14F-4D97-AF65-F5344CB8AC3E}">
        <p14:creationId xmlns:p14="http://schemas.microsoft.com/office/powerpoint/2010/main" val="71402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74638"/>
            <a:ext cx="8219256" cy="1786210"/>
          </a:xfrm>
        </p:spPr>
        <p:txBody>
          <a:bodyPr>
            <a:normAutofit fontScale="90000"/>
          </a:bodyPr>
          <a:lstStyle/>
          <a:p>
            <a:r>
              <a:rPr lang="ru-RU" sz="2800" b="1" dirty="0" smtClean="0"/>
              <a:t>КОРОНАВИРУС (</a:t>
            </a:r>
            <a:r>
              <a:rPr lang="en-US" sz="2800" b="1" dirty="0" smtClean="0"/>
              <a:t>COVID-19) – </a:t>
            </a:r>
            <a:r>
              <a:rPr lang="ru-RU" sz="2800" b="1" dirty="0" smtClean="0"/>
              <a:t>ЭТО ВОЗБУДИТЕЛЬ ОСТРОЙ РЕСПИРАТОРНОЙ ВИРУСНОЙ ИНФЕКЦИИ (ОРВИ), ПРИ КОТОРОЙ ОТМЕЧАЕТСЯ ВЫРАЖЕННАЯ ИНТОКСИКАЦИЯ ОРГАНИЗМА И ПРОБЛЕМЫ С ДЫХАТЕЛЬНОЙ И ПИЩЕВАРИТЕЛЬНОЙ СИСТЕМАМИ</a:t>
            </a:r>
            <a:endParaRPr lang="ru-RU" sz="2800" b="1" dirty="0"/>
          </a:p>
        </p:txBody>
      </p:sp>
      <p:sp>
        <p:nvSpPr>
          <p:cNvPr id="3" name="Объект 2"/>
          <p:cNvSpPr>
            <a:spLocks noGrp="1"/>
          </p:cNvSpPr>
          <p:nvPr>
            <p:ph idx="1"/>
          </p:nvPr>
        </p:nvSpPr>
        <p:spPr>
          <a:xfrm>
            <a:off x="1043608" y="2276872"/>
            <a:ext cx="6840760" cy="3849291"/>
          </a:xfrm>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132856"/>
            <a:ext cx="712879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821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fontScale="90000"/>
          </a:bodyPr>
          <a:lstStyle/>
          <a:p>
            <a:r>
              <a:rPr lang="ru-RU" sz="3200" b="1" dirty="0" smtClean="0">
                <a:solidFill>
                  <a:srgbClr val="FF0000"/>
                </a:solidFill>
              </a:rPr>
              <a:t>Надевание респиратора</a:t>
            </a:r>
            <a:endParaRPr lang="ru-RU" sz="3200" b="1" dirty="0">
              <a:solidFill>
                <a:srgbClr val="FF0000"/>
              </a:solidFill>
            </a:endParaRPr>
          </a:p>
        </p:txBody>
      </p:sp>
      <p:sp>
        <p:nvSpPr>
          <p:cNvPr id="3" name="Объект 2"/>
          <p:cNvSpPr>
            <a:spLocks noGrp="1"/>
          </p:cNvSpPr>
          <p:nvPr>
            <p:ph idx="1"/>
          </p:nvPr>
        </p:nvSpPr>
        <p:spPr>
          <a:xfrm>
            <a:off x="251520" y="908720"/>
            <a:ext cx="8640960" cy="5217443"/>
          </a:xfrm>
        </p:spPr>
        <p:txBody>
          <a:bodyPr>
            <a:noAutofit/>
          </a:bodyPr>
          <a:lstStyle/>
          <a:p>
            <a:pPr algn="just"/>
            <a:r>
              <a:rPr lang="ru-RU" sz="2800" dirty="0"/>
              <a:t>Провести гигиеническую обработку рук спиртосодержащими кожными антисептиками. Чистыми руками вскрыть упаковку. Проверить целостность респиратора на наличие дефектов. </a:t>
            </a:r>
            <a:endParaRPr lang="ru-RU" sz="2800" dirty="0" smtClean="0"/>
          </a:p>
          <a:p>
            <a:pPr algn="just"/>
            <a:r>
              <a:rPr lang="ru-RU" sz="2800" dirty="0"/>
              <a:t>Приложить респиратор к лицу. </a:t>
            </a:r>
            <a:r>
              <a:rPr lang="ru-RU" sz="2800" dirty="0" smtClean="0"/>
              <a:t> </a:t>
            </a:r>
            <a:endParaRPr lang="ru-RU" sz="2800" dirty="0"/>
          </a:p>
          <a:p>
            <a:pPr algn="just"/>
            <a:r>
              <a:rPr lang="ru-RU" sz="2800" dirty="0"/>
              <a:t>Завести эластичные ремни крепления за голову, отрегулировать ремни крепления и закрепить их на уровне теменной и затылочной части головы. </a:t>
            </a:r>
          </a:p>
          <a:p>
            <a:pPr algn="just"/>
            <a:r>
              <a:rPr lang="ru-RU" sz="2800" dirty="0"/>
              <a:t>Обжать пластину носового зажима на переносице. </a:t>
            </a:r>
            <a:r>
              <a:rPr lang="ru-RU" sz="2800" dirty="0" smtClean="0"/>
              <a:t> </a:t>
            </a:r>
            <a:endParaRPr lang="ru-RU" sz="2800" dirty="0"/>
          </a:p>
          <a:p>
            <a:pPr algn="just"/>
            <a:r>
              <a:rPr lang="ru-RU" sz="2800" dirty="0"/>
              <a:t>Проверить респиратор на плотность прилегания: не сдвигая респиратор, полностью накрыть его обеими руками. </a:t>
            </a:r>
          </a:p>
        </p:txBody>
      </p:sp>
    </p:spTree>
    <p:extLst>
      <p:ext uri="{BB962C8B-B14F-4D97-AF65-F5344CB8AC3E}">
        <p14:creationId xmlns:p14="http://schemas.microsoft.com/office/powerpoint/2010/main" val="1693228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3200" b="1" dirty="0" smtClean="0">
                <a:solidFill>
                  <a:srgbClr val="FF0000"/>
                </a:solidFill>
              </a:rPr>
              <a:t>Тесты на герметичность респиратора</a:t>
            </a:r>
            <a:endParaRPr lang="ru-RU" sz="3200" b="1" dirty="0">
              <a:solidFill>
                <a:srgbClr val="FF0000"/>
              </a:solidFill>
            </a:endParaRPr>
          </a:p>
        </p:txBody>
      </p:sp>
      <p:sp>
        <p:nvSpPr>
          <p:cNvPr id="5" name="Объект 4"/>
          <p:cNvSpPr>
            <a:spLocks noGrp="1"/>
          </p:cNvSpPr>
          <p:nvPr>
            <p:ph sz="half" idx="1"/>
          </p:nvPr>
        </p:nvSpPr>
        <p:spPr/>
        <p:txBody>
          <a:bodyPr>
            <a:normAutofit fontScale="85000" lnSpcReduction="10000"/>
          </a:bodyPr>
          <a:lstStyle/>
          <a:p>
            <a:pPr marL="0" indent="0" algn="ctr">
              <a:buNone/>
            </a:pPr>
            <a:r>
              <a:rPr lang="ru-RU" dirty="0"/>
              <a:t>Положительный тест на герметичность   </a:t>
            </a:r>
            <a:endParaRPr lang="ru-RU" dirty="0" smtClean="0"/>
          </a:p>
          <a:p>
            <a:pPr algn="just"/>
            <a:r>
              <a:rPr lang="ru-RU" dirty="0" smtClean="0"/>
              <a:t>Быстро </a:t>
            </a:r>
            <a:r>
              <a:rPr lang="ru-RU" dirty="0"/>
              <a:t>выдохнуть. Внутри респиратора создается положительное давление. В случае пропускания, поправьте положение респиратора и/или натяжение тесемок. Повторите проверку еще раз.  Повторяйте, пока респиратор </a:t>
            </a:r>
            <a:r>
              <a:rPr lang="ru-RU" dirty="0" smtClean="0"/>
              <a:t>не будет сидеть герметично</a:t>
            </a:r>
            <a:endParaRPr lang="ru-RU" dirty="0"/>
          </a:p>
        </p:txBody>
      </p:sp>
      <p:sp>
        <p:nvSpPr>
          <p:cNvPr id="6" name="Объект 5"/>
          <p:cNvSpPr>
            <a:spLocks noGrp="1"/>
          </p:cNvSpPr>
          <p:nvPr>
            <p:ph sz="half" idx="2"/>
          </p:nvPr>
        </p:nvSpPr>
        <p:spPr/>
        <p:txBody>
          <a:bodyPr>
            <a:normAutofit fontScale="85000" lnSpcReduction="10000"/>
          </a:bodyPr>
          <a:lstStyle/>
          <a:p>
            <a:pPr marL="0" indent="0" algn="ctr">
              <a:buNone/>
            </a:pPr>
            <a:r>
              <a:rPr lang="ru-RU" dirty="0"/>
              <a:t>Отрицательный тест на </a:t>
            </a:r>
            <a:r>
              <a:rPr lang="ru-RU" dirty="0" smtClean="0"/>
              <a:t>герметичность   </a:t>
            </a:r>
          </a:p>
          <a:p>
            <a:pPr marL="0" indent="0" algn="just">
              <a:buNone/>
            </a:pPr>
            <a:r>
              <a:rPr lang="ru-RU" dirty="0" smtClean="0"/>
              <a:t>Сделать </a:t>
            </a:r>
            <a:r>
              <a:rPr lang="ru-RU" dirty="0"/>
              <a:t>глубокий вдох.  Если респиратор не пропускает, отрицательное давление прижмет его к лицу.  Пропускание ведет к снижению отрицательного давления внутри респиратора за счет попадания воздуха через щели/зазоры. </a:t>
            </a:r>
          </a:p>
        </p:txBody>
      </p:sp>
    </p:spTree>
    <p:extLst>
      <p:ext uri="{BB962C8B-B14F-4D97-AF65-F5344CB8AC3E}">
        <p14:creationId xmlns:p14="http://schemas.microsoft.com/office/powerpoint/2010/main" val="1882958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solidFill>
                  <a:srgbClr val="FF0000"/>
                </a:solidFill>
              </a:rPr>
              <a:t>Средства индивидуальной защиты. Защитная одежда. </a:t>
            </a:r>
            <a:endParaRPr lang="ru-RU" sz="2800" b="1" dirty="0">
              <a:solidFill>
                <a:srgbClr val="FF0000"/>
              </a:solidFill>
            </a:endParaRPr>
          </a:p>
        </p:txBody>
      </p:sp>
      <p:sp>
        <p:nvSpPr>
          <p:cNvPr id="3" name="Объект 2"/>
          <p:cNvSpPr>
            <a:spLocks noGrp="1"/>
          </p:cNvSpPr>
          <p:nvPr>
            <p:ph sz="half" idx="1"/>
          </p:nvPr>
        </p:nvSpPr>
        <p:spPr/>
        <p:txBody>
          <a:bodyPr>
            <a:normAutofit fontScale="77500" lnSpcReduction="20000"/>
          </a:bodyPr>
          <a:lstStyle/>
          <a:p>
            <a:pPr algn="just"/>
            <a:r>
              <a:rPr lang="ru-RU" sz="2400" dirty="0"/>
              <a:t>Правильно подобранная специальная защитная одежда является основным компонентом в комплексном подходе к соблюдению требований биологической безопасности в условиях распространения COVID-19. </a:t>
            </a:r>
          </a:p>
        </p:txBody>
      </p:sp>
      <p:sp>
        <p:nvSpPr>
          <p:cNvPr id="4" name="Объект 3"/>
          <p:cNvSpPr>
            <a:spLocks noGrp="1"/>
          </p:cNvSpPr>
          <p:nvPr>
            <p:ph sz="half" idx="2"/>
          </p:nvPr>
        </p:nvSpPr>
        <p:spPr/>
        <p:txBody>
          <a:bodyPr>
            <a:normAutofit fontScale="77500" lnSpcReduction="20000"/>
          </a:bodyPr>
          <a:lstStyle/>
          <a:p>
            <a:pPr marL="0" indent="0">
              <a:buNone/>
            </a:pPr>
            <a:r>
              <a:rPr lang="ru-RU" dirty="0" smtClean="0"/>
              <a:t>     </a:t>
            </a:r>
            <a:r>
              <a:rPr lang="ru-RU" b="1" dirty="0" smtClean="0"/>
              <a:t>Два вида защитной одежды</a:t>
            </a:r>
          </a:p>
          <a:p>
            <a:r>
              <a:rPr lang="ru-RU" b="1" dirty="0" smtClean="0"/>
              <a:t>хирургический </a:t>
            </a:r>
            <a:r>
              <a:rPr lang="ru-RU" b="1" dirty="0"/>
              <a:t>халат </a:t>
            </a:r>
            <a:r>
              <a:rPr lang="ru-RU" dirty="0"/>
              <a:t>или </a:t>
            </a:r>
            <a:r>
              <a:rPr lang="ru-RU" b="1" dirty="0"/>
              <a:t>защитный комбинезон </a:t>
            </a:r>
            <a:r>
              <a:rPr lang="ru-RU" dirty="0"/>
              <a:t>ограниченного срока пользования из воздухонепроницаемого материала, дополненный маской для защиты органов дыхания, перчатками медицинскими и сапогами (бахилами медицинскими); </a:t>
            </a:r>
            <a:endParaRPr lang="ru-RU" dirty="0" smtClean="0"/>
          </a:p>
          <a:p>
            <a:r>
              <a:rPr lang="ru-RU" b="1" dirty="0" smtClean="0"/>
              <a:t>  </a:t>
            </a:r>
            <a:r>
              <a:rPr lang="ru-RU" b="1" dirty="0"/>
              <a:t>противочумный костюм 1 типа </a:t>
            </a:r>
            <a:r>
              <a:rPr lang="ru-RU" dirty="0"/>
              <a:t>– как классический, так и его современные аналоги, разрешенные к </a:t>
            </a:r>
            <a:r>
              <a:rPr lang="ru-RU" dirty="0" smtClean="0"/>
              <a:t>использованию.</a:t>
            </a:r>
            <a:endParaRPr lang="ru-RU" dirty="0"/>
          </a:p>
        </p:txBody>
      </p:sp>
    </p:spTree>
    <p:extLst>
      <p:ext uri="{BB962C8B-B14F-4D97-AF65-F5344CB8AC3E}">
        <p14:creationId xmlns:p14="http://schemas.microsoft.com/office/powerpoint/2010/main" val="2267830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solidFill>
                  <a:prstClr val="black"/>
                </a:solidFill>
              </a:rPr>
              <a:t>Противочумный костюм 1 типа</a:t>
            </a:r>
            <a:endParaRPr lang="ru-RU" sz="3200" dirty="0"/>
          </a:p>
        </p:txBody>
      </p:sp>
      <p:sp>
        <p:nvSpPr>
          <p:cNvPr id="3" name="Объект 2"/>
          <p:cNvSpPr>
            <a:spLocks noGrp="1"/>
          </p:cNvSpPr>
          <p:nvPr>
            <p:ph sz="half" idx="1"/>
          </p:nvPr>
        </p:nvSpPr>
        <p:spPr>
          <a:xfrm>
            <a:off x="457200" y="1412776"/>
            <a:ext cx="4038600" cy="4713387"/>
          </a:xfrm>
        </p:spPr>
        <p:txBody>
          <a:bodyPr>
            <a:normAutofit fontScale="47500" lnSpcReduction="20000"/>
          </a:bodyPr>
          <a:lstStyle/>
          <a:p>
            <a:pPr algn="just"/>
            <a:r>
              <a:rPr lang="ru-RU" dirty="0"/>
              <a:t>Противочумный костюм 1 типа (одноразовый или многоразовый) обеспечивает защиту кожных покровов рук, поверхности тела, лица, органов дыхания и зрения при обслуживании больного в </a:t>
            </a:r>
            <a:r>
              <a:rPr lang="ru-RU" dirty="0" err="1"/>
              <a:t>амбулаторнополиклинических</a:t>
            </a:r>
            <a:r>
              <a:rPr lang="ru-RU" dirty="0"/>
              <a:t> и стационарных учреждениях, при перевозке (эвакуации) больного, проведении текущей и заключительной дезинфекции, при взятии материала от больного для лабораторного исследования, при вскрытии трупа.  Для изготовления СИЗ по типу противочумных костюмов наряду с использованием хлопчатобумажных тканей могут использоваться ткани из непрерывных синтетических </a:t>
            </a:r>
            <a:r>
              <a:rPr lang="ru-RU" dirty="0" err="1"/>
              <a:t>микрофиломентных</a:t>
            </a:r>
            <a:r>
              <a:rPr lang="ru-RU" dirty="0"/>
              <a:t> нитей с заданными барьерными свойствами и отсутствием </a:t>
            </a:r>
            <a:r>
              <a:rPr lang="ru-RU" dirty="0" err="1"/>
              <a:t>пылеворсоотделения</a:t>
            </a:r>
            <a:r>
              <a:rPr lang="ru-RU" dirty="0"/>
              <a:t> либо нетканые материалы (на основе </a:t>
            </a:r>
            <a:r>
              <a:rPr lang="ru-RU" dirty="0" err="1"/>
              <a:t>термоскрепленного</a:t>
            </a:r>
            <a:r>
              <a:rPr lang="ru-RU" dirty="0"/>
              <a:t> полипропилена) с мембранным покрытием. Завязки на вороте и рукавах могут быть заменены на манжеты из трикотажного материала (с возможностью регулировки), обеспечивающие плотное прилегание к телу. Материал должен быть без </a:t>
            </a:r>
            <a:r>
              <a:rPr lang="ru-RU" dirty="0" err="1"/>
              <a:t>пылеворсоотделения</a:t>
            </a:r>
            <a:r>
              <a:rPr lang="ru-RU" dirty="0"/>
              <a:t>, с высокими барьерными свойствами, не </a:t>
            </a:r>
            <a:r>
              <a:rPr lang="ru-RU" dirty="0" err="1"/>
              <a:t>пилингуемый</a:t>
            </a:r>
            <a:r>
              <a:rPr lang="ru-RU" dirty="0"/>
              <a:t>, сохранять технологические свойства после 50 циклов обработки</a:t>
            </a:r>
          </a:p>
        </p:txBody>
      </p:sp>
      <p:pic>
        <p:nvPicPr>
          <p:cNvPr id="5" name="Объект 4"/>
          <p:cNvPicPr>
            <a:picLocks noGrp="1" noChangeAspect="1"/>
          </p:cNvPicPr>
          <p:nvPr>
            <p:ph sz="half" idx="2"/>
          </p:nvPr>
        </p:nvPicPr>
        <p:blipFill>
          <a:blip r:embed="rId2"/>
          <a:stretch>
            <a:fillRect/>
          </a:stretch>
        </p:blipFill>
        <p:spPr>
          <a:xfrm>
            <a:off x="5158846" y="1417638"/>
            <a:ext cx="3589618" cy="4708525"/>
          </a:xfrm>
          <a:prstGeom prst="rect">
            <a:avLst/>
          </a:prstGeom>
        </p:spPr>
      </p:pic>
    </p:spTree>
    <p:extLst>
      <p:ext uri="{BB962C8B-B14F-4D97-AF65-F5344CB8AC3E}">
        <p14:creationId xmlns:p14="http://schemas.microsoft.com/office/powerpoint/2010/main" val="735914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fontScale="90000"/>
          </a:bodyPr>
          <a:lstStyle/>
          <a:p>
            <a:r>
              <a:rPr lang="ru-RU" sz="2800" b="1" dirty="0">
                <a:solidFill>
                  <a:srgbClr val="FF0000"/>
                </a:solidFill>
              </a:rPr>
              <a:t>Алгоритм надевания средств индивидуальной защиты </a:t>
            </a:r>
          </a:p>
        </p:txBody>
      </p:sp>
      <p:sp>
        <p:nvSpPr>
          <p:cNvPr id="3" name="Объект 2"/>
          <p:cNvSpPr>
            <a:spLocks noGrp="1"/>
          </p:cNvSpPr>
          <p:nvPr>
            <p:ph sz="half" idx="1"/>
          </p:nvPr>
        </p:nvSpPr>
        <p:spPr>
          <a:xfrm>
            <a:off x="457200" y="1052736"/>
            <a:ext cx="3682752" cy="5616624"/>
          </a:xfrm>
        </p:spPr>
        <p:txBody>
          <a:bodyPr>
            <a:normAutofit fontScale="92500"/>
          </a:bodyPr>
          <a:lstStyle/>
          <a:p>
            <a:pPr marL="0" indent="0">
              <a:buNone/>
            </a:pPr>
            <a:r>
              <a:rPr lang="ru-RU" dirty="0" smtClean="0"/>
              <a:t>1</a:t>
            </a:r>
            <a:r>
              <a:rPr lang="ru-RU" dirty="0"/>
              <a:t>. Надеть защитную одежду (хирургический халат/комбинезон) 2. Надеть защиту органов дыхания (медицинскую маску/респиратор) 3. Надеть защиту глаз (очки/щиток) 4. Надеть шапочку 5. Обработать руки спиртовым антисептиком 6. Надеть перчатки </a:t>
            </a:r>
          </a:p>
        </p:txBody>
      </p:sp>
      <p:sp>
        <p:nvSpPr>
          <p:cNvPr id="4" name="Объект 3"/>
          <p:cNvSpPr>
            <a:spLocks noGrp="1"/>
          </p:cNvSpPr>
          <p:nvPr>
            <p:ph sz="half" idx="2"/>
          </p:nvPr>
        </p:nvSpPr>
        <p:spPr/>
        <p:txBody>
          <a:bodyPr>
            <a:normAutofit fontScale="92500"/>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195388"/>
            <a:ext cx="4680520" cy="5185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350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a:bodyPr>
          <a:lstStyle/>
          <a:p>
            <a:r>
              <a:rPr lang="ru-RU" sz="3200" b="1" dirty="0" smtClean="0">
                <a:solidFill>
                  <a:srgbClr val="FF0000"/>
                </a:solidFill>
              </a:rPr>
              <a:t>Надевание халата, медицинской маски</a:t>
            </a:r>
            <a:endParaRPr lang="ru-RU" sz="3200" b="1" dirty="0">
              <a:solidFill>
                <a:srgbClr val="FF0000"/>
              </a:solidFill>
            </a:endParaRPr>
          </a:p>
        </p:txBody>
      </p:sp>
      <p:sp>
        <p:nvSpPr>
          <p:cNvPr id="3" name="Объект 2"/>
          <p:cNvSpPr>
            <a:spLocks noGrp="1"/>
          </p:cNvSpPr>
          <p:nvPr>
            <p:ph sz="half" idx="1"/>
          </p:nvPr>
        </p:nvSpPr>
        <p:spPr>
          <a:xfrm>
            <a:off x="457200" y="1340768"/>
            <a:ext cx="3682752" cy="4785395"/>
          </a:xfrm>
        </p:spPr>
        <p:txBody>
          <a:bodyPr>
            <a:normAutofit fontScale="92500" lnSpcReduction="20000"/>
          </a:bodyPr>
          <a:lstStyle/>
          <a:p>
            <a:pPr marL="0" indent="0" algn="ctr">
              <a:buNone/>
            </a:pPr>
            <a:r>
              <a:rPr lang="ru-RU" sz="2800" b="1" dirty="0" smtClean="0"/>
              <a:t>Надевание халата</a:t>
            </a:r>
          </a:p>
          <a:p>
            <a:pPr marL="0" indent="0" algn="ctr">
              <a:buNone/>
            </a:pPr>
            <a:endParaRPr lang="ru-RU" sz="2800" dirty="0" smtClean="0"/>
          </a:p>
          <a:p>
            <a:pPr marL="0" indent="0">
              <a:buNone/>
            </a:pPr>
            <a:r>
              <a:rPr lang="ru-RU" sz="2800" dirty="0" smtClean="0"/>
              <a:t> 1. Достаньте </a:t>
            </a:r>
            <a:r>
              <a:rPr lang="ru-RU" sz="2800" dirty="0"/>
              <a:t>хирургический  халат из индивидуальной упаковки; </a:t>
            </a:r>
            <a:endParaRPr lang="ru-RU" sz="2800" dirty="0" smtClean="0"/>
          </a:p>
          <a:p>
            <a:pPr marL="0" indent="0">
              <a:buNone/>
            </a:pPr>
            <a:r>
              <a:rPr lang="ru-RU" sz="2800" dirty="0" smtClean="0"/>
              <a:t>2. Разверните </a:t>
            </a:r>
            <a:r>
              <a:rPr lang="ru-RU" sz="2800" dirty="0"/>
              <a:t>хирургический халат к себе внутренней стороной; </a:t>
            </a:r>
            <a:endParaRPr lang="ru-RU" sz="2800" dirty="0" smtClean="0"/>
          </a:p>
          <a:p>
            <a:pPr marL="0" indent="0">
              <a:buNone/>
            </a:pPr>
            <a:r>
              <a:rPr lang="ru-RU" sz="2800" dirty="0" smtClean="0"/>
              <a:t>3. Наденьте </a:t>
            </a:r>
            <a:r>
              <a:rPr lang="ru-RU" sz="2800" dirty="0"/>
              <a:t>хирургический халат; </a:t>
            </a:r>
          </a:p>
          <a:p>
            <a:pPr marL="0" indent="0">
              <a:buNone/>
            </a:pPr>
            <a:r>
              <a:rPr lang="ru-RU" sz="2800" dirty="0" smtClean="0"/>
              <a:t> </a:t>
            </a:r>
          </a:p>
          <a:p>
            <a:endParaRPr lang="ru-RU" sz="2800" dirty="0"/>
          </a:p>
        </p:txBody>
      </p:sp>
      <p:sp>
        <p:nvSpPr>
          <p:cNvPr id="4" name="Объект 3"/>
          <p:cNvSpPr>
            <a:spLocks noGrp="1"/>
          </p:cNvSpPr>
          <p:nvPr>
            <p:ph sz="half" idx="2"/>
          </p:nvPr>
        </p:nvSpPr>
        <p:spPr>
          <a:xfrm>
            <a:off x="4716016" y="1484784"/>
            <a:ext cx="4254624" cy="4857403"/>
          </a:xfrm>
        </p:spPr>
        <p:txBody>
          <a:bodyPr>
            <a:normAutofit fontScale="92500" lnSpcReduction="20000"/>
          </a:bodyPr>
          <a:lstStyle/>
          <a:p>
            <a:pPr marL="0" indent="0" algn="ctr">
              <a:buNone/>
            </a:pPr>
            <a:r>
              <a:rPr lang="ru-RU" b="1" dirty="0"/>
              <a:t>Надевание медицинской маски</a:t>
            </a:r>
          </a:p>
          <a:p>
            <a:pPr marL="0" indent="0" algn="just">
              <a:buNone/>
            </a:pPr>
            <a:r>
              <a:rPr lang="ru-RU" dirty="0" smtClean="0"/>
              <a:t> Обработайте </a:t>
            </a:r>
            <a:r>
              <a:rPr lang="ru-RU" dirty="0"/>
              <a:t>руки спиртосодержащими кожными антисептиками. Держите медицинскую маску креплениями ушных петель наружу. Убедитесь в удобном прилегании фиксатора для носа на переносице. Расправьте специальные складки на маске. Убедитесь, что маска плотно прилегает к лицу. </a:t>
            </a:r>
          </a:p>
          <a:p>
            <a:endParaRPr lang="ru-RU" dirty="0"/>
          </a:p>
        </p:txBody>
      </p:sp>
    </p:spTree>
    <p:extLst>
      <p:ext uri="{BB962C8B-B14F-4D97-AF65-F5344CB8AC3E}">
        <p14:creationId xmlns:p14="http://schemas.microsoft.com/office/powerpoint/2010/main" val="760474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a:t>Надевание защитных </a:t>
            </a:r>
            <a:r>
              <a:rPr lang="ru-RU" sz="3200" dirty="0" smtClean="0"/>
              <a:t>очков, перчаток, шапочки </a:t>
            </a:r>
            <a:endParaRPr lang="ru-RU" sz="3200" dirty="0"/>
          </a:p>
        </p:txBody>
      </p:sp>
      <p:sp>
        <p:nvSpPr>
          <p:cNvPr id="3" name="Объект 2"/>
          <p:cNvSpPr>
            <a:spLocks noGrp="1"/>
          </p:cNvSpPr>
          <p:nvPr>
            <p:ph sz="half" idx="1"/>
          </p:nvPr>
        </p:nvSpPr>
        <p:spPr/>
        <p:txBody>
          <a:bodyPr>
            <a:normAutofit fontScale="92500"/>
          </a:bodyPr>
          <a:lstStyle/>
          <a:p>
            <a:pPr marL="0" indent="0" algn="ctr">
              <a:buNone/>
            </a:pPr>
            <a:r>
              <a:rPr lang="ru-RU" b="1" dirty="0" smtClean="0"/>
              <a:t>Защитные очки </a:t>
            </a:r>
            <a:r>
              <a:rPr lang="ru-RU" dirty="0" smtClean="0"/>
              <a:t>надеваются поверх маски.</a:t>
            </a:r>
          </a:p>
          <a:p>
            <a:pPr marL="0" indent="0">
              <a:buNone/>
            </a:pPr>
            <a:r>
              <a:rPr lang="ru-RU" dirty="0" smtClean="0"/>
              <a:t>       </a:t>
            </a:r>
            <a:r>
              <a:rPr lang="ru-RU" b="1" dirty="0"/>
              <a:t>Надевание перчаток</a:t>
            </a:r>
          </a:p>
          <a:p>
            <a:pPr marL="0" indent="0">
              <a:buNone/>
            </a:pPr>
            <a:r>
              <a:rPr lang="ru-RU" dirty="0"/>
              <a:t>    </a:t>
            </a:r>
            <a:r>
              <a:rPr lang="ru-RU" dirty="0" smtClean="0"/>
              <a:t>наденьте </a:t>
            </a:r>
            <a:r>
              <a:rPr lang="ru-RU" dirty="0"/>
              <a:t>перчатки поверх рукавов </a:t>
            </a:r>
            <a:r>
              <a:rPr lang="ru-RU" dirty="0" smtClean="0"/>
              <a:t>халата</a:t>
            </a:r>
          </a:p>
          <a:p>
            <a:pPr marL="0" indent="0">
              <a:buNone/>
            </a:pPr>
            <a:r>
              <a:rPr lang="ru-RU" dirty="0" smtClean="0"/>
              <a:t> </a:t>
            </a:r>
            <a:endParaRPr lang="ru-RU" dirty="0"/>
          </a:p>
          <a:p>
            <a:pPr marL="0" indent="0" algn="ctr">
              <a:buNone/>
            </a:pPr>
            <a:r>
              <a:rPr lang="ru-RU" dirty="0"/>
              <a:t> </a:t>
            </a:r>
            <a:r>
              <a:rPr lang="ru-RU" b="1" dirty="0"/>
              <a:t>Надевание шапочки</a:t>
            </a:r>
          </a:p>
          <a:p>
            <a:pPr marL="0" indent="0">
              <a:buNone/>
            </a:pPr>
            <a:r>
              <a:rPr lang="ru-RU" dirty="0"/>
              <a:t>   </a:t>
            </a:r>
            <a:r>
              <a:rPr lang="ru-RU" dirty="0" smtClean="0"/>
              <a:t>шапочку </a:t>
            </a:r>
            <a:r>
              <a:rPr lang="ru-RU" dirty="0"/>
              <a:t>надевают так: маска, затем, очки, затем шапочка</a:t>
            </a:r>
          </a:p>
          <a:p>
            <a:endParaRPr lang="ru-RU" dirty="0"/>
          </a:p>
        </p:txBody>
      </p:sp>
      <p:sp>
        <p:nvSpPr>
          <p:cNvPr id="4" name="Объект 3"/>
          <p:cNvSpPr>
            <a:spLocks noGrp="1"/>
          </p:cNvSpPr>
          <p:nvPr>
            <p:ph sz="half" idx="2"/>
          </p:nvPr>
        </p:nvSpPr>
        <p:spPr/>
        <p:txBody>
          <a:bodyPr>
            <a:normAutofit fontScale="92500"/>
          </a:bodyPr>
          <a:lstStyle/>
          <a:p>
            <a:endParaRPr lang="ru-RU" dirty="0"/>
          </a:p>
        </p:txBody>
      </p:sp>
    </p:spTree>
    <p:extLst>
      <p:ext uri="{BB962C8B-B14F-4D97-AF65-F5344CB8AC3E}">
        <p14:creationId xmlns:p14="http://schemas.microsoft.com/office/powerpoint/2010/main" val="2868248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9144000"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040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46050"/>
          </a:xfrm>
        </p:spPr>
        <p:txBody>
          <a:bodyPr>
            <a:normAutofit fontScale="90000"/>
          </a:bodyPr>
          <a:lstStyle/>
          <a:p>
            <a:r>
              <a:rPr lang="ru-RU" sz="2800" b="1" dirty="0">
                <a:solidFill>
                  <a:srgbClr val="FF0000"/>
                </a:solidFill>
              </a:rPr>
              <a:t>Алгоритм снятия средств индивидуальной защиты </a:t>
            </a:r>
          </a:p>
        </p:txBody>
      </p:sp>
      <p:sp>
        <p:nvSpPr>
          <p:cNvPr id="3" name="Объект 2"/>
          <p:cNvSpPr>
            <a:spLocks noGrp="1"/>
          </p:cNvSpPr>
          <p:nvPr>
            <p:ph idx="1"/>
          </p:nvPr>
        </p:nvSpPr>
        <p:spPr>
          <a:xfrm>
            <a:off x="179512" y="836712"/>
            <a:ext cx="8712968" cy="5616624"/>
          </a:xfrm>
        </p:spPr>
        <p:txBody>
          <a:bodyPr>
            <a:normAutofit fontScale="55000" lnSpcReduction="20000"/>
          </a:bodyPr>
          <a:lstStyle/>
          <a:p>
            <a:pPr marL="0" indent="0">
              <a:buNone/>
            </a:pPr>
            <a:r>
              <a:rPr lang="ru-RU" dirty="0" smtClean="0"/>
              <a:t>              </a:t>
            </a:r>
            <a:r>
              <a:rPr lang="ru-RU" sz="4400" b="1" dirty="0" smtClean="0"/>
              <a:t>Порядок </a:t>
            </a:r>
            <a:r>
              <a:rPr lang="ru-RU" sz="4400" b="1" dirty="0"/>
              <a:t>снятия средств индивидуальной защиты: </a:t>
            </a:r>
            <a:endParaRPr lang="ru-RU" sz="4400" b="1" dirty="0" smtClean="0"/>
          </a:p>
          <a:p>
            <a:pPr marL="0" indent="0">
              <a:buNone/>
            </a:pPr>
            <a:endParaRPr lang="ru-RU" sz="4400" b="1" dirty="0" smtClean="0"/>
          </a:p>
          <a:p>
            <a:r>
              <a:rPr lang="ru-RU" sz="4400" b="1" dirty="0" smtClean="0"/>
              <a:t> </a:t>
            </a:r>
            <a:r>
              <a:rPr lang="ru-RU" sz="4400" b="1" dirty="0"/>
              <a:t>Снять перчатки, утилизировать их в емкость с отходами класса В </a:t>
            </a:r>
            <a:r>
              <a:rPr lang="ru-RU" sz="4400" b="1" dirty="0" smtClean="0"/>
              <a:t> </a:t>
            </a:r>
            <a:endParaRPr lang="ru-RU" sz="4400" b="1" dirty="0"/>
          </a:p>
          <a:p>
            <a:r>
              <a:rPr lang="ru-RU" sz="4400" b="1" dirty="0" smtClean="0"/>
              <a:t> </a:t>
            </a:r>
            <a:r>
              <a:rPr lang="ru-RU" sz="4400" b="1" dirty="0"/>
              <a:t>Используя края рукавов комбинезона/халата, который были под перчатками, снять комбинезон/халат, утилизировать его в емкость с отходами класса </a:t>
            </a:r>
            <a:r>
              <a:rPr lang="ru-RU" sz="4400" b="1" dirty="0" smtClean="0"/>
              <a:t>В </a:t>
            </a:r>
          </a:p>
          <a:p>
            <a:r>
              <a:rPr lang="ru-RU" sz="4400" b="1" dirty="0" smtClean="0"/>
              <a:t> </a:t>
            </a:r>
            <a:r>
              <a:rPr lang="ru-RU" sz="4400" b="1" dirty="0"/>
              <a:t>Обработать руки спиртовым антисептиком </a:t>
            </a:r>
            <a:endParaRPr lang="ru-RU" sz="4400" b="1" dirty="0" smtClean="0"/>
          </a:p>
          <a:p>
            <a:r>
              <a:rPr lang="ru-RU" sz="4400" b="1" dirty="0" smtClean="0"/>
              <a:t>Снять шапочку</a:t>
            </a:r>
          </a:p>
          <a:p>
            <a:r>
              <a:rPr lang="ru-RU" sz="4400" b="1" dirty="0" smtClean="0"/>
              <a:t>  </a:t>
            </a:r>
            <a:r>
              <a:rPr lang="ru-RU" sz="4400" b="1" dirty="0"/>
              <a:t>Обработать руки спиртовым антисептиком </a:t>
            </a:r>
            <a:endParaRPr lang="ru-RU" sz="4400" b="1" dirty="0" smtClean="0"/>
          </a:p>
          <a:p>
            <a:pPr algn="just"/>
            <a:r>
              <a:rPr lang="ru-RU" sz="4400" b="1" dirty="0" smtClean="0"/>
              <a:t> </a:t>
            </a:r>
            <a:r>
              <a:rPr lang="ru-RU" sz="4400" b="1" dirty="0"/>
              <a:t>Снять защиту глаз (щитки или очки), поместить их в емкость с дезинфицирующим </a:t>
            </a:r>
            <a:r>
              <a:rPr lang="ru-RU" sz="4400" b="1" dirty="0" smtClean="0"/>
              <a:t>раствором</a:t>
            </a:r>
          </a:p>
          <a:p>
            <a:r>
              <a:rPr lang="ru-RU" sz="4400" b="1" dirty="0" smtClean="0"/>
              <a:t>  </a:t>
            </a:r>
            <a:r>
              <a:rPr lang="ru-RU" sz="4400" b="1" dirty="0"/>
              <a:t>Обработать руки спиртовым антисептиком </a:t>
            </a:r>
            <a:endParaRPr lang="ru-RU" sz="4400" b="1" dirty="0" smtClean="0"/>
          </a:p>
          <a:p>
            <a:r>
              <a:rPr lang="ru-RU" sz="4400" b="1" dirty="0" smtClean="0"/>
              <a:t> </a:t>
            </a:r>
            <a:r>
              <a:rPr lang="ru-RU" sz="4400" b="1" dirty="0"/>
              <a:t>За тесемки снять респиратор, утилизировать его в емкость с отходами класса </a:t>
            </a:r>
            <a:r>
              <a:rPr lang="ru-RU" sz="4400" b="1" dirty="0" smtClean="0"/>
              <a:t>В</a:t>
            </a:r>
          </a:p>
          <a:p>
            <a:r>
              <a:rPr lang="ru-RU" sz="4400" b="1" dirty="0" smtClean="0"/>
              <a:t> </a:t>
            </a:r>
            <a:r>
              <a:rPr lang="ru-RU" sz="4400" b="1" dirty="0"/>
              <a:t>Обработать руки спиртовым антисептиком </a:t>
            </a:r>
          </a:p>
        </p:txBody>
      </p:sp>
    </p:spTree>
    <p:extLst>
      <p:ext uri="{BB962C8B-B14F-4D97-AF65-F5344CB8AC3E}">
        <p14:creationId xmlns:p14="http://schemas.microsoft.com/office/powerpoint/2010/main" val="1177446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274638"/>
            <a:ext cx="3826768" cy="490066"/>
          </a:xfrm>
        </p:spPr>
        <p:txBody>
          <a:bodyPr>
            <a:normAutofit fontScale="90000"/>
          </a:bodyPr>
          <a:lstStyle/>
          <a:p>
            <a:r>
              <a:rPr lang="ru-RU" sz="3200" b="1" dirty="0">
                <a:solidFill>
                  <a:srgbClr val="FF0000"/>
                </a:solidFill>
              </a:rPr>
              <a:t>Снятие перчаток</a:t>
            </a:r>
          </a:p>
        </p:txBody>
      </p:sp>
      <p:sp>
        <p:nvSpPr>
          <p:cNvPr id="3" name="Объект 2"/>
          <p:cNvSpPr>
            <a:spLocks noGrp="1"/>
          </p:cNvSpPr>
          <p:nvPr>
            <p:ph sz="half" idx="1"/>
          </p:nvPr>
        </p:nvSpPr>
        <p:spPr>
          <a:xfrm>
            <a:off x="457200" y="476672"/>
            <a:ext cx="3826768" cy="6120680"/>
          </a:xfrm>
        </p:spPr>
        <p:txBody>
          <a:bodyPr>
            <a:normAutofit lnSpcReduction="10000"/>
          </a:bodyPr>
          <a:lstStyle/>
          <a:p>
            <a:pPr algn="just"/>
            <a:r>
              <a:rPr lang="ru-RU" sz="2400" b="1" dirty="0"/>
              <a:t>Пальцами одной руки возьмите перчатку на другой руке за рабочую поверхность</a:t>
            </a:r>
            <a:r>
              <a:rPr lang="ru-RU" sz="2400" b="1" dirty="0" smtClean="0"/>
              <a:t>.</a:t>
            </a:r>
          </a:p>
          <a:p>
            <a:pPr algn="just"/>
            <a:r>
              <a:rPr lang="ru-RU" sz="2400" b="1" dirty="0"/>
              <a:t>Снимите перчатку</a:t>
            </a:r>
            <a:r>
              <a:rPr lang="ru-RU" sz="2400" b="1" dirty="0" smtClean="0"/>
              <a:t>.</a:t>
            </a:r>
          </a:p>
          <a:p>
            <a:pPr algn="just"/>
            <a:r>
              <a:rPr lang="ru-RU" sz="2400" b="1" dirty="0"/>
              <a:t>Пальцами руки без перчатки подденьте перчатку на другой руке с внутренней стороны</a:t>
            </a:r>
            <a:r>
              <a:rPr lang="ru-RU" sz="2400" b="1" dirty="0" smtClean="0"/>
              <a:t>.</a:t>
            </a:r>
          </a:p>
          <a:p>
            <a:pPr algn="just"/>
            <a:r>
              <a:rPr lang="ru-RU" sz="2400" b="1" dirty="0"/>
              <a:t>Снимите перчатку</a:t>
            </a:r>
            <a:r>
              <a:rPr lang="ru-RU" sz="2400" b="1" dirty="0" smtClean="0"/>
              <a:t>.</a:t>
            </a:r>
          </a:p>
          <a:p>
            <a:pPr algn="just"/>
            <a:r>
              <a:rPr lang="ru-RU" sz="2400" b="1" dirty="0"/>
              <a:t>Утилизируйте грязные перчатки в пакет с отходами класса В</a:t>
            </a:r>
            <a:r>
              <a:rPr lang="ru-RU" sz="2400" b="1" dirty="0" smtClean="0"/>
              <a:t>.</a:t>
            </a:r>
          </a:p>
          <a:p>
            <a:pPr algn="just"/>
            <a:r>
              <a:rPr lang="ru-RU" sz="2400" b="1" dirty="0"/>
              <a:t>Обработайте руки </a:t>
            </a:r>
            <a:r>
              <a:rPr lang="ru-RU" sz="2400" b="1" dirty="0" err="1"/>
              <a:t>спирсодержащим</a:t>
            </a:r>
            <a:r>
              <a:rPr lang="ru-RU" sz="2400" b="1" dirty="0"/>
              <a:t> антисептиком.</a:t>
            </a:r>
          </a:p>
          <a:p>
            <a:pPr algn="just"/>
            <a:endParaRPr lang="ru-RU" sz="2400" dirty="0" smtClean="0"/>
          </a:p>
          <a:p>
            <a:pPr algn="just"/>
            <a:endParaRPr lang="ru-RU" sz="2400" dirty="0"/>
          </a:p>
        </p:txBody>
      </p:sp>
      <p:sp>
        <p:nvSpPr>
          <p:cNvPr id="4" name="Объект 3"/>
          <p:cNvSpPr>
            <a:spLocks noGrp="1"/>
          </p:cNvSpPr>
          <p:nvPr>
            <p:ph sz="half" idx="2"/>
          </p:nvPr>
        </p:nvSpPr>
        <p:spPr>
          <a:xfrm>
            <a:off x="4648200" y="1052736"/>
            <a:ext cx="4038600" cy="5073427"/>
          </a:xfrm>
        </p:spPr>
        <p:txBody>
          <a:bodyPr>
            <a:normAutofit lnSpcReduction="10000"/>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052736"/>
            <a:ext cx="468052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513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dokrinolog.online/wp-content/uploads/2020/04/%D1%81%D0%B8%D0%BC%D0%BF%D1%82%D0%BE%D0%BC%D1%8B-%D0%B8-%D0%B8%D0%BD%D0%BA%D1%83%D0%B1%D0%B0%D1%86%D0%B8%D0%BE%D0%BD%D0%BD%D1%8B%D0%B9-%D0%BF%D0%B5%D1%80%D0%B8%D0%BE%D0%B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00"/>
            <a:ext cx="9144000" cy="70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068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52120" y="274638"/>
            <a:ext cx="3312368" cy="634082"/>
          </a:xfrm>
        </p:spPr>
        <p:txBody>
          <a:bodyPr>
            <a:normAutofit/>
          </a:bodyPr>
          <a:lstStyle/>
          <a:p>
            <a:r>
              <a:rPr lang="ru-RU" sz="3200" b="1" dirty="0">
                <a:solidFill>
                  <a:srgbClr val="FF0000"/>
                </a:solidFill>
              </a:rPr>
              <a:t>Снятие халата</a:t>
            </a:r>
          </a:p>
        </p:txBody>
      </p:sp>
      <p:sp>
        <p:nvSpPr>
          <p:cNvPr id="3" name="Объект 2"/>
          <p:cNvSpPr>
            <a:spLocks noGrp="1"/>
          </p:cNvSpPr>
          <p:nvPr>
            <p:ph sz="half" idx="1"/>
          </p:nvPr>
        </p:nvSpPr>
        <p:spPr>
          <a:xfrm>
            <a:off x="251520" y="620688"/>
            <a:ext cx="4248472" cy="5505475"/>
          </a:xfrm>
        </p:spPr>
        <p:txBody>
          <a:bodyPr>
            <a:normAutofit/>
          </a:bodyPr>
          <a:lstStyle/>
          <a:p>
            <a:pPr algn="just"/>
            <a:r>
              <a:rPr lang="ru-RU" sz="2400" b="1" dirty="0"/>
              <a:t>Разорвите завязки хирургического халата. </a:t>
            </a:r>
            <a:endParaRPr lang="ru-RU" sz="2400" b="1" dirty="0" smtClean="0"/>
          </a:p>
          <a:p>
            <a:pPr algn="just"/>
            <a:r>
              <a:rPr lang="ru-RU" sz="2400" b="1" dirty="0"/>
              <a:t>Обхватите себя руками за плечи, возьмитесь за внутреннюю сторону халата</a:t>
            </a:r>
            <a:r>
              <a:rPr lang="ru-RU" sz="2400" b="1" dirty="0" smtClean="0"/>
              <a:t>.</a:t>
            </a:r>
          </a:p>
          <a:p>
            <a:pPr algn="just"/>
            <a:r>
              <a:rPr lang="ru-RU" sz="2400" b="1" dirty="0"/>
              <a:t>Стяните халат, выворачивая его наружу</a:t>
            </a:r>
            <a:r>
              <a:rPr lang="ru-RU" sz="2400" b="1" dirty="0" smtClean="0"/>
              <a:t>.</a:t>
            </a:r>
          </a:p>
          <a:p>
            <a:pPr algn="just"/>
            <a:r>
              <a:rPr lang="ru-RU" sz="2400" b="1" dirty="0"/>
              <a:t>Утилизируйте хирургический халат в пакет с отходами класса В</a:t>
            </a:r>
            <a:r>
              <a:rPr lang="ru-RU" sz="2400" b="1" dirty="0" smtClean="0"/>
              <a:t>.</a:t>
            </a:r>
          </a:p>
          <a:p>
            <a:pPr algn="just"/>
            <a:r>
              <a:rPr lang="ru-RU" sz="2400" b="1" dirty="0"/>
              <a:t>Обработайте руки антисептиком.</a:t>
            </a:r>
          </a:p>
        </p:txBody>
      </p:sp>
      <p:sp>
        <p:nvSpPr>
          <p:cNvPr id="4" name="Объект 3"/>
          <p:cNvSpPr>
            <a:spLocks noGrp="1"/>
          </p:cNvSpPr>
          <p:nvPr>
            <p:ph sz="half" idx="2"/>
          </p:nvPr>
        </p:nvSpPr>
        <p:spPr/>
        <p:txBody>
          <a:bodyPr>
            <a:normAutofit/>
          </a:bodyPr>
          <a:lstStyle/>
          <a:p>
            <a:endParaRPr lang="ru-RU"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484784"/>
            <a:ext cx="4248472"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5797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5580112" y="274638"/>
            <a:ext cx="3312368" cy="490066"/>
          </a:xfrm>
        </p:spPr>
        <p:txBody>
          <a:bodyPr>
            <a:normAutofit fontScale="90000"/>
          </a:bodyPr>
          <a:lstStyle/>
          <a:p>
            <a:r>
              <a:rPr lang="ru-RU" sz="2800" b="1" dirty="0" smtClean="0">
                <a:solidFill>
                  <a:srgbClr val="FF0000"/>
                </a:solidFill>
              </a:rPr>
              <a:t>Снятие шапочки</a:t>
            </a:r>
            <a:endParaRPr lang="ru-RU" sz="2800" b="1" dirty="0">
              <a:solidFill>
                <a:srgbClr val="FF0000"/>
              </a:solidFill>
            </a:endParaRPr>
          </a:p>
        </p:txBody>
      </p:sp>
      <p:sp>
        <p:nvSpPr>
          <p:cNvPr id="6" name="Объект 5"/>
          <p:cNvSpPr>
            <a:spLocks noGrp="1"/>
          </p:cNvSpPr>
          <p:nvPr>
            <p:ph sz="half" idx="1"/>
          </p:nvPr>
        </p:nvSpPr>
        <p:spPr>
          <a:xfrm>
            <a:off x="457200" y="620688"/>
            <a:ext cx="4038600" cy="5505475"/>
          </a:xfrm>
        </p:spPr>
        <p:txBody>
          <a:bodyPr>
            <a:normAutofit/>
          </a:bodyPr>
          <a:lstStyle/>
          <a:p>
            <a:pPr algn="just"/>
            <a:r>
              <a:rPr lang="ru-RU" sz="2400" b="1" dirty="0"/>
              <a:t>Подденьте шапочку с внутренней стороны</a:t>
            </a:r>
            <a:r>
              <a:rPr lang="ru-RU" sz="2400" b="1" dirty="0" smtClean="0"/>
              <a:t>.</a:t>
            </a:r>
          </a:p>
          <a:p>
            <a:pPr algn="just"/>
            <a:r>
              <a:rPr lang="ru-RU" sz="2400" b="1" dirty="0"/>
              <a:t>Снимите шапочку, наклонившись </a:t>
            </a:r>
            <a:r>
              <a:rPr lang="ru-RU" sz="2400" b="1" dirty="0" err="1"/>
              <a:t>вперѐд</a:t>
            </a:r>
            <a:r>
              <a:rPr lang="ru-RU" sz="2400" b="1" dirty="0"/>
              <a:t>, выворачивая </a:t>
            </a:r>
            <a:r>
              <a:rPr lang="ru-RU" sz="2400" b="1" dirty="0" err="1"/>
              <a:t>еѐ</a:t>
            </a:r>
            <a:r>
              <a:rPr lang="ru-RU" sz="2400" b="1" dirty="0"/>
              <a:t> наизнанку</a:t>
            </a:r>
            <a:r>
              <a:rPr lang="ru-RU" sz="2400" b="1" dirty="0" smtClean="0"/>
              <a:t>.</a:t>
            </a:r>
          </a:p>
          <a:p>
            <a:pPr algn="just"/>
            <a:r>
              <a:rPr lang="ru-RU" sz="2400" b="1" dirty="0"/>
              <a:t>Утилизируйте шапочку в пакет с медицинскими отходами класса В. Тщательно обработайте руки кожным антисептиком.</a:t>
            </a:r>
          </a:p>
          <a:p>
            <a:endParaRPr lang="ru-RU" sz="2400" dirty="0"/>
          </a:p>
        </p:txBody>
      </p:sp>
      <p:sp>
        <p:nvSpPr>
          <p:cNvPr id="7" name="Объект 6"/>
          <p:cNvSpPr>
            <a:spLocks noGrp="1"/>
          </p:cNvSpPr>
          <p:nvPr>
            <p:ph sz="half" idx="2"/>
          </p:nvPr>
        </p:nvSpPr>
        <p:spPr/>
        <p:txBody>
          <a:bodyPr/>
          <a:lstStyle/>
          <a:p>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268760"/>
            <a:ext cx="4392488"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038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032" y="274638"/>
            <a:ext cx="4032448" cy="706090"/>
          </a:xfrm>
        </p:spPr>
        <p:txBody>
          <a:bodyPr>
            <a:normAutofit/>
          </a:bodyPr>
          <a:lstStyle/>
          <a:p>
            <a:r>
              <a:rPr lang="ru-RU" sz="2800" b="1" dirty="0" smtClean="0">
                <a:solidFill>
                  <a:srgbClr val="FF0000"/>
                </a:solidFill>
              </a:rPr>
              <a:t>Снятие защитных очков</a:t>
            </a:r>
            <a:endParaRPr lang="ru-RU" sz="2800" b="1" dirty="0">
              <a:solidFill>
                <a:srgbClr val="FF0000"/>
              </a:solidFill>
            </a:endParaRPr>
          </a:p>
        </p:txBody>
      </p:sp>
      <p:sp>
        <p:nvSpPr>
          <p:cNvPr id="3" name="Объект 2"/>
          <p:cNvSpPr>
            <a:spLocks noGrp="1"/>
          </p:cNvSpPr>
          <p:nvPr>
            <p:ph sz="half" idx="1"/>
          </p:nvPr>
        </p:nvSpPr>
        <p:spPr>
          <a:xfrm>
            <a:off x="179512" y="836712"/>
            <a:ext cx="3816424" cy="5289451"/>
          </a:xfrm>
        </p:spPr>
        <p:txBody>
          <a:bodyPr>
            <a:normAutofit lnSpcReduction="10000"/>
          </a:bodyPr>
          <a:lstStyle/>
          <a:p>
            <a:r>
              <a:rPr lang="ru-RU" dirty="0"/>
              <a:t>Подденьте защитные очки с внутренней стороны</a:t>
            </a:r>
            <a:r>
              <a:rPr lang="ru-RU" dirty="0" smtClean="0"/>
              <a:t>.</a:t>
            </a:r>
          </a:p>
          <a:p>
            <a:r>
              <a:rPr lang="ru-RU" dirty="0"/>
              <a:t>Снимите защитные очки, наклонившись </a:t>
            </a:r>
            <a:r>
              <a:rPr lang="ru-RU" dirty="0" err="1"/>
              <a:t>вперѐд</a:t>
            </a:r>
            <a:r>
              <a:rPr lang="ru-RU" dirty="0"/>
              <a:t>. Поместите их в емкость для дезинфекции. Тщательно обработайте руки кожным антисептиком.</a:t>
            </a:r>
          </a:p>
        </p:txBody>
      </p:sp>
      <p:sp>
        <p:nvSpPr>
          <p:cNvPr id="4" name="Объект 3"/>
          <p:cNvSpPr>
            <a:spLocks noGrp="1"/>
          </p:cNvSpPr>
          <p:nvPr>
            <p:ph sz="half" idx="2"/>
          </p:nvPr>
        </p:nvSpPr>
        <p:spPr/>
        <p:txBody>
          <a:bodyPr>
            <a:normAutofit lnSpcReduction="10000"/>
          </a:bodyPr>
          <a:lstStyle/>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196752"/>
            <a:ext cx="5148064"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2206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rgbClr val="FF0000"/>
                </a:solidFill>
              </a:rPr>
              <a:t>Снятие медицинской маски</a:t>
            </a:r>
            <a:endParaRPr lang="ru-RU" sz="3200" b="1" dirty="0">
              <a:solidFill>
                <a:srgbClr val="FF0000"/>
              </a:solidFill>
            </a:endParaRPr>
          </a:p>
        </p:txBody>
      </p:sp>
      <p:sp>
        <p:nvSpPr>
          <p:cNvPr id="3" name="Объект 2"/>
          <p:cNvSpPr>
            <a:spLocks noGrp="1"/>
          </p:cNvSpPr>
          <p:nvPr>
            <p:ph sz="half" idx="1"/>
          </p:nvPr>
        </p:nvSpPr>
        <p:spPr>
          <a:xfrm>
            <a:off x="251520" y="1600200"/>
            <a:ext cx="3960440" cy="4525963"/>
          </a:xfrm>
        </p:spPr>
        <p:txBody>
          <a:bodyPr>
            <a:normAutofit/>
          </a:bodyPr>
          <a:lstStyle/>
          <a:p>
            <a:pPr algn="just"/>
            <a:r>
              <a:rPr lang="ru-RU" sz="2400" b="1" dirty="0"/>
              <a:t>Слегка наклонитесь вперед и снимите тесемки</a:t>
            </a:r>
            <a:r>
              <a:rPr lang="ru-RU" sz="2400" b="1" dirty="0" smtClean="0"/>
              <a:t>.</a:t>
            </a:r>
          </a:p>
          <a:p>
            <a:pPr algn="just"/>
            <a:r>
              <a:rPr lang="ru-RU" sz="2400" b="1" dirty="0"/>
              <a:t>Утилизируйте маску в пакет с медицинскими отходами класса В</a:t>
            </a:r>
            <a:r>
              <a:rPr lang="ru-RU" sz="2400" b="1" dirty="0" smtClean="0"/>
              <a:t>.</a:t>
            </a:r>
          </a:p>
          <a:p>
            <a:pPr algn="just"/>
            <a:r>
              <a:rPr lang="ru-RU" sz="2400" b="1" dirty="0"/>
              <a:t>Обработайте руки </a:t>
            </a:r>
            <a:r>
              <a:rPr lang="ru-RU" sz="2400" b="1" dirty="0" err="1"/>
              <a:t>спирсодержащим</a:t>
            </a:r>
            <a:r>
              <a:rPr lang="ru-RU" sz="2400" b="1" dirty="0"/>
              <a:t> антисептиком</a:t>
            </a:r>
            <a:r>
              <a:rPr lang="ru-RU" sz="2400" dirty="0"/>
              <a:t>.</a:t>
            </a:r>
          </a:p>
        </p:txBody>
      </p:sp>
      <p:sp>
        <p:nvSpPr>
          <p:cNvPr id="4" name="Объект 3"/>
          <p:cNvSpPr>
            <a:spLocks noGrp="1"/>
          </p:cNvSpPr>
          <p:nvPr>
            <p:ph sz="half" idx="2"/>
          </p:nvPr>
        </p:nvSpPr>
        <p:spPr/>
        <p:txBody>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56792"/>
            <a:ext cx="4320480" cy="472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6167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3968" y="274638"/>
            <a:ext cx="4536504" cy="634082"/>
          </a:xfrm>
        </p:spPr>
        <p:txBody>
          <a:bodyPr>
            <a:normAutofit/>
          </a:bodyPr>
          <a:lstStyle/>
          <a:p>
            <a:r>
              <a:rPr lang="ru-RU" sz="3200" b="1" dirty="0" smtClean="0">
                <a:solidFill>
                  <a:srgbClr val="FF0000"/>
                </a:solidFill>
              </a:rPr>
              <a:t>Снятие респиратора</a:t>
            </a:r>
            <a:endParaRPr lang="ru-RU" sz="3200" b="1" dirty="0">
              <a:solidFill>
                <a:srgbClr val="FF0000"/>
              </a:solidFill>
            </a:endParaRPr>
          </a:p>
        </p:txBody>
      </p:sp>
      <p:sp>
        <p:nvSpPr>
          <p:cNvPr id="3" name="Объект 2"/>
          <p:cNvSpPr>
            <a:spLocks noGrp="1"/>
          </p:cNvSpPr>
          <p:nvPr>
            <p:ph sz="half" idx="1"/>
          </p:nvPr>
        </p:nvSpPr>
        <p:spPr>
          <a:xfrm>
            <a:off x="457200" y="620688"/>
            <a:ext cx="4038600" cy="5616624"/>
          </a:xfrm>
        </p:spPr>
        <p:txBody>
          <a:bodyPr>
            <a:normAutofit fontScale="92500" lnSpcReduction="20000"/>
          </a:bodyPr>
          <a:lstStyle/>
          <a:p>
            <a:pPr algn="just"/>
            <a:r>
              <a:rPr lang="ru-RU" b="1" dirty="0"/>
              <a:t>Респиратор снимают за резинки, не касаясь наружной и внутренней поверхности полумаски респиратора: </a:t>
            </a:r>
            <a:r>
              <a:rPr lang="ru-RU" b="1" dirty="0" smtClean="0"/>
              <a:t>слегка </a:t>
            </a:r>
            <a:r>
              <a:rPr lang="ru-RU" b="1" dirty="0"/>
              <a:t>наклонитесь вперед снимите сначала нижнюю резинку через голову, а затем и верхнюю; </a:t>
            </a:r>
            <a:r>
              <a:rPr lang="ru-RU" b="1" dirty="0" smtClean="0"/>
              <a:t> </a:t>
            </a:r>
            <a:r>
              <a:rPr lang="ru-RU" b="1" dirty="0"/>
              <a:t>сбросьте респиратор в бак для утилизации медицинских отходов класса В; </a:t>
            </a:r>
            <a:r>
              <a:rPr lang="ru-RU" b="1" dirty="0" smtClean="0"/>
              <a:t> </a:t>
            </a:r>
            <a:r>
              <a:rPr lang="ru-RU" b="1" dirty="0"/>
              <a:t>тщательно обработайте руки кожным антисептиком</a:t>
            </a:r>
          </a:p>
        </p:txBody>
      </p:sp>
      <p:sp>
        <p:nvSpPr>
          <p:cNvPr id="4" name="Объект 3"/>
          <p:cNvSpPr>
            <a:spLocks noGrp="1"/>
          </p:cNvSpPr>
          <p:nvPr>
            <p:ph sz="half" idx="2"/>
          </p:nvPr>
        </p:nvSpPr>
        <p:spPr/>
        <p:txBody>
          <a:bodyPr>
            <a:normAutofit fontScale="92500" lnSpcReduction="20000"/>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28800"/>
            <a:ext cx="4248472"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923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0000"/>
                </a:solidFill>
              </a:rPr>
              <a:t>ВАЖНО!</a:t>
            </a:r>
            <a:endParaRPr lang="ru-RU" b="1" dirty="0">
              <a:solidFill>
                <a:srgbClr val="FF0000"/>
              </a:solidFill>
            </a:endParaRPr>
          </a:p>
        </p:txBody>
      </p:sp>
      <p:sp>
        <p:nvSpPr>
          <p:cNvPr id="3" name="Объект 2"/>
          <p:cNvSpPr>
            <a:spLocks noGrp="1"/>
          </p:cNvSpPr>
          <p:nvPr>
            <p:ph idx="1"/>
          </p:nvPr>
        </p:nvSpPr>
        <p:spPr/>
        <p:txBody>
          <a:bodyPr>
            <a:normAutofit fontScale="92500" lnSpcReduction="20000"/>
          </a:bodyPr>
          <a:lstStyle/>
          <a:p>
            <a:pPr algn="just"/>
            <a:r>
              <a:rPr lang="ru-RU" dirty="0"/>
              <a:t>При наличии 2-х пар перчаток верхняя пара перчаток снимается после снятия комбинезона и бахил, все манипуляции по снятию медицинского халата, шапочки, очков, медицинской маски/респиратора осуществляются во второй паре перчаток. После снятия </a:t>
            </a:r>
            <a:r>
              <a:rPr lang="ru-RU" dirty="0" smtClean="0"/>
              <a:t>каждого </a:t>
            </a:r>
            <a:r>
              <a:rPr lang="ru-RU" dirty="0"/>
              <a:t>предмета защитной одежды руки в перчатках погружаются в раствор антисептика. Вторая пара перчаток снимается после снятия всех предметов защитной одежды. После этого руки обрабатываются спиртовым антисептиком.</a:t>
            </a:r>
          </a:p>
        </p:txBody>
      </p:sp>
    </p:spTree>
    <p:extLst>
      <p:ext uri="{BB962C8B-B14F-4D97-AF65-F5344CB8AC3E}">
        <p14:creationId xmlns:p14="http://schemas.microsoft.com/office/powerpoint/2010/main" val="2847750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200" dirty="0"/>
              <a:t> </a:t>
            </a:r>
            <a:r>
              <a:rPr lang="ru-RU" sz="2700" b="1" dirty="0">
                <a:solidFill>
                  <a:srgbClr val="FF0000"/>
                </a:solidFill>
              </a:rPr>
              <a:t>Рекомендации для медицинских организаций разного </a:t>
            </a:r>
            <a:r>
              <a:rPr lang="ru-RU" sz="2700" b="1" dirty="0" smtClean="0">
                <a:solidFill>
                  <a:srgbClr val="FF0000"/>
                </a:solidFill>
              </a:rPr>
              <a:t>профиля. </a:t>
            </a:r>
            <a:r>
              <a:rPr lang="ru-RU" sz="2700" b="1" dirty="0">
                <a:solidFill>
                  <a:srgbClr val="FF0000"/>
                </a:solidFill>
              </a:rPr>
              <a:t>Ведение потенциально инфицированных COVID-19  новорожденных в</a:t>
            </a:r>
            <a:r>
              <a:rPr lang="ru-RU" sz="2700" b="1" dirty="0" smtClean="0">
                <a:solidFill>
                  <a:srgbClr val="FF0000"/>
                </a:solidFill>
              </a:rPr>
              <a:t> </a:t>
            </a:r>
            <a:r>
              <a:rPr lang="ru-RU" sz="2700" b="1" dirty="0">
                <a:solidFill>
                  <a:srgbClr val="FF0000"/>
                </a:solidFill>
              </a:rPr>
              <a:t>родильном зале </a:t>
            </a:r>
          </a:p>
        </p:txBody>
      </p:sp>
      <p:sp>
        <p:nvSpPr>
          <p:cNvPr id="3" name="Объект 2"/>
          <p:cNvSpPr>
            <a:spLocks noGrp="1"/>
          </p:cNvSpPr>
          <p:nvPr>
            <p:ph sz="half" idx="1"/>
          </p:nvPr>
        </p:nvSpPr>
        <p:spPr>
          <a:xfrm>
            <a:off x="251520" y="1600200"/>
            <a:ext cx="4244280" cy="4853136"/>
          </a:xfrm>
        </p:spPr>
        <p:txBody>
          <a:bodyPr>
            <a:normAutofit fontScale="92500" lnSpcReduction="20000"/>
          </a:bodyPr>
          <a:lstStyle/>
          <a:p>
            <a:pPr marL="0" indent="0" algn="just">
              <a:buNone/>
            </a:pPr>
            <a:r>
              <a:rPr lang="ru-RU" sz="2800" dirty="0" smtClean="0"/>
              <a:t>  </a:t>
            </a:r>
            <a:r>
              <a:rPr lang="ru-RU" sz="2800" dirty="0"/>
              <a:t>Для  присутствия  на  родах  и  перемещения  ребенка  должна  быть  заранее  выделенная  врачебно-сестринская  бригада  для  новорожденного. Использование средств индивидуальной защиты обязательно. •  Число  людей,  оказывающих  помощь  в  помещении  должно  быть  минимизировано, чтобы уменьшить контакт с больным. </a:t>
            </a:r>
          </a:p>
        </p:txBody>
      </p:sp>
      <p:sp>
        <p:nvSpPr>
          <p:cNvPr id="4" name="Объект 3"/>
          <p:cNvSpPr>
            <a:spLocks noGrp="1"/>
          </p:cNvSpPr>
          <p:nvPr>
            <p:ph sz="half" idx="2"/>
          </p:nvPr>
        </p:nvSpPr>
        <p:spPr>
          <a:xfrm>
            <a:off x="5364088" y="2204864"/>
            <a:ext cx="3174504" cy="3085803"/>
          </a:xfrm>
        </p:spPr>
        <p:txBody>
          <a:bodyPr>
            <a:normAutofit fontScale="92500" lnSpcReduction="20000"/>
          </a:bodyPr>
          <a:lstStyle/>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700808"/>
            <a:ext cx="4392488" cy="417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6875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ru-RU" sz="2800" b="1" dirty="0">
                <a:solidFill>
                  <a:srgbClr val="FF0000"/>
                </a:solidFill>
              </a:rPr>
              <a:t>Дети, рожденные от матерей с подозрением или: </a:t>
            </a:r>
            <a:r>
              <a:rPr lang="ru-RU" sz="2800" b="1" dirty="0" err="1">
                <a:solidFill>
                  <a:srgbClr val="FF0000"/>
                </a:solidFill>
              </a:rPr>
              <a:t>подтверждѐнным</a:t>
            </a:r>
            <a:r>
              <a:rPr lang="ru-RU" sz="2800" b="1" dirty="0">
                <a:solidFill>
                  <a:srgbClr val="FF0000"/>
                </a:solidFill>
              </a:rPr>
              <a:t> случаем COVID-19 </a:t>
            </a:r>
          </a:p>
        </p:txBody>
      </p:sp>
      <p:sp>
        <p:nvSpPr>
          <p:cNvPr id="3" name="Объект 2"/>
          <p:cNvSpPr>
            <a:spLocks noGrp="1"/>
          </p:cNvSpPr>
          <p:nvPr>
            <p:ph sz="half" idx="1"/>
          </p:nvPr>
        </p:nvSpPr>
        <p:spPr>
          <a:xfrm>
            <a:off x="251520" y="980728"/>
            <a:ext cx="4824536" cy="5544616"/>
          </a:xfrm>
        </p:spPr>
        <p:txBody>
          <a:bodyPr>
            <a:noAutofit/>
          </a:bodyPr>
          <a:lstStyle/>
          <a:p>
            <a:pPr marL="0" lvl="0" indent="0" algn="just">
              <a:buNone/>
            </a:pPr>
            <a:r>
              <a:rPr lang="ru-RU" sz="2000" dirty="0" smtClean="0">
                <a:solidFill>
                  <a:prstClr val="black"/>
                </a:solidFill>
              </a:rPr>
              <a:t>Не  </a:t>
            </a:r>
            <a:r>
              <a:rPr lang="ru-RU" sz="2000" dirty="0">
                <a:solidFill>
                  <a:prstClr val="black"/>
                </a:solidFill>
              </a:rPr>
              <a:t>рекомендовано  отсроченное  пережатие  пуповины; не  рекомендован  контакт  мать-ребенок;  к  груди  не  прикладывается, максимально быстро выносится из родильного зала. </a:t>
            </a:r>
            <a:r>
              <a:rPr lang="ru-RU" sz="2000" dirty="0" smtClean="0">
                <a:solidFill>
                  <a:prstClr val="black"/>
                </a:solidFill>
              </a:rPr>
              <a:t>•  </a:t>
            </a:r>
            <a:r>
              <a:rPr lang="ru-RU" sz="2000" dirty="0">
                <a:solidFill>
                  <a:prstClr val="black"/>
                </a:solidFill>
              </a:rPr>
              <a:t>У ребенка берутся мазки из носа и ротоглотки на  COVID-19 сразу после  перемещения  из  родильного  зала,  затем   </a:t>
            </a:r>
            <a:r>
              <a:rPr lang="ru-RU" sz="2000" dirty="0" smtClean="0">
                <a:solidFill>
                  <a:prstClr val="black"/>
                </a:solidFill>
              </a:rPr>
              <a:t>  </a:t>
            </a:r>
            <a:r>
              <a:rPr lang="ru-RU" sz="2000" dirty="0">
                <a:solidFill>
                  <a:prstClr val="black"/>
                </a:solidFill>
              </a:rPr>
              <a:t>на  третий и седьмой-десятый день жизни •  Предметы  </a:t>
            </a:r>
            <a:r>
              <a:rPr lang="ru-RU" sz="2000" dirty="0" smtClean="0">
                <a:solidFill>
                  <a:prstClr val="black"/>
                </a:solidFill>
              </a:rPr>
              <a:t>диагностики,    </a:t>
            </a:r>
            <a:r>
              <a:rPr lang="ru-RU" sz="2000" dirty="0">
                <a:solidFill>
                  <a:prstClr val="black"/>
                </a:solidFill>
              </a:rPr>
              <a:t>лечения  </a:t>
            </a:r>
            <a:r>
              <a:rPr lang="ru-RU" sz="2000" dirty="0" smtClean="0">
                <a:solidFill>
                  <a:prstClr val="black"/>
                </a:solidFill>
              </a:rPr>
              <a:t>должны </a:t>
            </a:r>
            <a:r>
              <a:rPr lang="ru-RU" sz="2000" dirty="0">
                <a:solidFill>
                  <a:prstClr val="black"/>
                </a:solidFill>
              </a:rPr>
              <a:t>быть индивидуального использования для каждого ребенка,  после  его  перевода  должны  быть  обработаны  в  соответствии с правилами. •  Врачи, медсестры  и  другой персонал,  контактирующий  с ребенком,  должны находиться в </a:t>
            </a:r>
            <a:r>
              <a:rPr lang="ru-RU" sz="2000" dirty="0" smtClean="0">
                <a:solidFill>
                  <a:prstClr val="black"/>
                </a:solidFill>
              </a:rPr>
              <a:t>СИЗ •</a:t>
            </a:r>
            <a:endParaRPr lang="ru-RU" sz="2000" dirty="0"/>
          </a:p>
        </p:txBody>
      </p:sp>
      <p:sp>
        <p:nvSpPr>
          <p:cNvPr id="4" name="Объект 3"/>
          <p:cNvSpPr>
            <a:spLocks noGrp="1"/>
          </p:cNvSpPr>
          <p:nvPr>
            <p:ph sz="half" idx="2"/>
          </p:nvPr>
        </p:nvSpPr>
        <p:spPr>
          <a:xfrm>
            <a:off x="5652120" y="1600200"/>
            <a:ext cx="3034680" cy="4525963"/>
          </a:xfrm>
        </p:spPr>
        <p:txBody>
          <a:bodyPr>
            <a:normAutofit/>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96752"/>
            <a:ext cx="367240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055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251520" y="1268760"/>
            <a:ext cx="3960440" cy="5112568"/>
          </a:xfrm>
        </p:spPr>
        <p:txBody>
          <a:bodyPr>
            <a:noAutofit/>
          </a:bodyPr>
          <a:lstStyle/>
          <a:p>
            <a:pPr marL="0" lvl="0" indent="0" algn="just">
              <a:buNone/>
            </a:pPr>
            <a:r>
              <a:rPr lang="ru-RU" sz="2400" dirty="0" smtClean="0">
                <a:solidFill>
                  <a:prstClr val="black"/>
                </a:solidFill>
              </a:rPr>
              <a:t>После  рождения  ребенок  должен  быть     изолирован  в  специально  выделенном  отделении . </a:t>
            </a:r>
          </a:p>
          <a:p>
            <a:pPr marL="0" lvl="0" indent="0" algn="just">
              <a:buNone/>
            </a:pPr>
            <a:r>
              <a:rPr lang="ru-RU" sz="2400" dirty="0" smtClean="0">
                <a:solidFill>
                  <a:prstClr val="black"/>
                </a:solidFill>
              </a:rPr>
              <a:t> Транспортировка  производится в  транспортном  кувезе,  персонал  использует  средства  защиты.     </a:t>
            </a:r>
            <a:r>
              <a:rPr lang="ru-RU" sz="2400" dirty="0">
                <a:solidFill>
                  <a:prstClr val="black"/>
                </a:solidFill>
              </a:rPr>
              <a:t>Вакцинация  и  неонатальный  скрининг  откладываются до установления COVID-отрицательного статуса. </a:t>
            </a:r>
            <a:endParaRPr lang="ru-RU" sz="2400" dirty="0"/>
          </a:p>
        </p:txBody>
      </p:sp>
      <p:sp>
        <p:nvSpPr>
          <p:cNvPr id="4" name="Объект 3"/>
          <p:cNvSpPr>
            <a:spLocks noGrp="1"/>
          </p:cNvSpPr>
          <p:nvPr>
            <p:ph sz="half" idx="2"/>
          </p:nvPr>
        </p:nvSpPr>
        <p:spPr/>
        <p:txBody>
          <a:bodyPr/>
          <a:lstStyle/>
          <a:p>
            <a:endParaRPr lang="ru-RU" dirty="0"/>
          </a:p>
        </p:txBody>
      </p:sp>
      <p:sp>
        <p:nvSpPr>
          <p:cNvPr id="6" name="Заголовок 1"/>
          <p:cNvSpPr>
            <a:spLocks noGrp="1"/>
          </p:cNvSpPr>
          <p:nvPr>
            <p:ph type="title"/>
          </p:nvPr>
        </p:nvSpPr>
        <p:spPr>
          <a:xfrm>
            <a:off x="457200" y="274638"/>
            <a:ext cx="8229600" cy="633412"/>
          </a:xfrm>
        </p:spPr>
        <p:txBody>
          <a:bodyPr>
            <a:normAutofit fontScale="90000"/>
          </a:bodyPr>
          <a:lstStyle/>
          <a:p>
            <a:r>
              <a:rPr lang="ru-RU" sz="2800" b="1" dirty="0">
                <a:solidFill>
                  <a:srgbClr val="FF0000"/>
                </a:solidFill>
              </a:rPr>
              <a:t>Дети, рожденные от матерей с подозрением или: </a:t>
            </a:r>
            <a:r>
              <a:rPr lang="ru-RU" sz="2800" b="1" dirty="0" err="1">
                <a:solidFill>
                  <a:srgbClr val="FF0000"/>
                </a:solidFill>
              </a:rPr>
              <a:t>подтверждѐнным</a:t>
            </a:r>
            <a:r>
              <a:rPr lang="ru-RU" sz="2800" b="1" dirty="0">
                <a:solidFill>
                  <a:srgbClr val="FF0000"/>
                </a:solidFill>
              </a:rPr>
              <a:t> случаем COVID-19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628800"/>
            <a:ext cx="4680520" cy="46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2515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a:solidFill>
                  <a:srgbClr val="000000"/>
                </a:solidFill>
                <a:latin typeface="Helvetica Neue"/>
              </a:rPr>
              <a:t> </a:t>
            </a:r>
            <a:r>
              <a:rPr lang="ru-RU" sz="2800" b="1" dirty="0">
                <a:solidFill>
                  <a:srgbClr val="FF0000"/>
                </a:solidFill>
                <a:latin typeface="Helvetica Neue"/>
              </a:rPr>
              <a:t>Правило «Мои 5 моментов для гигиены рук» ВОЗ включает гигиену рук</a:t>
            </a:r>
            <a:endParaRPr lang="ru-RU" sz="2800" dirty="0">
              <a:solidFill>
                <a:srgbClr val="FF0000"/>
              </a:solidFill>
            </a:endParaRPr>
          </a:p>
        </p:txBody>
      </p:sp>
      <p:sp>
        <p:nvSpPr>
          <p:cNvPr id="5" name="Объект 4"/>
          <p:cNvSpPr>
            <a:spLocks noGrp="1"/>
          </p:cNvSpPr>
          <p:nvPr>
            <p:ph idx="1"/>
          </p:nvPr>
        </p:nvSpPr>
        <p:spPr/>
        <p:txBody>
          <a:bodyPr/>
          <a:lstStyle/>
          <a:p>
            <a:r>
              <a:rPr lang="ru-RU" dirty="0" smtClean="0"/>
              <a:t> </a:t>
            </a:r>
            <a:r>
              <a:rPr lang="ru-RU" dirty="0"/>
              <a:t>после контакта с жидкостями </a:t>
            </a:r>
            <a:r>
              <a:rPr lang="ru-RU" dirty="0" smtClean="0"/>
              <a:t>организма;</a:t>
            </a:r>
            <a:endParaRPr lang="ru-RU" dirty="0"/>
          </a:p>
          <a:p>
            <a:r>
              <a:rPr lang="ru-RU" dirty="0" smtClean="0"/>
              <a:t> </a:t>
            </a:r>
            <a:r>
              <a:rPr lang="ru-RU" dirty="0"/>
              <a:t>перед любой чистой или асептической процедурой</a:t>
            </a:r>
            <a:r>
              <a:rPr lang="ru-RU" dirty="0" smtClean="0"/>
              <a:t>;</a:t>
            </a:r>
            <a:endParaRPr lang="ru-RU" dirty="0"/>
          </a:p>
          <a:p>
            <a:r>
              <a:rPr lang="ru-RU" dirty="0" smtClean="0"/>
              <a:t> </a:t>
            </a:r>
            <a:r>
              <a:rPr lang="ru-RU" dirty="0"/>
              <a:t>перед тем, как прикасаться к пациенту</a:t>
            </a:r>
            <a:r>
              <a:rPr lang="ru-RU" dirty="0" smtClean="0"/>
              <a:t>.</a:t>
            </a:r>
            <a:endParaRPr lang="ru-RU" dirty="0"/>
          </a:p>
        </p:txBody>
      </p:sp>
    </p:spTree>
    <p:extLst>
      <p:ext uri="{BB962C8B-B14F-4D97-AF65-F5344CB8AC3E}">
        <p14:creationId xmlns:p14="http://schemas.microsoft.com/office/powerpoint/2010/main" val="3030923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r>
              <a:rPr lang="ru-RU" sz="2800" b="1" dirty="0" smtClean="0">
                <a:solidFill>
                  <a:srgbClr val="FF0000"/>
                </a:solidFill>
              </a:rPr>
              <a:t>ИЗВЕСТНО 4 ПУТИ ПЕРЕДАЧИ ВИРУСА:</a:t>
            </a:r>
            <a:endParaRPr lang="ru-RU" b="1" dirty="0">
              <a:solidFill>
                <a:srgbClr val="FF0000"/>
              </a:solidFill>
            </a:endParaRPr>
          </a:p>
        </p:txBody>
      </p:sp>
      <p:sp>
        <p:nvSpPr>
          <p:cNvPr id="6" name="Объект 5"/>
          <p:cNvSpPr>
            <a:spLocks noGrp="1"/>
          </p:cNvSpPr>
          <p:nvPr>
            <p:ph sz="half" idx="1"/>
          </p:nvPr>
        </p:nvSpPr>
        <p:spPr>
          <a:xfrm>
            <a:off x="251520" y="1600200"/>
            <a:ext cx="3312368" cy="4525963"/>
          </a:xfrm>
        </p:spPr>
        <p:txBody>
          <a:bodyPr>
            <a:normAutofit lnSpcReduction="10000"/>
          </a:bodyPr>
          <a:lstStyle/>
          <a:p>
            <a:pPr marL="0" indent="0" algn="ctr">
              <a:buNone/>
            </a:pPr>
            <a:r>
              <a:rPr lang="ru-RU" b="1" dirty="0"/>
              <a:t>Пути передачи </a:t>
            </a:r>
            <a:endParaRPr lang="ru-RU" b="1" dirty="0" smtClean="0"/>
          </a:p>
          <a:p>
            <a:pPr marL="0" indent="0" algn="ctr">
              <a:buNone/>
            </a:pPr>
            <a:r>
              <a:rPr lang="ru-RU" dirty="0" smtClean="0"/>
              <a:t>• </a:t>
            </a:r>
            <a:r>
              <a:rPr lang="ru-RU" dirty="0"/>
              <a:t>Воздушно-капельный (при кашле, чихании, разговоре); </a:t>
            </a:r>
            <a:endParaRPr lang="ru-RU" dirty="0" smtClean="0"/>
          </a:p>
          <a:p>
            <a:pPr marL="0" indent="0" algn="ctr">
              <a:buNone/>
            </a:pPr>
            <a:r>
              <a:rPr lang="ru-RU" dirty="0" smtClean="0"/>
              <a:t>• </a:t>
            </a:r>
            <a:r>
              <a:rPr lang="ru-RU" dirty="0"/>
              <a:t>Воздушно-пылевой; </a:t>
            </a:r>
            <a:endParaRPr lang="ru-RU" dirty="0" smtClean="0"/>
          </a:p>
          <a:p>
            <a:pPr marL="0" indent="0" algn="ctr">
              <a:buNone/>
            </a:pPr>
            <a:r>
              <a:rPr lang="ru-RU" dirty="0" smtClean="0"/>
              <a:t>• </a:t>
            </a:r>
            <a:r>
              <a:rPr lang="ru-RU" dirty="0"/>
              <a:t>Контактный; </a:t>
            </a:r>
            <a:endParaRPr lang="ru-RU" dirty="0" smtClean="0"/>
          </a:p>
          <a:p>
            <a:pPr marL="0" indent="0" algn="ctr">
              <a:buNone/>
            </a:pPr>
            <a:r>
              <a:rPr lang="ru-RU" dirty="0" smtClean="0"/>
              <a:t>• </a:t>
            </a:r>
            <a:r>
              <a:rPr lang="ru-RU" dirty="0"/>
              <a:t>Фекально-оральный.</a:t>
            </a:r>
          </a:p>
        </p:txBody>
      </p:sp>
      <p:sp>
        <p:nvSpPr>
          <p:cNvPr id="7" name="Объект 6"/>
          <p:cNvSpPr>
            <a:spLocks noGrp="1"/>
          </p:cNvSpPr>
          <p:nvPr>
            <p:ph sz="half" idx="2"/>
          </p:nvPr>
        </p:nvSpPr>
        <p:spPr/>
        <p:txBody>
          <a:bodyPr>
            <a:normAutofit lnSpcReduction="10000"/>
          </a:bodyPr>
          <a:lstStyle/>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484784"/>
            <a:ext cx="5184576" cy="460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285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p:spPr>
        <p:txBody>
          <a:bodyPr/>
          <a:lstStyle/>
          <a:p>
            <a:r>
              <a:rPr lang="ru-RU" sz="2800" b="1" dirty="0">
                <a:solidFill>
                  <a:srgbClr val="FF0000"/>
                </a:solidFill>
              </a:rPr>
              <a:t>Новая </a:t>
            </a:r>
            <a:r>
              <a:rPr lang="ru-RU" sz="2800" b="1" dirty="0" err="1">
                <a:solidFill>
                  <a:srgbClr val="FF0000"/>
                </a:solidFill>
              </a:rPr>
              <a:t>коронавирусная</a:t>
            </a:r>
            <a:r>
              <a:rPr lang="ru-RU" sz="2800" b="1" dirty="0">
                <a:solidFill>
                  <a:srgbClr val="FF0000"/>
                </a:solidFill>
              </a:rPr>
              <a:t> </a:t>
            </a:r>
            <a:r>
              <a:rPr lang="ru-RU" sz="2800" b="1" dirty="0" smtClean="0">
                <a:solidFill>
                  <a:srgbClr val="FF0000"/>
                </a:solidFill>
              </a:rPr>
              <a:t>инфекция. Факторы передачи.</a:t>
            </a:r>
            <a:endParaRPr lang="ru-RU" b="1" dirty="0">
              <a:solidFill>
                <a:srgbClr val="FF0000"/>
              </a:solidFill>
            </a:endParaRPr>
          </a:p>
        </p:txBody>
      </p:sp>
      <p:sp>
        <p:nvSpPr>
          <p:cNvPr id="3" name="Объект 2"/>
          <p:cNvSpPr>
            <a:spLocks noGrp="1"/>
          </p:cNvSpPr>
          <p:nvPr>
            <p:ph sz="half" idx="1"/>
          </p:nvPr>
        </p:nvSpPr>
        <p:spPr/>
        <p:txBody>
          <a:bodyPr>
            <a:normAutofit fontScale="92500"/>
          </a:bodyPr>
          <a:lstStyle/>
          <a:p>
            <a:endParaRPr lang="ru-RU" dirty="0"/>
          </a:p>
        </p:txBody>
      </p:sp>
      <p:sp>
        <p:nvSpPr>
          <p:cNvPr id="4" name="Объект 3"/>
          <p:cNvSpPr>
            <a:spLocks noGrp="1"/>
          </p:cNvSpPr>
          <p:nvPr>
            <p:ph sz="half" idx="2"/>
          </p:nvPr>
        </p:nvSpPr>
        <p:spPr>
          <a:xfrm>
            <a:off x="5148064" y="1196752"/>
            <a:ext cx="3744416" cy="4929411"/>
          </a:xfrm>
        </p:spPr>
        <p:txBody>
          <a:bodyPr>
            <a:normAutofit fontScale="92500"/>
          </a:bodyPr>
          <a:lstStyle/>
          <a:p>
            <a:pPr marL="0" indent="0">
              <a:buNone/>
            </a:pPr>
            <a:endParaRPr lang="ru-RU" dirty="0" smtClean="0"/>
          </a:p>
          <a:p>
            <a:r>
              <a:rPr lang="ru-RU" sz="3200" dirty="0" smtClean="0"/>
              <a:t>пищевые </a:t>
            </a:r>
            <a:r>
              <a:rPr lang="ru-RU" sz="3200" dirty="0"/>
              <a:t>продукты и предметы </a:t>
            </a:r>
            <a:r>
              <a:rPr lang="ru-RU" sz="3200" dirty="0" smtClean="0"/>
              <a:t>обихода;</a:t>
            </a:r>
          </a:p>
          <a:p>
            <a:r>
              <a:rPr lang="ru-RU" sz="3200" dirty="0"/>
              <a:t>воздух</a:t>
            </a:r>
            <a:r>
              <a:rPr lang="ru-RU" sz="3200" dirty="0" smtClean="0"/>
              <a:t>;</a:t>
            </a:r>
          </a:p>
          <a:p>
            <a:r>
              <a:rPr lang="ru-RU" sz="3200" dirty="0"/>
              <a:t>п</a:t>
            </a:r>
            <a:r>
              <a:rPr lang="ru-RU" sz="3200" dirty="0" smtClean="0"/>
              <a:t>редметы обихода,</a:t>
            </a:r>
            <a:endParaRPr lang="ru-RU" sz="3200" dirty="0"/>
          </a:p>
          <a:p>
            <a:pPr marL="0" indent="0">
              <a:buNone/>
            </a:pPr>
            <a:r>
              <a:rPr lang="ru-RU" sz="3200" dirty="0"/>
              <a:t> </a:t>
            </a:r>
            <a:r>
              <a:rPr lang="ru-RU" sz="3200" dirty="0" smtClean="0"/>
              <a:t>контаминированные вирусом.</a:t>
            </a:r>
          </a:p>
          <a:p>
            <a:pPr marL="0" indent="0">
              <a:buNone/>
            </a:pPr>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5"/>
            <a:ext cx="4464496" cy="482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188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94122"/>
          </a:xfrm>
        </p:spPr>
        <p:txBody>
          <a:bodyPr>
            <a:normAutofit/>
          </a:bodyPr>
          <a:lstStyle/>
          <a:p>
            <a:r>
              <a:rPr lang="ru-RU" sz="2800" b="1" dirty="0" smtClean="0">
                <a:solidFill>
                  <a:srgbClr val="FF0000"/>
                </a:solidFill>
              </a:rPr>
              <a:t>Признаки (симптомы) заболевания</a:t>
            </a:r>
            <a:endParaRPr lang="ru-RU" sz="2800" b="1" dirty="0">
              <a:solidFill>
                <a:srgbClr val="FF0000"/>
              </a:solidFill>
            </a:endParaRPr>
          </a:p>
        </p:txBody>
      </p:sp>
      <p:sp>
        <p:nvSpPr>
          <p:cNvPr id="3" name="Объект 2"/>
          <p:cNvSpPr>
            <a:spLocks noGrp="1"/>
          </p:cNvSpPr>
          <p:nvPr>
            <p:ph idx="1"/>
          </p:nvPr>
        </p:nvSpPr>
        <p:spPr>
          <a:xfrm>
            <a:off x="323528" y="1556792"/>
            <a:ext cx="8424936" cy="4569371"/>
          </a:xfrm>
        </p:spPr>
        <p:txBody>
          <a:bodyPr>
            <a:normAutofit/>
          </a:bodyPr>
          <a:lstStyle/>
          <a:p>
            <a:r>
              <a:rPr lang="ru-RU" dirty="0" smtClean="0"/>
              <a:t>Повышение температуры тела (&gt;90%);</a:t>
            </a:r>
          </a:p>
          <a:p>
            <a:r>
              <a:rPr lang="ru-RU" dirty="0" smtClean="0"/>
              <a:t>Кашель в 80 % случаев;</a:t>
            </a:r>
          </a:p>
          <a:p>
            <a:r>
              <a:rPr lang="ru-RU" dirty="0" smtClean="0"/>
              <a:t>Одышка (55 %);</a:t>
            </a:r>
          </a:p>
          <a:p>
            <a:r>
              <a:rPr lang="ru-RU" dirty="0" smtClean="0"/>
              <a:t>Боли в мышцах и утомляемость (44%);</a:t>
            </a:r>
          </a:p>
          <a:p>
            <a:r>
              <a:rPr lang="ru-RU" dirty="0" smtClean="0"/>
              <a:t>Ощущение заложенности в грудной клетке (</a:t>
            </a:r>
            <a:r>
              <a:rPr lang="ru-RU" dirty="0" smtClean="0">
                <a:solidFill>
                  <a:prstClr val="black"/>
                </a:solidFill>
              </a:rPr>
              <a:t>&gt; 20 %);</a:t>
            </a:r>
          </a:p>
          <a:p>
            <a:r>
              <a:rPr lang="ru-RU" dirty="0" smtClean="0">
                <a:solidFill>
                  <a:prstClr val="black"/>
                </a:solidFill>
              </a:rPr>
              <a:t>Возможны головные боли, кровохарканье, понос, тошнота, рвота, сердцебиение</a:t>
            </a:r>
            <a:endParaRPr lang="ru-RU" dirty="0"/>
          </a:p>
        </p:txBody>
      </p:sp>
    </p:spTree>
    <p:extLst>
      <p:ext uri="{BB962C8B-B14F-4D97-AF65-F5344CB8AC3E}">
        <p14:creationId xmlns:p14="http://schemas.microsoft.com/office/powerpoint/2010/main" val="253240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fontScale="90000"/>
          </a:bodyPr>
          <a:lstStyle/>
          <a:p>
            <a:pPr lvl="0">
              <a:spcBef>
                <a:spcPct val="20000"/>
              </a:spcBef>
            </a:pPr>
            <a:r>
              <a:rPr lang="ru-RU" sz="3600" b="1" dirty="0">
                <a:solidFill>
                  <a:srgbClr val="FF0000"/>
                </a:solidFill>
              </a:rPr>
              <a:t>Возникновение и распространение КВИ</a:t>
            </a:r>
            <a:br>
              <a:rPr lang="ru-RU" sz="3600" b="1" dirty="0">
                <a:solidFill>
                  <a:srgbClr val="FF0000"/>
                </a:solidFill>
              </a:rPr>
            </a:br>
            <a:r>
              <a:rPr lang="ru-RU" sz="2800" b="1" dirty="0" smtClean="0">
                <a:solidFill>
                  <a:srgbClr val="FF0000"/>
                </a:solidFill>
              </a:rPr>
              <a:t> </a:t>
            </a:r>
            <a:endParaRPr lang="ru-RU" b="1" dirty="0">
              <a:solidFill>
                <a:srgbClr val="FF0000"/>
              </a:solidFill>
            </a:endParaRPr>
          </a:p>
        </p:txBody>
      </p:sp>
      <p:sp>
        <p:nvSpPr>
          <p:cNvPr id="3" name="Объект 2"/>
          <p:cNvSpPr>
            <a:spLocks noGrp="1"/>
          </p:cNvSpPr>
          <p:nvPr>
            <p:ph sz="half" idx="1"/>
          </p:nvPr>
        </p:nvSpPr>
        <p:spPr>
          <a:xfrm>
            <a:off x="323528" y="1268760"/>
            <a:ext cx="4104456" cy="5184576"/>
          </a:xfrm>
        </p:spPr>
        <p:txBody>
          <a:bodyPr>
            <a:normAutofit fontScale="85000" lnSpcReduction="20000"/>
          </a:bodyPr>
          <a:lstStyle/>
          <a:p>
            <a:r>
              <a:rPr lang="ru-RU" dirty="0" smtClean="0"/>
              <a:t>Входные </a:t>
            </a:r>
            <a:r>
              <a:rPr lang="ru-RU" dirty="0"/>
              <a:t>ворота возбудителя – эпителий верхних дыхательных путей и </a:t>
            </a:r>
            <a:r>
              <a:rPr lang="ru-RU" dirty="0" err="1"/>
              <a:t>эпителиоциты</a:t>
            </a:r>
            <a:r>
              <a:rPr lang="ru-RU" dirty="0"/>
              <a:t> желудка и кишечника; ▪ Данные о длительности и напряженности иммунитета в отношении SARS-CoV-2 в настоящее время отсутствуют; ▪ Иммунитет при инфекциях, вызванных другими представителями семейства </a:t>
            </a:r>
            <a:r>
              <a:rPr lang="ru-RU" dirty="0" err="1"/>
              <a:t>коронавирусов</a:t>
            </a:r>
            <a:r>
              <a:rPr lang="ru-RU" dirty="0"/>
              <a:t>, не стойкий и возможно повторное заражение</a:t>
            </a:r>
          </a:p>
        </p:txBody>
      </p:sp>
      <p:sp>
        <p:nvSpPr>
          <p:cNvPr id="4" name="Объект 3"/>
          <p:cNvSpPr>
            <a:spLocks noGrp="1"/>
          </p:cNvSpPr>
          <p:nvPr>
            <p:ph sz="half" idx="2"/>
          </p:nvPr>
        </p:nvSpPr>
        <p:spPr/>
        <p:txBody>
          <a:bodyPr>
            <a:normAutofit fontScale="85000" lnSpcReduction="20000"/>
          </a:bodyPr>
          <a:lstStyle/>
          <a:p>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412776"/>
            <a:ext cx="4536504" cy="487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952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2800" b="1" dirty="0" smtClean="0">
                <a:solidFill>
                  <a:srgbClr val="FF0000"/>
                </a:solidFill>
              </a:rPr>
              <a:t>Для диагностики инфекции, вызванной 2019-</a:t>
            </a:r>
            <a:r>
              <a:rPr lang="en-US" sz="2800" b="1" dirty="0" err="1" smtClean="0">
                <a:solidFill>
                  <a:srgbClr val="FF0000"/>
                </a:solidFill>
              </a:rPr>
              <a:t>nCoV</a:t>
            </a:r>
            <a:r>
              <a:rPr lang="en-US" sz="2800" b="1" dirty="0" smtClean="0">
                <a:solidFill>
                  <a:srgbClr val="FF0000"/>
                </a:solidFill>
              </a:rPr>
              <a:t>, </a:t>
            </a:r>
            <a:r>
              <a:rPr lang="ru-RU" sz="2800" b="1" dirty="0" smtClean="0">
                <a:solidFill>
                  <a:srgbClr val="FF0000"/>
                </a:solidFill>
              </a:rPr>
              <a:t>применяется лабораторный метод ПЦР (полимеразная цепная реакция)</a:t>
            </a:r>
            <a:endParaRPr lang="ru-RU" sz="2800" b="1" dirty="0">
              <a:solidFill>
                <a:srgbClr val="FF0000"/>
              </a:solidFill>
            </a:endParaRPr>
          </a:p>
        </p:txBody>
      </p:sp>
      <p:sp>
        <p:nvSpPr>
          <p:cNvPr id="6" name="Объект 5"/>
          <p:cNvSpPr>
            <a:spLocks noGrp="1"/>
          </p:cNvSpPr>
          <p:nvPr>
            <p:ph sz="half" idx="1"/>
          </p:nvPr>
        </p:nvSpPr>
        <p:spPr>
          <a:xfrm>
            <a:off x="457200" y="1600200"/>
            <a:ext cx="3538736" cy="4525963"/>
          </a:xfrm>
        </p:spPr>
        <p:txBody>
          <a:bodyPr/>
          <a:lstStyle/>
          <a:p>
            <a:endParaRPr lang="ru-RU" dirty="0" smtClean="0"/>
          </a:p>
          <a:p>
            <a:r>
              <a:rPr lang="ru-RU" dirty="0" smtClean="0"/>
              <a:t>Основным видом материала для лабораторного исследования является мазок из носоглотки и/или ротоглотки</a:t>
            </a:r>
            <a:endParaRPr lang="ru-RU" dirty="0"/>
          </a:p>
        </p:txBody>
      </p:sp>
      <p:sp>
        <p:nvSpPr>
          <p:cNvPr id="7" name="Объект 6"/>
          <p:cNvSpPr>
            <a:spLocks noGrp="1"/>
          </p:cNvSpPr>
          <p:nvPr>
            <p:ph sz="half" idx="2"/>
          </p:nvPr>
        </p:nvSpPr>
        <p:spPr/>
        <p:txBody>
          <a:bodyPr/>
          <a:lstStyle/>
          <a:p>
            <a:endParaRPr lang="ru-RU"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628800"/>
            <a:ext cx="4824536"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99341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TotalTime>
  <Words>2410</Words>
  <Application>Microsoft Office PowerPoint</Application>
  <PresentationFormat>Экран (4:3)</PresentationFormat>
  <Paragraphs>166</Paragraphs>
  <Slides>49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49</vt:i4>
      </vt:variant>
    </vt:vector>
  </HeadingPairs>
  <TitlesOfParts>
    <vt:vector size="50" baseType="lpstr">
      <vt:lpstr>Тема Office</vt:lpstr>
      <vt:lpstr>Обеспечение инфекционной безопасности (по материалам МЗ РФ)</vt:lpstr>
      <vt:lpstr>Новая коронавирусная инфекция. Основные положения. </vt:lpstr>
      <vt:lpstr>КОРОНАВИРУС (COVID-19) – ЭТО ВОЗБУДИТЕЛЬ ОСТРОЙ РЕСПИРАТОРНОЙ ВИРУСНОЙ ИНФЕКЦИИ (ОРВИ), ПРИ КОТОРОЙ ОТМЕЧАЕТСЯ ВЫРАЖЕННАЯ ИНТОКСИКАЦИЯ ОРГАНИЗМА И ПРОБЛЕМЫ С ДЫХАТЕЛЬНОЙ И ПИЩЕВАРИТЕЛЬНОЙ СИСТЕМАМИ</vt:lpstr>
      <vt:lpstr>Презентация PowerPoint</vt:lpstr>
      <vt:lpstr>ИЗВЕСТНО 4 ПУТИ ПЕРЕДАЧИ ВИРУСА:</vt:lpstr>
      <vt:lpstr>Новая коронавирусная инфекция. Факторы передачи.</vt:lpstr>
      <vt:lpstr>Признаки (симптомы) заболевания</vt:lpstr>
      <vt:lpstr>Возникновение и распространение КВИ  </vt:lpstr>
      <vt:lpstr>Для диагностики инфекции, вызванной 2019-nCoV, применяется лабораторный метод ПЦР (полимеразная цепная реакция)</vt:lpstr>
      <vt:lpstr>Для диагностики инфекции, вызванной 2019-nCoV, применяется лабораторный метод ПЦР (полимеразная цепная реакция)</vt:lpstr>
      <vt:lpstr> Новая коронавирусная инфекция. ЭПИДЕМИОЛОГИЧЕСКИЙ АНАМНЕЗ -  </vt:lpstr>
      <vt:lpstr>В настоящее время основным источником инфекции является больной человек, в том числе находящийся в инкубационном периоде заболевания (то есть без заметных проявлений и жалоб)</vt:lpstr>
      <vt:lpstr>Передача воздушно-капельным путём вируса, вызывающего COVID-19 </vt:lpstr>
      <vt:lpstr>Контактный путь передачи  вируса, вызывающего COVID-19 </vt:lpstr>
      <vt:lpstr>Чтобы не допустить заражения </vt:lpstr>
      <vt:lpstr>Риск передачи увеличивается </vt:lpstr>
      <vt:lpstr>Предупреждение заноса COVID-19 в медицинскую организацию</vt:lpstr>
      <vt:lpstr>Перед госпитализацией больного медицинскими работниками скорой медицинской помощи должен быть собран эпидемиологический анамнез:</vt:lpstr>
      <vt:lpstr>Подозрительный на COVID-19 случай: </vt:lpstr>
      <vt:lpstr>Вероятный случай COVID-19</vt:lpstr>
      <vt:lpstr>Вероятный случай COVID-19</vt:lpstr>
      <vt:lpstr>Предупреждение заноса COVID-19 в медицинскую организацию</vt:lpstr>
      <vt:lpstr>Предупреждение заноса COVID-19 в медицинскую организацию</vt:lpstr>
      <vt:lpstr>СРЕДСТВА  ИНДИВИДУАЛЬНОЙ  ЗАЩИТЫ  </vt:lpstr>
      <vt:lpstr>Средства индивидуальной защиты. Медицинская маска.</vt:lpstr>
      <vt:lpstr>Средства индивидуальной защиты. Респираторы.</vt:lpstr>
      <vt:lpstr>Средства индивидуальной защиты. Респираторы.</vt:lpstr>
      <vt:lpstr> </vt:lpstr>
      <vt:lpstr>Требования к респираторам</vt:lpstr>
      <vt:lpstr>Надевание респиратора</vt:lpstr>
      <vt:lpstr>Тесты на герметичность респиратора</vt:lpstr>
      <vt:lpstr>Средства индивидуальной защиты. Защитная одежда. </vt:lpstr>
      <vt:lpstr>Противочумный костюм 1 типа</vt:lpstr>
      <vt:lpstr>Алгоритм надевания средств индивидуальной защиты </vt:lpstr>
      <vt:lpstr>Надевание халата, медицинской маски</vt:lpstr>
      <vt:lpstr>Надевание защитных очков, перчаток, шапочки </vt:lpstr>
      <vt:lpstr>Презентация PowerPoint</vt:lpstr>
      <vt:lpstr>Алгоритм снятия средств индивидуальной защиты </vt:lpstr>
      <vt:lpstr>Снятие перчаток</vt:lpstr>
      <vt:lpstr>Снятие халата</vt:lpstr>
      <vt:lpstr>Снятие шапочки</vt:lpstr>
      <vt:lpstr>Снятие защитных очков</vt:lpstr>
      <vt:lpstr>Снятие медицинской маски</vt:lpstr>
      <vt:lpstr>Снятие респиратора</vt:lpstr>
      <vt:lpstr>ВАЖНО!</vt:lpstr>
      <vt:lpstr> Рекомендации для медицинских организаций разного профиля. Ведение потенциально инфицированных COVID-19  новорожденных в родильном зале </vt:lpstr>
      <vt:lpstr>Дети, рожденные от матерей с подозрением или: подтверждѐнным случаем COVID-19 </vt:lpstr>
      <vt:lpstr>Дети, рожденные от матерей с подозрением или: подтверждѐнным случаем COVID-19 </vt:lpstr>
      <vt:lpstr> Правило «Мои 5 моментов для гигиены рук» ВОЗ включает гигиену рук</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Новая коронавирусная инфекция. Основные положения.</dc:title>
  <dc:creator>Samsung</dc:creator>
  <cp:lastModifiedBy>kafedra-3</cp:lastModifiedBy>
  <cp:revision>46</cp:revision>
  <dcterms:created xsi:type="dcterms:W3CDTF">2020-05-05T05:29:29Z</dcterms:created>
  <dcterms:modified xsi:type="dcterms:W3CDTF">2021-11-10T09:18:32Z</dcterms:modified>
</cp:coreProperties>
</file>