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4" r:id="rId8"/>
    <p:sldId id="263" r:id="rId9"/>
    <p:sldId id="262" r:id="rId10"/>
    <p:sldId id="275" r:id="rId11"/>
    <p:sldId id="274" r:id="rId12"/>
    <p:sldId id="273" r:id="rId13"/>
    <p:sldId id="272" r:id="rId14"/>
    <p:sldId id="286" r:id="rId15"/>
    <p:sldId id="288" r:id="rId16"/>
    <p:sldId id="290" r:id="rId17"/>
    <p:sldId id="291" r:id="rId18"/>
    <p:sldId id="271" r:id="rId19"/>
    <p:sldId id="270" r:id="rId20"/>
    <p:sldId id="289" r:id="rId21"/>
    <p:sldId id="287" r:id="rId22"/>
    <p:sldId id="285" r:id="rId23"/>
    <p:sldId id="269" r:id="rId24"/>
    <p:sldId id="268" r:id="rId25"/>
    <p:sldId id="276" r:id="rId26"/>
    <p:sldId id="267" r:id="rId27"/>
    <p:sldId id="266" r:id="rId28"/>
    <p:sldId id="265" r:id="rId29"/>
    <p:sldId id="280" r:id="rId30"/>
    <p:sldId id="279" r:id="rId31"/>
    <p:sldId id="278" r:id="rId32"/>
    <p:sldId id="277" r:id="rId33"/>
    <p:sldId id="283" r:id="rId34"/>
    <p:sldId id="282" r:id="rId35"/>
    <p:sldId id="281" r:id="rId36"/>
    <p:sldId id="261" r:id="rId37"/>
    <p:sldId id="28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FC4906-C5ED-4DBA-98D6-B527DCEA8032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течения </a:t>
            </a:r>
            <a:r>
              <a:rPr lang="en-US" dirty="0" smtClean="0"/>
              <a:t>Covid-19 </a:t>
            </a:r>
            <a:r>
              <a:rPr lang="ru-RU" dirty="0" smtClean="0"/>
              <a:t>у детей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Кафедра педиатрии с </a:t>
            </a:r>
            <a:r>
              <a:rPr lang="ru-RU" smtClean="0"/>
              <a:t>курсом </a:t>
            </a:r>
            <a:r>
              <a:rPr lang="ru-RU" smtClean="0"/>
              <a:t>ИДПО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853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Различают легкое, среднетяжелое и тяжелое течение инфекции COVID-19. В большинстве стран при оценке тяжести руководствуются наличием или отсутствием признаков дыхательной недостаточности, развитием пневмонии и </a:t>
            </a:r>
            <a:r>
              <a:rPr lang="ru-RU" dirty="0" smtClean="0"/>
              <a:t>ОРДС</a:t>
            </a:r>
            <a:r>
              <a:rPr lang="ru-RU" dirty="0"/>
              <a:t>, выделяя бессимптомные, легкие, среднетяжелые, тяжелые (тяжелая пневмония) и критические формы (ОРДС, септический шок и др.). 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76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Бессимптомная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положительным результатом </a:t>
            </a:r>
            <a:r>
              <a:rPr lang="ru-RU" dirty="0"/>
              <a:t>лабораторного исследования на наличие РНК SARS-CoV-2, у которых отсутствуют клинические признаки заболевания и визуальные изменения на рентгенограмме (</a:t>
            </a:r>
            <a:r>
              <a:rPr lang="ru-RU" dirty="0" err="1"/>
              <a:t>томограмме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5916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Легкая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симптомами интоксикации</a:t>
            </a:r>
            <a:r>
              <a:rPr lang="ru-RU" dirty="0"/>
              <a:t> (лихорадка, слабость, миалгия) и </a:t>
            </a:r>
            <a:r>
              <a:rPr lang="ru-RU" b="1" dirty="0"/>
              <a:t>поражения верхних дыхательных путей</a:t>
            </a:r>
            <a:r>
              <a:rPr lang="ru-RU" dirty="0"/>
              <a:t> (кашель, боль в горле, насморк и чихание). </a:t>
            </a:r>
            <a:endParaRPr lang="ru-RU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осмотре</a:t>
            </a:r>
            <a:r>
              <a:rPr lang="ru-RU" dirty="0"/>
              <a:t>: изменения в ротоглотке; </a:t>
            </a:r>
            <a:r>
              <a:rPr lang="ru-RU" dirty="0" err="1"/>
              <a:t>аускультативных</a:t>
            </a:r>
            <a:r>
              <a:rPr lang="ru-RU" dirty="0"/>
              <a:t> изменений в легких нет.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некоторых случаях может не быть лихорадки или наблюдаться только гастроинтестинальные симптомы (тошнота, рвота, боль в животе и диарея).</a:t>
            </a:r>
          </a:p>
        </p:txBody>
      </p:sp>
    </p:spTree>
    <p:extLst>
      <p:ext uri="{BB962C8B-B14F-4D97-AF65-F5344CB8AC3E}">
        <p14:creationId xmlns:p14="http://schemas.microsoft.com/office/powerpoint/2010/main" val="148083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Среднетяжелая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лихорадкой, кашлем </a:t>
            </a:r>
            <a:r>
              <a:rPr lang="ru-RU" dirty="0"/>
              <a:t>(главным образом сухим непродуктивным) и пневмонией. </a:t>
            </a:r>
            <a:endParaRPr lang="ru-RU" dirty="0" smtClean="0"/>
          </a:p>
          <a:p>
            <a:r>
              <a:rPr lang="ru-RU" dirty="0" err="1" smtClean="0"/>
              <a:t>Аускультативно</a:t>
            </a:r>
            <a:r>
              <a:rPr lang="ru-RU" dirty="0" smtClean="0"/>
              <a:t> </a:t>
            </a:r>
            <a:r>
              <a:rPr lang="ru-RU" dirty="0"/>
              <a:t>могут выслушиваться хрипы (сухие или влажные), но нет явных признаков дыхательной недостаточности </a:t>
            </a:r>
            <a:r>
              <a:rPr lang="ru-RU" dirty="0" smtClean="0"/>
              <a:t>(</a:t>
            </a:r>
            <a:r>
              <a:rPr lang="ru-RU" dirty="0" err="1" smtClean="0"/>
              <a:t>тахипноэ</a:t>
            </a:r>
            <a:r>
              <a:rPr lang="ru-RU" dirty="0" smtClean="0"/>
              <a:t>/одышка</a:t>
            </a:r>
            <a:r>
              <a:rPr lang="ru-RU" dirty="0"/>
              <a:t>) и гипоксемии.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некоторых случаях может не быть явных клинических симптомов поражения нижних дыхательных путей, но на КТ грудной клетки выявляются незначительные изменения в легких. </a:t>
            </a:r>
          </a:p>
        </p:txBody>
      </p:sp>
    </p:spTree>
    <p:extLst>
      <p:ext uri="{BB962C8B-B14F-4D97-AF65-F5344CB8AC3E}">
        <p14:creationId xmlns:p14="http://schemas.microsoft.com/office/powerpoint/2010/main" val="1185674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Тахипноэ</a:t>
            </a:r>
            <a:r>
              <a:rPr lang="ru-RU" dirty="0" smtClean="0"/>
              <a:t> по ВОЗ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6691078"/>
              </p:ext>
            </p:extLst>
          </p:nvPr>
        </p:nvGraphicFramePr>
        <p:xfrm>
          <a:off x="457200" y="1600200"/>
          <a:ext cx="8003232" cy="377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 дыхания в минуту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Младше 2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&gt;=</a:t>
                      </a:r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2 – 12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1 – 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Старше 5 лет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46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показатели газового состава крови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Венозная кровь  </a:t>
            </a:r>
            <a:r>
              <a:rPr lang="en-US" dirty="0" smtClean="0"/>
              <a:t>pO2  40</a:t>
            </a:r>
            <a:r>
              <a:rPr lang="ru-RU" dirty="0" smtClean="0"/>
              <a:t> </a:t>
            </a:r>
            <a:r>
              <a:rPr lang="en-US" dirty="0" smtClean="0"/>
              <a:t>mmHg</a:t>
            </a:r>
          </a:p>
          <a:p>
            <a:pPr marL="0" indent="0">
              <a:buNone/>
            </a:pPr>
            <a:r>
              <a:rPr lang="ru-RU" dirty="0" smtClean="0"/>
              <a:t>                                 </a:t>
            </a:r>
            <a:r>
              <a:rPr lang="en-US" dirty="0" smtClean="0"/>
              <a:t>pCO2 45</a:t>
            </a:r>
            <a:r>
              <a:rPr lang="ru-RU" dirty="0" smtClean="0"/>
              <a:t> </a:t>
            </a:r>
            <a:r>
              <a:rPr lang="en-US" dirty="0" smtClean="0"/>
              <a:t>mmHg</a:t>
            </a:r>
            <a:endParaRPr lang="en-US" dirty="0"/>
          </a:p>
          <a:p>
            <a:r>
              <a:rPr lang="ru-RU" dirty="0" smtClean="0"/>
              <a:t>Артериальная кровь  </a:t>
            </a:r>
            <a:r>
              <a:rPr lang="en-US" dirty="0" smtClean="0"/>
              <a:t>pO2  </a:t>
            </a:r>
            <a:r>
              <a:rPr lang="ru-RU" dirty="0" smtClean="0"/>
              <a:t>100 </a:t>
            </a:r>
            <a:r>
              <a:rPr lang="en-US" dirty="0" smtClean="0"/>
              <a:t>mmHg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en-US" dirty="0" smtClean="0"/>
              <a:t>                             </a:t>
            </a:r>
            <a:r>
              <a:rPr lang="en-US" dirty="0"/>
              <a:t>pCO2 </a:t>
            </a:r>
            <a:r>
              <a:rPr lang="en-US" dirty="0" smtClean="0"/>
              <a:t>4</a:t>
            </a:r>
            <a:r>
              <a:rPr lang="ru-RU" dirty="0" smtClean="0"/>
              <a:t>0 </a:t>
            </a:r>
            <a:r>
              <a:rPr lang="en-US" dirty="0" smtClean="0"/>
              <a:t>mmHg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9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Гипоксемия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 снижение парциального давления кислорода </a:t>
            </a:r>
            <a:r>
              <a:rPr lang="ru-RU" dirty="0" smtClean="0"/>
              <a:t>(</a:t>
            </a:r>
            <a:r>
              <a:rPr lang="en-US" dirty="0" err="1" smtClean="0"/>
              <a:t>pO</a:t>
            </a:r>
            <a:r>
              <a:rPr lang="ru-RU" dirty="0" smtClean="0"/>
              <a:t>2</a:t>
            </a:r>
            <a:r>
              <a:rPr lang="ru-RU" dirty="0"/>
              <a:t>) в артериальной </a:t>
            </a:r>
            <a:r>
              <a:rPr lang="ru-RU" dirty="0" smtClean="0"/>
              <a:t>крови</a:t>
            </a:r>
          </a:p>
          <a:p>
            <a:r>
              <a:rPr lang="ru-RU" dirty="0" smtClean="0"/>
              <a:t>Клиническая картина – </a:t>
            </a:r>
            <a:r>
              <a:rPr lang="ru-RU" b="1" dirty="0" smtClean="0"/>
              <a:t>цианоз</a:t>
            </a:r>
            <a:r>
              <a:rPr lang="ru-RU" dirty="0" smtClean="0"/>
              <a:t> (различной интенсивности, при нагрузке или покое)</a:t>
            </a:r>
          </a:p>
          <a:p>
            <a:r>
              <a:rPr lang="ru-RU" dirty="0" smtClean="0"/>
              <a:t>Измерение </a:t>
            </a:r>
            <a:r>
              <a:rPr lang="en-US" dirty="0" smtClean="0"/>
              <a:t>pO2 </a:t>
            </a:r>
            <a:r>
              <a:rPr lang="ru-RU" dirty="0" smtClean="0"/>
              <a:t>возможно лишь </a:t>
            </a:r>
            <a:r>
              <a:rPr lang="ru-RU" dirty="0"/>
              <a:t>инвазивным методом, </a:t>
            </a:r>
            <a:r>
              <a:rPr lang="ru-RU" dirty="0" err="1" smtClean="0"/>
              <a:t>неинвазивно</a:t>
            </a:r>
            <a:r>
              <a:rPr lang="ru-RU" dirty="0" smtClean="0"/>
              <a:t> можно исследовать уровень </a:t>
            </a:r>
            <a:r>
              <a:rPr lang="ru-RU" dirty="0"/>
              <a:t>насыщения кислородом гемоглобина в </a:t>
            </a:r>
            <a:r>
              <a:rPr lang="ru-RU" dirty="0" smtClean="0"/>
              <a:t>эритроцитах (сатурация SpO2) методом </a:t>
            </a:r>
            <a:r>
              <a:rPr lang="ru-RU" dirty="0" err="1" smtClean="0"/>
              <a:t>чрезкожной</a:t>
            </a:r>
            <a:r>
              <a:rPr lang="ru-RU" dirty="0" smtClean="0"/>
              <a:t> </a:t>
            </a:r>
            <a:r>
              <a:rPr lang="ru-RU" dirty="0" err="1" smtClean="0"/>
              <a:t>пульсоксиметрии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PaO2 влечет за собой снижение SpO2, однако зависимость носит нелинейный характер, например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80-100 мм </a:t>
            </a:r>
            <a:r>
              <a:rPr lang="ru-RU" dirty="0" err="1"/>
              <a:t>рт.ст</a:t>
            </a:r>
            <a:r>
              <a:rPr lang="ru-RU" dirty="0"/>
              <a:t>. PaO2 соответствует </a:t>
            </a:r>
            <a:r>
              <a:rPr lang="ru-RU" b="1" dirty="0"/>
              <a:t>95-100% </a:t>
            </a:r>
            <a:r>
              <a:rPr lang="ru-RU" b="1" dirty="0" smtClean="0"/>
              <a:t>SpO2</a:t>
            </a:r>
            <a:r>
              <a:rPr lang="ru-RU" dirty="0" smtClean="0"/>
              <a:t> (</a:t>
            </a:r>
            <a:r>
              <a:rPr lang="ru-RU" b="1" dirty="0" smtClean="0"/>
              <a:t>норма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60 мм </a:t>
            </a:r>
            <a:r>
              <a:rPr lang="ru-RU" dirty="0" err="1"/>
              <a:t>рт.ст</a:t>
            </a:r>
            <a:r>
              <a:rPr lang="ru-RU" dirty="0"/>
              <a:t>. PaO2 соответствует 90% SpO2</a:t>
            </a:r>
          </a:p>
          <a:p>
            <a:r>
              <a:rPr lang="ru-RU" dirty="0"/>
              <a:t>40 мм </a:t>
            </a:r>
            <a:r>
              <a:rPr lang="ru-RU" dirty="0" err="1"/>
              <a:t>рт.ст</a:t>
            </a:r>
            <a:r>
              <a:rPr lang="ru-RU" dirty="0"/>
              <a:t>. PaO2 соответствует </a:t>
            </a:r>
            <a:r>
              <a:rPr lang="ru-RU" dirty="0" smtClean="0"/>
              <a:t>75</a:t>
            </a:r>
            <a:r>
              <a:rPr lang="ru-RU" dirty="0"/>
              <a:t>% SpO2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1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Чрескожная</a:t>
            </a:r>
            <a:r>
              <a:rPr lang="ru-RU" dirty="0"/>
              <a:t> </a:t>
            </a:r>
            <a:r>
              <a:rPr lang="ru-RU" dirty="0" err="1"/>
              <a:t>пульсоксиметрия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оценивает </a:t>
            </a:r>
            <a:r>
              <a:rPr lang="ru-RU" dirty="0"/>
              <a:t>сатурацию кислорода (SpО2) капиллярной крови по поглощению света от </a:t>
            </a:r>
            <a:r>
              <a:rPr lang="ru-RU" dirty="0" err="1"/>
              <a:t>светоиспускающих</a:t>
            </a:r>
            <a:r>
              <a:rPr lang="ru-RU" dirty="0"/>
              <a:t> диодов, помещенных в клипсу для пальца или датчик на пластыре. В целом результаты чрезвычайно точные и коррелируют с </a:t>
            </a:r>
            <a:r>
              <a:rPr lang="ru-RU" dirty="0" smtClean="0"/>
              <a:t>истинной сатурацией кислорода в крови </a:t>
            </a:r>
            <a:r>
              <a:rPr lang="ru-RU" dirty="0"/>
              <a:t>с погрешностью в пределах 5% (SaО2). Результаты могут быть менее точными у пациентов с</a:t>
            </a:r>
          </a:p>
          <a:p>
            <a:endParaRPr lang="ru-RU" dirty="0"/>
          </a:p>
          <a:p>
            <a:r>
              <a:rPr lang="ru-RU" dirty="0"/>
              <a:t>Очень пигментированная кожа</a:t>
            </a:r>
          </a:p>
          <a:p>
            <a:r>
              <a:rPr lang="ru-RU" dirty="0"/>
              <a:t>Аритмии</a:t>
            </a:r>
          </a:p>
          <a:p>
            <a:r>
              <a:rPr lang="ru-RU" dirty="0"/>
              <a:t>Гипотензия</a:t>
            </a:r>
          </a:p>
          <a:p>
            <a:r>
              <a:rPr lang="ru-RU" dirty="0"/>
              <a:t>Выраженной системной </a:t>
            </a:r>
            <a:r>
              <a:rPr lang="ru-RU" dirty="0" err="1"/>
              <a:t>вазоконстрикцией</a:t>
            </a:r>
            <a:endParaRPr lang="ru-RU" dirty="0"/>
          </a:p>
          <a:p>
            <a:r>
              <a:rPr lang="ru-RU" dirty="0"/>
              <a:t>Результаты </a:t>
            </a:r>
            <a:r>
              <a:rPr lang="ru-RU" dirty="0" err="1"/>
              <a:t>пульсоксиметрии</a:t>
            </a:r>
            <a:r>
              <a:rPr lang="ru-RU" dirty="0"/>
              <a:t> также менее точны при наличии накрашенных ногтей у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214253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Тяжелая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симптомами острой респираторной инфекции </a:t>
            </a:r>
            <a:r>
              <a:rPr lang="ru-RU" dirty="0"/>
              <a:t>в начале заболевания (лихорадка, кашель), которые могут сопровождаться симптомами со стороны желудочно-кишечного тракта (диарея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Заболевание </a:t>
            </a:r>
            <a:r>
              <a:rPr lang="ru-RU" dirty="0"/>
              <a:t>обычно прогрессирует в течение недели, появляются признаки дыхательной недостаточности (одышка с центральным цианозом), SpO2 составляет ≤ 92%. </a:t>
            </a:r>
            <a:endParaRPr lang="ru-RU" dirty="0" smtClean="0"/>
          </a:p>
          <a:p>
            <a:r>
              <a:rPr lang="ru-RU" dirty="0" smtClean="0"/>
              <a:t>Признаки </a:t>
            </a:r>
            <a:r>
              <a:rPr lang="ru-RU" dirty="0"/>
              <a:t>пневмонии на рентгенограмме и КТ органов грудной клетки.</a:t>
            </a:r>
          </a:p>
        </p:txBody>
      </p:sp>
    </p:spTree>
    <p:extLst>
      <p:ext uri="{BB962C8B-B14F-4D97-AF65-F5344CB8AC3E}">
        <p14:creationId xmlns:p14="http://schemas.microsoft.com/office/powerpoint/2010/main" val="230971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Критическая форма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быстрым прогрессированием заболевания </a:t>
            </a:r>
            <a:r>
              <a:rPr lang="ru-RU" dirty="0"/>
              <a:t>и развитием острого респираторного </a:t>
            </a:r>
            <a:r>
              <a:rPr lang="ru-RU" dirty="0" err="1"/>
              <a:t>дистресс</a:t>
            </a:r>
            <a:r>
              <a:rPr lang="ru-RU" dirty="0"/>
              <a:t>-синдрома (ОРДС) или тяжелой дыхательной недостаточности.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могут наблюдаться шок, энцефалопатия, повреждение миокарда или сердечная недостаточность, нарушение коагуляции и острое повреждение почек, а также </a:t>
            </a:r>
            <a:r>
              <a:rPr lang="ru-RU" dirty="0" err="1"/>
              <a:t>полиорганная</a:t>
            </a:r>
            <a:r>
              <a:rPr lang="ru-RU" dirty="0"/>
              <a:t> недостаточность.</a:t>
            </a:r>
          </a:p>
        </p:txBody>
      </p:sp>
    </p:spTree>
    <p:extLst>
      <p:ext uri="{BB962C8B-B14F-4D97-AF65-F5344CB8AC3E}">
        <p14:creationId xmlns:p14="http://schemas.microsoft.com/office/powerpoint/2010/main" val="71401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Дать основную информацию о </a:t>
            </a:r>
            <a:r>
              <a:rPr lang="en-US" dirty="0" smtClean="0"/>
              <a:t>Covid-19</a:t>
            </a:r>
            <a:r>
              <a:rPr lang="ru-RU" dirty="0" smtClean="0"/>
              <a:t> у детей</a:t>
            </a:r>
            <a:endParaRPr lang="en-US" dirty="0" smtClean="0"/>
          </a:p>
          <a:p>
            <a:r>
              <a:rPr lang="ru-RU" dirty="0" smtClean="0"/>
              <a:t>Описать симптомы, особенности </a:t>
            </a:r>
            <a:r>
              <a:rPr lang="en-US" dirty="0" smtClean="0"/>
              <a:t>Covid-19 </a:t>
            </a:r>
            <a:r>
              <a:rPr lang="ru-RU" dirty="0" smtClean="0"/>
              <a:t>у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124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Дыхательная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то состояние при котором лёгкие не в состоянии обеспечить нормальный газовый состав артериальной крови.</a:t>
            </a:r>
          </a:p>
          <a:p>
            <a:r>
              <a:rPr lang="ru-RU" dirty="0" smtClean="0"/>
              <a:t>Клиника: </a:t>
            </a:r>
            <a:r>
              <a:rPr lang="ru-RU" dirty="0" err="1" smtClean="0"/>
              <a:t>тахипноэ</a:t>
            </a:r>
            <a:r>
              <a:rPr lang="ru-RU" dirty="0" smtClean="0"/>
              <a:t>/одышка + цианоз </a:t>
            </a:r>
          </a:p>
          <a:p>
            <a:r>
              <a:rPr lang="ru-RU" dirty="0" smtClean="0"/>
              <a:t>При </a:t>
            </a:r>
            <a:r>
              <a:rPr lang="ru-RU" dirty="0"/>
              <a:t>определении </a:t>
            </a:r>
            <a:r>
              <a:rPr lang="ru-RU" dirty="0" smtClean="0"/>
              <a:t>уровня </a:t>
            </a:r>
            <a:r>
              <a:rPr lang="ru-RU" dirty="0"/>
              <a:t>насыщения кислородом гемоглобина в </a:t>
            </a:r>
            <a:r>
              <a:rPr lang="ru-RU" dirty="0" smtClean="0"/>
              <a:t>эритроцитах с </a:t>
            </a:r>
            <a:r>
              <a:rPr lang="ru-RU" dirty="0"/>
              <a:t>помощью </a:t>
            </a:r>
            <a:r>
              <a:rPr lang="ru-RU" dirty="0" err="1" smtClean="0"/>
              <a:t>пульсоксиметрии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неинвазивный</a:t>
            </a:r>
            <a:r>
              <a:rPr lang="ru-RU" dirty="0"/>
              <a:t> метод)</a:t>
            </a:r>
            <a:r>
              <a:rPr lang="ru-RU" dirty="0" smtClean="0"/>
              <a:t>- сатурации кислорода (</a:t>
            </a:r>
            <a:r>
              <a:rPr lang="en-US" dirty="0" smtClean="0"/>
              <a:t>SaO2</a:t>
            </a:r>
            <a:r>
              <a:rPr lang="ru-RU" dirty="0" smtClean="0"/>
              <a:t>) – менее 90%</a:t>
            </a:r>
          </a:p>
          <a:p>
            <a:r>
              <a:rPr lang="ru-RU" dirty="0" smtClean="0"/>
              <a:t>Диагностическим критерием является снижение </a:t>
            </a:r>
            <a:r>
              <a:rPr lang="en-US" dirty="0"/>
              <a:t>pO2  </a:t>
            </a:r>
            <a:r>
              <a:rPr lang="ru-RU" dirty="0" smtClean="0"/>
              <a:t>ниже </a:t>
            </a:r>
            <a:r>
              <a:rPr lang="ru-RU" dirty="0"/>
              <a:t>5</a:t>
            </a:r>
            <a:r>
              <a:rPr lang="en-US" dirty="0" smtClean="0"/>
              <a:t>0 mmHg</a:t>
            </a:r>
            <a:r>
              <a:rPr lang="ru-RU" dirty="0" smtClean="0"/>
              <a:t> и/или </a:t>
            </a:r>
            <a:r>
              <a:rPr lang="en-US" dirty="0"/>
              <a:t>pCO2 </a:t>
            </a:r>
            <a:r>
              <a:rPr lang="ru-RU" dirty="0" smtClean="0"/>
              <a:t>больше </a:t>
            </a:r>
            <a:r>
              <a:rPr lang="ru-RU" dirty="0"/>
              <a:t>5</a:t>
            </a:r>
            <a:r>
              <a:rPr lang="en-US" dirty="0" smtClean="0"/>
              <a:t>0 mmHg</a:t>
            </a:r>
            <a:r>
              <a:rPr lang="ru-RU" dirty="0" smtClean="0"/>
              <a:t> (инвазивный метод)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743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острый респираторный </a:t>
            </a:r>
            <a:r>
              <a:rPr lang="ru-RU" dirty="0" err="1" smtClean="0"/>
              <a:t>дистресс</a:t>
            </a:r>
            <a:r>
              <a:rPr lang="ru-RU" dirty="0" smtClean="0"/>
              <a:t>-синдром </a:t>
            </a:r>
            <a:r>
              <a:rPr lang="ru-RU" dirty="0"/>
              <a:t>(ОРДС)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представляет собой острую артериальную гипоксемию, которая является стойкой к дополнительной подаче кислорода. Р</a:t>
            </a:r>
            <a:r>
              <a:rPr lang="ru-RU" dirty="0" smtClean="0"/>
              <a:t>азвивается </a:t>
            </a:r>
            <a:r>
              <a:rPr lang="ru-RU" dirty="0"/>
              <a:t>в результате внутрилегочного шунтирования крови вследствие заполнения или недостаточности воздушных пространств легочной ткани. </a:t>
            </a:r>
            <a:endParaRPr lang="ru-RU" dirty="0" smtClean="0"/>
          </a:p>
          <a:p>
            <a:r>
              <a:rPr lang="ru-RU" dirty="0" smtClean="0"/>
              <a:t>Симптомы </a:t>
            </a:r>
            <a:r>
              <a:rPr lang="ru-RU" dirty="0"/>
              <a:t>включают </a:t>
            </a:r>
            <a:r>
              <a:rPr lang="ru-RU" dirty="0" smtClean="0"/>
              <a:t>спутанность </a:t>
            </a:r>
            <a:r>
              <a:rPr lang="ru-RU" dirty="0"/>
              <a:t>сознания или его изменение, цианоз, </a:t>
            </a:r>
            <a:r>
              <a:rPr lang="ru-RU" dirty="0" err="1"/>
              <a:t>тахипноэ</a:t>
            </a:r>
            <a:r>
              <a:rPr lang="ru-RU" dirty="0"/>
              <a:t>, </a:t>
            </a:r>
            <a:r>
              <a:rPr lang="ru-RU" dirty="0" smtClean="0"/>
              <a:t>тахикардию</a:t>
            </a:r>
          </a:p>
          <a:p>
            <a:r>
              <a:rPr lang="ru-RU" dirty="0" smtClean="0"/>
              <a:t>Во </a:t>
            </a:r>
            <a:r>
              <a:rPr lang="ru-RU" dirty="0"/>
              <a:t>время аускультации; хрипы, как правило, рассеянные, но иногда чаще всего слышны на основаниях легких, особенно в левой нижней </a:t>
            </a:r>
            <a:r>
              <a:rPr lang="ru-RU" dirty="0" smtClean="0"/>
              <a:t>доле</a:t>
            </a:r>
          </a:p>
          <a:p>
            <a:r>
              <a:rPr lang="ru-RU" dirty="0" smtClean="0"/>
              <a:t>Постановка </a:t>
            </a:r>
            <a:r>
              <a:rPr lang="ru-RU" dirty="0"/>
              <a:t>диагноза осуществляется по результатам анализа газового состава артериальной крови и рентгеновского снимка грудной клетки. </a:t>
            </a:r>
            <a:endParaRPr lang="ru-RU" dirty="0" smtClean="0"/>
          </a:p>
          <a:p>
            <a:r>
              <a:rPr lang="ru-RU" dirty="0" smtClean="0"/>
              <a:t>Лечение </a:t>
            </a:r>
            <a:r>
              <a:rPr lang="ru-RU" dirty="0"/>
              <a:t>обычно требует механическую вентиляции легких.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10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Септический шок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ru-RU" dirty="0"/>
              <a:t>детей с любой гипотонией (систолическое артериальное давление [САД] &lt; 5-го </a:t>
            </a:r>
            <a:r>
              <a:rPr lang="ru-RU" dirty="0" err="1"/>
              <a:t>центиля</a:t>
            </a:r>
            <a:r>
              <a:rPr lang="ru-RU" dirty="0"/>
              <a:t> или &gt; 2 СО ниже возрастной нормы) или </a:t>
            </a:r>
            <a:r>
              <a:rPr lang="ru-RU" b="1" dirty="0"/>
              <a:t>не менее двух</a:t>
            </a:r>
            <a:r>
              <a:rPr lang="ru-RU" dirty="0"/>
              <a:t> из следующих симптомов: </a:t>
            </a:r>
            <a:endParaRPr lang="ru-RU" dirty="0" smtClean="0"/>
          </a:p>
          <a:p>
            <a:r>
              <a:rPr lang="ru-RU" dirty="0" smtClean="0"/>
              <a:t>изменение </a:t>
            </a:r>
            <a:r>
              <a:rPr lang="ru-RU" dirty="0"/>
              <a:t>психического состояния; </a:t>
            </a:r>
            <a:endParaRPr lang="ru-RU" dirty="0" smtClean="0"/>
          </a:p>
          <a:p>
            <a:r>
              <a:rPr lang="ru-RU" dirty="0" smtClean="0"/>
              <a:t>тахикардия </a:t>
            </a:r>
            <a:r>
              <a:rPr lang="ru-RU" dirty="0"/>
              <a:t>или брадикардия (ЧСС &lt; 90 или &gt; 160 ударов/мин. у младенцев и ЧСС &lt; 70 или &gt; 150 ударов/мин. у детей); </a:t>
            </a:r>
            <a:endParaRPr lang="ru-RU" dirty="0" smtClean="0"/>
          </a:p>
          <a:p>
            <a:r>
              <a:rPr lang="ru-RU" dirty="0" smtClean="0"/>
              <a:t>увеличенное </a:t>
            </a:r>
            <a:r>
              <a:rPr lang="ru-RU" dirty="0"/>
              <a:t>время капиллярного наполнения (&gt; 2 сек.) или слабый пульс; </a:t>
            </a:r>
            <a:endParaRPr lang="ru-RU" dirty="0" smtClean="0"/>
          </a:p>
          <a:p>
            <a:r>
              <a:rPr lang="ru-RU" dirty="0" err="1" smtClean="0"/>
              <a:t>тахипноэ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пятнистое </a:t>
            </a:r>
            <a:r>
              <a:rPr lang="ru-RU" dirty="0"/>
              <a:t>поражение кожи, холодные кожные покровы, </a:t>
            </a:r>
            <a:r>
              <a:rPr lang="ru-RU" dirty="0" err="1"/>
              <a:t>петехиальная</a:t>
            </a:r>
            <a:r>
              <a:rPr lang="ru-RU" dirty="0"/>
              <a:t> или пурпурная </a:t>
            </a:r>
            <a:r>
              <a:rPr lang="ru-RU" dirty="0" smtClean="0"/>
              <a:t>сыпь;</a:t>
            </a:r>
          </a:p>
          <a:p>
            <a:r>
              <a:rPr lang="ru-RU" dirty="0" smtClean="0"/>
              <a:t>повышенное </a:t>
            </a:r>
            <a:r>
              <a:rPr lang="ru-RU" dirty="0"/>
              <a:t>содержание </a:t>
            </a:r>
            <a:r>
              <a:rPr lang="ru-RU" dirty="0" err="1"/>
              <a:t>лактата</a:t>
            </a:r>
            <a:r>
              <a:rPr lang="ru-RU" dirty="0"/>
              <a:t> в </a:t>
            </a:r>
            <a:r>
              <a:rPr lang="ru-RU" dirty="0" smtClean="0"/>
              <a:t>крови;</a:t>
            </a:r>
          </a:p>
          <a:p>
            <a:r>
              <a:rPr lang="ru-RU" dirty="0" err="1" smtClean="0"/>
              <a:t>олигурия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гипертермия </a:t>
            </a:r>
            <a:r>
              <a:rPr lang="ru-RU" dirty="0"/>
              <a:t>или гипотермия. </a:t>
            </a:r>
          </a:p>
        </p:txBody>
      </p:sp>
    </p:spTree>
    <p:extLst>
      <p:ext uri="{BB962C8B-B14F-4D97-AF65-F5344CB8AC3E}">
        <p14:creationId xmlns:p14="http://schemas.microsoft.com/office/powerpoint/2010/main" val="3045891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!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Пациенты с </a:t>
            </a:r>
            <a:r>
              <a:rPr lang="ru-RU" b="1" dirty="0"/>
              <a:t>бессимптомной формой </a:t>
            </a:r>
            <a:r>
              <a:rPr lang="ru-RU" dirty="0"/>
              <a:t>изолируются </a:t>
            </a:r>
            <a:r>
              <a:rPr lang="ru-RU" b="1" dirty="0"/>
              <a:t>дома</a:t>
            </a:r>
            <a:r>
              <a:rPr lang="ru-RU" dirty="0"/>
              <a:t>, пациенты с </a:t>
            </a:r>
            <a:r>
              <a:rPr lang="ru-RU" b="1" dirty="0"/>
              <a:t>легкой формой лечатся в домашних условиях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Больные со с</a:t>
            </a:r>
            <a:r>
              <a:rPr lang="ru-RU" b="1" dirty="0"/>
              <a:t>реднетяжелым</a:t>
            </a:r>
            <a:r>
              <a:rPr lang="ru-RU" dirty="0"/>
              <a:t> и </a:t>
            </a:r>
            <a:r>
              <a:rPr lang="ru-RU" b="1" dirty="0"/>
              <a:t>тяжелым </a:t>
            </a:r>
            <a:r>
              <a:rPr lang="ru-RU" dirty="0"/>
              <a:t>течением болезни </a:t>
            </a:r>
            <a:r>
              <a:rPr lang="ru-RU" b="1" dirty="0"/>
              <a:t>госпитализируются </a:t>
            </a:r>
            <a:r>
              <a:rPr lang="ru-RU" dirty="0"/>
              <a:t>в специализированный инфекционный стационар (для лечения пациентов с COVID-19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/>
              <a:t>Госпитализации в стационар требует до 10% детей. Тяжелое течение отмечается в среднем в 1% случаев инфекции COVID-19 у детей, чаще всего осложненные формы </a:t>
            </a:r>
            <a:r>
              <a:rPr lang="ru-RU" dirty="0" smtClean="0"/>
              <a:t>болезни</a:t>
            </a:r>
            <a:r>
              <a:rPr lang="en-US" dirty="0" smtClean="0"/>
              <a:t> </a:t>
            </a:r>
            <a:r>
              <a:rPr lang="ru-RU" dirty="0" smtClean="0"/>
              <a:t>развиваются </a:t>
            </a:r>
            <a:r>
              <a:rPr lang="ru-RU" dirty="0"/>
              <a:t>у детей с тяжелыми сопутствующими </a:t>
            </a:r>
            <a:r>
              <a:rPr lang="ru-RU" dirty="0" smtClean="0"/>
              <a:t>заболеваниями.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7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Факторами риска тяжелого течения заболевания у детей вне зависимости от варианта </a:t>
            </a:r>
            <a:r>
              <a:rPr lang="ru-RU" dirty="0" err="1"/>
              <a:t>коронавируса</a:t>
            </a:r>
            <a:r>
              <a:rPr lang="ru-RU" dirty="0"/>
              <a:t>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неблагоприятный </a:t>
            </a:r>
            <a:r>
              <a:rPr lang="ru-RU" dirty="0" err="1"/>
              <a:t>преморбидный</a:t>
            </a:r>
            <a:r>
              <a:rPr lang="ru-RU" dirty="0"/>
              <a:t> фон (заболевания легких, пороки развития, онкологические заболевания); </a:t>
            </a:r>
          </a:p>
          <a:p>
            <a:r>
              <a:rPr lang="ru-RU" dirty="0" err="1" smtClean="0"/>
              <a:t>иммунодефицитные</a:t>
            </a:r>
            <a:r>
              <a:rPr lang="ru-RU" dirty="0" smtClean="0"/>
              <a:t> </a:t>
            </a:r>
            <a:r>
              <a:rPr lang="ru-RU" dirty="0"/>
              <a:t>состояния разного генеза; </a:t>
            </a:r>
          </a:p>
          <a:p>
            <a:r>
              <a:rPr lang="ru-RU" dirty="0" err="1" smtClean="0"/>
              <a:t>коинфекция</a:t>
            </a:r>
            <a:r>
              <a:rPr lang="ru-RU" dirty="0" smtClean="0"/>
              <a:t> </a:t>
            </a:r>
            <a:r>
              <a:rPr lang="ru-RU" dirty="0"/>
              <a:t>респираторно-синцитиальным вирусом (РСВ), вирусом гриппа и др.</a:t>
            </a:r>
          </a:p>
        </p:txBody>
      </p:sp>
    </p:spTree>
    <p:extLst>
      <p:ext uri="{BB962C8B-B14F-4D97-AF65-F5344CB8AC3E}">
        <p14:creationId xmlns:p14="http://schemas.microsoft.com/office/powerpoint/2010/main" val="717965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КЛИНИЧЕСКИЕ ОСОБЕННОСТИ ИНФЕКЦИИ COVID-19 У НОВОРОЖДЕННЫХ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52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КЛИНИЧЕСКИЕ ОСОБЕННОСТИ ИНФЕКЦИИ COVID-19 У НОВОРОЖДЕННЫХ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Доказательств внутриутробной инфекции, вызванной вертикальной передачей инфекции от матери к ребенку не обнаружено, все случаи считаются приобретенными после рождения. По мере роста заболеваемости увеличилось количество новорожденных от матерей c COVID-19.</a:t>
            </a:r>
          </a:p>
        </p:txBody>
      </p:sp>
    </p:spTree>
    <p:extLst>
      <p:ext uri="{BB962C8B-B14F-4D97-AF65-F5344CB8AC3E}">
        <p14:creationId xmlns:p14="http://schemas.microsoft.com/office/powerpoint/2010/main" val="2227074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</a:t>
            </a:r>
            <a:r>
              <a:rPr lang="ru-RU" dirty="0" smtClean="0"/>
              <a:t>ритериями </a:t>
            </a:r>
            <a:r>
              <a:rPr lang="ru-RU" dirty="0"/>
              <a:t>для предположительного диагноза неонатальной инфекции COVID-19 могут являться: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хотя бы один клинический симптом, включая нестабильную температуру тела, низкую активность или плохое питание, или одышку; </a:t>
            </a:r>
          </a:p>
          <a:p>
            <a:r>
              <a:rPr lang="ru-RU" dirty="0" smtClean="0"/>
              <a:t>изменения </a:t>
            </a:r>
            <a:r>
              <a:rPr lang="ru-RU" dirty="0"/>
              <a:t>на рентгенограмме грудной клетки, показывающие аномалии, включая односторонние или двусторонние изменения по типу «матового стекла»;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среди членов семьи или лиц, осуществляющих уход за больным людей с подтвержденной инфекцией COVID-19 или </a:t>
            </a:r>
          </a:p>
          <a:p>
            <a:r>
              <a:rPr lang="ru-RU" dirty="0" smtClean="0"/>
              <a:t>тесный </a:t>
            </a:r>
            <a:r>
              <a:rPr lang="ru-RU" dirty="0"/>
              <a:t>контакт с людьми, с подтвержденной инфекцией COVID-19, или пациентами с тяжелой пневмонией. </a:t>
            </a:r>
          </a:p>
        </p:txBody>
      </p:sp>
    </p:spTree>
    <p:extLst>
      <p:ext uri="{BB962C8B-B14F-4D97-AF65-F5344CB8AC3E}">
        <p14:creationId xmlns:p14="http://schemas.microsoft.com/office/powerpoint/2010/main" val="3752072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Изоляция от матери до подтверждения ее COVID статуса</a:t>
            </a:r>
            <a:r>
              <a:rPr lang="en-US" b="1" dirty="0"/>
              <a:t> </a:t>
            </a:r>
            <a:r>
              <a:rPr lang="ru-RU" b="1" dirty="0"/>
              <a:t>и при </a:t>
            </a:r>
            <a:r>
              <a:rPr lang="en-US" b="1" dirty="0"/>
              <a:t>COVID </a:t>
            </a:r>
            <a:r>
              <a:rPr lang="en-US" b="1" dirty="0" smtClean="0"/>
              <a:t>+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предусмотрена </a:t>
            </a:r>
            <a:r>
              <a:rPr lang="ru-RU" dirty="0"/>
              <a:t>для всех новорожденных.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отказе от изоляции </a:t>
            </a:r>
            <a:r>
              <a:rPr lang="ru-RU" dirty="0" smtClean="0"/>
              <a:t>оформляется</a:t>
            </a:r>
            <a:r>
              <a:rPr lang="en-US" dirty="0" smtClean="0"/>
              <a:t> </a:t>
            </a:r>
            <a:r>
              <a:rPr lang="ru-RU" dirty="0" smtClean="0"/>
              <a:t>информированный </a:t>
            </a:r>
            <a:r>
              <a:rPr lang="ru-RU" dirty="0"/>
              <a:t>отказ, контактная изоляция (тщательное мытье рук, </a:t>
            </a:r>
            <a:r>
              <a:rPr lang="ru-RU" dirty="0" smtClean="0"/>
              <a:t>хирургическая </a:t>
            </a:r>
            <a:r>
              <a:rPr lang="ru-RU" dirty="0"/>
              <a:t>маска, установка колыбели новорожденного на расстоянии 2 м от </a:t>
            </a:r>
            <a:r>
              <a:rPr lang="ru-RU" dirty="0" smtClean="0"/>
              <a:t>головы</a:t>
            </a:r>
            <a:r>
              <a:rPr lang="en-US" dirty="0" smtClean="0"/>
              <a:t> </a:t>
            </a:r>
            <a:r>
              <a:rPr lang="ru-RU" dirty="0" smtClean="0"/>
              <a:t>матери</a:t>
            </a:r>
            <a:r>
              <a:rPr lang="ru-RU" dirty="0"/>
              <a:t>, запрет на посещения родственников и друзей)</a:t>
            </a:r>
          </a:p>
        </p:txBody>
      </p:sp>
    </p:spTree>
    <p:extLst>
      <p:ext uri="{BB962C8B-B14F-4D97-AF65-F5344CB8AC3E}">
        <p14:creationId xmlns:p14="http://schemas.microsoft.com/office/powerpoint/2010/main" val="4073344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Грудное вскармливание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 проводится до выяснения статуса матери (не исключена трансмиссия с </a:t>
            </a:r>
            <a:r>
              <a:rPr lang="ru-RU" dirty="0" smtClean="0"/>
              <a:t>молоком</a:t>
            </a:r>
            <a:r>
              <a:rPr lang="ru-RU" dirty="0"/>
              <a:t>). Необходимо обеспечить сохранение лактации.</a:t>
            </a:r>
          </a:p>
          <a:p>
            <a:r>
              <a:rPr lang="ru-RU" dirty="0"/>
              <a:t>Если мать COVID +, возобновление грудного вскармливания возможно после </a:t>
            </a:r>
            <a:r>
              <a:rPr lang="ru-RU" dirty="0" smtClean="0"/>
              <a:t>её клинического </a:t>
            </a:r>
            <a:r>
              <a:rPr lang="ru-RU" dirty="0"/>
              <a:t>выздоровления — при двух отрицательных тестах</a:t>
            </a:r>
          </a:p>
        </p:txBody>
      </p:sp>
    </p:spTree>
    <p:extLst>
      <p:ext uri="{BB962C8B-B14F-4D97-AF65-F5344CB8AC3E}">
        <p14:creationId xmlns:p14="http://schemas.microsoft.com/office/powerpoint/2010/main" val="274057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en-US" dirty="0"/>
              <a:t>COVID-19 </a:t>
            </a:r>
            <a:r>
              <a:rPr lang="ru-RU" dirty="0"/>
              <a:t>у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Клинические особенности инфекции </a:t>
            </a:r>
            <a:r>
              <a:rPr lang="en-US" dirty="0"/>
              <a:t>Covid-19 </a:t>
            </a:r>
            <a:r>
              <a:rPr lang="ru-RU" dirty="0" smtClean="0"/>
              <a:t> у детей старше 1 месяца</a:t>
            </a:r>
          </a:p>
          <a:p>
            <a:r>
              <a:rPr lang="ru-RU" dirty="0"/>
              <a:t>Клинические особенности инфекции </a:t>
            </a:r>
            <a:r>
              <a:rPr lang="en-US" dirty="0"/>
              <a:t>Covid-19 </a:t>
            </a:r>
            <a:r>
              <a:rPr lang="ru-RU" dirty="0"/>
              <a:t> у </a:t>
            </a:r>
            <a:r>
              <a:rPr lang="ru-RU" dirty="0" smtClean="0"/>
              <a:t>новорождённых</a:t>
            </a:r>
          </a:p>
          <a:p>
            <a:r>
              <a:rPr lang="ru-RU" dirty="0" smtClean="0"/>
              <a:t>Временный </a:t>
            </a:r>
            <a:r>
              <a:rPr lang="ru-RU" dirty="0"/>
              <a:t>алгоритм действий медицинских работников по отношению к пациентам с острыми респираторными вирусными инфекциями</a:t>
            </a:r>
          </a:p>
        </p:txBody>
      </p:sp>
    </p:spTree>
    <p:extLst>
      <p:ext uri="{BB962C8B-B14F-4D97-AF65-F5344CB8AC3E}">
        <p14:creationId xmlns:p14="http://schemas.microsoft.com/office/powerpoint/2010/main" val="1191214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временный алгоритм действий медицинских работников по отношению к пациентам с </a:t>
            </a:r>
            <a:r>
              <a:rPr lang="ru-RU" dirty="0" smtClean="0"/>
              <a:t>ОРВИ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территории РФ утверждены </a:t>
            </a:r>
            <a:r>
              <a:rPr lang="en-US" dirty="0" smtClean="0"/>
              <a:t>V</a:t>
            </a:r>
            <a:r>
              <a:rPr lang="ru-RU" dirty="0" smtClean="0"/>
              <a:t> групп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756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I (вернувшийся</a:t>
            </a:r>
            <a:r>
              <a:rPr lang="ru-RU" dirty="0" smtClean="0"/>
              <a:t>) </a:t>
            </a:r>
            <a:r>
              <a:rPr lang="ru-RU" sz="2200" dirty="0" smtClean="0"/>
              <a:t>вернулся </a:t>
            </a:r>
            <a:r>
              <a:rPr lang="ru-RU" sz="2200" dirty="0"/>
              <a:t>в течение последних 14 дней из стран, в </a:t>
            </a:r>
            <a:r>
              <a:rPr lang="ru-RU" sz="2200" dirty="0" smtClean="0"/>
              <a:t>которых зарегистрированы </a:t>
            </a:r>
            <a:r>
              <a:rPr lang="ru-RU" sz="2200" dirty="0"/>
              <a:t>случаи </a:t>
            </a:r>
            <a:r>
              <a:rPr lang="ru-RU" sz="2200" dirty="0" smtClean="0"/>
              <a:t>COVID-19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88445"/>
              </p:ext>
            </p:extLst>
          </p:nvPr>
        </p:nvGraphicFramePr>
        <p:xfrm>
          <a:off x="467545" y="1556790"/>
          <a:ext cx="7704856" cy="5187696"/>
        </p:xfrm>
        <a:graphic>
          <a:graphicData uri="http://schemas.openxmlformats.org/drawingml/2006/table">
            <a:tbl>
              <a:tblPr firstRow="1" firstCol="1" bandRow="1"/>
              <a:tblGrid>
                <a:gridCol w="3852026"/>
                <a:gridCol w="3852830"/>
              </a:tblGrid>
              <a:tr h="23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631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Легкое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в 1, 3, 11 день обращения по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cito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!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результатов мазка через день после забора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оформление листка нетрудоспособности на 14 дней (при появлении симптоматики на 1-14-й день изоляции оформление нового листка нетрудоспособности с 15-го дня на весь период заболевания)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• в 1-й день мазок берется в аэропорту или ином транспортном узле, на 11 день обращения врачом поликлиники)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пациента(законного представителя) о нижеследующем: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Тяжелое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Госпитализация специализированной выездной бригадой СМП: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выраженной интоксикации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декомпенсации по основному заболеванию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SpO2 ≤ 92%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температуре тела &gt; 38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12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II (контактный) </a:t>
            </a:r>
            <a:r>
              <a:rPr lang="ru-RU" sz="1800" dirty="0"/>
              <a:t>контакт с вернувшимся с территории, где зарегистрированы случаи COVID-19 (вернувшимся с респираторными симптомами, без подтвержденной инфекции)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9363686"/>
              </p:ext>
            </p:extLst>
          </p:nvPr>
        </p:nvGraphicFramePr>
        <p:xfrm>
          <a:off x="467544" y="1628800"/>
          <a:ext cx="8208912" cy="4753163"/>
        </p:xfrm>
        <a:graphic>
          <a:graphicData uri="http://schemas.openxmlformats.org/drawingml/2006/table">
            <a:tbl>
              <a:tblPr firstRow="1" firstCol="1" bandRow="1"/>
              <a:tblGrid>
                <a:gridCol w="4104027"/>
                <a:gridCol w="4104885"/>
              </a:tblGrid>
              <a:tr h="279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486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Легкое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в 1, 3, 11 день обращения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результатов мазка через день после забора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оформление листка нетрудоспособности на 14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 (законного представителя) о нижеследующем: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Тяжелое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Госпитализация специализированной выездной бригадой СМП: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выраженной интоксикации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декомпенсации по основному заболеванию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SpO2 ≤ 92%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температуре тела &gt; 38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27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III (группа риска) </a:t>
            </a:r>
            <a:r>
              <a:rPr lang="ru-RU" sz="1800" dirty="0"/>
              <a:t>лица старше 60 лет, лица от 25 до 60 лет, при наличии хронических заболеваний бронхолегочной, сердечно-сосудистой, эндокринной систем, беременные женщины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/>
              <a:t>применимо к пациентам детского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345479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IV (неконтактный больной ОРВИ) не относится к группам I, II, III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60341"/>
              </p:ext>
            </p:extLst>
          </p:nvPr>
        </p:nvGraphicFramePr>
        <p:xfrm>
          <a:off x="539552" y="1700808"/>
          <a:ext cx="7776864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3888025"/>
                <a:gridCol w="3888839"/>
              </a:tblGrid>
              <a:tr h="47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985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лечение на дому или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стационаре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оформление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листка нетрудоспособности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14 дней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по решению врача взятие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биоматериала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1-й день обращения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0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ГРУППА V </a:t>
            </a:r>
            <a:r>
              <a:rPr lang="ru-RU" sz="1800" dirty="0"/>
              <a:t>активный патронаж выездными бригадами СМП к пациентам, прибывшим из стран, в которых зарегистрированы случаи COVID-19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6770090"/>
              </p:ext>
            </p:extLst>
          </p:nvPr>
        </p:nvGraphicFramePr>
        <p:xfrm>
          <a:off x="539553" y="1628800"/>
          <a:ext cx="7632848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3816026"/>
                <a:gridCol w="3816822"/>
              </a:tblGrid>
              <a:tr h="37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4454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на 1-й день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взятия мазка через день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 (законного представителя) о нижеследующем: • 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17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Дополнительно </a:t>
            </a:r>
            <a:r>
              <a:rPr lang="ru-RU" dirty="0" err="1"/>
              <a:t>Роспотребнадзор</a:t>
            </a:r>
            <a:r>
              <a:rPr lang="ru-RU" dirty="0"/>
              <a:t> обязал обеспечить проведение обязательного лабораторного обследования </a:t>
            </a:r>
            <a:r>
              <a:rPr lang="ru-RU" dirty="0" smtClean="0"/>
              <a:t>лиц,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находящиеся </a:t>
            </a:r>
            <a:r>
              <a:rPr lang="ru-RU" dirty="0"/>
              <a:t>в учреждениях постоянного пребывания, независимо от организационно-правовой формы (специальные учебно-воспитательные учреждения закрытого типа, кадетские </a:t>
            </a:r>
            <a:r>
              <a:rPr lang="ru-RU" dirty="0" smtClean="0"/>
              <a:t>корпуса</a:t>
            </a:r>
            <a:r>
              <a:rPr lang="ru-RU" dirty="0"/>
              <a:t>, дома-интернаты, учреждения ФСИН России) и персонал этих организаций – при появлении симптомов заболевания. </a:t>
            </a:r>
          </a:p>
        </p:txBody>
      </p:sp>
    </p:spTree>
    <p:extLst>
      <p:ext uri="{BB962C8B-B14F-4D97-AF65-F5344CB8AC3E}">
        <p14:creationId xmlns:p14="http://schemas.microsoft.com/office/powerpoint/2010/main" val="4140034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Почему именно дети любого возраста должны быть в фокусе особого внимания?</a:t>
            </a:r>
          </a:p>
          <a:p>
            <a:r>
              <a:rPr lang="ru-RU" dirty="0" smtClean="0"/>
              <a:t>О </a:t>
            </a:r>
            <a:r>
              <a:rPr lang="ru-RU" dirty="0"/>
              <a:t>чем врач обязан информировать</a:t>
            </a:r>
            <a:r>
              <a:rPr lang="ru-RU" dirty="0">
                <a:ea typeface="Calibri"/>
                <a:cs typeface="Times New Roman"/>
              </a:rPr>
              <a:t> пациента(законного представителя) при отсутствии ОРВИ, но наличии неблагоприятного по </a:t>
            </a:r>
            <a:r>
              <a:rPr lang="ru-RU" dirty="0"/>
              <a:t>инфекции </a:t>
            </a:r>
            <a:r>
              <a:rPr lang="en-US" dirty="0"/>
              <a:t>Covid-19</a:t>
            </a:r>
            <a:r>
              <a:rPr lang="ru-RU" dirty="0"/>
              <a:t> </a:t>
            </a:r>
            <a:r>
              <a:rPr lang="ru-RU" dirty="0" smtClean="0"/>
              <a:t>анамнезе?</a:t>
            </a:r>
          </a:p>
          <a:p>
            <a:r>
              <a:rPr lang="ru-RU" dirty="0" smtClean="0"/>
              <a:t>Существую ли доказательства вертикального пути передачи </a:t>
            </a:r>
            <a:r>
              <a:rPr lang="ru-RU" dirty="0"/>
              <a:t>инфекции </a:t>
            </a:r>
            <a:r>
              <a:rPr lang="en-US" dirty="0" smtClean="0"/>
              <a:t>Covid-19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группы пациентов госпитализируются </a:t>
            </a:r>
            <a:r>
              <a:rPr lang="ru-RU" dirty="0"/>
              <a:t>в специализированный инфекционный стационар (для лечения пациентов с COVID-19</a:t>
            </a:r>
            <a:r>
              <a:rPr lang="ru-RU" dirty="0" smtClean="0"/>
              <a:t>)?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1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дети, как и взрослые, с такой же </a:t>
            </a:r>
            <a:r>
              <a:rPr lang="ru-RU" dirty="0" smtClean="0"/>
              <a:t>вероятностью </a:t>
            </a:r>
            <a:r>
              <a:rPr lang="ru-RU" dirty="0"/>
              <a:t>могут заразиться SARS-CoV-2, но тяжелые формы заболевания </a:t>
            </a:r>
            <a:r>
              <a:rPr lang="ru-RU" dirty="0" smtClean="0"/>
              <a:t>развиваются в </a:t>
            </a:r>
            <a:r>
              <a:rPr lang="ru-RU" dirty="0"/>
              <a:t>единичных </a:t>
            </a:r>
            <a:r>
              <a:rPr lang="ru-RU" dirty="0" smtClean="0"/>
              <a:t>случаях</a:t>
            </a:r>
          </a:p>
          <a:p>
            <a:r>
              <a:rPr lang="ru-RU" dirty="0"/>
              <a:t>нельзя исключить вероятность </a:t>
            </a:r>
            <a:r>
              <a:rPr lang="ru-RU" dirty="0" smtClean="0"/>
              <a:t>более тяжелого </a:t>
            </a:r>
            <a:r>
              <a:rPr lang="ru-RU" dirty="0"/>
              <a:t>течения болезни у детей с хроническими </a:t>
            </a:r>
            <a:r>
              <a:rPr lang="ru-RU" dirty="0" smtClean="0"/>
              <a:t>заболеваниями</a:t>
            </a:r>
          </a:p>
          <a:p>
            <a:r>
              <a:rPr lang="ru-RU" dirty="0"/>
              <a:t>дети </a:t>
            </a:r>
            <a:r>
              <a:rPr lang="ru-RU" dirty="0" smtClean="0"/>
              <a:t>участвуют в </a:t>
            </a:r>
            <a:r>
              <a:rPr lang="ru-RU" dirty="0"/>
              <a:t>передаче вируса, что может быть крайне опасно для лиц с сопутствующей </a:t>
            </a:r>
            <a:r>
              <a:rPr lang="ru-RU" dirty="0" smtClean="0"/>
              <a:t>патологий </a:t>
            </a:r>
            <a:r>
              <a:rPr lang="ru-RU" dirty="0"/>
              <a:t>и лиц пожилого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401261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</a:t>
            </a:r>
            <a:r>
              <a:rPr lang="en-US" b="1" dirty="0"/>
              <a:t>COVID-19 </a:t>
            </a:r>
            <a:r>
              <a:rPr lang="ru-RU" b="1" dirty="0"/>
              <a:t>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Дети болеют реже и легче (40% без фебрильной лихорадки)</a:t>
            </a:r>
          </a:p>
          <a:p>
            <a:r>
              <a:rPr lang="ru-RU" dirty="0" smtClean="0"/>
              <a:t>У </a:t>
            </a:r>
            <a:r>
              <a:rPr lang="ru-RU" dirty="0"/>
              <a:t>детей чаще регистрируются ко-инфекции (прежде всего, грипп А, грипп </a:t>
            </a:r>
            <a:r>
              <a:rPr lang="ru-RU" dirty="0" smtClean="0"/>
              <a:t>В, РСВ </a:t>
            </a:r>
            <a:r>
              <a:rPr lang="ru-RU" dirty="0"/>
              <a:t>и т.д.)</a:t>
            </a:r>
          </a:p>
          <a:p>
            <a:r>
              <a:rPr lang="ru-RU" dirty="0" smtClean="0"/>
              <a:t>Уровень </a:t>
            </a:r>
            <a:r>
              <a:rPr lang="ru-RU" dirty="0" err="1"/>
              <a:t>прокальцитонина</a:t>
            </a:r>
            <a:r>
              <a:rPr lang="ru-RU" dirty="0"/>
              <a:t> у детей повышается намного чаще, чем у </a:t>
            </a:r>
            <a:r>
              <a:rPr lang="ru-RU" dirty="0" smtClean="0"/>
              <a:t>взрослых </a:t>
            </a:r>
            <a:r>
              <a:rPr lang="ru-RU" dirty="0"/>
              <a:t>(поэтому антибиотики оправданы после установления диагноза </a:t>
            </a:r>
            <a:r>
              <a:rPr lang="ru-RU" dirty="0" smtClean="0"/>
              <a:t>COVID-19 с </a:t>
            </a:r>
            <a:r>
              <a:rPr lang="ru-RU" dirty="0"/>
              <a:t>первых дней болезни, особенно в ранней возрастной группе)</a:t>
            </a:r>
          </a:p>
          <a:p>
            <a:r>
              <a:rPr lang="ru-RU" dirty="0" smtClean="0"/>
              <a:t>У </a:t>
            </a:r>
            <a:r>
              <a:rPr lang="ru-RU" dirty="0"/>
              <a:t>детей чаще возникают желудочно-кишечные симптомы по </a:t>
            </a:r>
            <a:r>
              <a:rPr lang="ru-RU" dirty="0" smtClean="0"/>
              <a:t>сравнению со </a:t>
            </a:r>
            <a:r>
              <a:rPr lang="ru-RU" dirty="0"/>
              <a:t>взрослыми. </a:t>
            </a:r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высокий риск тяжелых форм инфекции, вызванной SARS-CoV-2, </a:t>
            </a:r>
            <a:r>
              <a:rPr lang="ru-RU" dirty="0" smtClean="0"/>
              <a:t>как и </a:t>
            </a:r>
            <a:r>
              <a:rPr lang="ru-RU" dirty="0"/>
              <a:t>других </a:t>
            </a:r>
            <a:r>
              <a:rPr lang="ru-RU" dirty="0" err="1"/>
              <a:t>коронавирусных</a:t>
            </a:r>
            <a:r>
              <a:rPr lang="ru-RU" dirty="0"/>
              <a:t> инфекций, может наблюдаться у детей раннего </a:t>
            </a:r>
            <a:r>
              <a:rPr lang="ru-RU" dirty="0" smtClean="0"/>
              <a:t>возраста </a:t>
            </a:r>
            <a:r>
              <a:rPr lang="ru-RU" dirty="0"/>
              <a:t>и имеющих сопутствующую патологию (например, врожденные </a:t>
            </a:r>
            <a:r>
              <a:rPr lang="ru-RU" dirty="0" smtClean="0"/>
              <a:t>пороки развития</a:t>
            </a:r>
            <a:r>
              <a:rPr lang="ru-RU" dirty="0"/>
              <a:t>), а также при ко-инфекции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330632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Методические рекомендации «Особенности клинических проявлений и лечения заболевания, вызванного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инфекцией (</a:t>
            </a:r>
            <a:r>
              <a:rPr lang="ru-RU" dirty="0"/>
              <a:t>COVID-19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у детей»</a:t>
            </a:r>
          </a:p>
          <a:p>
            <a:endParaRPr lang="ru-RU" dirty="0" smtClean="0"/>
          </a:p>
          <a:p>
            <a:r>
              <a:rPr lang="ru-RU" dirty="0"/>
              <a:t>Версия 1 (24.04.2020)</a:t>
            </a:r>
          </a:p>
        </p:txBody>
      </p:sp>
    </p:spTree>
    <p:extLst>
      <p:ext uri="{BB962C8B-B14F-4D97-AF65-F5344CB8AC3E}">
        <p14:creationId xmlns:p14="http://schemas.microsoft.com/office/powerpoint/2010/main" val="387081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симптомы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Наиболее частыми симптомами у детей являются лихорадка, непродуктивный кашель, возможно появление признаков интоксикации (миалгии, тошнота, слабость). </a:t>
            </a:r>
            <a:endParaRPr lang="en-US" dirty="0" smtClean="0"/>
          </a:p>
          <a:p>
            <a:r>
              <a:rPr lang="ru-RU" dirty="0" smtClean="0"/>
              <a:t>У </a:t>
            </a:r>
            <a:r>
              <a:rPr lang="ru-RU" dirty="0"/>
              <a:t>некоторых отмечаются </a:t>
            </a:r>
            <a:r>
              <a:rPr lang="ru-RU" dirty="0" err="1"/>
              <a:t>ринорея</a:t>
            </a:r>
            <a:r>
              <a:rPr lang="ru-RU" dirty="0"/>
              <a:t>, заложенность носа, </a:t>
            </a:r>
            <a:endParaRPr lang="en-US" dirty="0" smtClean="0"/>
          </a:p>
          <a:p>
            <a:r>
              <a:rPr lang="ru-RU" dirty="0" smtClean="0"/>
              <a:t>редко </a:t>
            </a:r>
            <a:r>
              <a:rPr lang="ru-RU" dirty="0"/>
              <a:t>– симптомы поражения желудочно-кишечного тракта (боли в животе, диарея, рвота). Диарея у детей на фоне инфекции COVID19 отмечается чаще, чем у взрослых. </a:t>
            </a:r>
            <a:endParaRPr lang="en-US" dirty="0" smtClean="0"/>
          </a:p>
          <a:p>
            <a:r>
              <a:rPr lang="ru-RU" dirty="0" smtClean="0"/>
              <a:t>Выздоровление </a:t>
            </a:r>
            <a:r>
              <a:rPr lang="ru-RU" dirty="0"/>
              <a:t>обычно наступает в течение 1-2 недель. </a:t>
            </a:r>
            <a:endParaRPr lang="en-US" dirty="0" smtClean="0"/>
          </a:p>
          <a:p>
            <a:r>
              <a:rPr lang="ru-RU" dirty="0" smtClean="0"/>
              <a:t>Не </a:t>
            </a:r>
            <a:r>
              <a:rPr lang="ru-RU" dirty="0"/>
              <a:t>менее четверти детей переносят инфекцию бессимптомно. </a:t>
            </a:r>
          </a:p>
        </p:txBody>
      </p:sp>
    </p:spTree>
    <p:extLst>
      <p:ext uri="{BB962C8B-B14F-4D97-AF65-F5344CB8AC3E}">
        <p14:creationId xmlns:p14="http://schemas.microsoft.com/office/powerpoint/2010/main" val="49020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КЛИНИЧЕСКИЕ ОСОБЕННОСТИ ИНФЕКЦИИ COVID-19 У ДЕТЕЙ СТАРШЕ 1 МЕСЯЦА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5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Клинически выраженная инфекция COVID-19 проявляется следующими формами: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острая респираторная вирусная инфекция легкого течения; </a:t>
            </a:r>
          </a:p>
          <a:p>
            <a:r>
              <a:rPr lang="ru-RU" dirty="0" smtClean="0"/>
              <a:t>пневмония </a:t>
            </a:r>
            <a:r>
              <a:rPr lang="ru-RU" dirty="0"/>
              <a:t>без дыхательной недостаточности; </a:t>
            </a:r>
          </a:p>
          <a:p>
            <a:r>
              <a:rPr lang="ru-RU" dirty="0" smtClean="0"/>
              <a:t>пневмония </a:t>
            </a:r>
            <a:r>
              <a:rPr lang="ru-RU" dirty="0"/>
              <a:t>с острой дыхательной недостаточностью (ОДН); </a:t>
            </a:r>
          </a:p>
          <a:p>
            <a:r>
              <a:rPr lang="ru-RU" dirty="0" smtClean="0"/>
              <a:t>острый </a:t>
            </a:r>
            <a:r>
              <a:rPr lang="ru-RU" dirty="0"/>
              <a:t>респираторный </a:t>
            </a:r>
            <a:r>
              <a:rPr lang="ru-RU" dirty="0" err="1"/>
              <a:t>дистресс</a:t>
            </a:r>
            <a:r>
              <a:rPr lang="ru-RU" dirty="0"/>
              <a:t>-синдром (ОРДС); </a:t>
            </a:r>
          </a:p>
          <a:p>
            <a:r>
              <a:rPr lang="ru-RU" dirty="0" smtClean="0"/>
              <a:t>сепсис</a:t>
            </a:r>
            <a:r>
              <a:rPr lang="ru-RU" dirty="0"/>
              <a:t>; </a:t>
            </a:r>
          </a:p>
          <a:p>
            <a:r>
              <a:rPr lang="ru-RU" dirty="0" smtClean="0"/>
              <a:t>септический </a:t>
            </a:r>
            <a:r>
              <a:rPr lang="ru-RU" dirty="0"/>
              <a:t>(инфекционно-токсический) шок.</a:t>
            </a:r>
          </a:p>
        </p:txBody>
      </p:sp>
    </p:spTree>
    <p:extLst>
      <p:ext uri="{BB962C8B-B14F-4D97-AF65-F5344CB8AC3E}">
        <p14:creationId xmlns:p14="http://schemas.microsoft.com/office/powerpoint/2010/main" val="52571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617</TotalTime>
  <Words>2110</Words>
  <Application>Microsoft Office PowerPoint</Application>
  <PresentationFormat>Экран (4:3)</PresentationFormat>
  <Paragraphs>216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Эркер</vt:lpstr>
      <vt:lpstr>Особенности течения Covid-19 у детей </vt:lpstr>
      <vt:lpstr>Цели обучения:</vt:lpstr>
      <vt:lpstr>План занятия</vt:lpstr>
      <vt:lpstr>Введение</vt:lpstr>
      <vt:lpstr>Особенности COVID-19 у детей</vt:lpstr>
      <vt:lpstr>Презентация PowerPoint</vt:lpstr>
      <vt:lpstr>Основные симптомы у детей</vt:lpstr>
      <vt:lpstr>КЛИНИЧЕСКИЕ ОСОБЕННОСТИ ИНФЕКЦИИ COVID-19 У ДЕТЕЙ СТАРШЕ 1 МЕСЯЦА</vt:lpstr>
      <vt:lpstr>Клинически выраженная инфекция COVID-19 проявляется следующими формами:</vt:lpstr>
      <vt:lpstr>Презентация PowerPoint</vt:lpstr>
      <vt:lpstr>Бессимптомная форма</vt:lpstr>
      <vt:lpstr>Легкая форма</vt:lpstr>
      <vt:lpstr>Среднетяжелая форма</vt:lpstr>
      <vt:lpstr> Тахипноэ по ВОЗ </vt:lpstr>
      <vt:lpstr>Нормальные показатели газового состава крови</vt:lpstr>
      <vt:lpstr>Гипоксемия</vt:lpstr>
      <vt:lpstr>Чрескожная пульсоксиметрия </vt:lpstr>
      <vt:lpstr>Тяжелая форма</vt:lpstr>
      <vt:lpstr>Критическая форма </vt:lpstr>
      <vt:lpstr>Дыхательная недостаточность</vt:lpstr>
      <vt:lpstr>острый респираторный дистресс-синдром (ОРДС)</vt:lpstr>
      <vt:lpstr>Септический шок</vt:lpstr>
      <vt:lpstr>!</vt:lpstr>
      <vt:lpstr>Факторами риска тяжелого течения заболевания у детей вне зависимости от варианта коронавируса являются:</vt:lpstr>
      <vt:lpstr>КЛИНИЧЕСКИЕ ОСОБЕННОСТИ ИНФЕКЦИИ COVID-19 У НОВОРОЖДЕННЫХ </vt:lpstr>
      <vt:lpstr>КЛИНИЧЕСКИЕ ОСОБЕННОСТИ ИНФЕКЦИИ COVID-19 У НОВОРОЖДЕННЫХ </vt:lpstr>
      <vt:lpstr>Критериями для предположительного диагноза неонатальной инфекции COVID-19 могут являться: </vt:lpstr>
      <vt:lpstr>Изоляция от матери до подтверждения ее COVID статуса и при COVID +</vt:lpstr>
      <vt:lpstr>Грудное вскармливание</vt:lpstr>
      <vt:lpstr>временный алгоритм действий медицинских работников по отношению к пациентам с ОРВИ</vt:lpstr>
      <vt:lpstr>ГРУППА I (вернувшийся) вернулся в течение последних 14 дней из стран, в которых зарегистрированы случаи COVID-19</vt:lpstr>
      <vt:lpstr>ГРУППА II (контактный) контакт с вернувшимся с территории, где зарегистрированы случаи COVID-19 (вернувшимся с респираторными симптомами, без подтвержденной инфекции) </vt:lpstr>
      <vt:lpstr>ГРУППА III (группа риска) лица старше 60 лет, лица от 25 до 60 лет, при наличии хронических заболеваний бронхолегочной, сердечно-сосудистой, эндокринной систем, беременные женщины</vt:lpstr>
      <vt:lpstr>ГРУППА IV (неконтактный больной ОРВИ) не относится к группам I, II, III</vt:lpstr>
      <vt:lpstr>ГРУППА V активный патронаж выездными бригадами СМП к пациентам, прибывшим из стран, в которых зарегистрированы случаи COVID-19</vt:lpstr>
      <vt:lpstr>Дополнительно Роспотребнадзор обязал обеспечить проведение обязательного лабораторного обследования лиц,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течения Covid-19 у детей</dc:title>
  <dc:creator>Кафедра</dc:creator>
  <cp:lastModifiedBy>kafedra-3</cp:lastModifiedBy>
  <cp:revision>29</cp:revision>
  <dcterms:created xsi:type="dcterms:W3CDTF">2020-05-04T11:20:01Z</dcterms:created>
  <dcterms:modified xsi:type="dcterms:W3CDTF">2021-11-10T09:18:21Z</dcterms:modified>
</cp:coreProperties>
</file>