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>
        <p:scale>
          <a:sx n="100" d="100"/>
          <a:sy n="100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E3A67-922B-4F77-BEDA-6F7299997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5BBD25-57A8-41BE-BE2C-333714280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227B-711D-455D-8608-45724E99D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AFCF-8130-41EB-8526-DABA1B6A2BD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71366D-A1E1-4EBE-9F56-F4EFE5B62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92F89E-D62E-48AE-AFD7-3B1E6D61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2F2-4F44-43C5-86C9-90F1CEE19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01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21FCC-8165-40D1-A20C-D38239FCB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34314A-1E35-44ED-B492-B7EACCEE0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0C4F20-97BA-492A-9B0B-9BC8C2D2B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AFCF-8130-41EB-8526-DABA1B6A2BD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244CED-C705-440F-87A9-DE347608A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1DEBF3-47E6-49DF-B40C-9760E095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2F2-4F44-43C5-86C9-90F1CEE19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75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7B3BC3-C7D6-4B73-82B5-56B000656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509720-5C0A-494F-80FF-E621EC5EB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72303D-AE9D-4B01-BD61-CD61FBEC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AFCF-8130-41EB-8526-DABA1B6A2BD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83119A-B477-4C0E-94BD-5CC9D5715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EC05A-A46D-4A6F-B7BF-0F3D4C97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2F2-4F44-43C5-86C9-90F1CEE19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65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ED671-4A08-4FCC-8590-01F3A3660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DFEDBA-D4C5-4251-85B3-D3F1249C1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B9C6BB-A720-4801-87BE-CD84E563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AFCF-8130-41EB-8526-DABA1B6A2BD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D47B0A-548D-4AE5-8B9A-5AE326EAE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26229-6B36-4405-8D0F-6BAB93F5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2F2-4F44-43C5-86C9-90F1CEE19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1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842B8-6F45-4267-A54A-A6F5E0B1D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B5F026-906A-4C0B-ABD5-A0E596C18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E98986-759F-4364-B9D0-2666C48D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AFCF-8130-41EB-8526-DABA1B6A2BD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513755-3F58-4649-9A53-942CE0547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45CFD-86F4-4435-A029-F82EA313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2F2-4F44-43C5-86C9-90F1CEE19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72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94304-CA3C-4BE1-A5ED-1C96C0741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FCF7D7-23B7-4AFB-A4AA-DA5BC1EEE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DB2BB7-7574-4DC2-B663-548965C62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65DFC0-0428-4E35-B93E-FA67993AA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AFCF-8130-41EB-8526-DABA1B6A2BD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4023C3-DAC6-4A21-9556-1A5B9741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4356EA-4629-4B73-98DD-E83252EA7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2F2-4F44-43C5-86C9-90F1CEE19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4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36726-69DB-491F-ABB6-184B33D7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F045E6-9A7E-4617-83BB-A7A6BFE94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01C4BA-DE89-487E-A8BE-3EF69A83F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EC563A-BE32-4BB3-B630-8B75AFBDE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64A1DB-79EE-48D7-B542-DF4F1E212D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7CB60F-52F8-46B8-88AF-16C08908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AFCF-8130-41EB-8526-DABA1B6A2BD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C05EC6-360F-4D01-8A8B-7CB295C6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2FDD46-1467-48CA-AE16-B56A8537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2F2-4F44-43C5-86C9-90F1CEE19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8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A3297-41B1-48FC-B8FA-F3FE72CE2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50C584-0C80-4AE3-A352-2EB54AD73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AFCF-8130-41EB-8526-DABA1B6A2BD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C41C9C-D481-4571-B5B1-B24884BF0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93C5EA-A7DD-4EC5-AE2F-898FC2716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2F2-4F44-43C5-86C9-90F1CEE19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83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FEB26E-CF87-4CB9-AFF0-3C35318D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AFCF-8130-41EB-8526-DABA1B6A2BD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D5A6B9-6E03-462E-AB00-FA2D878AF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6A9195-8FB8-49EE-8227-D4FF62DB1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2F2-4F44-43C5-86C9-90F1CEE19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42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E9495-1254-4A88-A803-DBF49E01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EB42CC-7C63-4447-A3C9-530D34788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46395D-A9D9-4138-97CC-93FBCC73E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B7CEFB-F32C-42E0-88CC-C08B8E018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AFCF-8130-41EB-8526-DABA1B6A2BD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8BC1AA-0BE1-44C0-B140-7315EE7C6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BB451A-8D41-4D28-95C4-B1E210E73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2F2-4F44-43C5-86C9-90F1CEE19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07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842FC-44F8-48CE-B980-B55D0F25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2F1C92-DE24-4894-9E23-B04118EE8B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A7718B-C104-43B4-A578-7DB56BE11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27D1E6-9390-45DD-B112-22F41350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AFCF-8130-41EB-8526-DABA1B6A2BD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B588E1-197C-409E-81E5-616FACAF4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856C19-CB9E-43BC-AEB2-B7CBA088D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C2F2-4F44-43C5-86C9-90F1CEE19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23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31E04-6AB9-406E-B20C-56F218FF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F052FC-0C16-4EDD-B625-8246158CB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78FDC4-862B-45E9-873C-5C8DDC89A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8AFCF-8130-41EB-8526-DABA1B6A2BD5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AE340E-07FE-4D31-9958-D95773E26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E7095B-2E02-49ED-B172-B372196BD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5C2F2-4F44-43C5-86C9-90F1CEE19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1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4E156-A929-4EF0-A5D3-51D4F6519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8272"/>
            <a:ext cx="9144000" cy="4465468"/>
          </a:xfrm>
        </p:spPr>
        <p:txBody>
          <a:bodyPr>
            <a:normAutofit/>
          </a:bodyPr>
          <a:lstStyle/>
          <a:p>
            <a:r>
              <a:rPr lang="ru-RU" sz="4000" b="1" dirty="0"/>
              <a:t>Средства индивидуальной защиты, как основной компонент в комплексном подходе к соблюдению требований биологической безопасности  в условиях распространения </a:t>
            </a:r>
            <a:r>
              <a:rPr lang="en-US" sz="4000" b="1" dirty="0"/>
              <a:t>COVID</a:t>
            </a:r>
            <a:r>
              <a:rPr lang="ru-RU" sz="4000" b="1" dirty="0"/>
              <a:t>-19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F76980-438E-4407-BA0E-155058F9AF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485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5B1B8-2CE7-4913-8365-7FC5C743C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2A5F65-0EA7-4227-BF62-EAEA237B9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5983" y="3843111"/>
            <a:ext cx="6379017" cy="4351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01513-2E27-4634-84D3-7E028C546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27187"/>
            <a:ext cx="5181600" cy="5249776"/>
          </a:xfrm>
        </p:spPr>
        <p:txBody>
          <a:bodyPr/>
          <a:lstStyle/>
          <a:p>
            <a:r>
              <a:rPr lang="ru-RU" dirty="0"/>
              <a:t>Наденьте хирургический халат.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20F4C922-64E8-43F1-B848-52CCD70646A7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899886"/>
            <a:ext cx="16753113" cy="5277077"/>
            <a:chOff x="1588" y="1127"/>
            <a:chExt cx="9585" cy="3286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9BB0CE27-E8F9-4F4D-9911-F22EE705A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1138"/>
              <a:ext cx="5089" cy="0"/>
            </a:xfrm>
            <a:custGeom>
              <a:avLst/>
              <a:gdLst>
                <a:gd name="T0" fmla="+- 0 1599 1599"/>
                <a:gd name="T1" fmla="*/ T0 w 5089"/>
                <a:gd name="T2" fmla="+- 0 6688 1599"/>
                <a:gd name="T3" fmla="*/ T2 w 5089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5089">
                  <a:moveTo>
                    <a:pt x="0" y="0"/>
                  </a:moveTo>
                  <a:lnTo>
                    <a:pt x="5089" y="0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E22C006D-CC75-4C8A-A22E-09E77F89E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" y="1138"/>
              <a:ext cx="4465" cy="0"/>
            </a:xfrm>
            <a:custGeom>
              <a:avLst/>
              <a:gdLst>
                <a:gd name="T0" fmla="+- 0 6697 6697"/>
                <a:gd name="T1" fmla="*/ T0 w 4465"/>
                <a:gd name="T2" fmla="+- 0 11162 6697"/>
                <a:gd name="T3" fmla="*/ T2 w 4465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465">
                  <a:moveTo>
                    <a:pt x="0" y="0"/>
                  </a:moveTo>
                  <a:lnTo>
                    <a:pt x="4465" y="0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93E3C0-33A1-4F93-A342-AECDAB166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1133"/>
              <a:ext cx="0" cy="3274"/>
            </a:xfrm>
            <a:custGeom>
              <a:avLst/>
              <a:gdLst>
                <a:gd name="T0" fmla="+- 0 1133 1133"/>
                <a:gd name="T1" fmla="*/ 1133 h 3274"/>
                <a:gd name="T2" fmla="+- 0 4407 1133"/>
                <a:gd name="T3" fmla="*/ 4407 h 3274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3274">
                  <a:moveTo>
                    <a:pt x="0" y="0"/>
                  </a:moveTo>
                  <a:lnTo>
                    <a:pt x="0" y="3274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C62FEC5-5C8D-4D1D-886F-EC759F180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4402"/>
              <a:ext cx="5089" cy="0"/>
            </a:xfrm>
            <a:custGeom>
              <a:avLst/>
              <a:gdLst>
                <a:gd name="T0" fmla="+- 0 1599 1599"/>
                <a:gd name="T1" fmla="*/ T0 w 5089"/>
                <a:gd name="T2" fmla="+- 0 6688 1599"/>
                <a:gd name="T3" fmla="*/ T2 w 5089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5089">
                  <a:moveTo>
                    <a:pt x="0" y="0"/>
                  </a:moveTo>
                  <a:lnTo>
                    <a:pt x="5089" y="0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73EEC5C-98AF-4C5D-B8D3-6A4737E0B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" y="1133"/>
              <a:ext cx="0" cy="3274"/>
            </a:xfrm>
            <a:custGeom>
              <a:avLst/>
              <a:gdLst>
                <a:gd name="T0" fmla="+- 0 1133 1133"/>
                <a:gd name="T1" fmla="*/ 1133 h 3274"/>
                <a:gd name="T2" fmla="+- 0 4407 1133"/>
                <a:gd name="T3" fmla="*/ 4407 h 3274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3274">
                  <a:moveTo>
                    <a:pt x="0" y="0"/>
                  </a:moveTo>
                  <a:lnTo>
                    <a:pt x="0" y="3274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F05C637-6197-46A7-A9E7-9C340F530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" y="4402"/>
              <a:ext cx="4465" cy="0"/>
            </a:xfrm>
            <a:custGeom>
              <a:avLst/>
              <a:gdLst>
                <a:gd name="T0" fmla="+- 0 6697 6697"/>
                <a:gd name="T1" fmla="*/ T0 w 4465"/>
                <a:gd name="T2" fmla="+- 0 11162 6697"/>
                <a:gd name="T3" fmla="*/ T2 w 4465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465">
                  <a:moveTo>
                    <a:pt x="0" y="0"/>
                  </a:moveTo>
                  <a:lnTo>
                    <a:pt x="4465" y="0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1CE4CB3-7584-43E0-A849-97D01FED5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7" y="1133"/>
              <a:ext cx="0" cy="3274"/>
            </a:xfrm>
            <a:custGeom>
              <a:avLst/>
              <a:gdLst>
                <a:gd name="T0" fmla="+- 0 1133 1133"/>
                <a:gd name="T1" fmla="*/ 1133 h 3274"/>
                <a:gd name="T2" fmla="+- 0 4407 1133"/>
                <a:gd name="T3" fmla="*/ 4407 h 3274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3274">
                  <a:moveTo>
                    <a:pt x="0" y="0"/>
                  </a:moveTo>
                  <a:lnTo>
                    <a:pt x="0" y="3274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30" name="Picture 10">
              <a:extLst>
                <a:ext uri="{FF2B5EF4-FFF2-40B4-BE49-F238E27FC236}">
                  <a16:creationId xmlns:a16="http://schemas.microsoft.com/office/drawing/2014/main" id="{3E2E0035-A1E9-4205-BAF7-C652C1D8E4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1144"/>
              <a:ext cx="2440" cy="3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3138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03AC7-886F-446D-913A-1937AD802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115"/>
            <a:ext cx="10515600" cy="15745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E70BB7-0642-427D-9940-D56D22ED0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2791" y="5900687"/>
            <a:ext cx="7608821" cy="116074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DA96A1-0B94-4D38-A660-9DD772917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828" y="1825625"/>
            <a:ext cx="5123543" cy="4351338"/>
          </a:xfrm>
        </p:spPr>
        <p:txBody>
          <a:bodyPr/>
          <a:lstStyle/>
          <a:p>
            <a:r>
              <a:rPr lang="ru-RU" dirty="0"/>
              <a:t>Обработайте руки спиртосодержащими кожными антисептиками.</a:t>
            </a:r>
          </a:p>
          <a:p>
            <a:r>
              <a:rPr lang="ru-RU" dirty="0"/>
              <a:t>Держите медицинскую маску креплениями ушных петель наружу.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CA04F254-5D74-4B98-ABBA-434CAEBFEFCF}"/>
              </a:ext>
            </a:extLst>
          </p:cNvPr>
          <p:cNvGrpSpPr>
            <a:grpSpLocks/>
          </p:cNvGrpSpPr>
          <p:nvPr/>
        </p:nvGrpSpPr>
        <p:grpSpPr bwMode="auto">
          <a:xfrm>
            <a:off x="130628" y="1690687"/>
            <a:ext cx="6807200" cy="4802187"/>
            <a:chOff x="1731" y="362"/>
            <a:chExt cx="6397" cy="2835"/>
          </a:xfrm>
        </p:grpSpPr>
        <p:pic>
          <p:nvPicPr>
            <p:cNvPr id="6147" name="Picture 3">
              <a:extLst>
                <a:ext uri="{FF2B5EF4-FFF2-40B4-BE49-F238E27FC236}">
                  <a16:creationId xmlns:a16="http://schemas.microsoft.com/office/drawing/2014/main" id="{8B2B49C8-E80C-4501-9F61-9478342309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362"/>
              <a:ext cx="4250" cy="2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>
              <a:extLst>
                <a:ext uri="{FF2B5EF4-FFF2-40B4-BE49-F238E27FC236}">
                  <a16:creationId xmlns:a16="http://schemas.microsoft.com/office/drawing/2014/main" id="{517975CD-A293-42DF-BE54-DDC10A089B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4" y="379"/>
              <a:ext cx="2103" cy="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6">
            <a:extLst>
              <a:ext uri="{FF2B5EF4-FFF2-40B4-BE49-F238E27FC236}">
                <a16:creationId xmlns:a16="http://schemas.microsoft.com/office/drawing/2014/main" id="{13D81CF7-2D4B-4A6A-9CE6-C0E9401F4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28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14D6134-36AA-41BE-BA42-8EAB33767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149910"/>
            <a:ext cx="69087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Надевание медицинской маски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7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475C6-3648-4FFA-9E1C-7D106892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FE13530-CB98-4D7D-8608-6D36BCFC4C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6686" y="1253331"/>
            <a:ext cx="4357283" cy="4923632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07503DC1-E6AD-436D-B4B9-D34E6FF73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53331"/>
            <a:ext cx="5181600" cy="4351338"/>
          </a:xfrm>
        </p:spPr>
        <p:txBody>
          <a:bodyPr/>
          <a:lstStyle/>
          <a:p>
            <a:r>
              <a:rPr lang="ru-RU" dirty="0"/>
              <a:t>Убедитесь в удобном прилегании фиксатора для носа на переносице.</a:t>
            </a:r>
          </a:p>
          <a:p>
            <a:r>
              <a:rPr lang="ru-RU" dirty="0"/>
              <a:t>Расправьте специальные складки на маске. </a:t>
            </a:r>
          </a:p>
          <a:p>
            <a:r>
              <a:rPr lang="ru-RU" dirty="0"/>
              <a:t>Убедитесь, что маска плотно прилегает к лицу</a:t>
            </a:r>
          </a:p>
        </p:txBody>
      </p:sp>
    </p:spTree>
    <p:extLst>
      <p:ext uri="{BB962C8B-B14F-4D97-AF65-F5344CB8AC3E}">
        <p14:creationId xmlns:p14="http://schemas.microsoft.com/office/powerpoint/2010/main" val="1262593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132B4-DDB1-4432-AA52-4585CC1A7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Надевание респиратора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2B1782-187D-456B-AB07-7EE40B42BD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EBFDFE-E84D-4C24-BA6A-C8BFDB2A1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6251"/>
            <a:ext cx="5181600" cy="4890712"/>
          </a:xfrm>
        </p:spPr>
        <p:txBody>
          <a:bodyPr/>
          <a:lstStyle/>
          <a:p>
            <a:r>
              <a:rPr lang="ru-RU" dirty="0"/>
              <a:t>Провести гигиеническую обработку рук спиртосодержащими кожными антисептиками.</a:t>
            </a:r>
          </a:p>
          <a:p>
            <a:r>
              <a:rPr lang="ru-RU" dirty="0"/>
              <a:t>Чистыми руками вскрыть упаковку. </a:t>
            </a:r>
          </a:p>
          <a:p>
            <a:r>
              <a:rPr lang="ru-RU" dirty="0"/>
              <a:t>Проверить целостность респиратора на наличие дефектов.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2AEEF14E-FB5D-4334-BDE3-1BC4CCE4BA1E}"/>
              </a:ext>
            </a:extLst>
          </p:cNvPr>
          <p:cNvGrpSpPr>
            <a:grpSpLocks/>
          </p:cNvGrpSpPr>
          <p:nvPr/>
        </p:nvGrpSpPr>
        <p:grpSpPr bwMode="auto">
          <a:xfrm>
            <a:off x="846214" y="1286251"/>
            <a:ext cx="12785573" cy="4881989"/>
            <a:chOff x="1594" y="-1348"/>
            <a:chExt cx="9573" cy="3358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6CF76C1E-2DC2-4722-91D5-029DF1FC2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-966"/>
              <a:ext cx="4777" cy="0"/>
            </a:xfrm>
            <a:custGeom>
              <a:avLst/>
              <a:gdLst>
                <a:gd name="T0" fmla="+- 0 1599 1599"/>
                <a:gd name="T1" fmla="*/ T0 w 4777"/>
                <a:gd name="T2" fmla="+- 0 6376 1599"/>
                <a:gd name="T3" fmla="*/ T2 w 4777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77">
                  <a:moveTo>
                    <a:pt x="0" y="0"/>
                  </a:moveTo>
                  <a:lnTo>
                    <a:pt x="4777" y="0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B49CA7A0-C549-4ECD-9541-8817E6893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5" y="-966"/>
              <a:ext cx="4777" cy="0"/>
            </a:xfrm>
            <a:custGeom>
              <a:avLst/>
              <a:gdLst>
                <a:gd name="T0" fmla="+- 0 6385 6385"/>
                <a:gd name="T1" fmla="*/ T0 w 4777"/>
                <a:gd name="T2" fmla="+- 0 11162 6385"/>
                <a:gd name="T3" fmla="*/ T2 w 4777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77">
                  <a:moveTo>
                    <a:pt x="0" y="0"/>
                  </a:moveTo>
                  <a:lnTo>
                    <a:pt x="4777" y="0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F3E7109-94B0-41BB-BCB6-F48E63623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-971"/>
              <a:ext cx="0" cy="2981"/>
            </a:xfrm>
            <a:custGeom>
              <a:avLst/>
              <a:gdLst>
                <a:gd name="T0" fmla="+- 0 -971 -971"/>
                <a:gd name="T1" fmla="*/ -971 h 2981"/>
                <a:gd name="T2" fmla="+- 0 2010 -971"/>
                <a:gd name="T3" fmla="*/ 2010 h 2981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981">
                  <a:moveTo>
                    <a:pt x="0" y="0"/>
                  </a:moveTo>
                  <a:lnTo>
                    <a:pt x="0" y="2981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30C9637-5550-4BF0-94A3-6EFE546F1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2005"/>
              <a:ext cx="4777" cy="0"/>
            </a:xfrm>
            <a:custGeom>
              <a:avLst/>
              <a:gdLst>
                <a:gd name="T0" fmla="+- 0 1599 1599"/>
                <a:gd name="T1" fmla="*/ T0 w 4777"/>
                <a:gd name="T2" fmla="+- 0 6376 1599"/>
                <a:gd name="T3" fmla="*/ T2 w 4777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77">
                  <a:moveTo>
                    <a:pt x="0" y="0"/>
                  </a:moveTo>
                  <a:lnTo>
                    <a:pt x="4777" y="0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9150CF5-97FE-4DD2-91D3-FBED641E6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" y="-971"/>
              <a:ext cx="0" cy="2981"/>
            </a:xfrm>
            <a:custGeom>
              <a:avLst/>
              <a:gdLst>
                <a:gd name="T0" fmla="+- 0 -971 -971"/>
                <a:gd name="T1" fmla="*/ -971 h 2981"/>
                <a:gd name="T2" fmla="+- 0 2010 -971"/>
                <a:gd name="T3" fmla="*/ 2010 h 2981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981">
                  <a:moveTo>
                    <a:pt x="0" y="0"/>
                  </a:moveTo>
                  <a:lnTo>
                    <a:pt x="0" y="2981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D7B2399-92DD-43A5-AD91-36E8A0965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5" y="2005"/>
              <a:ext cx="4777" cy="0"/>
            </a:xfrm>
            <a:custGeom>
              <a:avLst/>
              <a:gdLst>
                <a:gd name="T0" fmla="+- 0 6385 6385"/>
                <a:gd name="T1" fmla="*/ T0 w 4777"/>
                <a:gd name="T2" fmla="+- 0 11162 6385"/>
                <a:gd name="T3" fmla="*/ T2 w 4777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77">
                  <a:moveTo>
                    <a:pt x="0" y="0"/>
                  </a:moveTo>
                  <a:lnTo>
                    <a:pt x="4777" y="0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C78E0127-2C73-494F-A826-AF7B93D96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7" y="-971"/>
              <a:ext cx="0" cy="2981"/>
            </a:xfrm>
            <a:custGeom>
              <a:avLst/>
              <a:gdLst>
                <a:gd name="T0" fmla="+- 0 -971 -971"/>
                <a:gd name="T1" fmla="*/ -971 h 2981"/>
                <a:gd name="T2" fmla="+- 0 2010 -971"/>
                <a:gd name="T3" fmla="*/ 2010 h 2981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981">
                  <a:moveTo>
                    <a:pt x="0" y="0"/>
                  </a:moveTo>
                  <a:lnTo>
                    <a:pt x="0" y="2981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202" name="Picture 10">
              <a:extLst>
                <a:ext uri="{FF2B5EF4-FFF2-40B4-BE49-F238E27FC236}">
                  <a16:creationId xmlns:a16="http://schemas.microsoft.com/office/drawing/2014/main" id="{19CEA081-2879-481D-A3CB-0E66429B56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-1348"/>
              <a:ext cx="2227" cy="3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8198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87A95-4C5F-46F6-B30F-4BC16E0A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79B647-FAF2-4C52-AB52-7C0B94A0C4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372724-C3E1-47AB-A8CE-05AB152CC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81037"/>
            <a:ext cx="5181600" cy="5495926"/>
          </a:xfrm>
        </p:spPr>
        <p:txBody>
          <a:bodyPr/>
          <a:lstStyle/>
          <a:p>
            <a:r>
              <a:rPr lang="en-US" dirty="0" err="1"/>
              <a:t>Приложить</a:t>
            </a:r>
            <a:r>
              <a:rPr lang="en-US" dirty="0"/>
              <a:t> </a:t>
            </a:r>
            <a:r>
              <a:rPr lang="en-US" dirty="0" err="1"/>
              <a:t>респиратор</a:t>
            </a:r>
            <a:r>
              <a:rPr lang="en-US" dirty="0"/>
              <a:t> к </a:t>
            </a:r>
            <a:r>
              <a:rPr lang="en-US" dirty="0" err="1"/>
              <a:t>лицу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39CCC2A5-488F-48D1-A66B-F40884BA7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681037"/>
            <a:ext cx="5010150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819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C9624-0DDC-4906-85C4-9F1E035E7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5596832-00A4-4B73-A6DE-B54B47DDBA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9000" y="895350"/>
            <a:ext cx="2987299" cy="4022563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069D81EE-7C0A-49C5-A175-394DDFF96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0974" y="895350"/>
            <a:ext cx="4592826" cy="5281613"/>
          </a:xfrm>
        </p:spPr>
        <p:txBody>
          <a:bodyPr/>
          <a:lstStyle/>
          <a:p>
            <a:r>
              <a:rPr lang="ru-RU" dirty="0"/>
              <a:t>Завести эластичные ремни крепления за голову отрегулировать ремни крепления и закрепить их на уровне теменной и затылочной части головы.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274F23-453B-4D79-B3A7-F44A5AD76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675" y="2400300"/>
            <a:ext cx="2987299" cy="409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62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D0B41-8D93-46E3-B61B-7D3BF464D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43E92F-68DD-4CDF-8F5E-0BB231462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3855"/>
            <a:ext cx="5181600" cy="61290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Обжать пластину носового зажима на переносице.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Проверить респиратор на плотность прилегания: не сдвигая респиратор, полностью накрыть его обеими </a:t>
            </a:r>
            <a:r>
              <a:rPr lang="en-US" dirty="0" err="1"/>
              <a:t>руками</a:t>
            </a:r>
            <a:r>
              <a:rPr lang="ru-RU" dirty="0"/>
              <a:t> зажима на переносице.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D68518-D809-41C4-B7BA-37D56E616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3046" y="2308633"/>
            <a:ext cx="21743176" cy="870267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032A1F90-E493-434B-924A-317057797F44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65125"/>
            <a:ext cx="5334000" cy="6492875"/>
            <a:chOff x="1731" y="7073"/>
            <a:chExt cx="1987" cy="5114"/>
          </a:xfrm>
        </p:grpSpPr>
        <p:pic>
          <p:nvPicPr>
            <p:cNvPr id="10243" name="Picture 3">
              <a:extLst>
                <a:ext uri="{FF2B5EF4-FFF2-40B4-BE49-F238E27FC236}">
                  <a16:creationId xmlns:a16="http://schemas.microsoft.com/office/drawing/2014/main" id="{C236FA8F-2537-4D9E-8250-0039F9EDB5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7072"/>
              <a:ext cx="1987" cy="2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>
              <a:extLst>
                <a:ext uri="{FF2B5EF4-FFF2-40B4-BE49-F238E27FC236}">
                  <a16:creationId xmlns:a16="http://schemas.microsoft.com/office/drawing/2014/main" id="{178A7E09-1B70-4D93-834A-428B6282E7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9735"/>
              <a:ext cx="1840" cy="2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8857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DD5AA-2393-491D-B496-7F6159475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542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29EE4F-D38C-41E5-B46F-2A06F0520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33425"/>
            <a:ext cx="5181600" cy="5443538"/>
          </a:xfrm>
        </p:spPr>
        <p:txBody>
          <a:bodyPr>
            <a:normAutofit/>
          </a:bodyPr>
          <a:lstStyle/>
          <a:p>
            <a:r>
              <a:rPr lang="ru-RU" b="1" dirty="0"/>
              <a:t>Положительный тест на</a:t>
            </a:r>
            <a:r>
              <a:rPr lang="ru-RU" dirty="0"/>
              <a:t> </a:t>
            </a:r>
            <a:r>
              <a:rPr lang="ru-RU" b="1" dirty="0"/>
              <a:t>герметичность</a:t>
            </a:r>
            <a:endParaRPr lang="ru-RU" dirty="0"/>
          </a:p>
          <a:p>
            <a:r>
              <a:rPr lang="ru-RU" dirty="0"/>
              <a:t>Быстро выдохнуть. </a:t>
            </a:r>
          </a:p>
          <a:p>
            <a:r>
              <a:rPr lang="ru-RU" dirty="0"/>
              <a:t>Внутри респиратора создается положительное давление. </a:t>
            </a:r>
          </a:p>
          <a:p>
            <a:r>
              <a:rPr lang="ru-RU" dirty="0"/>
              <a:t>В случае пропускания, поправьте положение респиратора и/или натяжение тесемок. Повторите проверку еще раз.</a:t>
            </a:r>
          </a:p>
          <a:p>
            <a:r>
              <a:rPr lang="en-US" dirty="0" err="1"/>
              <a:t>Повторяйте</a:t>
            </a:r>
            <a:r>
              <a:rPr lang="en-US" dirty="0"/>
              <a:t>, </a:t>
            </a:r>
            <a:r>
              <a:rPr lang="en-US" dirty="0" err="1"/>
              <a:t>пока</a:t>
            </a:r>
            <a:r>
              <a:rPr lang="en-US" dirty="0"/>
              <a:t> </a:t>
            </a:r>
            <a:r>
              <a:rPr lang="en-US" dirty="0" err="1"/>
              <a:t>респиратор</a:t>
            </a:r>
            <a:r>
              <a:rPr lang="ru-RU" dirty="0"/>
              <a:t> не будет сидеть герметично.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7DA039-1AAF-4825-80C3-EA5488FFA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33425"/>
            <a:ext cx="5181600" cy="5443538"/>
          </a:xfrm>
        </p:spPr>
        <p:txBody>
          <a:bodyPr>
            <a:normAutofit/>
          </a:bodyPr>
          <a:lstStyle/>
          <a:p>
            <a:r>
              <a:rPr lang="ru-RU" b="1" dirty="0"/>
              <a:t>Отрицательный тест на</a:t>
            </a:r>
            <a:r>
              <a:rPr lang="ru-RU" dirty="0"/>
              <a:t> </a:t>
            </a:r>
            <a:r>
              <a:rPr lang="ru-RU" b="1" dirty="0"/>
              <a:t>герметичность</a:t>
            </a:r>
            <a:endParaRPr lang="ru-RU" dirty="0"/>
          </a:p>
          <a:p>
            <a:r>
              <a:rPr lang="ru-RU" dirty="0"/>
              <a:t>Сделать глубокий вдох. </a:t>
            </a:r>
          </a:p>
          <a:p>
            <a:r>
              <a:rPr lang="ru-RU" dirty="0"/>
              <a:t>Если респиратор не пропускает, отрицательное давление прижмет его к лицу.</a:t>
            </a:r>
          </a:p>
          <a:p>
            <a:r>
              <a:rPr lang="ru-RU" dirty="0"/>
              <a:t>Пропускание ведет к снижению отрицательного давления внутри респиратора за счет попадания воздуха через щели/зазоры.</a:t>
            </a:r>
          </a:p>
        </p:txBody>
      </p:sp>
    </p:spTree>
    <p:extLst>
      <p:ext uri="{BB962C8B-B14F-4D97-AF65-F5344CB8AC3E}">
        <p14:creationId xmlns:p14="http://schemas.microsoft.com/office/powerpoint/2010/main" val="3792058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3465D-7D03-4139-8ECE-78158DEC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Надевание защитных очков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E9C55B-BE92-4379-8FF2-5FBF92FAA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33532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B5CB2C-414A-40C8-9BF2-E95414D0C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6674" y="1825625"/>
            <a:ext cx="3667125" cy="4351338"/>
          </a:xfrm>
        </p:spPr>
        <p:txBody>
          <a:bodyPr/>
          <a:lstStyle/>
          <a:p>
            <a:r>
              <a:rPr lang="ru-RU" dirty="0"/>
              <a:t>Наденьте защитные очки.</a:t>
            </a: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16A42A4F-745D-4A15-BB3E-A4DAD37FB443}"/>
              </a:ext>
            </a:extLst>
          </p:cNvPr>
          <p:cNvGrpSpPr>
            <a:grpSpLocks/>
          </p:cNvGrpSpPr>
          <p:nvPr/>
        </p:nvGrpSpPr>
        <p:grpSpPr bwMode="auto">
          <a:xfrm>
            <a:off x="390525" y="1457325"/>
            <a:ext cx="10315575" cy="5400675"/>
            <a:chOff x="1588" y="2114"/>
            <a:chExt cx="9585" cy="3235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3077B4BC-1214-4436-AAEF-70DAA56ED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2124"/>
              <a:ext cx="6904" cy="0"/>
            </a:xfrm>
            <a:custGeom>
              <a:avLst/>
              <a:gdLst>
                <a:gd name="T0" fmla="+- 0 1599 1599"/>
                <a:gd name="T1" fmla="*/ T0 w 6904"/>
                <a:gd name="T2" fmla="+- 0 8503 1599"/>
                <a:gd name="T3" fmla="*/ T2 w 690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6904">
                  <a:moveTo>
                    <a:pt x="0" y="0"/>
                  </a:moveTo>
                  <a:lnTo>
                    <a:pt x="6904" y="0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F54DB03C-5B30-4682-8013-93BA4F7ED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2" y="2124"/>
              <a:ext cx="2650" cy="0"/>
            </a:xfrm>
            <a:custGeom>
              <a:avLst/>
              <a:gdLst>
                <a:gd name="T0" fmla="+- 0 8512 8512"/>
                <a:gd name="T1" fmla="*/ T0 w 2650"/>
                <a:gd name="T2" fmla="+- 0 11162 8512"/>
                <a:gd name="T3" fmla="*/ T2 w 2650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2650">
                  <a:moveTo>
                    <a:pt x="0" y="0"/>
                  </a:moveTo>
                  <a:lnTo>
                    <a:pt x="2650" y="0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35A19EAD-CD40-4BFF-8E1C-1A03364D6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2120"/>
              <a:ext cx="0" cy="3223"/>
            </a:xfrm>
            <a:custGeom>
              <a:avLst/>
              <a:gdLst>
                <a:gd name="T0" fmla="+- 0 2120 2120"/>
                <a:gd name="T1" fmla="*/ 2120 h 3223"/>
                <a:gd name="T2" fmla="+- 0 5343 2120"/>
                <a:gd name="T3" fmla="*/ 5343 h 3223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3223">
                  <a:moveTo>
                    <a:pt x="0" y="0"/>
                  </a:moveTo>
                  <a:lnTo>
                    <a:pt x="0" y="3223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F743154-7CDA-4762-9F3B-0FF3DD251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5338"/>
              <a:ext cx="6904" cy="0"/>
            </a:xfrm>
            <a:custGeom>
              <a:avLst/>
              <a:gdLst>
                <a:gd name="T0" fmla="+- 0 1599 1599"/>
                <a:gd name="T1" fmla="*/ T0 w 6904"/>
                <a:gd name="T2" fmla="+- 0 8503 1599"/>
                <a:gd name="T3" fmla="*/ T2 w 690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6904">
                  <a:moveTo>
                    <a:pt x="0" y="0"/>
                  </a:moveTo>
                  <a:lnTo>
                    <a:pt x="6904" y="0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D311BC8-51BE-4EC1-ACC5-91308A88E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8" y="2120"/>
              <a:ext cx="0" cy="3223"/>
            </a:xfrm>
            <a:custGeom>
              <a:avLst/>
              <a:gdLst>
                <a:gd name="T0" fmla="+- 0 2120 2120"/>
                <a:gd name="T1" fmla="*/ 2120 h 3223"/>
                <a:gd name="T2" fmla="+- 0 5343 2120"/>
                <a:gd name="T3" fmla="*/ 5343 h 3223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3223">
                  <a:moveTo>
                    <a:pt x="0" y="0"/>
                  </a:moveTo>
                  <a:lnTo>
                    <a:pt x="0" y="3223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E305712A-A604-478A-B1C5-BAF0B7503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2" y="5338"/>
              <a:ext cx="2650" cy="0"/>
            </a:xfrm>
            <a:custGeom>
              <a:avLst/>
              <a:gdLst>
                <a:gd name="T0" fmla="+- 0 8512 8512"/>
                <a:gd name="T1" fmla="*/ T0 w 2650"/>
                <a:gd name="T2" fmla="+- 0 11162 8512"/>
                <a:gd name="T3" fmla="*/ T2 w 2650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2650">
                  <a:moveTo>
                    <a:pt x="0" y="0"/>
                  </a:moveTo>
                  <a:lnTo>
                    <a:pt x="2650" y="0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FCA191B-163B-4283-840D-D6252450A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7" y="2120"/>
              <a:ext cx="0" cy="3223"/>
            </a:xfrm>
            <a:custGeom>
              <a:avLst/>
              <a:gdLst>
                <a:gd name="T0" fmla="+- 0 2120 2120"/>
                <a:gd name="T1" fmla="*/ 2120 h 3223"/>
                <a:gd name="T2" fmla="+- 0 5343 2120"/>
                <a:gd name="T3" fmla="*/ 5343 h 3223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3223">
                  <a:moveTo>
                    <a:pt x="0" y="0"/>
                  </a:moveTo>
                  <a:lnTo>
                    <a:pt x="0" y="3223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274" name="Picture 10">
              <a:extLst>
                <a:ext uri="{FF2B5EF4-FFF2-40B4-BE49-F238E27FC236}">
                  <a16:creationId xmlns:a16="http://schemas.microsoft.com/office/drawing/2014/main" id="{05A60E85-8D99-4AC2-B426-DB608D79C3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2130"/>
              <a:ext cx="2187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5" name="Picture 11">
              <a:extLst>
                <a:ext uri="{FF2B5EF4-FFF2-40B4-BE49-F238E27FC236}">
                  <a16:creationId xmlns:a16="http://schemas.microsoft.com/office/drawing/2014/main" id="{51F8309B-ADEA-41E9-8FFC-FC7BCB9182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1" y="2157"/>
              <a:ext cx="2133" cy="2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6" name="Picture 12">
              <a:extLst>
                <a:ext uri="{FF2B5EF4-FFF2-40B4-BE49-F238E27FC236}">
                  <a16:creationId xmlns:a16="http://schemas.microsoft.com/office/drawing/2014/main" id="{CB81C573-532D-48B5-964D-FA82FFC95F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4" y="2130"/>
              <a:ext cx="2160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4095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AF3F4-5BC0-4F4B-8CBC-6A4191164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Надевание перчаток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2A634-44D2-49EE-921B-13A1A32BE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6172" y="4618393"/>
            <a:ext cx="8814396" cy="83783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9710DF-C1A0-43C1-BB19-986BDF8BD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31987"/>
            <a:ext cx="5181600" cy="5044976"/>
          </a:xfrm>
        </p:spPr>
        <p:txBody>
          <a:bodyPr/>
          <a:lstStyle/>
          <a:p>
            <a:r>
              <a:rPr lang="ru-RU" dirty="0"/>
              <a:t>Наденьте перчатки поверх рукавов халата.</a:t>
            </a:r>
          </a:p>
          <a:p>
            <a:pPr marL="0" indent="0">
              <a:buNone/>
            </a:pPr>
            <a:br>
              <a:rPr lang="ru-RU" dirty="0"/>
            </a:br>
            <a:r>
              <a:rPr lang="ru-RU" dirty="0"/>
              <a:t> </a:t>
            </a:r>
          </a:p>
          <a:p>
            <a:endParaRPr lang="ru-RU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BB5FCA1D-36EC-4765-8CB4-7FA5419070D1}"/>
              </a:ext>
            </a:extLst>
          </p:cNvPr>
          <p:cNvGrpSpPr>
            <a:grpSpLocks/>
          </p:cNvGrpSpPr>
          <p:nvPr/>
        </p:nvGrpSpPr>
        <p:grpSpPr bwMode="auto">
          <a:xfrm>
            <a:off x="742951" y="1114425"/>
            <a:ext cx="11191874" cy="5172075"/>
            <a:chOff x="1588" y="5981"/>
            <a:chExt cx="9585" cy="4123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93463966-A450-476B-96BF-3241AE453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5991"/>
              <a:ext cx="7187" cy="0"/>
            </a:xfrm>
            <a:custGeom>
              <a:avLst/>
              <a:gdLst>
                <a:gd name="T0" fmla="+- 0 1599 1599"/>
                <a:gd name="T1" fmla="*/ T0 w 7187"/>
                <a:gd name="T2" fmla="+- 0 8786 1599"/>
                <a:gd name="T3" fmla="*/ T2 w 7187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7187">
                  <a:moveTo>
                    <a:pt x="0" y="0"/>
                  </a:moveTo>
                  <a:lnTo>
                    <a:pt x="7187" y="0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8897F244-DB14-4C78-AD32-C095DCABC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6" y="5991"/>
              <a:ext cx="2367" cy="0"/>
            </a:xfrm>
            <a:custGeom>
              <a:avLst/>
              <a:gdLst>
                <a:gd name="T0" fmla="+- 0 8796 8796"/>
                <a:gd name="T1" fmla="*/ T0 w 2367"/>
                <a:gd name="T2" fmla="+- 0 11162 8796"/>
                <a:gd name="T3" fmla="*/ T2 w 2367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2367">
                  <a:moveTo>
                    <a:pt x="0" y="0"/>
                  </a:moveTo>
                  <a:lnTo>
                    <a:pt x="2366" y="0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27F8867-C0BF-4CD2-99A8-DA175BA0E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5987"/>
              <a:ext cx="0" cy="4112"/>
            </a:xfrm>
            <a:custGeom>
              <a:avLst/>
              <a:gdLst>
                <a:gd name="T0" fmla="+- 0 5987 5987"/>
                <a:gd name="T1" fmla="*/ 5987 h 4112"/>
                <a:gd name="T2" fmla="+- 0 10098 5987"/>
                <a:gd name="T3" fmla="*/ 10098 h 4112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4112">
                  <a:moveTo>
                    <a:pt x="0" y="0"/>
                  </a:moveTo>
                  <a:lnTo>
                    <a:pt x="0" y="4111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36CAA08-9F47-42FD-A87A-31A1A8C8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10093"/>
              <a:ext cx="7187" cy="0"/>
            </a:xfrm>
            <a:custGeom>
              <a:avLst/>
              <a:gdLst>
                <a:gd name="T0" fmla="+- 0 1599 1599"/>
                <a:gd name="T1" fmla="*/ T0 w 7187"/>
                <a:gd name="T2" fmla="+- 0 8786 1599"/>
                <a:gd name="T3" fmla="*/ T2 w 7187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7187">
                  <a:moveTo>
                    <a:pt x="0" y="0"/>
                  </a:moveTo>
                  <a:lnTo>
                    <a:pt x="7187" y="0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87384B8-2927-426C-96B0-8472EDB8F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" y="5987"/>
              <a:ext cx="0" cy="4112"/>
            </a:xfrm>
            <a:custGeom>
              <a:avLst/>
              <a:gdLst>
                <a:gd name="T0" fmla="+- 0 5987 5987"/>
                <a:gd name="T1" fmla="*/ 5987 h 4112"/>
                <a:gd name="T2" fmla="+- 0 10098 5987"/>
                <a:gd name="T3" fmla="*/ 10098 h 4112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4112">
                  <a:moveTo>
                    <a:pt x="0" y="0"/>
                  </a:moveTo>
                  <a:lnTo>
                    <a:pt x="0" y="4111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9F286702-CC4F-4DA4-A2B3-DE0C7DCA6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6" y="10093"/>
              <a:ext cx="2367" cy="0"/>
            </a:xfrm>
            <a:custGeom>
              <a:avLst/>
              <a:gdLst>
                <a:gd name="T0" fmla="+- 0 8796 8796"/>
                <a:gd name="T1" fmla="*/ T0 w 2367"/>
                <a:gd name="T2" fmla="+- 0 11162 8796"/>
                <a:gd name="T3" fmla="*/ T2 w 2367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2367">
                  <a:moveTo>
                    <a:pt x="0" y="0"/>
                  </a:moveTo>
                  <a:lnTo>
                    <a:pt x="2366" y="0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4F98207-C455-4356-B502-041AFA085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7" y="5987"/>
              <a:ext cx="0" cy="4112"/>
            </a:xfrm>
            <a:custGeom>
              <a:avLst/>
              <a:gdLst>
                <a:gd name="T0" fmla="+- 0 5987 5987"/>
                <a:gd name="T1" fmla="*/ 5987 h 4112"/>
                <a:gd name="T2" fmla="+- 0 10098 5987"/>
                <a:gd name="T3" fmla="*/ 10098 h 4112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4112">
                  <a:moveTo>
                    <a:pt x="0" y="0"/>
                  </a:moveTo>
                  <a:lnTo>
                    <a:pt x="0" y="4111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298" name="Picture 10">
              <a:extLst>
                <a:ext uri="{FF2B5EF4-FFF2-40B4-BE49-F238E27FC236}">
                  <a16:creationId xmlns:a16="http://schemas.microsoft.com/office/drawing/2014/main" id="{B1B31CF8-EA4C-4530-AC13-4C2DB6C04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5996"/>
              <a:ext cx="3084" cy="4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11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4C5B4-2255-4736-8C4C-778A751F2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/>
              <a:t>В складывающейся эпидемиологической ситуации по </a:t>
            </a:r>
            <a:r>
              <a:rPr lang="en-US" sz="3600" b="1" dirty="0"/>
              <a:t>COVID</a:t>
            </a:r>
            <a:r>
              <a:rPr lang="ru-RU" sz="3600" b="1" dirty="0"/>
              <a:t>-19</a:t>
            </a:r>
            <a:br>
              <a:rPr lang="ru-RU" sz="3600" b="1" dirty="0"/>
            </a:br>
            <a:r>
              <a:rPr lang="ru-RU" sz="3600" b="1" dirty="0"/>
              <a:t>медицинские работники должны использовать такую защитную одежду 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817F8-87B2-435E-80F1-19E88DB5D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199"/>
            <a:ext cx="10515600" cy="3433763"/>
          </a:xfrm>
        </p:spPr>
        <p:txBody>
          <a:bodyPr/>
          <a:lstStyle/>
          <a:p>
            <a:r>
              <a:rPr lang="ru-RU" dirty="0"/>
              <a:t>хирургический халат или защитный комбинезон ограниченного срока пользования из воздухонепроницаемого материала, дополненный маской для защиты органов дыхания, перчатками медицинскими и сапогами (бахилами медицинскими).</a:t>
            </a:r>
          </a:p>
          <a:p>
            <a:r>
              <a:rPr lang="ru-RU" dirty="0"/>
              <a:t>противочумный костюм 1 типа – как классический, так и его современные аналоги, разрешенные к использованию.</a:t>
            </a:r>
          </a:p>
        </p:txBody>
      </p:sp>
    </p:spTree>
    <p:extLst>
      <p:ext uri="{BB962C8B-B14F-4D97-AF65-F5344CB8AC3E}">
        <p14:creationId xmlns:p14="http://schemas.microsoft.com/office/powerpoint/2010/main" val="282697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DF5AE-7E2D-42B1-832D-166072087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87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25581A-44DA-45E1-AB9D-5C19CC739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154417"/>
            <a:ext cx="7152068" cy="102412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8BCA1E-1AD3-4214-84FE-14F1C2589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90268" y="623382"/>
            <a:ext cx="3363531" cy="5553581"/>
          </a:xfrm>
        </p:spPr>
        <p:txBody>
          <a:bodyPr/>
          <a:lstStyle/>
          <a:p>
            <a:r>
              <a:rPr lang="ru-RU" dirty="0"/>
              <a:t>Наденьте шапочку</a:t>
            </a: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ABDAB55E-A9F1-4FA1-A8C0-293BD248F434}"/>
              </a:ext>
            </a:extLst>
          </p:cNvPr>
          <p:cNvGrpSpPr>
            <a:grpSpLocks/>
          </p:cNvGrpSpPr>
          <p:nvPr/>
        </p:nvGrpSpPr>
        <p:grpSpPr bwMode="auto">
          <a:xfrm>
            <a:off x="838199" y="503874"/>
            <a:ext cx="9648826" cy="6354125"/>
            <a:chOff x="1588" y="10738"/>
            <a:chExt cx="9585" cy="3456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5E5D2E96-41FA-4AE7-8169-60931C389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10749"/>
              <a:ext cx="7331" cy="0"/>
            </a:xfrm>
            <a:custGeom>
              <a:avLst/>
              <a:gdLst>
                <a:gd name="T0" fmla="+- 0 1599 1599"/>
                <a:gd name="T1" fmla="*/ T0 w 7331"/>
                <a:gd name="T2" fmla="+- 0 8930 1599"/>
                <a:gd name="T3" fmla="*/ T2 w 7331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7331">
                  <a:moveTo>
                    <a:pt x="0" y="0"/>
                  </a:moveTo>
                  <a:lnTo>
                    <a:pt x="7331" y="0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648A3178-5475-4003-82CB-D1874F09E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" y="10749"/>
              <a:ext cx="2223" cy="0"/>
            </a:xfrm>
            <a:custGeom>
              <a:avLst/>
              <a:gdLst>
                <a:gd name="T0" fmla="+- 0 8940 8940"/>
                <a:gd name="T1" fmla="*/ T0 w 2223"/>
                <a:gd name="T2" fmla="+- 0 11162 8940"/>
                <a:gd name="T3" fmla="*/ T2 w 2223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2223">
                  <a:moveTo>
                    <a:pt x="0" y="0"/>
                  </a:moveTo>
                  <a:lnTo>
                    <a:pt x="2222" y="0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B8E9528-3635-4255-A52D-5314EC184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10744"/>
              <a:ext cx="0" cy="3445"/>
            </a:xfrm>
            <a:custGeom>
              <a:avLst/>
              <a:gdLst>
                <a:gd name="T0" fmla="+- 0 10744 10744"/>
                <a:gd name="T1" fmla="*/ 10744 h 3445"/>
                <a:gd name="T2" fmla="+- 0 14188 10744"/>
                <a:gd name="T3" fmla="*/ 14188 h 3445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3445">
                  <a:moveTo>
                    <a:pt x="0" y="0"/>
                  </a:moveTo>
                  <a:lnTo>
                    <a:pt x="0" y="3444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846A8D5-4CB7-4459-A185-56C3B4A63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14184"/>
              <a:ext cx="7331" cy="0"/>
            </a:xfrm>
            <a:custGeom>
              <a:avLst/>
              <a:gdLst>
                <a:gd name="T0" fmla="+- 0 1599 1599"/>
                <a:gd name="T1" fmla="*/ T0 w 7331"/>
                <a:gd name="T2" fmla="+- 0 8930 1599"/>
                <a:gd name="T3" fmla="*/ T2 w 7331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7331">
                  <a:moveTo>
                    <a:pt x="0" y="0"/>
                  </a:moveTo>
                  <a:lnTo>
                    <a:pt x="7331" y="0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2E28EEFE-0C8D-477C-BC95-B39CEAB44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5" y="10744"/>
              <a:ext cx="0" cy="3445"/>
            </a:xfrm>
            <a:custGeom>
              <a:avLst/>
              <a:gdLst>
                <a:gd name="T0" fmla="+- 0 10744 10744"/>
                <a:gd name="T1" fmla="*/ 10744 h 3445"/>
                <a:gd name="T2" fmla="+- 0 14188 10744"/>
                <a:gd name="T3" fmla="*/ 14188 h 3445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3445">
                  <a:moveTo>
                    <a:pt x="0" y="0"/>
                  </a:moveTo>
                  <a:lnTo>
                    <a:pt x="0" y="3444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BB377EDA-F539-4C14-AB57-F17547E7E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" y="14184"/>
              <a:ext cx="2223" cy="0"/>
            </a:xfrm>
            <a:custGeom>
              <a:avLst/>
              <a:gdLst>
                <a:gd name="T0" fmla="+- 0 8940 8940"/>
                <a:gd name="T1" fmla="*/ T0 w 2223"/>
                <a:gd name="T2" fmla="+- 0 11162 8940"/>
                <a:gd name="T3" fmla="*/ T2 w 2223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2223">
                  <a:moveTo>
                    <a:pt x="0" y="0"/>
                  </a:moveTo>
                  <a:lnTo>
                    <a:pt x="2222" y="0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145098E-ECD2-4ABA-8567-E4AA6242F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7" y="10744"/>
              <a:ext cx="0" cy="3445"/>
            </a:xfrm>
            <a:custGeom>
              <a:avLst/>
              <a:gdLst>
                <a:gd name="T0" fmla="+- 0 10744 10744"/>
                <a:gd name="T1" fmla="*/ 10744 h 3445"/>
                <a:gd name="T2" fmla="+- 0 14188 10744"/>
                <a:gd name="T3" fmla="*/ 14188 h 3445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3445">
                  <a:moveTo>
                    <a:pt x="0" y="0"/>
                  </a:moveTo>
                  <a:lnTo>
                    <a:pt x="0" y="3444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3322" name="Picture 10">
              <a:extLst>
                <a:ext uri="{FF2B5EF4-FFF2-40B4-BE49-F238E27FC236}">
                  <a16:creationId xmlns:a16="http://schemas.microsoft.com/office/drawing/2014/main" id="{580A6B8F-C6ED-4D81-BAF0-FD07074E8F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10803"/>
              <a:ext cx="4613" cy="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3" name="Picture 11">
              <a:extLst>
                <a:ext uri="{FF2B5EF4-FFF2-40B4-BE49-F238E27FC236}">
                  <a16:creationId xmlns:a16="http://schemas.microsoft.com/office/drawing/2014/main" id="{AF733E6D-092C-460F-8C6A-A6B60D8166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" y="10752"/>
              <a:ext cx="2336" cy="3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5822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A5366-3EE4-4CCA-A3F8-582D1EBE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Алгоритм снятия средств индивидуальной защиты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E55FE3-29B9-4133-A00E-95534C4A3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8725"/>
            <a:ext cx="10515600" cy="49482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Снять перчатки, утилизировать их в емкость с отходами класса В.</a:t>
            </a:r>
          </a:p>
          <a:p>
            <a:r>
              <a:rPr lang="ru-RU" dirty="0"/>
              <a:t>Используя края рукавов комбинезона/халата, который были под перчатками, снять комбинезон/халат, утилизировать его в емкость с отходами класса В.</a:t>
            </a:r>
          </a:p>
          <a:p>
            <a:r>
              <a:rPr lang="ru-RU" dirty="0"/>
              <a:t>Обработать руки спиртовым антисептиком.</a:t>
            </a:r>
          </a:p>
          <a:p>
            <a:r>
              <a:rPr lang="ru-RU" dirty="0"/>
              <a:t>Снять шапочку.</a:t>
            </a:r>
          </a:p>
          <a:p>
            <a:r>
              <a:rPr lang="ru-RU" dirty="0"/>
              <a:t>Обработать руки спиртовым антисептиком.</a:t>
            </a:r>
          </a:p>
          <a:p>
            <a:r>
              <a:rPr lang="ru-RU" dirty="0"/>
              <a:t>Снять защиту глаз (щитки или очки), поместить их в емкость с дезинфицирующим раствором.</a:t>
            </a:r>
          </a:p>
          <a:p>
            <a:r>
              <a:rPr lang="ru-RU" dirty="0"/>
              <a:t>Обработать руки спиртовым антисептиком.</a:t>
            </a:r>
          </a:p>
          <a:p>
            <a:r>
              <a:rPr lang="ru-RU" dirty="0"/>
              <a:t>За тесемки снять респиратор, утилизировать его в емкость с отходами класса В.</a:t>
            </a:r>
          </a:p>
          <a:p>
            <a:r>
              <a:rPr lang="ru-RU" dirty="0"/>
              <a:t>Обработать руки спиртовым антисептиком.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349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65531-2A33-464E-A519-0264DB91B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Снятие перчаток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7B1AAA-1E8A-4AFE-A7D5-06DC68B959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B63773-EE37-4F01-90E5-8F486A7FE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0450" y="1825625"/>
            <a:ext cx="3943350" cy="4351338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Пальцами одной руки возьмите перчатку на другой руке за рабочую поверхность.</a:t>
            </a:r>
          </a:p>
          <a:p>
            <a:pPr marL="0" indent="0">
              <a:buNone/>
            </a:pPr>
            <a:endParaRPr lang="ru-RU" dirty="0"/>
          </a:p>
          <a:p>
            <a:r>
              <a:rPr lang="en-US" dirty="0" err="1"/>
              <a:t>Снимите</a:t>
            </a:r>
            <a:r>
              <a:rPr lang="en-US" dirty="0"/>
              <a:t> </a:t>
            </a:r>
            <a:r>
              <a:rPr lang="en-US" dirty="0" err="1"/>
              <a:t>перчатку</a:t>
            </a:r>
            <a:r>
              <a:rPr lang="en-US" dirty="0"/>
              <a:t>.</a:t>
            </a:r>
            <a:endParaRPr lang="ru-RU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1199D632-292B-4D0D-A4A0-D09BC7176648}"/>
              </a:ext>
            </a:extLst>
          </p:cNvPr>
          <p:cNvGrpSpPr>
            <a:grpSpLocks/>
          </p:cNvGrpSpPr>
          <p:nvPr/>
        </p:nvGrpSpPr>
        <p:grpSpPr bwMode="auto">
          <a:xfrm>
            <a:off x="942974" y="681037"/>
            <a:ext cx="6257925" cy="5811837"/>
            <a:chOff x="1731" y="1000"/>
            <a:chExt cx="4580" cy="9140"/>
          </a:xfrm>
        </p:grpSpPr>
        <p:pic>
          <p:nvPicPr>
            <p:cNvPr id="14339" name="Picture 3">
              <a:extLst>
                <a:ext uri="{FF2B5EF4-FFF2-40B4-BE49-F238E27FC236}">
                  <a16:creationId xmlns:a16="http://schemas.microsoft.com/office/drawing/2014/main" id="{52423F97-5C14-428A-B763-9AE51BF470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1000"/>
              <a:ext cx="2273" cy="6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0" name="Picture 4">
              <a:extLst>
                <a:ext uri="{FF2B5EF4-FFF2-40B4-BE49-F238E27FC236}">
                  <a16:creationId xmlns:a16="http://schemas.microsoft.com/office/drawing/2014/main" id="{85086A23-5DF7-4F8B-AA0B-A7E2C96A7E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" y="4037"/>
              <a:ext cx="2270" cy="3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1" name="Picture 5">
              <a:extLst>
                <a:ext uri="{FF2B5EF4-FFF2-40B4-BE49-F238E27FC236}">
                  <a16:creationId xmlns:a16="http://schemas.microsoft.com/office/drawing/2014/main" id="{2D63950F-F9D1-4C64-A14C-0AB56EC3EE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7073"/>
              <a:ext cx="2303" cy="3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3311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D14A1-A8FB-4BBC-A690-3F9BA9277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13C2F-E4FA-4315-BD25-BF6018DD1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9738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2BBD0E-FFB7-4239-A965-3917E915B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817" y="456037"/>
            <a:ext cx="5181600" cy="6194319"/>
          </a:xfrm>
        </p:spPr>
        <p:txBody>
          <a:bodyPr>
            <a:normAutofit/>
          </a:bodyPr>
          <a:lstStyle/>
          <a:p>
            <a:r>
              <a:rPr lang="ru-RU" dirty="0"/>
              <a:t>Пальцами руки без перчатки подденьте перчатку на другой руке с внутренней стороны.</a:t>
            </a:r>
          </a:p>
          <a:p>
            <a:pPr marL="0" indent="0">
              <a:buNone/>
            </a:pPr>
            <a:endParaRPr lang="ru-RU" dirty="0"/>
          </a:p>
          <a:p>
            <a:r>
              <a:rPr lang="en-US" dirty="0" err="1"/>
              <a:t>Снимите</a:t>
            </a:r>
            <a:r>
              <a:rPr lang="en-US" dirty="0"/>
              <a:t> </a:t>
            </a:r>
            <a:r>
              <a:rPr lang="en-US" dirty="0" err="1"/>
              <a:t>перчатку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Утилизируйте грязные перчатки в пакет с отходами класса В.</a:t>
            </a:r>
          </a:p>
          <a:p>
            <a:r>
              <a:rPr lang="en-US" dirty="0" err="1"/>
              <a:t>Обработайте</a:t>
            </a:r>
            <a:r>
              <a:rPr lang="en-US" dirty="0"/>
              <a:t> </a:t>
            </a:r>
            <a:r>
              <a:rPr lang="en-US" dirty="0" err="1"/>
              <a:t>руки</a:t>
            </a:r>
            <a:r>
              <a:rPr lang="ru-RU" dirty="0"/>
              <a:t> </a:t>
            </a:r>
            <a:r>
              <a:rPr lang="en-US" dirty="0" err="1"/>
              <a:t>спир</a:t>
            </a:r>
            <a:r>
              <a:rPr lang="ru-RU" dirty="0"/>
              <a:t>т</a:t>
            </a:r>
            <a:r>
              <a:rPr lang="en-US" dirty="0" err="1"/>
              <a:t>содержащим</a:t>
            </a:r>
            <a:r>
              <a:rPr lang="en-US" dirty="0"/>
              <a:t> </a:t>
            </a:r>
            <a:r>
              <a:rPr lang="en-US" dirty="0" err="1"/>
              <a:t>антисептиком</a:t>
            </a:r>
            <a:r>
              <a:rPr lang="en-US" dirty="0"/>
              <a:t>.</a:t>
            </a:r>
            <a:endParaRPr lang="ru-RU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784ECFFB-4261-4B3E-9FF4-4DCD82E1DA48}"/>
              </a:ext>
            </a:extLst>
          </p:cNvPr>
          <p:cNvGrpSpPr>
            <a:grpSpLocks/>
          </p:cNvGrpSpPr>
          <p:nvPr/>
        </p:nvGrpSpPr>
        <p:grpSpPr bwMode="auto">
          <a:xfrm>
            <a:off x="180975" y="456563"/>
            <a:ext cx="6143624" cy="6401437"/>
            <a:chOff x="1731" y="1145"/>
            <a:chExt cx="4410" cy="12194"/>
          </a:xfrm>
        </p:grpSpPr>
        <p:pic>
          <p:nvPicPr>
            <p:cNvPr id="15363" name="Picture 3">
              <a:extLst>
                <a:ext uri="{FF2B5EF4-FFF2-40B4-BE49-F238E27FC236}">
                  <a16:creationId xmlns:a16="http://schemas.microsoft.com/office/drawing/2014/main" id="{50A4DF80-5C1F-43AF-8FC1-DEA958E393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1144"/>
              <a:ext cx="2333" cy="3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4" name="Picture 4">
              <a:extLst>
                <a:ext uri="{FF2B5EF4-FFF2-40B4-BE49-F238E27FC236}">
                  <a16:creationId xmlns:a16="http://schemas.microsoft.com/office/drawing/2014/main" id="{F7537906-A1A9-48D6-B4EB-E963F2E78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4314"/>
              <a:ext cx="2173" cy="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5" name="Picture 5">
              <a:extLst>
                <a:ext uri="{FF2B5EF4-FFF2-40B4-BE49-F238E27FC236}">
                  <a16:creationId xmlns:a16="http://schemas.microsoft.com/office/drawing/2014/main" id="{E78CD143-03B6-4C74-BB5E-BAD66B9EB5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1" y="4261"/>
              <a:ext cx="2210" cy="2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6" name="Picture 6">
              <a:extLst>
                <a:ext uri="{FF2B5EF4-FFF2-40B4-BE49-F238E27FC236}">
                  <a16:creationId xmlns:a16="http://schemas.microsoft.com/office/drawing/2014/main" id="{CE27D009-08B2-48C5-90FF-0898C90C2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7217"/>
              <a:ext cx="2265" cy="3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7" name="Picture 7">
              <a:extLst>
                <a:ext uri="{FF2B5EF4-FFF2-40B4-BE49-F238E27FC236}">
                  <a16:creationId xmlns:a16="http://schemas.microsoft.com/office/drawing/2014/main" id="{98481417-8695-4239-BE28-FFC84E63F7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10246"/>
              <a:ext cx="2320" cy="3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5522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47103-633A-4F60-A31F-8126C3FC9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075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Снятие халата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733F7C-8D0C-4BC6-BF6F-674ECEE37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9675"/>
            <a:ext cx="5181600" cy="49672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C51CB6-1E85-43ED-A66E-8B5657218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38200"/>
            <a:ext cx="5181600" cy="5934075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en-US" dirty="0" err="1"/>
              <a:t>Разорвите</a:t>
            </a:r>
            <a:r>
              <a:rPr lang="en-US" dirty="0"/>
              <a:t> </a:t>
            </a:r>
            <a:r>
              <a:rPr lang="en-US" dirty="0" err="1"/>
              <a:t>завязки</a:t>
            </a:r>
            <a:r>
              <a:rPr lang="ru-RU" dirty="0"/>
              <a:t> </a:t>
            </a:r>
            <a:r>
              <a:rPr lang="en-US" dirty="0" err="1"/>
              <a:t>хирургического</a:t>
            </a:r>
            <a:r>
              <a:rPr lang="en-US" dirty="0"/>
              <a:t> </a:t>
            </a:r>
            <a:r>
              <a:rPr lang="en-US" dirty="0" err="1"/>
              <a:t>халата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Обхватите себя руками за плечи, возьмитесь за внутреннюю </a:t>
            </a:r>
            <a:r>
              <a:rPr lang="en-US" dirty="0" err="1"/>
              <a:t>сторону</a:t>
            </a:r>
            <a:r>
              <a:rPr lang="en-US" dirty="0"/>
              <a:t> </a:t>
            </a:r>
            <a:r>
              <a:rPr lang="en-US" dirty="0" err="1"/>
              <a:t>халата</a:t>
            </a:r>
            <a:r>
              <a:rPr lang="en-US" dirty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Стяните халат, выворачивая его наружу.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4D6ABC19-D921-4A1E-909C-9099E39ECC49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028700"/>
            <a:ext cx="5562599" cy="5743575"/>
            <a:chOff x="1731" y="1144"/>
            <a:chExt cx="6543" cy="11511"/>
          </a:xfrm>
        </p:grpSpPr>
        <p:pic>
          <p:nvPicPr>
            <p:cNvPr id="16387" name="Picture 3">
              <a:extLst>
                <a:ext uri="{FF2B5EF4-FFF2-40B4-BE49-F238E27FC236}">
                  <a16:creationId xmlns:a16="http://schemas.microsoft.com/office/drawing/2014/main" id="{39D5DF7E-3CEE-402C-A7DE-6C7638F3CF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1144"/>
              <a:ext cx="2099" cy="2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8" name="Picture 4">
              <a:extLst>
                <a:ext uri="{FF2B5EF4-FFF2-40B4-BE49-F238E27FC236}">
                  <a16:creationId xmlns:a16="http://schemas.microsoft.com/office/drawing/2014/main" id="{18AC1B66-1BED-4929-A52D-36C00D000A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" y="1144"/>
              <a:ext cx="4224" cy="2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9" name="Picture 5">
              <a:extLst>
                <a:ext uri="{FF2B5EF4-FFF2-40B4-BE49-F238E27FC236}">
                  <a16:creationId xmlns:a16="http://schemas.microsoft.com/office/drawing/2014/main" id="{EE629856-8345-4D37-ABDD-119CC806C8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3993"/>
              <a:ext cx="2144" cy="2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0" name="Picture 6">
              <a:extLst>
                <a:ext uri="{FF2B5EF4-FFF2-40B4-BE49-F238E27FC236}">
                  <a16:creationId xmlns:a16="http://schemas.microsoft.com/office/drawing/2014/main" id="{0466D94E-4E6C-45B1-9F86-B4E2E87CD3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1" y="3944"/>
              <a:ext cx="2179" cy="2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1" name="Picture 7">
              <a:extLst>
                <a:ext uri="{FF2B5EF4-FFF2-40B4-BE49-F238E27FC236}">
                  <a16:creationId xmlns:a16="http://schemas.microsoft.com/office/drawing/2014/main" id="{180600B7-6E68-4131-BCE5-6ABC99CDD0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" y="3980"/>
              <a:ext cx="2153" cy="2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2" name="Picture 8">
              <a:extLst>
                <a:ext uri="{FF2B5EF4-FFF2-40B4-BE49-F238E27FC236}">
                  <a16:creationId xmlns:a16="http://schemas.microsoft.com/office/drawing/2014/main" id="{3AD05AC8-517D-48A4-B0AA-41D0B48430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6856"/>
              <a:ext cx="2173" cy="5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3" name="Picture 9">
              <a:extLst>
                <a:ext uri="{FF2B5EF4-FFF2-40B4-BE49-F238E27FC236}">
                  <a16:creationId xmlns:a16="http://schemas.microsoft.com/office/drawing/2014/main" id="{6D27575A-DC3A-4ACE-B4F7-9F881E6EC8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1" y="9760"/>
              <a:ext cx="2173" cy="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1642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39276-181A-4FA0-89AA-A2E77D1FF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465122-3AB0-4148-9FD5-FC3848AD95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C641FA-0E55-44B0-BCBF-DF24C4E5C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80076"/>
            <a:ext cx="5181600" cy="6101724"/>
          </a:xfrm>
        </p:spPr>
        <p:txBody>
          <a:bodyPr/>
          <a:lstStyle/>
          <a:p>
            <a:r>
              <a:rPr lang="ru-RU" dirty="0"/>
              <a:t>Утилизируйте хирургический халат в пакет с </a:t>
            </a:r>
            <a:r>
              <a:rPr lang="en-US" dirty="0" err="1"/>
              <a:t>отходами</a:t>
            </a:r>
            <a:r>
              <a:rPr lang="en-US" dirty="0"/>
              <a:t> </a:t>
            </a:r>
            <a:r>
              <a:rPr lang="en-US" dirty="0" err="1"/>
              <a:t>класса</a:t>
            </a:r>
            <a:r>
              <a:rPr lang="en-US" dirty="0"/>
              <a:t> В.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en-US" dirty="0" err="1"/>
              <a:t>Обработайте</a:t>
            </a:r>
            <a:r>
              <a:rPr lang="en-US" dirty="0"/>
              <a:t> </a:t>
            </a:r>
            <a:r>
              <a:rPr lang="en-US" dirty="0" err="1"/>
              <a:t>руки</a:t>
            </a:r>
            <a:r>
              <a:rPr lang="ru-RU" dirty="0"/>
              <a:t> </a:t>
            </a:r>
            <a:r>
              <a:rPr lang="en-US" dirty="0" err="1"/>
              <a:t>антисептиком</a:t>
            </a:r>
            <a:r>
              <a:rPr lang="en-US" dirty="0"/>
              <a:t>.</a:t>
            </a:r>
            <a:endParaRPr lang="ru-RU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918FD33A-A7E7-4FFC-B321-35573C665260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681038"/>
            <a:ext cx="4581526" cy="5929312"/>
            <a:chOff x="1731" y="1145"/>
            <a:chExt cx="2222" cy="5796"/>
          </a:xfrm>
        </p:grpSpPr>
        <p:pic>
          <p:nvPicPr>
            <p:cNvPr id="17411" name="Picture 3">
              <a:extLst>
                <a:ext uri="{FF2B5EF4-FFF2-40B4-BE49-F238E27FC236}">
                  <a16:creationId xmlns:a16="http://schemas.microsoft.com/office/drawing/2014/main" id="{CA1D2EE0-877C-40E5-8A49-2802A5FF50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1144"/>
              <a:ext cx="2222" cy="2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2" name="Picture 4">
              <a:extLst>
                <a:ext uri="{FF2B5EF4-FFF2-40B4-BE49-F238E27FC236}">
                  <a16:creationId xmlns:a16="http://schemas.microsoft.com/office/drawing/2014/main" id="{4A182D31-B743-462B-BAB5-041487B0D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4114"/>
              <a:ext cx="2120" cy="2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9949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D7ECE-476E-4C8E-AC23-B67D6992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125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Снятие шапочки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F2112F-5E8C-426C-A5B2-73B59A913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14874" cy="435133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8F08FD-4DE2-4433-8DCD-7E531565E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62689" y="1126587"/>
            <a:ext cx="3143533" cy="505037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Подденьте шапочку с внутренней стороны.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Снимите шапочку, наклонившись вперед, выворачивая ее наизнанку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0A8D5001-C731-4A19-B2F2-12A12A1A021B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123949"/>
            <a:ext cx="10791822" cy="5050375"/>
            <a:chOff x="1588" y="-2824"/>
            <a:chExt cx="9585" cy="5696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35438807-2082-4B28-A654-7F4EC154B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-2813"/>
              <a:ext cx="6762" cy="0"/>
            </a:xfrm>
            <a:custGeom>
              <a:avLst/>
              <a:gdLst>
                <a:gd name="T0" fmla="+- 0 1599 1599"/>
                <a:gd name="T1" fmla="*/ T0 w 6762"/>
                <a:gd name="T2" fmla="+- 0 8361 1599"/>
                <a:gd name="T3" fmla="*/ T2 w 6762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6762">
                  <a:moveTo>
                    <a:pt x="0" y="0"/>
                  </a:moveTo>
                  <a:lnTo>
                    <a:pt x="6762" y="0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EBD9993E-2C42-4545-946B-00B9ED9F6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1" y="-2813"/>
              <a:ext cx="2792" cy="0"/>
            </a:xfrm>
            <a:custGeom>
              <a:avLst/>
              <a:gdLst>
                <a:gd name="T0" fmla="+- 0 8371 8371"/>
                <a:gd name="T1" fmla="*/ T0 w 2792"/>
                <a:gd name="T2" fmla="+- 0 11162 8371"/>
                <a:gd name="T3" fmla="*/ T2 w 2792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2792">
                  <a:moveTo>
                    <a:pt x="0" y="0"/>
                  </a:moveTo>
                  <a:lnTo>
                    <a:pt x="2791" y="0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C2218E86-C86F-4FDC-96B2-A647E9DEA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24"/>
              <a:ext cx="6762" cy="0"/>
            </a:xfrm>
            <a:custGeom>
              <a:avLst/>
              <a:gdLst>
                <a:gd name="T0" fmla="+- 0 1599 1599"/>
                <a:gd name="T1" fmla="*/ T0 w 6762"/>
                <a:gd name="T2" fmla="+- 0 8361 1599"/>
                <a:gd name="T3" fmla="*/ T2 w 6762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6762">
                  <a:moveTo>
                    <a:pt x="0" y="0"/>
                  </a:moveTo>
                  <a:lnTo>
                    <a:pt x="6762" y="0"/>
                  </a:lnTo>
                </a:path>
              </a:pathLst>
            </a:custGeom>
            <a:noFill/>
            <a:ln w="7367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579402D-5871-4795-A5F5-CA339877F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1" y="24"/>
              <a:ext cx="2792" cy="0"/>
            </a:xfrm>
            <a:custGeom>
              <a:avLst/>
              <a:gdLst>
                <a:gd name="T0" fmla="+- 0 8371 8371"/>
                <a:gd name="T1" fmla="*/ T0 w 2792"/>
                <a:gd name="T2" fmla="+- 0 11162 8371"/>
                <a:gd name="T3" fmla="*/ T2 w 2792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2792">
                  <a:moveTo>
                    <a:pt x="0" y="0"/>
                  </a:moveTo>
                  <a:lnTo>
                    <a:pt x="2791" y="0"/>
                  </a:lnTo>
                </a:path>
              </a:pathLst>
            </a:custGeom>
            <a:noFill/>
            <a:ln w="7367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68FC5AEC-75F9-4C60-B77D-B3E167699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-2818"/>
              <a:ext cx="0" cy="5684"/>
            </a:xfrm>
            <a:custGeom>
              <a:avLst/>
              <a:gdLst>
                <a:gd name="T0" fmla="+- 0 -2818 -2818"/>
                <a:gd name="T1" fmla="*/ -2818 h 5684"/>
                <a:gd name="T2" fmla="+- 0 2866 -2818"/>
                <a:gd name="T3" fmla="*/ 2866 h 5684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5684">
                  <a:moveTo>
                    <a:pt x="0" y="0"/>
                  </a:moveTo>
                  <a:lnTo>
                    <a:pt x="0" y="5684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5733636-8510-4987-969E-1B85D5B4E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2861"/>
              <a:ext cx="6762" cy="0"/>
            </a:xfrm>
            <a:custGeom>
              <a:avLst/>
              <a:gdLst>
                <a:gd name="T0" fmla="+- 0 1599 1599"/>
                <a:gd name="T1" fmla="*/ T0 w 6762"/>
                <a:gd name="T2" fmla="+- 0 8361 1599"/>
                <a:gd name="T3" fmla="*/ T2 w 6762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6762">
                  <a:moveTo>
                    <a:pt x="0" y="0"/>
                  </a:moveTo>
                  <a:lnTo>
                    <a:pt x="6762" y="0"/>
                  </a:lnTo>
                </a:path>
              </a:pathLst>
            </a:custGeom>
            <a:noFill/>
            <a:ln w="7367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CA7F03F-12B6-4009-BE8F-B1123AC83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6" y="-2818"/>
              <a:ext cx="0" cy="5684"/>
            </a:xfrm>
            <a:custGeom>
              <a:avLst/>
              <a:gdLst>
                <a:gd name="T0" fmla="+- 0 -2818 -2818"/>
                <a:gd name="T1" fmla="*/ -2818 h 5684"/>
                <a:gd name="T2" fmla="+- 0 2866 -2818"/>
                <a:gd name="T3" fmla="*/ 2866 h 5684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5684">
                  <a:moveTo>
                    <a:pt x="0" y="0"/>
                  </a:moveTo>
                  <a:lnTo>
                    <a:pt x="0" y="5684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2A8E57B9-AA85-499A-8C8F-677CD408A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1" y="2861"/>
              <a:ext cx="2792" cy="0"/>
            </a:xfrm>
            <a:custGeom>
              <a:avLst/>
              <a:gdLst>
                <a:gd name="T0" fmla="+- 0 8371 8371"/>
                <a:gd name="T1" fmla="*/ T0 w 2792"/>
                <a:gd name="T2" fmla="+- 0 11162 8371"/>
                <a:gd name="T3" fmla="*/ T2 w 2792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2792">
                  <a:moveTo>
                    <a:pt x="0" y="0"/>
                  </a:moveTo>
                  <a:lnTo>
                    <a:pt x="2791" y="0"/>
                  </a:lnTo>
                </a:path>
              </a:pathLst>
            </a:custGeom>
            <a:noFill/>
            <a:ln w="7367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4DA1B99F-BAAC-413A-BB01-1F29933B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7" y="-2818"/>
              <a:ext cx="0" cy="5684"/>
            </a:xfrm>
            <a:custGeom>
              <a:avLst/>
              <a:gdLst>
                <a:gd name="T0" fmla="+- 0 -2818 -2818"/>
                <a:gd name="T1" fmla="*/ -2818 h 5684"/>
                <a:gd name="T2" fmla="+- 0 2866 -2818"/>
                <a:gd name="T3" fmla="*/ 2866 h 5684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5684">
                  <a:moveTo>
                    <a:pt x="0" y="0"/>
                  </a:moveTo>
                  <a:lnTo>
                    <a:pt x="0" y="5684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8444" name="Picture 12">
              <a:extLst>
                <a:ext uri="{FF2B5EF4-FFF2-40B4-BE49-F238E27FC236}">
                  <a16:creationId xmlns:a16="http://schemas.microsoft.com/office/drawing/2014/main" id="{392F7412-DC45-4F99-AA75-78A2B359B0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-2808"/>
              <a:ext cx="2124" cy="5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5" name="Picture 13">
              <a:extLst>
                <a:ext uri="{FF2B5EF4-FFF2-40B4-BE49-F238E27FC236}">
                  <a16:creationId xmlns:a16="http://schemas.microsoft.com/office/drawing/2014/main" id="{943678FF-5CD6-48EB-A5FF-41944EC147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1" y="42"/>
              <a:ext cx="4245" cy="2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6793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9A01B-81CB-44E6-BC08-413EE9E43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D98E6A-7A80-4CF9-B3D0-DC66C87106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19774" cy="4351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A7105F-1E2A-47B7-8486-D1D5C37DC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34026" y="1825625"/>
            <a:ext cx="5819774" cy="4351338"/>
          </a:xfrm>
        </p:spPr>
        <p:txBody>
          <a:bodyPr/>
          <a:lstStyle/>
          <a:p>
            <a:r>
              <a:rPr lang="ru-RU" dirty="0"/>
              <a:t>Утилизируйте шапочку в пакет с медицинскими отходами класса В. </a:t>
            </a:r>
          </a:p>
          <a:p>
            <a:r>
              <a:rPr lang="ru-RU" dirty="0"/>
              <a:t>Тщательно обработайте руки кожным антисептиком.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CA6FCFBA-F7BA-421B-8D1E-EAC8A53B5EE1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681037"/>
            <a:ext cx="10677525" cy="5495926"/>
            <a:chOff x="1588" y="1127"/>
            <a:chExt cx="9585" cy="2926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4B1D3A19-EEF8-482B-B17C-61CEADD76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1138"/>
              <a:ext cx="6762" cy="0"/>
            </a:xfrm>
            <a:custGeom>
              <a:avLst/>
              <a:gdLst>
                <a:gd name="T0" fmla="+- 0 1599 1599"/>
                <a:gd name="T1" fmla="*/ T0 w 6762"/>
                <a:gd name="T2" fmla="+- 0 8361 1599"/>
                <a:gd name="T3" fmla="*/ T2 w 6762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6762">
                  <a:moveTo>
                    <a:pt x="0" y="0"/>
                  </a:moveTo>
                  <a:lnTo>
                    <a:pt x="6762" y="0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EFACC5D2-78CE-4FC0-BDEA-FBA053BE0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1" y="1138"/>
              <a:ext cx="2792" cy="0"/>
            </a:xfrm>
            <a:custGeom>
              <a:avLst/>
              <a:gdLst>
                <a:gd name="T0" fmla="+- 0 8371 8371"/>
                <a:gd name="T1" fmla="*/ T0 w 2792"/>
                <a:gd name="T2" fmla="+- 0 11162 8371"/>
                <a:gd name="T3" fmla="*/ T2 w 2792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2792">
                  <a:moveTo>
                    <a:pt x="0" y="0"/>
                  </a:moveTo>
                  <a:lnTo>
                    <a:pt x="2791" y="0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C8FD121D-07E0-4002-A7CF-F1D77B47A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1133"/>
              <a:ext cx="0" cy="2914"/>
            </a:xfrm>
            <a:custGeom>
              <a:avLst/>
              <a:gdLst>
                <a:gd name="T0" fmla="+- 0 1133 1133"/>
                <a:gd name="T1" fmla="*/ 1133 h 2914"/>
                <a:gd name="T2" fmla="+- 0 4047 1133"/>
                <a:gd name="T3" fmla="*/ 4047 h 2914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914">
                  <a:moveTo>
                    <a:pt x="0" y="0"/>
                  </a:moveTo>
                  <a:lnTo>
                    <a:pt x="0" y="2914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74352C0-2B77-4B32-82C6-35AC1F47A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4042"/>
              <a:ext cx="6762" cy="0"/>
            </a:xfrm>
            <a:custGeom>
              <a:avLst/>
              <a:gdLst>
                <a:gd name="T0" fmla="+- 0 1599 1599"/>
                <a:gd name="T1" fmla="*/ T0 w 6762"/>
                <a:gd name="T2" fmla="+- 0 8361 1599"/>
                <a:gd name="T3" fmla="*/ T2 w 6762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6762">
                  <a:moveTo>
                    <a:pt x="0" y="0"/>
                  </a:moveTo>
                  <a:lnTo>
                    <a:pt x="6762" y="0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D9D571BF-4A57-4C90-981A-9FB6539C1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6" y="1133"/>
              <a:ext cx="0" cy="2914"/>
            </a:xfrm>
            <a:custGeom>
              <a:avLst/>
              <a:gdLst>
                <a:gd name="T0" fmla="+- 0 1133 1133"/>
                <a:gd name="T1" fmla="*/ 1133 h 2914"/>
                <a:gd name="T2" fmla="+- 0 4047 1133"/>
                <a:gd name="T3" fmla="*/ 4047 h 2914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914">
                  <a:moveTo>
                    <a:pt x="0" y="0"/>
                  </a:moveTo>
                  <a:lnTo>
                    <a:pt x="0" y="2914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005FF178-21D9-4A0A-9915-8A0AF5785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1" y="4042"/>
              <a:ext cx="2792" cy="0"/>
            </a:xfrm>
            <a:custGeom>
              <a:avLst/>
              <a:gdLst>
                <a:gd name="T0" fmla="+- 0 8371 8371"/>
                <a:gd name="T1" fmla="*/ T0 w 2792"/>
                <a:gd name="T2" fmla="+- 0 11162 8371"/>
                <a:gd name="T3" fmla="*/ T2 w 2792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2792">
                  <a:moveTo>
                    <a:pt x="0" y="0"/>
                  </a:moveTo>
                  <a:lnTo>
                    <a:pt x="2791" y="0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52261C8-EA07-41EE-BAD9-145D956DC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7" y="1133"/>
              <a:ext cx="0" cy="2914"/>
            </a:xfrm>
            <a:custGeom>
              <a:avLst/>
              <a:gdLst>
                <a:gd name="T0" fmla="+- 0 1133 1133"/>
                <a:gd name="T1" fmla="*/ 1133 h 2914"/>
                <a:gd name="T2" fmla="+- 0 4047 1133"/>
                <a:gd name="T3" fmla="*/ 4047 h 2914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914">
                  <a:moveTo>
                    <a:pt x="0" y="0"/>
                  </a:moveTo>
                  <a:lnTo>
                    <a:pt x="0" y="2914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9466" name="Picture 10">
              <a:extLst>
                <a:ext uri="{FF2B5EF4-FFF2-40B4-BE49-F238E27FC236}">
                  <a16:creationId xmlns:a16="http://schemas.microsoft.com/office/drawing/2014/main" id="{2E948091-3631-410A-93B9-32D20513E0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1144"/>
              <a:ext cx="2174" cy="2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5055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13693-FAE1-45FC-AFCA-27ACC6D98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0225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Снятие защитных очков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987386-12CE-4C24-B7C1-D51FEB5336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184A06-FC3C-4ECD-8A08-EB334BB552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Подденьте защитные очки с внутренней стороны.</a:t>
            </a:r>
          </a:p>
          <a:p>
            <a:r>
              <a:rPr lang="ru-RU" dirty="0"/>
              <a:t>Снимите защитные очки, наклонившись вперед.</a:t>
            </a:r>
          </a:p>
          <a:p>
            <a:r>
              <a:rPr lang="ru-RU" dirty="0"/>
              <a:t>Поместите их в емкость для дезинфекции.</a:t>
            </a:r>
          </a:p>
          <a:p>
            <a:r>
              <a:rPr lang="ru-RU" dirty="0"/>
              <a:t>Тщательно обработайте руки кожным антисептиком.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ED7FEE34-9802-4C8A-A938-E83FF45B4342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676400"/>
            <a:ext cx="5219700" cy="4581525"/>
            <a:chOff x="1731" y="362"/>
            <a:chExt cx="4349" cy="5787"/>
          </a:xfrm>
        </p:grpSpPr>
        <p:pic>
          <p:nvPicPr>
            <p:cNvPr id="20483" name="Picture 3">
              <a:extLst>
                <a:ext uri="{FF2B5EF4-FFF2-40B4-BE49-F238E27FC236}">
                  <a16:creationId xmlns:a16="http://schemas.microsoft.com/office/drawing/2014/main" id="{FA31CD9C-C4EB-479D-92AC-30AC4E5E88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1" y="361"/>
              <a:ext cx="2170" cy="2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4" name="Picture 4">
              <a:extLst>
                <a:ext uri="{FF2B5EF4-FFF2-40B4-BE49-F238E27FC236}">
                  <a16:creationId xmlns:a16="http://schemas.microsoft.com/office/drawing/2014/main" id="{30827006-F1D9-4BB2-8251-7A61893395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401"/>
              <a:ext cx="2163" cy="5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5" name="Picture 5">
              <a:extLst>
                <a:ext uri="{FF2B5EF4-FFF2-40B4-BE49-F238E27FC236}">
                  <a16:creationId xmlns:a16="http://schemas.microsoft.com/office/drawing/2014/main" id="{70B81325-1F6E-4692-B576-958518525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" y="3269"/>
              <a:ext cx="2159" cy="2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0199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35122-F124-4301-9523-E83844669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Снятие медицинской маски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6876A7-57D9-4F27-A594-1114C7E330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F39D75-18F3-4D80-9B54-A88E90800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1460" y="1596728"/>
            <a:ext cx="5252340" cy="4580235"/>
          </a:xfrm>
        </p:spPr>
        <p:txBody>
          <a:bodyPr/>
          <a:lstStyle/>
          <a:p>
            <a:r>
              <a:rPr lang="ru-RU" dirty="0"/>
              <a:t>Слегка наклонитесь вперед и снимите тесемки.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2EED2093-F987-48AA-AEDB-1C1341E05980}"/>
              </a:ext>
            </a:extLst>
          </p:cNvPr>
          <p:cNvGrpSpPr>
            <a:grpSpLocks/>
          </p:cNvGrpSpPr>
          <p:nvPr/>
        </p:nvGrpSpPr>
        <p:grpSpPr bwMode="auto">
          <a:xfrm>
            <a:off x="204787" y="1581150"/>
            <a:ext cx="11630025" cy="4662488"/>
            <a:chOff x="1588" y="-12"/>
            <a:chExt cx="9585" cy="2993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9855738A-5BC5-44E3-A99B-FD348C8DE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-2"/>
              <a:ext cx="4777" cy="0"/>
            </a:xfrm>
            <a:custGeom>
              <a:avLst/>
              <a:gdLst>
                <a:gd name="T0" fmla="+- 0 1599 1599"/>
                <a:gd name="T1" fmla="*/ T0 w 4777"/>
                <a:gd name="T2" fmla="+- 0 6376 1599"/>
                <a:gd name="T3" fmla="*/ T2 w 4777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77">
                  <a:moveTo>
                    <a:pt x="0" y="0"/>
                  </a:moveTo>
                  <a:lnTo>
                    <a:pt x="4777" y="0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7C1BF2BC-BEA4-4BCA-A70B-B86E4F775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5" y="-2"/>
              <a:ext cx="4777" cy="0"/>
            </a:xfrm>
            <a:custGeom>
              <a:avLst/>
              <a:gdLst>
                <a:gd name="T0" fmla="+- 0 6385 6385"/>
                <a:gd name="T1" fmla="*/ T0 w 4777"/>
                <a:gd name="T2" fmla="+- 0 11162 6385"/>
                <a:gd name="T3" fmla="*/ T2 w 4777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77">
                  <a:moveTo>
                    <a:pt x="0" y="0"/>
                  </a:moveTo>
                  <a:lnTo>
                    <a:pt x="4777" y="0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9AA94A3F-468A-4F2E-98AC-8508CCF09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-6"/>
              <a:ext cx="0" cy="2981"/>
            </a:xfrm>
            <a:custGeom>
              <a:avLst/>
              <a:gdLst>
                <a:gd name="T0" fmla="+- 0 -6 -6"/>
                <a:gd name="T1" fmla="*/ -6 h 2981"/>
                <a:gd name="T2" fmla="+- 0 2975 -6"/>
                <a:gd name="T3" fmla="*/ 2975 h 2981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981">
                  <a:moveTo>
                    <a:pt x="0" y="0"/>
                  </a:moveTo>
                  <a:lnTo>
                    <a:pt x="0" y="2981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1CC8D28-EF12-4CFF-99F5-7AA029551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2970"/>
              <a:ext cx="4777" cy="0"/>
            </a:xfrm>
            <a:custGeom>
              <a:avLst/>
              <a:gdLst>
                <a:gd name="T0" fmla="+- 0 1599 1599"/>
                <a:gd name="T1" fmla="*/ T0 w 4777"/>
                <a:gd name="T2" fmla="+- 0 6376 1599"/>
                <a:gd name="T3" fmla="*/ T2 w 4777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77">
                  <a:moveTo>
                    <a:pt x="0" y="0"/>
                  </a:moveTo>
                  <a:lnTo>
                    <a:pt x="4777" y="0"/>
                  </a:lnTo>
                </a:path>
              </a:pathLst>
            </a:custGeom>
            <a:noFill/>
            <a:ln w="7367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A655CBD-66E5-4BC1-91B8-A1B72F050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" y="-6"/>
              <a:ext cx="0" cy="2981"/>
            </a:xfrm>
            <a:custGeom>
              <a:avLst/>
              <a:gdLst>
                <a:gd name="T0" fmla="+- 0 -6 -6"/>
                <a:gd name="T1" fmla="*/ -6 h 2981"/>
                <a:gd name="T2" fmla="+- 0 2975 -6"/>
                <a:gd name="T3" fmla="*/ 2975 h 2981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981">
                  <a:moveTo>
                    <a:pt x="0" y="0"/>
                  </a:moveTo>
                  <a:lnTo>
                    <a:pt x="0" y="2981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BF3F689D-2096-4D87-8D26-AC9A5BCE0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5" y="2970"/>
              <a:ext cx="4777" cy="0"/>
            </a:xfrm>
            <a:custGeom>
              <a:avLst/>
              <a:gdLst>
                <a:gd name="T0" fmla="+- 0 6385 6385"/>
                <a:gd name="T1" fmla="*/ T0 w 4777"/>
                <a:gd name="T2" fmla="+- 0 11162 6385"/>
                <a:gd name="T3" fmla="*/ T2 w 4777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77">
                  <a:moveTo>
                    <a:pt x="0" y="0"/>
                  </a:moveTo>
                  <a:lnTo>
                    <a:pt x="4777" y="0"/>
                  </a:lnTo>
                </a:path>
              </a:pathLst>
            </a:custGeom>
            <a:noFill/>
            <a:ln w="7367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7E76B6F5-09CE-4518-B29E-0722FB11B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7" y="-6"/>
              <a:ext cx="0" cy="2981"/>
            </a:xfrm>
            <a:custGeom>
              <a:avLst/>
              <a:gdLst>
                <a:gd name="T0" fmla="+- 0 -6 -6"/>
                <a:gd name="T1" fmla="*/ -6 h 2981"/>
                <a:gd name="T2" fmla="+- 0 2975 -6"/>
                <a:gd name="T3" fmla="*/ 2975 h 2981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2981">
                  <a:moveTo>
                    <a:pt x="0" y="0"/>
                  </a:moveTo>
                  <a:lnTo>
                    <a:pt x="0" y="2981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514" name="Picture 10">
              <a:extLst>
                <a:ext uri="{FF2B5EF4-FFF2-40B4-BE49-F238E27FC236}">
                  <a16:creationId xmlns:a16="http://schemas.microsoft.com/office/drawing/2014/main" id="{46FDA545-2C9C-46A2-83F4-238924EEDD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34"/>
              <a:ext cx="2197" cy="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5" name="Picture 11">
              <a:extLst>
                <a:ext uri="{FF2B5EF4-FFF2-40B4-BE49-F238E27FC236}">
                  <a16:creationId xmlns:a16="http://schemas.microsoft.com/office/drawing/2014/main" id="{AA418940-55F7-4F26-9677-17EE820412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8" y="3"/>
              <a:ext cx="2220" cy="2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81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E2612-654E-436B-AE00-E61C8F3CE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/>
              <a:t>Противочумный костюм 1 типа </a:t>
            </a:r>
            <a:br>
              <a:rPr lang="ru-RU" sz="3600" b="1" dirty="0"/>
            </a:br>
            <a:r>
              <a:rPr lang="ru-RU" sz="3600" b="1" dirty="0"/>
              <a:t>(одноразовый или многоразовый)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394867-FBD8-4CD2-9A9A-DE96A80E2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обеспечивает защиту кожных покровов рук, поверхности тела, лица, органов дыхания и зрения при обслуживании больного в:</a:t>
            </a:r>
          </a:p>
          <a:p>
            <a:r>
              <a:rPr lang="ru-RU" dirty="0"/>
              <a:t>амбулаторно-поликлинических и стационарных учреждениях, </a:t>
            </a:r>
          </a:p>
          <a:p>
            <a:r>
              <a:rPr lang="ru-RU" dirty="0"/>
              <a:t>при перевозке (эвакуации) больного, </a:t>
            </a:r>
          </a:p>
          <a:p>
            <a:r>
              <a:rPr lang="ru-RU" dirty="0"/>
              <a:t>проведении текущей и заключительной дезинфекции, </a:t>
            </a:r>
          </a:p>
          <a:p>
            <a:r>
              <a:rPr lang="ru-RU" dirty="0"/>
              <a:t>при взятии материала от больного для лабораторного исследования, </a:t>
            </a:r>
          </a:p>
          <a:p>
            <a:r>
              <a:rPr lang="ru-RU" dirty="0"/>
              <a:t>при вскрытии трупа. </a:t>
            </a:r>
          </a:p>
        </p:txBody>
      </p:sp>
    </p:spTree>
    <p:extLst>
      <p:ext uri="{BB962C8B-B14F-4D97-AF65-F5344CB8AC3E}">
        <p14:creationId xmlns:p14="http://schemas.microsoft.com/office/powerpoint/2010/main" val="2896529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D7FF2-9B75-422F-B005-4396F9C4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1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B8E107-6B9A-4EA6-ACF7-8CD4D4EA13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1DD6A0-2996-45DF-92FB-FB30B5BD7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80060"/>
            <a:ext cx="5181600" cy="5496903"/>
          </a:xfrm>
        </p:spPr>
        <p:txBody>
          <a:bodyPr/>
          <a:lstStyle/>
          <a:p>
            <a:r>
              <a:rPr lang="ru-RU" dirty="0"/>
              <a:t>Утилизируйте маску в пакет с медицинскими отходами класса 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en-US" dirty="0" err="1"/>
              <a:t>Обработайте</a:t>
            </a:r>
            <a:r>
              <a:rPr lang="en-US" dirty="0"/>
              <a:t> </a:t>
            </a:r>
            <a:r>
              <a:rPr lang="en-US" dirty="0" err="1"/>
              <a:t>руки</a:t>
            </a:r>
            <a:r>
              <a:rPr lang="en-US" dirty="0"/>
              <a:t> </a:t>
            </a:r>
            <a:r>
              <a:rPr lang="en-US" dirty="0" err="1"/>
              <a:t>спир</a:t>
            </a:r>
            <a:r>
              <a:rPr lang="ru-RU" dirty="0"/>
              <a:t>т</a:t>
            </a:r>
            <a:r>
              <a:rPr lang="en-US" dirty="0" err="1"/>
              <a:t>содержащим</a:t>
            </a:r>
            <a:r>
              <a:rPr lang="ru-RU" dirty="0"/>
              <a:t> </a:t>
            </a:r>
            <a:r>
              <a:rPr lang="en-US" dirty="0" err="1"/>
              <a:t>антисептиком</a:t>
            </a:r>
            <a:r>
              <a:rPr lang="en-US" dirty="0"/>
              <a:t>.</a:t>
            </a:r>
            <a:endParaRPr lang="ru-RU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2C4C7AEC-4A77-4045-8D22-0543596515B1}"/>
              </a:ext>
            </a:extLst>
          </p:cNvPr>
          <p:cNvGrpSpPr>
            <a:grpSpLocks/>
          </p:cNvGrpSpPr>
          <p:nvPr/>
        </p:nvGrpSpPr>
        <p:grpSpPr bwMode="auto">
          <a:xfrm>
            <a:off x="1609725" y="681037"/>
            <a:ext cx="4410073" cy="5811838"/>
            <a:chOff x="1731" y="1145"/>
            <a:chExt cx="2263" cy="5950"/>
          </a:xfrm>
        </p:grpSpPr>
        <p:pic>
          <p:nvPicPr>
            <p:cNvPr id="22531" name="Picture 3">
              <a:extLst>
                <a:ext uri="{FF2B5EF4-FFF2-40B4-BE49-F238E27FC236}">
                  <a16:creationId xmlns:a16="http://schemas.microsoft.com/office/drawing/2014/main" id="{4CA3B0C3-574C-4E08-B244-D9EDF64FF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1144"/>
              <a:ext cx="2199" cy="2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32" name="Picture 4">
              <a:extLst>
                <a:ext uri="{FF2B5EF4-FFF2-40B4-BE49-F238E27FC236}">
                  <a16:creationId xmlns:a16="http://schemas.microsoft.com/office/drawing/2014/main" id="{11CF1EDC-EB79-4310-8211-219EABC1D2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4082"/>
              <a:ext cx="2263" cy="3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2483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F0DB7-B498-4E84-9861-49E1E9C46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Снятие респиратора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BC1469-E75B-492E-8FA4-E0CE6F5E1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05123"/>
            <a:ext cx="5181600" cy="43513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48A423-3CBA-4E12-8CBF-E946D5815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38037"/>
            <a:ext cx="5181600" cy="5038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Респиратор снимают за резинки, не касаясь наружной и внутренней поверхности полумаски респиратора:</a:t>
            </a:r>
          </a:p>
          <a:p>
            <a:pPr marL="0" indent="0">
              <a:buNone/>
            </a:pPr>
            <a:r>
              <a:rPr lang="ru-RU" dirty="0"/>
              <a:t>слегка наклонитесь вперед снимите сначала нижнюю резинку через голову, а затем и верхнюю;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C80555F7-CDE7-4B17-949F-CFD8888D9C65}"/>
              </a:ext>
            </a:extLst>
          </p:cNvPr>
          <p:cNvGrpSpPr>
            <a:grpSpLocks/>
          </p:cNvGrpSpPr>
          <p:nvPr/>
        </p:nvGrpSpPr>
        <p:grpSpPr bwMode="auto">
          <a:xfrm>
            <a:off x="975130" y="1133475"/>
            <a:ext cx="10169120" cy="4921637"/>
            <a:chOff x="1588" y="7745"/>
            <a:chExt cx="9585" cy="6473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601CA325-58C2-498F-ACD0-5C09D4319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7755"/>
              <a:ext cx="4794" cy="0"/>
            </a:xfrm>
            <a:custGeom>
              <a:avLst/>
              <a:gdLst>
                <a:gd name="T0" fmla="+- 0 1599 1599"/>
                <a:gd name="T1" fmla="*/ T0 w 4794"/>
                <a:gd name="T2" fmla="+- 0 6393 1599"/>
                <a:gd name="T3" fmla="*/ T2 w 479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94">
                  <a:moveTo>
                    <a:pt x="0" y="0"/>
                  </a:moveTo>
                  <a:lnTo>
                    <a:pt x="4794" y="0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17FAD0B6-F5BC-4C71-A38D-37B8C28F5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" y="7755"/>
              <a:ext cx="4760" cy="0"/>
            </a:xfrm>
            <a:custGeom>
              <a:avLst/>
              <a:gdLst>
                <a:gd name="T0" fmla="+- 0 6402 6402"/>
                <a:gd name="T1" fmla="*/ T0 w 4760"/>
                <a:gd name="T2" fmla="+- 0 11162 6402"/>
                <a:gd name="T3" fmla="*/ T2 w 4760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60">
                  <a:moveTo>
                    <a:pt x="0" y="0"/>
                  </a:moveTo>
                  <a:lnTo>
                    <a:pt x="4760" y="0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B7F12B8-6209-4A34-8D8F-F77A0A114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7751"/>
              <a:ext cx="0" cy="6462"/>
            </a:xfrm>
            <a:custGeom>
              <a:avLst/>
              <a:gdLst>
                <a:gd name="T0" fmla="+- 0 7751 7751"/>
                <a:gd name="T1" fmla="*/ 7751 h 6462"/>
                <a:gd name="T2" fmla="+- 0 14212 7751"/>
                <a:gd name="T3" fmla="*/ 14212 h 6462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6462">
                  <a:moveTo>
                    <a:pt x="0" y="0"/>
                  </a:moveTo>
                  <a:lnTo>
                    <a:pt x="0" y="6461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7AA7937-E839-4D5E-83CE-86CB81CF3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14208"/>
              <a:ext cx="4794" cy="0"/>
            </a:xfrm>
            <a:custGeom>
              <a:avLst/>
              <a:gdLst>
                <a:gd name="T0" fmla="+- 0 1599 1599"/>
                <a:gd name="T1" fmla="*/ T0 w 4794"/>
                <a:gd name="T2" fmla="+- 0 6393 1599"/>
                <a:gd name="T3" fmla="*/ T2 w 479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94">
                  <a:moveTo>
                    <a:pt x="0" y="0"/>
                  </a:moveTo>
                  <a:lnTo>
                    <a:pt x="4794" y="0"/>
                  </a:lnTo>
                </a:path>
              </a:pathLst>
            </a:custGeom>
            <a:noFill/>
            <a:ln w="7367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65FD420-7697-4A3C-A718-5F7B28A1C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7" y="7751"/>
              <a:ext cx="0" cy="6462"/>
            </a:xfrm>
            <a:custGeom>
              <a:avLst/>
              <a:gdLst>
                <a:gd name="T0" fmla="+- 0 7751 7751"/>
                <a:gd name="T1" fmla="*/ 7751 h 6462"/>
                <a:gd name="T2" fmla="+- 0 14212 7751"/>
                <a:gd name="T3" fmla="*/ 14212 h 6462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6462">
                  <a:moveTo>
                    <a:pt x="0" y="0"/>
                  </a:moveTo>
                  <a:lnTo>
                    <a:pt x="0" y="6461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7E5D2800-3D7D-438B-A579-16192FD94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" y="14208"/>
              <a:ext cx="4760" cy="0"/>
            </a:xfrm>
            <a:custGeom>
              <a:avLst/>
              <a:gdLst>
                <a:gd name="T0" fmla="+- 0 6402 6402"/>
                <a:gd name="T1" fmla="*/ T0 w 4760"/>
                <a:gd name="T2" fmla="+- 0 11162 6402"/>
                <a:gd name="T3" fmla="*/ T2 w 4760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4760">
                  <a:moveTo>
                    <a:pt x="0" y="0"/>
                  </a:moveTo>
                  <a:lnTo>
                    <a:pt x="4760" y="0"/>
                  </a:lnTo>
                </a:path>
              </a:pathLst>
            </a:custGeom>
            <a:noFill/>
            <a:ln w="7367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B0CFEC0-245B-4258-B130-E1637C513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7" y="7751"/>
              <a:ext cx="0" cy="6462"/>
            </a:xfrm>
            <a:custGeom>
              <a:avLst/>
              <a:gdLst>
                <a:gd name="T0" fmla="+- 0 7751 7751"/>
                <a:gd name="T1" fmla="*/ 7751 h 6462"/>
                <a:gd name="T2" fmla="+- 0 14212 7751"/>
                <a:gd name="T3" fmla="*/ 14212 h 6462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6462">
                  <a:moveTo>
                    <a:pt x="0" y="0"/>
                  </a:moveTo>
                  <a:lnTo>
                    <a:pt x="0" y="6461"/>
                  </a:lnTo>
                </a:path>
              </a:pathLst>
            </a:custGeom>
            <a:noFill/>
            <a:ln w="7366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3562" name="Picture 10">
              <a:extLst>
                <a:ext uri="{FF2B5EF4-FFF2-40B4-BE49-F238E27FC236}">
                  <a16:creationId xmlns:a16="http://schemas.microsoft.com/office/drawing/2014/main" id="{4223529E-2E30-4CA5-908A-FFD0321D4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7759"/>
              <a:ext cx="2400" cy="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>
              <a:extLst>
                <a:ext uri="{FF2B5EF4-FFF2-40B4-BE49-F238E27FC236}">
                  <a16:creationId xmlns:a16="http://schemas.microsoft.com/office/drawing/2014/main" id="{4859CC6A-F512-4696-981A-6F20794DEA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10959"/>
              <a:ext cx="2427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4030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31D0E-65D8-4738-883C-81E298E8F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87C378-15E5-43A9-A0F4-3C40EB2CE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98487"/>
            <a:ext cx="5181600" cy="557847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CE13DD-BB66-4F7C-BDE3-A7EB88A26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98487"/>
            <a:ext cx="5181600" cy="5578476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Уберите</a:t>
            </a:r>
            <a:r>
              <a:rPr lang="en-US" dirty="0"/>
              <a:t> </a:t>
            </a:r>
            <a:r>
              <a:rPr lang="en-US" dirty="0" err="1"/>
              <a:t>верхнюю</a:t>
            </a:r>
            <a:r>
              <a:rPr lang="en-US" dirty="0"/>
              <a:t> </a:t>
            </a:r>
            <a:r>
              <a:rPr lang="en-US" dirty="0" err="1"/>
              <a:t>тесемку</a:t>
            </a:r>
            <a:r>
              <a:rPr lang="ru-RU" dirty="0"/>
              <a:t>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r>
              <a:rPr lang="ru-RU" dirty="0"/>
              <a:t>Утилизируйте респиратор в пакет с медицинскими отходами класса В.</a:t>
            </a:r>
          </a:p>
          <a:p>
            <a:endParaRPr lang="ru-RU" dirty="0"/>
          </a:p>
          <a:p>
            <a:endParaRPr lang="ru-RU" dirty="0"/>
          </a:p>
          <a:p>
            <a:r>
              <a:rPr lang="en-US" dirty="0" err="1"/>
              <a:t>Обработайте</a:t>
            </a:r>
            <a:r>
              <a:rPr lang="en-US" dirty="0"/>
              <a:t> </a:t>
            </a:r>
            <a:r>
              <a:rPr lang="en-US" dirty="0" err="1"/>
              <a:t>руки</a:t>
            </a:r>
            <a:r>
              <a:rPr lang="en-US" dirty="0"/>
              <a:t> </a:t>
            </a:r>
            <a:r>
              <a:rPr lang="en-US" dirty="0" err="1"/>
              <a:t>спир</a:t>
            </a:r>
            <a:r>
              <a:rPr lang="ru-RU" dirty="0"/>
              <a:t>т</a:t>
            </a:r>
            <a:r>
              <a:rPr lang="en-US" dirty="0" err="1"/>
              <a:t>содержащим</a:t>
            </a:r>
            <a:r>
              <a:rPr lang="ru-RU" dirty="0"/>
              <a:t> </a:t>
            </a:r>
            <a:r>
              <a:rPr lang="en-US" dirty="0" err="1"/>
              <a:t>антисептиком</a:t>
            </a:r>
            <a:r>
              <a:rPr lang="en-US" dirty="0"/>
              <a:t>.</a:t>
            </a:r>
            <a:endParaRPr lang="ru-RU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B5F9A60D-40ED-464B-AFA2-B77E953EDB23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10844"/>
            <a:ext cx="4124325" cy="6342381"/>
            <a:chOff x="1731" y="1145"/>
            <a:chExt cx="2480" cy="9846"/>
          </a:xfrm>
        </p:grpSpPr>
        <p:pic>
          <p:nvPicPr>
            <p:cNvPr id="24579" name="Picture 3">
              <a:extLst>
                <a:ext uri="{FF2B5EF4-FFF2-40B4-BE49-F238E27FC236}">
                  <a16:creationId xmlns:a16="http://schemas.microsoft.com/office/drawing/2014/main" id="{C3121E81-CB0D-49FF-B1BC-91633816F3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1144"/>
              <a:ext cx="2453" cy="3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0" name="Picture 4">
              <a:extLst>
                <a:ext uri="{FF2B5EF4-FFF2-40B4-BE49-F238E27FC236}">
                  <a16:creationId xmlns:a16="http://schemas.microsoft.com/office/drawing/2014/main" id="{609C0D64-A293-43BE-95C5-257526A170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4434"/>
              <a:ext cx="2480" cy="3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1" name="Picture 5">
              <a:extLst>
                <a:ext uri="{FF2B5EF4-FFF2-40B4-BE49-F238E27FC236}">
                  <a16:creationId xmlns:a16="http://schemas.microsoft.com/office/drawing/2014/main" id="{81894750-2030-4A08-A23E-7004A9939C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7791"/>
              <a:ext cx="2400" cy="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5339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E994C-4268-477F-BB28-8A86D636D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0C9714-F97F-4320-83F0-71C1E6C1F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0069"/>
            <a:ext cx="10515600" cy="5616894"/>
          </a:xfrm>
        </p:spPr>
        <p:txBody>
          <a:bodyPr/>
          <a:lstStyle/>
          <a:p>
            <a:r>
              <a:rPr lang="ru-RU" dirty="0"/>
              <a:t>При наличии 2-х пар перчаток верхняя пара перчаток снимается после снятия комбинезона и бахил, все манипуляции по снятию медицинского халата, шапочки, очков, медицинской маски/респиратора осуществляются во второй паре перчаток.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После снятия каждого предмета защитной одежды руки в перчатках погружаются в раствор антисептика.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Вторая пара перчаток снимается после снятия всех предметов защитной одежды.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После этого руки обрабатываются спиртовым антисептиком.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789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6FF18-7993-4E51-ADAE-582AC651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6095E6-3CE7-4167-B57C-7C7DED5E1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6250"/>
            <a:ext cx="10515600" cy="570071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Если в процессе снятия средств индивидуальной защиты произошла непреднамеренная </a:t>
            </a:r>
            <a:r>
              <a:rPr lang="ru-RU" dirty="0" err="1"/>
              <a:t>контаминиция</a:t>
            </a:r>
            <a:r>
              <a:rPr lang="ru-RU" dirty="0"/>
              <a:t> рук, их необходимо обработать спиртовым антисептиком.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С целью профилактики внутрибольничного инфицирования перчатки необходимо менять между контактами, т. е. снимать после контакта с каждым пациентом.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До надевания и после снятия перчаток руки необходимо обработать спиртовым антисептиком.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Руки также необходимо обработать после контакта с объектами внешней среды, даже если не было </a:t>
            </a:r>
            <a:r>
              <a:rPr lang="ru-RU" dirty="0" err="1"/>
              <a:t>контаткта</a:t>
            </a:r>
            <a:r>
              <a:rPr lang="ru-RU" dirty="0"/>
              <a:t> с пациентом.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71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BAB6D-B092-4298-B4E1-D0A00733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Требования к изготовлению</a:t>
            </a:r>
            <a:br>
              <a:rPr lang="ru-RU" sz="3600" b="1" dirty="0"/>
            </a:br>
            <a:r>
              <a:rPr lang="ru-RU" sz="3600" b="1" dirty="0"/>
              <a:t>противочумному костюму: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6446C0-B8F1-47D3-BD82-E832958CE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823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использование хлопчатобумажных тканей;</a:t>
            </a:r>
          </a:p>
          <a:p>
            <a:r>
              <a:rPr lang="ru-RU" dirty="0"/>
              <a:t>использование ткани из непрерывных синтетических </a:t>
            </a:r>
            <a:r>
              <a:rPr lang="ru-RU" dirty="0" err="1"/>
              <a:t>микрофиломентных</a:t>
            </a:r>
            <a:r>
              <a:rPr lang="ru-RU" dirty="0"/>
              <a:t> нитей с заданными барьерными свойствами и отсутствием </a:t>
            </a:r>
            <a:r>
              <a:rPr lang="ru-RU" dirty="0" err="1"/>
              <a:t>пылеворсоотделения</a:t>
            </a:r>
            <a:r>
              <a:rPr lang="ru-RU" dirty="0"/>
              <a:t>;</a:t>
            </a:r>
          </a:p>
          <a:p>
            <a:r>
              <a:rPr lang="ru-RU" dirty="0"/>
              <a:t>либо нетканые материалы (на основе </a:t>
            </a:r>
            <a:r>
              <a:rPr lang="ru-RU" dirty="0" err="1"/>
              <a:t>термоскрепленного</a:t>
            </a:r>
            <a:r>
              <a:rPr lang="ru-RU" dirty="0"/>
              <a:t> полипропилена) с мембранным покрытием;</a:t>
            </a:r>
          </a:p>
          <a:p>
            <a:r>
              <a:rPr lang="ru-RU" dirty="0"/>
              <a:t>завязки на вороте и рукавах могут быть заменены на манжеты из трикотажного материала (с возможностью регулировки), обеспечивающие плотное прилегание к телу;</a:t>
            </a:r>
          </a:p>
          <a:p>
            <a:r>
              <a:rPr lang="ru-RU" dirty="0"/>
              <a:t>Материал должен быть без </a:t>
            </a:r>
            <a:r>
              <a:rPr lang="ru-RU" dirty="0" err="1"/>
              <a:t>пылеворсоотделения</a:t>
            </a:r>
            <a:r>
              <a:rPr lang="ru-RU" dirty="0"/>
              <a:t>, с высокими барьерными свойствами, не </a:t>
            </a:r>
            <a:r>
              <a:rPr lang="ru-RU" dirty="0" err="1"/>
              <a:t>пилингуемый</a:t>
            </a:r>
            <a:r>
              <a:rPr lang="ru-RU" dirty="0"/>
              <a:t>, сохранять технологические свойства после 50 циклов обработки;</a:t>
            </a:r>
          </a:p>
          <a:p>
            <a:r>
              <a:rPr lang="ru-RU" dirty="0"/>
              <a:t>если используемая защитная одежда не являются водостойкой, то при осуществлении процедур, в ходе которых ожидается работа с большими объемами жидкостей, которые могут проникнуть через нее, </a:t>
            </a:r>
            <a:r>
              <a:rPr lang="ru-RU" dirty="0" err="1"/>
              <a:t>необходимоиспользовать</a:t>
            </a:r>
            <a:r>
              <a:rPr lang="ru-RU" dirty="0"/>
              <a:t> водонепроницаемые фартуки;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58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21949-3F5C-432E-BFDD-187C7AB7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D9C80-DD5A-4D0A-A7B7-0F9B52653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При использовании аналогов противочумных костюмов, в том числе и одноразовых, порядок надевания и их снятия определяется нормативными актами, утверждаемыми руководителем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186098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6D9C9-A921-47AA-BCDF-F21904E2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938"/>
            <a:ext cx="10515600" cy="69881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F71A3E-1C4D-4151-BBC4-503887642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229"/>
            <a:ext cx="10515600" cy="58307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/>
              <a:t>Перчатки – в условиях пандемии перчатки надеваются при каждом контакте с пациентом!</a:t>
            </a:r>
          </a:p>
          <a:p>
            <a:pPr marL="0" indent="0">
              <a:buNone/>
            </a:pPr>
            <a:r>
              <a:rPr lang="ru-RU" sz="3600" dirty="0"/>
              <a:t>Противочумный костюм 1 типа включает 2 пары перчаток. Первая пара надевается под рукава костюма, вторая пара перчаток – на рукава.</a:t>
            </a:r>
          </a:p>
          <a:p>
            <a:pPr marL="0" indent="0">
              <a:buNone/>
            </a:pPr>
            <a:r>
              <a:rPr lang="ru-RU" sz="3600" dirty="0"/>
              <a:t>После любого контакта с пациентом необходимо безопасно снять перчатки, утилизировать их с требованиями к медицинским отходам класса В, обработать руки спиртовым антисептиком.</a:t>
            </a:r>
          </a:p>
          <a:p>
            <a:pPr marL="0" indent="0">
              <a:buNone/>
            </a:pPr>
            <a:r>
              <a:rPr lang="ru-RU" sz="3600" dirty="0"/>
              <a:t>При этом первая пара перчаток снимается сразу, а вторая – в самом конце.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60033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3183-157D-48DD-B2C9-89BA91478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695"/>
            <a:ext cx="10515600" cy="12772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Алгоритм надевания средств индивидуальной защиты: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AE12DD-4322-481F-A7BF-2847A0BEA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Надеть защитную одежду (хирургический халат/комбинезон)</a:t>
            </a:r>
          </a:p>
          <a:p>
            <a:pPr marL="0" indent="0">
              <a:buNone/>
            </a:pPr>
            <a:r>
              <a:rPr lang="ru-RU" dirty="0"/>
              <a:t>2. Надеть защиту органов дыхания (медицинскую маску/респиратор)</a:t>
            </a:r>
          </a:p>
          <a:p>
            <a:pPr marL="0" indent="0">
              <a:buNone/>
            </a:pPr>
            <a:r>
              <a:rPr lang="ru-RU" dirty="0"/>
              <a:t>3. Надеть защиту глаз (очки/щиток)</a:t>
            </a:r>
          </a:p>
          <a:p>
            <a:pPr marL="0" indent="0">
              <a:buNone/>
            </a:pPr>
            <a:r>
              <a:rPr lang="ru-RU" dirty="0"/>
              <a:t>4. Надеть шапочку</a:t>
            </a:r>
          </a:p>
          <a:p>
            <a:pPr marL="0" indent="0">
              <a:buNone/>
            </a:pPr>
            <a:r>
              <a:rPr lang="ru-RU" dirty="0"/>
              <a:t>5. Обработать руки спиртовым антисептиком</a:t>
            </a:r>
          </a:p>
          <a:p>
            <a:pPr marL="0" indent="0">
              <a:buNone/>
            </a:pPr>
            <a:r>
              <a:rPr lang="en-US" dirty="0"/>
              <a:t>6. </a:t>
            </a:r>
            <a:r>
              <a:rPr lang="en-US" dirty="0" err="1"/>
              <a:t>Надеть</a:t>
            </a:r>
            <a:r>
              <a:rPr lang="en-US" dirty="0"/>
              <a:t> </a:t>
            </a:r>
            <a:r>
              <a:rPr lang="en-US" dirty="0" err="1"/>
              <a:t>перчатки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957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4720-6CEF-466F-A44C-D469466C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505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Надевание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халата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EDF1C1-3C65-4A4A-8378-64040C13B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2175" y="1485900"/>
            <a:ext cx="5381625" cy="4691063"/>
          </a:xfrm>
        </p:spPr>
        <p:txBody>
          <a:bodyPr/>
          <a:lstStyle/>
          <a:p>
            <a:r>
              <a:rPr lang="ru-RU" dirty="0"/>
              <a:t>Достаньте хирургический халат из индивидуальной упаковки.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EEFFF5EF-9E1E-459E-8E90-DDF7E2DD1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567218" y="3009202"/>
            <a:ext cx="15608639" cy="91887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8BBF199C-E1B6-498B-8717-157CA52F5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485900"/>
            <a:ext cx="4657725" cy="469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070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E1515-4838-4F4F-97B1-997802657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21C6AD-4259-4788-9986-E8833CA1C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5975" y="3740150"/>
            <a:ext cx="13516756" cy="91394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8B31DF-90E5-4696-8A5C-49486CCC2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01486"/>
            <a:ext cx="5181600" cy="5175477"/>
          </a:xfrm>
        </p:spPr>
        <p:txBody>
          <a:bodyPr/>
          <a:lstStyle/>
          <a:p>
            <a:r>
              <a:rPr lang="ru-RU" dirty="0"/>
              <a:t>Разверните хирургический халат к себе внутренней стороной.</a:t>
            </a:r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C775123B-1F56-4798-B3C9-4B390C033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4" y="1001486"/>
            <a:ext cx="4493533" cy="527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351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1124</Words>
  <Application>Microsoft Office PowerPoint</Application>
  <PresentationFormat>Широкоэкранный</PresentationFormat>
  <Paragraphs>155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Тема Office</vt:lpstr>
      <vt:lpstr>Средства индивидуальной защиты, как основной компонент в комплексном подходе к соблюдению требований биологической безопасности  в условиях распространения COVID-19 </vt:lpstr>
      <vt:lpstr>В складывающейся эпидемиологической ситуации по COVID-19 медицинские работники должны использовать такую защитную одежду :</vt:lpstr>
      <vt:lpstr>Противочумный костюм 1 типа  (одноразовый или многоразовый) </vt:lpstr>
      <vt:lpstr>Требования к изготовлению противочумному костюму:</vt:lpstr>
      <vt:lpstr>Презентация PowerPoint</vt:lpstr>
      <vt:lpstr>Презентация PowerPoint</vt:lpstr>
      <vt:lpstr>Алгоритм надевания средств индивидуальной защиты: </vt:lpstr>
      <vt:lpstr>Надевание халата</vt:lpstr>
      <vt:lpstr>Презентация PowerPoint</vt:lpstr>
      <vt:lpstr>Презентация PowerPoint</vt:lpstr>
      <vt:lpstr>Презентация PowerPoint</vt:lpstr>
      <vt:lpstr>Презентация PowerPoint</vt:lpstr>
      <vt:lpstr>Надевание респиратора </vt:lpstr>
      <vt:lpstr>Презентация PowerPoint</vt:lpstr>
      <vt:lpstr>Презентация PowerPoint</vt:lpstr>
      <vt:lpstr>Презентация PowerPoint</vt:lpstr>
      <vt:lpstr>Презентация PowerPoint</vt:lpstr>
      <vt:lpstr>Надевание защитных очков </vt:lpstr>
      <vt:lpstr>Надевание перчаток </vt:lpstr>
      <vt:lpstr>Презентация PowerPoint</vt:lpstr>
      <vt:lpstr>Алгоритм снятия средств индивидуальной защиты </vt:lpstr>
      <vt:lpstr>Снятие перчаток </vt:lpstr>
      <vt:lpstr>Презентация PowerPoint</vt:lpstr>
      <vt:lpstr>Снятие халата</vt:lpstr>
      <vt:lpstr>Презентация PowerPoint</vt:lpstr>
      <vt:lpstr>Снятие шапочки</vt:lpstr>
      <vt:lpstr>Презентация PowerPoint</vt:lpstr>
      <vt:lpstr>Снятие защитных очков</vt:lpstr>
      <vt:lpstr>Снятие медицинской маски</vt:lpstr>
      <vt:lpstr>Презентация PowerPoint</vt:lpstr>
      <vt:lpstr>Снятие респиратора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 индивидуальной защиты как основной компонент в комплексном подходе к соблюдению требований биологической безопасности  в условиях распространения COVID-19 </dc:title>
  <dc:creator>Ирек Ахметянов</dc:creator>
  <cp:lastModifiedBy>Ирек Ахметянов</cp:lastModifiedBy>
  <cp:revision>25</cp:revision>
  <dcterms:created xsi:type="dcterms:W3CDTF">2020-05-13T11:38:26Z</dcterms:created>
  <dcterms:modified xsi:type="dcterms:W3CDTF">2020-05-13T17:07:43Z</dcterms:modified>
</cp:coreProperties>
</file>