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jpg" ContentType="image/jpg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</p:sldIdLst>
  <p:sldSz cx="20104100" cy="11347450"/>
  <p:notesSz cx="20104100" cy="113474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17709"/>
            <a:ext cx="17088486" cy="2382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54572"/>
            <a:ext cx="14072870" cy="2836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565656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565656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21763" y="2273857"/>
            <a:ext cx="7560309" cy="7687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B89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621013" y="2103988"/>
            <a:ext cx="7091044" cy="794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50E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565656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350" y="517742"/>
            <a:ext cx="3444799" cy="9492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1980" y="466270"/>
            <a:ext cx="6570980" cy="50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565656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166" y="2061820"/>
            <a:ext cx="18895060" cy="7807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53129"/>
            <a:ext cx="6433312" cy="567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53129"/>
            <a:ext cx="4623943" cy="567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53129"/>
            <a:ext cx="4623943" cy="567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hyperlink" Target="https://static-0.minzdrav.gov.ru/system/attachments/attaches/000/057/333/original/05072021_MR_Preg_v4.pdf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hyperlink" Target="https://static-0.minzdrav.gov.ru/system/attachments/attaches/000/057/333/original/05072021_MR_Preg_v4.pdf" TargetMode="External"/><Relationship Id="rId7" Type="http://schemas.openxmlformats.org/officeDocument/2006/relationships/image" Target="../media/image68.png"/><Relationship Id="rId8" Type="http://schemas.openxmlformats.org/officeDocument/2006/relationships/image" Target="../media/image6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r.org.ru/recomendation" TargetMode="External"/><Relationship Id="rId3" Type="http://schemas.openxmlformats.org/officeDocument/2006/relationships/image" Target="../media/image7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atic-0.minzdrav.gov.ru/system/attachments/attaches/000/050/914/original/03062020_&#1076;&#1077;&#1090;&#1080;_COVID-19_v2.pdf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1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2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hyperlink" Target="https://static-1.rosminzdrav.ru/system/attachments/attaches/000/050/527/original/27052020_MR_STAT_1.pdf" TargetMode="External"/><Relationship Id="rId7" Type="http://schemas.openxmlformats.org/officeDocument/2006/relationships/hyperlink" Target="mailto:egisz@rt-eu.ru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hyperlink" Target="https://static-0.minzdrav.gov.ru/system/attachments/attaches/000/050/914/original/03062020_&#1076;&#1077;&#1090;&#1080;_COVID-19_v2.pdf" TargetMode="External"/><Relationship Id="rId5" Type="http://schemas.openxmlformats.org/officeDocument/2006/relationships/hyperlink" Target="https://static-0.minzdrav.gov.ru/system/attachments/attaches/000/057/333/original/05072021_MR_Preg_v4.pdf" TargetMode="External"/><Relationship Id="rId6" Type="http://schemas.openxmlformats.org/officeDocument/2006/relationships/hyperlink" Target="https://static-0.minzdrav.gov.ru/system/attachments/attaches/000/051/187/original/31072020_Reab_COVID-19_v1.pdf" TargetMode="External"/><Relationship Id="rId7" Type="http://schemas.openxmlformats.org/officeDocument/2006/relationships/hyperlink" Target="https://static-0.rosminzdrav.ru/system/attachments/attaches/000/050/033/original/RESP_REC_V2.pdf" TargetMode="External"/><Relationship Id="rId8" Type="http://schemas.openxmlformats.org/officeDocument/2006/relationships/hyperlink" Target="https://static-0.minzdrav.gov.ru/system/attachments/attaches/000/050/945/original/06072020_MR_DISP_v1.pdf" TargetMode="External"/><Relationship Id="rId9" Type="http://schemas.openxmlformats.org/officeDocument/2006/relationships/hyperlink" Target="https://static-1.rosminzdrav.ru/system/attachments/attaches/000/050/527/original/27052020_MR_STAT_1.pdf" TargetMode="External"/><Relationship Id="rId10" Type="http://schemas.openxmlformats.org/officeDocument/2006/relationships/hyperlink" Target="https://static-0.minzdrav.gov.ru/system/attachments/attaches/000/057/286/original/MZ_vaccination_020721-sm.pdf" TargetMode="External"/><Relationship Id="rId11" Type="http://schemas.openxmlformats.org/officeDocument/2006/relationships/hyperlink" Target="http://www.far.org.ru/recomendation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hyperlink" Target="https://www.covid19-druginteractions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11" y="705183"/>
            <a:ext cx="4288136" cy="11821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331" y="9626993"/>
            <a:ext cx="5031105" cy="854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основе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Временных</a:t>
            </a:r>
            <a:r>
              <a:rPr dirty="0" sz="20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мет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565656"/>
                </a:solidFill>
                <a:latin typeface="Lucida Sans Unicode"/>
                <a:cs typeface="Lucida Sans Unicode"/>
              </a:rPr>
              <a:t>дических</a:t>
            </a:r>
            <a:r>
              <a:rPr dirty="0" sz="20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рек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менд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аций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Минзд</a:t>
            </a:r>
            <a:r>
              <a:rPr dirty="0" sz="1700" spc="-6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25">
                <a:solidFill>
                  <a:srgbClr val="565656"/>
                </a:solidFill>
                <a:latin typeface="Lucida Sans Unicode"/>
                <a:cs typeface="Lucida Sans Unicode"/>
              </a:rPr>
              <a:t>ава</a:t>
            </a:r>
            <a:r>
              <a:rPr dirty="0" sz="17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России,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10">
                <a:solidFill>
                  <a:srgbClr val="565656"/>
                </a:solidFill>
                <a:latin typeface="Lucida Sans Unicode"/>
                <a:cs typeface="Lucida Sans Unicode"/>
              </a:rPr>
              <a:t>сия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0">
                <a:solidFill>
                  <a:srgbClr val="565656"/>
                </a:solidFill>
                <a:latin typeface="Lucida Sans Unicode"/>
                <a:cs typeface="Lucida Sans Unicode"/>
              </a:rPr>
              <a:t>12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5">
                <a:solidFill>
                  <a:srgbClr val="565656"/>
                </a:solidFill>
                <a:latin typeface="Lucida Sans Unicode"/>
                <a:cs typeface="Lucida Sans Unicode"/>
              </a:rPr>
              <a:t>21.09.2021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0003" y="9639056"/>
            <a:ext cx="0" cy="824230"/>
          </a:xfrm>
          <a:custGeom>
            <a:avLst/>
            <a:gdLst/>
            <a:ahLst/>
            <a:cxnLst/>
            <a:rect l="l" t="t" r="r" b="b"/>
            <a:pathLst>
              <a:path w="0" h="824229">
                <a:moveTo>
                  <a:pt x="0" y="0"/>
                </a:moveTo>
                <a:lnTo>
                  <a:pt x="0" y="824004"/>
                </a:lnTo>
              </a:path>
            </a:pathLst>
          </a:custGeom>
          <a:ln w="8729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1959" y="374634"/>
            <a:ext cx="7581049" cy="106736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0641" y="2822514"/>
            <a:ext cx="9149715" cy="2718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97180">
              <a:lnSpc>
                <a:spcPts val="7159"/>
              </a:lnSpc>
              <a:spcBef>
                <a:spcPts val="100"/>
              </a:spcBef>
            </a:pPr>
            <a:r>
              <a:rPr dirty="0" sz="5700" spc="-190">
                <a:solidFill>
                  <a:srgbClr val="0050EF"/>
                </a:solidFill>
              </a:rPr>
              <a:t>ПРОФИЛАКТИКА, </a:t>
            </a:r>
            <a:r>
              <a:rPr dirty="0" sz="5700" spc="-185">
                <a:solidFill>
                  <a:srgbClr val="0050EF"/>
                </a:solidFill>
              </a:rPr>
              <a:t> </a:t>
            </a:r>
            <a:r>
              <a:rPr dirty="0" sz="5700" spc="-395">
                <a:solidFill>
                  <a:srgbClr val="0050EF"/>
                </a:solidFill>
              </a:rPr>
              <a:t>ДИАГНОСТИ</a:t>
            </a:r>
            <a:r>
              <a:rPr dirty="0" sz="5700" spc="-320">
                <a:solidFill>
                  <a:srgbClr val="0050EF"/>
                </a:solidFill>
              </a:rPr>
              <a:t>К</a:t>
            </a:r>
            <a:r>
              <a:rPr dirty="0" sz="5700" spc="-560">
                <a:solidFill>
                  <a:srgbClr val="0050EF"/>
                </a:solidFill>
              </a:rPr>
              <a:t>А</a:t>
            </a:r>
            <a:r>
              <a:rPr dirty="0" sz="5700" spc="-390">
                <a:solidFill>
                  <a:srgbClr val="0050EF"/>
                </a:solidFill>
              </a:rPr>
              <a:t> </a:t>
            </a:r>
            <a:r>
              <a:rPr dirty="0" sz="5700" spc="-375">
                <a:solidFill>
                  <a:srgbClr val="0050EF"/>
                </a:solidFill>
              </a:rPr>
              <a:t>И</a:t>
            </a:r>
            <a:r>
              <a:rPr dirty="0" sz="5700" spc="-375">
                <a:solidFill>
                  <a:srgbClr val="0050EF"/>
                </a:solidFill>
              </a:rPr>
              <a:t> </a:t>
            </a:r>
            <a:r>
              <a:rPr dirty="0" sz="5700" spc="-160">
                <a:solidFill>
                  <a:srgbClr val="0050EF"/>
                </a:solidFill>
              </a:rPr>
              <a:t>ЛЕЧЕНИЕ</a:t>
            </a:r>
            <a:endParaRPr sz="57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5700" spc="-265"/>
              <a:t>НОВОЙ</a:t>
            </a:r>
            <a:r>
              <a:rPr dirty="0" sz="5700" spc="-375"/>
              <a:t> </a:t>
            </a:r>
            <a:r>
              <a:rPr dirty="0" sz="5700" spc="-245"/>
              <a:t>КОРОНАВИРУСНОЙ</a:t>
            </a:r>
            <a:endParaRPr sz="5700"/>
          </a:p>
        </p:txBody>
      </p:sp>
      <p:sp>
        <p:nvSpPr>
          <p:cNvPr id="7" name="object 7"/>
          <p:cNvSpPr txBox="1"/>
          <p:nvPr/>
        </p:nvSpPr>
        <p:spPr>
          <a:xfrm>
            <a:off x="860641" y="5550525"/>
            <a:ext cx="3918585" cy="899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700" spc="-13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endParaRPr sz="5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612" y="6219207"/>
            <a:ext cx="6704330" cy="1957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650" spc="-1675">
                <a:solidFill>
                  <a:srgbClr val="0050EF"/>
                </a:solidFill>
                <a:latin typeface="Lucida Sans Unicode"/>
                <a:cs typeface="Lucida Sans Unicode"/>
              </a:rPr>
              <a:t>C</a:t>
            </a:r>
            <a:r>
              <a:rPr dirty="0" sz="12650" spc="-1230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12650" spc="-490">
                <a:solidFill>
                  <a:srgbClr val="0050EF"/>
                </a:solidFill>
                <a:latin typeface="Lucida Sans Unicode"/>
                <a:cs typeface="Lucida Sans Unicode"/>
              </a:rPr>
              <a:t>VI</a:t>
            </a:r>
            <a:r>
              <a:rPr dirty="0" sz="12650" spc="-765">
                <a:solidFill>
                  <a:srgbClr val="0050EF"/>
                </a:solidFill>
                <a:latin typeface="Lucida Sans Unicode"/>
                <a:cs typeface="Lucida Sans Unicode"/>
              </a:rPr>
              <a:t>D</a:t>
            </a:r>
            <a:r>
              <a:rPr dirty="0" sz="12650" spc="-242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2650" spc="-1835">
                <a:solidFill>
                  <a:srgbClr val="0050EF"/>
                </a:solidFill>
                <a:latin typeface="Lucida Sans Unicode"/>
                <a:cs typeface="Lucida Sans Unicode"/>
              </a:rPr>
              <a:t>19</a:t>
            </a:r>
            <a:endParaRPr sz="12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1554" y="628430"/>
            <a:ext cx="46926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95">
                <a:solidFill>
                  <a:srgbClr val="A6A6A6"/>
                </a:solidFill>
                <a:latin typeface="Lucida Sans Unicode"/>
                <a:cs typeface="Lucida Sans Unicode"/>
              </a:rPr>
              <a:t>10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04502" y="6465500"/>
            <a:ext cx="10782935" cy="1541145"/>
          </a:xfrm>
          <a:custGeom>
            <a:avLst/>
            <a:gdLst/>
            <a:ahLst/>
            <a:cxnLst/>
            <a:rect l="l" t="t" r="r" b="b"/>
            <a:pathLst>
              <a:path w="10782935" h="1541145">
                <a:moveTo>
                  <a:pt x="0" y="144665"/>
                </a:moveTo>
                <a:lnTo>
                  <a:pt x="7372" y="98929"/>
                </a:lnTo>
                <a:lnTo>
                  <a:pt x="27903" y="59215"/>
                </a:lnTo>
                <a:lnTo>
                  <a:pt x="59215" y="27903"/>
                </a:lnTo>
                <a:lnTo>
                  <a:pt x="98929" y="7372"/>
                </a:lnTo>
                <a:lnTo>
                  <a:pt x="144665" y="0"/>
                </a:lnTo>
                <a:lnTo>
                  <a:pt x="10637896" y="0"/>
                </a:lnTo>
                <a:lnTo>
                  <a:pt x="10683633" y="7372"/>
                </a:lnTo>
                <a:lnTo>
                  <a:pt x="10723346" y="27903"/>
                </a:lnTo>
                <a:lnTo>
                  <a:pt x="10754658" y="59215"/>
                </a:lnTo>
                <a:lnTo>
                  <a:pt x="10775190" y="98929"/>
                </a:lnTo>
                <a:lnTo>
                  <a:pt x="10782562" y="144665"/>
                </a:lnTo>
                <a:lnTo>
                  <a:pt x="10782562" y="1396011"/>
                </a:lnTo>
                <a:lnTo>
                  <a:pt x="10775190" y="1441748"/>
                </a:lnTo>
                <a:lnTo>
                  <a:pt x="10754658" y="1481462"/>
                </a:lnTo>
                <a:lnTo>
                  <a:pt x="10723346" y="1512773"/>
                </a:lnTo>
                <a:lnTo>
                  <a:pt x="10683633" y="1533305"/>
                </a:lnTo>
                <a:lnTo>
                  <a:pt x="10637896" y="1540677"/>
                </a:lnTo>
                <a:lnTo>
                  <a:pt x="144665" y="1540677"/>
                </a:lnTo>
                <a:lnTo>
                  <a:pt x="98929" y="1533305"/>
                </a:lnTo>
                <a:lnTo>
                  <a:pt x="59215" y="1512773"/>
                </a:lnTo>
                <a:lnTo>
                  <a:pt x="27903" y="1481462"/>
                </a:lnTo>
                <a:lnTo>
                  <a:pt x="7372" y="1441748"/>
                </a:lnTo>
                <a:lnTo>
                  <a:pt x="0" y="1396011"/>
                </a:lnTo>
                <a:lnTo>
                  <a:pt x="0" y="144665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63200" y="6595647"/>
            <a:ext cx="8098790" cy="1247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Суммарный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объем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65656"/>
                </a:solidFill>
                <a:latin typeface="Lucida Sans Unicode"/>
                <a:cs typeface="Lucida Sans Unicode"/>
              </a:rPr>
              <a:t>трансфузии</a:t>
            </a:r>
            <a:r>
              <a:rPr dirty="0" sz="20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65656"/>
                </a:solidFill>
                <a:latin typeface="Lucida Sans Unicode"/>
                <a:cs typeface="Lucida Sans Unicode"/>
              </a:rPr>
              <a:t>составляет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85" b="1">
                <a:solidFill>
                  <a:srgbClr val="565656"/>
                </a:solidFill>
                <a:latin typeface="Trebuchet MS"/>
                <a:cs typeface="Trebuchet MS"/>
              </a:rPr>
              <a:t>5-10 </a:t>
            </a:r>
            <a:r>
              <a:rPr dirty="0" sz="2000" spc="-65" b="1">
                <a:solidFill>
                  <a:srgbClr val="565656"/>
                </a:solidFill>
                <a:latin typeface="Trebuchet MS"/>
                <a:cs typeface="Trebuchet MS"/>
              </a:rPr>
              <a:t>мл 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антиковидной </a:t>
            </a:r>
            <a:r>
              <a:rPr dirty="0" sz="2000" spc="-10">
                <a:solidFill>
                  <a:srgbClr val="565656"/>
                </a:solidFill>
                <a:latin typeface="Lucida Sans Unicode"/>
                <a:cs typeface="Lucida Sans Unicode"/>
              </a:rPr>
              <a:t>плазмы </a:t>
            </a:r>
            <a:r>
              <a:rPr dirty="0" sz="2000" spc="10" b="1">
                <a:solidFill>
                  <a:srgbClr val="565656"/>
                </a:solidFill>
                <a:latin typeface="Trebuchet MS"/>
                <a:cs typeface="Trebuchet MS"/>
              </a:rPr>
              <a:t>на </a:t>
            </a:r>
            <a:r>
              <a:rPr dirty="0" sz="2000" spc="-30" b="1">
                <a:solidFill>
                  <a:srgbClr val="565656"/>
                </a:solidFill>
                <a:latin typeface="Trebuchet MS"/>
                <a:cs typeface="Trebuchet MS"/>
              </a:rPr>
              <a:t>кг </a:t>
            </a:r>
            <a:r>
              <a:rPr dirty="0" sz="2000" spc="-15" b="1">
                <a:solidFill>
                  <a:srgbClr val="565656"/>
                </a:solidFill>
                <a:latin typeface="Trebuchet MS"/>
                <a:cs typeface="Trebuchet MS"/>
              </a:rPr>
              <a:t>веса 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пациента. 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 Рекомендуется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65656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0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20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565656"/>
                </a:solidFill>
                <a:latin typeface="Trebuchet MS"/>
                <a:cs typeface="Trebuchet MS"/>
              </a:rPr>
              <a:t>трансфузии</a:t>
            </a:r>
            <a:r>
              <a:rPr dirty="0" sz="2000" spc="-12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антиковидной</a:t>
            </a:r>
            <a:r>
              <a:rPr dirty="0" sz="20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65656"/>
                </a:solidFill>
                <a:latin typeface="Lucida Sans Unicode"/>
                <a:cs typeface="Lucida Sans Unicode"/>
              </a:rPr>
              <a:t>плазмы </a:t>
            </a:r>
            <a:r>
              <a:rPr dirty="0" sz="2000" spc="-6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2000" spc="-13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565656"/>
                </a:solidFill>
                <a:latin typeface="Trebuchet MS"/>
                <a:cs typeface="Trebuchet MS"/>
              </a:rPr>
              <a:t>и</a:t>
            </a:r>
            <a:r>
              <a:rPr dirty="0" sz="2000" spc="-20" b="1">
                <a:solidFill>
                  <a:srgbClr val="565656"/>
                </a:solidFill>
                <a:latin typeface="Trebuchet MS"/>
                <a:cs typeface="Trebuchet MS"/>
              </a:rPr>
              <a:t>н</a:t>
            </a:r>
            <a:r>
              <a:rPr dirty="0" sz="2000" spc="-50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000" spc="-10" b="1">
                <a:solidFill>
                  <a:srgbClr val="565656"/>
                </a:solidFill>
                <a:latin typeface="Trebuchet MS"/>
                <a:cs typeface="Trebuchet MS"/>
              </a:rPr>
              <a:t>ервалом</a:t>
            </a:r>
            <a:r>
              <a:rPr dirty="0" sz="2000" spc="-12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spc="-204" b="1">
                <a:solidFill>
                  <a:srgbClr val="565656"/>
                </a:solidFill>
                <a:latin typeface="Trebuchet MS"/>
                <a:cs typeface="Trebuchet MS"/>
              </a:rPr>
              <a:t>1</a:t>
            </a:r>
            <a:r>
              <a:rPr dirty="0" sz="2000" spc="-229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2000" spc="25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2000" spc="-170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2000" spc="-45" b="1">
                <a:solidFill>
                  <a:srgbClr val="565656"/>
                </a:solidFill>
                <a:latin typeface="Trebuchet MS"/>
                <a:cs typeface="Trebuchet MS"/>
              </a:rPr>
              <a:t>4</a:t>
            </a:r>
            <a:r>
              <a:rPr dirty="0" sz="2000" spc="-13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565656"/>
                </a:solidFill>
                <a:latin typeface="Trebuchet MS"/>
                <a:cs typeface="Trebuchet MS"/>
              </a:rPr>
              <a:t>ч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30">
                <a:solidFill>
                  <a:srgbClr val="565656"/>
                </a:solidFill>
                <a:latin typeface="Lucida Sans Unicode"/>
                <a:cs typeface="Lucida Sans Unicode"/>
              </a:rPr>
              <a:t>ъеме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2000" spc="-60" b="1">
                <a:solidFill>
                  <a:srgbClr val="565656"/>
                </a:solidFill>
                <a:latin typeface="Trebuchet MS"/>
                <a:cs typeface="Trebuchet MS"/>
              </a:rPr>
              <a:t>0</a:t>
            </a:r>
            <a:r>
              <a:rPr dirty="0" sz="2000" b="1">
                <a:solidFill>
                  <a:srgbClr val="565656"/>
                </a:solidFill>
                <a:latin typeface="Trebuchet MS"/>
                <a:cs typeface="Trebuchet MS"/>
              </a:rPr>
              <a:t>0</a:t>
            </a:r>
            <a:r>
              <a:rPr dirty="0" sz="2000" spc="35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2000" spc="-150" b="1">
                <a:solidFill>
                  <a:srgbClr val="565656"/>
                </a:solidFill>
                <a:latin typeface="Trebuchet MS"/>
                <a:cs typeface="Trebuchet MS"/>
              </a:rPr>
              <a:t>3</a:t>
            </a:r>
            <a:r>
              <a:rPr dirty="0" sz="2000" spc="-145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2000" spc="-80" b="1">
                <a:solidFill>
                  <a:srgbClr val="565656"/>
                </a:solidFill>
                <a:latin typeface="Trebuchet MS"/>
                <a:cs typeface="Trebuchet MS"/>
              </a:rPr>
              <a:t>5</a:t>
            </a:r>
            <a:r>
              <a:rPr dirty="0" sz="2000" spc="-9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565656"/>
                </a:solidFill>
                <a:latin typeface="Lucida Sans Unicode"/>
                <a:cs typeface="Lucida Sans Unicode"/>
              </a:rPr>
              <a:t>мл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2088971"/>
            <a:ext cx="7848600" cy="5917565"/>
          </a:xfrm>
          <a:custGeom>
            <a:avLst/>
            <a:gdLst/>
            <a:ahLst/>
            <a:cxnLst/>
            <a:rect l="l" t="t" r="r" b="b"/>
            <a:pathLst>
              <a:path w="7848600" h="5917565">
                <a:moveTo>
                  <a:pt x="0" y="121024"/>
                </a:moveTo>
                <a:lnTo>
                  <a:pt x="9513" y="73919"/>
                </a:lnTo>
                <a:lnTo>
                  <a:pt x="35459" y="35450"/>
                </a:lnTo>
                <a:lnTo>
                  <a:pt x="73942" y="9511"/>
                </a:lnTo>
                <a:lnTo>
                  <a:pt x="121070" y="0"/>
                </a:lnTo>
                <a:lnTo>
                  <a:pt x="7727485" y="0"/>
                </a:lnTo>
                <a:lnTo>
                  <a:pt x="7774589" y="9511"/>
                </a:lnTo>
                <a:lnTo>
                  <a:pt x="7813059" y="35450"/>
                </a:lnTo>
                <a:lnTo>
                  <a:pt x="7838997" y="73919"/>
                </a:lnTo>
                <a:lnTo>
                  <a:pt x="7848509" y="121024"/>
                </a:lnTo>
                <a:lnTo>
                  <a:pt x="7848509" y="5796182"/>
                </a:lnTo>
                <a:lnTo>
                  <a:pt x="7838997" y="5843286"/>
                </a:lnTo>
                <a:lnTo>
                  <a:pt x="7813059" y="5881756"/>
                </a:lnTo>
                <a:lnTo>
                  <a:pt x="7774589" y="5907694"/>
                </a:lnTo>
                <a:lnTo>
                  <a:pt x="7727485" y="5917206"/>
                </a:lnTo>
                <a:lnTo>
                  <a:pt x="121070" y="5917206"/>
                </a:lnTo>
                <a:lnTo>
                  <a:pt x="73942" y="5907694"/>
                </a:lnTo>
                <a:lnTo>
                  <a:pt x="35459" y="5881756"/>
                </a:lnTo>
                <a:lnTo>
                  <a:pt x="9513" y="5843286"/>
                </a:lnTo>
                <a:lnTo>
                  <a:pt x="0" y="5796182"/>
                </a:lnTo>
                <a:lnTo>
                  <a:pt x="0" y="121024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8768" y="2209753"/>
            <a:ext cx="7303770" cy="53111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Требования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25">
                <a:solidFill>
                  <a:srgbClr val="00B895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он</a:t>
            </a:r>
            <a:r>
              <a:rPr dirty="0" sz="2550" spc="-5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14">
                <a:solidFill>
                  <a:srgbClr val="00B895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у*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3025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возраст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1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310">
                <a:solidFill>
                  <a:srgbClr val="1F1F1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6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55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лет;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230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ма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1F1F1F"/>
                </a:solidFill>
                <a:latin typeface="Lucida Sans Unicode"/>
                <a:cs typeface="Lucida Sans Unicode"/>
              </a:rPr>
              <a:t>50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кг;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229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концентрация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общего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белка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менее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65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г/л;</a:t>
            </a:r>
            <a:endParaRPr sz="2000">
              <a:latin typeface="Lucida Sans Unicode"/>
              <a:cs typeface="Lucida Sans Unicode"/>
            </a:endParaRPr>
          </a:p>
          <a:p>
            <a:pPr marL="339725" marR="1069340" indent="-327660">
              <a:lnSpc>
                <a:spcPct val="100000"/>
              </a:lnSpc>
              <a:spcBef>
                <a:spcPts val="230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исчезновения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клинических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симптомов;</a:t>
            </a:r>
            <a:endParaRPr sz="2000">
              <a:latin typeface="Lucida Sans Unicode"/>
              <a:cs typeface="Lucida Sans Unicode"/>
            </a:endParaRPr>
          </a:p>
          <a:p>
            <a:pPr marL="339725" marR="563245" indent="-327660">
              <a:lnSpc>
                <a:spcPct val="100000"/>
              </a:lnSpc>
              <a:spcBef>
                <a:spcPts val="2305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отрицательный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SARS-CoV-2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орофарингеальном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мазке;</a:t>
            </a:r>
            <a:endParaRPr sz="20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0000"/>
              </a:lnSpc>
              <a:spcBef>
                <a:spcPts val="230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вируснейтрализующая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активность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плазмы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разведении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5">
                <a:solidFill>
                  <a:srgbClr val="1F1F1F"/>
                </a:solidFill>
                <a:latin typeface="Lucida Sans Unicode"/>
                <a:cs typeface="Lucida Sans Unicode"/>
              </a:rPr>
              <a:t>1:160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ствии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онора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28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димым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уровнем 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возможна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заготовка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плазмы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уровнем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1:80).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04502" y="2087880"/>
            <a:ext cx="10782935" cy="4169410"/>
          </a:xfrm>
          <a:custGeom>
            <a:avLst/>
            <a:gdLst/>
            <a:ahLst/>
            <a:cxnLst/>
            <a:rect l="l" t="t" r="r" b="b"/>
            <a:pathLst>
              <a:path w="10782935" h="4169410">
                <a:moveTo>
                  <a:pt x="0" y="140665"/>
                </a:moveTo>
                <a:lnTo>
                  <a:pt x="7165" y="96182"/>
                </a:lnTo>
                <a:lnTo>
                  <a:pt x="27124" y="57565"/>
                </a:lnTo>
                <a:lnTo>
                  <a:pt x="57565" y="27124"/>
                </a:lnTo>
                <a:lnTo>
                  <a:pt x="96182" y="7165"/>
                </a:lnTo>
                <a:lnTo>
                  <a:pt x="140665" y="0"/>
                </a:lnTo>
                <a:lnTo>
                  <a:pt x="10641897" y="0"/>
                </a:lnTo>
                <a:lnTo>
                  <a:pt x="10686380" y="7165"/>
                </a:lnTo>
                <a:lnTo>
                  <a:pt x="10724996" y="27124"/>
                </a:lnTo>
                <a:lnTo>
                  <a:pt x="10755438" y="57565"/>
                </a:lnTo>
                <a:lnTo>
                  <a:pt x="10775396" y="96182"/>
                </a:lnTo>
                <a:lnTo>
                  <a:pt x="10782562" y="140665"/>
                </a:lnTo>
                <a:lnTo>
                  <a:pt x="10782562" y="4028548"/>
                </a:lnTo>
                <a:lnTo>
                  <a:pt x="10775396" y="4073031"/>
                </a:lnTo>
                <a:lnTo>
                  <a:pt x="10755438" y="4111647"/>
                </a:lnTo>
                <a:lnTo>
                  <a:pt x="10724996" y="4142089"/>
                </a:lnTo>
                <a:lnTo>
                  <a:pt x="10686380" y="4162048"/>
                </a:lnTo>
                <a:lnTo>
                  <a:pt x="10641897" y="4169213"/>
                </a:lnTo>
                <a:lnTo>
                  <a:pt x="140665" y="4169213"/>
                </a:lnTo>
                <a:lnTo>
                  <a:pt x="96182" y="4162048"/>
                </a:lnTo>
                <a:lnTo>
                  <a:pt x="57565" y="4142089"/>
                </a:lnTo>
                <a:lnTo>
                  <a:pt x="27124" y="4111647"/>
                </a:lnTo>
                <a:lnTo>
                  <a:pt x="7165" y="4073031"/>
                </a:lnTo>
                <a:lnTo>
                  <a:pt x="0" y="4028548"/>
                </a:lnTo>
                <a:lnTo>
                  <a:pt x="0" y="14066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62110" y="2214481"/>
            <a:ext cx="10437495" cy="3725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Показания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клиническому</a:t>
            </a:r>
            <a:r>
              <a:rPr dirty="0" sz="25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использованию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антиковидной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плазмы</a:t>
            </a:r>
            <a:endParaRPr sz="2550">
              <a:latin typeface="Lucida Sans Unicode"/>
              <a:cs typeface="Lucida Sans Unicode"/>
            </a:endParaRPr>
          </a:p>
          <a:p>
            <a:pPr marL="3577590">
              <a:lnSpc>
                <a:spcPct val="100000"/>
              </a:lnSpc>
              <a:spcBef>
                <a:spcPts val="2320"/>
              </a:spcBef>
            </a:pP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Клинические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симп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омы</a:t>
            </a:r>
            <a:endParaRPr sz="23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81000" algn="l"/>
                <a:tab pos="381635" algn="l"/>
              </a:tabLst>
            </a:pP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8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endParaRPr sz="2300">
              <a:latin typeface="Lucida Sans Unicode"/>
              <a:cs typeface="Lucida Sans Unicode"/>
            </a:endParaRPr>
          </a:p>
          <a:p>
            <a:pPr lvl="1" marL="579755" marR="1925955" indent="-154940">
              <a:lnSpc>
                <a:spcPct val="100000"/>
              </a:lnSpc>
              <a:spcBef>
                <a:spcPts val="434"/>
              </a:spcBef>
              <a:buChar char="-"/>
              <a:tabLst>
                <a:tab pos="58039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положительным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результатом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SARS-CoV-2;</a:t>
            </a:r>
            <a:endParaRPr sz="2000">
              <a:latin typeface="Lucida Sans Unicode"/>
              <a:cs typeface="Lucida Sans Unicode"/>
            </a:endParaRPr>
          </a:p>
          <a:p>
            <a:pPr lvl="1" marL="579755" indent="-155575">
              <a:lnSpc>
                <a:spcPct val="100000"/>
              </a:lnSpc>
              <a:spcBef>
                <a:spcPts val="440"/>
              </a:spcBef>
              <a:buChar char="-"/>
              <a:tabLst>
                <a:tab pos="580390" algn="l"/>
              </a:tabLst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95">
                <a:solidFill>
                  <a:srgbClr val="1F1F1F"/>
                </a:solidFill>
                <a:latin typeface="Lucida Sans Unicode"/>
                <a:cs typeface="Lucida Sans Unicode"/>
              </a:rPr>
              <a:t>яв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лениями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ДС.</a:t>
            </a:r>
            <a:endParaRPr sz="2000">
              <a:latin typeface="Lucida Sans Unicode"/>
              <a:cs typeface="Lucida Sans Unicode"/>
            </a:endParaRPr>
          </a:p>
          <a:p>
            <a:pPr marL="469265" indent="-457200">
              <a:lnSpc>
                <a:spcPct val="100000"/>
              </a:lnSpc>
              <a:spcBef>
                <a:spcPts val="1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80">
                <a:solidFill>
                  <a:srgbClr val="1F1F1F"/>
                </a:solidFill>
                <a:latin typeface="Lucida Sans Unicode"/>
                <a:cs typeface="Lucida Sans Unicode"/>
              </a:rPr>
              <a:t>21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дня</a:t>
            </a:r>
            <a:endParaRPr sz="2300">
              <a:latin typeface="Lucida Sans Unicode"/>
              <a:cs typeface="Lucida Sans Unicode"/>
            </a:endParaRPr>
          </a:p>
          <a:p>
            <a:pPr marL="470534" marR="906780" indent="6350">
              <a:lnSpc>
                <a:spcPct val="100000"/>
              </a:lnSpc>
              <a:spcBef>
                <a:spcPts val="434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неэффективности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проводимой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положительном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результате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SARS-CoV-2.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126" y="8192761"/>
            <a:ext cx="18869025" cy="2179320"/>
          </a:xfrm>
          <a:custGeom>
            <a:avLst/>
            <a:gdLst/>
            <a:ahLst/>
            <a:cxnLst/>
            <a:rect l="l" t="t" r="r" b="b"/>
            <a:pathLst>
              <a:path w="18869025" h="2179320">
                <a:moveTo>
                  <a:pt x="0" y="154667"/>
                </a:moveTo>
                <a:lnTo>
                  <a:pt x="7883" y="105761"/>
                </a:lnTo>
                <a:lnTo>
                  <a:pt x="29835" y="63300"/>
                </a:lnTo>
                <a:lnTo>
                  <a:pt x="63310" y="29827"/>
                </a:lnTo>
                <a:lnTo>
                  <a:pt x="105761" y="7880"/>
                </a:lnTo>
                <a:lnTo>
                  <a:pt x="154640" y="0"/>
                </a:lnTo>
                <a:lnTo>
                  <a:pt x="18714271" y="0"/>
                </a:lnTo>
                <a:lnTo>
                  <a:pt x="18763177" y="7880"/>
                </a:lnTo>
                <a:lnTo>
                  <a:pt x="18805638" y="29827"/>
                </a:lnTo>
                <a:lnTo>
                  <a:pt x="18839111" y="63300"/>
                </a:lnTo>
                <a:lnTo>
                  <a:pt x="18861058" y="105761"/>
                </a:lnTo>
                <a:lnTo>
                  <a:pt x="18868939" y="154667"/>
                </a:lnTo>
                <a:lnTo>
                  <a:pt x="18868939" y="2024321"/>
                </a:lnTo>
                <a:lnTo>
                  <a:pt x="18861058" y="2073228"/>
                </a:lnTo>
                <a:lnTo>
                  <a:pt x="18839111" y="2115688"/>
                </a:lnTo>
                <a:lnTo>
                  <a:pt x="18805638" y="2149162"/>
                </a:lnTo>
                <a:lnTo>
                  <a:pt x="18763177" y="2171109"/>
                </a:lnTo>
                <a:lnTo>
                  <a:pt x="18714271" y="2178989"/>
                </a:lnTo>
                <a:lnTo>
                  <a:pt x="154640" y="2178989"/>
                </a:lnTo>
                <a:lnTo>
                  <a:pt x="105761" y="2171109"/>
                </a:lnTo>
                <a:lnTo>
                  <a:pt x="63310" y="2149162"/>
                </a:lnTo>
                <a:lnTo>
                  <a:pt x="29835" y="2115688"/>
                </a:lnTo>
                <a:lnTo>
                  <a:pt x="7883" y="2073228"/>
                </a:lnTo>
                <a:lnTo>
                  <a:pt x="0" y="2024321"/>
                </a:lnTo>
                <a:lnTo>
                  <a:pt x="0" y="154667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0554" y="8324455"/>
            <a:ext cx="15063469" cy="26549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125"/>
              </a:spcBef>
            </a:pP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Противопоказания</a:t>
            </a:r>
            <a:r>
              <a:rPr dirty="0" sz="255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клиническому</a:t>
            </a:r>
            <a:r>
              <a:rPr dirty="0" sz="2550" spc="-16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FF2D66"/>
                </a:solidFill>
                <a:latin typeface="Lucida Sans Unicode"/>
                <a:cs typeface="Lucida Sans Unicode"/>
              </a:rPr>
              <a:t>использованию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антиковидной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плазмы</a:t>
            </a:r>
            <a:endParaRPr sz="2550">
              <a:latin typeface="Lucida Sans Unicode"/>
              <a:cs typeface="Lucida Sans Unicode"/>
            </a:endParaRPr>
          </a:p>
          <a:p>
            <a:pPr marL="508000" indent="-328295">
              <a:lnSpc>
                <a:spcPct val="100000"/>
              </a:lnSpc>
              <a:spcBef>
                <a:spcPts val="15"/>
              </a:spcBef>
              <a:buClr>
                <a:srgbClr val="FF2D66"/>
              </a:buClr>
              <a:buFont typeface="Wingdings"/>
              <a:buChar char=""/>
              <a:tabLst>
                <a:tab pos="508634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аллергические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реакции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белки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плазмы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цитрат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натрия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анамнезе;</a:t>
            </a:r>
            <a:endParaRPr sz="2000">
              <a:latin typeface="Lucida Sans Unicode"/>
              <a:cs typeface="Lucida Sans Unicode"/>
            </a:endParaRPr>
          </a:p>
          <a:p>
            <a:pPr marL="508000" marR="5080" indent="-327660">
              <a:lnSpc>
                <a:spcPct val="101699"/>
              </a:lnSpc>
              <a:spcBef>
                <a:spcPts val="860"/>
              </a:spcBef>
              <a:buClr>
                <a:srgbClr val="FF2D66"/>
              </a:buClr>
              <a:buFont typeface="Wingdings"/>
              <a:buChar char=""/>
              <a:tabLst>
                <a:tab pos="508000" algn="l"/>
                <a:tab pos="508634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аутоиммунными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селективным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дефицитом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IgА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анамнезе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необходима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тщательная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оценка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возможных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побочных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эффектов.</a:t>
            </a:r>
            <a:endParaRPr sz="1900">
              <a:latin typeface="Lucida Sans Unicode"/>
              <a:cs typeface="Lucida Sans Unicode"/>
            </a:endParaRPr>
          </a:p>
          <a:p>
            <a:pPr marL="508000" indent="-328295">
              <a:lnSpc>
                <a:spcPct val="100000"/>
              </a:lnSpc>
              <a:spcBef>
                <a:spcPts val="900"/>
              </a:spcBef>
              <a:buClr>
                <a:srgbClr val="FF2D66"/>
              </a:buClr>
              <a:buFont typeface="Wingdings"/>
              <a:buChar char=""/>
              <a:tabLst>
                <a:tab pos="508000" algn="l"/>
                <a:tab pos="508634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общие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противопоказания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трансфузии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свежезамороженной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плазмы.</a:t>
            </a:r>
            <a:endParaRPr sz="1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 spc="-60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15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1550" spc="-15">
                <a:solidFill>
                  <a:srgbClr val="1F1F1F"/>
                </a:solidFill>
                <a:latin typeface="Lucida Sans Unicode"/>
                <a:cs typeface="Lucida Sans Unicode"/>
              </a:rPr>
              <a:t>незначительных</a:t>
            </a:r>
            <a:r>
              <a:rPr dirty="0" sz="15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изменениях,</a:t>
            </a:r>
            <a:r>
              <a:rPr dirty="0" sz="15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10">
                <a:solidFill>
                  <a:srgbClr val="1F1F1F"/>
                </a:solidFill>
                <a:latin typeface="Lucida Sans Unicode"/>
                <a:cs typeface="Lucida Sans Unicode"/>
              </a:rPr>
              <a:t>выявленных</a:t>
            </a:r>
            <a:r>
              <a:rPr dirty="0" sz="15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5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0">
                <a:solidFill>
                  <a:srgbClr val="1F1F1F"/>
                </a:solidFill>
                <a:latin typeface="Lucida Sans Unicode"/>
                <a:cs typeface="Lucida Sans Unicode"/>
              </a:rPr>
              <a:t>ходе</a:t>
            </a:r>
            <a:r>
              <a:rPr dirty="0" sz="15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15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">
                <a:solidFill>
                  <a:srgbClr val="1F1F1F"/>
                </a:solidFill>
                <a:latin typeface="Lucida Sans Unicode"/>
                <a:cs typeface="Lucida Sans Unicode"/>
              </a:rPr>
              <a:t>обследования</a:t>
            </a:r>
            <a:r>
              <a:rPr dirty="0" sz="1550" spc="-45">
                <a:solidFill>
                  <a:srgbClr val="1F1F1F"/>
                </a:solidFill>
                <a:latin typeface="Lucida Sans Unicode"/>
                <a:cs typeface="Lucida Sans Unicode"/>
              </a:rPr>
              <a:t> донора,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550" spc="-15">
                <a:solidFill>
                  <a:srgbClr val="1F1F1F"/>
                </a:solidFill>
                <a:latin typeface="Lucida Sans Unicode"/>
                <a:cs typeface="Lucida Sans Unicode"/>
              </a:rPr>
              <a:t>решение</a:t>
            </a:r>
            <a:r>
              <a:rPr dirty="0" sz="15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5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50">
                <a:solidFill>
                  <a:srgbClr val="1F1F1F"/>
                </a:solidFill>
                <a:latin typeface="Lucida Sans Unicode"/>
                <a:cs typeface="Lucida Sans Unicode"/>
              </a:rPr>
              <a:t>допуске</a:t>
            </a:r>
            <a:r>
              <a:rPr dirty="0" sz="15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5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0">
                <a:solidFill>
                  <a:srgbClr val="1F1F1F"/>
                </a:solidFill>
                <a:latin typeface="Lucida Sans Unicode"/>
                <a:cs typeface="Lucida Sans Unicode"/>
              </a:rPr>
              <a:t>донации</a:t>
            </a:r>
            <a:r>
              <a:rPr dirty="0" sz="15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1F1F1F"/>
                </a:solidFill>
                <a:latin typeface="Lucida Sans Unicode"/>
                <a:cs typeface="Lucida Sans Unicode"/>
              </a:rPr>
              <a:t>принимается</a:t>
            </a:r>
            <a:r>
              <a:rPr dirty="0" sz="155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0">
                <a:solidFill>
                  <a:srgbClr val="1F1F1F"/>
                </a:solidFill>
                <a:latin typeface="Lucida Sans Unicode"/>
                <a:cs typeface="Lucida Sans Unicode"/>
              </a:rPr>
              <a:t>врачом-трансфузиологом</a:t>
            </a:r>
            <a:r>
              <a:rPr dirty="0" sz="15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5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1F1F1F"/>
                </a:solidFill>
                <a:latin typeface="Lucida Sans Unicode"/>
                <a:cs typeface="Lucida Sans Unicode"/>
              </a:rPr>
              <a:t>согласованию</a:t>
            </a:r>
            <a:r>
              <a:rPr dirty="0" sz="1550" spc="-50">
                <a:solidFill>
                  <a:srgbClr val="1F1F1F"/>
                </a:solidFill>
                <a:latin typeface="Lucida Sans Unicode"/>
                <a:cs typeface="Lucida Sans Unicode"/>
              </a:rPr>
              <a:t> с</a:t>
            </a:r>
            <a:r>
              <a:rPr dirty="0" sz="15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1F1F1F"/>
                </a:solidFill>
                <a:latin typeface="Lucida Sans Unicode"/>
                <a:cs typeface="Lucida Sans Unicode"/>
              </a:rPr>
              <a:t>заведующим</a:t>
            </a:r>
            <a:r>
              <a:rPr dirty="0" sz="15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5">
                <a:solidFill>
                  <a:srgbClr val="1F1F1F"/>
                </a:solidFill>
                <a:latin typeface="Lucida Sans Unicode"/>
                <a:cs typeface="Lucida Sans Unicode"/>
              </a:rPr>
              <a:t>отделением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970915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45"/>
              <a:t>Клиническое</a:t>
            </a:r>
            <a:r>
              <a:rPr dirty="0" sz="4300" spc="-305"/>
              <a:t> </a:t>
            </a:r>
            <a:r>
              <a:rPr dirty="0" sz="4300" spc="-50">
                <a:solidFill>
                  <a:srgbClr val="FF2D66"/>
                </a:solidFill>
              </a:rPr>
              <a:t>использование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z="4300" spc="-25">
                <a:solidFill>
                  <a:srgbClr val="FF2D66"/>
                </a:solidFill>
              </a:rPr>
              <a:t>плазмы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6891980" y="880300"/>
            <a:ext cx="1076452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>
                <a:solidFill>
                  <a:srgbClr val="FF2D66"/>
                </a:solidFill>
                <a:latin typeface="Lucida Sans Unicode"/>
                <a:cs typeface="Lucida Sans Unicode"/>
              </a:rPr>
              <a:t>антиковидной,</a:t>
            </a:r>
            <a:r>
              <a:rPr dirty="0" sz="4300" spc="-2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50">
                <a:solidFill>
                  <a:srgbClr val="565656"/>
                </a:solidFill>
                <a:latin typeface="Lucida Sans Unicode"/>
                <a:cs typeface="Lucida Sans Unicode"/>
              </a:rPr>
              <a:t>патоген-редуцированной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72418" y="682805"/>
            <a:ext cx="95186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0">
                <a:solidFill>
                  <a:srgbClr val="0050EF"/>
                </a:solidFill>
                <a:latin typeface="Lucida Sans Unicode"/>
                <a:cs typeface="Lucida Sans Unicode"/>
              </a:rPr>
              <a:t>5.1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4299" y="628430"/>
            <a:ext cx="3771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1060">
                <a:solidFill>
                  <a:srgbClr val="A6A6A6"/>
                </a:solidFill>
                <a:latin typeface="Lucida Sans Unicode"/>
                <a:cs typeface="Lucida Sans Unicode"/>
              </a:rPr>
              <a:t>11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030" y="2088971"/>
            <a:ext cx="9321800" cy="7517130"/>
          </a:xfrm>
          <a:custGeom>
            <a:avLst/>
            <a:gdLst/>
            <a:ahLst/>
            <a:cxnLst/>
            <a:rect l="l" t="t" r="r" b="b"/>
            <a:pathLst>
              <a:path w="9321800" h="7517130">
                <a:moveTo>
                  <a:pt x="2458319" y="4620851"/>
                </a:moveTo>
                <a:lnTo>
                  <a:pt x="2462260" y="4601361"/>
                </a:lnTo>
                <a:lnTo>
                  <a:pt x="2473004" y="4585435"/>
                </a:lnTo>
                <a:lnTo>
                  <a:pt x="2488930" y="4574691"/>
                </a:lnTo>
                <a:lnTo>
                  <a:pt x="2508420" y="4570750"/>
                </a:lnTo>
                <a:lnTo>
                  <a:pt x="6734555" y="4570750"/>
                </a:lnTo>
                <a:lnTo>
                  <a:pt x="6754045" y="4574691"/>
                </a:lnTo>
                <a:lnTo>
                  <a:pt x="6769971" y="4585435"/>
                </a:lnTo>
                <a:lnTo>
                  <a:pt x="6780715" y="4601361"/>
                </a:lnTo>
                <a:lnTo>
                  <a:pt x="6784656" y="4620851"/>
                </a:lnTo>
                <a:lnTo>
                  <a:pt x="6784656" y="5249525"/>
                </a:lnTo>
                <a:lnTo>
                  <a:pt x="6780715" y="5269014"/>
                </a:lnTo>
                <a:lnTo>
                  <a:pt x="6769971" y="5284941"/>
                </a:lnTo>
                <a:lnTo>
                  <a:pt x="6754045" y="5295685"/>
                </a:lnTo>
                <a:lnTo>
                  <a:pt x="6734555" y="5299626"/>
                </a:lnTo>
                <a:lnTo>
                  <a:pt x="2508420" y="5299626"/>
                </a:lnTo>
                <a:lnTo>
                  <a:pt x="2488930" y="5295685"/>
                </a:lnTo>
                <a:lnTo>
                  <a:pt x="2473004" y="5284941"/>
                </a:lnTo>
                <a:lnTo>
                  <a:pt x="2462260" y="5269014"/>
                </a:lnTo>
                <a:lnTo>
                  <a:pt x="2458319" y="5249525"/>
                </a:lnTo>
                <a:lnTo>
                  <a:pt x="2458319" y="4620851"/>
                </a:lnTo>
                <a:close/>
              </a:path>
              <a:path w="9321800" h="7517130">
                <a:moveTo>
                  <a:pt x="3838601" y="6624260"/>
                </a:moveTo>
                <a:lnTo>
                  <a:pt x="3842543" y="6604717"/>
                </a:lnTo>
                <a:lnTo>
                  <a:pt x="3853297" y="6588764"/>
                </a:lnTo>
                <a:lnTo>
                  <a:pt x="3869250" y="6578010"/>
                </a:lnTo>
                <a:lnTo>
                  <a:pt x="3888793" y="6574067"/>
                </a:lnTo>
                <a:lnTo>
                  <a:pt x="5448020" y="6574067"/>
                </a:lnTo>
                <a:lnTo>
                  <a:pt x="5467562" y="6578010"/>
                </a:lnTo>
                <a:lnTo>
                  <a:pt x="5483516" y="6588764"/>
                </a:lnTo>
                <a:lnTo>
                  <a:pt x="5494269" y="6604717"/>
                </a:lnTo>
                <a:lnTo>
                  <a:pt x="5498212" y="6624260"/>
                </a:lnTo>
                <a:lnTo>
                  <a:pt x="5498212" y="7253842"/>
                </a:lnTo>
                <a:lnTo>
                  <a:pt x="5494269" y="7273385"/>
                </a:lnTo>
                <a:lnTo>
                  <a:pt x="5483516" y="7289338"/>
                </a:lnTo>
                <a:lnTo>
                  <a:pt x="5467562" y="7300092"/>
                </a:lnTo>
                <a:lnTo>
                  <a:pt x="5448020" y="7304035"/>
                </a:lnTo>
                <a:lnTo>
                  <a:pt x="3888793" y="7304035"/>
                </a:lnTo>
                <a:lnTo>
                  <a:pt x="3869250" y="7300092"/>
                </a:lnTo>
                <a:lnTo>
                  <a:pt x="3853297" y="7289338"/>
                </a:lnTo>
                <a:lnTo>
                  <a:pt x="3842543" y="7273385"/>
                </a:lnTo>
                <a:lnTo>
                  <a:pt x="3838601" y="7253842"/>
                </a:lnTo>
                <a:lnTo>
                  <a:pt x="3838601" y="6624260"/>
                </a:lnTo>
                <a:close/>
              </a:path>
              <a:path w="9321800" h="7517130">
                <a:moveTo>
                  <a:pt x="0" y="183401"/>
                </a:moveTo>
                <a:lnTo>
                  <a:pt x="6551" y="134644"/>
                </a:lnTo>
                <a:lnTo>
                  <a:pt x="25041" y="90833"/>
                </a:lnTo>
                <a:lnTo>
                  <a:pt x="53720" y="53715"/>
                </a:lnTo>
                <a:lnTo>
                  <a:pt x="90840" y="25038"/>
                </a:lnTo>
                <a:lnTo>
                  <a:pt x="134652" y="6550"/>
                </a:lnTo>
                <a:lnTo>
                  <a:pt x="183410" y="0"/>
                </a:lnTo>
                <a:lnTo>
                  <a:pt x="9138136" y="0"/>
                </a:lnTo>
                <a:lnTo>
                  <a:pt x="9186892" y="6550"/>
                </a:lnTo>
                <a:lnTo>
                  <a:pt x="9230704" y="25038"/>
                </a:lnTo>
                <a:lnTo>
                  <a:pt x="9267821" y="53715"/>
                </a:lnTo>
                <a:lnTo>
                  <a:pt x="9296498" y="90833"/>
                </a:lnTo>
                <a:lnTo>
                  <a:pt x="9314986" y="134644"/>
                </a:lnTo>
                <a:lnTo>
                  <a:pt x="9321537" y="183401"/>
                </a:lnTo>
                <a:lnTo>
                  <a:pt x="9321537" y="7333404"/>
                </a:lnTo>
                <a:lnTo>
                  <a:pt x="9314986" y="7382161"/>
                </a:lnTo>
                <a:lnTo>
                  <a:pt x="9296498" y="7425972"/>
                </a:lnTo>
                <a:lnTo>
                  <a:pt x="9267821" y="7463090"/>
                </a:lnTo>
                <a:lnTo>
                  <a:pt x="9230704" y="7491766"/>
                </a:lnTo>
                <a:lnTo>
                  <a:pt x="9186892" y="7510254"/>
                </a:lnTo>
                <a:lnTo>
                  <a:pt x="9138136" y="7516805"/>
                </a:lnTo>
                <a:lnTo>
                  <a:pt x="183410" y="7516805"/>
                </a:lnTo>
                <a:lnTo>
                  <a:pt x="134652" y="7510254"/>
                </a:lnTo>
                <a:lnTo>
                  <a:pt x="90840" y="7491766"/>
                </a:lnTo>
                <a:lnTo>
                  <a:pt x="53720" y="7463090"/>
                </a:lnTo>
                <a:lnTo>
                  <a:pt x="25041" y="7425972"/>
                </a:lnTo>
                <a:lnTo>
                  <a:pt x="6551" y="7382161"/>
                </a:lnTo>
                <a:lnTo>
                  <a:pt x="0" y="7333404"/>
                </a:lnTo>
                <a:lnTo>
                  <a:pt x="0" y="183401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47415" y="2228902"/>
            <a:ext cx="7611109" cy="700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Применение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высокоочищенного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иммуноглобулина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основано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на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концепции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пассивной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1F1F1F"/>
                </a:solidFill>
                <a:latin typeface="Trebuchet MS"/>
                <a:cs typeface="Trebuchet MS"/>
              </a:rPr>
              <a:t>иммунизации.</a:t>
            </a:r>
            <a:endParaRPr sz="2000">
              <a:latin typeface="Trebuchet MS"/>
              <a:cs typeface="Trebuchet MS"/>
            </a:endParaRPr>
          </a:p>
          <a:p>
            <a:pPr algn="ctr" marL="1120775" marR="1108075">
              <a:lnSpc>
                <a:spcPct val="100000"/>
              </a:lnSpc>
              <a:spcBef>
                <a:spcPts val="2410"/>
              </a:spcBef>
            </a:pPr>
            <a:r>
              <a:rPr dirty="0" sz="2000" spc="-165" b="1">
                <a:solidFill>
                  <a:srgbClr val="1F1F1F"/>
                </a:solidFill>
                <a:latin typeface="Trebuchet MS"/>
                <a:cs typeface="Trebuchet MS"/>
              </a:rPr>
              <a:t>Д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ей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ую</a:t>
            </a:r>
            <a:r>
              <a:rPr dirty="0" sz="2000" spc="20" b="1">
                <a:solidFill>
                  <a:srgbClr val="1F1F1F"/>
                </a:solidFill>
                <a:latin typeface="Trebuchet MS"/>
                <a:cs typeface="Trebuchet MS"/>
              </a:rPr>
              <a:t>щ</a:t>
            </a: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им</a:t>
            </a:r>
            <a:r>
              <a:rPr dirty="0" sz="20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началом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препар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-6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25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5" b="1">
                <a:solidFill>
                  <a:srgbClr val="1F1F1F"/>
                </a:solidFill>
                <a:latin typeface="Trebuchet MS"/>
                <a:cs typeface="Trebuchet MS"/>
              </a:rPr>
              <a:t>явля</a:t>
            </a:r>
            <a:r>
              <a:rPr dirty="0" sz="2000" b="1">
                <a:solidFill>
                  <a:srgbClr val="1F1F1F"/>
                </a:solidFill>
                <a:latin typeface="Trebuchet MS"/>
                <a:cs typeface="Trebuchet MS"/>
              </a:rPr>
              <a:t>ю</a:t>
            </a:r>
            <a:r>
              <a:rPr dirty="0" sz="2000" spc="-7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ся  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иммун</a:t>
            </a:r>
            <a:r>
              <a:rPr dirty="0" sz="2000" spc="-35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г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ло</a:t>
            </a:r>
            <a:r>
              <a:rPr dirty="0" sz="2000" spc="-55" b="1">
                <a:solidFill>
                  <a:srgbClr val="1F1F1F"/>
                </a:solidFill>
                <a:latin typeface="Trebuchet MS"/>
                <a:cs typeface="Trebuchet MS"/>
              </a:rPr>
              <a:t>б</a:t>
            </a:r>
            <a:r>
              <a:rPr dirty="0" sz="2000" spc="-70" b="1">
                <a:solidFill>
                  <a:srgbClr val="1F1F1F"/>
                </a:solidFill>
                <a:latin typeface="Trebuchet MS"/>
                <a:cs typeface="Trebuchet MS"/>
              </a:rPr>
              <a:t>у</a:t>
            </a:r>
            <a:r>
              <a:rPr dirty="0" sz="2000" b="1">
                <a:solidFill>
                  <a:srgbClr val="1F1F1F"/>
                </a:solidFill>
                <a:latin typeface="Trebuchet MS"/>
                <a:cs typeface="Trebuchet MS"/>
              </a:rPr>
              <a:t>лины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1F1F1F"/>
                </a:solidFill>
                <a:latin typeface="Trebuchet MS"/>
                <a:cs typeface="Trebuchet MS"/>
              </a:rPr>
              <a:t>кла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000" spc="-20" b="1">
                <a:solidFill>
                  <a:srgbClr val="1F1F1F"/>
                </a:solidFill>
                <a:latin typeface="Trebuchet MS"/>
                <a:cs typeface="Trebuchet MS"/>
              </a:rPr>
              <a:t>са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45" b="1">
                <a:solidFill>
                  <a:srgbClr val="1F1F1F"/>
                </a:solidFill>
                <a:latin typeface="Trebuchet MS"/>
                <a:cs typeface="Trebuchet MS"/>
              </a:rPr>
              <a:t>G,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полученные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пула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плазмы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доноров.</a:t>
            </a:r>
            <a:endParaRPr sz="2000">
              <a:latin typeface="Lucida Sans Unicode"/>
              <a:cs typeface="Lucida Sans Unicode"/>
            </a:endParaRPr>
          </a:p>
          <a:p>
            <a:pPr algn="ctr" marL="1331595" marR="1325245">
              <a:lnSpc>
                <a:spcPct val="100000"/>
              </a:lnSpc>
              <a:spcBef>
                <a:spcPts val="2415"/>
              </a:spcBef>
            </a:pP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Препар</a:t>
            </a:r>
            <a:r>
              <a:rPr dirty="0" sz="2000" spc="-20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из</a:t>
            </a: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г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-6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авлив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75" b="1">
                <a:solidFill>
                  <a:srgbClr val="1F1F1F"/>
                </a:solidFill>
                <a:latin typeface="Trebuchet MS"/>
                <a:cs typeface="Trebuchet MS"/>
              </a:rPr>
              <a:t>ю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ехн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логии, 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включ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процедуры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инак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ивации 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удаления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вирусов</a:t>
            </a:r>
            <a:endParaRPr sz="2000">
              <a:latin typeface="Lucida Sans Unicode"/>
              <a:cs typeface="Lucida Sans Unicode"/>
            </a:endParaRPr>
          </a:p>
          <a:p>
            <a:pPr algn="ctr" marL="1171575" marR="1163320" indent="-635">
              <a:lnSpc>
                <a:spcPct val="100000"/>
              </a:lnSpc>
              <a:spcBef>
                <a:spcPts val="2425"/>
              </a:spcBef>
            </a:pP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После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внутривенной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30" b="1">
                <a:solidFill>
                  <a:srgbClr val="1F1F1F"/>
                </a:solidFill>
                <a:latin typeface="Trebuchet MS"/>
                <a:cs typeface="Trebuchet MS"/>
              </a:rPr>
              <a:t>ин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ф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узии  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д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ли</a:t>
            </a:r>
            <a:r>
              <a:rPr dirty="0" sz="2000" spc="-55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ельность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85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д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е</a:t>
            </a:r>
            <a:r>
              <a:rPr dirty="0" sz="2000" spc="-35" b="1">
                <a:solidFill>
                  <a:srgbClr val="1F1F1F"/>
                </a:solidFill>
                <a:latin typeface="Trebuchet MS"/>
                <a:cs typeface="Trebuchet MS"/>
              </a:rPr>
              <a:t>р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жания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30" b="1">
                <a:solidFill>
                  <a:srgbClr val="1F1F1F"/>
                </a:solidFill>
                <a:latin typeface="Trebuchet MS"/>
                <a:cs typeface="Trebuchet MS"/>
              </a:rPr>
              <a:t>IgG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к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45" b="1">
                <a:solidFill>
                  <a:srgbClr val="1F1F1F"/>
                </a:solidFill>
                <a:latin typeface="Trebuchet MS"/>
                <a:cs typeface="Trebuchet MS"/>
              </a:rPr>
              <a:t>SAR</a:t>
            </a:r>
            <a:r>
              <a:rPr dirty="0" sz="2000" spc="35" b="1">
                <a:solidFill>
                  <a:srgbClr val="1F1F1F"/>
                </a:solidFill>
                <a:latin typeface="Trebuchet MS"/>
                <a:cs typeface="Trebuchet MS"/>
              </a:rPr>
              <a:t>S</a:t>
            </a:r>
            <a:r>
              <a:rPr dirty="0" sz="2000" spc="75" b="1">
                <a:solidFill>
                  <a:srgbClr val="1F1F1F"/>
                </a:solidFill>
                <a:latin typeface="Trebuchet MS"/>
                <a:cs typeface="Trebuchet MS"/>
              </a:rPr>
              <a:t>-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Co</a:t>
            </a:r>
            <a:r>
              <a:rPr dirty="0" sz="2000" spc="-85" b="1">
                <a:solidFill>
                  <a:srgbClr val="1F1F1F"/>
                </a:solidFill>
                <a:latin typeface="Trebuchet MS"/>
                <a:cs typeface="Trebuchet MS"/>
              </a:rPr>
              <a:t>V</a:t>
            </a:r>
            <a:r>
              <a:rPr dirty="0" sz="2000" spc="25" b="1">
                <a:solidFill>
                  <a:srgbClr val="1F1F1F"/>
                </a:solidFill>
                <a:latin typeface="Trebuchet MS"/>
                <a:cs typeface="Trebuchet MS"/>
              </a:rPr>
              <a:t>-</a:t>
            </a:r>
            <a:r>
              <a:rPr dirty="0" sz="2000" spc="-90" b="1">
                <a:solidFill>
                  <a:srgbClr val="1F1F1F"/>
                </a:solidFill>
                <a:latin typeface="Trebuchet MS"/>
                <a:cs typeface="Trebuchet MS"/>
              </a:rPr>
              <a:t>2 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максимальной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концентрации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варьирует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39"/>
              </a:spcBef>
            </a:pPr>
            <a:r>
              <a:rPr dirty="0" sz="2000" spc="10" b="1">
                <a:solidFill>
                  <a:srgbClr val="0050EF"/>
                </a:solidFill>
                <a:latin typeface="Trebuchet MS"/>
                <a:cs typeface="Trebuchet MS"/>
              </a:rPr>
              <a:t>о</a:t>
            </a:r>
            <a:r>
              <a:rPr dirty="0" sz="2000" spc="-40" b="1">
                <a:solidFill>
                  <a:srgbClr val="0050EF"/>
                </a:solidFill>
                <a:latin typeface="Trebuchet MS"/>
                <a:cs typeface="Trebuchet MS"/>
              </a:rPr>
              <a:t>т</a:t>
            </a:r>
            <a:r>
              <a:rPr dirty="0" sz="2000" spc="-125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3400" spc="-195" b="1">
                <a:solidFill>
                  <a:srgbClr val="0050EF"/>
                </a:solidFill>
                <a:latin typeface="Trebuchet MS"/>
                <a:cs typeface="Trebuchet MS"/>
              </a:rPr>
              <a:t>2</a:t>
            </a:r>
            <a:r>
              <a:rPr dirty="0" sz="3400" spc="-160" b="1">
                <a:solidFill>
                  <a:srgbClr val="0050EF"/>
                </a:solidFill>
                <a:latin typeface="Trebuchet MS"/>
                <a:cs typeface="Trebuchet MS"/>
              </a:rPr>
              <a:t>5</a:t>
            </a:r>
            <a:r>
              <a:rPr dirty="0" sz="3400" spc="-550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0050EF"/>
                </a:solidFill>
                <a:latin typeface="Trebuchet MS"/>
                <a:cs typeface="Trebuchet MS"/>
              </a:rPr>
              <a:t>ми</a:t>
            </a:r>
            <a:r>
              <a:rPr dirty="0" sz="2000" spc="-35" b="1">
                <a:solidFill>
                  <a:srgbClr val="0050EF"/>
                </a:solidFill>
                <a:latin typeface="Trebuchet MS"/>
                <a:cs typeface="Trebuchet MS"/>
              </a:rPr>
              <a:t>н</a:t>
            </a:r>
            <a:r>
              <a:rPr dirty="0" sz="2000" spc="-35" b="1">
                <a:solidFill>
                  <a:srgbClr val="0050EF"/>
                </a:solidFill>
                <a:latin typeface="Trebuchet MS"/>
                <a:cs typeface="Trebuchet MS"/>
              </a:rPr>
              <a:t>ут</a:t>
            </a:r>
            <a:r>
              <a:rPr dirty="0" sz="2000" spc="-125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2000" spc="-114" b="1">
                <a:solidFill>
                  <a:srgbClr val="0050EF"/>
                </a:solidFill>
                <a:latin typeface="Trebuchet MS"/>
                <a:cs typeface="Trebuchet MS"/>
              </a:rPr>
              <a:t>д</a:t>
            </a:r>
            <a:r>
              <a:rPr dirty="0" sz="2000" spc="30" b="1">
                <a:solidFill>
                  <a:srgbClr val="0050EF"/>
                </a:solidFill>
                <a:latin typeface="Trebuchet MS"/>
                <a:cs typeface="Trebuchet MS"/>
              </a:rPr>
              <a:t>о</a:t>
            </a:r>
            <a:r>
              <a:rPr dirty="0" sz="2000" spc="-125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3400" spc="-50" b="1">
                <a:solidFill>
                  <a:srgbClr val="0050EF"/>
                </a:solidFill>
                <a:latin typeface="Trebuchet MS"/>
                <a:cs typeface="Trebuchet MS"/>
              </a:rPr>
              <a:t>6</a:t>
            </a:r>
            <a:r>
              <a:rPr dirty="0" sz="3400" spc="-555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050EF"/>
                </a:solidFill>
                <a:latin typeface="Trebuchet MS"/>
                <a:cs typeface="Trebuchet MS"/>
              </a:rPr>
              <a:t>ч</a:t>
            </a:r>
            <a:r>
              <a:rPr dirty="0" sz="2000" spc="-10" b="1">
                <a:solidFill>
                  <a:srgbClr val="0050EF"/>
                </a:solidFill>
                <a:latin typeface="Trebuchet MS"/>
                <a:cs typeface="Trebuchet MS"/>
              </a:rPr>
              <a:t>а</a:t>
            </a:r>
            <a:r>
              <a:rPr dirty="0" sz="2000" spc="-85" b="1">
                <a:solidFill>
                  <a:srgbClr val="0050EF"/>
                </a:solidFill>
                <a:latin typeface="Trebuchet MS"/>
                <a:cs typeface="Trebuchet MS"/>
              </a:rPr>
              <a:t>с</a:t>
            </a:r>
            <a:r>
              <a:rPr dirty="0" sz="2000" spc="-60" b="1">
                <a:solidFill>
                  <a:srgbClr val="0050EF"/>
                </a:solidFill>
                <a:latin typeface="Trebuchet MS"/>
                <a:cs typeface="Trebuchet MS"/>
              </a:rPr>
              <a:t>ов.</a:t>
            </a:r>
            <a:endParaRPr sz="2000">
              <a:latin typeface="Trebuchet MS"/>
              <a:cs typeface="Trebuchet MS"/>
            </a:endParaRPr>
          </a:p>
          <a:p>
            <a:pPr algn="ctr" marL="2348865" marR="2341880">
              <a:lnSpc>
                <a:spcPct val="100000"/>
              </a:lnSpc>
              <a:spcBef>
                <a:spcPts val="2445"/>
              </a:spcBef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Пери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лувыве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ения  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IgG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SAR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S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40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составляет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среднем</a:t>
            </a:r>
            <a:endParaRPr sz="2000">
              <a:latin typeface="Lucida Sans Unicode"/>
              <a:cs typeface="Lucida Sans Unicode"/>
            </a:endParaRPr>
          </a:p>
          <a:p>
            <a:pPr algn="ctr" marL="60325">
              <a:lnSpc>
                <a:spcPct val="100000"/>
              </a:lnSpc>
              <a:spcBef>
                <a:spcPts val="1735"/>
              </a:spcBef>
            </a:pPr>
            <a:r>
              <a:rPr dirty="0" sz="3400" spc="-465" b="1">
                <a:solidFill>
                  <a:srgbClr val="0050EF"/>
                </a:solidFill>
                <a:latin typeface="Trebuchet MS"/>
                <a:cs typeface="Trebuchet MS"/>
              </a:rPr>
              <a:t>11</a:t>
            </a:r>
            <a:r>
              <a:rPr dirty="0" sz="3400" spc="-545" b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0050EF"/>
                </a:solidFill>
                <a:latin typeface="Trebuchet MS"/>
                <a:cs typeface="Trebuchet MS"/>
              </a:rPr>
              <a:t>су</a:t>
            </a:r>
            <a:r>
              <a:rPr dirty="0" sz="2000" spc="-65" b="1">
                <a:solidFill>
                  <a:srgbClr val="0050EF"/>
                </a:solidFill>
                <a:latin typeface="Trebuchet MS"/>
                <a:cs typeface="Trebuchet MS"/>
              </a:rPr>
              <a:t>т</a:t>
            </a:r>
            <a:r>
              <a:rPr dirty="0" sz="2000" spc="15" b="1">
                <a:solidFill>
                  <a:srgbClr val="0050EF"/>
                </a:solidFill>
                <a:latin typeface="Trebuchet MS"/>
                <a:cs typeface="Trebuchet MS"/>
              </a:rPr>
              <a:t>о</a:t>
            </a:r>
            <a:r>
              <a:rPr dirty="0" sz="2000" spc="35" b="1">
                <a:solidFill>
                  <a:srgbClr val="0050EF"/>
                </a:solidFill>
                <a:latin typeface="Trebuchet MS"/>
                <a:cs typeface="Trebuchet MS"/>
              </a:rPr>
              <a:t>к</a:t>
            </a:r>
            <a:r>
              <a:rPr dirty="0" sz="2000" spc="-240" b="1">
                <a:solidFill>
                  <a:srgbClr val="0050E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030" y="10077146"/>
            <a:ext cx="18894425" cy="672465"/>
          </a:xfrm>
          <a:custGeom>
            <a:avLst/>
            <a:gdLst/>
            <a:ahLst/>
            <a:cxnLst/>
            <a:rect l="l" t="t" r="r" b="b"/>
            <a:pathLst>
              <a:path w="18894425" h="672465">
                <a:moveTo>
                  <a:pt x="0" y="63103"/>
                </a:moveTo>
                <a:lnTo>
                  <a:pt x="4958" y="38551"/>
                </a:lnTo>
                <a:lnTo>
                  <a:pt x="18482" y="18492"/>
                </a:lnTo>
                <a:lnTo>
                  <a:pt x="38540" y="4962"/>
                </a:lnTo>
                <a:lnTo>
                  <a:pt x="63103" y="0"/>
                </a:lnTo>
                <a:lnTo>
                  <a:pt x="18830931" y="0"/>
                </a:lnTo>
                <a:lnTo>
                  <a:pt x="18855483" y="4962"/>
                </a:lnTo>
                <a:lnTo>
                  <a:pt x="18875542" y="18492"/>
                </a:lnTo>
                <a:lnTo>
                  <a:pt x="18889072" y="38551"/>
                </a:lnTo>
                <a:lnTo>
                  <a:pt x="18894035" y="63103"/>
                </a:lnTo>
                <a:lnTo>
                  <a:pt x="18894035" y="609033"/>
                </a:lnTo>
                <a:lnTo>
                  <a:pt x="18889072" y="633596"/>
                </a:lnTo>
                <a:lnTo>
                  <a:pt x="18875542" y="653654"/>
                </a:lnTo>
                <a:lnTo>
                  <a:pt x="18855483" y="667178"/>
                </a:lnTo>
                <a:lnTo>
                  <a:pt x="18830931" y="672137"/>
                </a:lnTo>
                <a:lnTo>
                  <a:pt x="63103" y="672137"/>
                </a:lnTo>
                <a:lnTo>
                  <a:pt x="38540" y="667178"/>
                </a:lnTo>
                <a:lnTo>
                  <a:pt x="18482" y="653654"/>
                </a:lnTo>
                <a:lnTo>
                  <a:pt x="4958" y="633596"/>
                </a:lnTo>
                <a:lnTo>
                  <a:pt x="0" y="609033"/>
                </a:lnTo>
                <a:lnTo>
                  <a:pt x="0" y="63103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50427" y="10183052"/>
            <a:ext cx="161798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Иммуноглобулин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65656"/>
                </a:solidFill>
                <a:latin typeface="Lucida Sans Unicode"/>
                <a:cs typeface="Lucida Sans Unicode"/>
              </a:rPr>
              <a:t>человека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может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65656"/>
                </a:solidFill>
                <a:latin typeface="Lucida Sans Unicode"/>
                <a:cs typeface="Lucida Sans Unicode"/>
              </a:rPr>
              <a:t>использоваться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65656"/>
                </a:solidFill>
                <a:latin typeface="Lucida Sans Unicode"/>
                <a:cs typeface="Lucida Sans Unicode"/>
              </a:rPr>
              <a:t>как</a:t>
            </a:r>
            <a:r>
              <a:rPr dirty="0" sz="20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компонент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65656"/>
                </a:solidFill>
                <a:latin typeface="Lucida Sans Unicode"/>
                <a:cs typeface="Lucida Sans Unicode"/>
              </a:rPr>
              <a:t>любой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565656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565656"/>
                </a:solidFill>
                <a:latin typeface="Lucida Sans Unicode"/>
                <a:cs typeface="Lucida Sans Unicode"/>
              </a:rPr>
              <a:t>схем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65656"/>
                </a:solidFill>
                <a:latin typeface="Lucida Sans Unicode"/>
                <a:cs typeface="Lucida Sans Unicode"/>
              </a:rPr>
              <a:t>стационарного </a:t>
            </a:r>
            <a:r>
              <a:rPr dirty="0" sz="200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40492" y="2088971"/>
            <a:ext cx="9072245" cy="2456180"/>
          </a:xfrm>
          <a:custGeom>
            <a:avLst/>
            <a:gdLst/>
            <a:ahLst/>
            <a:cxnLst/>
            <a:rect l="l" t="t" r="r" b="b"/>
            <a:pathLst>
              <a:path w="9072244" h="2456179">
                <a:moveTo>
                  <a:pt x="0" y="168761"/>
                </a:moveTo>
                <a:lnTo>
                  <a:pt x="6028" y="123899"/>
                </a:lnTo>
                <a:lnTo>
                  <a:pt x="23041" y="83586"/>
                </a:lnTo>
                <a:lnTo>
                  <a:pt x="49430" y="49430"/>
                </a:lnTo>
                <a:lnTo>
                  <a:pt x="83586" y="23041"/>
                </a:lnTo>
                <a:lnTo>
                  <a:pt x="123899" y="6028"/>
                </a:lnTo>
                <a:lnTo>
                  <a:pt x="168761" y="0"/>
                </a:lnTo>
                <a:lnTo>
                  <a:pt x="8902906" y="0"/>
                </a:lnTo>
                <a:lnTo>
                  <a:pt x="8947768" y="6028"/>
                </a:lnTo>
                <a:lnTo>
                  <a:pt x="8988082" y="23041"/>
                </a:lnTo>
                <a:lnTo>
                  <a:pt x="9022237" y="49430"/>
                </a:lnTo>
                <a:lnTo>
                  <a:pt x="9048626" y="83586"/>
                </a:lnTo>
                <a:lnTo>
                  <a:pt x="9065639" y="123899"/>
                </a:lnTo>
                <a:lnTo>
                  <a:pt x="9071668" y="168761"/>
                </a:lnTo>
                <a:lnTo>
                  <a:pt x="9071668" y="2287375"/>
                </a:lnTo>
                <a:lnTo>
                  <a:pt x="9065639" y="2332237"/>
                </a:lnTo>
                <a:lnTo>
                  <a:pt x="9048626" y="2372551"/>
                </a:lnTo>
                <a:lnTo>
                  <a:pt x="9022237" y="2406706"/>
                </a:lnTo>
                <a:lnTo>
                  <a:pt x="8988082" y="2433095"/>
                </a:lnTo>
                <a:lnTo>
                  <a:pt x="8947768" y="2450108"/>
                </a:lnTo>
                <a:lnTo>
                  <a:pt x="8902906" y="2456137"/>
                </a:lnTo>
                <a:lnTo>
                  <a:pt x="168761" y="2456137"/>
                </a:lnTo>
                <a:lnTo>
                  <a:pt x="123899" y="2450108"/>
                </a:lnTo>
                <a:lnTo>
                  <a:pt x="83586" y="2433095"/>
                </a:lnTo>
                <a:lnTo>
                  <a:pt x="49430" y="2406706"/>
                </a:lnTo>
                <a:lnTo>
                  <a:pt x="23041" y="2372551"/>
                </a:lnTo>
                <a:lnTo>
                  <a:pt x="6028" y="2332237"/>
                </a:lnTo>
                <a:lnTo>
                  <a:pt x="0" y="2287375"/>
                </a:lnTo>
                <a:lnTo>
                  <a:pt x="0" y="168761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606192" y="2223937"/>
            <a:ext cx="7849870" cy="2059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0">
                <a:solidFill>
                  <a:srgbClr val="00B895"/>
                </a:solidFill>
                <a:latin typeface="Lucida Sans Unicode"/>
                <a:cs typeface="Lucida Sans Unicode"/>
              </a:rPr>
              <a:t>Показания</a:t>
            </a:r>
            <a:r>
              <a:rPr dirty="0" sz="2550" spc="-18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8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применению</a:t>
            </a:r>
            <a:endParaRPr sz="2550">
              <a:latin typeface="Lucida Sans Unicode"/>
              <a:cs typeface="Lucida Sans Unicode"/>
            </a:endParaRPr>
          </a:p>
          <a:p>
            <a:pPr marL="339725" marR="1089025" indent="-327660">
              <a:lnSpc>
                <a:spcPct val="100000"/>
              </a:lnSpc>
              <a:spcBef>
                <a:spcPts val="231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вызванной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ви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SARS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40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составе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комплексной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терапии.</a:t>
            </a:r>
            <a:endParaRPr sz="20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0000"/>
              </a:lnSpc>
              <a:spcBef>
                <a:spcPts val="1010"/>
              </a:spcBef>
              <a:buClr>
                <a:srgbClr val="00B895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оменд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55">
                <a:solidFill>
                  <a:srgbClr val="1F1F1F"/>
                </a:solidFill>
                <a:latin typeface="Lucida Sans Unicode"/>
                <a:cs typeface="Lucida Sans Unicode"/>
              </a:rPr>
              <a:t>ля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назна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пацие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оким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рис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ом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тяжелого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5396" y="4918276"/>
            <a:ext cx="9072245" cy="3528060"/>
          </a:xfrm>
          <a:custGeom>
            <a:avLst/>
            <a:gdLst/>
            <a:ahLst/>
            <a:cxnLst/>
            <a:rect l="l" t="t" r="r" b="b"/>
            <a:pathLst>
              <a:path w="9072244" h="3528059">
                <a:moveTo>
                  <a:pt x="0" y="125389"/>
                </a:moveTo>
                <a:lnTo>
                  <a:pt x="9861" y="76566"/>
                </a:lnTo>
                <a:lnTo>
                  <a:pt x="36746" y="36712"/>
                </a:lnTo>
                <a:lnTo>
                  <a:pt x="76605" y="9848"/>
                </a:lnTo>
                <a:lnTo>
                  <a:pt x="125389" y="0"/>
                </a:lnTo>
                <a:lnTo>
                  <a:pt x="8946279" y="0"/>
                </a:lnTo>
                <a:lnTo>
                  <a:pt x="8995063" y="9848"/>
                </a:lnTo>
                <a:lnTo>
                  <a:pt x="9034922" y="36712"/>
                </a:lnTo>
                <a:lnTo>
                  <a:pt x="9061806" y="76566"/>
                </a:lnTo>
                <a:lnTo>
                  <a:pt x="9071668" y="125389"/>
                </a:lnTo>
                <a:lnTo>
                  <a:pt x="9071668" y="3402239"/>
                </a:lnTo>
                <a:lnTo>
                  <a:pt x="9061806" y="3451023"/>
                </a:lnTo>
                <a:lnTo>
                  <a:pt x="9034922" y="3490882"/>
                </a:lnTo>
                <a:lnTo>
                  <a:pt x="8995063" y="3517767"/>
                </a:lnTo>
                <a:lnTo>
                  <a:pt x="8946279" y="3527628"/>
                </a:lnTo>
                <a:lnTo>
                  <a:pt x="125389" y="3527628"/>
                </a:lnTo>
                <a:lnTo>
                  <a:pt x="76605" y="3517767"/>
                </a:lnTo>
                <a:lnTo>
                  <a:pt x="36746" y="3490882"/>
                </a:lnTo>
                <a:lnTo>
                  <a:pt x="9861" y="3451023"/>
                </a:lnTo>
                <a:lnTo>
                  <a:pt x="0" y="3402239"/>
                </a:lnTo>
                <a:lnTo>
                  <a:pt x="0" y="125389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568458" y="4828108"/>
            <a:ext cx="8023859" cy="3425825"/>
          </a:xfrm>
          <a:prstGeom prst="rect">
            <a:avLst/>
          </a:prstGeom>
        </p:spPr>
        <p:txBody>
          <a:bodyPr wrap="square" lIns="0" tIns="228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Противопоказания</a:t>
            </a:r>
            <a:r>
              <a:rPr dirty="0" sz="255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FF2D66"/>
                </a:solidFill>
                <a:latin typeface="Lucida Sans Unicode"/>
                <a:cs typeface="Lucida Sans Unicode"/>
              </a:rPr>
              <a:t>применению</a:t>
            </a:r>
            <a:endParaRPr sz="255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0000"/>
              </a:lnSpc>
              <a:spcBef>
                <a:spcPts val="1305"/>
              </a:spcBef>
              <a:buClr>
                <a:srgbClr val="FF2D66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повышенная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чувствительность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иммуноглобулину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человека,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особенно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редко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встречающихся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случаях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дефицита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иммуноглобулина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класса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(IgA)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наличия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антител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IgA;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305"/>
              </a:spcBef>
              <a:buClr>
                <a:srgbClr val="FF2D66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повышенная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чувствительность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компонентам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препарата;</a:t>
            </a:r>
            <a:endParaRPr sz="2000">
              <a:latin typeface="Lucida Sans Unicode"/>
              <a:cs typeface="Lucida Sans Unicode"/>
            </a:endParaRPr>
          </a:p>
          <a:p>
            <a:pPr marL="339725" marR="2225675" indent="-327660">
              <a:lnSpc>
                <a:spcPct val="100000"/>
              </a:lnSpc>
              <a:spcBef>
                <a:spcPts val="1295"/>
              </a:spcBef>
              <a:buClr>
                <a:srgbClr val="FF2D66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анамнезе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аллергических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реакций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человека;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305"/>
              </a:spcBef>
              <a:buClr>
                <a:srgbClr val="FF2D66"/>
              </a:buClr>
              <a:buFont typeface="Wingdings"/>
              <a:buChar char=""/>
              <a:tabLst>
                <a:tab pos="34036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беременность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пери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дно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вскармли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ания.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1076007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>
                <a:solidFill>
                  <a:srgbClr val="FF2D66"/>
                </a:solidFill>
              </a:rPr>
              <a:t>Применение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30">
                <a:solidFill>
                  <a:srgbClr val="FF2D66"/>
                </a:solidFill>
              </a:rPr>
              <a:t>иммун</a:t>
            </a:r>
            <a:r>
              <a:rPr dirty="0" sz="4300" spc="-114">
                <a:solidFill>
                  <a:srgbClr val="FF2D66"/>
                </a:solidFill>
              </a:rPr>
              <a:t>о</a:t>
            </a:r>
            <a:r>
              <a:rPr dirty="0" sz="4300" spc="-100">
                <a:solidFill>
                  <a:srgbClr val="FF2D66"/>
                </a:solidFill>
              </a:rPr>
              <a:t>глобулина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5">
                <a:solidFill>
                  <a:srgbClr val="FF2D66"/>
                </a:solidFill>
              </a:rPr>
              <a:t>человека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6891980" y="880300"/>
            <a:ext cx="431482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0">
                <a:solidFill>
                  <a:srgbClr val="565656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85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4300" spc="-345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72418" y="682805"/>
            <a:ext cx="95186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0">
                <a:solidFill>
                  <a:srgbClr val="0050EF"/>
                </a:solidFill>
                <a:latin typeface="Lucida Sans Unicode"/>
                <a:cs typeface="Lucida Sans Unicode"/>
              </a:rPr>
              <a:t>5.1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40492" y="8668495"/>
            <a:ext cx="9072245" cy="958215"/>
          </a:xfrm>
          <a:custGeom>
            <a:avLst/>
            <a:gdLst/>
            <a:ahLst/>
            <a:cxnLst/>
            <a:rect l="l" t="t" r="r" b="b"/>
            <a:pathLst>
              <a:path w="9072244" h="958215">
                <a:moveTo>
                  <a:pt x="0" y="65831"/>
                </a:moveTo>
                <a:lnTo>
                  <a:pt x="5171" y="40201"/>
                </a:lnTo>
                <a:lnTo>
                  <a:pt x="19276" y="19276"/>
                </a:lnTo>
                <a:lnTo>
                  <a:pt x="40201" y="5171"/>
                </a:lnTo>
                <a:lnTo>
                  <a:pt x="65831" y="0"/>
                </a:lnTo>
                <a:lnTo>
                  <a:pt x="9005836" y="0"/>
                </a:lnTo>
                <a:lnTo>
                  <a:pt x="9031466" y="5171"/>
                </a:lnTo>
                <a:lnTo>
                  <a:pt x="9052391" y="19276"/>
                </a:lnTo>
                <a:lnTo>
                  <a:pt x="9066496" y="40201"/>
                </a:lnTo>
                <a:lnTo>
                  <a:pt x="9071668" y="65831"/>
                </a:lnTo>
                <a:lnTo>
                  <a:pt x="9071668" y="892181"/>
                </a:lnTo>
                <a:lnTo>
                  <a:pt x="9066496" y="917812"/>
                </a:lnTo>
                <a:lnTo>
                  <a:pt x="9052391" y="938736"/>
                </a:lnTo>
                <a:lnTo>
                  <a:pt x="9031466" y="952842"/>
                </a:lnTo>
                <a:lnTo>
                  <a:pt x="9005836" y="958013"/>
                </a:lnTo>
                <a:lnTo>
                  <a:pt x="65831" y="958013"/>
                </a:lnTo>
                <a:lnTo>
                  <a:pt x="40201" y="952842"/>
                </a:lnTo>
                <a:lnTo>
                  <a:pt x="19276" y="938736"/>
                </a:lnTo>
                <a:lnTo>
                  <a:pt x="5171" y="917812"/>
                </a:lnTo>
                <a:lnTo>
                  <a:pt x="0" y="892181"/>
                </a:lnTo>
                <a:lnTo>
                  <a:pt x="0" y="65831"/>
                </a:lnTo>
                <a:close/>
              </a:path>
            </a:pathLst>
          </a:custGeom>
          <a:ln w="2727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575822" y="8775455"/>
            <a:ext cx="853503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7E7E7E"/>
                </a:solidFill>
                <a:latin typeface="Lucida Sans Unicode"/>
                <a:cs typeface="Lucida Sans Unicode"/>
              </a:rPr>
              <a:t>Пре</a:t>
            </a:r>
            <a:r>
              <a:rPr dirty="0" sz="2000" spc="-70">
                <a:solidFill>
                  <a:srgbClr val="7E7E7E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35">
                <a:solidFill>
                  <a:srgbClr val="7E7E7E"/>
                </a:solidFill>
                <a:latin typeface="Lucida Sans Unicode"/>
                <a:cs typeface="Lucida Sans Unicode"/>
              </a:rPr>
              <a:t>ар</a:t>
            </a:r>
            <a:r>
              <a:rPr dirty="0" sz="2000" spc="-55">
                <a:solidFill>
                  <a:srgbClr val="7E7E7E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7E7E7E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9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7E7E7E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80">
                <a:solidFill>
                  <a:srgbClr val="7E7E7E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7E7E7E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55">
                <a:solidFill>
                  <a:srgbClr val="7E7E7E"/>
                </a:solidFill>
                <a:latin typeface="Lucida Sans Unicode"/>
                <a:cs typeface="Lucida Sans Unicode"/>
              </a:rPr>
              <a:t>ет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7E7E7E"/>
                </a:solidFill>
                <a:latin typeface="Lucida Sans Unicode"/>
                <a:cs typeface="Lucida Sans Unicode"/>
              </a:rPr>
              <a:t>применяться</a:t>
            </a:r>
            <a:r>
              <a:rPr dirty="0" sz="2000" spc="-7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7E7E7E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7E7E7E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25">
                <a:solidFill>
                  <a:srgbClr val="7E7E7E"/>
                </a:solidFill>
                <a:latin typeface="Lucida Sans Unicode"/>
                <a:cs typeface="Lucida Sans Unicode"/>
              </a:rPr>
              <a:t>оче</a:t>
            </a:r>
            <a:r>
              <a:rPr dirty="0" sz="2000" spc="-45">
                <a:solidFill>
                  <a:srgbClr val="7E7E7E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7E7E7E"/>
                </a:solidFill>
                <a:latin typeface="Lucida Sans Unicode"/>
                <a:cs typeface="Lucida Sans Unicode"/>
              </a:rPr>
              <a:t>ании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75">
                <a:solidFill>
                  <a:srgbClr val="7E7E7E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7E7E7E"/>
                </a:solidFill>
                <a:latin typeface="Lucida Sans Unicode"/>
                <a:cs typeface="Lucida Sans Unicode"/>
              </a:rPr>
              <a:t>другими</a:t>
            </a:r>
            <a:r>
              <a:rPr dirty="0" sz="2000" spc="-114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7E7E7E"/>
                </a:solidFill>
                <a:latin typeface="Lucida Sans Unicode"/>
                <a:cs typeface="Lucida Sans Unicode"/>
              </a:rPr>
              <a:t>лекарственными</a:t>
            </a:r>
            <a:r>
              <a:rPr dirty="0" sz="2000" spc="-8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7E7E7E"/>
                </a:solidFill>
                <a:latin typeface="Lucida Sans Unicode"/>
                <a:cs typeface="Lucida Sans Unicode"/>
              </a:rPr>
              <a:t>средствами,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7E7E7E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7E7E7E"/>
                </a:solidFill>
                <a:latin typeface="Lucida Sans Unicode"/>
                <a:cs typeface="Lucida Sans Unicode"/>
              </a:rPr>
              <a:t>частности</a:t>
            </a:r>
            <a:r>
              <a:rPr dirty="0" sz="2000" spc="-9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7E7E7E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7E7E7E"/>
                </a:solidFill>
                <a:latin typeface="Lucida Sans Unicode"/>
                <a:cs typeface="Lucida Sans Unicode"/>
              </a:rPr>
              <a:t>антибиотиками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1925" y="628430"/>
            <a:ext cx="42989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50">
                <a:solidFill>
                  <a:srgbClr val="A6A6A6"/>
                </a:solidFill>
                <a:latin typeface="Lucida Sans Unicode"/>
                <a:cs typeface="Lucida Sans Unicode"/>
              </a:rPr>
              <a:t>12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21721" y="1953125"/>
            <a:ext cx="9445625" cy="6407150"/>
            <a:chOff x="10221721" y="1953125"/>
            <a:chExt cx="9445625" cy="6407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3462" y="1982474"/>
              <a:ext cx="9423680" cy="63772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1721" y="1953125"/>
              <a:ext cx="9362454" cy="61316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49383" y="2088426"/>
              <a:ext cx="9137650" cy="6090920"/>
            </a:xfrm>
            <a:custGeom>
              <a:avLst/>
              <a:gdLst/>
              <a:ahLst/>
              <a:cxnLst/>
              <a:rect l="l" t="t" r="r" b="b"/>
              <a:pathLst>
                <a:path w="9137650" h="6090920">
                  <a:moveTo>
                    <a:pt x="8987923" y="0"/>
                  </a:moveTo>
                  <a:lnTo>
                    <a:pt x="149212" y="0"/>
                  </a:lnTo>
                  <a:lnTo>
                    <a:pt x="102060" y="7609"/>
                  </a:lnTo>
                  <a:lnTo>
                    <a:pt x="61101" y="28797"/>
                  </a:lnTo>
                  <a:lnTo>
                    <a:pt x="28797" y="61101"/>
                  </a:lnTo>
                  <a:lnTo>
                    <a:pt x="7609" y="102060"/>
                  </a:lnTo>
                  <a:lnTo>
                    <a:pt x="0" y="149212"/>
                  </a:lnTo>
                  <a:lnTo>
                    <a:pt x="0" y="5941484"/>
                  </a:lnTo>
                  <a:lnTo>
                    <a:pt x="7609" y="5988636"/>
                  </a:lnTo>
                  <a:lnTo>
                    <a:pt x="28797" y="6029595"/>
                  </a:lnTo>
                  <a:lnTo>
                    <a:pt x="61101" y="6061899"/>
                  </a:lnTo>
                  <a:lnTo>
                    <a:pt x="102060" y="6083087"/>
                  </a:lnTo>
                  <a:lnTo>
                    <a:pt x="149212" y="6090696"/>
                  </a:lnTo>
                  <a:lnTo>
                    <a:pt x="8987923" y="6090696"/>
                  </a:lnTo>
                  <a:lnTo>
                    <a:pt x="9035076" y="6083087"/>
                  </a:lnTo>
                  <a:lnTo>
                    <a:pt x="9076034" y="6061899"/>
                  </a:lnTo>
                  <a:lnTo>
                    <a:pt x="9108339" y="6029595"/>
                  </a:lnTo>
                  <a:lnTo>
                    <a:pt x="9129526" y="5988636"/>
                  </a:lnTo>
                  <a:lnTo>
                    <a:pt x="9137136" y="5941484"/>
                  </a:lnTo>
                  <a:lnTo>
                    <a:pt x="9137136" y="149212"/>
                  </a:lnTo>
                  <a:lnTo>
                    <a:pt x="9129526" y="102060"/>
                  </a:lnTo>
                  <a:lnTo>
                    <a:pt x="9108339" y="61101"/>
                  </a:lnTo>
                  <a:lnTo>
                    <a:pt x="9076034" y="28797"/>
                  </a:lnTo>
                  <a:lnTo>
                    <a:pt x="9035076" y="7609"/>
                  </a:lnTo>
                  <a:lnTo>
                    <a:pt x="8987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535905" y="2174564"/>
            <a:ext cx="8617585" cy="1073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90"/>
              </a:spcBef>
            </a:pPr>
            <a:r>
              <a:rPr dirty="0" sz="2300" spc="5" b="1">
                <a:solidFill>
                  <a:srgbClr val="00B895"/>
                </a:solidFill>
                <a:latin typeface="Trebuchet MS"/>
                <a:cs typeface="Trebuchet MS"/>
              </a:rPr>
              <a:t>Показания</a:t>
            </a:r>
            <a:r>
              <a:rPr dirty="0" sz="2300" spc="-16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60">
                <a:solidFill>
                  <a:srgbClr val="565656"/>
                </a:solidFill>
                <a:latin typeface="Lucida Sans Unicode"/>
                <a:cs typeface="Lucida Sans Unicode"/>
              </a:rPr>
              <a:t>в/в</a:t>
            </a:r>
            <a:r>
              <a:rPr dirty="0" sz="2300" spc="-11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назначения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 b="1">
                <a:solidFill>
                  <a:srgbClr val="00B895"/>
                </a:solidFill>
                <a:latin typeface="Trebuchet MS"/>
                <a:cs typeface="Trebuchet MS"/>
              </a:rPr>
              <a:t>антагонистов</a:t>
            </a:r>
            <a:r>
              <a:rPr dirty="0" sz="2300" spc="-15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00B895"/>
                </a:solidFill>
                <a:latin typeface="Trebuchet MS"/>
                <a:cs typeface="Trebuchet MS"/>
              </a:rPr>
              <a:t>рецептора</a:t>
            </a:r>
            <a:r>
              <a:rPr dirty="0" sz="2300" spc="-15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00B895"/>
                </a:solidFill>
                <a:latin typeface="Trebuchet MS"/>
                <a:cs typeface="Trebuchet MS"/>
              </a:rPr>
              <a:t>ИЛ-6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750"/>
              </a:lnSpc>
            </a:pPr>
            <a:r>
              <a:rPr dirty="0" sz="2300" spc="-40">
                <a:solidFill>
                  <a:srgbClr val="565656"/>
                </a:solidFill>
                <a:latin typeface="Lucida Sans Unicode"/>
                <a:cs typeface="Lucida Sans Unicode"/>
              </a:rPr>
              <a:t>(тоцилизумаба/сарилумаба/левилимаба)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5"/>
              </a:lnSpc>
            </a:pP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 b="1">
                <a:solidFill>
                  <a:srgbClr val="00B895"/>
                </a:solidFill>
                <a:latin typeface="Trebuchet MS"/>
                <a:cs typeface="Trebuchet MS"/>
              </a:rPr>
              <a:t>б</a:t>
            </a:r>
            <a:r>
              <a:rPr dirty="0" sz="2300" b="1">
                <a:solidFill>
                  <a:srgbClr val="00B895"/>
                </a:solidFill>
                <a:latin typeface="Trebuchet MS"/>
                <a:cs typeface="Trebuchet MS"/>
              </a:rPr>
              <a:t>лок</a:t>
            </a:r>
            <a:r>
              <a:rPr dirty="0" sz="2300" spc="-35" b="1">
                <a:solidFill>
                  <a:srgbClr val="00B895"/>
                </a:solidFill>
                <a:latin typeface="Trebuchet MS"/>
                <a:cs typeface="Trebuchet MS"/>
              </a:rPr>
              <a:t>а</a:t>
            </a:r>
            <a:r>
              <a:rPr dirty="0" sz="2300" spc="-85" b="1">
                <a:solidFill>
                  <a:srgbClr val="00B895"/>
                </a:solidFill>
                <a:latin typeface="Trebuchet MS"/>
                <a:cs typeface="Trebuchet MS"/>
              </a:rPr>
              <a:t>т</a:t>
            </a:r>
            <a:r>
              <a:rPr dirty="0" sz="2300" spc="25" b="1">
                <a:solidFill>
                  <a:srgbClr val="00B895"/>
                </a:solidFill>
                <a:latin typeface="Trebuchet MS"/>
                <a:cs typeface="Trebuchet MS"/>
              </a:rPr>
              <a:t>ор</a:t>
            </a:r>
            <a:r>
              <a:rPr dirty="0" sz="2300" spc="15" b="1">
                <a:solidFill>
                  <a:srgbClr val="00B895"/>
                </a:solidFill>
                <a:latin typeface="Trebuchet MS"/>
                <a:cs typeface="Trebuchet MS"/>
              </a:rPr>
              <a:t>о</a:t>
            </a:r>
            <a:r>
              <a:rPr dirty="0" sz="2300" spc="25" b="1">
                <a:solidFill>
                  <a:srgbClr val="00B895"/>
                </a:solidFill>
                <a:latin typeface="Trebuchet MS"/>
                <a:cs typeface="Trebuchet MS"/>
              </a:rPr>
              <a:t>в</a:t>
            </a:r>
            <a:r>
              <a:rPr dirty="0" sz="2300" spc="-16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00B895"/>
                </a:solidFill>
                <a:latin typeface="Trebuchet MS"/>
                <a:cs typeface="Trebuchet MS"/>
              </a:rPr>
              <a:t>рецеп</a:t>
            </a:r>
            <a:r>
              <a:rPr dirty="0" sz="2300" spc="-55" b="1">
                <a:solidFill>
                  <a:srgbClr val="00B895"/>
                </a:solidFill>
                <a:latin typeface="Trebuchet MS"/>
                <a:cs typeface="Trebuchet MS"/>
              </a:rPr>
              <a:t>т</a:t>
            </a:r>
            <a:r>
              <a:rPr dirty="0" sz="2300" spc="25" b="1">
                <a:solidFill>
                  <a:srgbClr val="00B895"/>
                </a:solidFill>
                <a:latin typeface="Trebuchet MS"/>
                <a:cs typeface="Trebuchet MS"/>
              </a:rPr>
              <a:t>ора</a:t>
            </a:r>
            <a:r>
              <a:rPr dirty="0" sz="2300" spc="-15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110" b="1">
                <a:solidFill>
                  <a:srgbClr val="00B895"/>
                </a:solidFill>
                <a:latin typeface="Trebuchet MS"/>
                <a:cs typeface="Trebuchet MS"/>
              </a:rPr>
              <a:t>ИЛ</a:t>
            </a:r>
            <a:r>
              <a:rPr dirty="0" sz="2300" spc="85" b="1">
                <a:solidFill>
                  <a:srgbClr val="00B895"/>
                </a:solidFill>
                <a:latin typeface="Trebuchet MS"/>
                <a:cs typeface="Trebuchet MS"/>
              </a:rPr>
              <a:t>-</a:t>
            </a:r>
            <a:r>
              <a:rPr dirty="0" sz="2300" spc="-55" b="1">
                <a:solidFill>
                  <a:srgbClr val="00B895"/>
                </a:solidFill>
                <a:latin typeface="Trebuchet MS"/>
                <a:cs typeface="Trebuchet MS"/>
              </a:rPr>
              <a:t>6</a:t>
            </a:r>
            <a:r>
              <a:rPr dirty="0" sz="2300" spc="-16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(</a:t>
            </a:r>
            <a:r>
              <a:rPr dirty="0" sz="2300" spc="-10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5">
                <a:solidFill>
                  <a:srgbClr val="565656"/>
                </a:solidFill>
                <a:latin typeface="Lucida Sans Unicode"/>
                <a:cs typeface="Lucida Sans Unicode"/>
              </a:rPr>
              <a:t>локи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умаба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):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0505" y="3560574"/>
            <a:ext cx="6824345" cy="41611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патологические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200" spc="-45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22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средне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елой</a:t>
            </a:r>
            <a:r>
              <a:rPr dirty="0" sz="22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епени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рентгенологического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обследования)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2200" spc="-140" b="1">
                <a:solidFill>
                  <a:srgbClr val="1F1F1F"/>
                </a:solidFill>
                <a:latin typeface="Trebuchet MS"/>
                <a:cs typeface="Trebuchet MS"/>
              </a:rPr>
              <a:t>+</a:t>
            </a:r>
            <a:r>
              <a:rPr dirty="0" sz="22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два</a:t>
            </a:r>
            <a:r>
              <a:rPr dirty="0" sz="22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приз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22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39"/>
              </a:spcBef>
              <a:buClr>
                <a:srgbClr val="00C7B4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1072" sz="2175" spc="-25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1072" sz="2175" spc="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4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25">
                <a:solidFill>
                  <a:srgbClr val="1F1F1F"/>
                </a:solidFill>
                <a:latin typeface="Lucida Sans Unicode"/>
                <a:cs typeface="Lucida Sans Unicode"/>
              </a:rPr>
              <a:t>4</a:t>
            </a:r>
            <a:r>
              <a:rPr dirty="0" sz="2200" spc="-39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200" spc="-2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640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дышка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1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изичес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наг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уз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е;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45"/>
              </a:spcBef>
              <a:buClr>
                <a:srgbClr val="00C7B4"/>
              </a:buClr>
              <a:buFont typeface="Wingdings"/>
              <a:buChar char=""/>
              <a:tabLst>
                <a:tab pos="365760" algn="l"/>
                <a:tab pos="860425" algn="l"/>
                <a:tab pos="1151890" algn="l"/>
              </a:tabLst>
            </a:pPr>
            <a:r>
              <a:rPr dirty="0" sz="2200" spc="-215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	</a:t>
            </a:r>
            <a:r>
              <a:rPr dirty="0" sz="2200" spc="-645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	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ур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20">
                <a:solidFill>
                  <a:srgbClr val="1F1F1F"/>
                </a:solidFill>
                <a:latin typeface="Lucida Sans Unicode"/>
                <a:cs typeface="Lucida Sans Unicode"/>
              </a:rPr>
              <a:t>вень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СРБ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4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1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N;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39"/>
              </a:spcBef>
              <a:buClr>
                <a:srgbClr val="00C7B4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80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2200" spc="-220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49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200" spc="-26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ечение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8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200" spc="-39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200" spc="-25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1F1F1F"/>
                </a:solidFill>
                <a:latin typeface="Lucida Sans Unicode"/>
                <a:cs typeface="Lucida Sans Unicode"/>
              </a:rPr>
              <a:t>дней;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45"/>
              </a:spcBef>
              <a:buClr>
                <a:srgbClr val="00C7B4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число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лейкоцитов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40">
                <a:solidFill>
                  <a:srgbClr val="1F1F1F"/>
                </a:solidFill>
                <a:latin typeface="Lucida Sans Unicode"/>
                <a:cs typeface="Lucida Sans Unicode"/>
              </a:rPr>
              <a:t>3,0-3,5×10</a:t>
            </a:r>
            <a:r>
              <a:rPr dirty="0" baseline="24904" sz="2175" spc="-359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40">
                <a:solidFill>
                  <a:srgbClr val="1F1F1F"/>
                </a:solidFill>
                <a:latin typeface="Lucida Sans Unicode"/>
                <a:cs typeface="Lucida Sans Unicode"/>
              </a:rPr>
              <a:t>/л;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39"/>
              </a:spcBef>
              <a:buClr>
                <a:srgbClr val="00C7B4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абсолютное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число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лимфоцитов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70">
                <a:solidFill>
                  <a:srgbClr val="1F1F1F"/>
                </a:solidFill>
                <a:latin typeface="Lucida Sans Unicode"/>
                <a:cs typeface="Lucida Sans Unicode"/>
              </a:rPr>
              <a:t>1,0-1,5×10</a:t>
            </a:r>
            <a:r>
              <a:rPr dirty="0" baseline="24904" sz="2175" spc="-40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70">
                <a:solidFill>
                  <a:srgbClr val="1F1F1F"/>
                </a:solidFill>
                <a:latin typeface="Lucida Sans Unicode"/>
                <a:cs typeface="Lucida Sans Unicode"/>
              </a:rPr>
              <a:t>/л.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5913" y="1950943"/>
            <a:ext cx="19035395" cy="7593330"/>
            <a:chOff x="465913" y="1950943"/>
            <a:chExt cx="19035395" cy="7593330"/>
          </a:xfrm>
        </p:grpSpPr>
        <p:sp>
          <p:nvSpPr>
            <p:cNvPr id="10" name="object 10"/>
            <p:cNvSpPr/>
            <p:nvPr/>
          </p:nvSpPr>
          <p:spPr>
            <a:xfrm>
              <a:off x="618126" y="8366251"/>
              <a:ext cx="18869025" cy="1164590"/>
            </a:xfrm>
            <a:custGeom>
              <a:avLst/>
              <a:gdLst/>
              <a:ahLst/>
              <a:cxnLst/>
              <a:rect l="l" t="t" r="r" b="b"/>
              <a:pathLst>
                <a:path w="18869025" h="1164590">
                  <a:moveTo>
                    <a:pt x="18726637" y="0"/>
                  </a:moveTo>
                  <a:lnTo>
                    <a:pt x="142283" y="0"/>
                  </a:lnTo>
                  <a:lnTo>
                    <a:pt x="97311" y="7257"/>
                  </a:lnTo>
                  <a:lnTo>
                    <a:pt x="58253" y="27464"/>
                  </a:lnTo>
                  <a:lnTo>
                    <a:pt x="27452" y="58272"/>
                  </a:lnTo>
                  <a:lnTo>
                    <a:pt x="7253" y="97334"/>
                  </a:lnTo>
                  <a:lnTo>
                    <a:pt x="0" y="142301"/>
                  </a:lnTo>
                  <a:lnTo>
                    <a:pt x="0" y="1021935"/>
                  </a:lnTo>
                  <a:lnTo>
                    <a:pt x="7253" y="1066902"/>
                  </a:lnTo>
                  <a:lnTo>
                    <a:pt x="27452" y="1105964"/>
                  </a:lnTo>
                  <a:lnTo>
                    <a:pt x="58253" y="1136772"/>
                  </a:lnTo>
                  <a:lnTo>
                    <a:pt x="97311" y="1156979"/>
                  </a:lnTo>
                  <a:lnTo>
                    <a:pt x="142283" y="1164237"/>
                  </a:lnTo>
                  <a:lnTo>
                    <a:pt x="18726637" y="1164237"/>
                  </a:lnTo>
                  <a:lnTo>
                    <a:pt x="18771604" y="1156979"/>
                  </a:lnTo>
                  <a:lnTo>
                    <a:pt x="18810666" y="1136772"/>
                  </a:lnTo>
                  <a:lnTo>
                    <a:pt x="18841474" y="1105964"/>
                  </a:lnTo>
                  <a:lnTo>
                    <a:pt x="18861681" y="1066902"/>
                  </a:lnTo>
                  <a:lnTo>
                    <a:pt x="18868939" y="1021935"/>
                  </a:lnTo>
                  <a:lnTo>
                    <a:pt x="18868939" y="142301"/>
                  </a:lnTo>
                  <a:lnTo>
                    <a:pt x="18861681" y="97334"/>
                  </a:lnTo>
                  <a:lnTo>
                    <a:pt x="18841474" y="58272"/>
                  </a:lnTo>
                  <a:lnTo>
                    <a:pt x="18810666" y="27464"/>
                  </a:lnTo>
                  <a:lnTo>
                    <a:pt x="18771604" y="7257"/>
                  </a:lnTo>
                  <a:lnTo>
                    <a:pt x="1872663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8126" y="8366251"/>
              <a:ext cx="18869025" cy="1164590"/>
            </a:xfrm>
            <a:custGeom>
              <a:avLst/>
              <a:gdLst/>
              <a:ahLst/>
              <a:cxnLst/>
              <a:rect l="l" t="t" r="r" b="b"/>
              <a:pathLst>
                <a:path w="18869025" h="1164590">
                  <a:moveTo>
                    <a:pt x="0" y="142301"/>
                  </a:moveTo>
                  <a:lnTo>
                    <a:pt x="7253" y="97334"/>
                  </a:lnTo>
                  <a:lnTo>
                    <a:pt x="27452" y="58272"/>
                  </a:lnTo>
                  <a:lnTo>
                    <a:pt x="58253" y="27464"/>
                  </a:lnTo>
                  <a:lnTo>
                    <a:pt x="97311" y="7257"/>
                  </a:lnTo>
                  <a:lnTo>
                    <a:pt x="142283" y="0"/>
                  </a:lnTo>
                  <a:lnTo>
                    <a:pt x="18726637" y="0"/>
                  </a:lnTo>
                  <a:lnTo>
                    <a:pt x="18771604" y="7257"/>
                  </a:lnTo>
                  <a:lnTo>
                    <a:pt x="18810666" y="27464"/>
                  </a:lnTo>
                  <a:lnTo>
                    <a:pt x="18841474" y="58272"/>
                  </a:lnTo>
                  <a:lnTo>
                    <a:pt x="18861681" y="97334"/>
                  </a:lnTo>
                  <a:lnTo>
                    <a:pt x="18868939" y="142301"/>
                  </a:lnTo>
                  <a:lnTo>
                    <a:pt x="18868939" y="1021935"/>
                  </a:lnTo>
                  <a:lnTo>
                    <a:pt x="18861681" y="1066902"/>
                  </a:lnTo>
                  <a:lnTo>
                    <a:pt x="18841474" y="1105964"/>
                  </a:lnTo>
                  <a:lnTo>
                    <a:pt x="18810666" y="1136772"/>
                  </a:lnTo>
                  <a:lnTo>
                    <a:pt x="18771604" y="1156979"/>
                  </a:lnTo>
                  <a:lnTo>
                    <a:pt x="18726637" y="1164237"/>
                  </a:lnTo>
                  <a:lnTo>
                    <a:pt x="142283" y="1164237"/>
                  </a:lnTo>
                  <a:lnTo>
                    <a:pt x="97311" y="1156979"/>
                  </a:lnTo>
                  <a:lnTo>
                    <a:pt x="58253" y="1136772"/>
                  </a:lnTo>
                  <a:lnTo>
                    <a:pt x="27452" y="1105964"/>
                  </a:lnTo>
                  <a:lnTo>
                    <a:pt x="7253" y="1066902"/>
                  </a:lnTo>
                  <a:lnTo>
                    <a:pt x="0" y="1021935"/>
                  </a:lnTo>
                  <a:lnTo>
                    <a:pt x="0" y="142301"/>
                  </a:lnTo>
                  <a:close/>
                </a:path>
              </a:pathLst>
            </a:custGeom>
            <a:ln w="27278">
              <a:solidFill>
                <a:srgbClr val="00C7B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913" y="1950943"/>
              <a:ext cx="9925478" cy="64327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735" y="1965128"/>
              <a:ext cx="8558290" cy="63116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7580" y="2102610"/>
              <a:ext cx="9570720" cy="6078220"/>
            </a:xfrm>
            <a:custGeom>
              <a:avLst/>
              <a:gdLst/>
              <a:ahLst/>
              <a:cxnLst/>
              <a:rect l="l" t="t" r="r" b="b"/>
              <a:pathLst>
                <a:path w="9570720" h="6078220">
                  <a:moveTo>
                    <a:pt x="9429195" y="0"/>
                  </a:moveTo>
                  <a:lnTo>
                    <a:pt x="141128" y="0"/>
                  </a:lnTo>
                  <a:lnTo>
                    <a:pt x="96521" y="7195"/>
                  </a:lnTo>
                  <a:lnTo>
                    <a:pt x="57780" y="27231"/>
                  </a:lnTo>
                  <a:lnTo>
                    <a:pt x="27229" y="57781"/>
                  </a:lnTo>
                  <a:lnTo>
                    <a:pt x="7194" y="96520"/>
                  </a:lnTo>
                  <a:lnTo>
                    <a:pt x="0" y="141119"/>
                  </a:lnTo>
                  <a:lnTo>
                    <a:pt x="0" y="5936483"/>
                  </a:lnTo>
                  <a:lnTo>
                    <a:pt x="7194" y="5981083"/>
                  </a:lnTo>
                  <a:lnTo>
                    <a:pt x="27229" y="6019821"/>
                  </a:lnTo>
                  <a:lnTo>
                    <a:pt x="57780" y="6050371"/>
                  </a:lnTo>
                  <a:lnTo>
                    <a:pt x="96521" y="6070407"/>
                  </a:lnTo>
                  <a:lnTo>
                    <a:pt x="141128" y="6077603"/>
                  </a:lnTo>
                  <a:lnTo>
                    <a:pt x="9429195" y="6077603"/>
                  </a:lnTo>
                  <a:lnTo>
                    <a:pt x="9473795" y="6070407"/>
                  </a:lnTo>
                  <a:lnTo>
                    <a:pt x="9512533" y="6050371"/>
                  </a:lnTo>
                  <a:lnTo>
                    <a:pt x="9543083" y="6019821"/>
                  </a:lnTo>
                  <a:lnTo>
                    <a:pt x="9563119" y="5981083"/>
                  </a:lnTo>
                  <a:lnTo>
                    <a:pt x="9570315" y="5936483"/>
                  </a:lnTo>
                  <a:lnTo>
                    <a:pt x="9570315" y="141119"/>
                  </a:lnTo>
                  <a:lnTo>
                    <a:pt x="9563119" y="96520"/>
                  </a:lnTo>
                  <a:lnTo>
                    <a:pt x="9543083" y="57781"/>
                  </a:lnTo>
                  <a:lnTo>
                    <a:pt x="9512533" y="27231"/>
                  </a:lnTo>
                  <a:lnTo>
                    <a:pt x="9473795" y="7195"/>
                  </a:lnTo>
                  <a:lnTo>
                    <a:pt x="9429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00411" y="2187021"/>
            <a:ext cx="7803515" cy="1772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90"/>
              </a:spcBef>
            </a:pPr>
            <a:r>
              <a:rPr dirty="0" sz="2300" spc="5" b="1">
                <a:solidFill>
                  <a:srgbClr val="00B895"/>
                </a:solidFill>
                <a:latin typeface="Trebuchet MS"/>
                <a:cs typeface="Trebuchet MS"/>
              </a:rPr>
              <a:t>Показания</a:t>
            </a:r>
            <a:r>
              <a:rPr dirty="0" sz="2300" spc="-17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3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назначения</a:t>
            </a:r>
            <a:r>
              <a:rPr dirty="0" sz="230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ингибиторов</a:t>
            </a:r>
            <a:endParaRPr sz="2300">
              <a:latin typeface="Lucida Sans Unicode"/>
              <a:cs typeface="Lucida Sans Unicode"/>
            </a:endParaRPr>
          </a:p>
          <a:p>
            <a:pPr marL="12700" marR="1223645">
              <a:lnSpc>
                <a:spcPts val="2750"/>
              </a:lnSpc>
              <a:spcBef>
                <a:spcPts val="95"/>
              </a:spcBef>
            </a:pPr>
            <a:r>
              <a:rPr dirty="0" sz="2300" spc="-20" b="1">
                <a:solidFill>
                  <a:srgbClr val="00B895"/>
                </a:solidFill>
                <a:latin typeface="Trebuchet MS"/>
                <a:cs typeface="Trebuchet MS"/>
              </a:rPr>
              <a:t>ян</a:t>
            </a:r>
            <a:r>
              <a:rPr dirty="0" sz="2300" spc="-55" b="1">
                <a:solidFill>
                  <a:srgbClr val="00B895"/>
                </a:solidFill>
                <a:latin typeface="Trebuchet MS"/>
                <a:cs typeface="Trebuchet MS"/>
              </a:rPr>
              <a:t>у</a:t>
            </a:r>
            <a:r>
              <a:rPr dirty="0" sz="2300" spc="-125" b="1">
                <a:solidFill>
                  <a:srgbClr val="00B895"/>
                </a:solidFill>
                <a:latin typeface="Trebuchet MS"/>
                <a:cs typeface="Trebuchet MS"/>
              </a:rPr>
              <a:t>с</a:t>
            </a:r>
            <a:r>
              <a:rPr dirty="0" sz="2300" spc="90" b="1">
                <a:solidFill>
                  <a:srgbClr val="00B895"/>
                </a:solidFill>
                <a:latin typeface="Trebuchet MS"/>
                <a:cs typeface="Trebuchet MS"/>
              </a:rPr>
              <a:t>-</a:t>
            </a:r>
            <a:r>
              <a:rPr dirty="0" sz="2300" spc="-5" b="1">
                <a:solidFill>
                  <a:srgbClr val="00B895"/>
                </a:solidFill>
                <a:latin typeface="Trebuchet MS"/>
                <a:cs typeface="Trebuchet MS"/>
              </a:rPr>
              <a:t>ки</a:t>
            </a:r>
            <a:r>
              <a:rPr dirty="0" sz="2300" spc="-15" b="1">
                <a:solidFill>
                  <a:srgbClr val="00B895"/>
                </a:solidFill>
                <a:latin typeface="Trebuchet MS"/>
                <a:cs typeface="Trebuchet MS"/>
              </a:rPr>
              <a:t>н</a:t>
            </a:r>
            <a:r>
              <a:rPr dirty="0" sz="2300" spc="25" b="1">
                <a:solidFill>
                  <a:srgbClr val="00B895"/>
                </a:solidFill>
                <a:latin typeface="Trebuchet MS"/>
                <a:cs typeface="Trebuchet MS"/>
              </a:rPr>
              <a:t>аз</a:t>
            </a:r>
            <a:r>
              <a:rPr dirty="0" sz="2300" spc="-16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45">
                <a:solidFill>
                  <a:srgbClr val="565656"/>
                </a:solidFill>
                <a:latin typeface="Lucida Sans Unicode"/>
                <a:cs typeface="Lucida Sans Unicode"/>
              </a:rPr>
              <a:t>(</a:t>
            </a:r>
            <a:r>
              <a:rPr dirty="0" sz="2300" spc="-10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565656"/>
                </a:solidFill>
                <a:latin typeface="Lucida Sans Unicode"/>
                <a:cs typeface="Lucida Sans Unicode"/>
              </a:rPr>
              <a:t>офацитиниб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барицитин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30">
                <a:solidFill>
                  <a:srgbClr val="565656"/>
                </a:solidFill>
                <a:latin typeface="Lucida Sans Unicode"/>
                <a:cs typeface="Lucida Sans Unicode"/>
              </a:rPr>
              <a:t>ба) 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ингиб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4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ора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 b="1">
                <a:solidFill>
                  <a:srgbClr val="00B895"/>
                </a:solidFill>
                <a:latin typeface="Trebuchet MS"/>
                <a:cs typeface="Trebuchet MS"/>
              </a:rPr>
              <a:t>И</a:t>
            </a:r>
            <a:r>
              <a:rPr dirty="0" sz="2300" spc="-110" b="1">
                <a:solidFill>
                  <a:srgbClr val="00B895"/>
                </a:solidFill>
                <a:latin typeface="Trebuchet MS"/>
                <a:cs typeface="Trebuchet MS"/>
              </a:rPr>
              <a:t>Л</a:t>
            </a:r>
            <a:r>
              <a:rPr dirty="0" sz="2300" spc="45" b="1">
                <a:solidFill>
                  <a:srgbClr val="00B895"/>
                </a:solidFill>
                <a:latin typeface="Trebuchet MS"/>
                <a:cs typeface="Trebuchet MS"/>
              </a:rPr>
              <a:t>-</a:t>
            </a:r>
            <a:r>
              <a:rPr dirty="0" sz="2300" spc="-305" b="1">
                <a:solidFill>
                  <a:srgbClr val="00B895"/>
                </a:solidFill>
                <a:latin typeface="Trebuchet MS"/>
                <a:cs typeface="Trebuchet MS"/>
              </a:rPr>
              <a:t>17</a:t>
            </a:r>
            <a:r>
              <a:rPr dirty="0" sz="2300" spc="-17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(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8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565656"/>
                </a:solidFill>
                <a:latin typeface="Lucida Sans Unicode"/>
                <a:cs typeface="Lucida Sans Unicode"/>
              </a:rPr>
              <a:t>ак</a:t>
            </a:r>
            <a:r>
              <a:rPr dirty="0" sz="2300" spc="-3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ма</a:t>
            </a:r>
            <a:r>
              <a:rPr dirty="0" sz="2300" spc="-50">
                <a:solidFill>
                  <a:srgbClr val="565656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)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55"/>
              </a:lnSpc>
            </a:pPr>
            <a:r>
              <a:rPr dirty="0" sz="2300" spc="-80">
                <a:solidFill>
                  <a:srgbClr val="00B895"/>
                </a:solidFill>
                <a:latin typeface="Lucida Sans Unicode"/>
                <a:cs typeface="Lucida Sans Unicode"/>
              </a:rPr>
              <a:t>антогониста</a:t>
            </a:r>
            <a:r>
              <a:rPr dirty="0" sz="2300" spc="-12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00B895"/>
                </a:solidFill>
                <a:latin typeface="Lucida Sans Unicode"/>
                <a:cs typeface="Lucida Sans Unicode"/>
              </a:rPr>
              <a:t>рецептора</a:t>
            </a:r>
            <a:r>
              <a:rPr dirty="0" sz="2300" spc="-1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5">
                <a:solidFill>
                  <a:srgbClr val="00B895"/>
                </a:solidFill>
                <a:latin typeface="Lucida Sans Unicode"/>
                <a:cs typeface="Lucida Sans Unicode"/>
              </a:rPr>
              <a:t>ИЛ-6</a:t>
            </a:r>
            <a:r>
              <a:rPr dirty="0" sz="2300" spc="-1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(левилимаба)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565656"/>
                </a:solidFill>
                <a:latin typeface="Lucida Sans Unicode"/>
                <a:cs typeface="Lucida Sans Unicode"/>
              </a:rPr>
              <a:t>п/к</a:t>
            </a:r>
            <a:r>
              <a:rPr dirty="0" sz="23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5">
                <a:solidFill>
                  <a:srgbClr val="565656"/>
                </a:solidFill>
                <a:latin typeface="Lucida Sans Unicode"/>
                <a:cs typeface="Lucida Sans Unicode"/>
              </a:rPr>
              <a:t>в/в,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5"/>
              </a:lnSpc>
            </a:pPr>
            <a:r>
              <a:rPr dirty="0" sz="2300" spc="-110">
                <a:solidFill>
                  <a:srgbClr val="00B895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5">
                <a:solidFill>
                  <a:srgbClr val="00B895"/>
                </a:solidFill>
                <a:latin typeface="Lucida Sans Unicode"/>
                <a:cs typeface="Lucida Sans Unicode"/>
              </a:rPr>
              <a:t>лок</a:t>
            </a:r>
            <a:r>
              <a:rPr dirty="0" sz="2300" spc="-6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00B895"/>
                </a:solidFill>
                <a:latin typeface="Lucida Sans Unicode"/>
                <a:cs typeface="Lucida Sans Unicode"/>
              </a:rPr>
              <a:t>ора</a:t>
            </a:r>
            <a:r>
              <a:rPr dirty="0" sz="23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00B895"/>
                </a:solidFill>
                <a:latin typeface="Lucida Sans Unicode"/>
                <a:cs typeface="Lucida Sans Unicode"/>
              </a:rPr>
              <a:t>ИЛ</a:t>
            </a:r>
            <a:r>
              <a:rPr dirty="0" sz="2300" spc="-409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229">
                <a:solidFill>
                  <a:srgbClr val="00B895"/>
                </a:solidFill>
                <a:latin typeface="Lucida Sans Unicode"/>
                <a:cs typeface="Lucida Sans Unicode"/>
              </a:rPr>
              <a:t>6</a:t>
            </a:r>
            <a:r>
              <a:rPr dirty="0" sz="2300" spc="-1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(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локи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умаб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)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п/к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5">
                <a:solidFill>
                  <a:srgbClr val="353535"/>
                </a:solidFill>
                <a:latin typeface="Lucida Sans Unicode"/>
                <a:cs typeface="Lucida Sans Unicode"/>
              </a:rPr>
              <a:t>в/в: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011" y="4271264"/>
            <a:ext cx="6924675" cy="36423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патологические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200" spc="-45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22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средне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елой</a:t>
            </a:r>
            <a:r>
              <a:rPr dirty="0" sz="22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епени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рентгенологического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обследования)</a:t>
            </a:r>
            <a:endParaRPr sz="2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2200" spc="-140" b="1">
                <a:solidFill>
                  <a:srgbClr val="1F1F1F"/>
                </a:solidFill>
                <a:latin typeface="Trebuchet MS"/>
                <a:cs typeface="Trebuchet MS"/>
              </a:rPr>
              <a:t>+</a:t>
            </a:r>
            <a:r>
              <a:rPr dirty="0" sz="22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два</a:t>
            </a:r>
            <a:r>
              <a:rPr dirty="0" sz="22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признак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100"/>
              </a:spcBef>
              <a:buClr>
                <a:srgbClr val="00AF50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1072" sz="2175" spc="-25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1072" sz="2175" spc="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409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выше,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200" spc="-7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25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дышк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880"/>
              </a:spcBef>
              <a:buClr>
                <a:srgbClr val="00AF50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28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45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ур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20">
                <a:solidFill>
                  <a:srgbClr val="1F1F1F"/>
                </a:solidFill>
                <a:latin typeface="Lucida Sans Unicode"/>
                <a:cs typeface="Lucida Sans Unicode"/>
              </a:rPr>
              <a:t>вень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СРБ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1F1F1F"/>
                </a:solidFill>
                <a:latin typeface="Symbol"/>
                <a:cs typeface="Symbol"/>
              </a:rPr>
              <a:t></a:t>
            </a:r>
            <a:r>
              <a:rPr dirty="0" sz="2200" spc="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200" spc="-215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N;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885"/>
              </a:spcBef>
              <a:buClr>
                <a:srgbClr val="00AF50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1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200" spc="-640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2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200" spc="-24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200" spc="-43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200" spc="-31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200" spc="-640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200" spc="-16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200" spc="-21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49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200" spc="-26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ечение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8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200" spc="-39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200" spc="-25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5">
                <a:solidFill>
                  <a:srgbClr val="1F1F1F"/>
                </a:solidFill>
                <a:latin typeface="Lucida Sans Unicode"/>
                <a:cs typeface="Lucida Sans Unicode"/>
              </a:rPr>
              <a:t>дней;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880"/>
              </a:spcBef>
              <a:buClr>
                <a:srgbClr val="00AF50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число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лейкоцитов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29">
                <a:solidFill>
                  <a:srgbClr val="1F1F1F"/>
                </a:solidFill>
                <a:latin typeface="Lucida Sans Unicode"/>
                <a:cs typeface="Lucida Sans Unicode"/>
              </a:rPr>
              <a:t>3,5-4,0×10</a:t>
            </a:r>
            <a:r>
              <a:rPr dirty="0" baseline="24904" sz="2175" spc="-3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29">
                <a:solidFill>
                  <a:srgbClr val="1F1F1F"/>
                </a:solidFill>
                <a:latin typeface="Lucida Sans Unicode"/>
                <a:cs typeface="Lucida Sans Unicode"/>
              </a:rPr>
              <a:t>/л;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885"/>
              </a:spcBef>
              <a:buClr>
                <a:srgbClr val="00AF50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абсолютное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число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лимфоцитов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0">
                <a:solidFill>
                  <a:srgbClr val="1F1F1F"/>
                </a:solidFill>
                <a:latin typeface="Lucida Sans Unicode"/>
                <a:cs typeface="Lucida Sans Unicode"/>
              </a:rPr>
              <a:t>1,5-2,0×10</a:t>
            </a:r>
            <a:r>
              <a:rPr dirty="0" baseline="24904" sz="2175" spc="-37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50">
                <a:solidFill>
                  <a:srgbClr val="1F1F1F"/>
                </a:solidFill>
                <a:latin typeface="Lucida Sans Unicode"/>
                <a:cs typeface="Lucida Sans Unicode"/>
              </a:rPr>
              <a:t>/л.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8126" y="9681065"/>
            <a:ext cx="18869025" cy="1216025"/>
          </a:xfrm>
          <a:custGeom>
            <a:avLst/>
            <a:gdLst/>
            <a:ahLst/>
            <a:cxnLst/>
            <a:rect l="l" t="t" r="r" b="b"/>
            <a:pathLst>
              <a:path w="18869025" h="1216025">
                <a:moveTo>
                  <a:pt x="0" y="101020"/>
                </a:moveTo>
                <a:lnTo>
                  <a:pt x="7941" y="61721"/>
                </a:lnTo>
                <a:lnTo>
                  <a:pt x="29598" y="29608"/>
                </a:lnTo>
                <a:lnTo>
                  <a:pt x="61717" y="7946"/>
                </a:lnTo>
                <a:lnTo>
                  <a:pt x="101047" y="0"/>
                </a:lnTo>
                <a:lnTo>
                  <a:pt x="18767918" y="0"/>
                </a:lnTo>
                <a:lnTo>
                  <a:pt x="18807217" y="7946"/>
                </a:lnTo>
                <a:lnTo>
                  <a:pt x="18839330" y="29608"/>
                </a:lnTo>
                <a:lnTo>
                  <a:pt x="18860992" y="61721"/>
                </a:lnTo>
                <a:lnTo>
                  <a:pt x="18868939" y="101020"/>
                </a:lnTo>
                <a:lnTo>
                  <a:pt x="18868939" y="1114463"/>
                </a:lnTo>
                <a:lnTo>
                  <a:pt x="18860992" y="1153799"/>
                </a:lnTo>
                <a:lnTo>
                  <a:pt x="18839330" y="1185921"/>
                </a:lnTo>
                <a:lnTo>
                  <a:pt x="18807217" y="1207578"/>
                </a:lnTo>
                <a:lnTo>
                  <a:pt x="18767918" y="1215520"/>
                </a:lnTo>
                <a:lnTo>
                  <a:pt x="101047" y="1215520"/>
                </a:lnTo>
                <a:lnTo>
                  <a:pt x="61717" y="1207578"/>
                </a:lnTo>
                <a:lnTo>
                  <a:pt x="29598" y="1185921"/>
                </a:lnTo>
                <a:lnTo>
                  <a:pt x="7941" y="1153799"/>
                </a:lnTo>
                <a:lnTo>
                  <a:pt x="0" y="1114463"/>
                </a:lnTo>
                <a:lnTo>
                  <a:pt x="0" y="101020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10692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0">
                <a:solidFill>
                  <a:srgbClr val="FF2D66"/>
                </a:solidFill>
              </a:rPr>
              <a:t>Патогенетическое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25">
                <a:solidFill>
                  <a:srgbClr val="FF2D66"/>
                </a:solidFill>
              </a:rPr>
              <a:t>лечение</a:t>
            </a:r>
            <a:endParaRPr sz="4300"/>
          </a:p>
        </p:txBody>
      </p:sp>
      <p:sp>
        <p:nvSpPr>
          <p:cNvPr id="19" name="object 19"/>
          <p:cNvSpPr txBox="1"/>
          <p:nvPr/>
        </p:nvSpPr>
        <p:spPr>
          <a:xfrm>
            <a:off x="6891980" y="880300"/>
            <a:ext cx="1141539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0">
                <a:solidFill>
                  <a:srgbClr val="565656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4300" spc="-2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пода</a:t>
            </a:r>
            <a:r>
              <a:rPr dirty="0" sz="4300" spc="-9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10">
                <a:solidFill>
                  <a:srgbClr val="565656"/>
                </a:solidFill>
                <a:latin typeface="Lucida Sans Unicode"/>
                <a:cs typeface="Lucida Sans Unicode"/>
              </a:rPr>
              <a:t>ления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95">
                <a:solidFill>
                  <a:srgbClr val="565656"/>
                </a:solidFill>
                <a:latin typeface="Lucida Sans Unicode"/>
                <a:cs typeface="Lucida Sans Unicode"/>
              </a:rPr>
              <a:t>цитокино</a:t>
            </a:r>
            <a:r>
              <a:rPr dirty="0" sz="4300" spc="-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ого</a:t>
            </a:r>
            <a:r>
              <a:rPr dirty="0" sz="4300" spc="-3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25">
                <a:solidFill>
                  <a:srgbClr val="565656"/>
                </a:solidFill>
                <a:latin typeface="Lucida Sans Unicode"/>
                <a:cs typeface="Lucida Sans Unicode"/>
              </a:rPr>
              <a:t>шторма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429864" y="682805"/>
            <a:ext cx="9950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0">
                <a:solidFill>
                  <a:srgbClr val="0050EF"/>
                </a:solidFill>
                <a:latin typeface="Lucida Sans Unicode"/>
                <a:cs typeface="Lucida Sans Unicode"/>
              </a:rPr>
              <a:t>5.2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4170" y="3349774"/>
            <a:ext cx="18390235" cy="796925"/>
            <a:chOff x="834170" y="3349774"/>
            <a:chExt cx="18390235" cy="796925"/>
          </a:xfrm>
        </p:grpSpPr>
        <p:sp>
          <p:nvSpPr>
            <p:cNvPr id="23" name="object 23"/>
            <p:cNvSpPr/>
            <p:nvPr/>
          </p:nvSpPr>
          <p:spPr>
            <a:xfrm>
              <a:off x="834170" y="4132661"/>
              <a:ext cx="8644890" cy="0"/>
            </a:xfrm>
            <a:custGeom>
              <a:avLst/>
              <a:gdLst/>
              <a:ahLst/>
              <a:cxnLst/>
              <a:rect l="l" t="t" r="r" b="b"/>
              <a:pathLst>
                <a:path w="8644890" h="0">
                  <a:moveTo>
                    <a:pt x="0" y="0"/>
                  </a:moveTo>
                  <a:lnTo>
                    <a:pt x="8644763" y="0"/>
                  </a:lnTo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579066" y="3363413"/>
              <a:ext cx="8644890" cy="0"/>
            </a:xfrm>
            <a:custGeom>
              <a:avLst/>
              <a:gdLst/>
              <a:ahLst/>
              <a:cxnLst/>
              <a:rect l="l" t="t" r="r" b="b"/>
              <a:pathLst>
                <a:path w="8644890" h="0">
                  <a:moveTo>
                    <a:pt x="0" y="0"/>
                  </a:moveTo>
                  <a:lnTo>
                    <a:pt x="8644763" y="0"/>
                  </a:lnTo>
                </a:path>
              </a:pathLst>
            </a:custGeom>
            <a:ln w="27278">
              <a:solidFill>
                <a:srgbClr val="00C7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14596" y="8407344"/>
            <a:ext cx="18442940" cy="2806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" marR="1003935">
              <a:lnSpc>
                <a:spcPct val="100000"/>
              </a:lnSpc>
              <a:spcBef>
                <a:spcPts val="95"/>
              </a:spcBef>
            </a:pP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Учитывая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особенности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инфицировании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Дельта-штаммом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0">
                <a:solidFill>
                  <a:srgbClr val="1F1F1F"/>
                </a:solidFill>
                <a:latin typeface="Lucida Sans Unicode"/>
                <a:cs typeface="Lucida Sans Unicode"/>
              </a:rPr>
              <a:t>SARS-CoV-2,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патогенетическую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терапию, </a:t>
            </a:r>
            <a:r>
              <a:rPr dirty="0" sz="2300" spc="-7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инициировать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ранних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этапах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болезни.</a:t>
            </a:r>
            <a:endParaRPr sz="2300">
              <a:latin typeface="Lucida Sans Unicode"/>
              <a:cs typeface="Lucida Sans Unicode"/>
            </a:endParaRPr>
          </a:p>
          <a:p>
            <a:pPr marL="24130">
              <a:lnSpc>
                <a:spcPts val="2740"/>
              </a:lnSpc>
            </a:pP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ГКС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перорального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внутривенного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введения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форм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0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2300">
              <a:latin typeface="Lucida Sans Unicode"/>
              <a:cs typeface="Lucida Sans Unicode"/>
            </a:endParaRPr>
          </a:p>
          <a:p>
            <a:pPr marL="12700" marR="1649730">
              <a:lnSpc>
                <a:spcPct val="100000"/>
              </a:lnSpc>
              <a:spcBef>
                <a:spcPts val="2295"/>
              </a:spcBef>
            </a:pPr>
            <a:r>
              <a:rPr dirty="0" sz="2300" spc="-75">
                <a:solidFill>
                  <a:srgbClr val="565656"/>
                </a:solidFill>
                <a:latin typeface="Lucida Sans Unicode"/>
                <a:cs typeface="Lucida Sans Unicode"/>
              </a:rPr>
              <a:t>Глюкокортикостероиды</a:t>
            </a:r>
            <a:r>
              <a:rPr dirty="0" sz="2300" spc="-1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5">
                <a:solidFill>
                  <a:srgbClr val="565656"/>
                </a:solidFill>
                <a:latin typeface="Lucida Sans Unicode"/>
                <a:cs typeface="Lucida Sans Unicode"/>
              </a:rPr>
              <a:t>являются</a:t>
            </a:r>
            <a:r>
              <a:rPr dirty="0" sz="2300" spc="-1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препаратами</a:t>
            </a:r>
            <a:r>
              <a:rPr dirty="0" sz="2300" spc="-1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первого</a:t>
            </a:r>
            <a:r>
              <a:rPr dirty="0" sz="230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выбора</a:t>
            </a:r>
            <a:r>
              <a:rPr dirty="0" sz="2300" spc="-1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565656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первичным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гемофагоцитарным </a:t>
            </a:r>
            <a:r>
              <a:rPr dirty="0" sz="2300" spc="-7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лимфогистоцитозом</a:t>
            </a:r>
            <a:r>
              <a:rPr dirty="0" sz="23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(ГЛГ)</a:t>
            </a:r>
            <a:r>
              <a:rPr dirty="0" sz="23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565656"/>
                </a:solidFill>
                <a:latin typeface="Lucida Sans Unicode"/>
                <a:cs typeface="Lucida Sans Unicode"/>
              </a:rPr>
              <a:t>вторичным</a:t>
            </a:r>
            <a:r>
              <a:rPr dirty="0" sz="23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565656"/>
                </a:solidFill>
                <a:latin typeface="Lucida Sans Unicode"/>
                <a:cs typeface="Lucida Sans Unicode"/>
              </a:rPr>
              <a:t>синдромом</a:t>
            </a:r>
            <a:r>
              <a:rPr dirty="0" sz="23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565656"/>
                </a:solidFill>
                <a:latin typeface="Lucida Sans Unicode"/>
                <a:cs typeface="Lucida Sans Unicode"/>
              </a:rPr>
              <a:t>активации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565656"/>
                </a:solidFill>
                <a:latin typeface="Lucida Sans Unicode"/>
                <a:cs typeface="Lucida Sans Unicode"/>
              </a:rPr>
              <a:t>макрофагов/ГЛГ,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565656"/>
                </a:solidFill>
                <a:latin typeface="Lucida Sans Unicode"/>
                <a:cs typeface="Lucida Sans Unicode"/>
              </a:rPr>
              <a:t>угнетают</a:t>
            </a:r>
            <a:r>
              <a:rPr dirty="0" sz="23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все</a:t>
            </a:r>
            <a:r>
              <a:rPr dirty="0" sz="23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565656"/>
                </a:solidFill>
                <a:latin typeface="Lucida Sans Unicode"/>
                <a:cs typeface="Lucida Sans Unicode"/>
              </a:rPr>
              <a:t>фазы</a:t>
            </a:r>
            <a:r>
              <a:rPr dirty="0" sz="23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565656"/>
                </a:solidFill>
                <a:latin typeface="Lucida Sans Unicode"/>
                <a:cs typeface="Lucida Sans Unicode"/>
              </a:rPr>
              <a:t>воспаления,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40"/>
              </a:lnSpc>
            </a:pPr>
            <a:r>
              <a:rPr dirty="0" sz="2300" spc="-75">
                <a:solidFill>
                  <a:srgbClr val="565656"/>
                </a:solidFill>
                <a:latin typeface="Lucida Sans Unicode"/>
                <a:cs typeface="Lucida Sans Unicode"/>
              </a:rPr>
              <a:t>син</a:t>
            </a:r>
            <a:r>
              <a:rPr dirty="0" sz="2300" spc="-9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">
                <a:solidFill>
                  <a:srgbClr val="565656"/>
                </a:solidFill>
                <a:latin typeface="Lucida Sans Unicode"/>
                <a:cs typeface="Lucida Sans Unicode"/>
              </a:rPr>
              <a:t>ез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широ</a:t>
            </a:r>
            <a:r>
              <a:rPr dirty="0" sz="2300" spc="-8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2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565656"/>
                </a:solidFill>
                <a:latin typeface="Lucida Sans Unicode"/>
                <a:cs typeface="Lucida Sans Unicode"/>
              </a:rPr>
              <a:t>спектра</a:t>
            </a:r>
            <a:r>
              <a:rPr dirty="0" sz="2300" spc="-14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565656"/>
                </a:solidFill>
                <a:latin typeface="Lucida Sans Unicode"/>
                <a:cs typeface="Lucida Sans Unicode"/>
              </a:rPr>
              <a:t>провоспали</a:t>
            </a:r>
            <a:r>
              <a:rPr dirty="0" sz="2300" spc="-7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ельных</a:t>
            </a:r>
            <a:r>
              <a:rPr dirty="0" sz="23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565656"/>
                </a:solidFill>
                <a:latin typeface="Lucida Sans Unicode"/>
                <a:cs typeface="Lucida Sans Unicode"/>
              </a:rPr>
              <a:t>меди</a:t>
            </a:r>
            <a:r>
              <a:rPr dirty="0" sz="2300" spc="-9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оров.</a:t>
            </a:r>
            <a:endParaRPr sz="23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1395"/>
              </a:spcBef>
            </a:pPr>
            <a:r>
              <a:rPr dirty="0" sz="1400" spc="10" b="1">
                <a:solidFill>
                  <a:srgbClr val="353535"/>
                </a:solidFill>
                <a:latin typeface="Trebuchet MS"/>
                <a:cs typeface="Trebuchet MS"/>
              </a:rPr>
              <a:t>Сок</a:t>
            </a:r>
            <a:r>
              <a:rPr dirty="0" sz="1400" spc="20" b="1">
                <a:solidFill>
                  <a:srgbClr val="353535"/>
                </a:solidFill>
                <a:latin typeface="Trebuchet MS"/>
                <a:cs typeface="Trebuchet MS"/>
              </a:rPr>
              <a:t>ра</a:t>
            </a:r>
            <a:r>
              <a:rPr dirty="0" sz="1400" spc="40" b="1">
                <a:solidFill>
                  <a:srgbClr val="353535"/>
                </a:solidFill>
                <a:latin typeface="Trebuchet MS"/>
                <a:cs typeface="Trebuchet MS"/>
              </a:rPr>
              <a:t>щ</a:t>
            </a:r>
            <a:r>
              <a:rPr dirty="0" sz="1400" spc="10" b="1">
                <a:solidFill>
                  <a:srgbClr val="353535"/>
                </a:solidFill>
                <a:latin typeface="Trebuchet MS"/>
                <a:cs typeface="Trebuchet MS"/>
              </a:rPr>
              <a:t>ения</a:t>
            </a:r>
            <a:r>
              <a:rPr dirty="0" sz="1400" spc="-160" b="1">
                <a:solidFill>
                  <a:srgbClr val="353535"/>
                </a:solidFill>
                <a:latin typeface="Trebuchet MS"/>
                <a:cs typeface="Trebuchet MS"/>
              </a:rPr>
              <a:t>:</a:t>
            </a:r>
            <a:r>
              <a:rPr dirty="0" sz="1400" spc="-9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п/к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20">
                <a:solidFill>
                  <a:srgbClr val="353535"/>
                </a:solidFill>
                <a:latin typeface="Lucida Sans Unicode"/>
                <a:cs typeface="Lucida Sans Unicode"/>
              </a:rPr>
              <a:t>жн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5">
                <a:solidFill>
                  <a:srgbClr val="353535"/>
                </a:solidFill>
                <a:latin typeface="Lucida Sans Unicode"/>
                <a:cs typeface="Lucida Sans Unicode"/>
              </a:rPr>
              <a:t>в/в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вну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риве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но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94287" y="628430"/>
            <a:ext cx="4375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19">
                <a:solidFill>
                  <a:srgbClr val="A6A6A6"/>
                </a:solidFill>
                <a:latin typeface="Lucida Sans Unicode"/>
                <a:cs typeface="Lucida Sans Unicode"/>
              </a:rPr>
              <a:t>13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2088971"/>
            <a:ext cx="5795010" cy="7608570"/>
          </a:xfrm>
          <a:custGeom>
            <a:avLst/>
            <a:gdLst/>
            <a:ahLst/>
            <a:cxnLst/>
            <a:rect l="l" t="t" r="r" b="b"/>
            <a:pathLst>
              <a:path w="5795010" h="7608570">
                <a:moveTo>
                  <a:pt x="0" y="136755"/>
                </a:moveTo>
                <a:lnTo>
                  <a:pt x="6972" y="93517"/>
                </a:lnTo>
                <a:lnTo>
                  <a:pt x="26386" y="55975"/>
                </a:lnTo>
                <a:lnTo>
                  <a:pt x="55990" y="26376"/>
                </a:lnTo>
                <a:lnTo>
                  <a:pt x="93531" y="6968"/>
                </a:lnTo>
                <a:lnTo>
                  <a:pt x="136755" y="0"/>
                </a:lnTo>
                <a:lnTo>
                  <a:pt x="5658244" y="0"/>
                </a:lnTo>
                <a:lnTo>
                  <a:pt x="5701482" y="6968"/>
                </a:lnTo>
                <a:lnTo>
                  <a:pt x="5739024" y="26376"/>
                </a:lnTo>
                <a:lnTo>
                  <a:pt x="5768623" y="55975"/>
                </a:lnTo>
                <a:lnTo>
                  <a:pt x="5788031" y="93517"/>
                </a:lnTo>
                <a:lnTo>
                  <a:pt x="5795000" y="136755"/>
                </a:lnTo>
                <a:lnTo>
                  <a:pt x="5795000" y="7471705"/>
                </a:lnTo>
                <a:lnTo>
                  <a:pt x="5788031" y="7514943"/>
                </a:lnTo>
                <a:lnTo>
                  <a:pt x="5768623" y="7552485"/>
                </a:lnTo>
                <a:lnTo>
                  <a:pt x="5739024" y="7582084"/>
                </a:lnTo>
                <a:lnTo>
                  <a:pt x="5701482" y="7601492"/>
                </a:lnTo>
                <a:lnTo>
                  <a:pt x="5658244" y="7608460"/>
                </a:lnTo>
                <a:lnTo>
                  <a:pt x="136755" y="7608460"/>
                </a:lnTo>
                <a:lnTo>
                  <a:pt x="93531" y="7601492"/>
                </a:lnTo>
                <a:lnTo>
                  <a:pt x="55990" y="7582084"/>
                </a:lnTo>
                <a:lnTo>
                  <a:pt x="26386" y="7552485"/>
                </a:lnTo>
                <a:lnTo>
                  <a:pt x="6972" y="7514943"/>
                </a:lnTo>
                <a:lnTo>
                  <a:pt x="0" y="7471705"/>
                </a:lnTo>
                <a:lnTo>
                  <a:pt x="0" y="13675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9320" y="2437345"/>
            <a:ext cx="4921885" cy="6154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05155">
              <a:lnSpc>
                <a:spcPct val="100000"/>
              </a:lnSpc>
              <a:spcBef>
                <a:spcPts val="130"/>
              </a:spcBef>
            </a:pPr>
            <a:r>
              <a:rPr dirty="0" sz="5700" spc="-165" b="1">
                <a:solidFill>
                  <a:srgbClr val="FF2D66"/>
                </a:solidFill>
                <a:latin typeface="Trebuchet MS"/>
                <a:cs typeface="Trebuchet MS"/>
              </a:rPr>
              <a:t>NB!</a:t>
            </a:r>
            <a:endParaRPr sz="5700">
              <a:latin typeface="Trebuchet MS"/>
              <a:cs typeface="Trebuchet MS"/>
            </a:endParaRPr>
          </a:p>
          <a:p>
            <a:pPr marL="339725" marR="5080" indent="-327660">
              <a:lnSpc>
                <a:spcPts val="2750"/>
              </a:lnSpc>
              <a:spcBef>
                <a:spcPts val="2725"/>
              </a:spcBef>
              <a:buClr>
                <a:srgbClr val="006FC0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жилой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арческий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возраст 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1F1F1F"/>
                </a:solidFill>
                <a:latin typeface="Lucida Sans Unicode"/>
                <a:cs typeface="Lucida Sans Unicode"/>
              </a:rPr>
              <a:t>являе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тивопо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азанием 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терапии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моноклональными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антителами.</a:t>
            </a:r>
            <a:endParaRPr sz="2300">
              <a:latin typeface="Lucida Sans Unicode"/>
              <a:cs typeface="Lucida Sans Unicode"/>
            </a:endParaRPr>
          </a:p>
          <a:p>
            <a:pPr marL="339725" marR="111760" indent="-327660">
              <a:lnSpc>
                <a:spcPts val="2750"/>
              </a:lnSpc>
              <a:spcBef>
                <a:spcPts val="1500"/>
              </a:spcBef>
              <a:buClr>
                <a:srgbClr val="006FC0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Пац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ам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ящимся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лечении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трансплан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ации 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анов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дима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оррекц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80">
                <a:solidFill>
                  <a:srgbClr val="1F1F1F"/>
                </a:solidFill>
                <a:latin typeface="Lucida Sans Unicode"/>
                <a:cs typeface="Lucida Sans Unicode"/>
              </a:rPr>
              <a:t>я 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ис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дной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базовой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им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уносупре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сивной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ерапи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endParaRPr sz="2300">
              <a:latin typeface="Lucida Sans Unicode"/>
              <a:cs typeface="Lucida Sans Unicode"/>
            </a:endParaRPr>
          </a:p>
          <a:p>
            <a:pPr marL="339725" marR="188595" indent="-327660">
              <a:lnSpc>
                <a:spcPts val="2750"/>
              </a:lnSpc>
              <a:spcBef>
                <a:spcPts val="1505"/>
              </a:spcBef>
              <a:buClr>
                <a:srgbClr val="006FC0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беременности 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случае,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если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енци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альн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льза 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превышает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риск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1544" y="2100974"/>
            <a:ext cx="12806045" cy="4791710"/>
          </a:xfrm>
          <a:custGeom>
            <a:avLst/>
            <a:gdLst/>
            <a:ahLst/>
            <a:cxnLst/>
            <a:rect l="l" t="t" r="r" b="b"/>
            <a:pathLst>
              <a:path w="12806044" h="4791709">
                <a:moveTo>
                  <a:pt x="0" y="90291"/>
                </a:moveTo>
                <a:lnTo>
                  <a:pt x="7100" y="55161"/>
                </a:lnTo>
                <a:lnTo>
                  <a:pt x="26459" y="26459"/>
                </a:lnTo>
                <a:lnTo>
                  <a:pt x="55161" y="7100"/>
                </a:lnTo>
                <a:lnTo>
                  <a:pt x="90291" y="0"/>
                </a:lnTo>
                <a:lnTo>
                  <a:pt x="12715229" y="0"/>
                </a:lnTo>
                <a:lnTo>
                  <a:pt x="12750358" y="7100"/>
                </a:lnTo>
                <a:lnTo>
                  <a:pt x="12779060" y="26459"/>
                </a:lnTo>
                <a:lnTo>
                  <a:pt x="12798419" y="55161"/>
                </a:lnTo>
                <a:lnTo>
                  <a:pt x="12805520" y="90291"/>
                </a:lnTo>
                <a:lnTo>
                  <a:pt x="12805520" y="4700867"/>
                </a:lnTo>
                <a:lnTo>
                  <a:pt x="12798419" y="4735997"/>
                </a:lnTo>
                <a:lnTo>
                  <a:pt x="12779060" y="4764698"/>
                </a:lnTo>
                <a:lnTo>
                  <a:pt x="12750358" y="4784058"/>
                </a:lnTo>
                <a:lnTo>
                  <a:pt x="12715229" y="4791158"/>
                </a:lnTo>
                <a:lnTo>
                  <a:pt x="90291" y="4791158"/>
                </a:lnTo>
                <a:lnTo>
                  <a:pt x="55161" y="4784058"/>
                </a:lnTo>
                <a:lnTo>
                  <a:pt x="26459" y="4764698"/>
                </a:lnTo>
                <a:lnTo>
                  <a:pt x="7100" y="4735997"/>
                </a:lnTo>
                <a:lnTo>
                  <a:pt x="0" y="4700867"/>
                </a:lnTo>
                <a:lnTo>
                  <a:pt x="0" y="90291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24026" y="3194791"/>
            <a:ext cx="10645140" cy="350647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365125" indent="-327660">
              <a:lnSpc>
                <a:spcPct val="100000"/>
              </a:lnSpc>
              <a:spcBef>
                <a:spcPts val="550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епсис,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дтве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жденный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12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енами,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1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личны</a:t>
            </a: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200" spc="-204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VID</a:t>
            </a:r>
            <a:r>
              <a:rPr dirty="0" sz="2200" spc="-43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200" spc="-36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200" spc="-38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0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гиперчувствительность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любому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компоненту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5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>
                <a:solidFill>
                  <a:srgbClr val="1F1F1F"/>
                </a:solidFill>
                <a:latin typeface="Lucida Sans Unicode"/>
                <a:cs typeface="Lucida Sans Unicode"/>
              </a:rPr>
              <a:t>ви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сный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еп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тит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В;</a:t>
            </a:r>
            <a:endParaRPr sz="2200">
              <a:latin typeface="Lucida Sans Unicode"/>
              <a:cs typeface="Lucida Sans Unicode"/>
            </a:endParaRPr>
          </a:p>
          <a:p>
            <a:pPr marL="365125" marR="30480" indent="-327660">
              <a:lnSpc>
                <a:spcPct val="100899"/>
              </a:lnSpc>
              <a:spcBef>
                <a:spcPts val="430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опу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ст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ующие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заб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левания,</a:t>
            </a:r>
            <a:r>
              <a:rPr dirty="0" sz="22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1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25">
                <a:solidFill>
                  <a:srgbClr val="1F1F1F"/>
                </a:solidFill>
                <a:latin typeface="Lucida Sans Unicode"/>
                <a:cs typeface="Lucida Sans Unicode"/>
              </a:rPr>
              <a:t>яза</a:t>
            </a:r>
            <a:r>
              <a:rPr dirty="0" sz="2200" spc="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ные,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ласно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клин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чес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ому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решен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3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2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ла</a:t>
            </a:r>
            <a:r>
              <a:rPr dirty="0" sz="2200" spc="-7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оприятным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прогнозом;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0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иммуносупрессивная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5">
                <a:solidFill>
                  <a:srgbClr val="1F1F1F"/>
                </a:solidFill>
                <a:latin typeface="Lucida Sans Unicode"/>
                <a:cs typeface="Lucida Sans Unicode"/>
              </a:rPr>
              <a:t>трансплантации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органов;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5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нейтропения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составляет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4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200" spc="-6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20">
                <a:solidFill>
                  <a:srgbClr val="1F1F1F"/>
                </a:solidFill>
                <a:latin typeface="Lucida Sans Unicode"/>
                <a:cs typeface="Lucida Sans Unicode"/>
              </a:rPr>
              <a:t>0,5×10</a:t>
            </a:r>
            <a:r>
              <a:rPr dirty="0" baseline="24904" sz="2175" spc="-33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220">
                <a:solidFill>
                  <a:srgbClr val="1F1F1F"/>
                </a:solidFill>
                <a:latin typeface="Lucida Sans Unicode"/>
                <a:cs typeface="Lucida Sans Unicode"/>
              </a:rPr>
              <a:t>/л;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0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активности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60">
                <a:solidFill>
                  <a:srgbClr val="1F1F1F"/>
                </a:solidFill>
                <a:latin typeface="Lucida Sans Unicode"/>
                <a:cs typeface="Lucida Sans Unicode"/>
              </a:rPr>
              <a:t>АСТ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95">
                <a:solidFill>
                  <a:srgbClr val="1F1F1F"/>
                </a:solidFill>
                <a:latin typeface="Lucida Sans Unicode"/>
                <a:cs typeface="Lucida Sans Unicode"/>
              </a:rPr>
              <a:t>АЛТ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5">
                <a:solidFill>
                  <a:srgbClr val="1F1F1F"/>
                </a:solidFill>
                <a:latin typeface="Lucida Sans Unicode"/>
                <a:cs typeface="Lucida Sans Unicode"/>
              </a:rPr>
              <a:t>чем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10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5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норм;</a:t>
            </a:r>
            <a:endParaRPr sz="22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55"/>
              </a:spcBef>
              <a:buClr>
                <a:srgbClr val="D20001"/>
              </a:buClr>
              <a:buFont typeface="Wingdings"/>
              <a:buChar char=""/>
              <a:tabLst>
                <a:tab pos="365760" algn="l"/>
              </a:tabLst>
            </a:pP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тромбоци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10">
                <a:solidFill>
                  <a:srgbClr val="1F1F1F"/>
                </a:solidFill>
                <a:latin typeface="Lucida Sans Unicode"/>
                <a:cs typeface="Lucida Sans Unicode"/>
              </a:rPr>
              <a:t>опения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4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200" spc="-204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200" spc="-700">
                <a:solidFill>
                  <a:srgbClr val="1F1F1F"/>
                </a:solidFill>
                <a:latin typeface="Lucida Sans Unicode"/>
                <a:cs typeface="Lucida Sans Unicode"/>
              </a:rPr>
              <a:t>×</a:t>
            </a:r>
            <a:r>
              <a:rPr dirty="0" sz="2200" spc="-335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baseline="24904" sz="2175" spc="-19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/л;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126" y="9916749"/>
            <a:ext cx="18869025" cy="1092835"/>
          </a:xfrm>
          <a:custGeom>
            <a:avLst/>
            <a:gdLst/>
            <a:ahLst/>
            <a:cxnLst/>
            <a:rect l="l" t="t" r="r" b="b"/>
            <a:pathLst>
              <a:path w="18869025" h="1092834">
                <a:moveTo>
                  <a:pt x="0" y="114296"/>
                </a:moveTo>
                <a:lnTo>
                  <a:pt x="8979" y="69815"/>
                </a:lnTo>
                <a:lnTo>
                  <a:pt x="33465" y="33484"/>
                </a:lnTo>
                <a:lnTo>
                  <a:pt x="69784" y="8984"/>
                </a:lnTo>
                <a:lnTo>
                  <a:pt x="114259" y="0"/>
                </a:lnTo>
                <a:lnTo>
                  <a:pt x="18754643" y="0"/>
                </a:lnTo>
                <a:lnTo>
                  <a:pt x="18799123" y="8984"/>
                </a:lnTo>
                <a:lnTo>
                  <a:pt x="18835454" y="33484"/>
                </a:lnTo>
                <a:lnTo>
                  <a:pt x="18859954" y="69815"/>
                </a:lnTo>
                <a:lnTo>
                  <a:pt x="18868939" y="114296"/>
                </a:lnTo>
                <a:lnTo>
                  <a:pt x="18868939" y="977963"/>
                </a:lnTo>
                <a:lnTo>
                  <a:pt x="18859954" y="1022438"/>
                </a:lnTo>
                <a:lnTo>
                  <a:pt x="18835454" y="1058756"/>
                </a:lnTo>
                <a:lnTo>
                  <a:pt x="18799123" y="1083243"/>
                </a:lnTo>
                <a:lnTo>
                  <a:pt x="18754643" y="1092222"/>
                </a:lnTo>
                <a:lnTo>
                  <a:pt x="114259" y="1092222"/>
                </a:lnTo>
                <a:lnTo>
                  <a:pt x="69784" y="1083243"/>
                </a:lnTo>
                <a:lnTo>
                  <a:pt x="33465" y="1058756"/>
                </a:lnTo>
                <a:lnTo>
                  <a:pt x="8979" y="1022438"/>
                </a:lnTo>
                <a:lnTo>
                  <a:pt x="0" y="977963"/>
                </a:lnTo>
                <a:lnTo>
                  <a:pt x="0" y="114296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1053" y="9967026"/>
            <a:ext cx="17103725" cy="942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latin typeface="Lucida Sans Unicode"/>
                <a:cs typeface="Lucida Sans Unicode"/>
              </a:rPr>
              <a:t>При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нарастании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признаков</a:t>
            </a:r>
            <a:r>
              <a:rPr dirty="0" sz="2000" spc="-55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дыхательной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недостаточности,</a:t>
            </a:r>
            <a:r>
              <a:rPr dirty="0" sz="2000" spc="-5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появлении</a:t>
            </a:r>
            <a:r>
              <a:rPr dirty="0" sz="2000" spc="-70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субфебрильной/фебрильной</a:t>
            </a:r>
            <a:r>
              <a:rPr dirty="0" sz="2000" spc="-4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лихорадки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при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нормальных/умеренно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повышенных/значительно</a:t>
            </a:r>
            <a:r>
              <a:rPr dirty="0" sz="2000" spc="-7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повышенных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маркерах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воспаления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150">
                <a:latin typeface="Lucida Sans Unicode"/>
                <a:cs typeface="Lucida Sans Unicode"/>
              </a:rPr>
              <a:t>(СОЭ,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показатели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СРБ,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прокальцитонина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лейкоцитов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крови)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-90">
                <a:latin typeface="Lucida Sans Unicode"/>
                <a:cs typeface="Lucida Sans Unicode"/>
              </a:rPr>
              <a:t>необходимо </a:t>
            </a:r>
            <a:r>
              <a:rPr dirty="0" sz="2000" spc="-30">
                <a:latin typeface="Lucida Sans Unicode"/>
                <a:cs typeface="Lucida Sans Unicode"/>
              </a:rPr>
              <a:t>исключить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развитие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грибковой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и/или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оппуртонистической </a:t>
            </a:r>
            <a:r>
              <a:rPr dirty="0" sz="2000" spc="-30">
                <a:latin typeface="Lucida Sans Unicode"/>
                <a:cs typeface="Lucida Sans Unicode"/>
              </a:rPr>
              <a:t>инфекции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7273" y="7872000"/>
            <a:ext cx="1950720" cy="1527175"/>
          </a:xfrm>
          <a:custGeom>
            <a:avLst/>
            <a:gdLst/>
            <a:ahLst/>
            <a:cxnLst/>
            <a:rect l="l" t="t" r="r" b="b"/>
            <a:pathLst>
              <a:path w="1950720" h="1527175">
                <a:moveTo>
                  <a:pt x="763397" y="624560"/>
                </a:moveTo>
                <a:lnTo>
                  <a:pt x="215138" y="624560"/>
                </a:lnTo>
                <a:lnTo>
                  <a:pt x="208203" y="631507"/>
                </a:lnTo>
                <a:lnTo>
                  <a:pt x="208203" y="641908"/>
                </a:lnTo>
                <a:lnTo>
                  <a:pt x="208203" y="895184"/>
                </a:lnTo>
                <a:lnTo>
                  <a:pt x="215138" y="902119"/>
                </a:lnTo>
                <a:lnTo>
                  <a:pt x="763397" y="902119"/>
                </a:lnTo>
                <a:lnTo>
                  <a:pt x="763397" y="624560"/>
                </a:lnTo>
                <a:close/>
              </a:path>
              <a:path w="1950720" h="1527175">
                <a:moveTo>
                  <a:pt x="763397" y="416394"/>
                </a:moveTo>
                <a:lnTo>
                  <a:pt x="757923" y="389458"/>
                </a:lnTo>
                <a:lnTo>
                  <a:pt x="743013" y="367385"/>
                </a:lnTo>
                <a:lnTo>
                  <a:pt x="720940" y="352475"/>
                </a:lnTo>
                <a:lnTo>
                  <a:pt x="693991" y="347002"/>
                </a:lnTo>
                <a:lnTo>
                  <a:pt x="628065" y="347002"/>
                </a:lnTo>
                <a:lnTo>
                  <a:pt x="624598" y="343535"/>
                </a:lnTo>
                <a:lnTo>
                  <a:pt x="624598" y="281089"/>
                </a:lnTo>
                <a:lnTo>
                  <a:pt x="628065" y="277622"/>
                </a:lnTo>
                <a:lnTo>
                  <a:pt x="687057" y="277622"/>
                </a:lnTo>
                <a:lnTo>
                  <a:pt x="693991" y="270675"/>
                </a:lnTo>
                <a:lnTo>
                  <a:pt x="693991" y="138772"/>
                </a:lnTo>
                <a:lnTo>
                  <a:pt x="688517" y="111836"/>
                </a:lnTo>
                <a:lnTo>
                  <a:pt x="673608" y="89776"/>
                </a:lnTo>
                <a:lnTo>
                  <a:pt x="651548" y="74866"/>
                </a:lnTo>
                <a:lnTo>
                  <a:pt x="624598" y="69392"/>
                </a:lnTo>
                <a:lnTo>
                  <a:pt x="138798" y="69392"/>
                </a:lnTo>
                <a:lnTo>
                  <a:pt x="111848" y="74866"/>
                </a:lnTo>
                <a:lnTo>
                  <a:pt x="89789" y="89776"/>
                </a:lnTo>
                <a:lnTo>
                  <a:pt x="74879" y="111836"/>
                </a:lnTo>
                <a:lnTo>
                  <a:pt x="69405" y="138772"/>
                </a:lnTo>
                <a:lnTo>
                  <a:pt x="69405" y="270675"/>
                </a:lnTo>
                <a:lnTo>
                  <a:pt x="76339" y="277622"/>
                </a:lnTo>
                <a:lnTo>
                  <a:pt x="135331" y="277622"/>
                </a:lnTo>
                <a:lnTo>
                  <a:pt x="138798" y="281089"/>
                </a:lnTo>
                <a:lnTo>
                  <a:pt x="138798" y="343535"/>
                </a:lnTo>
                <a:lnTo>
                  <a:pt x="135331" y="347002"/>
                </a:lnTo>
                <a:lnTo>
                  <a:pt x="69405" y="347002"/>
                </a:lnTo>
                <a:lnTo>
                  <a:pt x="42456" y="352475"/>
                </a:lnTo>
                <a:lnTo>
                  <a:pt x="20383" y="367385"/>
                </a:lnTo>
                <a:lnTo>
                  <a:pt x="5473" y="389458"/>
                </a:lnTo>
                <a:lnTo>
                  <a:pt x="0" y="416394"/>
                </a:lnTo>
                <a:lnTo>
                  <a:pt x="0" y="1249070"/>
                </a:lnTo>
                <a:lnTo>
                  <a:pt x="5473" y="1276019"/>
                </a:lnTo>
                <a:lnTo>
                  <a:pt x="20383" y="1298079"/>
                </a:lnTo>
                <a:lnTo>
                  <a:pt x="42456" y="1312989"/>
                </a:lnTo>
                <a:lnTo>
                  <a:pt x="69405" y="1318463"/>
                </a:lnTo>
                <a:lnTo>
                  <a:pt x="312293" y="1318463"/>
                </a:lnTo>
                <a:lnTo>
                  <a:pt x="317817" y="1270876"/>
                </a:lnTo>
                <a:lnTo>
                  <a:pt x="333540" y="1227124"/>
                </a:lnTo>
                <a:lnTo>
                  <a:pt x="358190" y="1188466"/>
                </a:lnTo>
                <a:lnTo>
                  <a:pt x="390474" y="1156169"/>
                </a:lnTo>
                <a:lnTo>
                  <a:pt x="429145" y="1131531"/>
                </a:lnTo>
                <a:lnTo>
                  <a:pt x="472909" y="1115822"/>
                </a:lnTo>
                <a:lnTo>
                  <a:pt x="520496" y="1110297"/>
                </a:lnTo>
                <a:lnTo>
                  <a:pt x="763397" y="1110297"/>
                </a:lnTo>
                <a:lnTo>
                  <a:pt x="763397" y="971511"/>
                </a:lnTo>
                <a:lnTo>
                  <a:pt x="173494" y="971511"/>
                </a:lnTo>
                <a:lnTo>
                  <a:pt x="160020" y="968781"/>
                </a:lnTo>
                <a:lnTo>
                  <a:pt x="148996" y="961326"/>
                </a:lnTo>
                <a:lnTo>
                  <a:pt x="141541" y="950290"/>
                </a:lnTo>
                <a:lnTo>
                  <a:pt x="138798" y="936815"/>
                </a:lnTo>
                <a:lnTo>
                  <a:pt x="138798" y="589864"/>
                </a:lnTo>
                <a:lnTo>
                  <a:pt x="141541" y="576402"/>
                </a:lnTo>
                <a:lnTo>
                  <a:pt x="148996" y="565365"/>
                </a:lnTo>
                <a:lnTo>
                  <a:pt x="160020" y="557911"/>
                </a:lnTo>
                <a:lnTo>
                  <a:pt x="173494" y="555180"/>
                </a:lnTo>
                <a:lnTo>
                  <a:pt x="763397" y="555180"/>
                </a:lnTo>
                <a:lnTo>
                  <a:pt x="763397" y="416394"/>
                </a:lnTo>
                <a:close/>
              </a:path>
              <a:path w="1950720" h="1527175">
                <a:moveTo>
                  <a:pt x="971600" y="1318463"/>
                </a:moveTo>
                <a:lnTo>
                  <a:pt x="964488" y="1274724"/>
                </a:lnTo>
                <a:lnTo>
                  <a:pt x="944727" y="1236637"/>
                </a:lnTo>
                <a:lnTo>
                  <a:pt x="914628" y="1206550"/>
                </a:lnTo>
                <a:lnTo>
                  <a:pt x="876541" y="1186789"/>
                </a:lnTo>
                <a:lnTo>
                  <a:pt x="832802" y="1179677"/>
                </a:lnTo>
                <a:lnTo>
                  <a:pt x="676643" y="1179677"/>
                </a:lnTo>
                <a:lnTo>
                  <a:pt x="676643" y="1249070"/>
                </a:lnTo>
                <a:lnTo>
                  <a:pt x="676643" y="1387856"/>
                </a:lnTo>
                <a:lnTo>
                  <a:pt x="520496" y="1387856"/>
                </a:lnTo>
                <a:lnTo>
                  <a:pt x="493547" y="1382382"/>
                </a:lnTo>
                <a:lnTo>
                  <a:pt x="471487" y="1367472"/>
                </a:lnTo>
                <a:lnTo>
                  <a:pt x="456577" y="1345399"/>
                </a:lnTo>
                <a:lnTo>
                  <a:pt x="451104" y="1318463"/>
                </a:lnTo>
                <a:lnTo>
                  <a:pt x="456577" y="1291513"/>
                </a:lnTo>
                <a:lnTo>
                  <a:pt x="471487" y="1269453"/>
                </a:lnTo>
                <a:lnTo>
                  <a:pt x="493547" y="1254544"/>
                </a:lnTo>
                <a:lnTo>
                  <a:pt x="520496" y="1249070"/>
                </a:lnTo>
                <a:lnTo>
                  <a:pt x="676643" y="1249070"/>
                </a:lnTo>
                <a:lnTo>
                  <a:pt x="676643" y="1179677"/>
                </a:lnTo>
                <a:lnTo>
                  <a:pt x="520496" y="1179677"/>
                </a:lnTo>
                <a:lnTo>
                  <a:pt x="476745" y="1186789"/>
                </a:lnTo>
                <a:lnTo>
                  <a:pt x="438658" y="1206550"/>
                </a:lnTo>
                <a:lnTo>
                  <a:pt x="408571" y="1236637"/>
                </a:lnTo>
                <a:lnTo>
                  <a:pt x="388810" y="1274724"/>
                </a:lnTo>
                <a:lnTo>
                  <a:pt x="381698" y="1318463"/>
                </a:lnTo>
                <a:lnTo>
                  <a:pt x="388810" y="1362202"/>
                </a:lnTo>
                <a:lnTo>
                  <a:pt x="408571" y="1400289"/>
                </a:lnTo>
                <a:lnTo>
                  <a:pt x="438658" y="1430375"/>
                </a:lnTo>
                <a:lnTo>
                  <a:pt x="476745" y="1450124"/>
                </a:lnTo>
                <a:lnTo>
                  <a:pt x="520496" y="1457236"/>
                </a:lnTo>
                <a:lnTo>
                  <a:pt x="832802" y="1457236"/>
                </a:lnTo>
                <a:lnTo>
                  <a:pt x="876541" y="1450124"/>
                </a:lnTo>
                <a:lnTo>
                  <a:pt x="914628" y="1430375"/>
                </a:lnTo>
                <a:lnTo>
                  <a:pt x="944727" y="1400289"/>
                </a:lnTo>
                <a:lnTo>
                  <a:pt x="964488" y="1362202"/>
                </a:lnTo>
                <a:lnTo>
                  <a:pt x="971600" y="1318463"/>
                </a:lnTo>
                <a:close/>
              </a:path>
              <a:path w="1950720" h="1527175">
                <a:moveTo>
                  <a:pt x="1950173" y="381698"/>
                </a:moveTo>
                <a:lnTo>
                  <a:pt x="1945601" y="336143"/>
                </a:lnTo>
                <a:lnTo>
                  <a:pt x="1932495" y="293776"/>
                </a:lnTo>
                <a:lnTo>
                  <a:pt x="1914334" y="260273"/>
                </a:lnTo>
                <a:lnTo>
                  <a:pt x="1911731" y="255460"/>
                </a:lnTo>
                <a:lnTo>
                  <a:pt x="1884210" y="222097"/>
                </a:lnTo>
                <a:lnTo>
                  <a:pt x="1850821" y="194602"/>
                </a:lnTo>
                <a:lnTo>
                  <a:pt x="1846008" y="191998"/>
                </a:lnTo>
                <a:lnTo>
                  <a:pt x="1846008" y="381698"/>
                </a:lnTo>
                <a:lnTo>
                  <a:pt x="1741843" y="381698"/>
                </a:lnTo>
                <a:lnTo>
                  <a:pt x="1741843" y="451091"/>
                </a:lnTo>
                <a:lnTo>
                  <a:pt x="1846008" y="451091"/>
                </a:lnTo>
                <a:lnTo>
                  <a:pt x="1846008" y="555180"/>
                </a:lnTo>
                <a:lnTo>
                  <a:pt x="1741843" y="555180"/>
                </a:lnTo>
                <a:lnTo>
                  <a:pt x="1741843" y="624560"/>
                </a:lnTo>
                <a:lnTo>
                  <a:pt x="1846008" y="624560"/>
                </a:lnTo>
                <a:lnTo>
                  <a:pt x="1846008" y="728649"/>
                </a:lnTo>
                <a:lnTo>
                  <a:pt x="1741843" y="728649"/>
                </a:lnTo>
                <a:lnTo>
                  <a:pt x="1741843" y="798042"/>
                </a:lnTo>
                <a:lnTo>
                  <a:pt x="1846008" y="798042"/>
                </a:lnTo>
                <a:lnTo>
                  <a:pt x="1846008" y="867435"/>
                </a:lnTo>
                <a:lnTo>
                  <a:pt x="1799577" y="880694"/>
                </a:lnTo>
                <a:lnTo>
                  <a:pt x="1751164" y="885037"/>
                </a:lnTo>
                <a:lnTo>
                  <a:pt x="1701698" y="881951"/>
                </a:lnTo>
                <a:lnTo>
                  <a:pt x="1652079" y="872959"/>
                </a:lnTo>
                <a:lnTo>
                  <a:pt x="1603248" y="859523"/>
                </a:lnTo>
                <a:lnTo>
                  <a:pt x="1556080" y="843140"/>
                </a:lnTo>
                <a:lnTo>
                  <a:pt x="1503133" y="820216"/>
                </a:lnTo>
                <a:lnTo>
                  <a:pt x="1475409" y="806716"/>
                </a:lnTo>
                <a:lnTo>
                  <a:pt x="1456690" y="797610"/>
                </a:lnTo>
                <a:lnTo>
                  <a:pt x="1409598" y="778256"/>
                </a:lnTo>
                <a:lnTo>
                  <a:pt x="1354696" y="765073"/>
                </a:lnTo>
                <a:lnTo>
                  <a:pt x="1309636" y="761580"/>
                </a:lnTo>
                <a:lnTo>
                  <a:pt x="1259979" y="763752"/>
                </a:lnTo>
                <a:lnTo>
                  <a:pt x="1209078" y="771829"/>
                </a:lnTo>
                <a:lnTo>
                  <a:pt x="1160259" y="786066"/>
                </a:lnTo>
                <a:lnTo>
                  <a:pt x="1116850" y="806716"/>
                </a:lnTo>
                <a:lnTo>
                  <a:pt x="1116850" y="381698"/>
                </a:lnTo>
                <a:lnTo>
                  <a:pt x="1126324" y="334187"/>
                </a:lnTo>
                <a:lnTo>
                  <a:pt x="1152232" y="295617"/>
                </a:lnTo>
                <a:lnTo>
                  <a:pt x="1190828" y="269722"/>
                </a:lnTo>
                <a:lnTo>
                  <a:pt x="1238377" y="260273"/>
                </a:lnTo>
                <a:lnTo>
                  <a:pt x="1724482" y="260273"/>
                </a:lnTo>
                <a:lnTo>
                  <a:pt x="1772043" y="269722"/>
                </a:lnTo>
                <a:lnTo>
                  <a:pt x="1810639" y="295617"/>
                </a:lnTo>
                <a:lnTo>
                  <a:pt x="1836547" y="334187"/>
                </a:lnTo>
                <a:lnTo>
                  <a:pt x="1846008" y="381698"/>
                </a:lnTo>
                <a:lnTo>
                  <a:pt x="1846008" y="191998"/>
                </a:lnTo>
                <a:lnTo>
                  <a:pt x="1812480" y="173850"/>
                </a:lnTo>
                <a:lnTo>
                  <a:pt x="1770075" y="160756"/>
                </a:lnTo>
                <a:lnTo>
                  <a:pt x="1724482" y="156184"/>
                </a:lnTo>
                <a:lnTo>
                  <a:pt x="1571713" y="156184"/>
                </a:lnTo>
                <a:lnTo>
                  <a:pt x="1577543" y="144119"/>
                </a:lnTo>
                <a:lnTo>
                  <a:pt x="1579372" y="138772"/>
                </a:lnTo>
                <a:lnTo>
                  <a:pt x="1581912" y="131406"/>
                </a:lnTo>
                <a:lnTo>
                  <a:pt x="1584655" y="118071"/>
                </a:lnTo>
                <a:lnTo>
                  <a:pt x="1578546" y="69392"/>
                </a:lnTo>
                <a:lnTo>
                  <a:pt x="1555000" y="30568"/>
                </a:lnTo>
                <a:lnTo>
                  <a:pt x="1521879" y="8216"/>
                </a:lnTo>
                <a:lnTo>
                  <a:pt x="1516151" y="7061"/>
                </a:lnTo>
                <a:lnTo>
                  <a:pt x="1516151" y="104089"/>
                </a:lnTo>
                <a:lnTo>
                  <a:pt x="1513420" y="117551"/>
                </a:lnTo>
                <a:lnTo>
                  <a:pt x="1505953" y="128587"/>
                </a:lnTo>
                <a:lnTo>
                  <a:pt x="1494917" y="136042"/>
                </a:lnTo>
                <a:lnTo>
                  <a:pt x="1481429" y="138772"/>
                </a:lnTo>
                <a:lnTo>
                  <a:pt x="1467954" y="136042"/>
                </a:lnTo>
                <a:lnTo>
                  <a:pt x="1456905" y="128587"/>
                </a:lnTo>
                <a:lnTo>
                  <a:pt x="1449451" y="117551"/>
                </a:lnTo>
                <a:lnTo>
                  <a:pt x="1446707" y="104089"/>
                </a:lnTo>
                <a:lnTo>
                  <a:pt x="1449451" y="90614"/>
                </a:lnTo>
                <a:lnTo>
                  <a:pt x="1456905" y="79578"/>
                </a:lnTo>
                <a:lnTo>
                  <a:pt x="1467954" y="72123"/>
                </a:lnTo>
                <a:lnTo>
                  <a:pt x="1481429" y="69392"/>
                </a:lnTo>
                <a:lnTo>
                  <a:pt x="1494917" y="72123"/>
                </a:lnTo>
                <a:lnTo>
                  <a:pt x="1505953" y="79578"/>
                </a:lnTo>
                <a:lnTo>
                  <a:pt x="1513420" y="90614"/>
                </a:lnTo>
                <a:lnTo>
                  <a:pt x="1516151" y="104089"/>
                </a:lnTo>
                <a:lnTo>
                  <a:pt x="1516151" y="7061"/>
                </a:lnTo>
                <a:lnTo>
                  <a:pt x="1440992" y="8216"/>
                </a:lnTo>
                <a:lnTo>
                  <a:pt x="1407871" y="30568"/>
                </a:lnTo>
                <a:lnTo>
                  <a:pt x="1385493" y="63665"/>
                </a:lnTo>
                <a:lnTo>
                  <a:pt x="1377264" y="104089"/>
                </a:lnTo>
                <a:lnTo>
                  <a:pt x="1378216" y="118071"/>
                </a:lnTo>
                <a:lnTo>
                  <a:pt x="1380959" y="131406"/>
                </a:lnTo>
                <a:lnTo>
                  <a:pt x="1385328" y="144119"/>
                </a:lnTo>
                <a:lnTo>
                  <a:pt x="1391158" y="156184"/>
                </a:lnTo>
                <a:lnTo>
                  <a:pt x="1238377" y="156184"/>
                </a:lnTo>
                <a:lnTo>
                  <a:pt x="1192796" y="160756"/>
                </a:lnTo>
                <a:lnTo>
                  <a:pt x="1150378" y="173850"/>
                </a:lnTo>
                <a:lnTo>
                  <a:pt x="1112037" y="194602"/>
                </a:lnTo>
                <a:lnTo>
                  <a:pt x="1078661" y="222097"/>
                </a:lnTo>
                <a:lnTo>
                  <a:pt x="1051140" y="255460"/>
                </a:lnTo>
                <a:lnTo>
                  <a:pt x="1030376" y="293776"/>
                </a:lnTo>
                <a:lnTo>
                  <a:pt x="1017257" y="336143"/>
                </a:lnTo>
                <a:lnTo>
                  <a:pt x="1012685" y="381698"/>
                </a:lnTo>
                <a:lnTo>
                  <a:pt x="1012685" y="1075601"/>
                </a:lnTo>
                <a:lnTo>
                  <a:pt x="1017257" y="1121143"/>
                </a:lnTo>
                <a:lnTo>
                  <a:pt x="1030376" y="1163523"/>
                </a:lnTo>
                <a:lnTo>
                  <a:pt x="1051140" y="1201839"/>
                </a:lnTo>
                <a:lnTo>
                  <a:pt x="1078661" y="1235189"/>
                </a:lnTo>
                <a:lnTo>
                  <a:pt x="1112037" y="1262697"/>
                </a:lnTo>
                <a:lnTo>
                  <a:pt x="1150378" y="1283436"/>
                </a:lnTo>
                <a:lnTo>
                  <a:pt x="1192796" y="1296543"/>
                </a:lnTo>
                <a:lnTo>
                  <a:pt x="1238377" y="1301115"/>
                </a:lnTo>
                <a:lnTo>
                  <a:pt x="1377264" y="1301115"/>
                </a:lnTo>
                <a:lnTo>
                  <a:pt x="1377264" y="1370507"/>
                </a:lnTo>
                <a:lnTo>
                  <a:pt x="1380007" y="1383982"/>
                </a:lnTo>
                <a:lnTo>
                  <a:pt x="1387475" y="1395006"/>
                </a:lnTo>
                <a:lnTo>
                  <a:pt x="1398511" y="1402461"/>
                </a:lnTo>
                <a:lnTo>
                  <a:pt x="1411986" y="1405204"/>
                </a:lnTo>
                <a:lnTo>
                  <a:pt x="1446707" y="1405204"/>
                </a:lnTo>
                <a:lnTo>
                  <a:pt x="1446707" y="1526628"/>
                </a:lnTo>
                <a:lnTo>
                  <a:pt x="1516151" y="1526628"/>
                </a:lnTo>
                <a:lnTo>
                  <a:pt x="1516151" y="1405204"/>
                </a:lnTo>
                <a:lnTo>
                  <a:pt x="1550873" y="1405204"/>
                </a:lnTo>
                <a:lnTo>
                  <a:pt x="1564360" y="1402461"/>
                </a:lnTo>
                <a:lnTo>
                  <a:pt x="1575396" y="1395006"/>
                </a:lnTo>
                <a:lnTo>
                  <a:pt x="1582864" y="1383982"/>
                </a:lnTo>
                <a:lnTo>
                  <a:pt x="1585595" y="1370507"/>
                </a:lnTo>
                <a:lnTo>
                  <a:pt x="1585595" y="1301115"/>
                </a:lnTo>
                <a:lnTo>
                  <a:pt x="1724482" y="1301115"/>
                </a:lnTo>
                <a:lnTo>
                  <a:pt x="1770075" y="1296543"/>
                </a:lnTo>
                <a:lnTo>
                  <a:pt x="1812480" y="1283436"/>
                </a:lnTo>
                <a:lnTo>
                  <a:pt x="1850821" y="1262697"/>
                </a:lnTo>
                <a:lnTo>
                  <a:pt x="1884210" y="1235189"/>
                </a:lnTo>
                <a:lnTo>
                  <a:pt x="1911731" y="1201839"/>
                </a:lnTo>
                <a:lnTo>
                  <a:pt x="1932495" y="1163523"/>
                </a:lnTo>
                <a:lnTo>
                  <a:pt x="1945601" y="1121143"/>
                </a:lnTo>
                <a:lnTo>
                  <a:pt x="1950173" y="1075601"/>
                </a:lnTo>
                <a:lnTo>
                  <a:pt x="1950173" y="885037"/>
                </a:lnTo>
                <a:lnTo>
                  <a:pt x="1950173" y="381698"/>
                </a:lnTo>
                <a:close/>
              </a:path>
            </a:pathLst>
          </a:custGeom>
          <a:solidFill>
            <a:srgbClr val="005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074534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70">
                <a:solidFill>
                  <a:srgbClr val="FF2D66"/>
                </a:solidFill>
              </a:rPr>
              <a:t>П</a:t>
            </a:r>
            <a:r>
              <a:rPr dirty="0" sz="4300" spc="-170">
                <a:solidFill>
                  <a:srgbClr val="FF2D66"/>
                </a:solidFill>
              </a:rPr>
              <a:t>а</a:t>
            </a:r>
            <a:r>
              <a:rPr dirty="0" sz="4300" spc="-200">
                <a:solidFill>
                  <a:srgbClr val="FF2D66"/>
                </a:solidFill>
              </a:rPr>
              <a:t>т</a:t>
            </a:r>
            <a:r>
              <a:rPr dirty="0" sz="4300" spc="-220">
                <a:solidFill>
                  <a:srgbClr val="FF2D66"/>
                </a:solidFill>
              </a:rPr>
              <a:t>о</a:t>
            </a:r>
            <a:r>
              <a:rPr dirty="0" sz="4300" spc="-229">
                <a:solidFill>
                  <a:srgbClr val="FF2D66"/>
                </a:solidFill>
              </a:rPr>
              <a:t>г</a:t>
            </a:r>
            <a:r>
              <a:rPr dirty="0" sz="4300" spc="-55">
                <a:solidFill>
                  <a:srgbClr val="FF2D66"/>
                </a:solidFill>
              </a:rPr>
              <a:t>енетичес</a:t>
            </a:r>
            <a:r>
              <a:rPr dirty="0" sz="4300" spc="-140">
                <a:solidFill>
                  <a:srgbClr val="FF2D66"/>
                </a:solidFill>
              </a:rPr>
              <a:t>к</a:t>
            </a:r>
            <a:r>
              <a:rPr dirty="0" sz="4300" spc="-80">
                <a:solidFill>
                  <a:srgbClr val="FF2D66"/>
                </a:solidFill>
              </a:rPr>
              <a:t>ое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25">
                <a:solidFill>
                  <a:srgbClr val="FF2D66"/>
                </a:solidFill>
              </a:rPr>
              <a:t>лечение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6891980" y="880300"/>
            <a:ext cx="11386185" cy="2122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40">
                <a:solidFill>
                  <a:srgbClr val="565656"/>
                </a:solidFill>
                <a:latin typeface="Lucida Sans Unicode"/>
                <a:cs typeface="Lucida Sans Unicode"/>
              </a:rPr>
              <a:t>ерапия</a:t>
            </a:r>
            <a:r>
              <a:rPr dirty="0" sz="4300" spc="-2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п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36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4300" spc="-10">
                <a:solidFill>
                  <a:srgbClr val="565656"/>
                </a:solidFill>
                <a:latin typeface="Lucida Sans Unicode"/>
                <a:cs typeface="Lucida Sans Unicode"/>
              </a:rPr>
              <a:t>авле</a:t>
            </a:r>
            <a:r>
              <a:rPr dirty="0" sz="4300" spc="-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60">
                <a:solidFill>
                  <a:srgbClr val="565656"/>
                </a:solidFill>
                <a:latin typeface="Lucida Sans Unicode"/>
                <a:cs typeface="Lucida Sans Unicode"/>
              </a:rPr>
              <a:t>ия</a:t>
            </a:r>
            <a:r>
              <a:rPr dirty="0" sz="4300" spc="-3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80">
                <a:solidFill>
                  <a:srgbClr val="565656"/>
                </a:solidFill>
                <a:latin typeface="Lucida Sans Unicode"/>
                <a:cs typeface="Lucida Sans Unicode"/>
              </a:rPr>
              <a:t>ци</a:t>
            </a:r>
            <a:r>
              <a:rPr dirty="0" sz="4300" spc="-20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60">
                <a:solidFill>
                  <a:srgbClr val="565656"/>
                </a:solidFill>
                <a:latin typeface="Lucida Sans Unicode"/>
                <a:cs typeface="Lucida Sans Unicode"/>
              </a:rPr>
              <a:t>окино</a:t>
            </a:r>
            <a:r>
              <a:rPr dirty="0" sz="4300" spc="-4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22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4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3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60">
                <a:solidFill>
                  <a:srgbClr val="565656"/>
                </a:solidFill>
                <a:latin typeface="Lucida Sans Unicode"/>
                <a:cs typeface="Lucida Sans Unicode"/>
              </a:rPr>
              <a:t>ш</a:t>
            </a:r>
            <a:r>
              <a:rPr dirty="0" sz="4300" spc="-16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120">
                <a:solidFill>
                  <a:srgbClr val="565656"/>
                </a:solidFill>
                <a:latin typeface="Lucida Sans Unicode"/>
                <a:cs typeface="Lucida Sans Unicode"/>
              </a:rPr>
              <a:t>орма</a:t>
            </a:r>
            <a:endParaRPr sz="4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Lucida Sans Unicode"/>
              <a:cs typeface="Lucida Sans Unicode"/>
            </a:endParaRPr>
          </a:p>
          <a:p>
            <a:pPr marL="2926715" marR="1821180" indent="834390">
              <a:lnSpc>
                <a:spcPts val="2750"/>
              </a:lnSpc>
            </a:pPr>
            <a:r>
              <a:rPr dirty="0" sz="2300" spc="-105">
                <a:solidFill>
                  <a:srgbClr val="FF2D66"/>
                </a:solidFill>
                <a:latin typeface="Lucida Sans Unicode"/>
                <a:cs typeface="Lucida Sans Unicode"/>
              </a:rPr>
              <a:t>Пр</a:t>
            </a:r>
            <a:r>
              <a:rPr dirty="0" sz="2300" spc="-12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0">
                <a:solidFill>
                  <a:srgbClr val="FF2D66"/>
                </a:solidFill>
                <a:latin typeface="Lucida Sans Unicode"/>
                <a:cs typeface="Lucida Sans Unicode"/>
              </a:rPr>
              <a:t>тивопо</a:t>
            </a:r>
            <a:r>
              <a:rPr dirty="0" sz="2300" spc="-50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">
                <a:solidFill>
                  <a:srgbClr val="FF2D66"/>
                </a:solidFill>
                <a:latin typeface="Lucida Sans Unicode"/>
                <a:cs typeface="Lucida Sans Unicode"/>
              </a:rPr>
              <a:t>азания</a:t>
            </a:r>
            <a:r>
              <a:rPr dirty="0" sz="230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50">
                <a:solidFill>
                  <a:srgbClr val="565656"/>
                </a:solidFill>
                <a:latin typeface="Lucida Sans Unicode"/>
                <a:cs typeface="Lucida Sans Unicode"/>
              </a:rPr>
              <a:t>ля</a:t>
            </a:r>
            <a:r>
              <a:rPr dirty="0" sz="230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565656"/>
                </a:solidFill>
                <a:latin typeface="Lucida Sans Unicode"/>
                <a:cs typeface="Lucida Sans Unicode"/>
              </a:rPr>
              <a:t>назначения  </a:t>
            </a:r>
            <a:r>
              <a:rPr dirty="0" sz="2300" spc="-90">
                <a:solidFill>
                  <a:srgbClr val="565656"/>
                </a:solidFill>
                <a:latin typeface="Lucida Sans Unicode"/>
                <a:cs typeface="Lucida Sans Unicode"/>
              </a:rPr>
              <a:t>генно-инженерных</a:t>
            </a:r>
            <a:r>
              <a:rPr dirty="0" sz="2300" spc="-1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565656"/>
                </a:solidFill>
                <a:latin typeface="Lucida Sans Unicode"/>
                <a:cs typeface="Lucida Sans Unicode"/>
              </a:rPr>
              <a:t>биологических</a:t>
            </a:r>
            <a:r>
              <a:rPr dirty="0" sz="230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препаратов: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29864" y="682805"/>
            <a:ext cx="9950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0">
                <a:solidFill>
                  <a:srgbClr val="0050EF"/>
                </a:solidFill>
                <a:latin typeface="Lucida Sans Unicode"/>
                <a:cs typeface="Lucida Sans Unicode"/>
              </a:rPr>
              <a:t>5.2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1544" y="7042708"/>
            <a:ext cx="12806045" cy="2654935"/>
          </a:xfrm>
          <a:custGeom>
            <a:avLst/>
            <a:gdLst/>
            <a:ahLst/>
            <a:cxnLst/>
            <a:rect l="l" t="t" r="r" b="b"/>
            <a:pathLst>
              <a:path w="12806044" h="2654934">
                <a:moveTo>
                  <a:pt x="0" y="50010"/>
                </a:moveTo>
                <a:lnTo>
                  <a:pt x="3926" y="30534"/>
                </a:lnTo>
                <a:lnTo>
                  <a:pt x="14639" y="14639"/>
                </a:lnTo>
                <a:lnTo>
                  <a:pt x="30534" y="3926"/>
                </a:lnTo>
                <a:lnTo>
                  <a:pt x="50010" y="0"/>
                </a:lnTo>
                <a:lnTo>
                  <a:pt x="12755510" y="0"/>
                </a:lnTo>
                <a:lnTo>
                  <a:pt x="12774986" y="3926"/>
                </a:lnTo>
                <a:lnTo>
                  <a:pt x="12790881" y="14639"/>
                </a:lnTo>
                <a:lnTo>
                  <a:pt x="12801593" y="30534"/>
                </a:lnTo>
                <a:lnTo>
                  <a:pt x="12805520" y="50010"/>
                </a:lnTo>
                <a:lnTo>
                  <a:pt x="12805520" y="2604713"/>
                </a:lnTo>
                <a:lnTo>
                  <a:pt x="12801593" y="2624188"/>
                </a:lnTo>
                <a:lnTo>
                  <a:pt x="12790881" y="2640083"/>
                </a:lnTo>
                <a:lnTo>
                  <a:pt x="12774986" y="2650796"/>
                </a:lnTo>
                <a:lnTo>
                  <a:pt x="12755510" y="2654723"/>
                </a:lnTo>
                <a:lnTo>
                  <a:pt x="50010" y="2654723"/>
                </a:lnTo>
                <a:lnTo>
                  <a:pt x="30534" y="2650796"/>
                </a:lnTo>
                <a:lnTo>
                  <a:pt x="14639" y="2640083"/>
                </a:lnTo>
                <a:lnTo>
                  <a:pt x="3926" y="2624188"/>
                </a:lnTo>
                <a:lnTo>
                  <a:pt x="0" y="2604713"/>
                </a:lnTo>
                <a:lnTo>
                  <a:pt x="0" y="50010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37605" y="7208863"/>
            <a:ext cx="11420475" cy="2447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81100">
              <a:lnSpc>
                <a:spcPct val="100000"/>
              </a:lnSpc>
              <a:spcBef>
                <a:spcPts val="90"/>
              </a:spcBef>
            </a:pPr>
            <a:r>
              <a:rPr dirty="0" sz="2300" spc="-85">
                <a:solidFill>
                  <a:srgbClr val="FF2D66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2D66"/>
                </a:solidFill>
                <a:latin typeface="Lucida Sans Unicode"/>
                <a:cs typeface="Lucida Sans Unicode"/>
              </a:rPr>
              <a:t>фоне</a:t>
            </a:r>
            <a:r>
              <a:rPr dirty="0" sz="230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FF2D66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2300" spc="-15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FF2D66"/>
                </a:solidFill>
                <a:latin typeface="Lucida Sans Unicode"/>
                <a:cs typeface="Lucida Sans Unicode"/>
              </a:rPr>
              <a:t>блокаторами</a:t>
            </a:r>
            <a:r>
              <a:rPr dirty="0" sz="230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0">
                <a:solidFill>
                  <a:srgbClr val="FF2D66"/>
                </a:solidFill>
                <a:latin typeface="Lucida Sans Unicode"/>
                <a:cs typeface="Lucida Sans Unicode"/>
              </a:rPr>
              <a:t>ИЛ-6</a:t>
            </a:r>
            <a:r>
              <a:rPr dirty="0" sz="2300" spc="-15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FF2D66"/>
                </a:solidFill>
                <a:latin typeface="Lucida Sans Unicode"/>
                <a:cs typeface="Lucida Sans Unicode"/>
              </a:rPr>
              <a:t>возникают</a:t>
            </a:r>
            <a:r>
              <a:rPr dirty="0" sz="230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F2D66"/>
                </a:solidFill>
                <a:latin typeface="Lucida Sans Unicode"/>
                <a:cs typeface="Lucida Sans Unicode"/>
              </a:rPr>
              <a:t>нежелательные</a:t>
            </a:r>
            <a:r>
              <a:rPr dirty="0" sz="2300" spc="-17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F2D66"/>
                </a:solidFill>
                <a:latin typeface="Lucida Sans Unicode"/>
                <a:cs typeface="Lucida Sans Unicode"/>
              </a:rPr>
              <a:t>явления</a:t>
            </a:r>
            <a:r>
              <a:rPr dirty="0" sz="2300">
                <a:solidFill>
                  <a:srgbClr val="565656"/>
                </a:solidFill>
                <a:latin typeface="Lucida Sans Unicode"/>
                <a:cs typeface="Lucida Sans Unicode"/>
              </a:rPr>
              <a:t>:</a:t>
            </a:r>
            <a:endParaRPr sz="2300">
              <a:latin typeface="Lucida Sans Unicode"/>
              <a:cs typeface="Lucida Sans Unicode"/>
            </a:endParaRPr>
          </a:p>
          <a:p>
            <a:pPr marL="339725" marR="1783080" indent="-327660">
              <a:lnSpc>
                <a:spcPct val="100899"/>
              </a:lnSpc>
              <a:spcBef>
                <a:spcPts val="214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инфекционные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заболевания: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1F1F1F"/>
                </a:solidFill>
                <a:latin typeface="Lucida Sans Unicode"/>
                <a:cs typeface="Lucida Sans Unicode"/>
              </a:rPr>
              <a:t>бактериальная</a:t>
            </a:r>
            <a:r>
              <a:rPr dirty="0" sz="22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пневмония,</a:t>
            </a:r>
            <a:r>
              <a:rPr dirty="0" sz="22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флегмона, </a:t>
            </a:r>
            <a:r>
              <a:rPr dirty="0" sz="2200" spc="-6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инфекции,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25">
                <a:solidFill>
                  <a:srgbClr val="1F1F1F"/>
                </a:solidFill>
                <a:latin typeface="Lucida Sans Unicode"/>
                <a:cs typeface="Lucida Sans Unicode"/>
              </a:rPr>
              <a:t>вызванные</a:t>
            </a:r>
            <a:r>
              <a:rPr dirty="0" sz="22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Herpes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zoster,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20">
                <a:solidFill>
                  <a:srgbClr val="1F1F1F"/>
                </a:solidFill>
                <a:latin typeface="Lucida Sans Unicode"/>
                <a:cs typeface="Lucida Sans Unicode"/>
              </a:rPr>
              <a:t>др.;</a:t>
            </a:r>
            <a:endParaRPr sz="22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5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200" spc="-30">
                <a:solidFill>
                  <a:srgbClr val="1F1F1F"/>
                </a:solidFill>
                <a:latin typeface="Lucida Sans Unicode"/>
                <a:cs typeface="Lucida Sans Unicode"/>
              </a:rPr>
              <a:t>сыпь,</a:t>
            </a:r>
            <a:r>
              <a:rPr dirty="0" sz="22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крапивница;</a:t>
            </a:r>
            <a:endParaRPr sz="2200">
              <a:latin typeface="Lucida Sans Unicode"/>
              <a:cs typeface="Lucida Sans Unicode"/>
            </a:endParaRPr>
          </a:p>
          <a:p>
            <a:pPr marL="339725" marR="3997960" indent="-327660">
              <a:lnSpc>
                <a:spcPct val="100899"/>
              </a:lnSpc>
              <a:spcBef>
                <a:spcPts val="42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2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повышение </a:t>
            </a:r>
            <a:r>
              <a:rPr dirty="0" sz="22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показателей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липидного </a:t>
            </a:r>
            <a:r>
              <a:rPr dirty="0" sz="2200" spc="-40">
                <a:solidFill>
                  <a:srgbClr val="1F1F1F"/>
                </a:solidFill>
                <a:latin typeface="Lucida Sans Unicode"/>
                <a:cs typeface="Lucida Sans Unicode"/>
              </a:rPr>
              <a:t>обмена </a:t>
            </a:r>
            <a:r>
              <a:rPr dirty="0" sz="22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1F1F1F"/>
                </a:solidFill>
                <a:latin typeface="Lucida Sans Unicode"/>
                <a:cs typeface="Lucida Sans Unicode"/>
              </a:rPr>
              <a:t>(общего</a:t>
            </a:r>
            <a:r>
              <a:rPr dirty="0" sz="22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1F1F1F"/>
                </a:solidFill>
                <a:latin typeface="Lucida Sans Unicode"/>
                <a:cs typeface="Lucida Sans Unicode"/>
              </a:rPr>
              <a:t>холестерина,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триглицеридов,</a:t>
            </a:r>
            <a:r>
              <a:rPr dirty="0" sz="22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1F1F1F"/>
                </a:solidFill>
                <a:latin typeface="Lucida Sans Unicode"/>
                <a:cs typeface="Lucida Sans Unicode"/>
              </a:rPr>
              <a:t>ЛПВП,</a:t>
            </a:r>
            <a:r>
              <a:rPr dirty="0" sz="22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90">
                <a:solidFill>
                  <a:srgbClr val="1F1F1F"/>
                </a:solidFill>
                <a:latin typeface="Lucida Sans Unicode"/>
                <a:cs typeface="Lucida Sans Unicode"/>
              </a:rPr>
              <a:t>ЛПНП).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3376" y="628430"/>
            <a:ext cx="44767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80">
                <a:solidFill>
                  <a:srgbClr val="A6A6A6"/>
                </a:solidFill>
                <a:latin typeface="Lucida Sans Unicode"/>
                <a:cs typeface="Lucida Sans Unicode"/>
              </a:rPr>
              <a:t>14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67892" y="8735586"/>
            <a:ext cx="12886690" cy="2027555"/>
            <a:chOff x="6667892" y="8735586"/>
            <a:chExt cx="12886690" cy="2027555"/>
          </a:xfrm>
        </p:grpSpPr>
        <p:sp>
          <p:nvSpPr>
            <p:cNvPr id="4" name="object 4"/>
            <p:cNvSpPr/>
            <p:nvPr/>
          </p:nvSpPr>
          <p:spPr>
            <a:xfrm>
              <a:off x="6681544" y="8749239"/>
              <a:ext cx="12859385" cy="2000250"/>
            </a:xfrm>
            <a:custGeom>
              <a:avLst/>
              <a:gdLst/>
              <a:ahLst/>
              <a:cxnLst/>
              <a:rect l="l" t="t" r="r" b="b"/>
              <a:pathLst>
                <a:path w="12859385" h="2000250">
                  <a:moveTo>
                    <a:pt x="12766149" y="0"/>
                  </a:moveTo>
                  <a:lnTo>
                    <a:pt x="92837" y="0"/>
                  </a:lnTo>
                  <a:lnTo>
                    <a:pt x="56696" y="7294"/>
                  </a:lnTo>
                  <a:lnTo>
                    <a:pt x="27187" y="27187"/>
                  </a:lnTo>
                  <a:lnTo>
                    <a:pt x="7294" y="56696"/>
                  </a:lnTo>
                  <a:lnTo>
                    <a:pt x="0" y="92837"/>
                  </a:lnTo>
                  <a:lnTo>
                    <a:pt x="0" y="1907216"/>
                  </a:lnTo>
                  <a:lnTo>
                    <a:pt x="7294" y="1943348"/>
                  </a:lnTo>
                  <a:lnTo>
                    <a:pt x="27187" y="1972854"/>
                  </a:lnTo>
                  <a:lnTo>
                    <a:pt x="56696" y="1992749"/>
                  </a:lnTo>
                  <a:lnTo>
                    <a:pt x="92837" y="2000044"/>
                  </a:lnTo>
                  <a:lnTo>
                    <a:pt x="12766149" y="2000044"/>
                  </a:lnTo>
                  <a:lnTo>
                    <a:pt x="12802289" y="1992749"/>
                  </a:lnTo>
                  <a:lnTo>
                    <a:pt x="12831798" y="1972854"/>
                  </a:lnTo>
                  <a:lnTo>
                    <a:pt x="12851692" y="1943348"/>
                  </a:lnTo>
                  <a:lnTo>
                    <a:pt x="12858986" y="1907216"/>
                  </a:lnTo>
                  <a:lnTo>
                    <a:pt x="12858986" y="92837"/>
                  </a:lnTo>
                  <a:lnTo>
                    <a:pt x="12851692" y="56696"/>
                  </a:lnTo>
                  <a:lnTo>
                    <a:pt x="12831798" y="27187"/>
                  </a:lnTo>
                  <a:lnTo>
                    <a:pt x="12802289" y="7294"/>
                  </a:lnTo>
                  <a:lnTo>
                    <a:pt x="12766149" y="0"/>
                  </a:lnTo>
                  <a:close/>
                </a:path>
              </a:pathLst>
            </a:custGeom>
            <a:solidFill>
              <a:srgbClr val="0050E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81544" y="8749239"/>
              <a:ext cx="12859385" cy="2000250"/>
            </a:xfrm>
            <a:custGeom>
              <a:avLst/>
              <a:gdLst/>
              <a:ahLst/>
              <a:cxnLst/>
              <a:rect l="l" t="t" r="r" b="b"/>
              <a:pathLst>
                <a:path w="12859385" h="2000250">
                  <a:moveTo>
                    <a:pt x="0" y="92837"/>
                  </a:moveTo>
                  <a:lnTo>
                    <a:pt x="7294" y="56696"/>
                  </a:lnTo>
                  <a:lnTo>
                    <a:pt x="27187" y="27187"/>
                  </a:lnTo>
                  <a:lnTo>
                    <a:pt x="56696" y="7294"/>
                  </a:lnTo>
                  <a:lnTo>
                    <a:pt x="92837" y="0"/>
                  </a:lnTo>
                  <a:lnTo>
                    <a:pt x="12766149" y="0"/>
                  </a:lnTo>
                  <a:lnTo>
                    <a:pt x="12802289" y="7294"/>
                  </a:lnTo>
                  <a:lnTo>
                    <a:pt x="12831798" y="27187"/>
                  </a:lnTo>
                  <a:lnTo>
                    <a:pt x="12851692" y="56696"/>
                  </a:lnTo>
                  <a:lnTo>
                    <a:pt x="12858986" y="92837"/>
                  </a:lnTo>
                  <a:lnTo>
                    <a:pt x="12858986" y="1907216"/>
                  </a:lnTo>
                  <a:lnTo>
                    <a:pt x="12851692" y="1943348"/>
                  </a:lnTo>
                  <a:lnTo>
                    <a:pt x="12831798" y="1972854"/>
                  </a:lnTo>
                  <a:lnTo>
                    <a:pt x="12802289" y="1992749"/>
                  </a:lnTo>
                  <a:lnTo>
                    <a:pt x="12766149" y="2000044"/>
                  </a:lnTo>
                  <a:lnTo>
                    <a:pt x="92837" y="2000044"/>
                  </a:lnTo>
                  <a:lnTo>
                    <a:pt x="56696" y="1992749"/>
                  </a:lnTo>
                  <a:lnTo>
                    <a:pt x="27187" y="1972854"/>
                  </a:lnTo>
                  <a:lnTo>
                    <a:pt x="7294" y="1943348"/>
                  </a:lnTo>
                  <a:lnTo>
                    <a:pt x="0" y="1907216"/>
                  </a:lnTo>
                  <a:lnTo>
                    <a:pt x="0" y="92837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850336" y="8545396"/>
            <a:ext cx="6583680" cy="1271905"/>
          </a:xfrm>
          <a:prstGeom prst="rect">
            <a:avLst/>
          </a:prstGeom>
        </p:spPr>
        <p:txBody>
          <a:bodyPr wrap="square" lIns="0" tIns="284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dirty="0" sz="3300" spc="-65">
                <a:solidFill>
                  <a:srgbClr val="353535"/>
                </a:solidFill>
                <a:latin typeface="Lucida Sans Unicode"/>
                <a:cs typeface="Lucida Sans Unicode"/>
              </a:rPr>
              <a:t>Показа</a:t>
            </a:r>
            <a:r>
              <a:rPr dirty="0" sz="3300" spc="-8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3300" spc="40">
                <a:solidFill>
                  <a:srgbClr val="353535"/>
                </a:solidFill>
                <a:latin typeface="Lucida Sans Unicode"/>
                <a:cs typeface="Lucida Sans Unicode"/>
              </a:rPr>
              <a:t>ия</a:t>
            </a:r>
            <a:r>
              <a:rPr dirty="0" sz="3300" spc="-2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3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70">
                <a:solidFill>
                  <a:srgbClr val="353535"/>
                </a:solidFill>
                <a:latin typeface="Lucida Sans Unicode"/>
                <a:cs typeface="Lucida Sans Unicode"/>
              </a:rPr>
              <a:t>ля</a:t>
            </a:r>
            <a:r>
              <a:rPr dirty="0" sz="3300" spc="-2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7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3300" spc="-6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3300" spc="-35">
                <a:solidFill>
                  <a:srgbClr val="353535"/>
                </a:solidFill>
                <a:latin typeface="Lucida Sans Unicode"/>
                <a:cs typeface="Lucida Sans Unicode"/>
              </a:rPr>
              <a:t>рев</a:t>
            </a:r>
            <a:r>
              <a:rPr dirty="0" sz="330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29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2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2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2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30">
                <a:solidFill>
                  <a:srgbClr val="353535"/>
                </a:solidFill>
                <a:latin typeface="Lucida Sans Unicode"/>
                <a:cs typeface="Lucida Sans Unicode"/>
              </a:rPr>
              <a:t>ОРИ</a:t>
            </a:r>
            <a:r>
              <a:rPr dirty="0" sz="3300" spc="-51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204">
                <a:solidFill>
                  <a:srgbClr val="353535"/>
                </a:solidFill>
                <a:latin typeface="Lucida Sans Unicode"/>
                <a:cs typeface="Lucida Sans Unicode"/>
              </a:rPr>
              <a:t>:</a:t>
            </a:r>
            <a:endParaRPr sz="33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310"/>
              </a:spcBef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быстропрогрессирующая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острая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дыхательная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38787" y="9938239"/>
            <a:ext cx="111760" cy="229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50" spc="-175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7675" y="9792027"/>
            <a:ext cx="101942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6620" algn="l"/>
              </a:tabLst>
            </a:pP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очность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(ЧД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353535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0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235">
                <a:solidFill>
                  <a:srgbClr val="353535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65">
                <a:solidFill>
                  <a:srgbClr val="353535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мин,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SpO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	</a:t>
            </a:r>
            <a:r>
              <a:rPr dirty="0" sz="2000" spc="-590">
                <a:solidFill>
                  <a:srgbClr val="353535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4">
                <a:solidFill>
                  <a:srgbClr val="353535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29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360">
                <a:solidFill>
                  <a:srgbClr val="353535"/>
                </a:solidFill>
                <a:latin typeface="Lucida Sans Unicode"/>
                <a:cs typeface="Lucida Sans Unicode"/>
              </a:rPr>
              <a:t>%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дыхании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тмо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ферным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возду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ом);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0336" y="10097544"/>
            <a:ext cx="75145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indent="-3276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000" spc="-130">
                <a:solidFill>
                  <a:srgbClr val="353535"/>
                </a:solidFill>
                <a:latin typeface="Lucida Sans Unicode"/>
                <a:cs typeface="Lucida Sans Unicode"/>
              </a:rPr>
              <a:t>др.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органная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недостаточность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353535"/>
                </a:solidFill>
                <a:latin typeface="Lucida Sans Unicode"/>
                <a:cs typeface="Lucida Sans Unicode"/>
              </a:rPr>
              <a:t>(2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353535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балла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шкале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SOFA).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98780" y="3989177"/>
            <a:ext cx="13168630" cy="4523740"/>
            <a:chOff x="6498780" y="3989177"/>
            <a:chExt cx="13168630" cy="4523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5108" y="3990121"/>
              <a:ext cx="13092019" cy="45224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780" y="3989177"/>
              <a:ext cx="12739507" cy="43497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80999" y="4096108"/>
              <a:ext cx="12806045" cy="4236085"/>
            </a:xfrm>
            <a:custGeom>
              <a:avLst/>
              <a:gdLst/>
              <a:ahLst/>
              <a:cxnLst/>
              <a:rect l="l" t="t" r="r" b="b"/>
              <a:pathLst>
                <a:path w="12806044" h="4236084">
                  <a:moveTo>
                    <a:pt x="12580656" y="0"/>
                  </a:moveTo>
                  <a:lnTo>
                    <a:pt x="224864" y="0"/>
                  </a:lnTo>
                  <a:lnTo>
                    <a:pt x="179540" y="4567"/>
                  </a:lnTo>
                  <a:lnTo>
                    <a:pt x="137329" y="17668"/>
                  </a:lnTo>
                  <a:lnTo>
                    <a:pt x="99132" y="38398"/>
                  </a:lnTo>
                  <a:lnTo>
                    <a:pt x="65854" y="65854"/>
                  </a:lnTo>
                  <a:lnTo>
                    <a:pt x="38398" y="99132"/>
                  </a:lnTo>
                  <a:lnTo>
                    <a:pt x="17668" y="137329"/>
                  </a:lnTo>
                  <a:lnTo>
                    <a:pt x="4567" y="179540"/>
                  </a:lnTo>
                  <a:lnTo>
                    <a:pt x="0" y="224864"/>
                  </a:lnTo>
                  <a:lnTo>
                    <a:pt x="0" y="4010908"/>
                  </a:lnTo>
                  <a:lnTo>
                    <a:pt x="4567" y="4056232"/>
                  </a:lnTo>
                  <a:lnTo>
                    <a:pt x="17668" y="4098443"/>
                  </a:lnTo>
                  <a:lnTo>
                    <a:pt x="38398" y="4136640"/>
                  </a:lnTo>
                  <a:lnTo>
                    <a:pt x="65854" y="4169918"/>
                  </a:lnTo>
                  <a:lnTo>
                    <a:pt x="99132" y="4197374"/>
                  </a:lnTo>
                  <a:lnTo>
                    <a:pt x="137329" y="4218104"/>
                  </a:lnTo>
                  <a:lnTo>
                    <a:pt x="179540" y="4231205"/>
                  </a:lnTo>
                  <a:lnTo>
                    <a:pt x="224864" y="4235772"/>
                  </a:lnTo>
                  <a:lnTo>
                    <a:pt x="12580656" y="4235772"/>
                  </a:lnTo>
                  <a:lnTo>
                    <a:pt x="12625979" y="4231205"/>
                  </a:lnTo>
                  <a:lnTo>
                    <a:pt x="12668191" y="4218104"/>
                  </a:lnTo>
                  <a:lnTo>
                    <a:pt x="12706388" y="4197374"/>
                  </a:lnTo>
                  <a:lnTo>
                    <a:pt x="12739666" y="4169918"/>
                  </a:lnTo>
                  <a:lnTo>
                    <a:pt x="12767122" y="4136640"/>
                  </a:lnTo>
                  <a:lnTo>
                    <a:pt x="12787852" y="4098443"/>
                  </a:lnTo>
                  <a:lnTo>
                    <a:pt x="12800952" y="4056232"/>
                  </a:lnTo>
                  <a:lnTo>
                    <a:pt x="12805520" y="4010908"/>
                  </a:lnTo>
                  <a:lnTo>
                    <a:pt x="12805520" y="224864"/>
                  </a:lnTo>
                  <a:lnTo>
                    <a:pt x="12800952" y="179540"/>
                  </a:lnTo>
                  <a:lnTo>
                    <a:pt x="12787852" y="137329"/>
                  </a:lnTo>
                  <a:lnTo>
                    <a:pt x="12767122" y="99132"/>
                  </a:lnTo>
                  <a:lnTo>
                    <a:pt x="12739666" y="65854"/>
                  </a:lnTo>
                  <a:lnTo>
                    <a:pt x="12706388" y="38398"/>
                  </a:lnTo>
                  <a:lnTo>
                    <a:pt x="12668191" y="17668"/>
                  </a:lnTo>
                  <a:lnTo>
                    <a:pt x="12625979" y="4567"/>
                  </a:lnTo>
                  <a:lnTo>
                    <a:pt x="12580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888889" y="6269854"/>
            <a:ext cx="11935460" cy="169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indent="-327660">
              <a:lnSpc>
                <a:spcPts val="2355"/>
              </a:lnSpc>
              <a:spcBef>
                <a:spcPts val="10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возможно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муколитических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средств</a:t>
            </a:r>
            <a:endParaRPr baseline="2777" sz="3000">
              <a:latin typeface="Lucida Sans Unicode"/>
              <a:cs typeface="Lucida Sans Unicode"/>
            </a:endParaRPr>
          </a:p>
          <a:p>
            <a:pPr marL="339725">
              <a:lnSpc>
                <a:spcPts val="2355"/>
              </a:lnSpc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(амброксол)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бронходилататоров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(ипратропия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бромид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353535"/>
                </a:solidFill>
                <a:latin typeface="Lucida Sans Unicode"/>
                <a:cs typeface="Lucida Sans Unicode"/>
              </a:rPr>
              <a:t>+</a:t>
            </a:r>
            <a:r>
              <a:rPr dirty="0" sz="2000" spc="-5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фенотерол;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сальбутамол);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82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также</a:t>
            </a:r>
            <a:r>
              <a:rPr dirty="0" baseline="2777" sz="30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127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качестве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бронходилататора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127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первом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триместре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возможно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сальбутомола;</a:t>
            </a:r>
            <a:endParaRPr baseline="2777" sz="3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725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необходима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адекватная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респираторная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поддержка.</a:t>
            </a:r>
            <a:endParaRPr baseline="2777" sz="30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7903" y="1962946"/>
            <a:ext cx="6056630" cy="6550025"/>
            <a:chOff x="417903" y="1962946"/>
            <a:chExt cx="6056630" cy="655002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04" y="1982582"/>
              <a:ext cx="5962693" cy="65298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903" y="1962946"/>
              <a:ext cx="5470388" cy="63727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7580" y="2088426"/>
              <a:ext cx="5676265" cy="6243955"/>
            </a:xfrm>
            <a:custGeom>
              <a:avLst/>
              <a:gdLst/>
              <a:ahLst/>
              <a:cxnLst/>
              <a:rect l="l" t="t" r="r" b="b"/>
              <a:pathLst>
                <a:path w="5676265" h="6243955">
                  <a:moveTo>
                    <a:pt x="5511214" y="0"/>
                  </a:moveTo>
                  <a:lnTo>
                    <a:pt x="164833" y="0"/>
                  </a:lnTo>
                  <a:lnTo>
                    <a:pt x="121013" y="5890"/>
                  </a:lnTo>
                  <a:lnTo>
                    <a:pt x="81638" y="22513"/>
                  </a:lnTo>
                  <a:lnTo>
                    <a:pt x="48278" y="48293"/>
                  </a:lnTo>
                  <a:lnTo>
                    <a:pt x="22504" y="81659"/>
                  </a:lnTo>
                  <a:lnTo>
                    <a:pt x="5887" y="121036"/>
                  </a:lnTo>
                  <a:lnTo>
                    <a:pt x="0" y="164851"/>
                  </a:lnTo>
                  <a:lnTo>
                    <a:pt x="0" y="6078603"/>
                  </a:lnTo>
                  <a:lnTo>
                    <a:pt x="5887" y="6122418"/>
                  </a:lnTo>
                  <a:lnTo>
                    <a:pt x="22504" y="6161795"/>
                  </a:lnTo>
                  <a:lnTo>
                    <a:pt x="48278" y="6195161"/>
                  </a:lnTo>
                  <a:lnTo>
                    <a:pt x="81638" y="6220942"/>
                  </a:lnTo>
                  <a:lnTo>
                    <a:pt x="121013" y="6237564"/>
                  </a:lnTo>
                  <a:lnTo>
                    <a:pt x="164833" y="6243455"/>
                  </a:lnTo>
                  <a:lnTo>
                    <a:pt x="5511214" y="6243455"/>
                  </a:lnTo>
                  <a:lnTo>
                    <a:pt x="5555029" y="6237564"/>
                  </a:lnTo>
                  <a:lnTo>
                    <a:pt x="5594406" y="6220942"/>
                  </a:lnTo>
                  <a:lnTo>
                    <a:pt x="5627772" y="6195161"/>
                  </a:lnTo>
                  <a:lnTo>
                    <a:pt x="5653553" y="6161795"/>
                  </a:lnTo>
                  <a:lnTo>
                    <a:pt x="5670176" y="6122418"/>
                  </a:lnTo>
                  <a:lnTo>
                    <a:pt x="5676066" y="6078603"/>
                  </a:lnTo>
                  <a:lnTo>
                    <a:pt x="5676066" y="164851"/>
                  </a:lnTo>
                  <a:lnTo>
                    <a:pt x="5670176" y="121036"/>
                  </a:lnTo>
                  <a:lnTo>
                    <a:pt x="5653553" y="81659"/>
                  </a:lnTo>
                  <a:lnTo>
                    <a:pt x="5627772" y="48293"/>
                  </a:lnTo>
                  <a:lnTo>
                    <a:pt x="5594406" y="22513"/>
                  </a:lnTo>
                  <a:lnTo>
                    <a:pt x="5555029" y="5890"/>
                  </a:lnTo>
                  <a:lnTo>
                    <a:pt x="5511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07394" y="2221483"/>
            <a:ext cx="4735195" cy="5767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Этиотропное</a:t>
            </a:r>
            <a:endParaRPr sz="33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740"/>
              </a:spcBef>
              <a:buClr>
                <a:srgbClr val="006FC0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настоящее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время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разработано;</a:t>
            </a:r>
            <a:endParaRPr sz="2000">
              <a:latin typeface="Lucida Sans Unicode"/>
              <a:cs typeface="Lucida Sans Unicode"/>
            </a:endParaRPr>
          </a:p>
          <a:p>
            <a:pPr marL="339725" marR="398780" indent="-327660">
              <a:lnSpc>
                <a:spcPct val="100000"/>
              </a:lnSpc>
              <a:spcBef>
                <a:spcPts val="1720"/>
              </a:spcBef>
              <a:buClr>
                <a:srgbClr val="006FC0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естве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э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ти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тропной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ерапии 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возможно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назначение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тиво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сных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преп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353535"/>
                </a:solidFill>
                <a:latin typeface="Lucida Sans Unicode"/>
                <a:cs typeface="Lucida Sans Unicode"/>
              </a:rPr>
              <a:t>ов</a:t>
            </a:r>
            <a:endParaRPr sz="2000">
              <a:latin typeface="Lucida Sans Unicode"/>
              <a:cs typeface="Lucida Sans Unicode"/>
            </a:endParaRPr>
          </a:p>
          <a:p>
            <a:pPr marL="339725" marR="71755">
              <a:lnSpc>
                <a:spcPct val="100000"/>
              </a:lnSpc>
              <a:spcBef>
                <a:spcPts val="20"/>
              </a:spcBef>
            </a:pP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уч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ом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353535"/>
                </a:solidFill>
                <a:latin typeface="Lucida Sans Unicode"/>
                <a:cs typeface="Lucida Sans Unicode"/>
              </a:rPr>
              <a:t>их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э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ффективности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тив 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нового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коронавируса</a:t>
            </a:r>
            <a:endParaRPr sz="2000">
              <a:latin typeface="Lucida Sans Unicode"/>
              <a:cs typeface="Lucida Sans Unicode"/>
            </a:endParaRPr>
          </a:p>
          <a:p>
            <a:pPr marL="339725" marR="809625">
              <a:lnSpc>
                <a:spcPct val="100000"/>
              </a:lnSpc>
              <a:spcBef>
                <a:spcPts val="10"/>
              </a:spcBef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жизненн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показ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ниям. 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лжно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быть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нач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 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как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можно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раньше;</a:t>
            </a:r>
            <a:endParaRPr sz="2000">
              <a:latin typeface="Lucida Sans Unicode"/>
              <a:cs typeface="Lucida Sans Unicode"/>
            </a:endParaRPr>
          </a:p>
          <a:p>
            <a:pPr algn="just" marL="339725" marR="162560" indent="-327660">
              <a:lnSpc>
                <a:spcPct val="100000"/>
              </a:lnSpc>
              <a:spcBef>
                <a:spcPts val="1740"/>
              </a:spcBef>
              <a:buClr>
                <a:srgbClr val="006FC0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назна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ении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тиво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сных 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препаратов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кормящим женщинам </a:t>
            </a:r>
            <a:r>
              <a:rPr dirty="0" sz="2000" spc="-6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решение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вопроса</a:t>
            </a:r>
            <a:endParaRPr sz="2000">
              <a:latin typeface="Lucida Sans Unicode"/>
              <a:cs typeface="Lucida Sans Unicode"/>
            </a:endParaRPr>
          </a:p>
          <a:p>
            <a:pPr marL="339725" marR="1344930">
              <a:lnSpc>
                <a:spcPct val="100000"/>
              </a:lnSpc>
              <a:spcBef>
                <a:spcPts val="15"/>
              </a:spcBef>
            </a:pP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7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ении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дно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  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вскармливания</a:t>
            </a:r>
            <a:r>
              <a:rPr dirty="0" sz="20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зависит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тя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ести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30">
                <a:solidFill>
                  <a:srgbClr val="353535"/>
                </a:solidFill>
                <a:latin typeface="Lucida Sans Unicode"/>
                <a:cs typeface="Lucida Sans Unicode"/>
              </a:rPr>
              <a:t>яния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ери.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71501" y="1931303"/>
            <a:ext cx="13218794" cy="2251710"/>
            <a:chOff x="6471501" y="1931303"/>
            <a:chExt cx="13218794" cy="22517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331" y="1931303"/>
              <a:ext cx="13160683" cy="22515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1501" y="1947670"/>
              <a:ext cx="10800566" cy="212816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80998" y="2082970"/>
              <a:ext cx="12806045" cy="1896745"/>
            </a:xfrm>
            <a:custGeom>
              <a:avLst/>
              <a:gdLst/>
              <a:ahLst/>
              <a:cxnLst/>
              <a:rect l="l" t="t" r="r" b="b"/>
              <a:pathLst>
                <a:path w="12806044" h="1896745">
                  <a:moveTo>
                    <a:pt x="12676039" y="0"/>
                  </a:moveTo>
                  <a:lnTo>
                    <a:pt x="129480" y="0"/>
                  </a:lnTo>
                  <a:lnTo>
                    <a:pt x="79060" y="10168"/>
                  </a:lnTo>
                  <a:lnTo>
                    <a:pt x="37905" y="37905"/>
                  </a:lnTo>
                  <a:lnTo>
                    <a:pt x="10168" y="79060"/>
                  </a:lnTo>
                  <a:lnTo>
                    <a:pt x="0" y="129480"/>
                  </a:lnTo>
                  <a:lnTo>
                    <a:pt x="0" y="1766905"/>
                  </a:lnTo>
                  <a:lnTo>
                    <a:pt x="10168" y="1817288"/>
                  </a:lnTo>
                  <a:lnTo>
                    <a:pt x="37905" y="1858447"/>
                  </a:lnTo>
                  <a:lnTo>
                    <a:pt x="79060" y="1886205"/>
                  </a:lnTo>
                  <a:lnTo>
                    <a:pt x="129480" y="1896386"/>
                  </a:lnTo>
                  <a:lnTo>
                    <a:pt x="12676039" y="1896386"/>
                  </a:lnTo>
                  <a:lnTo>
                    <a:pt x="12726422" y="1886205"/>
                  </a:lnTo>
                  <a:lnTo>
                    <a:pt x="12767581" y="1858447"/>
                  </a:lnTo>
                  <a:lnTo>
                    <a:pt x="12795339" y="1817288"/>
                  </a:lnTo>
                  <a:lnTo>
                    <a:pt x="12805520" y="1766905"/>
                  </a:lnTo>
                  <a:lnTo>
                    <a:pt x="12805520" y="129480"/>
                  </a:lnTo>
                  <a:lnTo>
                    <a:pt x="12795339" y="79060"/>
                  </a:lnTo>
                  <a:lnTo>
                    <a:pt x="12767581" y="37905"/>
                  </a:lnTo>
                  <a:lnTo>
                    <a:pt x="12726422" y="10168"/>
                  </a:lnTo>
                  <a:lnTo>
                    <a:pt x="12676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860974" y="2206480"/>
            <a:ext cx="9997440" cy="3857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00" spc="-90">
                <a:solidFill>
                  <a:srgbClr val="00C7B4"/>
                </a:solidFill>
                <a:latin typeface="Lucida Sans Unicode"/>
                <a:cs typeface="Lucida Sans Unicode"/>
              </a:rPr>
              <a:t>Патогенетическое</a:t>
            </a:r>
            <a:endParaRPr sz="33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ts val="2310"/>
              </a:lnSpc>
              <a:spcBef>
                <a:spcPts val="3275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беременности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генно-инженерных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биологических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препаратов </a:t>
            </a:r>
            <a:r>
              <a:rPr dirty="0" baseline="2777" sz="3000" spc="-9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возможно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случае,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если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потенциальная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польза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превышает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риск.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40005">
              <a:lnSpc>
                <a:spcPct val="100000"/>
              </a:lnSpc>
              <a:spcBef>
                <a:spcPts val="5"/>
              </a:spcBef>
            </a:pPr>
            <a:r>
              <a:rPr dirty="0" sz="3300" spc="-100">
                <a:solidFill>
                  <a:srgbClr val="565656"/>
                </a:solidFill>
                <a:latin typeface="Lucida Sans Unicode"/>
                <a:cs typeface="Lucida Sans Unicode"/>
              </a:rPr>
              <a:t>Симптоматическое</a:t>
            </a:r>
            <a:endParaRPr sz="3300">
              <a:latin typeface="Lucida Sans Unicode"/>
              <a:cs typeface="Lucida Sans Unicode"/>
            </a:endParaRPr>
          </a:p>
          <a:p>
            <a:pPr marL="40005" marR="2931160">
              <a:lnSpc>
                <a:spcPct val="100000"/>
              </a:lnSpc>
              <a:spcBef>
                <a:spcPts val="1305"/>
              </a:spcBef>
            </a:pP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жаропонижающим</a:t>
            </a:r>
            <a:r>
              <a:rPr dirty="0" sz="20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препаратом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первого</a:t>
            </a:r>
            <a:r>
              <a:rPr dirty="0" sz="20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565656"/>
                </a:solidFill>
                <a:latin typeface="Lucida Sans Unicode"/>
                <a:cs typeface="Lucida Sans Unicode"/>
              </a:rPr>
              <a:t>выбора</a:t>
            </a:r>
            <a:r>
              <a:rPr dirty="0" sz="2000" spc="-11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565656"/>
                </a:solidFill>
                <a:latin typeface="Lucida Sans Unicode"/>
                <a:cs typeface="Lucida Sans Unicode"/>
              </a:rPr>
              <a:t>является </a:t>
            </a:r>
            <a:r>
              <a:rPr dirty="0" sz="2000" spc="-6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65656"/>
                </a:solidFill>
                <a:latin typeface="Lucida Sans Unicode"/>
                <a:cs typeface="Lucida Sans Unicode"/>
              </a:rPr>
              <a:t>па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565656"/>
                </a:solidFill>
                <a:latin typeface="Lucida Sans Unicode"/>
                <a:cs typeface="Lucida Sans Unicode"/>
              </a:rPr>
              <a:t>ацет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8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">
                <a:solidFill>
                  <a:srgbClr val="565656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45">
                <a:solidFill>
                  <a:srgbClr val="565656"/>
                </a:solidFill>
                <a:latin typeface="Lucida Sans Unicode"/>
                <a:cs typeface="Lucida Sans Unicode"/>
              </a:rPr>
              <a:t>500</a:t>
            </a:r>
            <a:r>
              <a:rPr dirty="0" sz="2000" spc="-39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95">
                <a:solidFill>
                  <a:srgbClr val="565656"/>
                </a:solidFill>
                <a:latin typeface="Lucida Sans Unicode"/>
                <a:cs typeface="Lucida Sans Unicode"/>
              </a:rPr>
              <a:t>1000</a:t>
            </a:r>
            <a:r>
              <a:rPr dirty="0" sz="2000" spc="-11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мг</a:t>
            </a:r>
            <a:r>
              <a:rPr dirty="0" sz="20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5">
                <a:solidFill>
                  <a:srgbClr val="565656"/>
                </a:solidFill>
                <a:latin typeface="Lucida Sans Unicode"/>
                <a:cs typeface="Lucida Sans Unicode"/>
              </a:rPr>
              <a:t>4</a:t>
            </a:r>
            <a:r>
              <a:rPr dirty="0" sz="20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30">
                <a:solidFill>
                  <a:srgbClr val="565656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8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ень;</a:t>
            </a:r>
            <a:endParaRPr sz="2000">
              <a:latin typeface="Lucida Sans Unicode"/>
              <a:cs typeface="Lucida Sans Unicode"/>
            </a:endParaRPr>
          </a:p>
          <a:p>
            <a:pPr marL="40005">
              <a:lnSpc>
                <a:spcPct val="100000"/>
              </a:lnSpc>
              <a:spcBef>
                <a:spcPts val="1285"/>
              </a:spcBef>
            </a:pPr>
            <a:r>
              <a:rPr dirty="0" sz="2300" spc="35" b="1">
                <a:solidFill>
                  <a:srgbClr val="353535"/>
                </a:solidFill>
                <a:latin typeface="Trebuchet MS"/>
                <a:cs typeface="Trebuchet MS"/>
              </a:rPr>
              <a:t>II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353535"/>
                </a:solidFill>
                <a:latin typeface="Trebuchet MS"/>
                <a:cs typeface="Trebuchet MS"/>
              </a:rPr>
              <a:t>и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35" b="1">
                <a:solidFill>
                  <a:srgbClr val="353535"/>
                </a:solidFill>
                <a:latin typeface="Trebuchet MS"/>
                <a:cs typeface="Trebuchet MS"/>
              </a:rPr>
              <a:t>III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70" b="1">
                <a:solidFill>
                  <a:srgbClr val="353535"/>
                </a:solidFill>
                <a:latin typeface="Trebuchet MS"/>
                <a:cs typeface="Trebuchet MS"/>
              </a:rPr>
              <a:t>триместр,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353535"/>
                </a:solidFill>
                <a:latin typeface="Trebuchet MS"/>
                <a:cs typeface="Trebuchet MS"/>
              </a:rPr>
              <a:t>послеродовой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353535"/>
                </a:solidFill>
                <a:latin typeface="Trebuchet MS"/>
                <a:cs typeface="Trebuchet MS"/>
              </a:rPr>
              <a:t>и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353535"/>
                </a:solidFill>
                <a:latin typeface="Trebuchet MS"/>
                <a:cs typeface="Trebuchet MS"/>
              </a:rPr>
              <a:t>постабортный</a:t>
            </a:r>
            <a:r>
              <a:rPr dirty="0" sz="2300" spc="-1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353535"/>
                </a:solidFill>
                <a:latin typeface="Trebuchet MS"/>
                <a:cs typeface="Trebuchet MS"/>
              </a:rPr>
              <a:t>период: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6882" y="8735338"/>
            <a:ext cx="5312410" cy="20116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12115">
              <a:lnSpc>
                <a:spcPct val="133000"/>
              </a:lnSpc>
              <a:spcBef>
                <a:spcPts val="90"/>
              </a:spcBef>
            </a:pP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*П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дробн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фор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мация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агнос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е,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е 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лече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ременны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иц</a:t>
            </a:r>
            <a:endParaRPr sz="1400">
              <a:latin typeface="Lucida Sans Unicode"/>
              <a:cs typeface="Lucida Sans Unicode"/>
            </a:endParaRPr>
          </a:p>
          <a:p>
            <a:pPr marL="12700" marR="511175">
              <a:lnSpc>
                <a:spcPct val="133000"/>
              </a:lnSpc>
            </a:pP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новорожденных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детей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представлена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методических </a:t>
            </a:r>
            <a:r>
              <a:rPr dirty="0" sz="1400" spc="-4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ациях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Минздрава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33000"/>
              </a:lnSpc>
            </a:pPr>
            <a:r>
              <a:rPr dirty="0" u="sng" sz="1400" spc="5" b="1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Trebuchet MS"/>
                <a:cs typeface="Trebuchet MS"/>
                <a:hlinkClick r:id="rId8"/>
              </a:rPr>
              <a:t>"</a:t>
            </a:r>
            <a:r>
              <a:rPr dirty="0" u="sng" sz="1400" spc="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Организация</a:t>
            </a:r>
            <a:r>
              <a:rPr dirty="0" u="sng" sz="1400" spc="-9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оказания</a:t>
            </a:r>
            <a:r>
              <a:rPr dirty="0" u="sng" sz="1400" spc="-8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медицинской</a:t>
            </a:r>
            <a:r>
              <a:rPr dirty="0" u="sng" sz="1400" spc="-8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помощи</a:t>
            </a:r>
            <a:r>
              <a:rPr dirty="0" u="sng" sz="1400" spc="-8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беременным, </a:t>
            </a:r>
            <a:r>
              <a:rPr dirty="0" sz="1400" spc="-430">
                <a:solidFill>
                  <a:srgbClr val="EE4E22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2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роженицам, </a:t>
            </a:r>
            <a:r>
              <a:rPr dirty="0" u="sng" sz="1400" spc="-2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родильницам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и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новорожденным при </a:t>
            </a:r>
            <a:r>
              <a:rPr dirty="0" u="sng" sz="1400" spc="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новой </a:t>
            </a:r>
            <a:r>
              <a:rPr dirty="0" sz="1400" spc="10">
                <a:solidFill>
                  <a:srgbClr val="EE4E22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2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коронавирусной</a:t>
            </a:r>
            <a:r>
              <a:rPr dirty="0" u="sng" sz="1400" spc="-1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инфекции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400" spc="-10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8"/>
              </a:rPr>
              <a:t>COVID-19</a:t>
            </a:r>
            <a:r>
              <a:rPr dirty="0" u="sng" sz="1400" spc="-105" b="1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Trebuchet MS"/>
                <a:cs typeface="Trebuchet MS"/>
                <a:hlinkClick r:id="rId8"/>
              </a:rPr>
              <a:t>"</a:t>
            </a:r>
            <a:r>
              <a:rPr dirty="0" sz="1400" spc="-80" b="1">
                <a:solidFill>
                  <a:srgbClr val="EE4E22"/>
                </a:solidFill>
                <a:latin typeface="Trebuchet MS"/>
                <a:cs typeface="Trebuchet MS"/>
                <a:hlinkClick r:id="rId8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Версия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1400" spc="-135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4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от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1400" spc="-165">
                <a:solidFill>
                  <a:srgbClr val="1F1F1F"/>
                </a:solidFill>
                <a:latin typeface="Lucida Sans Unicode"/>
                <a:cs typeface="Lucida Sans Unicode"/>
                <a:hlinkClick r:id="rId8"/>
              </a:rPr>
              <a:t>05.07.2021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67687" y="9390833"/>
            <a:ext cx="932180" cy="836930"/>
          </a:xfrm>
          <a:custGeom>
            <a:avLst/>
            <a:gdLst/>
            <a:ahLst/>
            <a:cxnLst/>
            <a:rect l="l" t="t" r="r" b="b"/>
            <a:pathLst>
              <a:path w="932180" h="836929">
                <a:moveTo>
                  <a:pt x="466591" y="0"/>
                </a:moveTo>
                <a:lnTo>
                  <a:pt x="445516" y="5568"/>
                </a:lnTo>
                <a:lnTo>
                  <a:pt x="429304" y="22275"/>
                </a:lnTo>
                <a:lnTo>
                  <a:pt x="5640" y="770316"/>
                </a:lnTo>
                <a:lnTo>
                  <a:pt x="0" y="793159"/>
                </a:lnTo>
                <a:lnTo>
                  <a:pt x="5910" y="814454"/>
                </a:lnTo>
                <a:lnTo>
                  <a:pt x="21142" y="830181"/>
                </a:lnTo>
                <a:lnTo>
                  <a:pt x="43467" y="836317"/>
                </a:lnTo>
                <a:lnTo>
                  <a:pt x="888637" y="836317"/>
                </a:lnTo>
                <a:lnTo>
                  <a:pt x="910962" y="830181"/>
                </a:lnTo>
                <a:lnTo>
                  <a:pt x="926194" y="814454"/>
                </a:lnTo>
                <a:lnTo>
                  <a:pt x="932104" y="793159"/>
                </a:lnTo>
                <a:lnTo>
                  <a:pt x="926464" y="770316"/>
                </a:lnTo>
                <a:lnTo>
                  <a:pt x="907821" y="737316"/>
                </a:lnTo>
                <a:lnTo>
                  <a:pt x="466052" y="737316"/>
                </a:lnTo>
                <a:lnTo>
                  <a:pt x="444841" y="733054"/>
                </a:lnTo>
                <a:lnTo>
                  <a:pt x="427684" y="721366"/>
                </a:lnTo>
                <a:lnTo>
                  <a:pt x="416201" y="703903"/>
                </a:lnTo>
                <a:lnTo>
                  <a:pt x="412013" y="682316"/>
                </a:lnTo>
                <a:lnTo>
                  <a:pt x="416201" y="660728"/>
                </a:lnTo>
                <a:lnTo>
                  <a:pt x="427684" y="643265"/>
                </a:lnTo>
                <a:lnTo>
                  <a:pt x="444841" y="631578"/>
                </a:lnTo>
                <a:lnTo>
                  <a:pt x="466052" y="627315"/>
                </a:lnTo>
                <a:lnTo>
                  <a:pt x="845679" y="627315"/>
                </a:lnTo>
                <a:lnTo>
                  <a:pt x="820823" y="583315"/>
                </a:lnTo>
                <a:lnTo>
                  <a:pt x="433628" y="583315"/>
                </a:lnTo>
                <a:lnTo>
                  <a:pt x="433627" y="198312"/>
                </a:lnTo>
                <a:lnTo>
                  <a:pt x="603326" y="198312"/>
                </a:lnTo>
                <a:lnTo>
                  <a:pt x="503878" y="22275"/>
                </a:lnTo>
                <a:lnTo>
                  <a:pt x="487666" y="5568"/>
                </a:lnTo>
                <a:lnTo>
                  <a:pt x="466591" y="0"/>
                </a:lnTo>
                <a:close/>
              </a:path>
              <a:path w="932180" h="836929">
                <a:moveTo>
                  <a:pt x="845679" y="627315"/>
                </a:moveTo>
                <a:lnTo>
                  <a:pt x="466052" y="627315"/>
                </a:lnTo>
                <a:lnTo>
                  <a:pt x="487262" y="631578"/>
                </a:lnTo>
                <a:lnTo>
                  <a:pt x="504419" y="643265"/>
                </a:lnTo>
                <a:lnTo>
                  <a:pt x="515903" y="660728"/>
                </a:lnTo>
                <a:lnTo>
                  <a:pt x="520091" y="682316"/>
                </a:lnTo>
                <a:lnTo>
                  <a:pt x="515903" y="703903"/>
                </a:lnTo>
                <a:lnTo>
                  <a:pt x="504419" y="721366"/>
                </a:lnTo>
                <a:lnTo>
                  <a:pt x="487262" y="733054"/>
                </a:lnTo>
                <a:lnTo>
                  <a:pt x="466052" y="737316"/>
                </a:lnTo>
                <a:lnTo>
                  <a:pt x="907821" y="737316"/>
                </a:lnTo>
                <a:lnTo>
                  <a:pt x="845679" y="627315"/>
                </a:lnTo>
                <a:close/>
              </a:path>
              <a:path w="932180" h="836929">
                <a:moveTo>
                  <a:pt x="603326" y="198312"/>
                </a:moveTo>
                <a:lnTo>
                  <a:pt x="498474" y="198312"/>
                </a:lnTo>
                <a:lnTo>
                  <a:pt x="498475" y="583315"/>
                </a:lnTo>
                <a:lnTo>
                  <a:pt x="820823" y="583315"/>
                </a:lnTo>
                <a:lnTo>
                  <a:pt x="603326" y="198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0035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0"/>
              <a:t>Специфика</a:t>
            </a:r>
            <a:r>
              <a:rPr dirty="0" sz="4300" spc="-290"/>
              <a:t> </a:t>
            </a:r>
            <a:r>
              <a:rPr dirty="0" sz="4300" spc="10"/>
              <a:t>лечения</a:t>
            </a:r>
            <a:r>
              <a:rPr dirty="0" sz="4300" spc="-290"/>
              <a:t> </a:t>
            </a:r>
            <a:r>
              <a:rPr dirty="0" sz="4300" spc="-525"/>
              <a:t>C</a:t>
            </a:r>
            <a:r>
              <a:rPr dirty="0" sz="4300" spc="-225"/>
              <a:t>OVI</a:t>
            </a:r>
            <a:r>
              <a:rPr dirty="0" sz="4300" spc="-290"/>
              <a:t>D</a:t>
            </a:r>
            <a:r>
              <a:rPr dirty="0" sz="4300" spc="-740"/>
              <a:t>-</a:t>
            </a:r>
            <a:r>
              <a:rPr dirty="0" sz="4300" spc="-480"/>
              <a:t>19*</a:t>
            </a:r>
            <a:endParaRPr sz="4300"/>
          </a:p>
        </p:txBody>
      </p:sp>
      <p:sp>
        <p:nvSpPr>
          <p:cNvPr id="28" name="object 28"/>
          <p:cNvSpPr txBox="1"/>
          <p:nvPr/>
        </p:nvSpPr>
        <p:spPr>
          <a:xfrm>
            <a:off x="6891980" y="880300"/>
            <a:ext cx="976376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75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05">
                <a:solidFill>
                  <a:srgbClr val="FF2D66"/>
                </a:solidFill>
                <a:latin typeface="Lucida Sans Unicode"/>
                <a:cs typeface="Lucida Sans Unicode"/>
              </a:rPr>
              <a:t>беремен</a:t>
            </a:r>
            <a:r>
              <a:rPr dirty="0" sz="4300" spc="-10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215">
                <a:solidFill>
                  <a:srgbClr val="FF2D66"/>
                </a:solidFill>
                <a:latin typeface="Lucida Sans Unicode"/>
                <a:cs typeface="Lucida Sans Unicode"/>
              </a:rPr>
              <a:t>ых,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рожениц</a:t>
            </a:r>
            <a:r>
              <a:rPr dirty="0" sz="4300" spc="-30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5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4300" spc="-13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40">
                <a:solidFill>
                  <a:srgbClr val="FF2D66"/>
                </a:solidFill>
                <a:latin typeface="Lucida Sans Unicode"/>
                <a:cs typeface="Lucida Sans Unicode"/>
              </a:rPr>
              <a:t>дильниц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797007" y="682805"/>
            <a:ext cx="1628139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73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3150" spc="-55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315">
                <a:solidFill>
                  <a:srgbClr val="0050EF"/>
                </a:solidFill>
                <a:latin typeface="Lucida Sans Unicode"/>
                <a:cs typeface="Lucida Sans Unicode"/>
              </a:rPr>
              <a:t>5.3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3376" y="628430"/>
            <a:ext cx="44830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75">
                <a:solidFill>
                  <a:srgbClr val="A6A6A6"/>
                </a:solidFill>
                <a:latin typeface="Lucida Sans Unicode"/>
                <a:cs typeface="Lucida Sans Unicode"/>
              </a:rPr>
              <a:t>15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9821821"/>
            <a:ext cx="18869025" cy="1189355"/>
          </a:xfrm>
          <a:custGeom>
            <a:avLst/>
            <a:gdLst/>
            <a:ahLst/>
            <a:cxnLst/>
            <a:rect l="l" t="t" r="r" b="b"/>
            <a:pathLst>
              <a:path w="18869025" h="1189354">
                <a:moveTo>
                  <a:pt x="0" y="55193"/>
                </a:moveTo>
                <a:lnTo>
                  <a:pt x="4337" y="33718"/>
                </a:lnTo>
                <a:lnTo>
                  <a:pt x="16168" y="16173"/>
                </a:lnTo>
                <a:lnTo>
                  <a:pt x="33714" y="4340"/>
                </a:lnTo>
                <a:lnTo>
                  <a:pt x="55202" y="0"/>
                </a:lnTo>
                <a:lnTo>
                  <a:pt x="18813745" y="0"/>
                </a:lnTo>
                <a:lnTo>
                  <a:pt x="18835220" y="4340"/>
                </a:lnTo>
                <a:lnTo>
                  <a:pt x="18852765" y="16173"/>
                </a:lnTo>
                <a:lnTo>
                  <a:pt x="18864598" y="33718"/>
                </a:lnTo>
                <a:lnTo>
                  <a:pt x="18868939" y="55193"/>
                </a:lnTo>
                <a:lnTo>
                  <a:pt x="18868939" y="1134131"/>
                </a:lnTo>
                <a:lnTo>
                  <a:pt x="18864598" y="1155618"/>
                </a:lnTo>
                <a:lnTo>
                  <a:pt x="18852765" y="1173165"/>
                </a:lnTo>
                <a:lnTo>
                  <a:pt x="18835220" y="1184995"/>
                </a:lnTo>
                <a:lnTo>
                  <a:pt x="18813745" y="1189333"/>
                </a:lnTo>
                <a:lnTo>
                  <a:pt x="55202" y="1189333"/>
                </a:lnTo>
                <a:lnTo>
                  <a:pt x="33714" y="1184995"/>
                </a:lnTo>
                <a:lnTo>
                  <a:pt x="16168" y="1173165"/>
                </a:lnTo>
                <a:lnTo>
                  <a:pt x="4337" y="1155618"/>
                </a:lnTo>
                <a:lnTo>
                  <a:pt x="0" y="1134131"/>
                </a:lnTo>
                <a:lnTo>
                  <a:pt x="0" y="55193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67199" y="10030530"/>
            <a:ext cx="15803244" cy="724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90"/>
              </a:spcBef>
            </a:pP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Делирий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может 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быть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первой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манифестацией 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или 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развиться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по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мере 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его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прогрессирования.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 Госпитализация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пациента,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помещение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блок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интенсивной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ИВЛ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повышают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риск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развития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делирия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4270" y="1982570"/>
            <a:ext cx="8227695" cy="7765415"/>
            <a:chOff x="434270" y="1982570"/>
            <a:chExt cx="8227695" cy="77654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01" y="1982570"/>
              <a:ext cx="8150266" cy="7765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270" y="2032778"/>
              <a:ext cx="7936345" cy="7572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7580" y="2088426"/>
              <a:ext cx="7863840" cy="7479030"/>
            </a:xfrm>
            <a:custGeom>
              <a:avLst/>
              <a:gdLst/>
              <a:ahLst/>
              <a:cxnLst/>
              <a:rect l="l" t="t" r="r" b="b"/>
              <a:pathLst>
                <a:path w="7863840" h="7479030">
                  <a:moveTo>
                    <a:pt x="7644649" y="0"/>
                  </a:moveTo>
                  <a:lnTo>
                    <a:pt x="219126" y="0"/>
                  </a:lnTo>
                  <a:lnTo>
                    <a:pt x="168881" y="5787"/>
                  </a:lnTo>
                  <a:lnTo>
                    <a:pt x="122758" y="22273"/>
                  </a:lnTo>
                  <a:lnTo>
                    <a:pt x="82072" y="48141"/>
                  </a:lnTo>
                  <a:lnTo>
                    <a:pt x="48138" y="82077"/>
                  </a:lnTo>
                  <a:lnTo>
                    <a:pt x="22271" y="122765"/>
                  </a:lnTo>
                  <a:lnTo>
                    <a:pt x="5787" y="168889"/>
                  </a:lnTo>
                  <a:lnTo>
                    <a:pt x="0" y="219135"/>
                  </a:lnTo>
                  <a:lnTo>
                    <a:pt x="0" y="7259480"/>
                  </a:lnTo>
                  <a:lnTo>
                    <a:pt x="5787" y="7309726"/>
                  </a:lnTo>
                  <a:lnTo>
                    <a:pt x="22271" y="7355850"/>
                  </a:lnTo>
                  <a:lnTo>
                    <a:pt x="48138" y="7396538"/>
                  </a:lnTo>
                  <a:lnTo>
                    <a:pt x="82072" y="7430474"/>
                  </a:lnTo>
                  <a:lnTo>
                    <a:pt x="122758" y="7456342"/>
                  </a:lnTo>
                  <a:lnTo>
                    <a:pt x="168881" y="7472828"/>
                  </a:lnTo>
                  <a:lnTo>
                    <a:pt x="219126" y="7478616"/>
                  </a:lnTo>
                  <a:lnTo>
                    <a:pt x="7644649" y="7478616"/>
                  </a:lnTo>
                  <a:lnTo>
                    <a:pt x="7694895" y="7472828"/>
                  </a:lnTo>
                  <a:lnTo>
                    <a:pt x="7741020" y="7456342"/>
                  </a:lnTo>
                  <a:lnTo>
                    <a:pt x="7781707" y="7430474"/>
                  </a:lnTo>
                  <a:lnTo>
                    <a:pt x="7815643" y="7396538"/>
                  </a:lnTo>
                  <a:lnTo>
                    <a:pt x="7841512" y="7355850"/>
                  </a:lnTo>
                  <a:lnTo>
                    <a:pt x="7857998" y="7309726"/>
                  </a:lnTo>
                  <a:lnTo>
                    <a:pt x="7863785" y="7259480"/>
                  </a:lnTo>
                  <a:lnTo>
                    <a:pt x="7863785" y="219135"/>
                  </a:lnTo>
                  <a:lnTo>
                    <a:pt x="7857998" y="168889"/>
                  </a:lnTo>
                  <a:lnTo>
                    <a:pt x="7841512" y="122765"/>
                  </a:lnTo>
                  <a:lnTo>
                    <a:pt x="7815643" y="82077"/>
                  </a:lnTo>
                  <a:lnTo>
                    <a:pt x="7781707" y="48141"/>
                  </a:lnTo>
                  <a:lnTo>
                    <a:pt x="7741020" y="22273"/>
                  </a:lnTo>
                  <a:lnTo>
                    <a:pt x="7694895" y="5787"/>
                  </a:lnTo>
                  <a:lnTo>
                    <a:pt x="7644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23325" y="2291552"/>
            <a:ext cx="6899909" cy="1531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3300" spc="-140">
                <a:solidFill>
                  <a:srgbClr val="00C7B4"/>
                </a:solidFill>
                <a:latin typeface="Lucida Sans Unicode"/>
                <a:cs typeface="Lucida Sans Unicode"/>
              </a:rPr>
              <a:t>При</a:t>
            </a:r>
            <a:r>
              <a:rPr dirty="0" sz="3300" spc="-220">
                <a:solidFill>
                  <a:srgbClr val="00C7B4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75">
                <a:solidFill>
                  <a:srgbClr val="00C7B4"/>
                </a:solidFill>
                <a:latin typeface="Lucida Sans Unicode"/>
                <a:cs typeface="Lucida Sans Unicode"/>
              </a:rPr>
              <a:t>ве</a:t>
            </a:r>
            <a:r>
              <a:rPr dirty="0" sz="3300" spc="-85">
                <a:solidFill>
                  <a:srgbClr val="00C7B4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-70">
                <a:solidFill>
                  <a:srgbClr val="00C7B4"/>
                </a:solidFill>
                <a:latin typeface="Lucida Sans Unicode"/>
                <a:cs typeface="Lucida Sans Unicode"/>
              </a:rPr>
              <a:t>ении</a:t>
            </a:r>
            <a:r>
              <a:rPr dirty="0" sz="3300" spc="-235">
                <a:solidFill>
                  <a:srgbClr val="00C7B4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95">
                <a:solidFill>
                  <a:srgbClr val="00C7B4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3300" spc="-140">
                <a:solidFill>
                  <a:srgbClr val="00C7B4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10">
                <a:solidFill>
                  <a:srgbClr val="00C7B4"/>
                </a:solidFill>
                <a:latin typeface="Lucida Sans Unicode"/>
                <a:cs typeface="Lucida Sans Unicode"/>
              </a:rPr>
              <a:t>ов</a:t>
            </a:r>
            <a:r>
              <a:rPr dirty="0" sz="3300" spc="-225">
                <a:solidFill>
                  <a:srgbClr val="00C7B4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5">
                <a:solidFill>
                  <a:srgbClr val="00C7B4"/>
                </a:solidFill>
                <a:latin typeface="Lucida Sans Unicode"/>
                <a:cs typeface="Lucida Sans Unicode"/>
              </a:rPr>
              <a:t>п</a:t>
            </a:r>
            <a:r>
              <a:rPr dirty="0" sz="3300" spc="-140">
                <a:solidFill>
                  <a:srgbClr val="00C7B4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90">
                <a:solidFill>
                  <a:srgbClr val="00C7B4"/>
                </a:solidFill>
                <a:latin typeface="Lucida Sans Unicode"/>
                <a:cs typeface="Lucida Sans Unicode"/>
              </a:rPr>
              <a:t>жило</a:t>
            </a:r>
            <a:r>
              <a:rPr dirty="0" sz="3300" spc="-125">
                <a:solidFill>
                  <a:srgbClr val="00C7B4"/>
                </a:solidFill>
                <a:latin typeface="Lucida Sans Unicode"/>
                <a:cs typeface="Lucida Sans Unicode"/>
              </a:rPr>
              <a:t>г</a:t>
            </a:r>
            <a:r>
              <a:rPr dirty="0" sz="3300" spc="-70">
                <a:solidFill>
                  <a:srgbClr val="00C7B4"/>
                </a:solidFill>
                <a:latin typeface="Lucida Sans Unicode"/>
                <a:cs typeface="Lucida Sans Unicode"/>
              </a:rPr>
              <a:t>о  </a:t>
            </a:r>
            <a:r>
              <a:rPr dirty="0" sz="3300" spc="-75">
                <a:solidFill>
                  <a:srgbClr val="00C7B4"/>
                </a:solidFill>
                <a:latin typeface="Lucida Sans Unicode"/>
                <a:cs typeface="Lucida Sans Unicode"/>
              </a:rPr>
              <a:t>и</a:t>
            </a:r>
            <a:r>
              <a:rPr dirty="0" sz="3300" spc="-225">
                <a:solidFill>
                  <a:srgbClr val="00C7B4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10">
                <a:solidFill>
                  <a:srgbClr val="00C7B4"/>
                </a:solidFill>
                <a:latin typeface="Lucida Sans Unicode"/>
                <a:cs typeface="Lucida Sans Unicode"/>
              </a:rPr>
              <a:t>с</a:t>
            </a:r>
            <a:r>
              <a:rPr dirty="0" sz="3300" spc="-140">
                <a:solidFill>
                  <a:srgbClr val="00C7B4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35">
                <a:solidFill>
                  <a:srgbClr val="00C7B4"/>
                </a:solidFill>
                <a:latin typeface="Lucida Sans Unicode"/>
                <a:cs typeface="Lucida Sans Unicode"/>
              </a:rPr>
              <a:t>арчес</a:t>
            </a:r>
            <a:r>
              <a:rPr dirty="0" sz="3300" spc="-110">
                <a:solidFill>
                  <a:srgbClr val="00C7B4"/>
                </a:solidFill>
                <a:latin typeface="Lucida Sans Unicode"/>
                <a:cs typeface="Lucida Sans Unicode"/>
              </a:rPr>
              <a:t>к</a:t>
            </a:r>
            <a:r>
              <a:rPr dirty="0" sz="3300" spc="-175">
                <a:solidFill>
                  <a:srgbClr val="00C7B4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190">
                <a:solidFill>
                  <a:srgbClr val="00C7B4"/>
                </a:solidFill>
                <a:latin typeface="Lucida Sans Unicode"/>
                <a:cs typeface="Lucida Sans Unicode"/>
              </a:rPr>
              <a:t>г</a:t>
            </a:r>
            <a:r>
              <a:rPr dirty="0" sz="3300" spc="-105">
                <a:solidFill>
                  <a:srgbClr val="00C7B4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204">
                <a:solidFill>
                  <a:srgbClr val="00C7B4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45">
                <a:solidFill>
                  <a:srgbClr val="00C7B4"/>
                </a:solidFill>
                <a:latin typeface="Lucida Sans Unicode"/>
                <a:cs typeface="Lucida Sans Unicode"/>
              </a:rPr>
              <a:t>возрас</a:t>
            </a:r>
            <a:r>
              <a:rPr dirty="0" sz="3300" spc="-75">
                <a:solidFill>
                  <a:srgbClr val="00C7B4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20">
                <a:solidFill>
                  <a:srgbClr val="00C7B4"/>
                </a:solidFill>
                <a:latin typeface="Lucida Sans Unicode"/>
                <a:cs typeface="Lucida Sans Unicode"/>
              </a:rPr>
              <a:t>а  </a:t>
            </a:r>
            <a:r>
              <a:rPr dirty="0" sz="3300" spc="-100">
                <a:solidFill>
                  <a:srgbClr val="00C7B4"/>
                </a:solidFill>
                <a:latin typeface="Lucida Sans Unicode"/>
                <a:cs typeface="Lucida Sans Unicode"/>
              </a:rPr>
              <a:t>рекомендовано: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525" y="4017031"/>
            <a:ext cx="7229475" cy="5220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90525" indent="-327660">
              <a:lnSpc>
                <a:spcPct val="100000"/>
              </a:lnSpc>
              <a:spcBef>
                <a:spcPts val="90"/>
              </a:spcBef>
              <a:buClr>
                <a:srgbClr val="00C7B4"/>
              </a:buClr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лярный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скрининг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елир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ия;</a:t>
            </a:r>
            <a:endParaRPr sz="2300">
              <a:latin typeface="Lucida Sans Unicode"/>
              <a:cs typeface="Lucida Sans Unicode"/>
            </a:endParaRPr>
          </a:p>
          <a:p>
            <a:pPr marL="390525" marR="1055370" indent="-327660">
              <a:lnSpc>
                <a:spcPct val="100000"/>
              </a:lnSpc>
              <a:spcBef>
                <a:spcPts val="1710"/>
              </a:spcBef>
              <a:buClr>
                <a:srgbClr val="00C7B4"/>
              </a:buClr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илактика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елирия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пу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оррекции 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риг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еров;</a:t>
            </a:r>
            <a:endParaRPr sz="2300">
              <a:latin typeface="Lucida Sans Unicode"/>
              <a:cs typeface="Lucida Sans Unicode"/>
            </a:endParaRPr>
          </a:p>
          <a:p>
            <a:pPr marL="390525" marR="352425" indent="-327660">
              <a:lnSpc>
                <a:spcPts val="2750"/>
              </a:lnSpc>
              <a:spcBef>
                <a:spcPts val="1800"/>
              </a:spcBef>
              <a:buClr>
                <a:srgbClr val="00C7B4"/>
              </a:buClr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явлении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пове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енческ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ушени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й 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ранний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переход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фармакологическому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лечению;</a:t>
            </a:r>
            <a:endParaRPr sz="2300">
              <a:latin typeface="Lucida Sans Unicode"/>
              <a:cs typeface="Lucida Sans Unicode"/>
            </a:endParaRPr>
          </a:p>
          <a:p>
            <a:pPr marL="390525" marR="68580" indent="-327660">
              <a:lnSpc>
                <a:spcPts val="2750"/>
              </a:lnSpc>
              <a:spcBef>
                <a:spcPts val="1714"/>
              </a:spcBef>
              <a:buClr>
                <a:srgbClr val="00C7B4"/>
              </a:buClr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назна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ении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быстро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1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ейст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ующих 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транквилиз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оров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димо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мони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ори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ть 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развитие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побо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ных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40">
                <a:solidFill>
                  <a:srgbClr val="1F1F1F"/>
                </a:solidFill>
                <a:latin typeface="Lucida Sans Unicode"/>
                <a:cs typeface="Lucida Sans Unicode"/>
              </a:rPr>
              <a:t>эф</a:t>
            </a:r>
            <a:r>
              <a:rPr dirty="0" sz="2300" spc="4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ек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ов,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яние 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жиз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енно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важн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ых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пок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елей</a:t>
            </a:r>
            <a:endParaRPr sz="2300">
              <a:latin typeface="Lucida Sans Unicode"/>
              <a:cs typeface="Lucida Sans Unicode"/>
            </a:endParaRPr>
          </a:p>
          <a:p>
            <a:pPr marL="390525">
              <a:lnSpc>
                <a:spcPts val="2655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(Ч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2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Sр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370" sz="2250" spc="-27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2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С),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ровень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гидр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ации</a:t>
            </a:r>
            <a:endParaRPr sz="2300">
              <a:latin typeface="Lucida Sans Unicode"/>
              <a:cs typeface="Lucida Sans Unicode"/>
            </a:endParaRPr>
          </a:p>
          <a:p>
            <a:pPr marL="390525" marR="1522730">
              <a:lnSpc>
                <a:spcPts val="2750"/>
              </a:lnSpc>
              <a:spcBef>
                <a:spcPts val="95"/>
              </a:spcBef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ознан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дый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час,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де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т 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убеж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енности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абильности.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33033" y="1971675"/>
            <a:ext cx="11034395" cy="7776209"/>
            <a:chOff x="8633033" y="1971675"/>
            <a:chExt cx="11034395" cy="777620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7039" y="1982570"/>
              <a:ext cx="10950068" cy="77650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3033" y="1971675"/>
              <a:ext cx="10699091" cy="76602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22890" y="2088426"/>
              <a:ext cx="10664190" cy="7479030"/>
            </a:xfrm>
            <a:custGeom>
              <a:avLst/>
              <a:gdLst/>
              <a:ahLst/>
              <a:cxnLst/>
              <a:rect l="l" t="t" r="r" b="b"/>
              <a:pathLst>
                <a:path w="10664190" h="7479030">
                  <a:moveTo>
                    <a:pt x="10467953" y="0"/>
                  </a:moveTo>
                  <a:lnTo>
                    <a:pt x="195676" y="0"/>
                  </a:lnTo>
                  <a:lnTo>
                    <a:pt x="150824" y="5170"/>
                  </a:lnTo>
                  <a:lnTo>
                    <a:pt x="109643" y="19896"/>
                  </a:lnTo>
                  <a:lnTo>
                    <a:pt x="73310" y="43002"/>
                  </a:lnTo>
                  <a:lnTo>
                    <a:pt x="43002" y="73310"/>
                  </a:lnTo>
                  <a:lnTo>
                    <a:pt x="19896" y="109643"/>
                  </a:lnTo>
                  <a:lnTo>
                    <a:pt x="5170" y="150824"/>
                  </a:lnTo>
                  <a:lnTo>
                    <a:pt x="0" y="195676"/>
                  </a:lnTo>
                  <a:lnTo>
                    <a:pt x="0" y="7282939"/>
                  </a:lnTo>
                  <a:lnTo>
                    <a:pt x="5170" y="7327791"/>
                  </a:lnTo>
                  <a:lnTo>
                    <a:pt x="19896" y="7368972"/>
                  </a:lnTo>
                  <a:lnTo>
                    <a:pt x="43002" y="7405305"/>
                  </a:lnTo>
                  <a:lnTo>
                    <a:pt x="73310" y="7435613"/>
                  </a:lnTo>
                  <a:lnTo>
                    <a:pt x="109643" y="7458719"/>
                  </a:lnTo>
                  <a:lnTo>
                    <a:pt x="150824" y="7473445"/>
                  </a:lnTo>
                  <a:lnTo>
                    <a:pt x="195676" y="7478616"/>
                  </a:lnTo>
                  <a:lnTo>
                    <a:pt x="10467953" y="7478616"/>
                  </a:lnTo>
                  <a:lnTo>
                    <a:pt x="10512805" y="7473445"/>
                  </a:lnTo>
                  <a:lnTo>
                    <a:pt x="10553985" y="7458719"/>
                  </a:lnTo>
                  <a:lnTo>
                    <a:pt x="10590318" y="7435613"/>
                  </a:lnTo>
                  <a:lnTo>
                    <a:pt x="10620626" y="7405305"/>
                  </a:lnTo>
                  <a:lnTo>
                    <a:pt x="10643732" y="7368972"/>
                  </a:lnTo>
                  <a:lnTo>
                    <a:pt x="10658458" y="7327791"/>
                  </a:lnTo>
                  <a:lnTo>
                    <a:pt x="10663629" y="7282939"/>
                  </a:lnTo>
                  <a:lnTo>
                    <a:pt x="10663629" y="195676"/>
                  </a:lnTo>
                  <a:lnTo>
                    <a:pt x="10658458" y="150824"/>
                  </a:lnTo>
                  <a:lnTo>
                    <a:pt x="10643732" y="109643"/>
                  </a:lnTo>
                  <a:lnTo>
                    <a:pt x="10620626" y="73310"/>
                  </a:lnTo>
                  <a:lnTo>
                    <a:pt x="10590318" y="43002"/>
                  </a:lnTo>
                  <a:lnTo>
                    <a:pt x="10553985" y="19896"/>
                  </a:lnTo>
                  <a:lnTo>
                    <a:pt x="10512805" y="5170"/>
                  </a:lnTo>
                  <a:lnTo>
                    <a:pt x="10467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023143" y="2230485"/>
            <a:ext cx="6892290" cy="1489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3300" spc="-445">
                <a:solidFill>
                  <a:srgbClr val="0050EF"/>
                </a:solidFill>
                <a:latin typeface="Lucida Sans Unicode"/>
                <a:cs typeface="Lucida Sans Unicode"/>
              </a:rPr>
              <a:t>C</a:t>
            </a:r>
            <a:r>
              <a:rPr dirty="0" sz="3300" spc="-330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3300" spc="-135">
                <a:solidFill>
                  <a:srgbClr val="0050EF"/>
                </a:solidFill>
                <a:latin typeface="Lucida Sans Unicode"/>
                <a:cs typeface="Lucida Sans Unicode"/>
              </a:rPr>
              <a:t>VI</a:t>
            </a:r>
            <a:r>
              <a:rPr dirty="0" sz="3300" spc="-225">
                <a:solidFill>
                  <a:srgbClr val="0050EF"/>
                </a:solidFill>
                <a:latin typeface="Lucida Sans Unicode"/>
                <a:cs typeface="Lucida Sans Unicode"/>
              </a:rPr>
              <a:t>D</a:t>
            </a:r>
            <a:r>
              <a:rPr dirty="0" sz="3300" spc="-64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484">
                <a:solidFill>
                  <a:srgbClr val="0050EF"/>
                </a:solidFill>
                <a:latin typeface="Lucida Sans Unicode"/>
                <a:cs typeface="Lucida Sans Unicode"/>
              </a:rPr>
              <a:t>19</a:t>
            </a:r>
            <a:r>
              <a:rPr dirty="0" sz="33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0">
                <a:solidFill>
                  <a:srgbClr val="0050EF"/>
                </a:solidFill>
                <a:latin typeface="Lucida Sans Unicode"/>
                <a:cs typeface="Lucida Sans Unicode"/>
              </a:rPr>
              <a:t>повышает</a:t>
            </a:r>
            <a:r>
              <a:rPr dirty="0" sz="33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85">
                <a:solidFill>
                  <a:srgbClr val="0050EF"/>
                </a:solidFill>
                <a:latin typeface="Lucida Sans Unicode"/>
                <a:cs typeface="Lucida Sans Unicode"/>
              </a:rPr>
              <a:t>риск</a:t>
            </a:r>
            <a:r>
              <a:rPr dirty="0" sz="3300" spc="-2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">
                <a:solidFill>
                  <a:srgbClr val="0050EF"/>
                </a:solidFill>
                <a:latin typeface="Lucida Sans Unicode"/>
                <a:cs typeface="Lucida Sans Unicode"/>
              </a:rPr>
              <a:t>развития  </a:t>
            </a:r>
            <a:r>
              <a:rPr dirty="0" sz="3300" spc="-150">
                <a:solidFill>
                  <a:srgbClr val="0050EF"/>
                </a:solidFill>
                <a:latin typeface="Lucida Sans Unicode"/>
                <a:cs typeface="Lucida Sans Unicode"/>
              </a:rPr>
              <a:t>не</a:t>
            </a:r>
            <a:r>
              <a:rPr dirty="0" sz="3300" spc="-165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-114">
                <a:solidFill>
                  <a:srgbClr val="0050EF"/>
                </a:solidFill>
                <a:latin typeface="Lucida Sans Unicode"/>
                <a:cs typeface="Lucida Sans Unicode"/>
              </a:rPr>
              <a:t>ос</a:t>
            </a:r>
            <a:r>
              <a:rPr dirty="0" sz="3300" spc="-13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6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15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70">
                <a:solidFill>
                  <a:srgbClr val="0050EF"/>
                </a:solidFill>
                <a:latin typeface="Lucida Sans Unicode"/>
                <a:cs typeface="Lucida Sans Unicode"/>
              </a:rPr>
              <a:t>очности</a:t>
            </a:r>
            <a:r>
              <a:rPr dirty="0" sz="3300" spc="-2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пи</a:t>
            </a:r>
            <a:r>
              <a:rPr dirty="0" sz="3300" spc="-11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10">
                <a:solidFill>
                  <a:srgbClr val="0050EF"/>
                </a:solidFill>
                <a:latin typeface="Lucida Sans Unicode"/>
                <a:cs typeface="Lucida Sans Unicode"/>
              </a:rPr>
              <a:t>ания</a:t>
            </a:r>
            <a:endParaRPr sz="3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Рекомендовано: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3143" y="3694310"/>
            <a:ext cx="9869805" cy="556895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339725" indent="-327660">
              <a:lnSpc>
                <a:spcPct val="100000"/>
              </a:lnSpc>
              <a:spcBef>
                <a:spcPts val="950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пров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дить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скрининг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риска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очности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ания;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844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групп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«риск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питания»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0"/>
              </a:lnSpc>
            </a:pP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«недостаточность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питания»,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проводить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коррекцию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дук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ами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перорально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эн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ерально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ания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(П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Э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П);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850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энергетическая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ценность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рациона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30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ккал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кг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сы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сутки;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850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су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очный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тре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ления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белка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20">
                <a:solidFill>
                  <a:srgbClr val="1F1F1F"/>
                </a:solidFill>
                <a:latin typeface="Lucida Sans Unicode"/>
                <a:cs typeface="Lucida Sans Unicode"/>
              </a:rPr>
              <a:t>авлять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0"/>
              </a:lnSpc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енее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1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300" spc="-4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51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27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кг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сы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сутки</a:t>
            </a:r>
            <a:endParaRPr sz="2300">
              <a:latin typeface="Lucida Sans Unicode"/>
              <a:cs typeface="Lucida Sans Unicode"/>
            </a:endParaRPr>
          </a:p>
          <a:p>
            <a:pPr marL="339725" marR="1139825">
              <a:lnSpc>
                <a:spcPts val="2750"/>
              </a:lnSpc>
              <a:spcBef>
                <a:spcPts val="95"/>
              </a:spcBef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(при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тяжелом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течении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диагностированной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недостаточностью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питания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2,0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г/кг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массы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сутки);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755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пероральное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ание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невоз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жн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омен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начин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ть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зондовое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эн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еральное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ание;</a:t>
            </a:r>
            <a:endParaRPr sz="23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ts val="2750"/>
              </a:lnSpc>
              <a:spcBef>
                <a:spcPts val="955"/>
              </a:spcBef>
              <a:buClr>
                <a:srgbClr val="0050EF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назначать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ПЭП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срок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менее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месяца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оценивать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эффективность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ожидаемую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пользу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ПЭП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один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раз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месяц.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9427" y="10002160"/>
            <a:ext cx="932180" cy="821690"/>
          </a:xfrm>
          <a:custGeom>
            <a:avLst/>
            <a:gdLst/>
            <a:ahLst/>
            <a:cxnLst/>
            <a:rect l="l" t="t" r="r" b="b"/>
            <a:pathLst>
              <a:path w="932180" h="821690">
                <a:moveTo>
                  <a:pt x="466592" y="0"/>
                </a:moveTo>
                <a:lnTo>
                  <a:pt x="445517" y="5470"/>
                </a:lnTo>
                <a:lnTo>
                  <a:pt x="429305" y="21882"/>
                </a:lnTo>
                <a:lnTo>
                  <a:pt x="5640" y="756742"/>
                </a:lnTo>
                <a:lnTo>
                  <a:pt x="0" y="779182"/>
                </a:lnTo>
                <a:lnTo>
                  <a:pt x="5910" y="800103"/>
                </a:lnTo>
                <a:lnTo>
                  <a:pt x="21142" y="815552"/>
                </a:lnTo>
                <a:lnTo>
                  <a:pt x="43467" y="821580"/>
                </a:lnTo>
                <a:lnTo>
                  <a:pt x="888637" y="821580"/>
                </a:lnTo>
                <a:lnTo>
                  <a:pt x="910962" y="815552"/>
                </a:lnTo>
                <a:lnTo>
                  <a:pt x="926194" y="800103"/>
                </a:lnTo>
                <a:lnTo>
                  <a:pt x="932104" y="779182"/>
                </a:lnTo>
                <a:lnTo>
                  <a:pt x="926464" y="756742"/>
                </a:lnTo>
                <a:lnTo>
                  <a:pt x="907821" y="724324"/>
                </a:lnTo>
                <a:lnTo>
                  <a:pt x="466052" y="724324"/>
                </a:lnTo>
                <a:lnTo>
                  <a:pt x="444842" y="720136"/>
                </a:lnTo>
                <a:lnTo>
                  <a:pt x="427684" y="708655"/>
                </a:lnTo>
                <a:lnTo>
                  <a:pt x="416201" y="691500"/>
                </a:lnTo>
                <a:lnTo>
                  <a:pt x="412013" y="670293"/>
                </a:lnTo>
                <a:lnTo>
                  <a:pt x="416201" y="649085"/>
                </a:lnTo>
                <a:lnTo>
                  <a:pt x="427684" y="631930"/>
                </a:lnTo>
                <a:lnTo>
                  <a:pt x="444842" y="620449"/>
                </a:lnTo>
                <a:lnTo>
                  <a:pt x="466052" y="616261"/>
                </a:lnTo>
                <a:lnTo>
                  <a:pt x="845680" y="616261"/>
                </a:lnTo>
                <a:lnTo>
                  <a:pt x="820823" y="573036"/>
                </a:lnTo>
                <a:lnTo>
                  <a:pt x="433628" y="573036"/>
                </a:lnTo>
                <a:lnTo>
                  <a:pt x="433628" y="194818"/>
                </a:lnTo>
                <a:lnTo>
                  <a:pt x="603327" y="194818"/>
                </a:lnTo>
                <a:lnTo>
                  <a:pt x="503879" y="21882"/>
                </a:lnTo>
                <a:lnTo>
                  <a:pt x="487667" y="5470"/>
                </a:lnTo>
                <a:lnTo>
                  <a:pt x="466592" y="0"/>
                </a:lnTo>
                <a:close/>
              </a:path>
              <a:path w="932180" h="821690">
                <a:moveTo>
                  <a:pt x="845680" y="616261"/>
                </a:moveTo>
                <a:lnTo>
                  <a:pt x="466052" y="616261"/>
                </a:lnTo>
                <a:lnTo>
                  <a:pt x="487262" y="620449"/>
                </a:lnTo>
                <a:lnTo>
                  <a:pt x="504420" y="631930"/>
                </a:lnTo>
                <a:lnTo>
                  <a:pt x="515903" y="649085"/>
                </a:lnTo>
                <a:lnTo>
                  <a:pt x="520091" y="670293"/>
                </a:lnTo>
                <a:lnTo>
                  <a:pt x="515903" y="691500"/>
                </a:lnTo>
                <a:lnTo>
                  <a:pt x="504420" y="708655"/>
                </a:lnTo>
                <a:lnTo>
                  <a:pt x="487262" y="720136"/>
                </a:lnTo>
                <a:lnTo>
                  <a:pt x="466052" y="724324"/>
                </a:lnTo>
                <a:lnTo>
                  <a:pt x="907821" y="724324"/>
                </a:lnTo>
                <a:lnTo>
                  <a:pt x="845680" y="616261"/>
                </a:lnTo>
                <a:close/>
              </a:path>
              <a:path w="932180" h="821690">
                <a:moveTo>
                  <a:pt x="603327" y="194818"/>
                </a:moveTo>
                <a:lnTo>
                  <a:pt x="498475" y="194818"/>
                </a:lnTo>
                <a:lnTo>
                  <a:pt x="498475" y="573036"/>
                </a:lnTo>
                <a:lnTo>
                  <a:pt x="820823" y="573036"/>
                </a:lnTo>
                <a:lnTo>
                  <a:pt x="603327" y="19481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64933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0"/>
              <a:t>О</a:t>
            </a:r>
            <a:r>
              <a:rPr dirty="0" sz="4300" spc="-245"/>
              <a:t>с</a:t>
            </a:r>
            <a:r>
              <a:rPr dirty="0" sz="4300" spc="-114"/>
              <a:t>обенн</a:t>
            </a:r>
            <a:r>
              <a:rPr dirty="0" sz="4300" spc="-105"/>
              <a:t>о</a:t>
            </a:r>
            <a:r>
              <a:rPr dirty="0" sz="4300" spc="-120"/>
              <a:t>сти</a:t>
            </a:r>
            <a:r>
              <a:rPr dirty="0" sz="4300" spc="-290"/>
              <a:t> </a:t>
            </a:r>
            <a:r>
              <a:rPr dirty="0" sz="4300" spc="-95"/>
              <a:t>ве</a:t>
            </a:r>
            <a:r>
              <a:rPr dirty="0" sz="4300" spc="-100"/>
              <a:t>д</a:t>
            </a:r>
            <a:r>
              <a:rPr dirty="0" sz="4300" spc="-10"/>
              <a:t>ения</a:t>
            </a:r>
            <a:r>
              <a:rPr dirty="0" sz="4300" spc="-310"/>
              <a:t> </a:t>
            </a:r>
            <a:r>
              <a:rPr dirty="0" sz="4300" spc="-120"/>
              <a:t>пациен</a:t>
            </a:r>
            <a:r>
              <a:rPr dirty="0" sz="4300" spc="-150"/>
              <a:t>т</a:t>
            </a:r>
            <a:r>
              <a:rPr dirty="0" sz="4300" spc="15"/>
              <a:t>ов</a:t>
            </a:r>
            <a:endParaRPr sz="4300"/>
          </a:p>
        </p:txBody>
      </p:sp>
      <p:sp>
        <p:nvSpPr>
          <p:cNvPr id="19" name="object 19"/>
          <p:cNvSpPr txBox="1"/>
          <p:nvPr/>
        </p:nvSpPr>
        <p:spPr>
          <a:xfrm>
            <a:off x="6891980" y="880300"/>
            <a:ext cx="878967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30">
                <a:solidFill>
                  <a:srgbClr val="FF2D66"/>
                </a:solidFill>
                <a:latin typeface="Lucida Sans Unicode"/>
                <a:cs typeface="Lucida Sans Unicode"/>
              </a:rPr>
              <a:t>п</a:t>
            </a:r>
            <a:r>
              <a:rPr dirty="0" sz="4300" spc="-16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10">
                <a:solidFill>
                  <a:srgbClr val="FF2D66"/>
                </a:solidFill>
                <a:latin typeface="Lucida Sans Unicode"/>
                <a:cs typeface="Lucida Sans Unicode"/>
              </a:rPr>
              <a:t>жило</a:t>
            </a:r>
            <a:r>
              <a:rPr dirty="0" sz="4300" spc="-13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13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30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0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18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40">
                <a:solidFill>
                  <a:srgbClr val="FF2D66"/>
                </a:solidFill>
                <a:latin typeface="Lucida Sans Unicode"/>
                <a:cs typeface="Lucida Sans Unicode"/>
              </a:rPr>
              <a:t>арчес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22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3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13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3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30">
                <a:solidFill>
                  <a:srgbClr val="FF2D66"/>
                </a:solidFill>
                <a:latin typeface="Lucida Sans Unicode"/>
                <a:cs typeface="Lucida Sans Unicode"/>
              </a:rPr>
              <a:t>во</a:t>
            </a:r>
            <a:r>
              <a:rPr dirty="0" sz="4300" spc="30">
                <a:solidFill>
                  <a:srgbClr val="FF2D66"/>
                </a:solidFill>
                <a:latin typeface="Lucida Sans Unicode"/>
                <a:cs typeface="Lucida Sans Unicode"/>
              </a:rPr>
              <a:t>з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рас</a:t>
            </a:r>
            <a:r>
              <a:rPr dirty="0" sz="4300" spc="-14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25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438593" y="682805"/>
            <a:ext cx="9867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85">
                <a:solidFill>
                  <a:srgbClr val="0050EF"/>
                </a:solidFill>
                <a:latin typeface="Lucida Sans Unicode"/>
                <a:cs typeface="Lucida Sans Unicode"/>
              </a:rPr>
              <a:t>.3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4646" y="628430"/>
            <a:ext cx="45593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45">
                <a:solidFill>
                  <a:srgbClr val="A6A6A6"/>
                </a:solidFill>
                <a:latin typeface="Lucida Sans Unicode"/>
                <a:cs typeface="Lucida Sans Unicode"/>
              </a:rPr>
              <a:t>16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4486" y="2099337"/>
            <a:ext cx="18896330" cy="1457960"/>
            <a:chOff x="604486" y="2099337"/>
            <a:chExt cx="18896330" cy="1457960"/>
          </a:xfrm>
        </p:grpSpPr>
        <p:sp>
          <p:nvSpPr>
            <p:cNvPr id="4" name="object 4"/>
            <p:cNvSpPr/>
            <p:nvPr/>
          </p:nvSpPr>
          <p:spPr>
            <a:xfrm>
              <a:off x="618126" y="2112976"/>
              <a:ext cx="18869025" cy="1430655"/>
            </a:xfrm>
            <a:custGeom>
              <a:avLst/>
              <a:gdLst/>
              <a:ahLst/>
              <a:cxnLst/>
              <a:rect l="l" t="t" r="r" b="b"/>
              <a:pathLst>
                <a:path w="18869025" h="1430654">
                  <a:moveTo>
                    <a:pt x="0" y="119478"/>
                  </a:moveTo>
                  <a:lnTo>
                    <a:pt x="9387" y="72960"/>
                  </a:lnTo>
                  <a:lnTo>
                    <a:pt x="34988" y="34984"/>
                  </a:lnTo>
                  <a:lnTo>
                    <a:pt x="72960" y="9385"/>
                  </a:lnTo>
                  <a:lnTo>
                    <a:pt x="119460" y="0"/>
                  </a:lnTo>
                  <a:lnTo>
                    <a:pt x="18749460" y="0"/>
                  </a:lnTo>
                  <a:lnTo>
                    <a:pt x="18795978" y="9385"/>
                  </a:lnTo>
                  <a:lnTo>
                    <a:pt x="18833954" y="34984"/>
                  </a:lnTo>
                  <a:lnTo>
                    <a:pt x="18859553" y="72960"/>
                  </a:lnTo>
                  <a:lnTo>
                    <a:pt x="18868939" y="119478"/>
                  </a:lnTo>
                  <a:lnTo>
                    <a:pt x="18868939" y="1310994"/>
                  </a:lnTo>
                  <a:lnTo>
                    <a:pt x="18859553" y="1357512"/>
                  </a:lnTo>
                  <a:lnTo>
                    <a:pt x="18833954" y="1395489"/>
                  </a:lnTo>
                  <a:lnTo>
                    <a:pt x="18795978" y="1421088"/>
                  </a:lnTo>
                  <a:lnTo>
                    <a:pt x="18749460" y="1430473"/>
                  </a:lnTo>
                  <a:lnTo>
                    <a:pt x="119460" y="1430473"/>
                  </a:lnTo>
                  <a:lnTo>
                    <a:pt x="72960" y="1421088"/>
                  </a:lnTo>
                  <a:lnTo>
                    <a:pt x="34988" y="1395489"/>
                  </a:lnTo>
                  <a:lnTo>
                    <a:pt x="9387" y="1357512"/>
                  </a:lnTo>
                  <a:lnTo>
                    <a:pt x="0" y="1310994"/>
                  </a:lnTo>
                  <a:lnTo>
                    <a:pt x="0" y="119478"/>
                  </a:lnTo>
                  <a:close/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2050" y="2400246"/>
              <a:ext cx="933450" cy="821690"/>
            </a:xfrm>
            <a:custGeom>
              <a:avLst/>
              <a:gdLst/>
              <a:ahLst/>
              <a:cxnLst/>
              <a:rect l="l" t="t" r="r" b="b"/>
              <a:pathLst>
                <a:path w="933450" h="821689">
                  <a:moveTo>
                    <a:pt x="467093" y="0"/>
                  </a:moveTo>
                  <a:lnTo>
                    <a:pt x="445995" y="5470"/>
                  </a:lnTo>
                  <a:lnTo>
                    <a:pt x="429766" y="21882"/>
                  </a:lnTo>
                  <a:lnTo>
                    <a:pt x="5646" y="756742"/>
                  </a:lnTo>
                  <a:lnTo>
                    <a:pt x="0" y="779182"/>
                  </a:lnTo>
                  <a:lnTo>
                    <a:pt x="5916" y="800102"/>
                  </a:lnTo>
                  <a:lnTo>
                    <a:pt x="21165" y="815552"/>
                  </a:lnTo>
                  <a:lnTo>
                    <a:pt x="43514" y="821580"/>
                  </a:lnTo>
                  <a:lnTo>
                    <a:pt x="889591" y="821580"/>
                  </a:lnTo>
                  <a:lnTo>
                    <a:pt x="911940" y="815552"/>
                  </a:lnTo>
                  <a:lnTo>
                    <a:pt x="927188" y="800103"/>
                  </a:lnTo>
                  <a:lnTo>
                    <a:pt x="933105" y="779183"/>
                  </a:lnTo>
                  <a:lnTo>
                    <a:pt x="927459" y="756743"/>
                  </a:lnTo>
                  <a:lnTo>
                    <a:pt x="908796" y="724324"/>
                  </a:lnTo>
                  <a:lnTo>
                    <a:pt x="466552" y="724324"/>
                  </a:lnTo>
                  <a:lnTo>
                    <a:pt x="445319" y="720136"/>
                  </a:lnTo>
                  <a:lnTo>
                    <a:pt x="428143" y="708655"/>
                  </a:lnTo>
                  <a:lnTo>
                    <a:pt x="416648" y="691500"/>
                  </a:lnTo>
                  <a:lnTo>
                    <a:pt x="412455" y="670293"/>
                  </a:lnTo>
                  <a:lnTo>
                    <a:pt x="416648" y="649085"/>
                  </a:lnTo>
                  <a:lnTo>
                    <a:pt x="428143" y="631930"/>
                  </a:lnTo>
                  <a:lnTo>
                    <a:pt x="445319" y="620449"/>
                  </a:lnTo>
                  <a:lnTo>
                    <a:pt x="466552" y="616261"/>
                  </a:lnTo>
                  <a:lnTo>
                    <a:pt x="846588" y="616262"/>
                  </a:lnTo>
                  <a:lnTo>
                    <a:pt x="821704" y="573037"/>
                  </a:lnTo>
                  <a:lnTo>
                    <a:pt x="434094" y="573036"/>
                  </a:lnTo>
                  <a:lnTo>
                    <a:pt x="434094" y="194818"/>
                  </a:lnTo>
                  <a:lnTo>
                    <a:pt x="603974" y="194818"/>
                  </a:lnTo>
                  <a:lnTo>
                    <a:pt x="504420" y="21882"/>
                  </a:lnTo>
                  <a:lnTo>
                    <a:pt x="488191" y="5470"/>
                  </a:lnTo>
                  <a:lnTo>
                    <a:pt x="467093" y="0"/>
                  </a:lnTo>
                  <a:close/>
                </a:path>
                <a:path w="933450" h="821689">
                  <a:moveTo>
                    <a:pt x="846588" y="616262"/>
                  </a:moveTo>
                  <a:lnTo>
                    <a:pt x="466552" y="616261"/>
                  </a:lnTo>
                  <a:lnTo>
                    <a:pt x="487785" y="620449"/>
                  </a:lnTo>
                  <a:lnTo>
                    <a:pt x="504961" y="631930"/>
                  </a:lnTo>
                  <a:lnTo>
                    <a:pt x="516457" y="649085"/>
                  </a:lnTo>
                  <a:lnTo>
                    <a:pt x="520649" y="670293"/>
                  </a:lnTo>
                  <a:lnTo>
                    <a:pt x="516457" y="691500"/>
                  </a:lnTo>
                  <a:lnTo>
                    <a:pt x="504961" y="708655"/>
                  </a:lnTo>
                  <a:lnTo>
                    <a:pt x="487785" y="720136"/>
                  </a:lnTo>
                  <a:lnTo>
                    <a:pt x="466552" y="724324"/>
                  </a:lnTo>
                  <a:lnTo>
                    <a:pt x="908796" y="724324"/>
                  </a:lnTo>
                  <a:lnTo>
                    <a:pt x="846588" y="616262"/>
                  </a:lnTo>
                  <a:close/>
                </a:path>
                <a:path w="933450" h="821689">
                  <a:moveTo>
                    <a:pt x="603974" y="194818"/>
                  </a:moveTo>
                  <a:lnTo>
                    <a:pt x="499010" y="194818"/>
                  </a:lnTo>
                  <a:lnTo>
                    <a:pt x="499010" y="573036"/>
                  </a:lnTo>
                  <a:lnTo>
                    <a:pt x="821704" y="573037"/>
                  </a:lnTo>
                  <a:lnTo>
                    <a:pt x="603974" y="194818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160712" y="2268220"/>
            <a:ext cx="16128365" cy="19392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95"/>
              </a:spcBef>
            </a:pP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Назначается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при 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наличии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убедительных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признаков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присоединения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бактериальной инфекции 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(повышение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прокальцитонина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более </a:t>
            </a:r>
            <a:r>
              <a:rPr dirty="0" sz="1700" spc="-130">
                <a:solidFill>
                  <a:srgbClr val="353535"/>
                </a:solidFill>
                <a:latin typeface="Lucida Sans Unicode"/>
                <a:cs typeface="Lucida Sans Unicode"/>
              </a:rPr>
              <a:t>0,5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нг/мл,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лейкоцитоз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353535"/>
                </a:solidFill>
                <a:latin typeface="Lucida Sans Unicode"/>
                <a:cs typeface="Lucida Sans Unicode"/>
              </a:rPr>
              <a:t>&gt; </a:t>
            </a:r>
            <a:r>
              <a:rPr dirty="0" sz="1700" spc="-4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0">
                <a:solidFill>
                  <a:srgbClr val="353535"/>
                </a:solidFill>
                <a:latin typeface="Lucida Sans Unicode"/>
                <a:cs typeface="Lucida Sans Unicode"/>
              </a:rPr>
              <a:t>12×10</a:t>
            </a:r>
            <a:r>
              <a:rPr dirty="0" baseline="24154" sz="1725" spc="-300">
                <a:solidFill>
                  <a:srgbClr val="353535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200">
                <a:solidFill>
                  <a:srgbClr val="353535"/>
                </a:solidFill>
                <a:latin typeface="Lucida Sans Unicode"/>
                <a:cs typeface="Lucida Sans Unicode"/>
              </a:rPr>
              <a:t>/л,</a:t>
            </a:r>
            <a:r>
              <a:rPr dirty="0" sz="17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числа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палочкоядерных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нейтрофилов</a:t>
            </a:r>
            <a:r>
              <a:rPr dirty="0" sz="17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10%, 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гнойной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мокроты)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учетом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170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состояния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пациента, </a:t>
            </a:r>
            <a:r>
              <a:rPr dirty="0" sz="1700" spc="-5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встречи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резистентными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микроорганизмами;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результатов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микробиологической</a:t>
            </a:r>
            <a:r>
              <a:rPr dirty="0" sz="17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диагностики.</a:t>
            </a:r>
            <a:endParaRPr sz="17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17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17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пероральные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формы</a:t>
            </a:r>
            <a:r>
              <a:rPr dirty="0" sz="17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антимикробных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препаратов,</a:t>
            </a:r>
            <a:r>
              <a:rPr dirty="0" sz="17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ступенчатую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терапию.</a:t>
            </a:r>
            <a:endParaRPr sz="1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Lucida Sans Unicode"/>
              <a:cs typeface="Lucida Sans Unicode"/>
            </a:endParaRPr>
          </a:p>
          <a:p>
            <a:pPr algn="ctr" marR="337820">
              <a:lnSpc>
                <a:spcPct val="100000"/>
              </a:lnSpc>
            </a:pP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Антибак</a:t>
            </a:r>
            <a:r>
              <a:rPr dirty="0" sz="3300" spc="-14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35">
                <a:solidFill>
                  <a:srgbClr val="0050EF"/>
                </a:solidFill>
                <a:latin typeface="Lucida Sans Unicode"/>
                <a:cs typeface="Lucida Sans Unicode"/>
              </a:rPr>
              <a:t>ериаль</a:t>
            </a:r>
            <a:r>
              <a:rPr dirty="0" sz="33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3300" spc="-5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170">
                <a:solidFill>
                  <a:srgbClr val="0050EF"/>
                </a:solidFill>
                <a:latin typeface="Lucida Sans Unicode"/>
                <a:cs typeface="Lucida Sans Unicode"/>
              </a:rPr>
              <a:t>я</a:t>
            </a:r>
            <a:r>
              <a:rPr dirty="0" sz="3300" spc="-25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5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25">
                <a:solidFill>
                  <a:srgbClr val="0050EF"/>
                </a:solidFill>
                <a:latin typeface="Lucida Sans Unicode"/>
                <a:cs typeface="Lucida Sans Unicode"/>
              </a:rPr>
              <a:t>ерапия</a:t>
            </a:r>
            <a:r>
              <a:rPr dirty="0" sz="3300" spc="-2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5">
                <a:solidFill>
                  <a:srgbClr val="0050EF"/>
                </a:solidFill>
                <a:latin typeface="Lucida Sans Unicode"/>
                <a:cs typeface="Lucida Sans Unicode"/>
              </a:rPr>
              <a:t>внеб</a:t>
            </a:r>
            <a:r>
              <a:rPr dirty="0" sz="3300" spc="-7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30">
                <a:solidFill>
                  <a:srgbClr val="0050EF"/>
                </a:solidFill>
                <a:latin typeface="Lucida Sans Unicode"/>
                <a:cs typeface="Lucida Sans Unicode"/>
              </a:rPr>
              <a:t>льничной</a:t>
            </a:r>
            <a:r>
              <a:rPr dirty="0" sz="3300" spc="-2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55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пневмонии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792" y="9539702"/>
            <a:ext cx="9102725" cy="15970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26143" sz="1275" spc="-292">
                <a:latin typeface="Lucida Sans Unicode"/>
                <a:cs typeface="Lucida Sans Unicode"/>
              </a:rPr>
              <a:t>1</a:t>
            </a:r>
            <a:r>
              <a:rPr dirty="0" baseline="26143" sz="1275" spc="-277">
                <a:latin typeface="Lucida Sans Unicode"/>
                <a:cs typeface="Lucida Sans Unicode"/>
              </a:rPr>
              <a:t> </a:t>
            </a:r>
            <a:r>
              <a:rPr dirty="0" sz="1250" spc="-50">
                <a:latin typeface="Lucida Sans Unicode"/>
                <a:cs typeface="Lucida Sans Unicode"/>
              </a:rPr>
              <a:t>ХОБЛ,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-90">
                <a:latin typeface="Lucida Sans Unicode"/>
                <a:cs typeface="Lucida Sans Unicode"/>
              </a:rPr>
              <a:t>СД,</a:t>
            </a:r>
            <a:r>
              <a:rPr dirty="0" sz="1250" spc="-65">
                <a:latin typeface="Lucida Sans Unicode"/>
                <a:cs typeface="Lucida Sans Unicode"/>
              </a:rPr>
              <a:t> </a:t>
            </a:r>
            <a:r>
              <a:rPr dirty="0" sz="1250" spc="-85">
                <a:latin typeface="Lucida Sans Unicode"/>
                <a:cs typeface="Lucida Sans Unicode"/>
              </a:rPr>
              <a:t>ХСН,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35">
                <a:latin typeface="Lucida Sans Unicode"/>
                <a:cs typeface="Lucida Sans Unicode"/>
              </a:rPr>
              <a:t>ХБП,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цирроз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печени,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алкоголизм,</a:t>
            </a:r>
            <a:r>
              <a:rPr dirty="0" sz="1250" spc="-75">
                <a:latin typeface="Lucida Sans Unicode"/>
                <a:cs typeface="Lucida Sans Unicode"/>
              </a:rPr>
              <a:t> </a:t>
            </a:r>
            <a:r>
              <a:rPr dirty="0" sz="1250" spc="-5">
                <a:latin typeface="Lucida Sans Unicode"/>
                <a:cs typeface="Lucida Sans Unicode"/>
              </a:rPr>
              <a:t>наркомания,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истощение</a:t>
            </a:r>
            <a:endParaRPr sz="1250">
              <a:latin typeface="Lucida Sans Unicode"/>
              <a:cs typeface="Lucida Sans Unicode"/>
            </a:endParaRPr>
          </a:p>
          <a:p>
            <a:pPr marL="109855" marR="351155" indent="-72390">
              <a:lnSpc>
                <a:spcPct val="103099"/>
              </a:lnSpc>
            </a:pPr>
            <a:r>
              <a:rPr dirty="0" baseline="26143" sz="1275" spc="-157">
                <a:latin typeface="Lucida Sans Unicode"/>
                <a:cs typeface="Lucida Sans Unicode"/>
              </a:rPr>
              <a:t>2 </a:t>
            </a:r>
            <a:r>
              <a:rPr dirty="0" sz="1250" spc="20">
                <a:latin typeface="Lucida Sans Unicode"/>
                <a:cs typeface="Lucida Sans Unicode"/>
              </a:rPr>
              <a:t>К </a:t>
            </a:r>
            <a:r>
              <a:rPr dirty="0" sz="1250">
                <a:latin typeface="Lucida Sans Unicode"/>
                <a:cs typeface="Lucida Sans Unicode"/>
              </a:rPr>
              <a:t>факторам </a:t>
            </a:r>
            <a:r>
              <a:rPr dirty="0" sz="1250" spc="-10">
                <a:latin typeface="Lucida Sans Unicode"/>
                <a:cs typeface="Lucida Sans Unicode"/>
              </a:rPr>
              <a:t>риска </a:t>
            </a:r>
            <a:r>
              <a:rPr dirty="0" sz="1250" spc="15">
                <a:latin typeface="Lucida Sans Unicode"/>
                <a:cs typeface="Lucida Sans Unicode"/>
              </a:rPr>
              <a:t>инфицирования </a:t>
            </a:r>
            <a:r>
              <a:rPr dirty="0" sz="1250" spc="-20">
                <a:latin typeface="Lucida Sans Unicode"/>
                <a:cs typeface="Lucida Sans Unicode"/>
              </a:rPr>
              <a:t>редкими </a:t>
            </a:r>
            <a:r>
              <a:rPr dirty="0" sz="1250" spc="10">
                <a:latin typeface="Lucida Sans Unicode"/>
                <a:cs typeface="Lucida Sans Unicode"/>
              </a:rPr>
              <a:t>и/или </a:t>
            </a:r>
            <a:r>
              <a:rPr dirty="0" sz="1250" spc="-5">
                <a:latin typeface="Lucida Sans Unicode"/>
                <a:cs typeface="Lucida Sans Unicode"/>
              </a:rPr>
              <a:t>полирезистентными возбудителями </a:t>
            </a:r>
            <a:r>
              <a:rPr dirty="0" sz="1250" spc="-10">
                <a:latin typeface="Lucida Sans Unicode"/>
                <a:cs typeface="Lucida Sans Unicode"/>
              </a:rPr>
              <a:t>относят </a:t>
            </a:r>
            <a:r>
              <a:rPr dirty="0" sz="1250" spc="10">
                <a:latin typeface="Lucida Sans Unicode"/>
                <a:cs typeface="Lucida Sans Unicode"/>
              </a:rPr>
              <a:t>пребывание </a:t>
            </a:r>
            <a:r>
              <a:rPr dirty="0" sz="1250" spc="-385">
                <a:latin typeface="Lucida Sans Unicode"/>
                <a:cs typeface="Lucida Sans Unicode"/>
              </a:rPr>
              <a:t> </a:t>
            </a: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доме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престарелых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10">
                <a:latin typeface="Lucida Sans Unicode"/>
                <a:cs typeface="Lucida Sans Unicode"/>
              </a:rPr>
              <a:t>или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-65">
                <a:latin typeface="Lucida Sans Unicode"/>
                <a:cs typeface="Lucida Sans Unicode"/>
              </a:rPr>
              <a:t>других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учреждениях</a:t>
            </a:r>
            <a:r>
              <a:rPr dirty="0" sz="1250" spc="-4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длительного</a:t>
            </a:r>
            <a:r>
              <a:rPr dirty="0" sz="1250" spc="-65">
                <a:latin typeface="Lucida Sans Unicode"/>
                <a:cs typeface="Lucida Sans Unicode"/>
              </a:rPr>
              <a:t> </a:t>
            </a:r>
            <a:r>
              <a:rPr dirty="0" sz="1250" spc="-55">
                <a:latin typeface="Lucida Sans Unicode"/>
                <a:cs typeface="Lucida Sans Unicode"/>
              </a:rPr>
              <a:t>ухода,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15">
                <a:latin typeface="Lucida Sans Unicode"/>
                <a:cs typeface="Lucida Sans Unicode"/>
              </a:rPr>
              <a:t>наличие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госпитализаций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по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любому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поводу </a:t>
            </a:r>
            <a:r>
              <a:rPr dirty="0" sz="1250" spc="-380">
                <a:latin typeface="Lucida Sans Unicode"/>
                <a:cs typeface="Lucida Sans Unicode"/>
              </a:rPr>
              <a:t> </a:t>
            </a: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5">
                <a:latin typeface="Lucida Sans Unicode"/>
                <a:cs typeface="Lucida Sans Unicode"/>
              </a:rPr>
              <a:t>течение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350">
                <a:latin typeface="Lucida Sans Unicode"/>
                <a:cs typeface="Lucida Sans Unicode"/>
              </a:rPr>
              <a:t>≥</a:t>
            </a:r>
            <a:r>
              <a:rPr dirty="0" sz="1250" spc="-325">
                <a:latin typeface="Lucida Sans Unicode"/>
                <a:cs typeface="Lucida Sans Unicode"/>
              </a:rPr>
              <a:t> </a:t>
            </a:r>
            <a:r>
              <a:rPr dirty="0" sz="1250" spc="-140">
                <a:latin typeface="Lucida Sans Unicode"/>
                <a:cs typeface="Lucida Sans Unicode"/>
              </a:rPr>
              <a:t>2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суток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предшествующие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90">
                <a:latin typeface="Lucida Sans Unicode"/>
                <a:cs typeface="Lucida Sans Unicode"/>
              </a:rPr>
              <a:t>90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дней,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55">
                <a:latin typeface="Lucida Sans Unicode"/>
                <a:cs typeface="Lucida Sans Unicode"/>
              </a:rPr>
              <a:t>в/в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5">
                <a:latin typeface="Lucida Sans Unicode"/>
                <a:cs typeface="Lucida Sans Unicode"/>
              </a:rPr>
              <a:t>терапия,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15">
                <a:latin typeface="Lucida Sans Unicode"/>
                <a:cs typeface="Lucida Sans Unicode"/>
              </a:rPr>
              <a:t>наличие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сеансов</a:t>
            </a:r>
            <a:r>
              <a:rPr dirty="0" sz="1250" spc="-6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диализа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10">
                <a:latin typeface="Lucida Sans Unicode"/>
                <a:cs typeface="Lucida Sans Unicode"/>
              </a:rPr>
              <a:t>или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15">
                <a:latin typeface="Lucida Sans Unicode"/>
                <a:cs typeface="Lucida Sans Unicode"/>
              </a:rPr>
              <a:t>лечение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5">
                <a:latin typeface="Lucida Sans Unicode"/>
                <a:cs typeface="Lucida Sans Unicode"/>
              </a:rPr>
              <a:t>ран</a:t>
            </a:r>
            <a:endParaRPr sz="1250">
              <a:latin typeface="Lucida Sans Unicode"/>
              <a:cs typeface="Lucida Sans Unicode"/>
            </a:endParaRPr>
          </a:p>
          <a:p>
            <a:pPr marL="109855">
              <a:lnSpc>
                <a:spcPts val="1475"/>
              </a:lnSpc>
              <a:spcBef>
                <a:spcPts val="50"/>
              </a:spcBef>
            </a:pP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90">
                <a:latin typeface="Lucida Sans Unicode"/>
                <a:cs typeface="Lucida Sans Unicode"/>
              </a:rPr>
              <a:t>д</a:t>
            </a:r>
            <a:r>
              <a:rPr dirty="0" sz="1250">
                <a:latin typeface="Lucida Sans Unicode"/>
                <a:cs typeface="Lucida Sans Unicode"/>
              </a:rPr>
              <a:t>омаш</a:t>
            </a:r>
            <a:r>
              <a:rPr dirty="0" sz="1250" spc="-50">
                <a:latin typeface="Lucida Sans Unicode"/>
                <a:cs typeface="Lucida Sans Unicode"/>
              </a:rPr>
              <a:t>них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45">
                <a:latin typeface="Lucida Sans Unicode"/>
                <a:cs typeface="Lucida Sans Unicode"/>
              </a:rPr>
              <a:t>у</a:t>
            </a:r>
            <a:r>
              <a:rPr dirty="0" sz="1250">
                <a:latin typeface="Lucida Sans Unicode"/>
                <a:cs typeface="Lucida Sans Unicode"/>
              </a:rPr>
              <a:t>словиях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предшест</a:t>
            </a:r>
            <a:r>
              <a:rPr dirty="0" sz="1250" spc="-20">
                <a:latin typeface="Lucida Sans Unicode"/>
                <a:cs typeface="Lucida Sans Unicode"/>
              </a:rPr>
              <a:t>в</a:t>
            </a:r>
            <a:r>
              <a:rPr dirty="0" sz="1250" spc="-15">
                <a:latin typeface="Lucida Sans Unicode"/>
                <a:cs typeface="Lucida Sans Unicode"/>
              </a:rPr>
              <a:t>ующие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10">
                <a:latin typeface="Lucida Sans Unicode"/>
                <a:cs typeface="Lucida Sans Unicode"/>
              </a:rPr>
              <a:t>30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дней.</a:t>
            </a:r>
            <a:endParaRPr sz="1250">
              <a:latin typeface="Lucida Sans Unicode"/>
              <a:cs typeface="Lucida Sans Unicode"/>
            </a:endParaRPr>
          </a:p>
          <a:p>
            <a:pPr marL="38100">
              <a:lnSpc>
                <a:spcPts val="1595"/>
              </a:lnSpc>
            </a:pPr>
            <a:r>
              <a:rPr dirty="0" baseline="26143" sz="1275" spc="-165">
                <a:latin typeface="Lucida Sans Unicode"/>
                <a:cs typeface="Lucida Sans Unicode"/>
              </a:rPr>
              <a:t>3</a:t>
            </a:r>
            <a:r>
              <a:rPr dirty="0" baseline="26143" sz="1275" spc="-67">
                <a:latin typeface="Lucida Sans Unicode"/>
                <a:cs typeface="Lucida Sans Unicode"/>
              </a:rPr>
              <a:t> </a:t>
            </a:r>
            <a:r>
              <a:rPr dirty="0" sz="1300" spc="60">
                <a:latin typeface="Lucida Sans Unicode"/>
                <a:cs typeface="Lucida Sans Unicode"/>
              </a:rPr>
              <a:t>В</a:t>
            </a:r>
            <a:r>
              <a:rPr dirty="0" sz="1300" spc="-65">
                <a:latin typeface="Lucida Sans Unicode"/>
                <a:cs typeface="Lucida Sans Unicode"/>
              </a:rPr>
              <a:t> </a:t>
            </a:r>
            <a:r>
              <a:rPr dirty="0" sz="1300" spc="-55">
                <a:latin typeface="Lucida Sans Unicode"/>
                <a:cs typeface="Lucida Sans Unicode"/>
              </a:rPr>
              <a:t>районах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55">
                <a:latin typeface="Lucida Sans Unicode"/>
                <a:cs typeface="Lucida Sans Unicode"/>
              </a:rPr>
              <a:t>с</a:t>
            </a:r>
            <a:r>
              <a:rPr dirty="0" sz="1300" spc="-65">
                <a:latin typeface="Lucida Sans Unicode"/>
                <a:cs typeface="Lucida Sans Unicode"/>
              </a:rPr>
              <a:t> </a:t>
            </a:r>
            <a:r>
              <a:rPr dirty="0" sz="1300" spc="-25">
                <a:latin typeface="Lucida Sans Unicode"/>
                <a:cs typeface="Lucida Sans Unicode"/>
              </a:rPr>
              <a:t>высоким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95">
                <a:latin typeface="Lucida Sans Unicode"/>
                <a:cs typeface="Lucida Sans Unicode"/>
              </a:rPr>
              <a:t>(&gt;25%)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30">
                <a:latin typeface="Lucida Sans Unicode"/>
                <a:cs typeface="Lucida Sans Unicode"/>
              </a:rPr>
              <a:t>уровнем</a:t>
            </a:r>
            <a:r>
              <a:rPr dirty="0" sz="1300" spc="-65">
                <a:latin typeface="Lucida Sans Unicode"/>
                <a:cs typeface="Lucida Sans Unicode"/>
              </a:rPr>
              <a:t> </a:t>
            </a:r>
            <a:r>
              <a:rPr dirty="0" sz="1300" spc="-35">
                <a:latin typeface="Lucida Sans Unicode"/>
                <a:cs typeface="Lucida Sans Unicode"/>
              </a:rPr>
              <a:t>устойчивости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50" spc="-125" i="1">
                <a:latin typeface="Arial"/>
                <a:cs typeface="Arial"/>
              </a:rPr>
              <a:t>S.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-10" i="1">
                <a:latin typeface="Arial"/>
                <a:cs typeface="Arial"/>
              </a:rPr>
              <a:t>pneumoniae</a:t>
            </a:r>
            <a:r>
              <a:rPr dirty="0" sz="1350" spc="-15" i="1">
                <a:latin typeface="Arial"/>
                <a:cs typeface="Arial"/>
              </a:rPr>
              <a:t> </a:t>
            </a:r>
            <a:r>
              <a:rPr dirty="0" sz="1300" spc="-35">
                <a:latin typeface="Lucida Sans Unicode"/>
                <a:cs typeface="Lucida Sans Unicode"/>
              </a:rPr>
              <a:t>к</a:t>
            </a:r>
            <a:r>
              <a:rPr dirty="0" sz="1300" spc="-55">
                <a:latin typeface="Lucida Sans Unicode"/>
                <a:cs typeface="Lucida Sans Unicode"/>
              </a:rPr>
              <a:t> </a:t>
            </a:r>
            <a:r>
              <a:rPr dirty="0" sz="1300" spc="-45">
                <a:latin typeface="Lucida Sans Unicode"/>
                <a:cs typeface="Lucida Sans Unicode"/>
              </a:rPr>
              <a:t>макролидам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30">
                <a:latin typeface="Lucida Sans Unicode"/>
                <a:cs typeface="Lucida Sans Unicode"/>
              </a:rPr>
              <a:t>(определяется</a:t>
            </a:r>
            <a:r>
              <a:rPr dirty="0" sz="1300" spc="-50">
                <a:latin typeface="Lucida Sans Unicode"/>
                <a:cs typeface="Lucida Sans Unicode"/>
              </a:rPr>
              <a:t> </a:t>
            </a:r>
            <a:r>
              <a:rPr dirty="0" sz="1300" spc="-40">
                <a:latin typeface="Lucida Sans Unicode"/>
                <a:cs typeface="Lucida Sans Unicode"/>
              </a:rPr>
              <a:t>по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45">
                <a:latin typeface="Lucida Sans Unicode"/>
                <a:cs typeface="Lucida Sans Unicode"/>
              </a:rPr>
              <a:t>эритромицину)</a:t>
            </a:r>
            <a:endParaRPr sz="1300">
              <a:latin typeface="Lucida Sans Unicode"/>
              <a:cs typeface="Lucida Sans Unicode"/>
            </a:endParaRPr>
          </a:p>
          <a:p>
            <a:pPr marL="109855">
              <a:lnSpc>
                <a:spcPct val="100000"/>
              </a:lnSpc>
              <a:spcBef>
                <a:spcPts val="25"/>
              </a:spcBef>
            </a:pPr>
            <a:r>
              <a:rPr dirty="0" sz="1250" spc="-25">
                <a:latin typeface="Lucida Sans Unicode"/>
                <a:cs typeface="Lucida Sans Unicode"/>
              </a:rPr>
              <a:t>следует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рассмотреть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возможность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5">
                <a:latin typeface="Lucida Sans Unicode"/>
                <a:cs typeface="Lucida Sans Unicode"/>
              </a:rPr>
              <a:t>применения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РХ.</a:t>
            </a:r>
            <a:endParaRPr sz="1250">
              <a:latin typeface="Lucida Sans Unicode"/>
              <a:cs typeface="Lucida Sans Unicode"/>
            </a:endParaRPr>
          </a:p>
          <a:p>
            <a:pPr marL="109855">
              <a:lnSpc>
                <a:spcPct val="100000"/>
              </a:lnSpc>
              <a:spcBef>
                <a:spcPts val="50"/>
              </a:spcBef>
            </a:pPr>
            <a:r>
              <a:rPr dirty="0" sz="1250" spc="-40">
                <a:latin typeface="Lucida Sans Unicode"/>
                <a:cs typeface="Lucida Sans Unicode"/>
              </a:rPr>
              <a:t>Следует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отдавать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предпочтение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наиболее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10">
                <a:latin typeface="Lucida Sans Unicode"/>
                <a:cs typeface="Lucida Sans Unicode"/>
              </a:rPr>
              <a:t>изученным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при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20">
                <a:latin typeface="Lucida Sans Unicode"/>
                <a:cs typeface="Lucida Sans Unicode"/>
              </a:rPr>
              <a:t>ВП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макролидам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с </a:t>
            </a:r>
            <a:r>
              <a:rPr dirty="0" sz="1250" spc="5">
                <a:latin typeface="Lucida Sans Unicode"/>
                <a:cs typeface="Lucida Sans Unicode"/>
              </a:rPr>
              <a:t>улучшенными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92552" y="9539702"/>
            <a:ext cx="9149080" cy="10077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9855" marR="694690">
              <a:lnSpc>
                <a:spcPct val="103099"/>
              </a:lnSpc>
              <a:spcBef>
                <a:spcPts val="90"/>
              </a:spcBef>
            </a:pPr>
            <a:r>
              <a:rPr dirty="0" sz="1250">
                <a:latin typeface="Lucida Sans Unicode"/>
                <a:cs typeface="Lucida Sans Unicode"/>
              </a:rPr>
              <a:t>фармакокинетическими</a:t>
            </a:r>
            <a:r>
              <a:rPr dirty="0" sz="1250" spc="-3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свойствами</a:t>
            </a:r>
            <a:r>
              <a:rPr dirty="0" sz="1250" spc="-15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(азитромицин,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кларитромицин);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при</a:t>
            </a:r>
            <a:r>
              <a:rPr dirty="0" sz="1250" spc="-3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известной</a:t>
            </a:r>
            <a:r>
              <a:rPr dirty="0" sz="1250" spc="-40">
                <a:latin typeface="Lucida Sans Unicode"/>
                <a:cs typeface="Lucida Sans Unicode"/>
              </a:rPr>
              <a:t> </a:t>
            </a:r>
            <a:r>
              <a:rPr dirty="0" sz="1250" spc="10">
                <a:latin typeface="Lucida Sans Unicode"/>
                <a:cs typeface="Lucida Sans Unicode"/>
              </a:rPr>
              <a:t>или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предполагаемой </a:t>
            </a:r>
            <a:r>
              <a:rPr dirty="0" sz="1250" spc="-38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микоплазменной</a:t>
            </a:r>
            <a:r>
              <a:rPr dirty="0" sz="1250" spc="-85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этиологии</a:t>
            </a:r>
            <a:endParaRPr sz="1250">
              <a:latin typeface="Lucida Sans Unicode"/>
              <a:cs typeface="Lucida Sans Unicode"/>
            </a:endParaRPr>
          </a:p>
          <a:p>
            <a:pPr marL="109855" marR="30480">
              <a:lnSpc>
                <a:spcPts val="1550"/>
              </a:lnSpc>
              <a:spcBef>
                <a:spcPts val="55"/>
              </a:spcBef>
            </a:pPr>
            <a:r>
              <a:rPr dirty="0" sz="1250" spc="75">
                <a:latin typeface="Lucida Sans Unicode"/>
                <a:cs typeface="Lucida Sans Unicode"/>
              </a:rPr>
              <a:t>в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25">
                <a:latin typeface="Lucida Sans Unicode"/>
                <a:cs typeface="Lucida Sans Unicode"/>
              </a:rPr>
              <a:t>районах</a:t>
            </a:r>
            <a:r>
              <a:rPr dirty="0" sz="1250" spc="-65">
                <a:latin typeface="Lucida Sans Unicode"/>
                <a:cs typeface="Lucida Sans Unicode"/>
              </a:rPr>
              <a:t> </a:t>
            </a:r>
            <a:r>
              <a:rPr dirty="0" sz="1250" spc="-30">
                <a:latin typeface="Lucida Sans Unicode"/>
                <a:cs typeface="Lucida Sans Unicode"/>
              </a:rPr>
              <a:t>с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5">
                <a:latin typeface="Lucida Sans Unicode"/>
                <a:cs typeface="Lucida Sans Unicode"/>
              </a:rPr>
              <a:t>высоким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65">
                <a:latin typeface="Lucida Sans Unicode"/>
                <a:cs typeface="Lucida Sans Unicode"/>
              </a:rPr>
              <a:t>(&gt;25%)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уровнем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-5">
                <a:latin typeface="Lucida Sans Unicode"/>
                <a:cs typeface="Lucida Sans Unicode"/>
              </a:rPr>
              <a:t>устойчивости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350" spc="-20" i="1">
                <a:latin typeface="Arial"/>
                <a:cs typeface="Arial"/>
              </a:rPr>
              <a:t>M.pneumoniae </a:t>
            </a:r>
            <a:r>
              <a:rPr dirty="0" sz="1250" spc="-10">
                <a:latin typeface="Lucida Sans Unicode"/>
                <a:cs typeface="Lucida Sans Unicode"/>
              </a:rPr>
              <a:t>к</a:t>
            </a:r>
            <a:r>
              <a:rPr dirty="0" sz="1250" spc="-60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макролидам</a:t>
            </a:r>
            <a:r>
              <a:rPr dirty="0" sz="1250" spc="-45">
                <a:latin typeface="Lucida Sans Unicode"/>
                <a:cs typeface="Lucida Sans Unicode"/>
              </a:rPr>
              <a:t> </a:t>
            </a:r>
            <a:r>
              <a:rPr dirty="0" sz="1250" spc="-25">
                <a:latin typeface="Lucida Sans Unicode"/>
                <a:cs typeface="Lucida Sans Unicode"/>
              </a:rPr>
              <a:t>следует</a:t>
            </a:r>
            <a:r>
              <a:rPr dirty="0" sz="1250" spc="-50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рассмотреть</a:t>
            </a:r>
            <a:r>
              <a:rPr dirty="0" sz="1250" spc="-65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возможность </a:t>
            </a:r>
            <a:r>
              <a:rPr dirty="0" sz="1250" spc="-380">
                <a:latin typeface="Lucida Sans Unicode"/>
                <a:cs typeface="Lucida Sans Unicode"/>
              </a:rPr>
              <a:t> </a:t>
            </a:r>
            <a:r>
              <a:rPr dirty="0" sz="1250" spc="5">
                <a:latin typeface="Lucida Sans Unicode"/>
                <a:cs typeface="Lucida Sans Unicode"/>
              </a:rPr>
              <a:t>применения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15">
                <a:latin typeface="Lucida Sans Unicode"/>
                <a:cs typeface="Lucida Sans Unicode"/>
              </a:rPr>
              <a:t>РХ</a:t>
            </a:r>
            <a:r>
              <a:rPr dirty="0" sz="1250" spc="-55">
                <a:latin typeface="Lucida Sans Unicode"/>
                <a:cs typeface="Lucida Sans Unicode"/>
              </a:rPr>
              <a:t> </a:t>
            </a:r>
            <a:r>
              <a:rPr dirty="0" sz="1250" spc="10">
                <a:latin typeface="Lucida Sans Unicode"/>
                <a:cs typeface="Lucida Sans Unicode"/>
              </a:rPr>
              <a:t>или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доксициклина.</a:t>
            </a:r>
            <a:endParaRPr sz="1250">
              <a:latin typeface="Lucida Sans Unicode"/>
              <a:cs typeface="Lucida Sans Unicode"/>
            </a:endParaRPr>
          </a:p>
          <a:p>
            <a:pPr marL="38100">
              <a:lnSpc>
                <a:spcPts val="1485"/>
              </a:lnSpc>
            </a:pPr>
            <a:r>
              <a:rPr dirty="0" baseline="26143" sz="1275" spc="-135">
                <a:latin typeface="Lucida Sans Unicode"/>
                <a:cs typeface="Lucida Sans Unicode"/>
              </a:rPr>
              <a:t>4</a:t>
            </a:r>
            <a:r>
              <a:rPr dirty="0" baseline="26143" sz="1275" spc="-75">
                <a:latin typeface="Lucida Sans Unicode"/>
                <a:cs typeface="Lucida Sans Unicode"/>
              </a:rPr>
              <a:t> </a:t>
            </a:r>
            <a:r>
              <a:rPr dirty="0" sz="1250" spc="-70">
                <a:latin typeface="Lucida Sans Unicode"/>
                <a:cs typeface="Lucida Sans Unicode"/>
              </a:rPr>
              <a:t>Ц</a:t>
            </a:r>
            <a:r>
              <a:rPr dirty="0" sz="1250" spc="35">
                <a:latin typeface="Lucida Sans Unicode"/>
                <a:cs typeface="Lucida Sans Unicode"/>
              </a:rPr>
              <a:t>е</a:t>
            </a:r>
            <a:r>
              <a:rPr dirty="0" sz="1250" spc="45">
                <a:latin typeface="Lucida Sans Unicode"/>
                <a:cs typeface="Lucida Sans Unicode"/>
              </a:rPr>
              <a:t>ф</a:t>
            </a:r>
            <a:r>
              <a:rPr dirty="0" sz="1250" spc="-45">
                <a:latin typeface="Lucida Sans Unicode"/>
                <a:cs typeface="Lucida Sans Unicode"/>
              </a:rPr>
              <a:t>ди</a:t>
            </a:r>
            <a:r>
              <a:rPr dirty="0" sz="1250" spc="-55">
                <a:latin typeface="Lucida Sans Unicode"/>
                <a:cs typeface="Lucida Sans Unicode"/>
              </a:rPr>
              <a:t>т</a:t>
            </a:r>
            <a:r>
              <a:rPr dirty="0" sz="1250" spc="-20">
                <a:latin typeface="Lucida Sans Unicode"/>
                <a:cs typeface="Lucida Sans Unicode"/>
              </a:rPr>
              <a:t>ор</a:t>
            </a:r>
            <a:r>
              <a:rPr dirty="0" sz="1250">
                <a:latin typeface="Lucida Sans Unicode"/>
                <a:cs typeface="Lucida Sans Unicode"/>
              </a:rPr>
              <a:t>ен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171" y="4298804"/>
            <a:ext cx="8623300" cy="416559"/>
          </a:xfrm>
          <a:custGeom>
            <a:avLst/>
            <a:gdLst/>
            <a:ahLst/>
            <a:cxnLst/>
            <a:rect l="l" t="t" r="r" b="b"/>
            <a:pathLst>
              <a:path w="8623300" h="416560">
                <a:moveTo>
                  <a:pt x="8622758" y="0"/>
                </a:moveTo>
                <a:lnTo>
                  <a:pt x="0" y="0"/>
                </a:lnTo>
                <a:lnTo>
                  <a:pt x="0" y="416521"/>
                </a:lnTo>
                <a:lnTo>
                  <a:pt x="8622758" y="416521"/>
                </a:lnTo>
                <a:lnTo>
                  <a:pt x="8622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3532" y="4285146"/>
          <a:ext cx="8663940" cy="329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1965"/>
                <a:gridCol w="2043430"/>
                <a:gridCol w="2287904"/>
              </a:tblGrid>
              <a:tr h="4165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 spc="-55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Амбулаторно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lnT w="28575">
                      <a:solidFill>
                        <a:srgbClr val="00B89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8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Группа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Препараты</a:t>
                      </a:r>
                      <a:r>
                        <a:rPr dirty="0" sz="15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ыб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8F8F8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Альтернатива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</a:tr>
              <a:tr h="1331544">
                <a:tc>
                  <a:txBody>
                    <a:bodyPr/>
                    <a:lstStyle/>
                    <a:p>
                      <a:pPr marL="815340" marR="807085" indent="272415">
                        <a:lnSpc>
                          <a:spcPct val="103099"/>
                        </a:lnSpc>
                        <a:spcBef>
                          <a:spcPts val="1355"/>
                        </a:spcBef>
                      </a:pP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Нетяжелая </a:t>
                      </a:r>
                      <a:r>
                        <a:rPr dirty="0" sz="125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без</a:t>
                      </a:r>
                      <a:r>
                        <a:rPr dirty="0" sz="12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сопутствующих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заболеваний</a:t>
                      </a:r>
                      <a:r>
                        <a:rPr dirty="0" baseline="26143" sz="1275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2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принимавших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505459" marR="498475">
                        <a:lnSpc>
                          <a:spcPct val="103099"/>
                        </a:lnSpc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сле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2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иби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тики</a:t>
                      </a:r>
                      <a:r>
                        <a:rPr dirty="0" sz="12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 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имею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baseline="26143" sz="1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baseline="26143" sz="1275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2085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dirty="0" sz="12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Амоксициллин</a:t>
                      </a:r>
                      <a:r>
                        <a:rPr dirty="0" sz="12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внутрь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8F8F8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Макролид</a:t>
                      </a:r>
                      <a:r>
                        <a:rPr dirty="0" sz="1250" spc="-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внутрь</a:t>
                      </a:r>
                      <a:r>
                        <a:rPr dirty="0" baseline="26143" sz="1275" spc="-22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baseline="26143" sz="1275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</a:tr>
              <a:tr h="1136686">
                <a:tc>
                  <a:txBody>
                    <a:bodyPr/>
                    <a:lstStyle/>
                    <a:p>
                      <a:pPr marL="10883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Нет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яжелая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marL="466090" marR="457834" indent="292100">
                        <a:lnSpc>
                          <a:spcPct val="103099"/>
                        </a:lnSpc>
                      </a:pPr>
                      <a:r>
                        <a:rPr dirty="0" sz="12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2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сопутствующими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заболеваниями</a:t>
                      </a:r>
                      <a:r>
                        <a:rPr dirty="0" baseline="26143" sz="1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 </a:t>
                      </a:r>
                      <a:r>
                        <a:rPr dirty="0" baseline="26143" sz="1275" spc="7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прин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има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шими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сле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мес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иби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тики</a:t>
                      </a:r>
                      <a:r>
                        <a:rPr dirty="0" sz="12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2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имеющих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другие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факторы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baseline="26143" sz="1275" spc="-37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baseline="26143" sz="1275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0645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0" marR="133350" indent="1270">
                        <a:lnSpc>
                          <a:spcPct val="102800"/>
                        </a:lnSpc>
                        <a:spcBef>
                          <a:spcPts val="1315"/>
                        </a:spcBef>
                      </a:pPr>
                      <a:r>
                        <a:rPr dirty="0" sz="1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Амоксициллин/ </a:t>
                      </a:r>
                      <a:r>
                        <a:rPr dirty="0" sz="13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2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авуланов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125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кислота 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др.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ИЗП</a:t>
                      </a:r>
                      <a:r>
                        <a:rPr dirty="0" sz="12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внутрь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67005">
                    <a:lnL w="9525">
                      <a:solidFill>
                        <a:srgbClr val="8F8F8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4305" marR="146685" indent="635">
                        <a:lnSpc>
                          <a:spcPct val="102800"/>
                        </a:lnSpc>
                        <a:spcBef>
                          <a:spcPts val="1315"/>
                        </a:spcBef>
                      </a:pPr>
                      <a:r>
                        <a:rPr dirty="0" sz="13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РХ </a:t>
                      </a:r>
                      <a:r>
                        <a:rPr dirty="0" sz="13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3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левофлоксацин</a:t>
                      </a:r>
                      <a:r>
                        <a:rPr dirty="0" sz="13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 </a:t>
                      </a:r>
                      <a:r>
                        <a:rPr dirty="0" sz="13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моксифлоксацин</a:t>
                      </a: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2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внутрь </a:t>
                      </a:r>
                      <a:r>
                        <a:rPr dirty="0" sz="1250" spc="-3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ЦС</a:t>
                      </a:r>
                      <a:r>
                        <a:rPr dirty="0" sz="12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III</a:t>
                      </a:r>
                      <a:r>
                        <a:rPr dirty="0" baseline="26143" sz="1275" spc="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baseline="26143" sz="1275" spc="6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внутрь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67005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626781" y="4298804"/>
            <a:ext cx="9891395" cy="416559"/>
          </a:xfrm>
          <a:custGeom>
            <a:avLst/>
            <a:gdLst/>
            <a:ahLst/>
            <a:cxnLst/>
            <a:rect l="l" t="t" r="r" b="b"/>
            <a:pathLst>
              <a:path w="9891394" h="416560">
                <a:moveTo>
                  <a:pt x="9891380" y="0"/>
                </a:moveTo>
                <a:lnTo>
                  <a:pt x="0" y="0"/>
                </a:lnTo>
                <a:lnTo>
                  <a:pt x="0" y="416521"/>
                </a:lnTo>
                <a:lnTo>
                  <a:pt x="9891380" y="416521"/>
                </a:lnTo>
                <a:lnTo>
                  <a:pt x="9891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613142" y="4285146"/>
          <a:ext cx="9932670" cy="427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0215"/>
                <a:gridCol w="2491740"/>
                <a:gridCol w="3138170"/>
              </a:tblGrid>
              <a:tr h="416557">
                <a:tc gridSpan="3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 spc="-5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Стационарно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L w="28575">
                      <a:solidFill>
                        <a:srgbClr val="0050EF"/>
                      </a:solidFill>
                      <a:prstDash val="solid"/>
                    </a:lnL>
                    <a:lnR w="28575">
                      <a:solidFill>
                        <a:srgbClr val="0050EF"/>
                      </a:solidFill>
                      <a:prstDash val="solid"/>
                    </a:lnR>
                    <a:lnT w="28575">
                      <a:solidFill>
                        <a:srgbClr val="0050E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87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Группа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28575">
                      <a:solidFill>
                        <a:srgbClr val="0050E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Препараты</a:t>
                      </a:r>
                      <a:r>
                        <a:rPr dirty="0" sz="15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ыб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8F8F8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372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Альтернатива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50E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</a:tr>
              <a:tr h="1332999">
                <a:tc>
                  <a:txBody>
                    <a:bodyPr/>
                    <a:lstStyle/>
                    <a:p>
                      <a:pPr marL="798830" marR="791845" indent="273685">
                        <a:lnSpc>
                          <a:spcPct val="103099"/>
                        </a:lnSpc>
                        <a:spcBef>
                          <a:spcPts val="1360"/>
                        </a:spcBef>
                      </a:pP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Нетяжелая </a:t>
                      </a:r>
                      <a:r>
                        <a:rPr dirty="0" sz="125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без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сопутствующих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заболеваний</a:t>
                      </a:r>
                      <a:r>
                        <a:rPr dirty="0" baseline="26143" sz="1275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2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принимавших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сле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2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имею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2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baseline="26143" sz="1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baseline="26143" sz="1275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2720">
                    <a:lnL w="28575">
                      <a:solidFill>
                        <a:srgbClr val="0050E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6845" marR="148590" indent="635">
                        <a:lnSpc>
                          <a:spcPct val="103099"/>
                        </a:lnSpc>
                        <a:spcBef>
                          <a:spcPts val="585"/>
                        </a:spcBef>
                      </a:pPr>
                      <a:r>
                        <a:rPr dirty="0" sz="12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Амоксициллин/ </a:t>
                      </a:r>
                      <a:r>
                        <a:rPr dirty="0" sz="1250" spc="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клавулановая</a:t>
                      </a:r>
                      <a:r>
                        <a:rPr dirty="0" sz="12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кислота</a:t>
                      </a:r>
                      <a:r>
                        <a:rPr dirty="0" sz="125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2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др.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711200" marR="702310">
                        <a:lnSpc>
                          <a:spcPct val="103099"/>
                        </a:lnSpc>
                      </a:pP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ИЗП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*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в/м  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Ампициллин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в/в,</a:t>
                      </a:r>
                      <a:r>
                        <a:rPr dirty="0" sz="125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в/м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295">
                    <a:lnL w="9525">
                      <a:solidFill>
                        <a:srgbClr val="8F8F8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5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РХ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левофлоксацин</a:t>
                      </a: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2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моксифлоксацин</a:t>
                      </a:r>
                      <a:r>
                        <a:rPr dirty="0" sz="12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50" spc="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50E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</a:tr>
              <a:tr h="2118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Нет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яжелая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743585" marR="734695">
                        <a:lnSpc>
                          <a:spcPct val="103099"/>
                        </a:lnSpc>
                      </a:pPr>
                      <a:r>
                        <a:rPr dirty="0" sz="12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сопутствующими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заболеваниями</a:t>
                      </a:r>
                      <a:r>
                        <a:rPr dirty="0" baseline="26143" sz="1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 </a:t>
                      </a:r>
                      <a:r>
                        <a:rPr dirty="0" baseline="26143" sz="1275" spc="-382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2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принимавшими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635">
                        <a:lnSpc>
                          <a:spcPts val="1555"/>
                        </a:lnSpc>
                      </a:pP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3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после</a:t>
                      </a:r>
                      <a:r>
                        <a:rPr dirty="0" sz="13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3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3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3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3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антибио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тики</a:t>
                      </a:r>
                      <a:r>
                        <a:rPr dirty="0" sz="13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3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3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2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имеющих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другие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факторы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baseline="26143" sz="1275" spc="-37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baseline="26143" sz="1275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28575">
                      <a:solidFill>
                        <a:srgbClr val="0050EF"/>
                      </a:solidFill>
                      <a:prstDash val="solid"/>
                    </a:lnL>
                    <a:lnR w="9525">
                      <a:solidFill>
                        <a:srgbClr val="8F8F8F"/>
                      </a:solidFill>
                      <a:prstDash val="solid"/>
                    </a:lnR>
                    <a:lnB w="28575">
                      <a:solidFill>
                        <a:srgbClr val="0050E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552450" marR="542290">
                        <a:lnSpc>
                          <a:spcPct val="103099"/>
                        </a:lnSpc>
                        <a:spcBef>
                          <a:spcPts val="590"/>
                        </a:spcBef>
                      </a:pP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Амо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ксицил</a:t>
                      </a:r>
                      <a:r>
                        <a:rPr dirty="0" sz="12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ин/к</a:t>
                      </a:r>
                      <a:r>
                        <a:rPr dirty="0" sz="12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авуланов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12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кислота</a:t>
                      </a:r>
                      <a:r>
                        <a:rPr dirty="0" sz="12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др.</a:t>
                      </a:r>
                      <a:r>
                        <a:rPr dirty="0" sz="12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ИЗП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*</a:t>
                      </a:r>
                      <a:r>
                        <a:rPr dirty="0" sz="12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</a:t>
                      </a:r>
                      <a:r>
                        <a:rPr dirty="0" sz="12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в/м  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ЦС</a:t>
                      </a:r>
                      <a:r>
                        <a:rPr dirty="0" sz="125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2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25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поко</a:t>
                      </a:r>
                      <a:r>
                        <a:rPr dirty="0" sz="12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ения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  <a:p>
                      <a:pPr algn="ctr" marL="313690" marR="303530">
                        <a:lnSpc>
                          <a:spcPct val="103099"/>
                        </a:lnSpc>
                      </a:pPr>
                      <a:r>
                        <a:rPr dirty="0" sz="1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2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цефотаксим,</a:t>
                      </a:r>
                      <a:r>
                        <a:rPr dirty="0" sz="12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цефтриаксон,</a:t>
                      </a:r>
                      <a:r>
                        <a:rPr dirty="0" sz="125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цефтриаксон/сульбактам</a:t>
                      </a:r>
                      <a:r>
                        <a:rPr dirty="0" sz="125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2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в/в,</a:t>
                      </a:r>
                      <a:r>
                        <a:rPr dirty="0" sz="12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в/м </a:t>
                      </a:r>
                      <a:r>
                        <a:rPr dirty="0" sz="1250" spc="-3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1270">
                        <a:lnSpc>
                          <a:spcPts val="1555"/>
                        </a:lnSpc>
                      </a:pPr>
                      <a:r>
                        <a:rPr dirty="0" sz="13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РХ</a:t>
                      </a:r>
                      <a:r>
                        <a:rPr dirty="0" sz="13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3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левофлоксацин,</a:t>
                      </a:r>
                      <a:r>
                        <a:rPr dirty="0" sz="13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3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моксифлоксацин</a:t>
                      </a:r>
                      <a:r>
                        <a:rPr dirty="0" sz="13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3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30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endParaRPr sz="1300">
                        <a:latin typeface="Lucida Sans Unicode"/>
                        <a:cs typeface="Lucida Sans Unicode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2136775" marR="2127250">
                        <a:lnSpc>
                          <a:spcPct val="103099"/>
                        </a:lnSpc>
                      </a:pPr>
                      <a:r>
                        <a:rPr dirty="0" sz="12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Цефтаролин</a:t>
                      </a:r>
                      <a:r>
                        <a:rPr dirty="0" baseline="26143" sz="1275" spc="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baseline="26143" sz="1275" spc="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 </a:t>
                      </a:r>
                      <a:r>
                        <a:rPr dirty="0" sz="1250" spc="-3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Эртапенем</a:t>
                      </a:r>
                      <a:r>
                        <a:rPr dirty="0" baseline="26143" sz="1275" spc="-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dirty="0" baseline="26143" sz="1275" spc="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в/в,</a:t>
                      </a:r>
                      <a:r>
                        <a:rPr dirty="0" sz="12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5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в/м</a:t>
                      </a:r>
                      <a:endParaRPr sz="12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8F8F8F"/>
                      </a:solidFill>
                      <a:prstDash val="solid"/>
                    </a:lnL>
                    <a:lnR w="28575">
                      <a:solidFill>
                        <a:srgbClr val="0050EF"/>
                      </a:solidFill>
                      <a:prstDash val="solid"/>
                    </a:lnR>
                    <a:lnB w="28575">
                      <a:solidFill>
                        <a:srgbClr val="0050E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604486" y="8709412"/>
            <a:ext cx="18928080" cy="705485"/>
            <a:chOff x="604486" y="8709412"/>
            <a:chExt cx="18928080" cy="705485"/>
          </a:xfrm>
        </p:grpSpPr>
        <p:sp>
          <p:nvSpPr>
            <p:cNvPr id="14" name="object 14"/>
            <p:cNvSpPr/>
            <p:nvPr/>
          </p:nvSpPr>
          <p:spPr>
            <a:xfrm>
              <a:off x="618126" y="8723051"/>
              <a:ext cx="18900775" cy="678180"/>
            </a:xfrm>
            <a:custGeom>
              <a:avLst/>
              <a:gdLst/>
              <a:ahLst/>
              <a:cxnLst/>
              <a:rect l="l" t="t" r="r" b="b"/>
              <a:pathLst>
                <a:path w="18900775" h="678179">
                  <a:moveTo>
                    <a:pt x="18794833" y="0"/>
                  </a:moveTo>
                  <a:lnTo>
                    <a:pt x="105767" y="0"/>
                  </a:lnTo>
                  <a:lnTo>
                    <a:pt x="64598" y="8314"/>
                  </a:lnTo>
                  <a:lnTo>
                    <a:pt x="30979" y="30983"/>
                  </a:lnTo>
                  <a:lnTo>
                    <a:pt x="8311" y="64598"/>
                  </a:lnTo>
                  <a:lnTo>
                    <a:pt x="0" y="105748"/>
                  </a:lnTo>
                  <a:lnTo>
                    <a:pt x="0" y="571843"/>
                  </a:lnTo>
                  <a:lnTo>
                    <a:pt x="8311" y="612994"/>
                  </a:lnTo>
                  <a:lnTo>
                    <a:pt x="30979" y="646609"/>
                  </a:lnTo>
                  <a:lnTo>
                    <a:pt x="64598" y="669278"/>
                  </a:lnTo>
                  <a:lnTo>
                    <a:pt x="105767" y="677592"/>
                  </a:lnTo>
                  <a:lnTo>
                    <a:pt x="18794833" y="677592"/>
                  </a:lnTo>
                  <a:lnTo>
                    <a:pt x="18835983" y="669278"/>
                  </a:lnTo>
                  <a:lnTo>
                    <a:pt x="18869598" y="646609"/>
                  </a:lnTo>
                  <a:lnTo>
                    <a:pt x="18892267" y="612994"/>
                  </a:lnTo>
                  <a:lnTo>
                    <a:pt x="18900581" y="571843"/>
                  </a:lnTo>
                  <a:lnTo>
                    <a:pt x="18900581" y="105748"/>
                  </a:lnTo>
                  <a:lnTo>
                    <a:pt x="18892267" y="64598"/>
                  </a:lnTo>
                  <a:lnTo>
                    <a:pt x="18869598" y="30983"/>
                  </a:lnTo>
                  <a:lnTo>
                    <a:pt x="18835983" y="8314"/>
                  </a:lnTo>
                  <a:lnTo>
                    <a:pt x="18794833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8126" y="8723051"/>
              <a:ext cx="18900775" cy="678180"/>
            </a:xfrm>
            <a:custGeom>
              <a:avLst/>
              <a:gdLst/>
              <a:ahLst/>
              <a:cxnLst/>
              <a:rect l="l" t="t" r="r" b="b"/>
              <a:pathLst>
                <a:path w="18900775" h="678179">
                  <a:moveTo>
                    <a:pt x="0" y="105748"/>
                  </a:moveTo>
                  <a:lnTo>
                    <a:pt x="8311" y="64598"/>
                  </a:lnTo>
                  <a:lnTo>
                    <a:pt x="30979" y="30983"/>
                  </a:lnTo>
                  <a:lnTo>
                    <a:pt x="64598" y="8314"/>
                  </a:lnTo>
                  <a:lnTo>
                    <a:pt x="105767" y="0"/>
                  </a:lnTo>
                  <a:lnTo>
                    <a:pt x="18794833" y="0"/>
                  </a:lnTo>
                  <a:lnTo>
                    <a:pt x="18835983" y="8314"/>
                  </a:lnTo>
                  <a:lnTo>
                    <a:pt x="18869598" y="30983"/>
                  </a:lnTo>
                  <a:lnTo>
                    <a:pt x="18892267" y="64598"/>
                  </a:lnTo>
                  <a:lnTo>
                    <a:pt x="18900581" y="105748"/>
                  </a:lnTo>
                  <a:lnTo>
                    <a:pt x="18900581" y="571843"/>
                  </a:lnTo>
                  <a:lnTo>
                    <a:pt x="18892267" y="612994"/>
                  </a:lnTo>
                  <a:lnTo>
                    <a:pt x="18869598" y="646609"/>
                  </a:lnTo>
                  <a:lnTo>
                    <a:pt x="18835983" y="669278"/>
                  </a:lnTo>
                  <a:lnTo>
                    <a:pt x="18794833" y="677592"/>
                  </a:lnTo>
                  <a:lnTo>
                    <a:pt x="105767" y="677592"/>
                  </a:lnTo>
                  <a:lnTo>
                    <a:pt x="64598" y="669278"/>
                  </a:lnTo>
                  <a:lnTo>
                    <a:pt x="30979" y="646609"/>
                  </a:lnTo>
                  <a:lnTo>
                    <a:pt x="8311" y="612994"/>
                  </a:lnTo>
                  <a:lnTo>
                    <a:pt x="0" y="571843"/>
                  </a:lnTo>
                  <a:lnTo>
                    <a:pt x="0" y="105748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69911" y="7769216"/>
            <a:ext cx="14117955" cy="15430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7378700">
              <a:lnSpc>
                <a:spcPct val="101600"/>
              </a:lnSpc>
              <a:spcBef>
                <a:spcPts val="80"/>
              </a:spcBef>
            </a:pPr>
            <a:r>
              <a:rPr dirty="0" sz="1500" spc="-20" i="1">
                <a:latin typeface="Arial"/>
                <a:cs typeface="Arial"/>
              </a:rPr>
              <a:t>Примечание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: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ИЗП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ингибиторозащищенный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аминопенициллин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(амоксициллин/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клавулановая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кислота,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амоксициллин/сульбактам,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 ампициллин/сульбактам),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РХ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хинолон,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5">
                <a:solidFill>
                  <a:srgbClr val="1F1F1F"/>
                </a:solidFill>
                <a:latin typeface="Lucida Sans Unicode"/>
                <a:cs typeface="Lucida Sans Unicode"/>
              </a:rPr>
              <a:t>ЦС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цефалоспорин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Lucida Sans Unicode"/>
              <a:cs typeface="Lucida Sans Unicode"/>
            </a:endParaRPr>
          </a:p>
          <a:p>
            <a:pPr marL="106680">
              <a:lnSpc>
                <a:spcPct val="100000"/>
              </a:lnSpc>
              <a:spcBef>
                <a:spcPts val="5"/>
              </a:spcBef>
            </a:pPr>
            <a:r>
              <a:rPr dirty="0" sz="1550" spc="-5">
                <a:latin typeface="Lucida Sans Unicode"/>
                <a:cs typeface="Lucida Sans Unicode"/>
              </a:rPr>
              <a:t>Назначение</a:t>
            </a:r>
            <a:r>
              <a:rPr dirty="0" sz="1550" spc="-95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пробиотиков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15">
                <a:latin typeface="Lucida Sans Unicode"/>
                <a:cs typeface="Lucida Sans Unicode"/>
              </a:rPr>
              <a:t>во</a:t>
            </a:r>
            <a:r>
              <a:rPr dirty="0" sz="1550" spc="-85">
                <a:latin typeface="Lucida Sans Unicode"/>
                <a:cs typeface="Lucida Sans Unicode"/>
              </a:rPr>
              <a:t> </a:t>
            </a:r>
            <a:r>
              <a:rPr dirty="0" sz="1550" spc="15">
                <a:latin typeface="Lucida Sans Unicode"/>
                <a:cs typeface="Lucida Sans Unicode"/>
              </a:rPr>
              <a:t>время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и/или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после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антибактериальной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терапии</a:t>
            </a:r>
            <a:r>
              <a:rPr dirty="0" sz="1550" spc="-50">
                <a:latin typeface="Lucida Sans Unicode"/>
                <a:cs typeface="Lucida Sans Unicode"/>
              </a:rPr>
              <a:t> </a:t>
            </a:r>
            <a:r>
              <a:rPr dirty="0" sz="1550" spc="-5">
                <a:latin typeface="Lucida Sans Unicode"/>
                <a:cs typeface="Lucida Sans Unicode"/>
              </a:rPr>
              <a:t>для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профилактики</a:t>
            </a:r>
            <a:r>
              <a:rPr dirty="0" sz="1550" spc="-45">
                <a:latin typeface="Lucida Sans Unicode"/>
                <a:cs typeface="Lucida Sans Unicode"/>
              </a:rPr>
              <a:t> </a:t>
            </a:r>
            <a:r>
              <a:rPr dirty="0" sz="1550" spc="-10">
                <a:latin typeface="Lucida Sans Unicode"/>
                <a:cs typeface="Lucida Sans Unicode"/>
              </a:rPr>
              <a:t>и</a:t>
            </a:r>
            <a:r>
              <a:rPr dirty="0" sz="1550" spc="-70">
                <a:latin typeface="Lucida Sans Unicode"/>
                <a:cs typeface="Lucida Sans Unicode"/>
              </a:rPr>
              <a:t> </a:t>
            </a:r>
            <a:r>
              <a:rPr dirty="0" sz="1550" spc="20">
                <a:latin typeface="Lucida Sans Unicode"/>
                <a:cs typeface="Lucida Sans Unicode"/>
              </a:rPr>
              <a:t>лечения</a:t>
            </a:r>
            <a:r>
              <a:rPr dirty="0" sz="1550" spc="-55">
                <a:latin typeface="Lucida Sans Unicode"/>
                <a:cs typeface="Lucida Sans Unicode"/>
              </a:rPr>
              <a:t> </a:t>
            </a:r>
            <a:r>
              <a:rPr dirty="0" sz="1550" spc="-15">
                <a:latin typeface="Lucida Sans Unicode"/>
                <a:cs typeface="Lucida Sans Unicode"/>
              </a:rPr>
              <a:t>различных</a:t>
            </a:r>
            <a:r>
              <a:rPr dirty="0" sz="1550" spc="-5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побочных</a:t>
            </a:r>
            <a:r>
              <a:rPr dirty="0" sz="1550" spc="-50">
                <a:latin typeface="Lucida Sans Unicode"/>
                <a:cs typeface="Lucida Sans Unicode"/>
              </a:rPr>
              <a:t> </a:t>
            </a:r>
            <a:r>
              <a:rPr dirty="0" sz="1550" spc="10">
                <a:latin typeface="Lucida Sans Unicode"/>
                <a:cs typeface="Lucida Sans Unicode"/>
              </a:rPr>
              <a:t>эффектов</a:t>
            </a:r>
            <a:endParaRPr sz="1550">
              <a:latin typeface="Lucida Sans Unicode"/>
              <a:cs typeface="Lucida Sans Unicode"/>
            </a:endParaRPr>
          </a:p>
          <a:p>
            <a:pPr marL="106680">
              <a:lnSpc>
                <a:spcPct val="100000"/>
              </a:lnSpc>
              <a:spcBef>
                <a:spcPts val="30"/>
              </a:spcBef>
            </a:pPr>
            <a:r>
              <a:rPr dirty="0" sz="1550" spc="-20">
                <a:latin typeface="Lucida Sans Unicode"/>
                <a:cs typeface="Lucida Sans Unicode"/>
              </a:rPr>
              <a:t>имеет</a:t>
            </a:r>
            <a:r>
              <a:rPr dirty="0" sz="1550" spc="-80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убедительную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доказательную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45">
                <a:latin typeface="Lucida Sans Unicode"/>
                <a:cs typeface="Lucida Sans Unicode"/>
              </a:rPr>
              <a:t>базу.</a:t>
            </a:r>
            <a:r>
              <a:rPr dirty="0" sz="1550" spc="-9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Эффективность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25">
                <a:latin typeface="Lucida Sans Unicode"/>
                <a:cs typeface="Lucida Sans Unicode"/>
              </a:rPr>
              <a:t>выше</a:t>
            </a:r>
            <a:r>
              <a:rPr dirty="0" sz="1550" spc="-75">
                <a:latin typeface="Lucida Sans Unicode"/>
                <a:cs typeface="Lucida Sans Unicode"/>
              </a:rPr>
              <a:t> </a:t>
            </a:r>
            <a:r>
              <a:rPr dirty="0" sz="1550" spc="-35">
                <a:latin typeface="Lucida Sans Unicode"/>
                <a:cs typeface="Lucida Sans Unicode"/>
              </a:rPr>
              <a:t>при</a:t>
            </a:r>
            <a:r>
              <a:rPr dirty="0" sz="1550" spc="-85">
                <a:latin typeface="Lucida Sans Unicode"/>
                <a:cs typeface="Lucida Sans Unicode"/>
              </a:rPr>
              <a:t> </a:t>
            </a:r>
            <a:r>
              <a:rPr dirty="0" sz="1550">
                <a:latin typeface="Lucida Sans Unicode"/>
                <a:cs typeface="Lucida Sans Unicode"/>
              </a:rPr>
              <a:t>как</a:t>
            </a:r>
            <a:r>
              <a:rPr dirty="0" sz="1550" spc="-8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можно</a:t>
            </a:r>
            <a:r>
              <a:rPr dirty="0" sz="1550" spc="-90">
                <a:latin typeface="Lucida Sans Unicode"/>
                <a:cs typeface="Lucida Sans Unicode"/>
              </a:rPr>
              <a:t> </a:t>
            </a:r>
            <a:r>
              <a:rPr dirty="0" sz="1550" spc="-25">
                <a:latin typeface="Lucida Sans Unicode"/>
                <a:cs typeface="Lucida Sans Unicode"/>
              </a:rPr>
              <a:t>раннем</a:t>
            </a:r>
            <a:r>
              <a:rPr dirty="0" sz="1550" spc="-100">
                <a:latin typeface="Lucida Sans Unicode"/>
                <a:cs typeface="Lucida Sans Unicode"/>
              </a:rPr>
              <a:t> </a:t>
            </a:r>
            <a:r>
              <a:rPr dirty="0" sz="1550" spc="-5">
                <a:latin typeface="Lucida Sans Unicode"/>
                <a:cs typeface="Lucida Sans Unicode"/>
              </a:rPr>
              <a:t>назначении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50">
                <a:latin typeface="Lucida Sans Unicode"/>
                <a:cs typeface="Lucida Sans Unicode"/>
              </a:rPr>
              <a:t>с</a:t>
            </a:r>
            <a:r>
              <a:rPr dirty="0" sz="1550" spc="-55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момента</a:t>
            </a:r>
            <a:r>
              <a:rPr dirty="0" sz="1550" spc="-55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приема</a:t>
            </a:r>
            <a:r>
              <a:rPr dirty="0" sz="1550" spc="-65">
                <a:latin typeface="Lucida Sans Unicode"/>
                <a:cs typeface="Lucida Sans Unicode"/>
              </a:rPr>
              <a:t> </a:t>
            </a:r>
            <a:r>
              <a:rPr dirty="0" sz="1550" spc="-5">
                <a:latin typeface="Lucida Sans Unicode"/>
                <a:cs typeface="Lucida Sans Unicode"/>
              </a:rPr>
              <a:t>первой</a:t>
            </a:r>
            <a:r>
              <a:rPr dirty="0" sz="1550" spc="-50">
                <a:latin typeface="Lucida Sans Unicode"/>
                <a:cs typeface="Lucida Sans Unicode"/>
              </a:rPr>
              <a:t> </a:t>
            </a:r>
            <a:r>
              <a:rPr dirty="0" sz="1550" spc="-20">
                <a:latin typeface="Lucida Sans Unicode"/>
                <a:cs typeface="Lucida Sans Unicode"/>
              </a:rPr>
              <a:t>дозы</a:t>
            </a:r>
            <a:r>
              <a:rPr dirty="0" sz="1550" spc="-60">
                <a:latin typeface="Lucida Sans Unicode"/>
                <a:cs typeface="Lucida Sans Unicode"/>
              </a:rPr>
              <a:t> </a:t>
            </a:r>
            <a:r>
              <a:rPr dirty="0" sz="1550" spc="-30">
                <a:latin typeface="Lucida Sans Unicode"/>
                <a:cs typeface="Lucida Sans Unicode"/>
              </a:rPr>
              <a:t>антибиотика.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91980" y="0"/>
            <a:ext cx="518287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5">
                <a:solidFill>
                  <a:srgbClr val="FF2D66"/>
                </a:solidFill>
              </a:rPr>
              <a:t>Антибактериальная</a:t>
            </a:r>
            <a:endParaRPr sz="4300"/>
          </a:p>
        </p:txBody>
      </p:sp>
      <p:sp>
        <p:nvSpPr>
          <p:cNvPr id="18" name="object 18"/>
          <p:cNvSpPr txBox="1"/>
          <p:nvPr/>
        </p:nvSpPr>
        <p:spPr>
          <a:xfrm>
            <a:off x="6891980" y="585695"/>
            <a:ext cx="7607934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05">
                <a:solidFill>
                  <a:srgbClr val="FF2D66"/>
                </a:solidFill>
                <a:latin typeface="Lucida Sans Unicode"/>
                <a:cs typeface="Lucida Sans Unicode"/>
              </a:rPr>
              <a:t>анти</a:t>
            </a:r>
            <a:r>
              <a:rPr dirty="0" sz="4300" spc="-125">
                <a:solidFill>
                  <a:srgbClr val="FF2D66"/>
                </a:solidFill>
                <a:latin typeface="Lucida Sans Unicode"/>
                <a:cs typeface="Lucida Sans Unicode"/>
              </a:rPr>
              <a:t>м</a:t>
            </a:r>
            <a:r>
              <a:rPr dirty="0" sz="430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14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17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45">
                <a:solidFill>
                  <a:srgbClr val="FF2D66"/>
                </a:solidFill>
                <a:latin typeface="Lucida Sans Unicode"/>
                <a:cs typeface="Lucida Sans Unicode"/>
              </a:rPr>
              <a:t>тическ</a:t>
            </a:r>
            <a:r>
              <a:rPr dirty="0" sz="4300" spc="-80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215">
                <a:solidFill>
                  <a:srgbClr val="FF2D66"/>
                </a:solidFill>
                <a:latin typeface="Lucida Sans Unicode"/>
                <a:cs typeface="Lucida Sans Unicode"/>
              </a:rPr>
              <a:t>я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1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40">
                <a:solidFill>
                  <a:srgbClr val="FF2D66"/>
                </a:solidFill>
                <a:latin typeface="Lucida Sans Unicode"/>
                <a:cs typeface="Lucida Sans Unicode"/>
              </a:rPr>
              <a:t>ерапия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1980" y="1174905"/>
            <a:ext cx="974217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2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4300" spc="-2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05">
                <a:solidFill>
                  <a:srgbClr val="1F1F1F"/>
                </a:solidFill>
                <a:latin typeface="Lucida Sans Unicode"/>
                <a:cs typeface="Lucida Sans Unicode"/>
              </a:rPr>
              <a:t>осл</a:t>
            </a:r>
            <a:r>
              <a:rPr dirty="0" sz="4300" spc="-1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75">
                <a:solidFill>
                  <a:srgbClr val="1F1F1F"/>
                </a:solidFill>
                <a:latin typeface="Lucida Sans Unicode"/>
                <a:cs typeface="Lucida Sans Unicode"/>
              </a:rPr>
              <a:t>жне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165">
                <a:solidFill>
                  <a:srgbClr val="1F1F1F"/>
                </a:solidFill>
                <a:latin typeface="Lucida Sans Unicode"/>
                <a:cs typeface="Lucida Sans Unicode"/>
              </a:rPr>
              <a:t>ных</a:t>
            </a:r>
            <a:r>
              <a:rPr dirty="0" sz="4300" spc="-3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фор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4300" spc="-270">
                <a:solidFill>
                  <a:srgbClr val="1F1F1F"/>
                </a:solidFill>
                <a:latin typeface="Lucida Sans Unicode"/>
                <a:cs typeface="Lucida Sans Unicode"/>
              </a:rPr>
              <a:t>ах</a:t>
            </a:r>
            <a:r>
              <a:rPr dirty="0" sz="4300" spc="-2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434229" y="682805"/>
            <a:ext cx="9906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0294" y="628430"/>
            <a:ext cx="4013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965">
                <a:solidFill>
                  <a:srgbClr val="A6A6A6"/>
                </a:solidFill>
                <a:latin typeface="Lucida Sans Unicode"/>
                <a:cs typeface="Lucida Sans Unicode"/>
              </a:rPr>
              <a:t>17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532" y="2586891"/>
          <a:ext cx="9080500" cy="717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930"/>
                <a:gridCol w="4519930"/>
              </a:tblGrid>
              <a:tr h="336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Реко</a:t>
                      </a:r>
                      <a:r>
                        <a:rPr dirty="0" sz="1700" spc="-1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енд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ованный</a:t>
                      </a:r>
                      <a:r>
                        <a:rPr dirty="0" sz="1700" spc="-12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режим: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B895"/>
                      </a:solidFill>
                      <a:prstDash val="solid"/>
                    </a:lnL>
                    <a:lnT w="28575">
                      <a:solidFill>
                        <a:srgbClr val="00B8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Альте</a:t>
                      </a:r>
                      <a:r>
                        <a:rPr dirty="0" sz="1700" spc="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нативный</a:t>
                      </a:r>
                      <a:r>
                        <a:rPr dirty="0" sz="1700" spc="-12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режим: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R w="28575">
                      <a:solidFill>
                        <a:srgbClr val="00B895"/>
                      </a:solidFill>
                      <a:prstDash val="solid"/>
                    </a:lnR>
                    <a:lnT w="28575">
                      <a:solidFill>
                        <a:srgbClr val="00B895"/>
                      </a:solidFill>
                      <a:prstDash val="solid"/>
                    </a:lnT>
                  </a:tcPr>
                </a:tc>
              </a:tr>
              <a:tr h="336023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Пациенты</a:t>
                      </a:r>
                      <a:r>
                        <a:rPr dirty="0" sz="1700" spc="-1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700" spc="-1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дополнительных</a:t>
                      </a:r>
                      <a:r>
                        <a:rPr dirty="0" sz="1700" spc="-12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факторов</a:t>
                      </a:r>
                      <a:r>
                        <a:rPr dirty="0" sz="1700" spc="-1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17734">
                <a:tc>
                  <a:txBody>
                    <a:bodyPr/>
                    <a:lstStyle/>
                    <a:p>
                      <a:pPr marL="65405" marR="436880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Амоксициллин/клавулановая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кислота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 marR="2597150">
                        <a:lnSpc>
                          <a:spcPct val="10109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цефотаксим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иаксон 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405" marR="433070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Амоксициллин/клавулановая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кислота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 marR="2595245">
                        <a:lnSpc>
                          <a:spcPct val="101099"/>
                        </a:lnSpc>
                      </a:pP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цефотаксим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моксифлоксацин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</a:tcPr>
                </a:tc>
              </a:tr>
              <a:tr h="604841">
                <a:tc gridSpan="2">
                  <a:txBody>
                    <a:bodyPr/>
                    <a:lstStyle/>
                    <a:p>
                      <a:pPr marL="2230755" marR="2071370" indent="-151765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циенты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торами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инфицирования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ниц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ллинорез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стентными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S.</a:t>
                      </a:r>
                      <a:r>
                        <a:rPr dirty="0" sz="17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pneumoni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FFCA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115">
                <a:tc>
                  <a:txBody>
                    <a:bodyPr/>
                    <a:lstStyle/>
                    <a:p>
                      <a:pPr marL="65405" marR="2705735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405" marR="2704465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моксифлоксацин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</a:tcPr>
                </a:tc>
              </a:tr>
              <a:tr h="3360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Пациенты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факторами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инфицирования</a:t>
                      </a:r>
                      <a:r>
                        <a:rPr dirty="0" sz="17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P.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aeruginosa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F7C3D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6697">
                <a:tc>
                  <a:txBody>
                    <a:bodyPr/>
                    <a:lstStyle/>
                    <a:p>
                      <a:pPr marL="65405" marR="1581785">
                        <a:lnSpc>
                          <a:spcPct val="101099"/>
                        </a:lnSpc>
                        <a:spcBef>
                          <a:spcPts val="234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Пиперацилл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ин/тазобактам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цефепим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 marR="2809875">
                        <a:lnSpc>
                          <a:spcPct val="10109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меропен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 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имипенем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ципрофлоксацин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844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579245">
                        <a:lnSpc>
                          <a:spcPct val="101099"/>
                        </a:lnSpc>
                        <a:spcBef>
                          <a:spcPts val="234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пераци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н/тазоб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актам 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цефепим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 marR="2807970">
                        <a:lnSpc>
                          <a:spcPct val="10109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меропенем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имипенем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кларитромицин</a:t>
                      </a:r>
                      <a:r>
                        <a:rPr dirty="0" sz="1700" spc="3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+/-</a:t>
                      </a:r>
                      <a:r>
                        <a:rPr dirty="0" sz="1700" spc="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амикацин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844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18126" y="9900383"/>
            <a:ext cx="18869025" cy="979169"/>
          </a:xfrm>
          <a:custGeom>
            <a:avLst/>
            <a:gdLst/>
            <a:ahLst/>
            <a:cxnLst/>
            <a:rect l="l" t="t" r="r" b="b"/>
            <a:pathLst>
              <a:path w="18869025" h="979170">
                <a:moveTo>
                  <a:pt x="0" y="118569"/>
                </a:moveTo>
                <a:lnTo>
                  <a:pt x="9314" y="72423"/>
                </a:lnTo>
                <a:lnTo>
                  <a:pt x="34716" y="34734"/>
                </a:lnTo>
                <a:lnTo>
                  <a:pt x="72393" y="9320"/>
                </a:lnTo>
                <a:lnTo>
                  <a:pt x="118533" y="0"/>
                </a:lnTo>
                <a:lnTo>
                  <a:pt x="18750369" y="0"/>
                </a:lnTo>
                <a:lnTo>
                  <a:pt x="18796515" y="9320"/>
                </a:lnTo>
                <a:lnTo>
                  <a:pt x="18834204" y="34734"/>
                </a:lnTo>
                <a:lnTo>
                  <a:pt x="18859618" y="72423"/>
                </a:lnTo>
                <a:lnTo>
                  <a:pt x="18868939" y="118569"/>
                </a:lnTo>
                <a:lnTo>
                  <a:pt x="18868939" y="860211"/>
                </a:lnTo>
                <a:lnTo>
                  <a:pt x="18859618" y="906351"/>
                </a:lnTo>
                <a:lnTo>
                  <a:pt x="18834204" y="944028"/>
                </a:lnTo>
                <a:lnTo>
                  <a:pt x="18796515" y="969430"/>
                </a:lnTo>
                <a:lnTo>
                  <a:pt x="18750369" y="978745"/>
                </a:lnTo>
                <a:lnTo>
                  <a:pt x="118533" y="978745"/>
                </a:lnTo>
                <a:lnTo>
                  <a:pt x="72393" y="969430"/>
                </a:lnTo>
                <a:lnTo>
                  <a:pt x="34716" y="944028"/>
                </a:lnTo>
                <a:lnTo>
                  <a:pt x="9314" y="906351"/>
                </a:lnTo>
                <a:lnTo>
                  <a:pt x="0" y="860211"/>
                </a:lnTo>
                <a:lnTo>
                  <a:pt x="0" y="118569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8113" y="9990139"/>
            <a:ext cx="17748885" cy="772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0"/>
              </a:spcBef>
            </a:pPr>
            <a:r>
              <a:rPr dirty="0" sz="1400" spc="55" b="1">
                <a:latin typeface="Trebuchet MS"/>
                <a:cs typeface="Trebuchet MS"/>
              </a:rPr>
              <a:t>В</a:t>
            </a:r>
            <a:r>
              <a:rPr dirty="0" sz="1400" spc="-5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случае</a:t>
            </a:r>
            <a:r>
              <a:rPr dirty="0" sz="1400" spc="-60" b="1">
                <a:latin typeface="Trebuchet MS"/>
                <a:cs typeface="Trebuchet MS"/>
              </a:rPr>
              <a:t> </a:t>
            </a:r>
            <a:r>
              <a:rPr dirty="0" sz="1400" spc="10" b="1">
                <a:latin typeface="Trebuchet MS"/>
                <a:cs typeface="Trebuchet MS"/>
              </a:rPr>
              <a:t>клинической</a:t>
            </a:r>
            <a:r>
              <a:rPr dirty="0" sz="1400" spc="-70" b="1">
                <a:latin typeface="Trebuchet MS"/>
                <a:cs typeface="Trebuchet MS"/>
              </a:rPr>
              <a:t> </a:t>
            </a:r>
            <a:r>
              <a:rPr dirty="0" sz="1400" spc="10" b="1">
                <a:latin typeface="Trebuchet MS"/>
                <a:cs typeface="Trebuchet MS"/>
              </a:rPr>
              <a:t>неэффективности</a:t>
            </a:r>
            <a:r>
              <a:rPr dirty="0" sz="1400" spc="10">
                <a:latin typeface="Lucida Sans Unicode"/>
                <a:cs typeface="Lucida Sans Unicode"/>
              </a:rPr>
              <a:t>,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20" b="1">
                <a:latin typeface="Trebuchet MS"/>
                <a:cs typeface="Trebuchet MS"/>
              </a:rPr>
              <a:t>развитии</a:t>
            </a:r>
            <a:r>
              <a:rPr dirty="0" sz="1400" spc="-60" b="1">
                <a:latin typeface="Trebuchet MS"/>
                <a:cs typeface="Trebuchet MS"/>
              </a:rPr>
              <a:t> </a:t>
            </a:r>
            <a:r>
              <a:rPr dirty="0" sz="1400" spc="15" b="1">
                <a:latin typeface="Trebuchet MS"/>
                <a:cs typeface="Trebuchet MS"/>
              </a:rPr>
              <a:t>нозокомиальных</a:t>
            </a:r>
            <a:r>
              <a:rPr dirty="0" sz="1400" spc="-65" b="1">
                <a:latin typeface="Trebuchet MS"/>
                <a:cs typeface="Trebuchet MS"/>
              </a:rPr>
              <a:t> </a:t>
            </a:r>
            <a:r>
              <a:rPr dirty="0" sz="1400" spc="5" b="1">
                <a:latin typeface="Trebuchet MS"/>
                <a:cs typeface="Trebuchet MS"/>
              </a:rPr>
              <a:t>осложнений</a:t>
            </a:r>
            <a:r>
              <a:rPr dirty="0" sz="1400" spc="-60" b="1">
                <a:latin typeface="Trebuchet MS"/>
                <a:cs typeface="Trebuchet MS"/>
              </a:rPr>
              <a:t> </a:t>
            </a:r>
            <a:r>
              <a:rPr dirty="0" sz="1400" spc="-270">
                <a:latin typeface="Lucida Sans Unicode"/>
                <a:cs typeface="Lucida Sans Unicode"/>
              </a:rPr>
              <a:t>—</a:t>
            </a:r>
            <a:r>
              <a:rPr dirty="0" sz="1400" spc="-200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азтреонам+цефтазидимом/авибактамом),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имипенем/циластатин,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линезолид,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меропенем,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пиперациллин/тазобактам, </a:t>
            </a:r>
            <a:r>
              <a:rPr dirty="0" sz="1400" spc="-43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полимиксин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90">
                <a:latin typeface="Lucida Sans Unicode"/>
                <a:cs typeface="Lucida Sans Unicode"/>
              </a:rPr>
              <a:t>В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(только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80">
                <a:latin typeface="Lucida Sans Unicode"/>
                <a:cs typeface="Lucida Sans Unicode"/>
              </a:rPr>
              <a:t>в</a:t>
            </a:r>
            <a:r>
              <a:rPr dirty="0" sz="1400" spc="-7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комбинации),</a:t>
            </a:r>
            <a:r>
              <a:rPr dirty="0" sz="1400" spc="-9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телаванцин,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тигециклин,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фосфомицин</a:t>
            </a:r>
            <a:r>
              <a:rPr dirty="0" sz="1400" spc="-9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(только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80">
                <a:latin typeface="Lucida Sans Unicode"/>
                <a:cs typeface="Lucida Sans Unicode"/>
              </a:rPr>
              <a:t>в</a:t>
            </a:r>
            <a:r>
              <a:rPr dirty="0" sz="1400" spc="-6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комбинации),</a:t>
            </a:r>
            <a:r>
              <a:rPr dirty="0" sz="1400" spc="-9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цефтазидим/авибактам,</a:t>
            </a:r>
            <a:r>
              <a:rPr dirty="0" sz="1400" spc="-10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цефтолозан/тазобактам,</a:t>
            </a:r>
            <a:r>
              <a:rPr dirty="0" sz="1400" spc="-100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цефепим/сульбактам</a:t>
            </a:r>
            <a:r>
              <a:rPr dirty="0" sz="1400" spc="-9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и</a:t>
            </a:r>
            <a:r>
              <a:rPr dirty="0" sz="1400" spc="-65">
                <a:latin typeface="Lucida Sans Unicode"/>
                <a:cs typeface="Lucida Sans Unicode"/>
              </a:rPr>
              <a:t> </a:t>
            </a:r>
            <a:r>
              <a:rPr dirty="0" sz="1400" spc="-70">
                <a:latin typeface="Lucida Sans Unicode"/>
                <a:cs typeface="Lucida Sans Unicode"/>
              </a:rPr>
              <a:t>др.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Выбор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антибактериальной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нозокомиальных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инфекций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рекомендован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основании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консультации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клинического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фармаколога.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6585" y="1881468"/>
            <a:ext cx="12870815" cy="530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00" spc="-55">
                <a:solidFill>
                  <a:srgbClr val="0050EF"/>
                </a:solidFill>
                <a:latin typeface="Lucida Sans Unicode"/>
                <a:cs typeface="Lucida Sans Unicode"/>
              </a:rPr>
              <a:t>Антибактериальная</a:t>
            </a:r>
            <a:r>
              <a:rPr dirty="0" sz="3300" spc="-2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5">
                <a:solidFill>
                  <a:srgbClr val="0050E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3300" spc="-2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5">
                <a:solidFill>
                  <a:srgbClr val="0050EF"/>
                </a:solidFill>
                <a:latin typeface="Lucida Sans Unicode"/>
                <a:cs typeface="Lucida Sans Unicode"/>
              </a:rPr>
              <a:t>внебольничной</a:t>
            </a:r>
            <a:r>
              <a:rPr dirty="0" sz="3300" spc="-2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55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3300" spc="-2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3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2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70">
                <a:solidFill>
                  <a:srgbClr val="0050EF"/>
                </a:solidFill>
                <a:latin typeface="Lucida Sans Unicode"/>
                <a:cs typeface="Lucida Sans Unicode"/>
              </a:rPr>
              <a:t>ОРИТ</a:t>
            </a:r>
            <a:endParaRPr sz="3300">
              <a:latin typeface="Lucida Sans Unicode"/>
              <a:cs typeface="Lucida Sans Unicode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33946" y="2586891"/>
          <a:ext cx="9080500" cy="706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930"/>
                <a:gridCol w="4519930"/>
              </a:tblGrid>
              <a:tr h="337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Реко</a:t>
                      </a:r>
                      <a:r>
                        <a:rPr dirty="0" sz="1700" spc="-1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енд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ованный</a:t>
                      </a:r>
                      <a:r>
                        <a:rPr dirty="0" sz="1700" spc="-12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режим: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B895"/>
                      </a:solidFill>
                      <a:prstDash val="solid"/>
                    </a:lnL>
                    <a:lnT w="28575">
                      <a:solidFill>
                        <a:srgbClr val="00B8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Альте</a:t>
                      </a:r>
                      <a:r>
                        <a:rPr dirty="0" sz="1700" spc="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нативный</a:t>
                      </a:r>
                      <a:r>
                        <a:rPr dirty="0" sz="1700" spc="-12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режим: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R w="28575">
                      <a:solidFill>
                        <a:srgbClr val="00B895"/>
                      </a:solidFill>
                      <a:prstDash val="solid"/>
                    </a:lnR>
                    <a:lnT w="28575">
                      <a:solidFill>
                        <a:srgbClr val="00B895"/>
                      </a:solidFill>
                      <a:prstDash val="solid"/>
                    </a:lnT>
                  </a:tcPr>
                </a:tc>
              </a:tr>
              <a:tr h="337823">
                <a:tc gridSpan="2"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Пациенты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факторами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инфицирования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метициллинорезистентные</a:t>
                      </a:r>
                      <a:r>
                        <a:rPr dirty="0" sz="17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S.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aureus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F7C3D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70237">
                <a:tc>
                  <a:txBody>
                    <a:bodyPr/>
                    <a:lstStyle/>
                    <a:p>
                      <a:pPr marL="66040" marR="233679">
                        <a:lnSpc>
                          <a:spcPct val="101099"/>
                        </a:lnSpc>
                        <a:spcBef>
                          <a:spcPts val="229"/>
                        </a:spcBef>
                        <a:buAutoNum type="arabicPeriod"/>
                        <a:tabLst>
                          <a:tab pos="269240" algn="l"/>
                        </a:tabLst>
                      </a:pP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Амоксициллин/клавулановая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кислота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 marR="2595880">
                        <a:lnSpc>
                          <a:spcPct val="10109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цефотаксим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триак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кларитромици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незол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анкомици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291465" indent="-226060">
                        <a:lnSpc>
                          <a:spcPct val="100000"/>
                        </a:lnSpc>
                        <a:spcBef>
                          <a:spcPts val="2080"/>
                        </a:spcBef>
                        <a:buAutoNum type="arabicPeriod" startAt="2"/>
                        <a:tabLst>
                          <a:tab pos="292100" algn="l"/>
                        </a:tabLst>
                      </a:pP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 marR="233045">
                        <a:lnSpc>
                          <a:spcPct val="101099"/>
                        </a:lnSpc>
                        <a:spcBef>
                          <a:spcPts val="229"/>
                        </a:spcBef>
                        <a:buAutoNum type="arabicPeriod"/>
                        <a:tabLst>
                          <a:tab pos="269875" algn="l"/>
                        </a:tabLst>
                      </a:pP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Амоксициллин/клавулановая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кислота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 marR="2595880">
                        <a:lnSpc>
                          <a:spcPct val="10109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цефотаксим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иаксон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цефтриаксон/сульбактам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моксифлоксацин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незол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анкомици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292100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 startAt="2"/>
                        <a:tabLst>
                          <a:tab pos="292735" algn="l"/>
                        </a:tabLst>
                      </a:pP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Цефтаролин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моксифлоксацин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</a:tcPr>
                </a:tc>
              </a:tr>
              <a:tr h="608087">
                <a:tc gridSpan="2">
                  <a:txBody>
                    <a:bodyPr/>
                    <a:lstStyle/>
                    <a:p>
                      <a:pPr marL="2299970" marR="1035685" indent="-1254125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Пациенты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факторами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риска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инфицирования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энтеробактериями, </a:t>
                      </a:r>
                      <a:r>
                        <a:rPr dirty="0" sz="1700" spc="-5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бет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азы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расширенного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спе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тра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(+)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F7C3D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03450">
                <a:tc>
                  <a:txBody>
                    <a:bodyPr/>
                    <a:lstStyle/>
                    <a:p>
                      <a:pPr marL="66040" marR="1208405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меропен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 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эртапенем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омицин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итромицин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040" marR="1207770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меропен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 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эртапенем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ифлокс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</a:tcPr>
                </a:tc>
              </a:tr>
              <a:tr h="337823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700" spc="-3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Пациенты</a:t>
                      </a:r>
                      <a:r>
                        <a:rPr dirty="0" sz="1700" spc="-10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10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подтвержденной/предполагаемой</a:t>
                      </a:r>
                      <a:r>
                        <a:rPr dirty="0" sz="1700" spc="-11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аспирацией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B895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solidFill>
                      <a:srgbClr val="FF2D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5881">
                <a:tc>
                  <a:txBody>
                    <a:bodyPr/>
                    <a:lstStyle/>
                    <a:p>
                      <a:pPr marL="66040" marR="384810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Ампициллин/сульбактам,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н/клавулановая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ота, 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пиперациллин/тазобактам,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эртапенем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итромиц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00B895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84810">
                        <a:lnSpc>
                          <a:spcPct val="101099"/>
                        </a:lnSpc>
                        <a:spcBef>
                          <a:spcPts val="229"/>
                        </a:spcBef>
                      </a:pP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Ампициллин/сульбактам,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амоксици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н/клавулановая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кисл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ота, 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пиперациллин/тазобактам,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эртапенем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sz="1700" spc="-4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моксифлоксацин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левофлоксацин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R w="28575">
                      <a:solidFill>
                        <a:srgbClr val="00B895"/>
                      </a:solidFill>
                      <a:prstDash val="solid"/>
                    </a:lnR>
                    <a:lnB w="28575">
                      <a:solidFill>
                        <a:srgbClr val="00B89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10622915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5">
                <a:solidFill>
                  <a:srgbClr val="FF2D66"/>
                </a:solidFill>
              </a:rPr>
              <a:t>Антибактериальная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z="4300" spc="-65">
                <a:solidFill>
                  <a:srgbClr val="FF2D66"/>
                </a:solidFill>
              </a:rPr>
              <a:t>терапия</a:t>
            </a:r>
            <a:r>
              <a:rPr dirty="0" sz="4300" spc="-265">
                <a:solidFill>
                  <a:srgbClr val="FF2D66"/>
                </a:solidFill>
              </a:rPr>
              <a:t> </a:t>
            </a:r>
            <a:r>
              <a:rPr dirty="0" sz="4300" spc="-465">
                <a:solidFill>
                  <a:srgbClr val="FF2D66"/>
                </a:solidFill>
              </a:rPr>
              <a:t>COVID-19</a:t>
            </a:r>
            <a:r>
              <a:rPr dirty="0" sz="4300" spc="-295">
                <a:solidFill>
                  <a:srgbClr val="FF2D66"/>
                </a:solidFill>
              </a:rPr>
              <a:t> </a:t>
            </a:r>
            <a:r>
              <a:rPr dirty="0" sz="4300" spc="-175">
                <a:solidFill>
                  <a:srgbClr val="FF2D66"/>
                </a:solidFill>
              </a:rPr>
              <a:t>[2]</a:t>
            </a:r>
            <a:endParaRPr sz="4300"/>
          </a:p>
        </p:txBody>
      </p:sp>
      <p:sp>
        <p:nvSpPr>
          <p:cNvPr id="9" name="object 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34229" y="682805"/>
            <a:ext cx="9906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9371" y="628430"/>
            <a:ext cx="47180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85">
                <a:solidFill>
                  <a:srgbClr val="A6A6A6"/>
                </a:solidFill>
                <a:latin typeface="Lucida Sans Unicode"/>
                <a:cs typeface="Lucida Sans Unicode"/>
              </a:rPr>
              <a:t>18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23317" y="682805"/>
            <a:ext cx="100139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16597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5">
                <a:solidFill>
                  <a:srgbClr val="FF2D66"/>
                </a:solidFill>
              </a:rPr>
              <a:t>Антими</a:t>
            </a:r>
            <a:r>
              <a:rPr dirty="0" sz="4300" spc="-220">
                <a:solidFill>
                  <a:srgbClr val="FF2D66"/>
                </a:solidFill>
              </a:rPr>
              <a:t>к</a:t>
            </a:r>
            <a:r>
              <a:rPr dirty="0" sz="4300" spc="-170">
                <a:solidFill>
                  <a:srgbClr val="FF2D66"/>
                </a:solidFill>
              </a:rPr>
              <a:t>о</a:t>
            </a:r>
            <a:r>
              <a:rPr dirty="0" sz="4300" spc="-45">
                <a:solidFill>
                  <a:srgbClr val="FF2D66"/>
                </a:solidFill>
              </a:rPr>
              <a:t>тическ</a:t>
            </a:r>
            <a:r>
              <a:rPr dirty="0" sz="4300" spc="-85">
                <a:solidFill>
                  <a:srgbClr val="FF2D66"/>
                </a:solidFill>
              </a:rPr>
              <a:t>а</a:t>
            </a:r>
            <a:r>
              <a:rPr dirty="0" sz="4300" spc="215">
                <a:solidFill>
                  <a:srgbClr val="FF2D66"/>
                </a:solidFill>
              </a:rPr>
              <a:t>я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200">
                <a:solidFill>
                  <a:srgbClr val="FF2D66"/>
                </a:solidFill>
              </a:rPr>
              <a:t>т</a:t>
            </a:r>
            <a:r>
              <a:rPr dirty="0" sz="4300" spc="-40">
                <a:solidFill>
                  <a:srgbClr val="FF2D66"/>
                </a:solidFill>
              </a:rPr>
              <a:t>ерапия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6891980" y="880300"/>
            <a:ext cx="974217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2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4300" spc="-2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05">
                <a:solidFill>
                  <a:srgbClr val="1F1F1F"/>
                </a:solidFill>
                <a:latin typeface="Lucida Sans Unicode"/>
                <a:cs typeface="Lucida Sans Unicode"/>
              </a:rPr>
              <a:t>осл</a:t>
            </a:r>
            <a:r>
              <a:rPr dirty="0" sz="4300" spc="-1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75">
                <a:solidFill>
                  <a:srgbClr val="1F1F1F"/>
                </a:solidFill>
                <a:latin typeface="Lucida Sans Unicode"/>
                <a:cs typeface="Lucida Sans Unicode"/>
              </a:rPr>
              <a:t>жне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165">
                <a:solidFill>
                  <a:srgbClr val="1F1F1F"/>
                </a:solidFill>
                <a:latin typeface="Lucida Sans Unicode"/>
                <a:cs typeface="Lucida Sans Unicode"/>
              </a:rPr>
              <a:t>ных</a:t>
            </a:r>
            <a:r>
              <a:rPr dirty="0" sz="4300" spc="-3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фор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4300" spc="-270">
                <a:solidFill>
                  <a:srgbClr val="1F1F1F"/>
                </a:solidFill>
                <a:latin typeface="Lucida Sans Unicode"/>
                <a:cs typeface="Lucida Sans Unicode"/>
              </a:rPr>
              <a:t>ах</a:t>
            </a:r>
            <a:r>
              <a:rPr dirty="0" sz="4300" spc="-2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endParaRPr sz="43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987" y="1678160"/>
            <a:ext cx="19323050" cy="1696720"/>
            <a:chOff x="382987" y="1678160"/>
            <a:chExt cx="19323050" cy="1696720"/>
          </a:xfrm>
        </p:grpSpPr>
        <p:sp>
          <p:nvSpPr>
            <p:cNvPr id="8" name="object 8"/>
            <p:cNvSpPr/>
            <p:nvPr/>
          </p:nvSpPr>
          <p:spPr>
            <a:xfrm>
              <a:off x="396626" y="1691799"/>
              <a:ext cx="19295745" cy="1670050"/>
            </a:xfrm>
            <a:custGeom>
              <a:avLst/>
              <a:gdLst/>
              <a:ahLst/>
              <a:cxnLst/>
              <a:rect l="l" t="t" r="r" b="b"/>
              <a:pathLst>
                <a:path w="19295745" h="1670050">
                  <a:moveTo>
                    <a:pt x="19121536" y="0"/>
                  </a:moveTo>
                  <a:lnTo>
                    <a:pt x="174026" y="0"/>
                  </a:lnTo>
                  <a:lnTo>
                    <a:pt x="127763" y="6217"/>
                  </a:lnTo>
                  <a:lnTo>
                    <a:pt x="86192" y="23762"/>
                  </a:lnTo>
                  <a:lnTo>
                    <a:pt x="50971" y="50976"/>
                  </a:lnTo>
                  <a:lnTo>
                    <a:pt x="23760" y="86199"/>
                  </a:lnTo>
                  <a:lnTo>
                    <a:pt x="6216" y="127772"/>
                  </a:lnTo>
                  <a:lnTo>
                    <a:pt x="0" y="174035"/>
                  </a:lnTo>
                  <a:lnTo>
                    <a:pt x="0" y="1495395"/>
                  </a:lnTo>
                  <a:lnTo>
                    <a:pt x="6216" y="1541659"/>
                  </a:lnTo>
                  <a:lnTo>
                    <a:pt x="23760" y="1583231"/>
                  </a:lnTo>
                  <a:lnTo>
                    <a:pt x="50971" y="1618455"/>
                  </a:lnTo>
                  <a:lnTo>
                    <a:pt x="86192" y="1645668"/>
                  </a:lnTo>
                  <a:lnTo>
                    <a:pt x="127763" y="1663214"/>
                  </a:lnTo>
                  <a:lnTo>
                    <a:pt x="174026" y="1669431"/>
                  </a:lnTo>
                  <a:lnTo>
                    <a:pt x="19121536" y="1669431"/>
                  </a:lnTo>
                  <a:lnTo>
                    <a:pt x="19167799" y="1663214"/>
                  </a:lnTo>
                  <a:lnTo>
                    <a:pt x="19209372" y="1645668"/>
                  </a:lnTo>
                  <a:lnTo>
                    <a:pt x="19244595" y="1618455"/>
                  </a:lnTo>
                  <a:lnTo>
                    <a:pt x="19271809" y="1583231"/>
                  </a:lnTo>
                  <a:lnTo>
                    <a:pt x="19289354" y="1541659"/>
                  </a:lnTo>
                  <a:lnTo>
                    <a:pt x="19295571" y="1495395"/>
                  </a:lnTo>
                  <a:lnTo>
                    <a:pt x="19295571" y="174035"/>
                  </a:lnTo>
                  <a:lnTo>
                    <a:pt x="19289354" y="127772"/>
                  </a:lnTo>
                  <a:lnTo>
                    <a:pt x="19271809" y="86199"/>
                  </a:lnTo>
                  <a:lnTo>
                    <a:pt x="19244595" y="50976"/>
                  </a:lnTo>
                  <a:lnTo>
                    <a:pt x="19209372" y="23762"/>
                  </a:lnTo>
                  <a:lnTo>
                    <a:pt x="19167799" y="6217"/>
                  </a:lnTo>
                  <a:lnTo>
                    <a:pt x="19121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6626" y="1691799"/>
              <a:ext cx="19295745" cy="1670050"/>
            </a:xfrm>
            <a:custGeom>
              <a:avLst/>
              <a:gdLst/>
              <a:ahLst/>
              <a:cxnLst/>
              <a:rect l="l" t="t" r="r" b="b"/>
              <a:pathLst>
                <a:path w="19295745" h="1670050">
                  <a:moveTo>
                    <a:pt x="0" y="174035"/>
                  </a:moveTo>
                  <a:lnTo>
                    <a:pt x="6216" y="127772"/>
                  </a:lnTo>
                  <a:lnTo>
                    <a:pt x="23760" y="86199"/>
                  </a:lnTo>
                  <a:lnTo>
                    <a:pt x="50971" y="50976"/>
                  </a:lnTo>
                  <a:lnTo>
                    <a:pt x="86192" y="23762"/>
                  </a:lnTo>
                  <a:lnTo>
                    <a:pt x="127763" y="6217"/>
                  </a:lnTo>
                  <a:lnTo>
                    <a:pt x="174026" y="0"/>
                  </a:lnTo>
                  <a:lnTo>
                    <a:pt x="19121536" y="0"/>
                  </a:lnTo>
                  <a:lnTo>
                    <a:pt x="19167799" y="6217"/>
                  </a:lnTo>
                  <a:lnTo>
                    <a:pt x="19209372" y="23762"/>
                  </a:lnTo>
                  <a:lnTo>
                    <a:pt x="19244595" y="50976"/>
                  </a:lnTo>
                  <a:lnTo>
                    <a:pt x="19271809" y="86199"/>
                  </a:lnTo>
                  <a:lnTo>
                    <a:pt x="19289354" y="127772"/>
                  </a:lnTo>
                  <a:lnTo>
                    <a:pt x="19295571" y="174035"/>
                  </a:lnTo>
                  <a:lnTo>
                    <a:pt x="19295571" y="1495395"/>
                  </a:lnTo>
                  <a:lnTo>
                    <a:pt x="19289354" y="1541659"/>
                  </a:lnTo>
                  <a:lnTo>
                    <a:pt x="19271809" y="1583231"/>
                  </a:lnTo>
                  <a:lnTo>
                    <a:pt x="19244595" y="1618455"/>
                  </a:lnTo>
                  <a:lnTo>
                    <a:pt x="19209372" y="1645668"/>
                  </a:lnTo>
                  <a:lnTo>
                    <a:pt x="19167799" y="1663214"/>
                  </a:lnTo>
                  <a:lnTo>
                    <a:pt x="19121536" y="1669431"/>
                  </a:lnTo>
                  <a:lnTo>
                    <a:pt x="174026" y="1669431"/>
                  </a:lnTo>
                  <a:lnTo>
                    <a:pt x="127763" y="1663214"/>
                  </a:lnTo>
                  <a:lnTo>
                    <a:pt x="86192" y="1645668"/>
                  </a:lnTo>
                  <a:lnTo>
                    <a:pt x="50971" y="1618455"/>
                  </a:lnTo>
                  <a:lnTo>
                    <a:pt x="23760" y="1583231"/>
                  </a:lnTo>
                  <a:lnTo>
                    <a:pt x="6216" y="1541659"/>
                  </a:lnTo>
                  <a:lnTo>
                    <a:pt x="0" y="1495395"/>
                  </a:lnTo>
                  <a:lnTo>
                    <a:pt x="0" y="174035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980979" y="2082455"/>
            <a:ext cx="17515205" cy="876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354"/>
              </a:lnSpc>
              <a:spcBef>
                <a:spcPts val="90"/>
              </a:spcBef>
            </a:pPr>
            <a:r>
              <a:rPr dirty="0" sz="2800" spc="-55">
                <a:solidFill>
                  <a:srgbClr val="353535"/>
                </a:solidFill>
                <a:latin typeface="Lucida Sans Unicode"/>
                <a:cs typeface="Lucida Sans Unicode"/>
              </a:rPr>
              <a:t>Основные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353535"/>
                </a:solidFill>
                <a:latin typeface="Lucida Sans Unicode"/>
                <a:cs typeface="Lucida Sans Unicode"/>
              </a:rPr>
              <a:t>жизнеугрожающие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микозы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5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353535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28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20">
                <a:solidFill>
                  <a:srgbClr val="353535"/>
                </a:solidFill>
                <a:latin typeface="Lucida Sans Unicode"/>
                <a:cs typeface="Lucida Sans Unicode"/>
              </a:rPr>
              <a:t>COVID-19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50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5" b="1">
                <a:solidFill>
                  <a:srgbClr val="353535"/>
                </a:solidFill>
                <a:latin typeface="Trebuchet MS"/>
                <a:cs typeface="Trebuchet MS"/>
              </a:rPr>
              <a:t>инвазивный</a:t>
            </a:r>
            <a:r>
              <a:rPr dirty="0" sz="2800" spc="-17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353535"/>
                </a:solidFill>
                <a:latin typeface="Trebuchet MS"/>
                <a:cs typeface="Trebuchet MS"/>
              </a:rPr>
              <a:t>аспергиллез</a:t>
            </a:r>
            <a:r>
              <a:rPr dirty="0" sz="2800" spc="-18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353535"/>
                </a:solidFill>
                <a:latin typeface="Trebuchet MS"/>
                <a:cs typeface="Trebuchet MS"/>
              </a:rPr>
              <a:t>(COVID-ИА)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</a:pP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5" b="1">
                <a:solidFill>
                  <a:srgbClr val="353535"/>
                </a:solidFill>
                <a:latin typeface="Trebuchet MS"/>
                <a:cs typeface="Trebuchet MS"/>
              </a:rPr>
              <a:t>инвазивный</a:t>
            </a:r>
            <a:r>
              <a:rPr dirty="0" sz="2800" spc="-18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800" spc="-30" b="1">
                <a:solidFill>
                  <a:srgbClr val="353535"/>
                </a:solidFill>
                <a:latin typeface="Trebuchet MS"/>
                <a:cs typeface="Trebuchet MS"/>
              </a:rPr>
              <a:t>кандидоз</a:t>
            </a:r>
            <a:r>
              <a:rPr dirty="0" sz="2800" spc="-17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800" spc="-80" b="1">
                <a:solidFill>
                  <a:srgbClr val="353535"/>
                </a:solidFill>
                <a:latin typeface="Trebuchet MS"/>
                <a:cs typeface="Trebuchet MS"/>
              </a:rPr>
              <a:t>(COVID-ИК).</a:t>
            </a:r>
            <a:r>
              <a:rPr dirty="0" sz="2800" spc="-18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Другие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микозы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353535"/>
                </a:solidFill>
                <a:latin typeface="Lucida Sans Unicode"/>
                <a:cs typeface="Lucida Sans Unicode"/>
              </a:rPr>
              <a:t>(мукормикоз</a:t>
            </a:r>
            <a:r>
              <a:rPr dirty="0" sz="28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5">
                <a:solidFill>
                  <a:srgbClr val="353535"/>
                </a:solidFill>
                <a:latin typeface="Lucida Sans Unicode"/>
                <a:cs typeface="Lucida Sans Unicode"/>
              </a:rPr>
              <a:t>пр.)</a:t>
            </a:r>
            <a:r>
              <a:rPr dirty="0" sz="28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встречаются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353535"/>
                </a:solidFill>
                <a:latin typeface="Lucida Sans Unicode"/>
                <a:cs typeface="Lucida Sans Unicode"/>
              </a:rPr>
              <a:t>значительно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0">
                <a:solidFill>
                  <a:srgbClr val="353535"/>
                </a:solidFill>
                <a:latin typeface="Lucida Sans Unicode"/>
                <a:cs typeface="Lucida Sans Unicode"/>
              </a:rPr>
              <a:t>реже.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1859" y="3529829"/>
            <a:ext cx="6884034" cy="7621270"/>
            <a:chOff x="201859" y="3529829"/>
            <a:chExt cx="6884034" cy="76212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71" y="3552660"/>
              <a:ext cx="6795125" cy="75981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859" y="3529829"/>
              <a:ext cx="6880130" cy="69674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080" y="3658564"/>
              <a:ext cx="6508750" cy="7312025"/>
            </a:xfrm>
            <a:custGeom>
              <a:avLst/>
              <a:gdLst/>
              <a:ahLst/>
              <a:cxnLst/>
              <a:rect l="l" t="t" r="r" b="b"/>
              <a:pathLst>
                <a:path w="6508750" h="7312025">
                  <a:moveTo>
                    <a:pt x="6206538" y="0"/>
                  </a:moveTo>
                  <a:lnTo>
                    <a:pt x="302061" y="0"/>
                  </a:lnTo>
                  <a:lnTo>
                    <a:pt x="253065" y="3952"/>
                  </a:lnTo>
                  <a:lnTo>
                    <a:pt x="206586" y="15396"/>
                  </a:lnTo>
                  <a:lnTo>
                    <a:pt x="163246" y="33710"/>
                  </a:lnTo>
                  <a:lnTo>
                    <a:pt x="123667" y="58272"/>
                  </a:lnTo>
                  <a:lnTo>
                    <a:pt x="88471" y="88461"/>
                  </a:lnTo>
                  <a:lnTo>
                    <a:pt x="58280" y="123655"/>
                  </a:lnTo>
                  <a:lnTo>
                    <a:pt x="33715" y="163234"/>
                  </a:lnTo>
                  <a:lnTo>
                    <a:pt x="15399" y="206575"/>
                  </a:lnTo>
                  <a:lnTo>
                    <a:pt x="3953" y="253058"/>
                  </a:lnTo>
                  <a:lnTo>
                    <a:pt x="0" y="302061"/>
                  </a:lnTo>
                  <a:lnTo>
                    <a:pt x="0" y="7009611"/>
                  </a:lnTo>
                  <a:lnTo>
                    <a:pt x="3953" y="7058607"/>
                  </a:lnTo>
                  <a:lnTo>
                    <a:pt x="15399" y="7105086"/>
                  </a:lnTo>
                  <a:lnTo>
                    <a:pt x="33715" y="7148426"/>
                  </a:lnTo>
                  <a:lnTo>
                    <a:pt x="58280" y="7188005"/>
                  </a:lnTo>
                  <a:lnTo>
                    <a:pt x="88471" y="7223201"/>
                  </a:lnTo>
                  <a:lnTo>
                    <a:pt x="123667" y="7253392"/>
                  </a:lnTo>
                  <a:lnTo>
                    <a:pt x="163246" y="7277957"/>
                  </a:lnTo>
                  <a:lnTo>
                    <a:pt x="206586" y="7296273"/>
                  </a:lnTo>
                  <a:lnTo>
                    <a:pt x="253065" y="7307719"/>
                  </a:lnTo>
                  <a:lnTo>
                    <a:pt x="302061" y="7311672"/>
                  </a:lnTo>
                  <a:lnTo>
                    <a:pt x="6206538" y="7311672"/>
                  </a:lnTo>
                  <a:lnTo>
                    <a:pt x="6255541" y="7307719"/>
                  </a:lnTo>
                  <a:lnTo>
                    <a:pt x="6302024" y="7296273"/>
                  </a:lnTo>
                  <a:lnTo>
                    <a:pt x="6345365" y="7277957"/>
                  </a:lnTo>
                  <a:lnTo>
                    <a:pt x="6384944" y="7253392"/>
                  </a:lnTo>
                  <a:lnTo>
                    <a:pt x="6420138" y="7223201"/>
                  </a:lnTo>
                  <a:lnTo>
                    <a:pt x="6450327" y="7188005"/>
                  </a:lnTo>
                  <a:lnTo>
                    <a:pt x="6474889" y="7148426"/>
                  </a:lnTo>
                  <a:lnTo>
                    <a:pt x="6493203" y="7105086"/>
                  </a:lnTo>
                  <a:lnTo>
                    <a:pt x="6504647" y="7058607"/>
                  </a:lnTo>
                  <a:lnTo>
                    <a:pt x="6508600" y="7009611"/>
                  </a:lnTo>
                  <a:lnTo>
                    <a:pt x="6508600" y="302061"/>
                  </a:lnTo>
                  <a:lnTo>
                    <a:pt x="6504647" y="253058"/>
                  </a:lnTo>
                  <a:lnTo>
                    <a:pt x="6493203" y="206575"/>
                  </a:lnTo>
                  <a:lnTo>
                    <a:pt x="6474889" y="163234"/>
                  </a:lnTo>
                  <a:lnTo>
                    <a:pt x="6450327" y="123655"/>
                  </a:lnTo>
                  <a:lnTo>
                    <a:pt x="6420138" y="88461"/>
                  </a:lnTo>
                  <a:lnTo>
                    <a:pt x="6384944" y="58272"/>
                  </a:lnTo>
                  <a:lnTo>
                    <a:pt x="6345365" y="33710"/>
                  </a:lnTo>
                  <a:lnTo>
                    <a:pt x="6302024" y="15396"/>
                  </a:lnTo>
                  <a:lnTo>
                    <a:pt x="6255541" y="3952"/>
                  </a:lnTo>
                  <a:lnTo>
                    <a:pt x="6206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6703" y="3788402"/>
            <a:ext cx="5911850" cy="62668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954"/>
              </a:lnSpc>
              <a:spcBef>
                <a:spcPts val="90"/>
              </a:spcBef>
            </a:pPr>
            <a:r>
              <a:rPr dirty="0" sz="3300" spc="-100">
                <a:solidFill>
                  <a:srgbClr val="00B895"/>
                </a:solidFill>
                <a:latin typeface="Lucida Sans Unicode"/>
                <a:cs typeface="Lucida Sans Unicode"/>
              </a:rPr>
              <a:t>Преп</a:t>
            </a:r>
            <a:r>
              <a:rPr dirty="0" sz="3300" spc="-10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80">
                <a:solidFill>
                  <a:srgbClr val="00B895"/>
                </a:solidFill>
                <a:latin typeface="Lucida Sans Unicode"/>
                <a:cs typeface="Lucida Sans Unicode"/>
              </a:rPr>
              <a:t>р</a:t>
            </a:r>
            <a:r>
              <a:rPr dirty="0" sz="3300" spc="-8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5">
                <a:solidFill>
                  <a:srgbClr val="00B895"/>
                </a:solidFill>
                <a:latin typeface="Lucida Sans Unicode"/>
                <a:cs typeface="Lucida Sans Unicode"/>
              </a:rPr>
              <a:t>ты</a:t>
            </a:r>
            <a:r>
              <a:rPr dirty="0" sz="3300" spc="-20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25">
                <a:solidFill>
                  <a:srgbClr val="00B895"/>
                </a:solidFill>
                <a:latin typeface="Lucida Sans Unicode"/>
                <a:cs typeface="Lucida Sans Unicode"/>
              </a:rPr>
              <a:t>выбора</a:t>
            </a:r>
            <a:endParaRPr sz="3300">
              <a:latin typeface="Lucida Sans Unicode"/>
              <a:cs typeface="Lucida Sans Unicode"/>
            </a:endParaRPr>
          </a:p>
          <a:p>
            <a:pPr marL="12700">
              <a:lnSpc>
                <a:spcPts val="3954"/>
              </a:lnSpc>
            </a:pPr>
            <a:r>
              <a:rPr dirty="0" sz="3300" spc="-65">
                <a:solidFill>
                  <a:srgbClr val="00B895"/>
                </a:solidFill>
                <a:latin typeface="Lucida Sans Unicode"/>
                <a:cs typeface="Lucida Sans Unicode"/>
              </a:rPr>
              <a:t>для</a:t>
            </a:r>
            <a:r>
              <a:rPr dirty="0" sz="3300" spc="-22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5">
                <a:solidFill>
                  <a:srgbClr val="00B895"/>
                </a:solidFill>
                <a:latin typeface="Lucida Sans Unicode"/>
                <a:cs typeface="Lucida Sans Unicode"/>
              </a:rPr>
              <a:t>леч</a:t>
            </a:r>
            <a:r>
              <a:rPr dirty="0" sz="3300" spc="10">
                <a:solidFill>
                  <a:srgbClr val="00B895"/>
                </a:solidFill>
                <a:latin typeface="Lucida Sans Unicode"/>
                <a:cs typeface="Lucida Sans Unicode"/>
              </a:rPr>
              <a:t>е</a:t>
            </a:r>
            <a:r>
              <a:rPr dirty="0" sz="3300" spc="-5">
                <a:solidFill>
                  <a:srgbClr val="00B895"/>
                </a:solidFill>
                <a:latin typeface="Lucida Sans Unicode"/>
                <a:cs typeface="Lucida Sans Unicode"/>
              </a:rPr>
              <a:t>ния</a:t>
            </a:r>
            <a:r>
              <a:rPr dirty="0" sz="3300" spc="-22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250">
                <a:solidFill>
                  <a:srgbClr val="00B895"/>
                </a:solidFill>
                <a:latin typeface="Lucida Sans Unicode"/>
                <a:cs typeface="Lucida Sans Unicode"/>
              </a:rPr>
              <a:t>COV</a:t>
            </a:r>
            <a:r>
              <a:rPr dirty="0" sz="3300" spc="-114">
                <a:solidFill>
                  <a:srgbClr val="00B895"/>
                </a:solidFill>
                <a:latin typeface="Lucida Sans Unicode"/>
                <a:cs typeface="Lucida Sans Unicode"/>
              </a:rPr>
              <a:t>I</a:t>
            </a:r>
            <a:r>
              <a:rPr dirty="0" sz="3300" spc="-315">
                <a:solidFill>
                  <a:srgbClr val="00B895"/>
                </a:solidFill>
                <a:latin typeface="Lucida Sans Unicode"/>
                <a:cs typeface="Lucida Sans Unicode"/>
              </a:rPr>
              <a:t>D</a:t>
            </a:r>
            <a:r>
              <a:rPr dirty="0" sz="3300" spc="-575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290">
                <a:solidFill>
                  <a:srgbClr val="00B895"/>
                </a:solidFill>
                <a:latin typeface="Lucida Sans Unicode"/>
                <a:cs typeface="Lucida Sans Unicode"/>
              </a:rPr>
              <a:t>ИА</a:t>
            </a:r>
            <a:r>
              <a:rPr dirty="0" sz="3300" spc="-21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204">
                <a:solidFill>
                  <a:srgbClr val="00B895"/>
                </a:solidFill>
                <a:latin typeface="Lucida Sans Unicode"/>
                <a:cs typeface="Lucida Sans Unicode"/>
              </a:rPr>
              <a:t>:</a:t>
            </a:r>
            <a:endParaRPr sz="330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0699"/>
              </a:lnSpc>
              <a:spcBef>
                <a:spcPts val="1275"/>
              </a:spcBef>
              <a:buClr>
                <a:srgbClr val="00B895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вориконазол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и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 изавуконазол. 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5">
                <a:solidFill>
                  <a:srgbClr val="353535"/>
                </a:solidFill>
                <a:latin typeface="Lucida Sans Unicode"/>
                <a:cs typeface="Lucida Sans Unicode"/>
              </a:rPr>
              <a:t>Альтернативные </a:t>
            </a:r>
            <a:r>
              <a:rPr dirty="0" sz="3200" spc="-254">
                <a:solidFill>
                  <a:srgbClr val="353535"/>
                </a:solidFill>
                <a:latin typeface="Lucida Sans Unicode"/>
                <a:cs typeface="Lucida Sans Unicode"/>
              </a:rPr>
              <a:t>ЛС </a:t>
            </a:r>
            <a:r>
              <a:rPr dirty="0" sz="3200" spc="-2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назначают </a:t>
            </a:r>
            <a:r>
              <a:rPr dirty="0" sz="3200" spc="-65">
                <a:solidFill>
                  <a:srgbClr val="353535"/>
                </a:solidFill>
                <a:latin typeface="Lucida Sans Unicode"/>
                <a:cs typeface="Lucida Sans Unicode"/>
              </a:rPr>
              <a:t>при 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невозможности</a:t>
            </a:r>
            <a:r>
              <a:rPr dirty="0" sz="320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применения </a:t>
            </a:r>
            <a:r>
              <a:rPr dirty="0" sz="3200" spc="-99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вориконазола </a:t>
            </a:r>
            <a:r>
              <a:rPr dirty="0" sz="3200" spc="-10">
                <a:solidFill>
                  <a:srgbClr val="353535"/>
                </a:solidFill>
                <a:latin typeface="Lucida Sans Unicode"/>
                <a:cs typeface="Lucida Sans Unicode"/>
              </a:rPr>
              <a:t>или </a:t>
            </a:r>
            <a:r>
              <a:rPr dirty="0" sz="3200" spc="-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изавуконазола.</a:t>
            </a:r>
            <a:endParaRPr sz="3200">
              <a:latin typeface="Lucida Sans Unicode"/>
              <a:cs typeface="Lucida Sans Unicode"/>
            </a:endParaRPr>
          </a:p>
          <a:p>
            <a:pPr marL="12700" marR="52069">
              <a:lnSpc>
                <a:spcPct val="100699"/>
              </a:lnSpc>
              <a:spcBef>
                <a:spcPts val="1290"/>
              </a:spcBef>
            </a:pPr>
            <a:r>
              <a:rPr dirty="0" sz="3200" spc="-30" b="1">
                <a:solidFill>
                  <a:srgbClr val="353535"/>
                </a:solidFill>
                <a:latin typeface="Trebuchet MS"/>
                <a:cs typeface="Trebuchet MS"/>
              </a:rPr>
              <a:t>Продолжительность </a:t>
            </a:r>
            <a:r>
              <a:rPr dirty="0" sz="3200" spc="-2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15" b="1">
                <a:solidFill>
                  <a:srgbClr val="353535"/>
                </a:solidFill>
                <a:latin typeface="Trebuchet MS"/>
                <a:cs typeface="Trebuchet MS"/>
              </a:rPr>
              <a:t>противогрибковой</a:t>
            </a:r>
            <a:r>
              <a:rPr dirty="0" sz="3200" spc="-19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5" b="1">
                <a:solidFill>
                  <a:srgbClr val="353535"/>
                </a:solidFill>
                <a:latin typeface="Trebuchet MS"/>
                <a:cs typeface="Trebuchet MS"/>
              </a:rPr>
              <a:t>терапии</a:t>
            </a:r>
            <a:r>
              <a:rPr dirty="0" sz="3200" spc="-22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215" b="1">
                <a:solidFill>
                  <a:srgbClr val="353535"/>
                </a:solidFill>
                <a:latin typeface="Trebuchet MS"/>
                <a:cs typeface="Trebuchet MS"/>
              </a:rPr>
              <a:t>— </a:t>
            </a:r>
            <a:r>
              <a:rPr dirty="0" sz="3200" spc="-95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5" b="1">
                <a:solidFill>
                  <a:srgbClr val="353535"/>
                </a:solidFill>
                <a:latin typeface="Trebuchet MS"/>
                <a:cs typeface="Trebuchet MS"/>
              </a:rPr>
              <a:t>4-6</a:t>
            </a:r>
            <a:r>
              <a:rPr dirty="0" sz="3200" spc="-21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110" b="1">
                <a:solidFill>
                  <a:srgbClr val="353535"/>
                </a:solidFill>
                <a:latin typeface="Trebuchet MS"/>
                <a:cs typeface="Trebuchet MS"/>
              </a:rPr>
              <a:t>недель.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25473" y="3522182"/>
            <a:ext cx="12685395" cy="7628890"/>
            <a:chOff x="7225473" y="3522182"/>
            <a:chExt cx="12685395" cy="762889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1819" y="3534094"/>
              <a:ext cx="12570432" cy="76167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5473" y="3522182"/>
              <a:ext cx="12684950" cy="76111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407692" y="3640015"/>
              <a:ext cx="12284075" cy="7330440"/>
            </a:xfrm>
            <a:custGeom>
              <a:avLst/>
              <a:gdLst/>
              <a:ahLst/>
              <a:cxnLst/>
              <a:rect l="l" t="t" r="r" b="b"/>
              <a:pathLst>
                <a:path w="12284075" h="7330440">
                  <a:moveTo>
                    <a:pt x="11943799" y="0"/>
                  </a:moveTo>
                  <a:lnTo>
                    <a:pt x="340160" y="0"/>
                  </a:lnTo>
                  <a:lnTo>
                    <a:pt x="294004" y="3105"/>
                  </a:lnTo>
                  <a:lnTo>
                    <a:pt x="249735" y="12151"/>
                  </a:lnTo>
                  <a:lnTo>
                    <a:pt x="207758" y="26732"/>
                  </a:lnTo>
                  <a:lnTo>
                    <a:pt x="168478" y="46443"/>
                  </a:lnTo>
                  <a:lnTo>
                    <a:pt x="132302" y="70879"/>
                  </a:lnTo>
                  <a:lnTo>
                    <a:pt x="99633" y="99633"/>
                  </a:lnTo>
                  <a:lnTo>
                    <a:pt x="70879" y="132302"/>
                  </a:lnTo>
                  <a:lnTo>
                    <a:pt x="46443" y="168478"/>
                  </a:lnTo>
                  <a:lnTo>
                    <a:pt x="26732" y="207758"/>
                  </a:lnTo>
                  <a:lnTo>
                    <a:pt x="12151" y="249735"/>
                  </a:lnTo>
                  <a:lnTo>
                    <a:pt x="3105" y="294004"/>
                  </a:lnTo>
                  <a:lnTo>
                    <a:pt x="0" y="340160"/>
                  </a:lnTo>
                  <a:lnTo>
                    <a:pt x="0" y="6990025"/>
                  </a:lnTo>
                  <a:lnTo>
                    <a:pt x="3105" y="7036187"/>
                  </a:lnTo>
                  <a:lnTo>
                    <a:pt x="12151" y="7080462"/>
                  </a:lnTo>
                  <a:lnTo>
                    <a:pt x="26732" y="7122444"/>
                  </a:lnTo>
                  <a:lnTo>
                    <a:pt x="46443" y="7161728"/>
                  </a:lnTo>
                  <a:lnTo>
                    <a:pt x="70879" y="7197908"/>
                  </a:lnTo>
                  <a:lnTo>
                    <a:pt x="99633" y="7230580"/>
                  </a:lnTo>
                  <a:lnTo>
                    <a:pt x="132302" y="7259337"/>
                  </a:lnTo>
                  <a:lnTo>
                    <a:pt x="168478" y="7283775"/>
                  </a:lnTo>
                  <a:lnTo>
                    <a:pt x="207758" y="7303487"/>
                  </a:lnTo>
                  <a:lnTo>
                    <a:pt x="249735" y="7318069"/>
                  </a:lnTo>
                  <a:lnTo>
                    <a:pt x="294004" y="7327116"/>
                  </a:lnTo>
                  <a:lnTo>
                    <a:pt x="340160" y="7330222"/>
                  </a:lnTo>
                  <a:lnTo>
                    <a:pt x="11943799" y="7330222"/>
                  </a:lnTo>
                  <a:lnTo>
                    <a:pt x="11989955" y="7327116"/>
                  </a:lnTo>
                  <a:lnTo>
                    <a:pt x="12034224" y="7318069"/>
                  </a:lnTo>
                  <a:lnTo>
                    <a:pt x="12076201" y="7303487"/>
                  </a:lnTo>
                  <a:lnTo>
                    <a:pt x="12115480" y="7283775"/>
                  </a:lnTo>
                  <a:lnTo>
                    <a:pt x="12151657" y="7259337"/>
                  </a:lnTo>
                  <a:lnTo>
                    <a:pt x="12184325" y="7230580"/>
                  </a:lnTo>
                  <a:lnTo>
                    <a:pt x="12213080" y="7197908"/>
                  </a:lnTo>
                  <a:lnTo>
                    <a:pt x="12237515" y="7161728"/>
                  </a:lnTo>
                  <a:lnTo>
                    <a:pt x="12257227" y="7122444"/>
                  </a:lnTo>
                  <a:lnTo>
                    <a:pt x="12271808" y="7080462"/>
                  </a:lnTo>
                  <a:lnTo>
                    <a:pt x="12280854" y="7036187"/>
                  </a:lnTo>
                  <a:lnTo>
                    <a:pt x="12283959" y="6990025"/>
                  </a:lnTo>
                  <a:lnTo>
                    <a:pt x="12283959" y="340160"/>
                  </a:lnTo>
                  <a:lnTo>
                    <a:pt x="12280854" y="294004"/>
                  </a:lnTo>
                  <a:lnTo>
                    <a:pt x="12271808" y="249735"/>
                  </a:lnTo>
                  <a:lnTo>
                    <a:pt x="12257227" y="207758"/>
                  </a:lnTo>
                  <a:lnTo>
                    <a:pt x="12237515" y="168478"/>
                  </a:lnTo>
                  <a:lnTo>
                    <a:pt x="12213080" y="132302"/>
                  </a:lnTo>
                  <a:lnTo>
                    <a:pt x="12184325" y="99633"/>
                  </a:lnTo>
                  <a:lnTo>
                    <a:pt x="12151657" y="70879"/>
                  </a:lnTo>
                  <a:lnTo>
                    <a:pt x="12115480" y="46443"/>
                  </a:lnTo>
                  <a:lnTo>
                    <a:pt x="12076201" y="26732"/>
                  </a:lnTo>
                  <a:lnTo>
                    <a:pt x="12034224" y="12151"/>
                  </a:lnTo>
                  <a:lnTo>
                    <a:pt x="11989955" y="3105"/>
                  </a:lnTo>
                  <a:lnTo>
                    <a:pt x="11943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650317" y="3731443"/>
            <a:ext cx="11717655" cy="696023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Пок</a:t>
            </a: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>
                <a:solidFill>
                  <a:srgbClr val="0050EF"/>
                </a:solidFill>
                <a:latin typeface="Lucida Sans Unicode"/>
                <a:cs typeface="Lucida Sans Unicode"/>
              </a:rPr>
              <a:t>зания</a:t>
            </a:r>
            <a:r>
              <a:rPr dirty="0" sz="3300" spc="-2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65">
                <a:solidFill>
                  <a:srgbClr val="0050EF"/>
                </a:solidFill>
                <a:latin typeface="Lucida Sans Unicode"/>
                <a:cs typeface="Lucida Sans Unicode"/>
              </a:rPr>
              <a:t>для</a:t>
            </a:r>
            <a:r>
              <a:rPr dirty="0" sz="3300" spc="-2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0">
                <a:solidFill>
                  <a:srgbClr val="0050EF"/>
                </a:solidFill>
                <a:latin typeface="Lucida Sans Unicode"/>
                <a:cs typeface="Lucida Sans Unicode"/>
              </a:rPr>
              <a:t>эмпир</a:t>
            </a:r>
            <a:r>
              <a:rPr dirty="0" sz="3300" spc="-11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3300" spc="-40">
                <a:solidFill>
                  <a:srgbClr val="0050EF"/>
                </a:solidFill>
                <a:latin typeface="Lucida Sans Unicode"/>
                <a:cs typeface="Lucida Sans Unicode"/>
              </a:rPr>
              <a:t>ческой</a:t>
            </a:r>
            <a:r>
              <a:rPr dirty="0" sz="3300" spc="-2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75">
                <a:solidFill>
                  <a:srgbClr val="0050E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3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229">
                <a:solidFill>
                  <a:srgbClr val="0050EF"/>
                </a:solidFill>
                <a:latin typeface="Lucida Sans Unicode"/>
                <a:cs typeface="Lucida Sans Unicode"/>
              </a:rPr>
              <a:t>COVID</a:t>
            </a:r>
            <a:r>
              <a:rPr dirty="0" sz="3300" spc="-57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90">
                <a:solidFill>
                  <a:srgbClr val="0050EF"/>
                </a:solidFill>
                <a:latin typeface="Lucida Sans Unicode"/>
                <a:cs typeface="Lucida Sans Unicode"/>
              </a:rPr>
              <a:t>ИК</a:t>
            </a:r>
            <a:r>
              <a:rPr dirty="0" sz="3300" spc="-2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204">
                <a:solidFill>
                  <a:srgbClr val="0050EF"/>
                </a:solidFill>
                <a:latin typeface="Lucida Sans Unicode"/>
                <a:cs typeface="Lucida Sans Unicode"/>
              </a:rPr>
              <a:t>:</a:t>
            </a:r>
            <a:endParaRPr sz="330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0699"/>
              </a:lnSpc>
              <a:spcBef>
                <a:spcPts val="128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40">
                <a:solidFill>
                  <a:srgbClr val="353535"/>
                </a:solidFill>
                <a:latin typeface="Lucida Sans Unicode"/>
                <a:cs typeface="Lucida Sans Unicode"/>
              </a:rPr>
              <a:t>резистентная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32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5">
                <a:solidFill>
                  <a:srgbClr val="353535"/>
                </a:solidFill>
                <a:latin typeface="Lucida Sans Unicode"/>
                <a:cs typeface="Lucida Sans Unicode"/>
              </a:rPr>
              <a:t>адекватной</a:t>
            </a:r>
            <a:r>
              <a:rPr dirty="0" sz="32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5">
                <a:solidFill>
                  <a:srgbClr val="353535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2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0">
                <a:solidFill>
                  <a:srgbClr val="353535"/>
                </a:solidFill>
                <a:latin typeface="Lucida Sans Unicode"/>
                <a:cs typeface="Lucida Sans Unicode"/>
              </a:rPr>
              <a:t>антибактериальными </a:t>
            </a:r>
            <a:r>
              <a:rPr dirty="0" sz="3200" spc="-99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4">
                <a:solidFill>
                  <a:srgbClr val="353535"/>
                </a:solidFill>
                <a:latin typeface="Lucida Sans Unicode"/>
                <a:cs typeface="Lucida Sans Unicode"/>
              </a:rPr>
              <a:t>ЛС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110">
                <a:solidFill>
                  <a:srgbClr val="353535"/>
                </a:solidFill>
                <a:latin typeface="Lucida Sans Unicode"/>
                <a:cs typeface="Lucida Sans Unicode"/>
              </a:rPr>
              <a:t>лихорадка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продолжительностью</a:t>
            </a:r>
            <a:r>
              <a:rPr dirty="0" sz="32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0">
                <a:solidFill>
                  <a:srgbClr val="353535"/>
                </a:solidFill>
                <a:latin typeface="Lucida Sans Unicode"/>
                <a:cs typeface="Lucida Sans Unicode"/>
              </a:rPr>
              <a:t>более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40">
                <a:solidFill>
                  <a:srgbClr val="353535"/>
                </a:solidFill>
                <a:latin typeface="Lucida Sans Unicode"/>
                <a:cs typeface="Lucida Sans Unicode"/>
              </a:rPr>
              <a:t>4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100">
                <a:solidFill>
                  <a:srgbClr val="353535"/>
                </a:solidFill>
                <a:latin typeface="Lucida Sans Unicode"/>
                <a:cs typeface="Lucida Sans Unicode"/>
              </a:rPr>
              <a:t>суток</a:t>
            </a:r>
            <a:endParaRPr sz="32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dirty="0" sz="3200" spc="-665">
                <a:solidFill>
                  <a:srgbClr val="353535"/>
                </a:solidFill>
                <a:latin typeface="Lucida Sans Unicode"/>
                <a:cs typeface="Lucida Sans Unicode"/>
              </a:rPr>
              <a:t>+2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0">
                <a:solidFill>
                  <a:srgbClr val="353535"/>
                </a:solidFill>
                <a:latin typeface="Lucida Sans Unicode"/>
                <a:cs typeface="Lucida Sans Unicode"/>
              </a:rPr>
              <a:t>более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32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80">
                <a:solidFill>
                  <a:srgbClr val="353535"/>
                </a:solidFill>
                <a:latin typeface="Lucida Sans Unicode"/>
                <a:cs typeface="Lucida Sans Unicode"/>
              </a:rPr>
              <a:t>риска: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55">
                <a:solidFill>
                  <a:srgbClr val="353535"/>
                </a:solidFill>
                <a:latin typeface="Lucida Sans Unicode"/>
                <a:cs typeface="Lucida Sans Unicode"/>
              </a:rPr>
              <a:t>длительное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использование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ЦВК,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45">
                <a:solidFill>
                  <a:srgbClr val="353535"/>
                </a:solidFill>
                <a:latin typeface="Lucida Sans Unicode"/>
                <a:cs typeface="Lucida Sans Unicode"/>
              </a:rPr>
              <a:t>полное</a:t>
            </a:r>
            <a:r>
              <a:rPr dirty="0" sz="3200" spc="-1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5">
                <a:solidFill>
                  <a:srgbClr val="353535"/>
                </a:solidFill>
                <a:latin typeface="Lucida Sans Unicode"/>
                <a:cs typeface="Lucida Sans Unicode"/>
              </a:rPr>
              <a:t>парентеральное</a:t>
            </a:r>
            <a:r>
              <a:rPr dirty="0" sz="3200" spc="-1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65">
                <a:solidFill>
                  <a:srgbClr val="353535"/>
                </a:solidFill>
                <a:latin typeface="Lucida Sans Unicode"/>
                <a:cs typeface="Lucida Sans Unicode"/>
              </a:rPr>
              <a:t>питание,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sz="32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125">
                <a:solidFill>
                  <a:srgbClr val="353535"/>
                </a:solidFill>
                <a:latin typeface="Lucida Sans Unicode"/>
                <a:cs typeface="Lucida Sans Unicode"/>
              </a:rPr>
              <a:t>ГКС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10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190">
                <a:solidFill>
                  <a:srgbClr val="353535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32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80">
                <a:solidFill>
                  <a:srgbClr val="353535"/>
                </a:solidFill>
                <a:latin typeface="Lucida Sans Unicode"/>
                <a:cs typeface="Lucida Sans Unicode"/>
              </a:rPr>
              <a:t>иммуносупре</a:t>
            </a:r>
            <a:r>
              <a:rPr dirty="0" sz="3200" spc="-6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соро</a:t>
            </a: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.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3200" spc="20" b="1">
                <a:solidFill>
                  <a:srgbClr val="1152F1"/>
                </a:solidFill>
                <a:latin typeface="Trebuchet MS"/>
                <a:cs typeface="Trebuchet MS"/>
              </a:rPr>
              <a:t>Препараты</a:t>
            </a:r>
            <a:r>
              <a:rPr dirty="0" sz="3200" spc="-225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spc="35" b="1">
                <a:solidFill>
                  <a:srgbClr val="1152F1"/>
                </a:solidFill>
                <a:latin typeface="Trebuchet MS"/>
                <a:cs typeface="Trebuchet MS"/>
              </a:rPr>
              <a:t>выбора</a:t>
            </a:r>
            <a:r>
              <a:rPr dirty="0" sz="3200" spc="-185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spc="-80" b="1">
                <a:solidFill>
                  <a:srgbClr val="1152F1"/>
                </a:solidFill>
                <a:latin typeface="Trebuchet MS"/>
                <a:cs typeface="Trebuchet MS"/>
              </a:rPr>
              <a:t>для</a:t>
            </a:r>
            <a:r>
              <a:rPr dirty="0" sz="3200" spc="-195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spc="-20" b="1">
                <a:solidFill>
                  <a:srgbClr val="1152F1"/>
                </a:solidFill>
                <a:latin typeface="Trebuchet MS"/>
                <a:cs typeface="Trebuchet MS"/>
              </a:rPr>
              <a:t>эмпирической</a:t>
            </a:r>
            <a:r>
              <a:rPr dirty="0" sz="3200" spc="-195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1152F1"/>
                </a:solidFill>
                <a:latin typeface="Trebuchet MS"/>
                <a:cs typeface="Trebuchet MS"/>
              </a:rPr>
              <a:t>терапии</a:t>
            </a:r>
            <a:r>
              <a:rPr dirty="0" sz="3200" spc="-195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spc="-10" b="1">
                <a:solidFill>
                  <a:srgbClr val="1152F1"/>
                </a:solidFill>
                <a:latin typeface="Trebuchet MS"/>
                <a:cs typeface="Trebuchet MS"/>
              </a:rPr>
              <a:t>COVID-ИК</a:t>
            </a:r>
            <a:r>
              <a:rPr dirty="0" sz="3200" spc="-204" b="1">
                <a:solidFill>
                  <a:srgbClr val="1152F1"/>
                </a:solidFill>
                <a:latin typeface="Trebuchet MS"/>
                <a:cs typeface="Trebuchet MS"/>
              </a:rPr>
              <a:t> </a:t>
            </a:r>
            <a:r>
              <a:rPr dirty="0" sz="3200" spc="500" b="1">
                <a:solidFill>
                  <a:srgbClr val="1152F1"/>
                </a:solidFill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3200" spc="-65">
                <a:solidFill>
                  <a:srgbClr val="353535"/>
                </a:solidFill>
                <a:latin typeface="Lucida Sans Unicode"/>
                <a:cs typeface="Lucida Sans Unicode"/>
              </a:rPr>
              <a:t>анидулафунгин,</a:t>
            </a:r>
            <a:r>
              <a:rPr dirty="0" sz="32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5">
                <a:solidFill>
                  <a:srgbClr val="353535"/>
                </a:solidFill>
                <a:latin typeface="Lucida Sans Unicode"/>
                <a:cs typeface="Lucida Sans Unicode"/>
              </a:rPr>
              <a:t>каспофунгин</a:t>
            </a:r>
            <a:r>
              <a:rPr dirty="0" sz="320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5">
                <a:solidFill>
                  <a:srgbClr val="353535"/>
                </a:solidFill>
                <a:latin typeface="Lucida Sans Unicode"/>
                <a:cs typeface="Lucida Sans Unicode"/>
              </a:rPr>
              <a:t>микафунгин.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3200" spc="-20" b="1">
                <a:solidFill>
                  <a:srgbClr val="353535"/>
                </a:solidFill>
                <a:latin typeface="Trebuchet MS"/>
                <a:cs typeface="Trebuchet MS"/>
              </a:rPr>
              <a:t>Продол</a:t>
            </a:r>
            <a:r>
              <a:rPr dirty="0" sz="3200" spc="-40" b="1">
                <a:solidFill>
                  <a:srgbClr val="353535"/>
                </a:solidFill>
                <a:latin typeface="Trebuchet MS"/>
                <a:cs typeface="Trebuchet MS"/>
              </a:rPr>
              <a:t>ж</a:t>
            </a:r>
            <a:r>
              <a:rPr dirty="0" sz="3200" spc="-35" b="1">
                <a:solidFill>
                  <a:srgbClr val="353535"/>
                </a:solidFill>
                <a:latin typeface="Trebuchet MS"/>
                <a:cs typeface="Trebuchet MS"/>
              </a:rPr>
              <a:t>ительность</a:t>
            </a:r>
            <a:r>
              <a:rPr dirty="0" sz="3200" spc="-204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30" b="1">
                <a:solidFill>
                  <a:srgbClr val="353535"/>
                </a:solidFill>
                <a:latin typeface="Trebuchet MS"/>
                <a:cs typeface="Trebuchet MS"/>
              </a:rPr>
              <a:t>лечения</a:t>
            </a:r>
            <a:r>
              <a:rPr dirty="0" sz="3200" spc="-22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500" b="1">
                <a:solidFill>
                  <a:srgbClr val="353535"/>
                </a:solidFill>
                <a:latin typeface="Trebuchet MS"/>
                <a:cs typeface="Trebuchet MS"/>
              </a:rPr>
              <a:t>–</a:t>
            </a:r>
            <a:r>
              <a:rPr dirty="0" sz="3200" spc="-20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30" b="1">
                <a:solidFill>
                  <a:srgbClr val="353535"/>
                </a:solidFill>
                <a:latin typeface="Trebuchet MS"/>
                <a:cs typeface="Trebuchet MS"/>
              </a:rPr>
              <a:t>не</a:t>
            </a:r>
            <a:r>
              <a:rPr dirty="0" sz="3200" spc="-22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60" b="1">
                <a:solidFill>
                  <a:srgbClr val="353535"/>
                </a:solidFill>
                <a:latin typeface="Trebuchet MS"/>
                <a:cs typeface="Trebuchet MS"/>
              </a:rPr>
              <a:t>менее</a:t>
            </a:r>
            <a:r>
              <a:rPr dirty="0" sz="3200" spc="-21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254" b="1">
                <a:solidFill>
                  <a:srgbClr val="353535"/>
                </a:solidFill>
                <a:latin typeface="Trebuchet MS"/>
                <a:cs typeface="Trebuchet MS"/>
              </a:rPr>
              <a:t>14</a:t>
            </a:r>
            <a:r>
              <a:rPr dirty="0" sz="3200" spc="-204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3200" spc="-20" b="1">
                <a:solidFill>
                  <a:srgbClr val="353535"/>
                </a:solidFill>
                <a:latin typeface="Trebuchet MS"/>
                <a:cs typeface="Trebuchet MS"/>
              </a:rPr>
              <a:t>суток</a:t>
            </a:r>
            <a:endParaRPr sz="3200">
              <a:latin typeface="Trebuchet MS"/>
              <a:cs typeface="Trebuchet MS"/>
            </a:endParaRPr>
          </a:p>
          <a:p>
            <a:pPr marL="12700" marR="898525">
              <a:lnSpc>
                <a:spcPct val="100699"/>
              </a:lnSpc>
            </a:pP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после</a:t>
            </a:r>
            <a:r>
              <a:rPr dirty="0" sz="32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5">
                <a:solidFill>
                  <a:srgbClr val="353535"/>
                </a:solidFill>
                <a:latin typeface="Lucida Sans Unicode"/>
                <a:cs typeface="Lucida Sans Unicode"/>
              </a:rPr>
              <a:t>исчезновения</a:t>
            </a:r>
            <a:r>
              <a:rPr dirty="0" sz="32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клинических</a:t>
            </a:r>
            <a:r>
              <a:rPr dirty="0" sz="32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32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20">
                <a:solidFill>
                  <a:srgbClr val="353535"/>
                </a:solidFill>
                <a:latin typeface="Lucida Sans Unicode"/>
                <a:cs typeface="Lucida Sans Unicode"/>
              </a:rPr>
              <a:t>COVID-ИК </a:t>
            </a:r>
            <a:r>
              <a:rPr dirty="0" sz="3200" spc="-99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32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75">
                <a:solidFill>
                  <a:srgbClr val="353535"/>
                </a:solidFill>
                <a:latin typeface="Lucida Sans Unicode"/>
                <a:cs typeface="Lucida Sans Unicode"/>
              </a:rPr>
              <a:t>отрицательного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посева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крови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4646" y="628430"/>
            <a:ext cx="45593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45">
                <a:solidFill>
                  <a:srgbClr val="A6A6A6"/>
                </a:solidFill>
                <a:latin typeface="Lucida Sans Unicode"/>
                <a:cs typeface="Lucida Sans Unicode"/>
              </a:rPr>
              <a:t>19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581" y="2088971"/>
            <a:ext cx="18863945" cy="1668780"/>
          </a:xfrm>
          <a:custGeom>
            <a:avLst/>
            <a:gdLst/>
            <a:ahLst/>
            <a:cxnLst/>
            <a:rect l="l" t="t" r="r" b="b"/>
            <a:pathLst>
              <a:path w="18863945" h="1668779">
                <a:moveTo>
                  <a:pt x="0" y="173944"/>
                </a:moveTo>
                <a:lnTo>
                  <a:pt x="6212" y="127688"/>
                </a:lnTo>
                <a:lnTo>
                  <a:pt x="23746" y="86132"/>
                </a:lnTo>
                <a:lnTo>
                  <a:pt x="50942" y="50930"/>
                </a:lnTo>
                <a:lnTo>
                  <a:pt x="86142" y="23738"/>
                </a:lnTo>
                <a:lnTo>
                  <a:pt x="127690" y="6210"/>
                </a:lnTo>
                <a:lnTo>
                  <a:pt x="173926" y="0"/>
                </a:lnTo>
                <a:lnTo>
                  <a:pt x="18689538" y="0"/>
                </a:lnTo>
                <a:lnTo>
                  <a:pt x="18735795" y="6210"/>
                </a:lnTo>
                <a:lnTo>
                  <a:pt x="18777351" y="23738"/>
                </a:lnTo>
                <a:lnTo>
                  <a:pt x="18812552" y="50930"/>
                </a:lnTo>
                <a:lnTo>
                  <a:pt x="18839744" y="86132"/>
                </a:lnTo>
                <a:lnTo>
                  <a:pt x="18857272" y="127688"/>
                </a:lnTo>
                <a:lnTo>
                  <a:pt x="18863483" y="173944"/>
                </a:lnTo>
                <a:lnTo>
                  <a:pt x="18863483" y="1494395"/>
                </a:lnTo>
                <a:lnTo>
                  <a:pt x="18857272" y="1540652"/>
                </a:lnTo>
                <a:lnTo>
                  <a:pt x="18839744" y="1582208"/>
                </a:lnTo>
                <a:lnTo>
                  <a:pt x="18812552" y="1617409"/>
                </a:lnTo>
                <a:lnTo>
                  <a:pt x="18777351" y="1644601"/>
                </a:lnTo>
                <a:lnTo>
                  <a:pt x="18735795" y="1662129"/>
                </a:lnTo>
                <a:lnTo>
                  <a:pt x="18689538" y="1668340"/>
                </a:lnTo>
                <a:lnTo>
                  <a:pt x="173926" y="1668340"/>
                </a:lnTo>
                <a:lnTo>
                  <a:pt x="127690" y="1662129"/>
                </a:lnTo>
                <a:lnTo>
                  <a:pt x="86142" y="1644601"/>
                </a:lnTo>
                <a:lnTo>
                  <a:pt x="50942" y="1617409"/>
                </a:lnTo>
                <a:lnTo>
                  <a:pt x="23746" y="1582208"/>
                </a:lnTo>
                <a:lnTo>
                  <a:pt x="6212" y="1540652"/>
                </a:lnTo>
                <a:lnTo>
                  <a:pt x="0" y="1494395"/>
                </a:lnTo>
                <a:lnTo>
                  <a:pt x="0" y="17394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07571" y="2478808"/>
            <a:ext cx="16437610" cy="876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354"/>
              </a:lnSpc>
              <a:spcBef>
                <a:spcPts val="90"/>
              </a:spcBef>
            </a:pPr>
            <a:r>
              <a:rPr dirty="0" sz="2800" spc="-80">
                <a:solidFill>
                  <a:srgbClr val="353535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353535"/>
                </a:solidFill>
                <a:latin typeface="Lucida Sans Unicode"/>
                <a:cs typeface="Lucida Sans Unicode"/>
              </a:rPr>
              <a:t>постановки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353535"/>
                </a:solidFill>
                <a:latin typeface="Lucida Sans Unicode"/>
                <a:cs typeface="Lucida Sans Unicode"/>
              </a:rPr>
              <a:t>диагноза</a:t>
            </a:r>
            <a:r>
              <a:rPr dirty="0" sz="28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антибактериальная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терапия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3354"/>
              </a:lnSpc>
            </a:pPr>
            <a:r>
              <a:rPr dirty="0" sz="2800" spc="-90">
                <a:solidFill>
                  <a:srgbClr val="353535"/>
                </a:solidFill>
                <a:latin typeface="Lucida Sans Unicode"/>
                <a:cs typeface="Lucida Sans Unicode"/>
              </a:rPr>
              <a:t>должна</a:t>
            </a:r>
            <a:r>
              <a:rPr dirty="0" sz="28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353535"/>
                </a:solidFill>
                <a:latin typeface="Lucida Sans Unicode"/>
                <a:cs typeface="Lucida Sans Unicode"/>
              </a:rPr>
              <a:t>быть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353535"/>
                </a:solidFill>
                <a:latin typeface="Lucida Sans Unicode"/>
                <a:cs typeface="Lucida Sans Unicode"/>
              </a:rPr>
              <a:t>назначена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внутривенно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14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353535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0">
                <a:solidFill>
                  <a:srgbClr val="353535"/>
                </a:solidFill>
                <a:latin typeface="Lucida Sans Unicode"/>
                <a:cs typeface="Lucida Sans Unicode"/>
              </a:rPr>
              <a:t>4</a:t>
            </a:r>
            <a:r>
              <a:rPr dirty="0" sz="28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353535"/>
                </a:solidFill>
                <a:latin typeface="Lucida Sans Unicode"/>
                <a:cs typeface="Lucida Sans Unicode"/>
              </a:rPr>
              <a:t>часов,</a:t>
            </a:r>
            <a:r>
              <a:rPr dirty="0" sz="28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800" spc="-1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FF2D66"/>
                </a:solidFill>
                <a:latin typeface="Lucida Sans Unicode"/>
                <a:cs typeface="Lucida Sans Unicode"/>
              </a:rPr>
              <a:t>тяжелой</a:t>
            </a:r>
            <a:r>
              <a:rPr dirty="0" sz="2800" spc="-18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353535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28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0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2800" spc="-1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FF2D6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800" spc="-1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FF2D66"/>
                </a:solidFill>
                <a:latin typeface="Lucida Sans Unicode"/>
                <a:cs typeface="Lucida Sans Unicode"/>
              </a:rPr>
              <a:t>часа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4630" y="3945532"/>
            <a:ext cx="6317615" cy="5814695"/>
            <a:chOff x="414630" y="3945532"/>
            <a:chExt cx="6317615" cy="58146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065" y="3981390"/>
              <a:ext cx="6214736" cy="57783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30" y="3945532"/>
              <a:ext cx="5843555" cy="55053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3036" y="4087379"/>
              <a:ext cx="5928360" cy="5492115"/>
            </a:xfrm>
            <a:custGeom>
              <a:avLst/>
              <a:gdLst/>
              <a:ahLst/>
              <a:cxnLst/>
              <a:rect l="l" t="t" r="r" b="b"/>
              <a:pathLst>
                <a:path w="5928359" h="5492115">
                  <a:moveTo>
                    <a:pt x="5673247" y="0"/>
                  </a:moveTo>
                  <a:lnTo>
                    <a:pt x="254870" y="0"/>
                  </a:lnTo>
                  <a:lnTo>
                    <a:pt x="209055" y="4106"/>
                  </a:lnTo>
                  <a:lnTo>
                    <a:pt x="165936" y="15945"/>
                  </a:lnTo>
                  <a:lnTo>
                    <a:pt x="126230" y="34798"/>
                  </a:lnTo>
                  <a:lnTo>
                    <a:pt x="90658" y="59943"/>
                  </a:lnTo>
                  <a:lnTo>
                    <a:pt x="59940" y="90662"/>
                  </a:lnTo>
                  <a:lnTo>
                    <a:pt x="34796" y="126234"/>
                  </a:lnTo>
                  <a:lnTo>
                    <a:pt x="15944" y="165939"/>
                  </a:lnTo>
                  <a:lnTo>
                    <a:pt x="4106" y="209058"/>
                  </a:lnTo>
                  <a:lnTo>
                    <a:pt x="0" y="254870"/>
                  </a:lnTo>
                  <a:lnTo>
                    <a:pt x="0" y="5236795"/>
                  </a:lnTo>
                  <a:lnTo>
                    <a:pt x="4106" y="5282607"/>
                  </a:lnTo>
                  <a:lnTo>
                    <a:pt x="15944" y="5325725"/>
                  </a:lnTo>
                  <a:lnTo>
                    <a:pt x="34796" y="5365430"/>
                  </a:lnTo>
                  <a:lnTo>
                    <a:pt x="59940" y="5401002"/>
                  </a:lnTo>
                  <a:lnTo>
                    <a:pt x="90658" y="5431721"/>
                  </a:lnTo>
                  <a:lnTo>
                    <a:pt x="126230" y="5456867"/>
                  </a:lnTo>
                  <a:lnTo>
                    <a:pt x="165936" y="5475719"/>
                  </a:lnTo>
                  <a:lnTo>
                    <a:pt x="209055" y="5487558"/>
                  </a:lnTo>
                  <a:lnTo>
                    <a:pt x="254870" y="5491665"/>
                  </a:lnTo>
                  <a:lnTo>
                    <a:pt x="5673247" y="5491665"/>
                  </a:lnTo>
                  <a:lnTo>
                    <a:pt x="5719059" y="5487558"/>
                  </a:lnTo>
                  <a:lnTo>
                    <a:pt x="5762178" y="5475719"/>
                  </a:lnTo>
                  <a:lnTo>
                    <a:pt x="5801883" y="5456867"/>
                  </a:lnTo>
                  <a:lnTo>
                    <a:pt x="5837455" y="5431721"/>
                  </a:lnTo>
                  <a:lnTo>
                    <a:pt x="5868174" y="5401002"/>
                  </a:lnTo>
                  <a:lnTo>
                    <a:pt x="5893319" y="5365430"/>
                  </a:lnTo>
                  <a:lnTo>
                    <a:pt x="5912172" y="5325725"/>
                  </a:lnTo>
                  <a:lnTo>
                    <a:pt x="5924011" y="5282607"/>
                  </a:lnTo>
                  <a:lnTo>
                    <a:pt x="5928118" y="5236795"/>
                  </a:lnTo>
                  <a:lnTo>
                    <a:pt x="5928118" y="254870"/>
                  </a:lnTo>
                  <a:lnTo>
                    <a:pt x="5924011" y="209058"/>
                  </a:lnTo>
                  <a:lnTo>
                    <a:pt x="5912172" y="165939"/>
                  </a:lnTo>
                  <a:lnTo>
                    <a:pt x="5893319" y="126234"/>
                  </a:lnTo>
                  <a:lnTo>
                    <a:pt x="5868174" y="90662"/>
                  </a:lnTo>
                  <a:lnTo>
                    <a:pt x="5837455" y="59943"/>
                  </a:lnTo>
                  <a:lnTo>
                    <a:pt x="5801883" y="34798"/>
                  </a:lnTo>
                  <a:lnTo>
                    <a:pt x="5762178" y="15945"/>
                  </a:lnTo>
                  <a:lnTo>
                    <a:pt x="5719059" y="4106"/>
                  </a:lnTo>
                  <a:lnTo>
                    <a:pt x="5673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39255" y="4204342"/>
            <a:ext cx="4869815" cy="4804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954"/>
              </a:lnSpc>
              <a:spcBef>
                <a:spcPts val="90"/>
              </a:spcBef>
            </a:pPr>
            <a:r>
              <a:rPr dirty="0" sz="3300" spc="-140">
                <a:solidFill>
                  <a:srgbClr val="00B895"/>
                </a:solidFill>
                <a:latin typeface="Lucida Sans Unicode"/>
                <a:cs typeface="Lucida Sans Unicode"/>
              </a:rPr>
              <a:t>При</a:t>
            </a:r>
            <a:r>
              <a:rPr dirty="0" sz="3300" spc="-21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90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15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60">
                <a:solidFill>
                  <a:srgbClr val="00B895"/>
                </a:solidFill>
                <a:latin typeface="Lucida Sans Unicode"/>
                <a:cs typeface="Lucida Sans Unicode"/>
              </a:rPr>
              <a:t>орич</a:t>
            </a:r>
            <a:r>
              <a:rPr dirty="0" sz="3300" spc="-70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3300" spc="-90">
                <a:solidFill>
                  <a:srgbClr val="00B895"/>
                </a:solidFill>
                <a:latin typeface="Lucida Sans Unicode"/>
                <a:cs typeface="Lucida Sans Unicode"/>
              </a:rPr>
              <a:t>ой</a:t>
            </a:r>
            <a:endParaRPr sz="3300">
              <a:latin typeface="Lucida Sans Unicode"/>
              <a:cs typeface="Lucida Sans Unicode"/>
            </a:endParaRPr>
          </a:p>
          <a:p>
            <a:pPr marL="12700" marR="5080">
              <a:lnSpc>
                <a:spcPts val="3950"/>
              </a:lnSpc>
              <a:spcBef>
                <a:spcPts val="135"/>
              </a:spcBef>
            </a:pPr>
            <a:r>
              <a:rPr dirty="0" sz="3300" spc="-25">
                <a:solidFill>
                  <a:srgbClr val="00B895"/>
                </a:solidFill>
                <a:latin typeface="Lucida Sans Unicode"/>
                <a:cs typeface="Lucida Sans Unicode"/>
              </a:rPr>
              <a:t>ви</a:t>
            </a:r>
            <a:r>
              <a:rPr dirty="0" sz="3300" spc="-90">
                <a:solidFill>
                  <a:srgbClr val="00B895"/>
                </a:solidFill>
                <a:latin typeface="Lucida Sans Unicode"/>
                <a:cs typeface="Lucida Sans Unicode"/>
              </a:rPr>
              <a:t>р</a:t>
            </a:r>
            <a:r>
              <a:rPr dirty="0" sz="3300" spc="-120">
                <a:solidFill>
                  <a:srgbClr val="00B895"/>
                </a:solidFill>
                <a:latin typeface="Lucida Sans Unicode"/>
                <a:cs typeface="Lucida Sans Unicode"/>
              </a:rPr>
              <a:t>у</a:t>
            </a:r>
            <a:r>
              <a:rPr dirty="0" sz="3300" spc="-100">
                <a:solidFill>
                  <a:srgbClr val="00B895"/>
                </a:solidFill>
                <a:latin typeface="Lucida Sans Unicode"/>
                <a:cs typeface="Lucida Sans Unicode"/>
              </a:rPr>
              <a:t>сн</a:t>
            </a:r>
            <a:r>
              <a:rPr dirty="0" sz="3300" spc="-114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570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70">
                <a:solidFill>
                  <a:srgbClr val="00B895"/>
                </a:solidFill>
                <a:latin typeface="Lucida Sans Unicode"/>
                <a:cs typeface="Lucida Sans Unicode"/>
              </a:rPr>
              <a:t>бак</a:t>
            </a:r>
            <a:r>
              <a:rPr dirty="0" sz="3300" spc="-120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65">
                <a:solidFill>
                  <a:srgbClr val="00B895"/>
                </a:solidFill>
                <a:latin typeface="Lucida Sans Unicode"/>
                <a:cs typeface="Lucida Sans Unicode"/>
              </a:rPr>
              <a:t>ери</a:t>
            </a:r>
            <a:r>
              <a:rPr dirty="0" sz="3300" spc="-7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45">
                <a:solidFill>
                  <a:srgbClr val="00B895"/>
                </a:solidFill>
                <a:latin typeface="Lucida Sans Unicode"/>
                <a:cs typeface="Lucida Sans Unicode"/>
              </a:rPr>
              <a:t>льной  </a:t>
            </a:r>
            <a:r>
              <a:rPr dirty="0" sz="3300" spc="-80">
                <a:solidFill>
                  <a:srgbClr val="00B895"/>
                </a:solidFill>
                <a:latin typeface="Lucida Sans Unicode"/>
                <a:cs typeface="Lucida Sans Unicode"/>
              </a:rPr>
              <a:t>пневмонии:</a:t>
            </a:r>
            <a:endParaRPr sz="3300">
              <a:latin typeface="Lucida Sans Unicode"/>
              <a:cs typeface="Lucida Sans Unicode"/>
            </a:endParaRPr>
          </a:p>
          <a:p>
            <a:pPr marL="269875" marR="1637664" indent="-257810">
              <a:lnSpc>
                <a:spcPct val="100699"/>
              </a:lnSpc>
              <a:spcBef>
                <a:spcPts val="1150"/>
              </a:spcBef>
              <a:buClr>
                <a:srgbClr val="00B895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3200" spc="5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3200" spc="85">
                <a:solidFill>
                  <a:srgbClr val="353535"/>
                </a:solidFill>
                <a:latin typeface="Lucida Sans Unicode"/>
                <a:cs typeface="Lucida Sans Unicode"/>
              </a:rPr>
              <a:t>ф</a:t>
            </a:r>
            <a:r>
              <a:rPr dirty="0" sz="3200" spc="-45">
                <a:solidFill>
                  <a:srgbClr val="353535"/>
                </a:solidFill>
                <a:latin typeface="Lucida Sans Unicode"/>
                <a:cs typeface="Lucida Sans Unicode"/>
              </a:rPr>
              <a:t>ало</a:t>
            </a:r>
            <a:r>
              <a:rPr dirty="0" sz="3200" spc="-3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порин  </a:t>
            </a:r>
            <a:r>
              <a:rPr dirty="0" sz="3200" spc="60">
                <a:solidFill>
                  <a:srgbClr val="353535"/>
                </a:solidFill>
                <a:latin typeface="Lucida Sans Unicode"/>
                <a:cs typeface="Lucida Sans Unicode"/>
              </a:rPr>
              <a:t>III</a:t>
            </a:r>
            <a:r>
              <a:rPr dirty="0" sz="320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5">
                <a:solidFill>
                  <a:srgbClr val="353535"/>
                </a:solidFill>
                <a:latin typeface="Lucida Sans Unicode"/>
                <a:cs typeface="Lucida Sans Unicode"/>
              </a:rPr>
              <a:t>поколения</a:t>
            </a:r>
            <a:endParaRPr sz="32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dirty="0" sz="3200" spc="-935">
                <a:solidFill>
                  <a:srgbClr val="353535"/>
                </a:solidFill>
                <a:latin typeface="Lucida Sans Unicode"/>
                <a:cs typeface="Lucida Sans Unicode"/>
              </a:rPr>
              <a:t>±</a:t>
            </a:r>
            <a:r>
              <a:rPr dirty="0" sz="3200" spc="-1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макр</a:t>
            </a:r>
            <a:r>
              <a:rPr dirty="0" sz="3200" spc="-11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3200" spc="-90">
                <a:solidFill>
                  <a:srgbClr val="353535"/>
                </a:solidFill>
                <a:latin typeface="Lucida Sans Unicode"/>
                <a:cs typeface="Lucida Sans Unicode"/>
              </a:rPr>
              <a:t>ли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3200">
              <a:latin typeface="Lucida Sans Unicode"/>
              <a:cs typeface="Lucida Sans Unicode"/>
            </a:endParaRPr>
          </a:p>
          <a:p>
            <a:pPr marL="269875" marR="889000" indent="-257810">
              <a:lnSpc>
                <a:spcPct val="100699"/>
              </a:lnSpc>
              <a:spcBef>
                <a:spcPts val="1290"/>
              </a:spcBef>
              <a:buClr>
                <a:srgbClr val="00B895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30">
                <a:solidFill>
                  <a:srgbClr val="353535"/>
                </a:solidFill>
                <a:latin typeface="Lucida Sans Unicode"/>
                <a:cs typeface="Lucida Sans Unicode"/>
              </a:rPr>
              <a:t>защищенный </a:t>
            </a:r>
            <a:r>
              <a:rPr dirty="0" sz="3200" spc="-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45">
                <a:solidFill>
                  <a:srgbClr val="353535"/>
                </a:solidFill>
                <a:latin typeface="Lucida Sans Unicode"/>
                <a:cs typeface="Lucida Sans Unicode"/>
              </a:rPr>
              <a:t>ам</a:t>
            </a:r>
            <a:r>
              <a:rPr dirty="0" sz="3200" spc="-4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нопени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3200" spc="-10">
                <a:solidFill>
                  <a:srgbClr val="353535"/>
                </a:solidFill>
                <a:latin typeface="Lucida Sans Unicode"/>
                <a:cs typeface="Lucida Sans Unicode"/>
              </a:rPr>
              <a:t>иллин</a:t>
            </a:r>
            <a:endParaRPr sz="32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25"/>
              </a:spcBef>
            </a:pPr>
            <a:r>
              <a:rPr dirty="0" sz="3200" spc="-935">
                <a:solidFill>
                  <a:srgbClr val="353535"/>
                </a:solidFill>
                <a:latin typeface="Lucida Sans Unicode"/>
                <a:cs typeface="Lucida Sans Unicode"/>
              </a:rPr>
              <a:t>±</a:t>
            </a:r>
            <a:r>
              <a:rPr dirty="0" sz="32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макр</a:t>
            </a:r>
            <a:r>
              <a:rPr dirty="0" sz="3200" spc="-10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3200" spc="-90">
                <a:solidFill>
                  <a:srgbClr val="353535"/>
                </a:solidFill>
                <a:latin typeface="Lucida Sans Unicode"/>
                <a:cs typeface="Lucida Sans Unicode"/>
              </a:rPr>
              <a:t>ли</a:t>
            </a:r>
            <a:r>
              <a:rPr dirty="0" sz="3200" spc="-1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.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989" y="2511542"/>
            <a:ext cx="932180" cy="821690"/>
          </a:xfrm>
          <a:custGeom>
            <a:avLst/>
            <a:gdLst/>
            <a:ahLst/>
            <a:cxnLst/>
            <a:rect l="l" t="t" r="r" b="b"/>
            <a:pathLst>
              <a:path w="932180" h="821689">
                <a:moveTo>
                  <a:pt x="466592" y="0"/>
                </a:moveTo>
                <a:lnTo>
                  <a:pt x="445517" y="5470"/>
                </a:lnTo>
                <a:lnTo>
                  <a:pt x="429305" y="21882"/>
                </a:lnTo>
                <a:lnTo>
                  <a:pt x="5640" y="756742"/>
                </a:lnTo>
                <a:lnTo>
                  <a:pt x="0" y="779182"/>
                </a:lnTo>
                <a:lnTo>
                  <a:pt x="5910" y="800102"/>
                </a:lnTo>
                <a:lnTo>
                  <a:pt x="21142" y="815552"/>
                </a:lnTo>
                <a:lnTo>
                  <a:pt x="43467" y="821580"/>
                </a:lnTo>
                <a:lnTo>
                  <a:pt x="888637" y="821580"/>
                </a:lnTo>
                <a:lnTo>
                  <a:pt x="910962" y="815552"/>
                </a:lnTo>
                <a:lnTo>
                  <a:pt x="926194" y="800103"/>
                </a:lnTo>
                <a:lnTo>
                  <a:pt x="932104" y="779183"/>
                </a:lnTo>
                <a:lnTo>
                  <a:pt x="926464" y="756743"/>
                </a:lnTo>
                <a:lnTo>
                  <a:pt x="907821" y="724324"/>
                </a:lnTo>
                <a:lnTo>
                  <a:pt x="466052" y="724324"/>
                </a:lnTo>
                <a:lnTo>
                  <a:pt x="444842" y="720136"/>
                </a:lnTo>
                <a:lnTo>
                  <a:pt x="427684" y="708655"/>
                </a:lnTo>
                <a:lnTo>
                  <a:pt x="416201" y="691500"/>
                </a:lnTo>
                <a:lnTo>
                  <a:pt x="412013" y="670293"/>
                </a:lnTo>
                <a:lnTo>
                  <a:pt x="416201" y="649085"/>
                </a:lnTo>
                <a:lnTo>
                  <a:pt x="427684" y="631930"/>
                </a:lnTo>
                <a:lnTo>
                  <a:pt x="444842" y="620449"/>
                </a:lnTo>
                <a:lnTo>
                  <a:pt x="466052" y="616261"/>
                </a:lnTo>
                <a:lnTo>
                  <a:pt x="845680" y="616262"/>
                </a:lnTo>
                <a:lnTo>
                  <a:pt x="820823" y="573037"/>
                </a:lnTo>
                <a:lnTo>
                  <a:pt x="433628" y="573036"/>
                </a:lnTo>
                <a:lnTo>
                  <a:pt x="433628" y="194818"/>
                </a:lnTo>
                <a:lnTo>
                  <a:pt x="603327" y="194818"/>
                </a:lnTo>
                <a:lnTo>
                  <a:pt x="503879" y="21882"/>
                </a:lnTo>
                <a:lnTo>
                  <a:pt x="487667" y="5470"/>
                </a:lnTo>
                <a:lnTo>
                  <a:pt x="466592" y="0"/>
                </a:lnTo>
                <a:close/>
              </a:path>
              <a:path w="932180" h="821689">
                <a:moveTo>
                  <a:pt x="845680" y="616262"/>
                </a:moveTo>
                <a:lnTo>
                  <a:pt x="466052" y="616261"/>
                </a:lnTo>
                <a:lnTo>
                  <a:pt x="487262" y="620449"/>
                </a:lnTo>
                <a:lnTo>
                  <a:pt x="504420" y="631930"/>
                </a:lnTo>
                <a:lnTo>
                  <a:pt x="515903" y="649085"/>
                </a:lnTo>
                <a:lnTo>
                  <a:pt x="520091" y="670293"/>
                </a:lnTo>
                <a:lnTo>
                  <a:pt x="515903" y="691500"/>
                </a:lnTo>
                <a:lnTo>
                  <a:pt x="504420" y="708655"/>
                </a:lnTo>
                <a:lnTo>
                  <a:pt x="487262" y="720136"/>
                </a:lnTo>
                <a:lnTo>
                  <a:pt x="466052" y="724324"/>
                </a:lnTo>
                <a:lnTo>
                  <a:pt x="907821" y="724324"/>
                </a:lnTo>
                <a:lnTo>
                  <a:pt x="845680" y="616262"/>
                </a:lnTo>
                <a:close/>
              </a:path>
              <a:path w="932180" h="821689">
                <a:moveTo>
                  <a:pt x="603327" y="194818"/>
                </a:moveTo>
                <a:lnTo>
                  <a:pt x="498475" y="194818"/>
                </a:lnTo>
                <a:lnTo>
                  <a:pt x="498475" y="573036"/>
                </a:lnTo>
                <a:lnTo>
                  <a:pt x="820823" y="573037"/>
                </a:lnTo>
                <a:lnTo>
                  <a:pt x="603327" y="194818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1103820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40"/>
              <a:t>Особенности</a:t>
            </a:r>
            <a:r>
              <a:rPr dirty="0" sz="4300" spc="-310"/>
              <a:t> </a:t>
            </a:r>
            <a:r>
              <a:rPr dirty="0" sz="4300" spc="-80"/>
              <a:t>антибактериальной</a:t>
            </a:r>
            <a:r>
              <a:rPr dirty="0" sz="4300" spc="-290"/>
              <a:t> </a:t>
            </a:r>
            <a:r>
              <a:rPr dirty="0" sz="4300" spc="-95"/>
              <a:t>терапии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6891980" y="880300"/>
            <a:ext cx="976376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75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05">
                <a:solidFill>
                  <a:srgbClr val="FF2D66"/>
                </a:solidFill>
                <a:latin typeface="Lucida Sans Unicode"/>
                <a:cs typeface="Lucida Sans Unicode"/>
              </a:rPr>
              <a:t>беремен</a:t>
            </a:r>
            <a:r>
              <a:rPr dirty="0" sz="4300" spc="-10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215">
                <a:solidFill>
                  <a:srgbClr val="FF2D66"/>
                </a:solidFill>
                <a:latin typeface="Lucida Sans Unicode"/>
                <a:cs typeface="Lucida Sans Unicode"/>
              </a:rPr>
              <a:t>ых,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рожениц</a:t>
            </a:r>
            <a:r>
              <a:rPr dirty="0" sz="4300" spc="-30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5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4300" spc="-13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40">
                <a:solidFill>
                  <a:srgbClr val="FF2D66"/>
                </a:solidFill>
                <a:latin typeface="Lucida Sans Unicode"/>
                <a:cs typeface="Lucida Sans Unicode"/>
              </a:rPr>
              <a:t>дильниц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34229" y="682805"/>
            <a:ext cx="9906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82858" y="3945532"/>
            <a:ext cx="6317615" cy="5913755"/>
            <a:chOff x="6882858" y="3945532"/>
            <a:chExt cx="6317615" cy="591375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210" y="3981390"/>
              <a:ext cx="6215815" cy="57783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2858" y="3945532"/>
              <a:ext cx="4202493" cy="59133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0173" y="4087379"/>
              <a:ext cx="5929630" cy="5492115"/>
            </a:xfrm>
            <a:custGeom>
              <a:avLst/>
              <a:gdLst/>
              <a:ahLst/>
              <a:cxnLst/>
              <a:rect l="l" t="t" r="r" b="b"/>
              <a:pathLst>
                <a:path w="5929630" h="5492115">
                  <a:moveTo>
                    <a:pt x="5674339" y="0"/>
                  </a:moveTo>
                  <a:lnTo>
                    <a:pt x="254870" y="0"/>
                  </a:lnTo>
                  <a:lnTo>
                    <a:pt x="209058" y="4106"/>
                  </a:lnTo>
                  <a:lnTo>
                    <a:pt x="165939" y="15945"/>
                  </a:lnTo>
                  <a:lnTo>
                    <a:pt x="126234" y="34798"/>
                  </a:lnTo>
                  <a:lnTo>
                    <a:pt x="90662" y="59943"/>
                  </a:lnTo>
                  <a:lnTo>
                    <a:pt x="59943" y="90662"/>
                  </a:lnTo>
                  <a:lnTo>
                    <a:pt x="34798" y="126234"/>
                  </a:lnTo>
                  <a:lnTo>
                    <a:pt x="15945" y="165939"/>
                  </a:lnTo>
                  <a:lnTo>
                    <a:pt x="4106" y="209058"/>
                  </a:lnTo>
                  <a:lnTo>
                    <a:pt x="0" y="254870"/>
                  </a:lnTo>
                  <a:lnTo>
                    <a:pt x="0" y="5236795"/>
                  </a:lnTo>
                  <a:lnTo>
                    <a:pt x="4106" y="5282607"/>
                  </a:lnTo>
                  <a:lnTo>
                    <a:pt x="15945" y="5325725"/>
                  </a:lnTo>
                  <a:lnTo>
                    <a:pt x="34798" y="5365430"/>
                  </a:lnTo>
                  <a:lnTo>
                    <a:pt x="59943" y="5401002"/>
                  </a:lnTo>
                  <a:lnTo>
                    <a:pt x="90662" y="5431721"/>
                  </a:lnTo>
                  <a:lnTo>
                    <a:pt x="126234" y="5456867"/>
                  </a:lnTo>
                  <a:lnTo>
                    <a:pt x="165939" y="5475719"/>
                  </a:lnTo>
                  <a:lnTo>
                    <a:pt x="209058" y="5487558"/>
                  </a:lnTo>
                  <a:lnTo>
                    <a:pt x="254870" y="5491665"/>
                  </a:lnTo>
                  <a:lnTo>
                    <a:pt x="5674339" y="5491665"/>
                  </a:lnTo>
                  <a:lnTo>
                    <a:pt x="5720150" y="5487558"/>
                  </a:lnTo>
                  <a:lnTo>
                    <a:pt x="5763269" y="5475719"/>
                  </a:lnTo>
                  <a:lnTo>
                    <a:pt x="5802974" y="5456867"/>
                  </a:lnTo>
                  <a:lnTo>
                    <a:pt x="5838546" y="5431721"/>
                  </a:lnTo>
                  <a:lnTo>
                    <a:pt x="5869265" y="5401002"/>
                  </a:lnTo>
                  <a:lnTo>
                    <a:pt x="5894410" y="5365430"/>
                  </a:lnTo>
                  <a:lnTo>
                    <a:pt x="5913263" y="5325725"/>
                  </a:lnTo>
                  <a:lnTo>
                    <a:pt x="5925102" y="5282607"/>
                  </a:lnTo>
                  <a:lnTo>
                    <a:pt x="5929209" y="5236795"/>
                  </a:lnTo>
                  <a:lnTo>
                    <a:pt x="5929209" y="254870"/>
                  </a:lnTo>
                  <a:lnTo>
                    <a:pt x="5925102" y="209058"/>
                  </a:lnTo>
                  <a:lnTo>
                    <a:pt x="5913263" y="165939"/>
                  </a:lnTo>
                  <a:lnTo>
                    <a:pt x="5894410" y="126234"/>
                  </a:lnTo>
                  <a:lnTo>
                    <a:pt x="5869265" y="90662"/>
                  </a:lnTo>
                  <a:lnTo>
                    <a:pt x="5838546" y="59943"/>
                  </a:lnTo>
                  <a:lnTo>
                    <a:pt x="5802974" y="34798"/>
                  </a:lnTo>
                  <a:lnTo>
                    <a:pt x="5763269" y="15945"/>
                  </a:lnTo>
                  <a:lnTo>
                    <a:pt x="5720150" y="4106"/>
                  </a:lnTo>
                  <a:lnTo>
                    <a:pt x="5674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307702" y="4204342"/>
            <a:ext cx="3235325" cy="51517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172085">
              <a:lnSpc>
                <a:spcPct val="100000"/>
              </a:lnSpc>
              <a:spcBef>
                <a:spcPts val="90"/>
              </a:spcBef>
            </a:pPr>
            <a:r>
              <a:rPr dirty="0" sz="3300" spc="-140">
                <a:solidFill>
                  <a:srgbClr val="0050EF"/>
                </a:solidFill>
                <a:latin typeface="Lucida Sans Unicode"/>
                <a:cs typeface="Lucida Sans Unicode"/>
              </a:rPr>
              <a:t>При</a:t>
            </a:r>
            <a:r>
              <a:rPr dirty="0" sz="33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65">
                <a:solidFill>
                  <a:srgbClr val="0050EF"/>
                </a:solidFill>
                <a:latin typeface="Lucida Sans Unicode"/>
                <a:cs typeface="Lucida Sans Unicode"/>
              </a:rPr>
              <a:t>третичной  </a:t>
            </a:r>
            <a:r>
              <a:rPr dirty="0" sz="3300" spc="-70">
                <a:solidFill>
                  <a:srgbClr val="0050EF"/>
                </a:solidFill>
                <a:latin typeface="Lucida Sans Unicode"/>
                <a:cs typeface="Lucida Sans Unicode"/>
              </a:rPr>
              <a:t>бак</a:t>
            </a:r>
            <a:r>
              <a:rPr dirty="0" sz="3300" spc="-12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65">
                <a:solidFill>
                  <a:srgbClr val="0050EF"/>
                </a:solidFill>
                <a:latin typeface="Lucida Sans Unicode"/>
                <a:cs typeface="Lucida Sans Unicode"/>
              </a:rPr>
              <a:t>ери</a:t>
            </a:r>
            <a:r>
              <a:rPr dirty="0" sz="3300" spc="-7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45">
                <a:solidFill>
                  <a:srgbClr val="0050EF"/>
                </a:solidFill>
                <a:latin typeface="Lucida Sans Unicode"/>
                <a:cs typeface="Lucida Sans Unicode"/>
              </a:rPr>
              <a:t>льной  </a:t>
            </a:r>
            <a:r>
              <a:rPr dirty="0" sz="3300" spc="-80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пневмонии:</a:t>
            </a:r>
            <a:endParaRPr sz="3300">
              <a:latin typeface="Lucida Sans Unicode"/>
              <a:cs typeface="Lucida Sans Unicode"/>
            </a:endParaRPr>
          </a:p>
          <a:p>
            <a:pPr algn="just" marL="269875" marR="5080" indent="-257810">
              <a:lnSpc>
                <a:spcPct val="100699"/>
              </a:lnSpc>
              <a:spcBef>
                <a:spcPts val="126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3200" spc="-5">
                <a:solidFill>
                  <a:srgbClr val="353535"/>
                </a:solidFill>
                <a:latin typeface="Lucida Sans Unicode"/>
                <a:cs typeface="Lucida Sans Unicode"/>
              </a:rPr>
              <a:t>ефало</a:t>
            </a:r>
            <a:r>
              <a:rPr dirty="0" sz="320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порин  </a:t>
            </a:r>
            <a:r>
              <a:rPr dirty="0" sz="3200" spc="-75">
                <a:solidFill>
                  <a:srgbClr val="353535"/>
                </a:solidFill>
                <a:latin typeface="Lucida Sans Unicode"/>
                <a:cs typeface="Lucida Sans Unicode"/>
              </a:rPr>
              <a:t>IV</a:t>
            </a:r>
            <a:r>
              <a:rPr dirty="0" sz="32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35">
                <a:solidFill>
                  <a:srgbClr val="353535"/>
                </a:solidFill>
                <a:latin typeface="Lucida Sans Unicode"/>
                <a:cs typeface="Lucida Sans Unicode"/>
              </a:rPr>
              <a:t>поколения</a:t>
            </a:r>
            <a:endParaRPr sz="3200">
              <a:latin typeface="Lucida Sans Unicode"/>
              <a:cs typeface="Lucida Sans Unicode"/>
            </a:endParaRPr>
          </a:p>
          <a:p>
            <a:pPr algn="just" marL="269875">
              <a:lnSpc>
                <a:spcPct val="100000"/>
              </a:lnSpc>
              <a:spcBef>
                <a:spcPts val="30"/>
              </a:spcBef>
            </a:pPr>
            <a:r>
              <a:rPr dirty="0" sz="3200" spc="-935">
                <a:solidFill>
                  <a:srgbClr val="353535"/>
                </a:solidFill>
                <a:latin typeface="Lucida Sans Unicode"/>
                <a:cs typeface="Lucida Sans Unicode"/>
              </a:rPr>
              <a:t>±</a:t>
            </a:r>
            <a:r>
              <a:rPr dirty="0" sz="3200" spc="-1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70">
                <a:solidFill>
                  <a:srgbClr val="353535"/>
                </a:solidFill>
                <a:latin typeface="Lucida Sans Unicode"/>
                <a:cs typeface="Lucida Sans Unicode"/>
              </a:rPr>
              <a:t>макр</a:t>
            </a:r>
            <a:r>
              <a:rPr dirty="0" sz="3200" spc="-11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3200" spc="-90">
                <a:solidFill>
                  <a:srgbClr val="353535"/>
                </a:solidFill>
                <a:latin typeface="Lucida Sans Unicode"/>
                <a:cs typeface="Lucida Sans Unicode"/>
              </a:rPr>
              <a:t>ли</a:t>
            </a:r>
            <a:r>
              <a:rPr dirty="0" sz="3200" spc="-2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3200" spc="-160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карбапенемы;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60">
                <a:solidFill>
                  <a:srgbClr val="353535"/>
                </a:solidFill>
                <a:latin typeface="Lucida Sans Unicode"/>
                <a:cs typeface="Lucida Sans Unicode"/>
              </a:rPr>
              <a:t>ванкомицин;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50">
                <a:solidFill>
                  <a:srgbClr val="353535"/>
                </a:solidFill>
                <a:latin typeface="Lucida Sans Unicode"/>
                <a:cs typeface="Lucida Sans Unicode"/>
              </a:rPr>
              <a:t>линезолид.</a:t>
            </a:r>
            <a:endParaRPr sz="32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351085" y="3945532"/>
            <a:ext cx="6316345" cy="5814695"/>
            <a:chOff x="13351085" y="3945532"/>
            <a:chExt cx="6316345" cy="581469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2430" y="3981390"/>
              <a:ext cx="6214736" cy="57783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1085" y="3945532"/>
              <a:ext cx="4716416" cy="37747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558400" y="4087379"/>
              <a:ext cx="5928360" cy="5492115"/>
            </a:xfrm>
            <a:custGeom>
              <a:avLst/>
              <a:gdLst/>
              <a:ahLst/>
              <a:cxnLst/>
              <a:rect l="l" t="t" r="r" b="b"/>
              <a:pathLst>
                <a:path w="5928359" h="5492115">
                  <a:moveTo>
                    <a:pt x="5673247" y="0"/>
                  </a:moveTo>
                  <a:lnTo>
                    <a:pt x="254870" y="0"/>
                  </a:lnTo>
                  <a:lnTo>
                    <a:pt x="209058" y="4106"/>
                  </a:lnTo>
                  <a:lnTo>
                    <a:pt x="165939" y="15945"/>
                  </a:lnTo>
                  <a:lnTo>
                    <a:pt x="126234" y="34798"/>
                  </a:lnTo>
                  <a:lnTo>
                    <a:pt x="90662" y="59943"/>
                  </a:lnTo>
                  <a:lnTo>
                    <a:pt x="59943" y="90662"/>
                  </a:lnTo>
                  <a:lnTo>
                    <a:pt x="34798" y="126234"/>
                  </a:lnTo>
                  <a:lnTo>
                    <a:pt x="15945" y="165939"/>
                  </a:lnTo>
                  <a:lnTo>
                    <a:pt x="4106" y="209058"/>
                  </a:lnTo>
                  <a:lnTo>
                    <a:pt x="0" y="254870"/>
                  </a:lnTo>
                  <a:lnTo>
                    <a:pt x="0" y="5236795"/>
                  </a:lnTo>
                  <a:lnTo>
                    <a:pt x="4106" y="5282607"/>
                  </a:lnTo>
                  <a:lnTo>
                    <a:pt x="15945" y="5325725"/>
                  </a:lnTo>
                  <a:lnTo>
                    <a:pt x="34798" y="5365430"/>
                  </a:lnTo>
                  <a:lnTo>
                    <a:pt x="59943" y="5401002"/>
                  </a:lnTo>
                  <a:lnTo>
                    <a:pt x="90662" y="5431721"/>
                  </a:lnTo>
                  <a:lnTo>
                    <a:pt x="126234" y="5456867"/>
                  </a:lnTo>
                  <a:lnTo>
                    <a:pt x="165939" y="5475719"/>
                  </a:lnTo>
                  <a:lnTo>
                    <a:pt x="209058" y="5487558"/>
                  </a:lnTo>
                  <a:lnTo>
                    <a:pt x="254870" y="5491665"/>
                  </a:lnTo>
                  <a:lnTo>
                    <a:pt x="5673247" y="5491665"/>
                  </a:lnTo>
                  <a:lnTo>
                    <a:pt x="5719059" y="5487558"/>
                  </a:lnTo>
                  <a:lnTo>
                    <a:pt x="5762178" y="5475719"/>
                  </a:lnTo>
                  <a:lnTo>
                    <a:pt x="5801883" y="5456867"/>
                  </a:lnTo>
                  <a:lnTo>
                    <a:pt x="5837455" y="5431721"/>
                  </a:lnTo>
                  <a:lnTo>
                    <a:pt x="5868174" y="5401002"/>
                  </a:lnTo>
                  <a:lnTo>
                    <a:pt x="5893319" y="5365430"/>
                  </a:lnTo>
                  <a:lnTo>
                    <a:pt x="5912172" y="5325725"/>
                  </a:lnTo>
                  <a:lnTo>
                    <a:pt x="5924011" y="5282607"/>
                  </a:lnTo>
                  <a:lnTo>
                    <a:pt x="5928118" y="5236795"/>
                  </a:lnTo>
                  <a:lnTo>
                    <a:pt x="5928118" y="254870"/>
                  </a:lnTo>
                  <a:lnTo>
                    <a:pt x="5924011" y="209058"/>
                  </a:lnTo>
                  <a:lnTo>
                    <a:pt x="5912172" y="165939"/>
                  </a:lnTo>
                  <a:lnTo>
                    <a:pt x="5893319" y="126234"/>
                  </a:lnTo>
                  <a:lnTo>
                    <a:pt x="5868174" y="90662"/>
                  </a:lnTo>
                  <a:lnTo>
                    <a:pt x="5837455" y="59943"/>
                  </a:lnTo>
                  <a:lnTo>
                    <a:pt x="5801883" y="34798"/>
                  </a:lnTo>
                  <a:lnTo>
                    <a:pt x="5762178" y="15945"/>
                  </a:lnTo>
                  <a:lnTo>
                    <a:pt x="5719059" y="4106"/>
                  </a:lnTo>
                  <a:lnTo>
                    <a:pt x="5673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3776112" y="4204342"/>
            <a:ext cx="3855085" cy="301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90"/>
              </a:spcBef>
            </a:pPr>
            <a:r>
              <a:rPr dirty="0" sz="3300" spc="-55">
                <a:solidFill>
                  <a:srgbClr val="FF2D66"/>
                </a:solidFill>
                <a:latin typeface="Lucida Sans Unicode"/>
                <a:cs typeface="Lucida Sans Unicode"/>
              </a:rPr>
              <a:t>Противопоказаны </a:t>
            </a:r>
            <a:r>
              <a:rPr dirty="0" sz="3300" spc="-103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0">
                <a:solidFill>
                  <a:srgbClr val="FF2D66"/>
                </a:solidFill>
                <a:latin typeface="Lucida Sans Unicode"/>
                <a:cs typeface="Lucida Sans Unicode"/>
              </a:rPr>
              <a:t>при</a:t>
            </a:r>
            <a:r>
              <a:rPr dirty="0" sz="330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90">
                <a:solidFill>
                  <a:srgbClr val="FF2D66"/>
                </a:solidFill>
                <a:latin typeface="Lucida Sans Unicode"/>
                <a:cs typeface="Lucida Sans Unicode"/>
              </a:rPr>
              <a:t>беременности</a:t>
            </a:r>
            <a:endParaRPr sz="33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FF2D66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65">
                <a:solidFill>
                  <a:srgbClr val="353535"/>
                </a:solidFill>
                <a:latin typeface="Lucida Sans Unicode"/>
                <a:cs typeface="Lucida Sans Unicode"/>
              </a:rPr>
              <a:t>тетрациклины;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FF2D66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75">
                <a:solidFill>
                  <a:srgbClr val="353535"/>
                </a:solidFill>
                <a:latin typeface="Lucida Sans Unicode"/>
                <a:cs typeface="Lucida Sans Unicode"/>
              </a:rPr>
              <a:t>фторхинолоны;</a:t>
            </a:r>
            <a:endParaRPr sz="32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15"/>
              </a:spcBef>
              <a:buClr>
                <a:srgbClr val="FF2D66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sz="3200" spc="-15">
                <a:solidFill>
                  <a:srgbClr val="353535"/>
                </a:solidFill>
                <a:latin typeface="Lucida Sans Unicode"/>
                <a:cs typeface="Lucida Sans Unicode"/>
              </a:rPr>
              <a:t>сульфанилам</a:t>
            </a:r>
            <a:r>
              <a:rPr dirty="0" sz="320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3200" spc="-125">
                <a:solidFill>
                  <a:srgbClr val="353535"/>
                </a:solidFill>
                <a:latin typeface="Lucida Sans Unicode"/>
                <a:cs typeface="Lucida Sans Unicode"/>
              </a:rPr>
              <a:t>ды.</a:t>
            </a:r>
            <a:endParaRPr sz="320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9390" y="9738349"/>
            <a:ext cx="18896330" cy="1309370"/>
            <a:chOff x="579390" y="9738349"/>
            <a:chExt cx="18896330" cy="1309370"/>
          </a:xfrm>
        </p:grpSpPr>
        <p:sp>
          <p:nvSpPr>
            <p:cNvPr id="26" name="object 26"/>
            <p:cNvSpPr/>
            <p:nvPr/>
          </p:nvSpPr>
          <p:spPr>
            <a:xfrm>
              <a:off x="593030" y="9751988"/>
              <a:ext cx="18869025" cy="1282700"/>
            </a:xfrm>
            <a:custGeom>
              <a:avLst/>
              <a:gdLst/>
              <a:ahLst/>
              <a:cxnLst/>
              <a:rect l="l" t="t" r="r" b="b"/>
              <a:pathLst>
                <a:path w="18869025" h="1282700">
                  <a:moveTo>
                    <a:pt x="18713634" y="0"/>
                  </a:moveTo>
                  <a:lnTo>
                    <a:pt x="155258" y="0"/>
                  </a:lnTo>
                  <a:lnTo>
                    <a:pt x="106186" y="7911"/>
                  </a:lnTo>
                  <a:lnTo>
                    <a:pt x="63566" y="29946"/>
                  </a:lnTo>
                  <a:lnTo>
                    <a:pt x="29956" y="63556"/>
                  </a:lnTo>
                  <a:lnTo>
                    <a:pt x="7915" y="106191"/>
                  </a:lnTo>
                  <a:lnTo>
                    <a:pt x="0" y="155304"/>
                  </a:lnTo>
                  <a:lnTo>
                    <a:pt x="0" y="1126820"/>
                  </a:lnTo>
                  <a:lnTo>
                    <a:pt x="7915" y="1175893"/>
                  </a:lnTo>
                  <a:lnTo>
                    <a:pt x="29956" y="1218513"/>
                  </a:lnTo>
                  <a:lnTo>
                    <a:pt x="63566" y="1252122"/>
                  </a:lnTo>
                  <a:lnTo>
                    <a:pt x="106186" y="1274164"/>
                  </a:lnTo>
                  <a:lnTo>
                    <a:pt x="155258" y="1282079"/>
                  </a:lnTo>
                  <a:lnTo>
                    <a:pt x="18713634" y="1282079"/>
                  </a:lnTo>
                  <a:lnTo>
                    <a:pt x="18762712" y="1274164"/>
                  </a:lnTo>
                  <a:lnTo>
                    <a:pt x="18805343" y="1252122"/>
                  </a:lnTo>
                  <a:lnTo>
                    <a:pt x="18838966" y="1218513"/>
                  </a:lnTo>
                  <a:lnTo>
                    <a:pt x="18861018" y="1175893"/>
                  </a:lnTo>
                  <a:lnTo>
                    <a:pt x="18868939" y="1126820"/>
                  </a:lnTo>
                  <a:lnTo>
                    <a:pt x="18868939" y="155304"/>
                  </a:lnTo>
                  <a:lnTo>
                    <a:pt x="18861018" y="106191"/>
                  </a:lnTo>
                  <a:lnTo>
                    <a:pt x="18838966" y="63556"/>
                  </a:lnTo>
                  <a:lnTo>
                    <a:pt x="18805343" y="29946"/>
                  </a:lnTo>
                  <a:lnTo>
                    <a:pt x="18762712" y="7911"/>
                  </a:lnTo>
                  <a:lnTo>
                    <a:pt x="18713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3030" y="9751988"/>
              <a:ext cx="18869025" cy="1282700"/>
            </a:xfrm>
            <a:custGeom>
              <a:avLst/>
              <a:gdLst/>
              <a:ahLst/>
              <a:cxnLst/>
              <a:rect l="l" t="t" r="r" b="b"/>
              <a:pathLst>
                <a:path w="18869025" h="1282700">
                  <a:moveTo>
                    <a:pt x="0" y="155304"/>
                  </a:moveTo>
                  <a:lnTo>
                    <a:pt x="7915" y="106191"/>
                  </a:lnTo>
                  <a:lnTo>
                    <a:pt x="29956" y="63556"/>
                  </a:lnTo>
                  <a:lnTo>
                    <a:pt x="63566" y="29946"/>
                  </a:lnTo>
                  <a:lnTo>
                    <a:pt x="106186" y="7911"/>
                  </a:lnTo>
                  <a:lnTo>
                    <a:pt x="155258" y="0"/>
                  </a:lnTo>
                  <a:lnTo>
                    <a:pt x="18713634" y="0"/>
                  </a:lnTo>
                  <a:lnTo>
                    <a:pt x="18762712" y="7911"/>
                  </a:lnTo>
                  <a:lnTo>
                    <a:pt x="18805343" y="29946"/>
                  </a:lnTo>
                  <a:lnTo>
                    <a:pt x="18838966" y="63556"/>
                  </a:lnTo>
                  <a:lnTo>
                    <a:pt x="18861018" y="106191"/>
                  </a:lnTo>
                  <a:lnTo>
                    <a:pt x="18868939" y="155304"/>
                  </a:lnTo>
                  <a:lnTo>
                    <a:pt x="18868939" y="1126820"/>
                  </a:lnTo>
                  <a:lnTo>
                    <a:pt x="18861018" y="1175893"/>
                  </a:lnTo>
                  <a:lnTo>
                    <a:pt x="18838966" y="1218513"/>
                  </a:lnTo>
                  <a:lnTo>
                    <a:pt x="18805343" y="1252122"/>
                  </a:lnTo>
                  <a:lnTo>
                    <a:pt x="18762712" y="1274164"/>
                  </a:lnTo>
                  <a:lnTo>
                    <a:pt x="18713634" y="1282079"/>
                  </a:lnTo>
                  <a:lnTo>
                    <a:pt x="155258" y="1282079"/>
                  </a:lnTo>
                  <a:lnTo>
                    <a:pt x="106186" y="1274164"/>
                  </a:lnTo>
                  <a:lnTo>
                    <a:pt x="63566" y="1252122"/>
                  </a:lnTo>
                  <a:lnTo>
                    <a:pt x="29956" y="1218513"/>
                  </a:lnTo>
                  <a:lnTo>
                    <a:pt x="7915" y="1175893"/>
                  </a:lnTo>
                  <a:lnTo>
                    <a:pt x="0" y="1126820"/>
                  </a:lnTo>
                  <a:lnTo>
                    <a:pt x="0" y="155304"/>
                  </a:lnTo>
                  <a:close/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53929" y="9788651"/>
            <a:ext cx="17194530" cy="114617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3200" spc="-60">
                <a:latin typeface="Lucida Sans Unicode"/>
                <a:cs typeface="Lucida Sans Unicode"/>
              </a:rPr>
              <a:t>Применение</a:t>
            </a:r>
            <a:r>
              <a:rPr dirty="0" sz="3200" spc="-160">
                <a:latin typeface="Lucida Sans Unicode"/>
                <a:cs typeface="Lucida Sans Unicode"/>
              </a:rPr>
              <a:t> </a:t>
            </a:r>
            <a:r>
              <a:rPr dirty="0" sz="3200" spc="-55">
                <a:latin typeface="Lucida Sans Unicode"/>
                <a:cs typeface="Lucida Sans Unicode"/>
              </a:rPr>
              <a:t>пробиотиков</a:t>
            </a:r>
            <a:r>
              <a:rPr dirty="0" sz="3200" spc="-180">
                <a:latin typeface="Lucida Sans Unicode"/>
                <a:cs typeface="Lucida Sans Unicode"/>
              </a:rPr>
              <a:t> </a:t>
            </a:r>
            <a:r>
              <a:rPr dirty="0" sz="3200" spc="-80">
                <a:latin typeface="Lucida Sans Unicode"/>
                <a:cs typeface="Lucida Sans Unicode"/>
              </a:rPr>
              <a:t>достоверно</a:t>
            </a:r>
            <a:r>
              <a:rPr dirty="0" sz="3200" spc="-170">
                <a:latin typeface="Lucida Sans Unicode"/>
                <a:cs typeface="Lucida Sans Unicode"/>
              </a:rPr>
              <a:t> </a:t>
            </a:r>
            <a:r>
              <a:rPr dirty="0" sz="3200" spc="-40">
                <a:latin typeface="Lucida Sans Unicode"/>
                <a:cs typeface="Lucida Sans Unicode"/>
              </a:rPr>
              <a:t>более</a:t>
            </a:r>
            <a:r>
              <a:rPr dirty="0" sz="3200" spc="-160">
                <a:latin typeface="Lucida Sans Unicode"/>
                <a:cs typeface="Lucida Sans Unicode"/>
              </a:rPr>
              <a:t> </a:t>
            </a:r>
            <a:r>
              <a:rPr dirty="0" sz="3200" spc="-15">
                <a:latin typeface="Lucida Sans Unicode"/>
                <a:cs typeface="Lucida Sans Unicode"/>
              </a:rPr>
              <a:t>эффективно,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3200" spc="-35">
                <a:latin typeface="Lucida Sans Unicode"/>
                <a:cs typeface="Lucida Sans Unicode"/>
              </a:rPr>
              <a:t>если</a:t>
            </a:r>
            <a:r>
              <a:rPr dirty="0" sz="3200" spc="-155">
                <a:latin typeface="Lucida Sans Unicode"/>
                <a:cs typeface="Lucida Sans Unicode"/>
              </a:rPr>
              <a:t> </a:t>
            </a:r>
            <a:r>
              <a:rPr dirty="0" sz="3200" spc="-60">
                <a:latin typeface="Lucida Sans Unicode"/>
                <a:cs typeface="Lucida Sans Unicode"/>
              </a:rPr>
              <a:t>они</a:t>
            </a:r>
            <a:r>
              <a:rPr dirty="0" sz="3200" spc="-150">
                <a:latin typeface="Lucida Sans Unicode"/>
                <a:cs typeface="Lucida Sans Unicode"/>
              </a:rPr>
              <a:t> </a:t>
            </a:r>
            <a:r>
              <a:rPr dirty="0" sz="3200" spc="-15">
                <a:latin typeface="Lucida Sans Unicode"/>
                <a:cs typeface="Lucida Sans Unicode"/>
              </a:rPr>
              <a:t>назначаются</a:t>
            </a:r>
            <a:r>
              <a:rPr dirty="0" sz="3200" spc="-155">
                <a:latin typeface="Lucida Sans Unicode"/>
                <a:cs typeface="Lucida Sans Unicode"/>
              </a:rPr>
              <a:t> </a:t>
            </a:r>
            <a:r>
              <a:rPr dirty="0" sz="3200" spc="-45">
                <a:latin typeface="Lucida Sans Unicode"/>
                <a:cs typeface="Lucida Sans Unicode"/>
              </a:rPr>
              <a:t>как</a:t>
            </a:r>
            <a:r>
              <a:rPr dirty="0" sz="3200" spc="-150">
                <a:latin typeface="Lucida Sans Unicode"/>
                <a:cs typeface="Lucida Sans Unicode"/>
              </a:rPr>
              <a:t> </a:t>
            </a:r>
            <a:r>
              <a:rPr dirty="0" sz="3200" spc="-80">
                <a:latin typeface="Lucida Sans Unicode"/>
                <a:cs typeface="Lucida Sans Unicode"/>
              </a:rPr>
              <a:t>можно</a:t>
            </a:r>
            <a:r>
              <a:rPr dirty="0" sz="3200" spc="-165">
                <a:latin typeface="Lucida Sans Unicode"/>
                <a:cs typeface="Lucida Sans Unicode"/>
              </a:rPr>
              <a:t> </a:t>
            </a:r>
            <a:r>
              <a:rPr dirty="0" sz="3200" spc="-25">
                <a:latin typeface="Lucida Sans Unicode"/>
                <a:cs typeface="Lucida Sans Unicode"/>
              </a:rPr>
              <a:t>раньше</a:t>
            </a:r>
            <a:r>
              <a:rPr dirty="0" sz="3200" spc="-155">
                <a:latin typeface="Lucida Sans Unicode"/>
                <a:cs typeface="Lucida Sans Unicode"/>
              </a:rPr>
              <a:t> </a:t>
            </a:r>
            <a:r>
              <a:rPr dirty="0" sz="3200" spc="-110">
                <a:latin typeface="Lucida Sans Unicode"/>
                <a:cs typeface="Lucida Sans Unicode"/>
              </a:rPr>
              <a:t>с</a:t>
            </a:r>
            <a:r>
              <a:rPr dirty="0" sz="3200" spc="-160">
                <a:latin typeface="Lucida Sans Unicode"/>
                <a:cs typeface="Lucida Sans Unicode"/>
              </a:rPr>
              <a:t> </a:t>
            </a:r>
            <a:r>
              <a:rPr dirty="0" sz="3200" spc="-70">
                <a:latin typeface="Lucida Sans Unicode"/>
                <a:cs typeface="Lucida Sans Unicode"/>
              </a:rPr>
              <a:t>момента</a:t>
            </a:r>
            <a:r>
              <a:rPr dirty="0" sz="3200" spc="-165">
                <a:latin typeface="Lucida Sans Unicode"/>
                <a:cs typeface="Lucida Sans Unicode"/>
              </a:rPr>
              <a:t> </a:t>
            </a:r>
            <a:r>
              <a:rPr dirty="0" sz="3200" spc="-55">
                <a:latin typeface="Lucida Sans Unicode"/>
                <a:cs typeface="Lucida Sans Unicode"/>
              </a:rPr>
              <a:t>приема</a:t>
            </a:r>
            <a:r>
              <a:rPr dirty="0" sz="3200" spc="-155">
                <a:latin typeface="Lucida Sans Unicode"/>
                <a:cs typeface="Lucida Sans Unicode"/>
              </a:rPr>
              <a:t> </a:t>
            </a:r>
            <a:r>
              <a:rPr dirty="0" sz="3200" spc="-25">
                <a:latin typeface="Lucida Sans Unicode"/>
                <a:cs typeface="Lucida Sans Unicode"/>
              </a:rPr>
              <a:t>первой</a:t>
            </a:r>
            <a:r>
              <a:rPr dirty="0" sz="3200" spc="-150">
                <a:latin typeface="Lucida Sans Unicode"/>
                <a:cs typeface="Lucida Sans Unicode"/>
              </a:rPr>
              <a:t> </a:t>
            </a:r>
            <a:r>
              <a:rPr dirty="0" sz="3200" spc="-60">
                <a:latin typeface="Lucida Sans Unicode"/>
                <a:cs typeface="Lucida Sans Unicode"/>
              </a:rPr>
              <a:t>дозы</a:t>
            </a:r>
            <a:r>
              <a:rPr dirty="0" sz="3200" spc="-150">
                <a:latin typeface="Lucida Sans Unicode"/>
                <a:cs typeface="Lucida Sans Unicode"/>
              </a:rPr>
              <a:t> </a:t>
            </a:r>
            <a:r>
              <a:rPr dirty="0" sz="3200" spc="-70">
                <a:latin typeface="Lucida Sans Unicode"/>
                <a:cs typeface="Lucida Sans Unicode"/>
              </a:rPr>
              <a:t>антибиотика.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7596" y="628430"/>
            <a:ext cx="25400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40">
                <a:solidFill>
                  <a:srgbClr val="A6A6A6"/>
                </a:solidFill>
                <a:latin typeface="Lucida Sans Unicode"/>
                <a:cs typeface="Lucida Sans Unicode"/>
              </a:rPr>
              <a:t>2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44685" y="1950943"/>
            <a:ext cx="5088890" cy="3999865"/>
            <a:chOff x="5144685" y="1950943"/>
            <a:chExt cx="5088890" cy="3999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154" y="1986932"/>
              <a:ext cx="5021113" cy="39395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4685" y="1950943"/>
              <a:ext cx="4464365" cy="39995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18175" y="2092790"/>
              <a:ext cx="4734560" cy="3653154"/>
            </a:xfrm>
            <a:custGeom>
              <a:avLst/>
              <a:gdLst/>
              <a:ahLst/>
              <a:cxnLst/>
              <a:rect l="l" t="t" r="r" b="b"/>
              <a:pathLst>
                <a:path w="4734559" h="3653154">
                  <a:moveTo>
                    <a:pt x="4594664" y="0"/>
                  </a:moveTo>
                  <a:lnTo>
                    <a:pt x="139755" y="0"/>
                  </a:lnTo>
                  <a:lnTo>
                    <a:pt x="95577" y="7123"/>
                  </a:lnTo>
                  <a:lnTo>
                    <a:pt x="57212" y="26961"/>
                  </a:lnTo>
                  <a:lnTo>
                    <a:pt x="26961" y="57212"/>
                  </a:lnTo>
                  <a:lnTo>
                    <a:pt x="7123" y="95577"/>
                  </a:lnTo>
                  <a:lnTo>
                    <a:pt x="0" y="139755"/>
                  </a:lnTo>
                  <a:lnTo>
                    <a:pt x="0" y="3513352"/>
                  </a:lnTo>
                  <a:lnTo>
                    <a:pt x="7123" y="3557531"/>
                  </a:lnTo>
                  <a:lnTo>
                    <a:pt x="26961" y="3595896"/>
                  </a:lnTo>
                  <a:lnTo>
                    <a:pt x="57212" y="3626147"/>
                  </a:lnTo>
                  <a:lnTo>
                    <a:pt x="95577" y="3645985"/>
                  </a:lnTo>
                  <a:lnTo>
                    <a:pt x="139755" y="3653108"/>
                  </a:lnTo>
                  <a:lnTo>
                    <a:pt x="4594664" y="3653108"/>
                  </a:lnTo>
                  <a:lnTo>
                    <a:pt x="4638842" y="3645985"/>
                  </a:lnTo>
                  <a:lnTo>
                    <a:pt x="4677207" y="3626147"/>
                  </a:lnTo>
                  <a:lnTo>
                    <a:pt x="4707458" y="3595896"/>
                  </a:lnTo>
                  <a:lnTo>
                    <a:pt x="4727296" y="3557531"/>
                  </a:lnTo>
                  <a:lnTo>
                    <a:pt x="4734420" y="3513352"/>
                  </a:lnTo>
                  <a:lnTo>
                    <a:pt x="4734420" y="139755"/>
                  </a:lnTo>
                  <a:lnTo>
                    <a:pt x="4727296" y="95577"/>
                  </a:lnTo>
                  <a:lnTo>
                    <a:pt x="4707458" y="57212"/>
                  </a:lnTo>
                  <a:lnTo>
                    <a:pt x="4677207" y="26961"/>
                  </a:lnTo>
                  <a:lnTo>
                    <a:pt x="4638842" y="7123"/>
                  </a:lnTo>
                  <a:lnTo>
                    <a:pt x="4594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01424" y="2192931"/>
            <a:ext cx="3789679" cy="34321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90">
                <a:solidFill>
                  <a:srgbClr val="FF2D66"/>
                </a:solidFill>
                <a:latin typeface="Lucida Sans Unicode"/>
                <a:cs typeface="Lucida Sans Unicode"/>
              </a:rPr>
              <a:t>Пути</a:t>
            </a:r>
            <a:r>
              <a:rPr dirty="0" sz="2850" spc="-19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5">
                <a:solidFill>
                  <a:srgbClr val="FF2D66"/>
                </a:solidFill>
                <a:latin typeface="Lucida Sans Unicode"/>
                <a:cs typeface="Lucida Sans Unicode"/>
              </a:rPr>
              <a:t>пере</a:t>
            </a:r>
            <a:r>
              <a:rPr dirty="0" sz="2850" spc="-70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2850" spc="15">
                <a:solidFill>
                  <a:srgbClr val="FF2D66"/>
                </a:solidFill>
                <a:latin typeface="Lucida Sans Unicode"/>
                <a:cs typeface="Lucida Sans Unicode"/>
              </a:rPr>
              <a:t>ачи</a:t>
            </a:r>
            <a:endParaRPr sz="285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470"/>
              </a:spcBef>
              <a:buSzPct val="150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воздушно-капельный</a:t>
            </a:r>
            <a:endParaRPr sz="17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20"/>
              </a:spcBef>
            </a:pP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(при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565656"/>
                </a:solidFill>
                <a:latin typeface="Lucida Sans Unicode"/>
                <a:cs typeface="Lucida Sans Unicode"/>
              </a:rPr>
              <a:t>кашл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е,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565656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4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хани</a:t>
            </a: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раз</a:t>
            </a:r>
            <a:r>
              <a:rPr dirty="0" sz="1700" spc="-60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1700">
                <a:solidFill>
                  <a:srgbClr val="565656"/>
                </a:solidFill>
                <a:latin typeface="Lucida Sans Unicode"/>
                <a:cs typeface="Lucida Sans Unicode"/>
              </a:rPr>
              <a:t>ов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ре);</a:t>
            </a:r>
            <a:endParaRPr sz="17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455"/>
              </a:spcBef>
              <a:buSzPct val="150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воздушно-пылевой;</a:t>
            </a:r>
            <a:endParaRPr sz="17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450"/>
              </a:spcBef>
              <a:buSzPct val="150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контактный;</a:t>
            </a:r>
            <a:endParaRPr sz="17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455"/>
              </a:spcBef>
              <a:buSzPct val="150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фекально-оральный.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850" spc="25">
                <a:solidFill>
                  <a:srgbClr val="FF2D66"/>
                </a:solidFill>
                <a:latin typeface="Lucida Sans Unicode"/>
                <a:cs typeface="Lucida Sans Unicode"/>
              </a:rPr>
              <a:t>Факторы</a:t>
            </a:r>
            <a:r>
              <a:rPr dirty="0" sz="28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0">
                <a:solidFill>
                  <a:srgbClr val="FF2D66"/>
                </a:solidFill>
                <a:latin typeface="Lucida Sans Unicode"/>
                <a:cs typeface="Lucida Sans Unicode"/>
              </a:rPr>
              <a:t>передачи</a:t>
            </a:r>
            <a:endParaRPr sz="2850">
              <a:latin typeface="Lucida Sans Unicode"/>
              <a:cs typeface="Lucida Sans Unicode"/>
            </a:endParaRPr>
          </a:p>
          <a:p>
            <a:pPr marL="257810" marR="678815" indent="-245745">
              <a:lnSpc>
                <a:spcPct val="101099"/>
              </a:lnSpc>
              <a:spcBef>
                <a:spcPts val="450"/>
              </a:spcBef>
              <a:buSzPct val="150000"/>
              <a:buFont typeface="Arial MT"/>
              <a:buChar char="•"/>
              <a:tabLst>
                <a:tab pos="258445" algn="l"/>
              </a:tabLst>
            </a:pPr>
            <a:r>
              <a:rPr dirty="0" sz="1700" spc="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2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зду</a:t>
            </a:r>
            <a:r>
              <a:rPr dirty="0" sz="1700" spc="-90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пи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щ</a:t>
            </a:r>
            <a:r>
              <a:rPr dirty="0" sz="1700" spc="35">
                <a:solidFill>
                  <a:srgbClr val="565656"/>
                </a:solidFill>
                <a:latin typeface="Lucida Sans Unicode"/>
                <a:cs typeface="Lucida Sans Unicode"/>
              </a:rPr>
              <a:t>евы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пр</a:t>
            </a:r>
            <a:r>
              <a:rPr dirty="0" sz="1700" spc="-6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дук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25">
                <a:solidFill>
                  <a:srgbClr val="565656"/>
                </a:solidFill>
                <a:latin typeface="Lucida Sans Unicode"/>
                <a:cs typeface="Lucida Sans Unicode"/>
              </a:rPr>
              <a:t>ы 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предметы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 обихода,</a:t>
            </a:r>
            <a:endParaRPr sz="1700">
              <a:latin typeface="Lucida Sans Unicode"/>
              <a:cs typeface="Lucida Sans Unicode"/>
            </a:endParaRPr>
          </a:p>
          <a:p>
            <a:pPr marL="257810">
              <a:lnSpc>
                <a:spcPct val="100000"/>
              </a:lnSpc>
              <a:spcBef>
                <a:spcPts val="20"/>
              </a:spcBef>
            </a:pP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контаминированные</a:t>
            </a:r>
            <a:r>
              <a:rPr dirty="0" sz="17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вирусом.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78075" y="1941123"/>
            <a:ext cx="9512300" cy="4008754"/>
            <a:chOff x="10178075" y="1941123"/>
            <a:chExt cx="9512300" cy="400875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9898" y="1941123"/>
              <a:ext cx="9490117" cy="4008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8075" y="1950943"/>
              <a:ext cx="9432287" cy="39755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51565" y="2092790"/>
              <a:ext cx="9135110" cy="3653154"/>
            </a:xfrm>
            <a:custGeom>
              <a:avLst/>
              <a:gdLst/>
              <a:ahLst/>
              <a:cxnLst/>
              <a:rect l="l" t="t" r="r" b="b"/>
              <a:pathLst>
                <a:path w="9135110" h="3653154">
                  <a:moveTo>
                    <a:pt x="8995198" y="0"/>
                  </a:moveTo>
                  <a:lnTo>
                    <a:pt x="139755" y="0"/>
                  </a:lnTo>
                  <a:lnTo>
                    <a:pt x="95577" y="7123"/>
                  </a:lnTo>
                  <a:lnTo>
                    <a:pt x="57212" y="26961"/>
                  </a:lnTo>
                  <a:lnTo>
                    <a:pt x="26961" y="57212"/>
                  </a:lnTo>
                  <a:lnTo>
                    <a:pt x="7123" y="95577"/>
                  </a:lnTo>
                  <a:lnTo>
                    <a:pt x="0" y="139755"/>
                  </a:lnTo>
                  <a:lnTo>
                    <a:pt x="0" y="3513352"/>
                  </a:lnTo>
                  <a:lnTo>
                    <a:pt x="7123" y="3557531"/>
                  </a:lnTo>
                  <a:lnTo>
                    <a:pt x="26961" y="3595896"/>
                  </a:lnTo>
                  <a:lnTo>
                    <a:pt x="57212" y="3626147"/>
                  </a:lnTo>
                  <a:lnTo>
                    <a:pt x="95577" y="3645985"/>
                  </a:lnTo>
                  <a:lnTo>
                    <a:pt x="139755" y="3653108"/>
                  </a:lnTo>
                  <a:lnTo>
                    <a:pt x="8995198" y="3653108"/>
                  </a:lnTo>
                  <a:lnTo>
                    <a:pt x="9039376" y="3645985"/>
                  </a:lnTo>
                  <a:lnTo>
                    <a:pt x="9077741" y="3626147"/>
                  </a:lnTo>
                  <a:lnTo>
                    <a:pt x="9107992" y="3595896"/>
                  </a:lnTo>
                  <a:lnTo>
                    <a:pt x="9127830" y="3557531"/>
                  </a:lnTo>
                  <a:lnTo>
                    <a:pt x="9134953" y="3513352"/>
                  </a:lnTo>
                  <a:lnTo>
                    <a:pt x="9134953" y="139755"/>
                  </a:lnTo>
                  <a:lnTo>
                    <a:pt x="9127830" y="95577"/>
                  </a:lnTo>
                  <a:lnTo>
                    <a:pt x="9107992" y="57212"/>
                  </a:lnTo>
                  <a:lnTo>
                    <a:pt x="9077741" y="26961"/>
                  </a:lnTo>
                  <a:lnTo>
                    <a:pt x="9039376" y="7123"/>
                  </a:lnTo>
                  <a:lnTo>
                    <a:pt x="8995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535451" y="2192931"/>
            <a:ext cx="8693785" cy="3387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20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2850" spc="-45">
                <a:solidFill>
                  <a:srgbClr val="0050EF"/>
                </a:solidFill>
                <a:latin typeface="Lucida Sans Unicode"/>
                <a:cs typeface="Lucida Sans Unicode"/>
              </a:rPr>
              <a:t>оронави</a:t>
            </a:r>
            <a:r>
              <a:rPr dirty="0" sz="2850" spc="-9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2850" spc="-85">
                <a:solidFill>
                  <a:srgbClr val="0050EF"/>
                </a:solidFill>
                <a:latin typeface="Lucida Sans Unicode"/>
                <a:cs typeface="Lucida Sans Unicode"/>
              </a:rPr>
              <a:t>у</a:t>
            </a:r>
            <a:r>
              <a:rPr dirty="0" sz="2850" spc="-9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85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0050EF"/>
                </a:solidFill>
                <a:latin typeface="Lucida Sans Unicode"/>
                <a:cs typeface="Lucida Sans Unicode"/>
              </a:rPr>
              <a:t>SAR</a:t>
            </a:r>
            <a:r>
              <a:rPr dirty="0" sz="2850" spc="-55">
                <a:solidFill>
                  <a:srgbClr val="0050EF"/>
                </a:solidFill>
                <a:latin typeface="Lucida Sans Unicode"/>
                <a:cs typeface="Lucida Sans Unicode"/>
              </a:rPr>
              <a:t>S</a:t>
            </a:r>
            <a:r>
              <a:rPr dirty="0" sz="2850" spc="-484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850" spc="-195">
                <a:solidFill>
                  <a:srgbClr val="0050EF"/>
                </a:solidFill>
                <a:latin typeface="Lucida Sans Unicode"/>
                <a:cs typeface="Lucida Sans Unicode"/>
              </a:rPr>
              <a:t>Co</a:t>
            </a:r>
            <a:r>
              <a:rPr dirty="0" sz="2850" spc="-270">
                <a:solidFill>
                  <a:srgbClr val="0050EF"/>
                </a:solidFill>
                <a:latin typeface="Lucida Sans Unicode"/>
                <a:cs typeface="Lucida Sans Unicode"/>
              </a:rPr>
              <a:t>V</a:t>
            </a:r>
            <a:r>
              <a:rPr dirty="0" sz="2850" spc="-55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850" spc="-33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850">
              <a:latin typeface="Lucida Sans Unicode"/>
              <a:cs typeface="Lucida Sans Unicode"/>
            </a:endParaRPr>
          </a:p>
          <a:p>
            <a:pPr marL="12700" marR="2149475">
              <a:lnSpc>
                <a:spcPts val="2060"/>
              </a:lnSpc>
              <a:spcBef>
                <a:spcPts val="1380"/>
              </a:spcBef>
            </a:pPr>
            <a:r>
              <a:rPr dirty="0" sz="1700" spc="-15" b="1">
                <a:solidFill>
                  <a:srgbClr val="565656"/>
                </a:solidFill>
                <a:latin typeface="Trebuchet MS"/>
                <a:cs typeface="Trebuchet MS"/>
              </a:rPr>
              <a:t>Представляет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565656"/>
                </a:solidFill>
                <a:latin typeface="Trebuchet MS"/>
                <a:cs typeface="Trebuchet MS"/>
              </a:rPr>
              <a:t>собой</a:t>
            </a:r>
            <a:r>
              <a:rPr dirty="0" sz="1700" spc="-11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565656"/>
                </a:solidFill>
                <a:latin typeface="Trebuchet MS"/>
                <a:cs typeface="Trebuchet MS"/>
              </a:rPr>
              <a:t>одноцепочечный</a:t>
            </a:r>
            <a:r>
              <a:rPr dirty="0" sz="1700" spc="-13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565656"/>
                </a:solidFill>
                <a:latin typeface="Trebuchet MS"/>
                <a:cs typeface="Trebuchet MS"/>
              </a:rPr>
              <a:t>РНК-содержащий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45" b="1">
                <a:solidFill>
                  <a:srgbClr val="565656"/>
                </a:solidFill>
                <a:latin typeface="Trebuchet MS"/>
                <a:cs typeface="Trebuchet MS"/>
              </a:rPr>
              <a:t>вирус, </a:t>
            </a:r>
            <a:r>
              <a:rPr dirty="0" sz="1700" spc="-49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565656"/>
                </a:solidFill>
                <a:latin typeface="Trebuchet MS"/>
                <a:cs typeface="Trebuchet MS"/>
              </a:rPr>
              <a:t>относится</a:t>
            </a:r>
            <a:r>
              <a:rPr dirty="0" sz="1700" spc="-12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10" b="1">
                <a:solidFill>
                  <a:srgbClr val="565656"/>
                </a:solidFill>
                <a:latin typeface="Trebuchet MS"/>
                <a:cs typeface="Trebuchet MS"/>
              </a:rPr>
              <a:t>к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565656"/>
                </a:solidFill>
                <a:latin typeface="Trebuchet MS"/>
                <a:cs typeface="Trebuchet MS"/>
              </a:rPr>
              <a:t>линии</a:t>
            </a:r>
            <a:r>
              <a:rPr dirty="0" sz="1700" spc="-11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10" b="1">
                <a:solidFill>
                  <a:srgbClr val="565656"/>
                </a:solidFill>
                <a:latin typeface="Trebuchet MS"/>
                <a:cs typeface="Trebuchet MS"/>
              </a:rPr>
              <a:t>Beta-CoV</a:t>
            </a:r>
            <a:r>
              <a:rPr dirty="0" sz="1700" spc="-11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55" b="1">
                <a:solidFill>
                  <a:srgbClr val="565656"/>
                </a:solidFill>
                <a:latin typeface="Trebuchet MS"/>
                <a:cs typeface="Trebuchet MS"/>
              </a:rPr>
              <a:t>B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20" b="1">
                <a:solidFill>
                  <a:srgbClr val="565656"/>
                </a:solidFill>
                <a:latin typeface="Trebuchet MS"/>
                <a:cs typeface="Trebuchet MS"/>
              </a:rPr>
              <a:t>семейства</a:t>
            </a:r>
            <a:r>
              <a:rPr dirty="0" sz="1700" spc="-12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800" spc="-100" b="1" i="1">
                <a:solidFill>
                  <a:srgbClr val="565656"/>
                </a:solidFill>
                <a:latin typeface="Trebuchet MS"/>
                <a:cs typeface="Trebuchet MS"/>
              </a:rPr>
              <a:t>Coronaviridae</a:t>
            </a:r>
            <a:r>
              <a:rPr dirty="0" sz="1700" spc="-100" b="1">
                <a:solidFill>
                  <a:srgbClr val="565656"/>
                </a:solidFill>
                <a:latin typeface="Trebuchet MS"/>
                <a:cs typeface="Trebuchet MS"/>
              </a:rPr>
              <a:t>;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95"/>
              </a:lnSpc>
            </a:pPr>
            <a:r>
              <a:rPr dirty="0" sz="1700" spc="35" b="1">
                <a:solidFill>
                  <a:srgbClr val="565656"/>
                </a:solidFill>
                <a:latin typeface="Trebuchet MS"/>
                <a:cs typeface="Trebuchet MS"/>
              </a:rPr>
              <a:t>II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565656"/>
                </a:solidFill>
                <a:latin typeface="Trebuchet MS"/>
                <a:cs typeface="Trebuchet MS"/>
              </a:rPr>
              <a:t>г</a:t>
            </a:r>
            <a:r>
              <a:rPr dirty="0" sz="1700" spc="-35" b="1">
                <a:solidFill>
                  <a:srgbClr val="565656"/>
                </a:solidFill>
                <a:latin typeface="Trebuchet MS"/>
                <a:cs typeface="Trebuchet MS"/>
              </a:rPr>
              <a:t>р</a:t>
            </a:r>
            <a:r>
              <a:rPr dirty="0" sz="1700" spc="10" b="1">
                <a:solidFill>
                  <a:srgbClr val="565656"/>
                </a:solidFill>
                <a:latin typeface="Trebuchet MS"/>
                <a:cs typeface="Trebuchet MS"/>
              </a:rPr>
              <a:t>уппа</a:t>
            </a:r>
            <a:r>
              <a:rPr dirty="0" sz="1700" spc="-10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25" b="1">
                <a:solidFill>
                  <a:srgbClr val="565656"/>
                </a:solidFill>
                <a:latin typeface="Trebuchet MS"/>
                <a:cs typeface="Trebuchet MS"/>
              </a:rPr>
              <a:t>п</a:t>
            </a:r>
            <a:r>
              <a:rPr dirty="0" sz="1700" b="1">
                <a:solidFill>
                  <a:srgbClr val="565656"/>
                </a:solidFill>
                <a:latin typeface="Trebuchet MS"/>
                <a:cs typeface="Trebuchet MS"/>
              </a:rPr>
              <a:t>а</a:t>
            </a:r>
            <a:r>
              <a:rPr dirty="0" sz="1700" spc="-50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1700" spc="-10" b="1">
                <a:solidFill>
                  <a:srgbClr val="565656"/>
                </a:solidFill>
                <a:latin typeface="Trebuchet MS"/>
                <a:cs typeface="Trebuchet MS"/>
              </a:rPr>
              <a:t>о</a:t>
            </a:r>
            <a:r>
              <a:rPr dirty="0" sz="1700" spc="-35" b="1">
                <a:solidFill>
                  <a:srgbClr val="565656"/>
                </a:solidFill>
                <a:latin typeface="Trebuchet MS"/>
                <a:cs typeface="Trebuchet MS"/>
              </a:rPr>
              <a:t>г</a:t>
            </a:r>
            <a:r>
              <a:rPr dirty="0" sz="1700" spc="-10" b="1">
                <a:solidFill>
                  <a:srgbClr val="565656"/>
                </a:solidFill>
                <a:latin typeface="Trebuchet MS"/>
                <a:cs typeface="Trebuchet MS"/>
              </a:rPr>
              <a:t>ен</a:t>
            </a:r>
            <a:r>
              <a:rPr dirty="0" sz="1700" b="1">
                <a:solidFill>
                  <a:srgbClr val="565656"/>
                </a:solidFill>
                <a:latin typeface="Trebuchet MS"/>
                <a:cs typeface="Trebuchet MS"/>
              </a:rPr>
              <a:t>нос</a:t>
            </a:r>
            <a:r>
              <a:rPr dirty="0" sz="1700" spc="-10" b="1">
                <a:solidFill>
                  <a:srgbClr val="565656"/>
                </a:solidFill>
                <a:latin typeface="Trebuchet MS"/>
                <a:cs typeface="Trebuchet MS"/>
              </a:rPr>
              <a:t>ти</a:t>
            </a:r>
            <a:r>
              <a:rPr dirty="0" sz="1700" spc="-13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565656"/>
                </a:solidFill>
                <a:latin typeface="Trebuchet MS"/>
                <a:cs typeface="Trebuchet MS"/>
              </a:rPr>
              <a:t>(как</a:t>
            </a:r>
            <a:r>
              <a:rPr dirty="0" sz="1700" spc="-11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25" b="1">
                <a:solidFill>
                  <a:srgbClr val="565656"/>
                </a:solidFill>
                <a:latin typeface="Trebuchet MS"/>
                <a:cs typeface="Trebuchet MS"/>
              </a:rPr>
              <a:t>SAR</a:t>
            </a:r>
            <a:r>
              <a:rPr dirty="0" sz="1700" spc="114" b="1">
                <a:solidFill>
                  <a:srgbClr val="565656"/>
                </a:solidFill>
                <a:latin typeface="Trebuchet MS"/>
                <a:cs typeface="Trebuchet MS"/>
              </a:rPr>
              <a:t>S</a:t>
            </a:r>
            <a:r>
              <a:rPr dirty="0" sz="1700" spc="75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1700" spc="-15" b="1">
                <a:solidFill>
                  <a:srgbClr val="565656"/>
                </a:solidFill>
                <a:latin typeface="Trebuchet MS"/>
                <a:cs typeface="Trebuchet MS"/>
              </a:rPr>
              <a:t>CoV</a:t>
            </a:r>
            <a:r>
              <a:rPr dirty="0" sz="1700" spc="-11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5" b="1">
                <a:solidFill>
                  <a:srgbClr val="565656"/>
                </a:solidFill>
                <a:latin typeface="Trebuchet MS"/>
                <a:cs typeface="Trebuchet MS"/>
              </a:rPr>
              <a:t>и</a:t>
            </a:r>
            <a:r>
              <a:rPr dirty="0" sz="1700" spc="-1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1700" spc="40" b="1">
                <a:solidFill>
                  <a:srgbClr val="565656"/>
                </a:solidFill>
                <a:latin typeface="Trebuchet MS"/>
                <a:cs typeface="Trebuchet MS"/>
              </a:rPr>
              <a:t>MERS</a:t>
            </a:r>
            <a:r>
              <a:rPr dirty="0" sz="1700" spc="75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1700" spc="-15" b="1">
                <a:solidFill>
                  <a:srgbClr val="565656"/>
                </a:solidFill>
                <a:latin typeface="Trebuchet MS"/>
                <a:cs typeface="Trebuchet MS"/>
              </a:rPr>
              <a:t>Co</a:t>
            </a:r>
            <a:r>
              <a:rPr dirty="0" sz="1700" spc="-20" b="1">
                <a:solidFill>
                  <a:srgbClr val="565656"/>
                </a:solidFill>
                <a:latin typeface="Trebuchet MS"/>
                <a:cs typeface="Trebuchet MS"/>
              </a:rPr>
              <a:t>V</a:t>
            </a:r>
            <a:r>
              <a:rPr dirty="0" sz="1700" spc="-70" b="1">
                <a:solidFill>
                  <a:srgbClr val="565656"/>
                </a:solidFill>
                <a:latin typeface="Trebuchet MS"/>
                <a:cs typeface="Trebuchet MS"/>
              </a:rPr>
              <a:t>)</a:t>
            </a:r>
            <a:endParaRPr sz="1700">
              <a:latin typeface="Trebuchet MS"/>
              <a:cs typeface="Trebuchet MS"/>
            </a:endParaRPr>
          </a:p>
          <a:p>
            <a:pPr marL="269875" marR="1196340" indent="-257810">
              <a:lnSpc>
                <a:spcPts val="1980"/>
              </a:lnSpc>
              <a:spcBef>
                <a:spcPts val="1505"/>
              </a:spcBef>
              <a:buSzPct val="126470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dirty="0" baseline="3267" sz="2550" spc="-89">
                <a:solidFill>
                  <a:srgbClr val="565656"/>
                </a:solidFill>
                <a:latin typeface="Lucida Sans Unicode"/>
                <a:cs typeface="Lucida Sans Unicode"/>
              </a:rPr>
              <a:t>входные</a:t>
            </a:r>
            <a:r>
              <a:rPr dirty="0" baseline="3267" sz="2550" spc="-1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44">
                <a:solidFill>
                  <a:srgbClr val="565656"/>
                </a:solidFill>
                <a:latin typeface="Lucida Sans Unicode"/>
                <a:cs typeface="Lucida Sans Unicode"/>
              </a:rPr>
              <a:t>ворота</a:t>
            </a:r>
            <a:r>
              <a:rPr dirty="0" baseline="3267" sz="2550" spc="-11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37">
                <a:solidFill>
                  <a:srgbClr val="565656"/>
                </a:solidFill>
                <a:latin typeface="Lucida Sans Unicode"/>
                <a:cs typeface="Lucida Sans Unicode"/>
              </a:rPr>
              <a:t>возбудителя</a:t>
            </a:r>
            <a:r>
              <a:rPr dirty="0" baseline="3267" sz="2550" spc="-97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60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37">
                <a:solidFill>
                  <a:srgbClr val="565656"/>
                </a:solidFill>
                <a:latin typeface="Lucida Sans Unicode"/>
                <a:cs typeface="Lucida Sans Unicode"/>
              </a:rPr>
              <a:t>эпителий</a:t>
            </a:r>
            <a:r>
              <a:rPr dirty="0" baseline="3267" sz="2550" spc="-11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верхних </a:t>
            </a:r>
            <a:r>
              <a:rPr dirty="0" baseline="3267" sz="2550" spc="-82">
                <a:solidFill>
                  <a:srgbClr val="565656"/>
                </a:solidFill>
                <a:latin typeface="Lucida Sans Unicode"/>
                <a:cs typeface="Lucida Sans Unicode"/>
              </a:rPr>
              <a:t>дыхательных</a:t>
            </a:r>
            <a:r>
              <a:rPr dirty="0" baseline="3267" sz="2550" spc="-11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60">
                <a:solidFill>
                  <a:srgbClr val="565656"/>
                </a:solidFill>
                <a:latin typeface="Lucida Sans Unicode"/>
                <a:cs typeface="Lucida Sans Unicode"/>
              </a:rPr>
              <a:t>путей </a:t>
            </a:r>
            <a:r>
              <a:rPr dirty="0" baseline="3267" sz="2550" spc="-7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эпителиоциты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желудка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кишечника;</a:t>
            </a:r>
            <a:endParaRPr sz="170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ts val="1980"/>
              </a:lnSpc>
              <a:spcBef>
                <a:spcPts val="1025"/>
              </a:spcBef>
              <a:buSzPct val="126470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dirty="0" baseline="3267" sz="2550" spc="-30">
                <a:solidFill>
                  <a:srgbClr val="565656"/>
                </a:solidFill>
                <a:latin typeface="Lucida Sans Unicode"/>
                <a:cs typeface="Lucida Sans Unicode"/>
              </a:rPr>
              <a:t>основной</a:t>
            </a:r>
            <a:r>
              <a:rPr dirty="0" baseline="3267" sz="2550" spc="-127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30">
                <a:solidFill>
                  <a:srgbClr val="565656"/>
                </a:solidFill>
                <a:latin typeface="Lucida Sans Unicode"/>
                <a:cs typeface="Lucida Sans Unicode"/>
              </a:rPr>
              <a:t>морфологический</a:t>
            </a:r>
            <a:r>
              <a:rPr dirty="0" baseline="3267" sz="2550" spc="-97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82">
                <a:solidFill>
                  <a:srgbClr val="565656"/>
                </a:solidFill>
                <a:latin typeface="Lucida Sans Unicode"/>
                <a:cs typeface="Lucida Sans Unicode"/>
              </a:rPr>
              <a:t>субстрат </a:t>
            </a:r>
            <a:r>
              <a:rPr dirty="0" baseline="3267" sz="2550" spc="60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baseline="3267" sz="2550" spc="-8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22">
                <a:solidFill>
                  <a:srgbClr val="565656"/>
                </a:solidFill>
                <a:latin typeface="Lucida Sans Unicode"/>
                <a:cs typeface="Lucida Sans Unicode"/>
              </a:rPr>
              <a:t>диффузное</a:t>
            </a:r>
            <a:r>
              <a:rPr dirty="0" baseline="3267" sz="255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>
                <a:solidFill>
                  <a:srgbClr val="565656"/>
                </a:solidFill>
                <a:latin typeface="Lucida Sans Unicode"/>
                <a:cs typeface="Lucida Sans Unicode"/>
              </a:rPr>
              <a:t>альвеолярное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44">
                <a:solidFill>
                  <a:srgbClr val="565656"/>
                </a:solidFill>
                <a:latin typeface="Lucida Sans Unicode"/>
                <a:cs typeface="Lucida Sans Unicode"/>
              </a:rPr>
              <a:t>повреждение </a:t>
            </a:r>
            <a:r>
              <a:rPr dirty="0" baseline="3267" sz="2550" spc="-7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одновременным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тяжелым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поражением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сосудистого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русла</a:t>
            </a:r>
            <a:endParaRPr sz="1700">
              <a:latin typeface="Lucida Sans Unicode"/>
              <a:cs typeface="Lucida Sans Unicode"/>
            </a:endParaRPr>
          </a:p>
          <a:p>
            <a:pPr marL="269875">
              <a:lnSpc>
                <a:spcPts val="2010"/>
              </a:lnSpc>
            </a:pP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ряда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различных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органов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систем;</a:t>
            </a:r>
            <a:endParaRPr sz="17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955"/>
              </a:spcBef>
              <a:buSzPct val="126470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dirty="0" baseline="3267" sz="2550" spc="-60">
                <a:solidFill>
                  <a:srgbClr val="565656"/>
                </a:solidFill>
                <a:latin typeface="Lucida Sans Unicode"/>
                <a:cs typeface="Lucida Sans Unicode"/>
              </a:rPr>
              <a:t>патогенез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22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baseline="3267" sz="2550" spc="-11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37">
                <a:solidFill>
                  <a:srgbClr val="565656"/>
                </a:solidFill>
                <a:latin typeface="Lucida Sans Unicode"/>
                <a:cs typeface="Lucida Sans Unicode"/>
              </a:rPr>
              <a:t>патоморфология</a:t>
            </a:r>
            <a:r>
              <a:rPr dirty="0" baseline="3267" sz="2550" spc="-97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67">
                <a:solidFill>
                  <a:srgbClr val="565656"/>
                </a:solidFill>
                <a:latin typeface="Lucida Sans Unicode"/>
                <a:cs typeface="Lucida Sans Unicode"/>
              </a:rPr>
              <a:t>нуждаются</a:t>
            </a:r>
            <a:r>
              <a:rPr dirty="0" baseline="3267" sz="2550" spc="-97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127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30">
                <a:solidFill>
                  <a:srgbClr val="565656"/>
                </a:solidFill>
                <a:latin typeface="Lucida Sans Unicode"/>
                <a:cs typeface="Lucida Sans Unicode"/>
              </a:rPr>
              <a:t>дальнейшем</a:t>
            </a:r>
            <a:r>
              <a:rPr dirty="0" baseline="3267" sz="2550" spc="-1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2550" spc="-22">
                <a:solidFill>
                  <a:srgbClr val="565656"/>
                </a:solidFill>
                <a:latin typeface="Lucida Sans Unicode"/>
                <a:cs typeface="Lucida Sans Unicode"/>
              </a:rPr>
              <a:t>изучении.</a:t>
            </a:r>
            <a:endParaRPr baseline="3267" sz="25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34694" y="6049172"/>
            <a:ext cx="2661285" cy="421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2570">
              <a:lnSpc>
                <a:spcPct val="101099"/>
              </a:lnSpc>
              <a:spcBef>
                <a:spcPts val="95"/>
              </a:spcBef>
            </a:pPr>
            <a:r>
              <a:rPr dirty="0" sz="1700" spc="95">
                <a:solidFill>
                  <a:srgbClr val="0050EF"/>
                </a:solidFill>
                <a:latin typeface="Lucida Sans Unicode"/>
                <a:cs typeface="Lucida Sans Unicode"/>
              </a:rPr>
              <a:t>В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настоящее 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время 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количество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вариантов </a:t>
            </a:r>
            <a:r>
              <a:rPr dirty="0" sz="1700" spc="-5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SAR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S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Co</a:t>
            </a:r>
            <a:r>
              <a:rPr dirty="0" sz="1700" spc="-160">
                <a:solidFill>
                  <a:srgbClr val="0050EF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-33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204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пр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вышает  </a:t>
            </a:r>
            <a:r>
              <a:rPr dirty="0" sz="1700" spc="-185">
                <a:solidFill>
                  <a:srgbClr val="0050EF"/>
                </a:solidFill>
                <a:latin typeface="Lucida Sans Unicode"/>
                <a:cs typeface="Lucida Sans Unicode"/>
              </a:rPr>
              <a:t>1000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25">
                <a:solidFill>
                  <a:srgbClr val="0050EF"/>
                </a:solidFill>
                <a:latin typeface="Lucida Sans Unicode"/>
                <a:cs typeface="Lucida Sans Unicode"/>
              </a:rPr>
              <a:t>зл</a:t>
            </a:r>
            <a:r>
              <a:rPr dirty="0" sz="1700" spc="3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30">
                <a:solidFill>
                  <a:srgbClr val="0050E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ных 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генетический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линий.</a:t>
            </a:r>
            <a:endParaRPr sz="1700">
              <a:latin typeface="Lucida Sans Unicode"/>
              <a:cs typeface="Lucida Sans Unicode"/>
            </a:endParaRPr>
          </a:p>
          <a:p>
            <a:pPr marL="12700" marR="45085">
              <a:lnSpc>
                <a:spcPct val="101099"/>
              </a:lnSpc>
            </a:pP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ВОЗ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выделяет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варианты, </a:t>
            </a:r>
            <a:r>
              <a:rPr dirty="0" sz="1700" spc="-5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вызывающие 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обеспокоенность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1099"/>
              </a:lnSpc>
            </a:pP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(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1700" spc="-20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40">
                <a:solidFill>
                  <a:srgbClr val="0050EF"/>
                </a:solidFill>
                <a:latin typeface="Lucida Sans Unicode"/>
                <a:cs typeface="Lucida Sans Unicode"/>
              </a:rPr>
              <a:t>–</a:t>
            </a:r>
            <a:r>
              <a:rPr dirty="0" sz="1700" spc="-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0050EF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ariant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of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0050E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on</a:t>
            </a:r>
            <a:r>
              <a:rPr dirty="0" sz="1700" spc="-60">
                <a:solidFill>
                  <a:srgbClr val="0050E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ern)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:  </a:t>
            </a:r>
            <a:r>
              <a:rPr dirty="0" sz="1700" spc="25">
                <a:solidFill>
                  <a:srgbClr val="0050EF"/>
                </a:solidFill>
                <a:latin typeface="Lucida Sans Unicode"/>
                <a:cs typeface="Lucida Sans Unicode"/>
              </a:rPr>
              <a:t>альфа–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(л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ния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P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AN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G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9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229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409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23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409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14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31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),</a:t>
            </a:r>
            <a:endParaRPr sz="1700">
              <a:latin typeface="Lucida Sans Unicode"/>
              <a:cs typeface="Lucida Sans Unicode"/>
            </a:endParaRPr>
          </a:p>
          <a:p>
            <a:pPr marL="12700" marR="327660">
              <a:lnSpc>
                <a:spcPct val="101099"/>
              </a:lnSpc>
            </a:pP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бе</a:t>
            </a:r>
            <a:r>
              <a:rPr dirty="0" sz="1700" spc="-6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(л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ния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P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AN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G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O  </a:t>
            </a:r>
            <a:r>
              <a:rPr dirty="0" sz="1700" spc="9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23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409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225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220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39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),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амм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(л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ния  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P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ANGO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8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23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39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)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40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ель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(л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ния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P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AN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G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9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229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409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180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r>
              <a:rPr dirty="0" sz="1700" spc="-39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484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21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.)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9217" y="10327561"/>
            <a:ext cx="18827115" cy="436245"/>
            <a:chOff x="619217" y="10327561"/>
            <a:chExt cx="18827115" cy="436245"/>
          </a:xfrm>
        </p:grpSpPr>
        <p:sp>
          <p:nvSpPr>
            <p:cNvPr id="15" name="object 15"/>
            <p:cNvSpPr/>
            <p:nvPr/>
          </p:nvSpPr>
          <p:spPr>
            <a:xfrm>
              <a:off x="619217" y="10327561"/>
              <a:ext cx="18827115" cy="435609"/>
            </a:xfrm>
            <a:custGeom>
              <a:avLst/>
              <a:gdLst/>
              <a:ahLst/>
              <a:cxnLst/>
              <a:rect l="l" t="t" r="r" b="b"/>
              <a:pathLst>
                <a:path w="18827115" h="435609">
                  <a:moveTo>
                    <a:pt x="18391204" y="0"/>
                  </a:moveTo>
                  <a:lnTo>
                    <a:pt x="18391204" y="435361"/>
                  </a:lnTo>
                  <a:lnTo>
                    <a:pt x="18681445" y="290241"/>
                  </a:lnTo>
                  <a:lnTo>
                    <a:pt x="18463764" y="290241"/>
                  </a:lnTo>
                  <a:lnTo>
                    <a:pt x="18463764" y="145120"/>
                  </a:lnTo>
                  <a:lnTo>
                    <a:pt x="18681445" y="145120"/>
                  </a:lnTo>
                  <a:lnTo>
                    <a:pt x="18391204" y="0"/>
                  </a:lnTo>
                  <a:close/>
                </a:path>
                <a:path w="18827115" h="435609">
                  <a:moveTo>
                    <a:pt x="18391204" y="145120"/>
                  </a:moveTo>
                  <a:lnTo>
                    <a:pt x="0" y="145120"/>
                  </a:lnTo>
                  <a:lnTo>
                    <a:pt x="0" y="290241"/>
                  </a:lnTo>
                  <a:lnTo>
                    <a:pt x="18391204" y="290241"/>
                  </a:lnTo>
                  <a:lnTo>
                    <a:pt x="18391204" y="145120"/>
                  </a:lnTo>
                  <a:close/>
                </a:path>
                <a:path w="18827115" h="435609">
                  <a:moveTo>
                    <a:pt x="18681445" y="145120"/>
                  </a:moveTo>
                  <a:lnTo>
                    <a:pt x="18463764" y="145120"/>
                  </a:lnTo>
                  <a:lnTo>
                    <a:pt x="18463764" y="290241"/>
                  </a:lnTo>
                  <a:lnTo>
                    <a:pt x="18681445" y="290241"/>
                  </a:lnTo>
                  <a:lnTo>
                    <a:pt x="18826566" y="217680"/>
                  </a:lnTo>
                  <a:lnTo>
                    <a:pt x="18681445" y="14512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645666" y="10328106"/>
              <a:ext cx="2799715" cy="435609"/>
            </a:xfrm>
            <a:custGeom>
              <a:avLst/>
              <a:gdLst/>
              <a:ahLst/>
              <a:cxnLst/>
              <a:rect l="l" t="t" r="r" b="b"/>
              <a:pathLst>
                <a:path w="2799715" h="435609">
                  <a:moveTo>
                    <a:pt x="2654658" y="145056"/>
                  </a:moveTo>
                  <a:lnTo>
                    <a:pt x="2436314" y="145056"/>
                  </a:lnTo>
                  <a:lnTo>
                    <a:pt x="2436587" y="290177"/>
                  </a:lnTo>
                  <a:lnTo>
                    <a:pt x="2363997" y="290273"/>
                  </a:lnTo>
                  <a:lnTo>
                    <a:pt x="2364209" y="435397"/>
                  </a:lnTo>
                  <a:lnTo>
                    <a:pt x="2799298" y="217135"/>
                  </a:lnTo>
                  <a:lnTo>
                    <a:pt x="2654658" y="145056"/>
                  </a:lnTo>
                  <a:close/>
                </a:path>
                <a:path w="2799715" h="435609">
                  <a:moveTo>
                    <a:pt x="2363785" y="145153"/>
                  </a:moveTo>
                  <a:lnTo>
                    <a:pt x="0" y="148293"/>
                  </a:lnTo>
                  <a:lnTo>
                    <a:pt x="181" y="293414"/>
                  </a:lnTo>
                  <a:lnTo>
                    <a:pt x="2363997" y="290273"/>
                  </a:lnTo>
                  <a:lnTo>
                    <a:pt x="2363785" y="145153"/>
                  </a:lnTo>
                  <a:close/>
                </a:path>
                <a:path w="2799715" h="435609">
                  <a:moveTo>
                    <a:pt x="2436314" y="145056"/>
                  </a:moveTo>
                  <a:lnTo>
                    <a:pt x="2363785" y="145153"/>
                  </a:lnTo>
                  <a:lnTo>
                    <a:pt x="2363997" y="290273"/>
                  </a:lnTo>
                  <a:lnTo>
                    <a:pt x="2436587" y="290177"/>
                  </a:lnTo>
                  <a:lnTo>
                    <a:pt x="2436314" y="145056"/>
                  </a:lnTo>
                  <a:close/>
                </a:path>
                <a:path w="2799715" h="435609">
                  <a:moveTo>
                    <a:pt x="2363572" y="0"/>
                  </a:moveTo>
                  <a:lnTo>
                    <a:pt x="2363785" y="145153"/>
                  </a:lnTo>
                  <a:lnTo>
                    <a:pt x="2654658" y="145056"/>
                  </a:lnTo>
                  <a:lnTo>
                    <a:pt x="2363572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336967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154395" y="0"/>
                  </a:moveTo>
                  <a:lnTo>
                    <a:pt x="105586" y="7898"/>
                  </a:lnTo>
                  <a:lnTo>
                    <a:pt x="63202" y="29894"/>
                  </a:lnTo>
                  <a:lnTo>
                    <a:pt x="29783" y="63434"/>
                  </a:lnTo>
                  <a:lnTo>
                    <a:pt x="7869" y="105967"/>
                  </a:lnTo>
                  <a:lnTo>
                    <a:pt x="0" y="154940"/>
                  </a:lnTo>
                  <a:lnTo>
                    <a:pt x="7869" y="203914"/>
                  </a:lnTo>
                  <a:lnTo>
                    <a:pt x="29783" y="246446"/>
                  </a:lnTo>
                  <a:lnTo>
                    <a:pt x="63202" y="279986"/>
                  </a:lnTo>
                  <a:lnTo>
                    <a:pt x="105586" y="301982"/>
                  </a:lnTo>
                  <a:lnTo>
                    <a:pt x="154395" y="309881"/>
                  </a:lnTo>
                  <a:lnTo>
                    <a:pt x="203203" y="301982"/>
                  </a:lnTo>
                  <a:lnTo>
                    <a:pt x="245587" y="279986"/>
                  </a:lnTo>
                  <a:lnTo>
                    <a:pt x="279006" y="246446"/>
                  </a:lnTo>
                  <a:lnTo>
                    <a:pt x="300921" y="203914"/>
                  </a:lnTo>
                  <a:lnTo>
                    <a:pt x="308790" y="154940"/>
                  </a:lnTo>
                  <a:lnTo>
                    <a:pt x="300921" y="105967"/>
                  </a:lnTo>
                  <a:lnTo>
                    <a:pt x="279006" y="63434"/>
                  </a:lnTo>
                  <a:lnTo>
                    <a:pt x="245587" y="29894"/>
                  </a:lnTo>
                  <a:lnTo>
                    <a:pt x="203203" y="7898"/>
                  </a:lnTo>
                  <a:lnTo>
                    <a:pt x="1543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336967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0" y="154940"/>
                  </a:moveTo>
                  <a:lnTo>
                    <a:pt x="7869" y="105967"/>
                  </a:lnTo>
                  <a:lnTo>
                    <a:pt x="29783" y="63434"/>
                  </a:lnTo>
                  <a:lnTo>
                    <a:pt x="63202" y="29894"/>
                  </a:lnTo>
                  <a:lnTo>
                    <a:pt x="105586" y="7898"/>
                  </a:lnTo>
                  <a:lnTo>
                    <a:pt x="154395" y="0"/>
                  </a:lnTo>
                  <a:lnTo>
                    <a:pt x="203203" y="7898"/>
                  </a:lnTo>
                  <a:lnTo>
                    <a:pt x="245587" y="29894"/>
                  </a:lnTo>
                  <a:lnTo>
                    <a:pt x="279006" y="63434"/>
                  </a:lnTo>
                  <a:lnTo>
                    <a:pt x="300921" y="105967"/>
                  </a:lnTo>
                  <a:lnTo>
                    <a:pt x="308790" y="154940"/>
                  </a:lnTo>
                  <a:lnTo>
                    <a:pt x="300921" y="203914"/>
                  </a:lnTo>
                  <a:lnTo>
                    <a:pt x="279006" y="246446"/>
                  </a:lnTo>
                  <a:lnTo>
                    <a:pt x="245587" y="279986"/>
                  </a:lnTo>
                  <a:lnTo>
                    <a:pt x="203203" y="301982"/>
                  </a:lnTo>
                  <a:lnTo>
                    <a:pt x="154395" y="309881"/>
                  </a:lnTo>
                  <a:lnTo>
                    <a:pt x="105586" y="301982"/>
                  </a:lnTo>
                  <a:lnTo>
                    <a:pt x="63202" y="279986"/>
                  </a:lnTo>
                  <a:lnTo>
                    <a:pt x="29783" y="246446"/>
                  </a:lnTo>
                  <a:lnTo>
                    <a:pt x="7869" y="203914"/>
                  </a:lnTo>
                  <a:lnTo>
                    <a:pt x="0" y="154940"/>
                  </a:lnTo>
                  <a:close/>
                </a:path>
              </a:pathLst>
            </a:custGeom>
            <a:ln w="31642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506343" y="10472681"/>
              <a:ext cx="10183495" cy="145415"/>
            </a:xfrm>
            <a:custGeom>
              <a:avLst/>
              <a:gdLst/>
              <a:ahLst/>
              <a:cxnLst/>
              <a:rect l="l" t="t" r="r" b="b"/>
              <a:pathLst>
                <a:path w="10183494" h="145415">
                  <a:moveTo>
                    <a:pt x="3333686" y="0"/>
                  </a:moveTo>
                  <a:lnTo>
                    <a:pt x="0" y="0"/>
                  </a:lnTo>
                  <a:lnTo>
                    <a:pt x="0" y="145122"/>
                  </a:lnTo>
                  <a:lnTo>
                    <a:pt x="3333686" y="145122"/>
                  </a:lnTo>
                  <a:lnTo>
                    <a:pt x="3333686" y="0"/>
                  </a:lnTo>
                  <a:close/>
                </a:path>
                <a:path w="10183494" h="145415">
                  <a:moveTo>
                    <a:pt x="10183444" y="0"/>
                  </a:moveTo>
                  <a:lnTo>
                    <a:pt x="6264186" y="0"/>
                  </a:lnTo>
                  <a:lnTo>
                    <a:pt x="6264186" y="145122"/>
                  </a:lnTo>
                  <a:lnTo>
                    <a:pt x="10183444" y="145122"/>
                  </a:lnTo>
                  <a:lnTo>
                    <a:pt x="10183444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96470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154395" y="0"/>
                  </a:moveTo>
                  <a:lnTo>
                    <a:pt x="105586" y="7898"/>
                  </a:lnTo>
                  <a:lnTo>
                    <a:pt x="63202" y="29894"/>
                  </a:lnTo>
                  <a:lnTo>
                    <a:pt x="29783" y="63434"/>
                  </a:lnTo>
                  <a:lnTo>
                    <a:pt x="7869" y="105967"/>
                  </a:lnTo>
                  <a:lnTo>
                    <a:pt x="0" y="154940"/>
                  </a:lnTo>
                  <a:lnTo>
                    <a:pt x="7869" y="203914"/>
                  </a:lnTo>
                  <a:lnTo>
                    <a:pt x="29783" y="246446"/>
                  </a:lnTo>
                  <a:lnTo>
                    <a:pt x="63202" y="279986"/>
                  </a:lnTo>
                  <a:lnTo>
                    <a:pt x="105586" y="301982"/>
                  </a:lnTo>
                  <a:lnTo>
                    <a:pt x="154395" y="309881"/>
                  </a:lnTo>
                  <a:lnTo>
                    <a:pt x="203203" y="301982"/>
                  </a:lnTo>
                  <a:lnTo>
                    <a:pt x="245587" y="279986"/>
                  </a:lnTo>
                  <a:lnTo>
                    <a:pt x="279006" y="246446"/>
                  </a:lnTo>
                  <a:lnTo>
                    <a:pt x="300921" y="203914"/>
                  </a:lnTo>
                  <a:lnTo>
                    <a:pt x="308790" y="154940"/>
                  </a:lnTo>
                  <a:lnTo>
                    <a:pt x="300921" y="105967"/>
                  </a:lnTo>
                  <a:lnTo>
                    <a:pt x="279006" y="63434"/>
                  </a:lnTo>
                  <a:lnTo>
                    <a:pt x="245587" y="29894"/>
                  </a:lnTo>
                  <a:lnTo>
                    <a:pt x="203203" y="7898"/>
                  </a:lnTo>
                  <a:lnTo>
                    <a:pt x="1543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96470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0" y="154940"/>
                  </a:moveTo>
                  <a:lnTo>
                    <a:pt x="7869" y="105967"/>
                  </a:lnTo>
                  <a:lnTo>
                    <a:pt x="29783" y="63434"/>
                  </a:lnTo>
                  <a:lnTo>
                    <a:pt x="63202" y="29894"/>
                  </a:lnTo>
                  <a:lnTo>
                    <a:pt x="105586" y="7898"/>
                  </a:lnTo>
                  <a:lnTo>
                    <a:pt x="154395" y="0"/>
                  </a:lnTo>
                  <a:lnTo>
                    <a:pt x="203203" y="7898"/>
                  </a:lnTo>
                  <a:lnTo>
                    <a:pt x="245587" y="29894"/>
                  </a:lnTo>
                  <a:lnTo>
                    <a:pt x="279006" y="63434"/>
                  </a:lnTo>
                  <a:lnTo>
                    <a:pt x="300921" y="105967"/>
                  </a:lnTo>
                  <a:lnTo>
                    <a:pt x="308790" y="154940"/>
                  </a:lnTo>
                  <a:lnTo>
                    <a:pt x="300921" y="203914"/>
                  </a:lnTo>
                  <a:lnTo>
                    <a:pt x="279006" y="246446"/>
                  </a:lnTo>
                  <a:lnTo>
                    <a:pt x="245587" y="279986"/>
                  </a:lnTo>
                  <a:lnTo>
                    <a:pt x="203203" y="301982"/>
                  </a:lnTo>
                  <a:lnTo>
                    <a:pt x="154395" y="309881"/>
                  </a:lnTo>
                  <a:lnTo>
                    <a:pt x="105586" y="301982"/>
                  </a:lnTo>
                  <a:lnTo>
                    <a:pt x="63202" y="279986"/>
                  </a:lnTo>
                  <a:lnTo>
                    <a:pt x="29783" y="246446"/>
                  </a:lnTo>
                  <a:lnTo>
                    <a:pt x="7869" y="203914"/>
                  </a:lnTo>
                  <a:lnTo>
                    <a:pt x="0" y="154940"/>
                  </a:lnTo>
                  <a:close/>
                </a:path>
              </a:pathLst>
            </a:custGeom>
            <a:ln w="31642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530968" y="1039357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940" y="0"/>
                  </a:moveTo>
                  <a:lnTo>
                    <a:pt x="105970" y="7898"/>
                  </a:lnTo>
                  <a:lnTo>
                    <a:pt x="63438" y="29894"/>
                  </a:lnTo>
                  <a:lnTo>
                    <a:pt x="29897" y="63434"/>
                  </a:lnTo>
                  <a:lnTo>
                    <a:pt x="7899" y="105967"/>
                  </a:lnTo>
                  <a:lnTo>
                    <a:pt x="0" y="154940"/>
                  </a:lnTo>
                  <a:lnTo>
                    <a:pt x="7899" y="203914"/>
                  </a:lnTo>
                  <a:lnTo>
                    <a:pt x="29897" y="246446"/>
                  </a:lnTo>
                  <a:lnTo>
                    <a:pt x="63438" y="279986"/>
                  </a:lnTo>
                  <a:lnTo>
                    <a:pt x="105970" y="301982"/>
                  </a:lnTo>
                  <a:lnTo>
                    <a:pt x="154940" y="309881"/>
                  </a:lnTo>
                  <a:lnTo>
                    <a:pt x="203910" y="301982"/>
                  </a:lnTo>
                  <a:lnTo>
                    <a:pt x="246442" y="279986"/>
                  </a:lnTo>
                  <a:lnTo>
                    <a:pt x="279984" y="246446"/>
                  </a:lnTo>
                  <a:lnTo>
                    <a:pt x="301981" y="203914"/>
                  </a:lnTo>
                  <a:lnTo>
                    <a:pt x="309881" y="154940"/>
                  </a:lnTo>
                  <a:lnTo>
                    <a:pt x="301981" y="105967"/>
                  </a:lnTo>
                  <a:lnTo>
                    <a:pt x="279984" y="63434"/>
                  </a:lnTo>
                  <a:lnTo>
                    <a:pt x="246442" y="29894"/>
                  </a:lnTo>
                  <a:lnTo>
                    <a:pt x="203910" y="7898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530968" y="1039357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0" y="154940"/>
                  </a:moveTo>
                  <a:lnTo>
                    <a:pt x="7899" y="105967"/>
                  </a:lnTo>
                  <a:lnTo>
                    <a:pt x="29897" y="63434"/>
                  </a:lnTo>
                  <a:lnTo>
                    <a:pt x="63438" y="29894"/>
                  </a:lnTo>
                  <a:lnTo>
                    <a:pt x="105970" y="7898"/>
                  </a:lnTo>
                  <a:lnTo>
                    <a:pt x="154940" y="0"/>
                  </a:lnTo>
                  <a:lnTo>
                    <a:pt x="203910" y="7898"/>
                  </a:lnTo>
                  <a:lnTo>
                    <a:pt x="246442" y="29894"/>
                  </a:lnTo>
                  <a:lnTo>
                    <a:pt x="279984" y="63434"/>
                  </a:lnTo>
                  <a:lnTo>
                    <a:pt x="301981" y="105967"/>
                  </a:lnTo>
                  <a:lnTo>
                    <a:pt x="309881" y="154940"/>
                  </a:lnTo>
                  <a:lnTo>
                    <a:pt x="301981" y="203914"/>
                  </a:lnTo>
                  <a:lnTo>
                    <a:pt x="279984" y="246446"/>
                  </a:lnTo>
                  <a:lnTo>
                    <a:pt x="246442" y="279986"/>
                  </a:lnTo>
                  <a:lnTo>
                    <a:pt x="203910" y="301982"/>
                  </a:lnTo>
                  <a:lnTo>
                    <a:pt x="154940" y="309881"/>
                  </a:lnTo>
                  <a:lnTo>
                    <a:pt x="105970" y="301982"/>
                  </a:lnTo>
                  <a:lnTo>
                    <a:pt x="63438" y="279986"/>
                  </a:lnTo>
                  <a:lnTo>
                    <a:pt x="29897" y="246446"/>
                  </a:lnTo>
                  <a:lnTo>
                    <a:pt x="7899" y="203914"/>
                  </a:lnTo>
                  <a:lnTo>
                    <a:pt x="0" y="154940"/>
                  </a:lnTo>
                  <a:close/>
                </a:path>
              </a:pathLst>
            </a:custGeom>
            <a:ln w="3164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71568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154395" y="0"/>
                  </a:moveTo>
                  <a:lnTo>
                    <a:pt x="105586" y="7898"/>
                  </a:lnTo>
                  <a:lnTo>
                    <a:pt x="63202" y="29894"/>
                  </a:lnTo>
                  <a:lnTo>
                    <a:pt x="29783" y="63434"/>
                  </a:lnTo>
                  <a:lnTo>
                    <a:pt x="7869" y="105967"/>
                  </a:lnTo>
                  <a:lnTo>
                    <a:pt x="0" y="154940"/>
                  </a:lnTo>
                  <a:lnTo>
                    <a:pt x="7869" y="203914"/>
                  </a:lnTo>
                  <a:lnTo>
                    <a:pt x="29783" y="246446"/>
                  </a:lnTo>
                  <a:lnTo>
                    <a:pt x="63202" y="279986"/>
                  </a:lnTo>
                  <a:lnTo>
                    <a:pt x="105586" y="301982"/>
                  </a:lnTo>
                  <a:lnTo>
                    <a:pt x="154395" y="309881"/>
                  </a:lnTo>
                  <a:lnTo>
                    <a:pt x="203203" y="301982"/>
                  </a:lnTo>
                  <a:lnTo>
                    <a:pt x="245587" y="279986"/>
                  </a:lnTo>
                  <a:lnTo>
                    <a:pt x="279006" y="246446"/>
                  </a:lnTo>
                  <a:lnTo>
                    <a:pt x="300921" y="203914"/>
                  </a:lnTo>
                  <a:lnTo>
                    <a:pt x="308790" y="154940"/>
                  </a:lnTo>
                  <a:lnTo>
                    <a:pt x="300921" y="105967"/>
                  </a:lnTo>
                  <a:lnTo>
                    <a:pt x="279006" y="63434"/>
                  </a:lnTo>
                  <a:lnTo>
                    <a:pt x="245587" y="29894"/>
                  </a:lnTo>
                  <a:lnTo>
                    <a:pt x="203203" y="7898"/>
                  </a:lnTo>
                  <a:lnTo>
                    <a:pt x="1543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471568" y="1039357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0" y="154940"/>
                  </a:moveTo>
                  <a:lnTo>
                    <a:pt x="7869" y="105967"/>
                  </a:lnTo>
                  <a:lnTo>
                    <a:pt x="29783" y="63434"/>
                  </a:lnTo>
                  <a:lnTo>
                    <a:pt x="63202" y="29894"/>
                  </a:lnTo>
                  <a:lnTo>
                    <a:pt x="105586" y="7898"/>
                  </a:lnTo>
                  <a:lnTo>
                    <a:pt x="154395" y="0"/>
                  </a:lnTo>
                  <a:lnTo>
                    <a:pt x="203203" y="7898"/>
                  </a:lnTo>
                  <a:lnTo>
                    <a:pt x="245587" y="29894"/>
                  </a:lnTo>
                  <a:lnTo>
                    <a:pt x="279006" y="63434"/>
                  </a:lnTo>
                  <a:lnTo>
                    <a:pt x="300921" y="105967"/>
                  </a:lnTo>
                  <a:lnTo>
                    <a:pt x="308790" y="154940"/>
                  </a:lnTo>
                  <a:lnTo>
                    <a:pt x="300921" y="203914"/>
                  </a:lnTo>
                  <a:lnTo>
                    <a:pt x="279006" y="246446"/>
                  </a:lnTo>
                  <a:lnTo>
                    <a:pt x="245587" y="279986"/>
                  </a:lnTo>
                  <a:lnTo>
                    <a:pt x="203203" y="301982"/>
                  </a:lnTo>
                  <a:lnTo>
                    <a:pt x="154395" y="309881"/>
                  </a:lnTo>
                  <a:lnTo>
                    <a:pt x="105586" y="301982"/>
                  </a:lnTo>
                  <a:lnTo>
                    <a:pt x="63202" y="279986"/>
                  </a:lnTo>
                  <a:lnTo>
                    <a:pt x="29783" y="246446"/>
                  </a:lnTo>
                  <a:lnTo>
                    <a:pt x="7869" y="203914"/>
                  </a:lnTo>
                  <a:lnTo>
                    <a:pt x="0" y="154940"/>
                  </a:lnTo>
                  <a:close/>
                </a:path>
              </a:pathLst>
            </a:custGeom>
            <a:ln w="31642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390912" y="1039357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79">
                  <a:moveTo>
                    <a:pt x="154940" y="0"/>
                  </a:moveTo>
                  <a:lnTo>
                    <a:pt x="105970" y="7898"/>
                  </a:lnTo>
                  <a:lnTo>
                    <a:pt x="63438" y="29894"/>
                  </a:lnTo>
                  <a:lnTo>
                    <a:pt x="29897" y="63434"/>
                  </a:lnTo>
                  <a:lnTo>
                    <a:pt x="7899" y="105967"/>
                  </a:lnTo>
                  <a:lnTo>
                    <a:pt x="0" y="154940"/>
                  </a:lnTo>
                  <a:lnTo>
                    <a:pt x="7899" y="203914"/>
                  </a:lnTo>
                  <a:lnTo>
                    <a:pt x="29897" y="246446"/>
                  </a:lnTo>
                  <a:lnTo>
                    <a:pt x="63438" y="279986"/>
                  </a:lnTo>
                  <a:lnTo>
                    <a:pt x="105970" y="301982"/>
                  </a:lnTo>
                  <a:lnTo>
                    <a:pt x="154940" y="309881"/>
                  </a:lnTo>
                  <a:lnTo>
                    <a:pt x="203910" y="301982"/>
                  </a:lnTo>
                  <a:lnTo>
                    <a:pt x="246442" y="279986"/>
                  </a:lnTo>
                  <a:lnTo>
                    <a:pt x="279984" y="246446"/>
                  </a:lnTo>
                  <a:lnTo>
                    <a:pt x="301981" y="203914"/>
                  </a:lnTo>
                  <a:lnTo>
                    <a:pt x="309881" y="154940"/>
                  </a:lnTo>
                  <a:lnTo>
                    <a:pt x="301981" y="105967"/>
                  </a:lnTo>
                  <a:lnTo>
                    <a:pt x="279984" y="63434"/>
                  </a:lnTo>
                  <a:lnTo>
                    <a:pt x="246442" y="29894"/>
                  </a:lnTo>
                  <a:lnTo>
                    <a:pt x="203910" y="7898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390912" y="1039357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80" h="309879">
                  <a:moveTo>
                    <a:pt x="0" y="154940"/>
                  </a:moveTo>
                  <a:lnTo>
                    <a:pt x="7899" y="105967"/>
                  </a:lnTo>
                  <a:lnTo>
                    <a:pt x="29897" y="63434"/>
                  </a:lnTo>
                  <a:lnTo>
                    <a:pt x="63438" y="29894"/>
                  </a:lnTo>
                  <a:lnTo>
                    <a:pt x="105970" y="7898"/>
                  </a:lnTo>
                  <a:lnTo>
                    <a:pt x="154940" y="0"/>
                  </a:lnTo>
                  <a:lnTo>
                    <a:pt x="203910" y="7898"/>
                  </a:lnTo>
                  <a:lnTo>
                    <a:pt x="246442" y="29894"/>
                  </a:lnTo>
                  <a:lnTo>
                    <a:pt x="279984" y="63434"/>
                  </a:lnTo>
                  <a:lnTo>
                    <a:pt x="301981" y="105967"/>
                  </a:lnTo>
                  <a:lnTo>
                    <a:pt x="309881" y="154940"/>
                  </a:lnTo>
                  <a:lnTo>
                    <a:pt x="301981" y="203914"/>
                  </a:lnTo>
                  <a:lnTo>
                    <a:pt x="279984" y="246446"/>
                  </a:lnTo>
                  <a:lnTo>
                    <a:pt x="246442" y="279986"/>
                  </a:lnTo>
                  <a:lnTo>
                    <a:pt x="203910" y="301982"/>
                  </a:lnTo>
                  <a:lnTo>
                    <a:pt x="154940" y="309881"/>
                  </a:lnTo>
                  <a:lnTo>
                    <a:pt x="105970" y="301982"/>
                  </a:lnTo>
                  <a:lnTo>
                    <a:pt x="63438" y="279986"/>
                  </a:lnTo>
                  <a:lnTo>
                    <a:pt x="29897" y="246446"/>
                  </a:lnTo>
                  <a:lnTo>
                    <a:pt x="7899" y="203914"/>
                  </a:lnTo>
                  <a:lnTo>
                    <a:pt x="0" y="154940"/>
                  </a:lnTo>
                  <a:close/>
                </a:path>
              </a:pathLst>
            </a:custGeom>
            <a:ln w="3164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114483" y="10786884"/>
            <a:ext cx="50101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40">
                <a:solidFill>
                  <a:srgbClr val="0050EF"/>
                </a:solidFill>
                <a:latin typeface="Lucida Sans Unicode"/>
                <a:cs typeface="Lucida Sans Unicode"/>
              </a:rPr>
              <a:t>2002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65803" y="10786884"/>
            <a:ext cx="46799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204">
                <a:solidFill>
                  <a:srgbClr val="565656"/>
                </a:solidFill>
                <a:latin typeface="Lucida Sans Unicode"/>
                <a:cs typeface="Lucida Sans Unicode"/>
              </a:rPr>
              <a:t>2012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94400" y="10786884"/>
            <a:ext cx="47561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90">
                <a:solidFill>
                  <a:srgbClr val="0050EF"/>
                </a:solidFill>
                <a:latin typeface="Lucida Sans Unicode"/>
                <a:cs typeface="Lucida Sans Unicode"/>
              </a:rPr>
              <a:t>2019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10017" y="10786884"/>
            <a:ext cx="50101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40">
                <a:solidFill>
                  <a:srgbClr val="565656"/>
                </a:solidFill>
                <a:latin typeface="Lucida Sans Unicode"/>
                <a:cs typeface="Lucida Sans Unicode"/>
              </a:rPr>
              <a:t>2020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54981" y="10786884"/>
            <a:ext cx="468630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40">
                <a:solidFill>
                  <a:srgbClr val="0050EF"/>
                </a:solidFill>
                <a:latin typeface="Lucida Sans Unicode"/>
                <a:cs typeface="Lucida Sans Unicode"/>
              </a:rPr>
              <a:t>20</a:t>
            </a:r>
            <a:r>
              <a:rPr dirty="0" sz="1700" spc="-270">
                <a:solidFill>
                  <a:srgbClr val="0050EF"/>
                </a:solidFill>
                <a:latin typeface="Lucida Sans Unicode"/>
                <a:cs typeface="Lucida Sans Unicode"/>
              </a:rPr>
              <a:t>21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2364" y="7882728"/>
            <a:ext cx="2592705" cy="2382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772795" marR="5080" indent="489584">
              <a:lnSpc>
                <a:spcPct val="101099"/>
              </a:lnSpc>
              <a:spcBef>
                <a:spcPts val="95"/>
              </a:spcBef>
            </a:pPr>
            <a:r>
              <a:rPr dirty="0" sz="1700" spc="-18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60">
                <a:solidFill>
                  <a:srgbClr val="565656"/>
                </a:solidFill>
                <a:latin typeface="Lucida Sans Unicode"/>
                <a:cs typeface="Lucida Sans Unicode"/>
              </a:rPr>
              <a:t>2002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2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а 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коронавирусы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см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тривали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сь</a:t>
            </a:r>
            <a:endParaRPr sz="1700">
              <a:latin typeface="Lucida Sans Unicode"/>
              <a:cs typeface="Lucida Sans Unicode"/>
            </a:endParaRPr>
          </a:p>
          <a:p>
            <a:pPr algn="r" marR="5715">
              <a:lnSpc>
                <a:spcPct val="100000"/>
              </a:lnSpc>
              <a:spcBef>
                <a:spcPts val="20"/>
              </a:spcBef>
            </a:pPr>
            <a:r>
              <a:rPr dirty="0" sz="17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качестве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агентов,</a:t>
            </a:r>
            <a:endParaRPr sz="1700">
              <a:latin typeface="Lucida Sans Unicode"/>
              <a:cs typeface="Lucida Sans Unicode"/>
            </a:endParaRPr>
          </a:p>
          <a:p>
            <a:pPr algn="r" marL="12700" marR="5080" indent="1174750">
              <a:lnSpc>
                <a:spcPct val="101099"/>
              </a:lnSpc>
            </a:pP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вызывающих  </a:t>
            </a: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нетяжелые</a:t>
            </a:r>
            <a:r>
              <a:rPr dirty="0" sz="17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1700" spc="-5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ве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20">
                <a:solidFill>
                  <a:srgbClr val="565656"/>
                </a:solidFill>
                <a:latin typeface="Lucida Sans Unicode"/>
                <a:cs typeface="Lucida Sans Unicode"/>
              </a:rPr>
              <a:t>хних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дых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ельных  </a:t>
            </a: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пу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ей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айне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дкими  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летальными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565656"/>
                </a:solidFill>
                <a:latin typeface="Lucida Sans Unicode"/>
                <a:cs typeface="Lucida Sans Unicode"/>
              </a:rPr>
              <a:t>исходами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93105" y="7097114"/>
            <a:ext cx="2799715" cy="316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37185">
              <a:lnSpc>
                <a:spcPct val="101099"/>
              </a:lnSpc>
              <a:spcBef>
                <a:spcPts val="95"/>
              </a:spcBef>
            </a:pP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Эпидемия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атипичной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пневмонии,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60">
                <a:solidFill>
                  <a:srgbClr val="0050EF"/>
                </a:solidFill>
                <a:latin typeface="Lucida Sans Unicode"/>
                <a:cs typeface="Lucida Sans Unicode"/>
              </a:rPr>
              <a:t>вызв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анн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70">
                <a:solidFill>
                  <a:srgbClr val="0050EF"/>
                </a:solidFill>
                <a:latin typeface="Lucida Sans Unicode"/>
                <a:cs typeface="Lucida Sans Unicode"/>
              </a:rPr>
              <a:t>я 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коронавирусом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SARS-CoV.</a:t>
            </a:r>
            <a:endParaRPr sz="1700">
              <a:latin typeface="Lucida Sans Unicode"/>
              <a:cs typeface="Lucida Sans Unicode"/>
            </a:endParaRPr>
          </a:p>
          <a:p>
            <a:pPr marL="12700" marR="621665">
              <a:lnSpc>
                <a:spcPct val="101099"/>
              </a:lnSpc>
            </a:pP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За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пери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45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эпид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емии  </a:t>
            </a:r>
            <a:r>
              <a:rPr dirty="0" sz="1700" spc="8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45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31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ст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анах 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зарегистрировано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 spc="-495">
                <a:solidFill>
                  <a:srgbClr val="0050E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00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r>
              <a:rPr dirty="0" sz="1700" spc="-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случа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в,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1099"/>
              </a:lnSpc>
            </a:pP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них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1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380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175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сме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ельным  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исходом.</a:t>
            </a:r>
            <a:endParaRPr sz="1700">
              <a:latin typeface="Lucida Sans Unicode"/>
              <a:cs typeface="Lucida Sans Unicode"/>
            </a:endParaRPr>
          </a:p>
          <a:p>
            <a:pPr marL="12700" marR="324485">
              <a:lnSpc>
                <a:spcPct val="101099"/>
              </a:lnSpc>
            </a:pPr>
            <a:r>
              <a:rPr dirty="0" sz="1700" spc="-20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0050EF"/>
                </a:solidFill>
                <a:latin typeface="Lucida Sans Unicode"/>
                <a:cs typeface="Lucida Sans Unicode"/>
              </a:rPr>
              <a:t>2004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г.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новых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случаев  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не</a:t>
            </a:r>
            <a:r>
              <a:rPr dirty="0" sz="1700" spc="-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зарегистрировано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26967" y="7882728"/>
            <a:ext cx="2447290" cy="2382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9685">
              <a:lnSpc>
                <a:spcPct val="101099"/>
              </a:lnSpc>
              <a:spcBef>
                <a:spcPts val="95"/>
              </a:spcBef>
            </a:pPr>
            <a:r>
              <a:rPr dirty="0" sz="1700" spc="-70">
                <a:solidFill>
                  <a:srgbClr val="565656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45">
                <a:solidFill>
                  <a:srgbClr val="565656"/>
                </a:solidFill>
                <a:latin typeface="Lucida Sans Unicode"/>
                <a:cs typeface="Lucida Sans Unicode"/>
              </a:rPr>
              <a:t>яви</a:t>
            </a:r>
            <a:r>
              <a:rPr dirty="0" sz="1700" spc="50">
                <a:solidFill>
                  <a:srgbClr val="565656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20">
                <a:solidFill>
                  <a:srgbClr val="565656"/>
                </a:solidFill>
                <a:latin typeface="Lucida Sans Unicode"/>
                <a:cs typeface="Lucida Sans Unicode"/>
              </a:rPr>
              <a:t>ся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оронави</a:t>
            </a: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с 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ME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R</a:t>
            </a:r>
            <a:r>
              <a:rPr dirty="0" sz="1700" spc="45">
                <a:solidFill>
                  <a:srgbClr val="565656"/>
                </a:solidFill>
                <a:latin typeface="Lucida Sans Unicode"/>
                <a:cs typeface="Lucida Sans Unicode"/>
              </a:rPr>
              <a:t>S</a:t>
            </a:r>
            <a:r>
              <a:rPr dirty="0" sz="1700" spc="-29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114">
                <a:solidFill>
                  <a:srgbClr val="565656"/>
                </a:solidFill>
                <a:latin typeface="Lucida Sans Unicode"/>
                <a:cs typeface="Lucida Sans Unicode"/>
              </a:rPr>
              <a:t>Co</a:t>
            </a:r>
            <a:r>
              <a:rPr dirty="0" sz="1700" spc="-240">
                <a:solidFill>
                  <a:srgbClr val="565656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565656"/>
                </a:solidFill>
                <a:latin typeface="Lucida Sans Unicode"/>
                <a:cs typeface="Lucida Sans Unicode"/>
              </a:rPr>
              <a:t>воз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ди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10">
                <a:solidFill>
                  <a:srgbClr val="565656"/>
                </a:solidFill>
                <a:latin typeface="Lucida Sans Unicode"/>
                <a:cs typeface="Lucida Sans Unicode"/>
              </a:rPr>
              <a:t>ель 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ближневосточного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565656"/>
                </a:solidFill>
                <a:latin typeface="Lucida Sans Unicode"/>
                <a:cs typeface="Lucida Sans Unicode"/>
              </a:rPr>
              <a:t>респираторного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син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рома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(ME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R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S).</a:t>
            </a:r>
            <a:endParaRPr sz="1700">
              <a:latin typeface="Lucida Sans Unicode"/>
              <a:cs typeface="Lucida Sans Unicode"/>
            </a:endParaRPr>
          </a:p>
          <a:p>
            <a:pPr marL="12700" marR="340360">
              <a:lnSpc>
                <a:spcPct val="101099"/>
              </a:lnSpc>
            </a:pPr>
            <a:r>
              <a:rPr dirty="0" sz="1700" spc="-60">
                <a:solidFill>
                  <a:srgbClr val="565656"/>
                </a:solidFill>
                <a:latin typeface="Lucida Sans Unicode"/>
                <a:cs typeface="Lucida Sans Unicode"/>
              </a:rPr>
              <a:t>Цирк</a:t>
            </a:r>
            <a:r>
              <a:rPr dirty="0" sz="1700" spc="-9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700">
                <a:solidFill>
                  <a:srgbClr val="565656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ет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н.в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.  </a:t>
            </a:r>
            <a:r>
              <a:rPr dirty="0" sz="1700" spc="-18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5">
                <a:solidFill>
                  <a:srgbClr val="565656"/>
                </a:solidFill>
                <a:latin typeface="Lucida Sans Unicode"/>
                <a:cs typeface="Lucida Sans Unicode"/>
              </a:rPr>
              <a:t>20</a:t>
            </a:r>
            <a:r>
              <a:rPr dirty="0" sz="1700" spc="-185">
                <a:solidFill>
                  <a:srgbClr val="565656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114">
                <a:solidFill>
                  <a:srgbClr val="565656"/>
                </a:solidFill>
                <a:latin typeface="Lucida Sans Unicode"/>
                <a:cs typeface="Lucida Sans Unicode"/>
              </a:rPr>
              <a:t>0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г.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зарегистрировано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 spc="-145">
                <a:solidFill>
                  <a:srgbClr val="565656"/>
                </a:solidFill>
                <a:latin typeface="Lucida Sans Unicode"/>
                <a:cs typeface="Lucida Sans Unicode"/>
              </a:rPr>
              <a:t>866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ле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альных</a:t>
            </a:r>
            <a:r>
              <a:rPr dirty="0" sz="17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ис</a:t>
            </a:r>
            <a:r>
              <a:rPr dirty="0" sz="1700" spc="-114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57474" y="6049445"/>
            <a:ext cx="3463925" cy="4215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0485">
              <a:lnSpc>
                <a:spcPct val="101099"/>
              </a:lnSpc>
              <a:spcBef>
                <a:spcPts val="95"/>
              </a:spcBef>
            </a:pPr>
            <a:r>
              <a:rPr dirty="0" sz="1700" spc="9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он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ц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0">
                <a:solidFill>
                  <a:srgbClr val="0050EF"/>
                </a:solidFill>
                <a:latin typeface="Lucida Sans Unicode"/>
                <a:cs typeface="Lucida Sans Unicode"/>
              </a:rPr>
              <a:t>2019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ерри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ор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КН</a:t>
            </a:r>
            <a:r>
              <a:rPr dirty="0" sz="1700" spc="45">
                <a:solidFill>
                  <a:srgbClr val="0050EF"/>
                </a:solidFill>
                <a:latin typeface="Lucida Sans Unicode"/>
                <a:cs typeface="Lucida Sans Unicode"/>
              </a:rPr>
              <a:t>Р 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произошла 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вспышка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новой 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коронавирусной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инфекции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SAR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S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Co</a:t>
            </a:r>
            <a:r>
              <a:rPr dirty="0" sz="1700" spc="-160">
                <a:solidFill>
                  <a:srgbClr val="0050EF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-33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204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эпи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ц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ент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ом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1099"/>
              </a:lnSpc>
            </a:pPr>
            <a:r>
              <a:rPr dirty="0" sz="1700" spc="8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провинции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0">
                <a:solidFill>
                  <a:srgbClr val="0050EF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убэй.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9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я</a:t>
            </a:r>
            <a:r>
              <a:rPr dirty="0" sz="1700" spc="35">
                <a:solidFill>
                  <a:srgbClr val="0050EF"/>
                </a:solidFill>
                <a:latin typeface="Lucida Sans Unicode"/>
                <a:cs typeface="Lucida Sans Unicode"/>
              </a:rPr>
              <a:t>щ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ее  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время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ис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очни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ом</a:t>
            </a:r>
            <a:r>
              <a:rPr dirty="0" sz="170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инфе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ции  </a:t>
            </a:r>
            <a:r>
              <a:rPr dirty="0" sz="1700" spc="35">
                <a:solidFill>
                  <a:srgbClr val="0050EF"/>
                </a:solidFill>
                <a:latin typeface="Lucida Sans Unicode"/>
                <a:cs typeface="Lucida Sans Unicode"/>
              </a:rPr>
              <a:t>являе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25">
                <a:solidFill>
                  <a:srgbClr val="0050EF"/>
                </a:solidFill>
                <a:latin typeface="Lucida Sans Unicode"/>
                <a:cs typeface="Lucida Sans Unicode"/>
              </a:rPr>
              <a:t>ся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7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льной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чел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ове</a:t>
            </a:r>
            <a:r>
              <a:rPr dirty="0" sz="1700" spc="2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,</a:t>
            </a:r>
            <a:endParaRPr sz="1700">
              <a:latin typeface="Lucida Sans Unicode"/>
              <a:cs typeface="Lucida Sans Unicode"/>
            </a:endParaRPr>
          </a:p>
          <a:p>
            <a:pPr marL="12700" marR="653415">
              <a:lnSpc>
                <a:spcPct val="101099"/>
              </a:lnSpc>
            </a:pPr>
            <a:r>
              <a:rPr dirty="0" sz="1700" spc="8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ом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0050E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4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сле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35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ящи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йся  </a:t>
            </a:r>
            <a:r>
              <a:rPr dirty="0" sz="1700" spc="8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инкубационном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пе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де</a:t>
            </a:r>
            <a:endParaRPr sz="1700">
              <a:latin typeface="Lucida Sans Unicode"/>
              <a:cs typeface="Lucida Sans Unicode"/>
            </a:endParaRPr>
          </a:p>
          <a:p>
            <a:pPr marL="12700" marR="112395">
              <a:lnSpc>
                <a:spcPct val="101099"/>
              </a:lnSpc>
            </a:pP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заболевания,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бессимптомный </a:t>
            </a:r>
            <a:r>
              <a:rPr dirty="0" sz="1700" spc="-5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носитель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0050EF"/>
                </a:solidFill>
                <a:latin typeface="Lucida Sans Unicode"/>
                <a:cs typeface="Lucida Sans Unicode"/>
              </a:rPr>
              <a:t>SARS-CoV-2.</a:t>
            </a:r>
            <a:endParaRPr sz="1700">
              <a:latin typeface="Lucida Sans Unicode"/>
              <a:cs typeface="Lucida Sans Unicode"/>
            </a:endParaRPr>
          </a:p>
          <a:p>
            <a:pPr algn="just" marL="12700" marR="371475">
              <a:lnSpc>
                <a:spcPct val="101099"/>
              </a:lnSpc>
            </a:pPr>
            <a:r>
              <a:rPr dirty="0" sz="1700" spc="-204">
                <a:solidFill>
                  <a:srgbClr val="0050EF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6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5">
                <a:solidFill>
                  <a:srgbClr val="0050EF"/>
                </a:solidFill>
                <a:latin typeface="Lucida Sans Unicode"/>
                <a:cs typeface="Lucida Sans Unicode"/>
              </a:rPr>
              <a:t>овлена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6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20">
                <a:solidFill>
                  <a:srgbClr val="0050EF"/>
                </a:solidFill>
                <a:latin typeface="Lucida Sans Unicode"/>
                <a:cs typeface="Lucida Sans Unicode"/>
              </a:rPr>
              <a:t>ль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ин</a:t>
            </a:r>
            <a:r>
              <a:rPr dirty="0" sz="1700" spc="10">
                <a:solidFill>
                  <a:srgbClr val="0050EF"/>
                </a:solidFill>
                <a:latin typeface="Lucida Sans Unicode"/>
                <a:cs typeface="Lucida Sans Unicode"/>
              </a:rPr>
              <a:t>ф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екции,  </a:t>
            </a:r>
            <a:r>
              <a:rPr dirty="0" sz="1700" spc="15">
                <a:solidFill>
                  <a:srgbClr val="0050EF"/>
                </a:solidFill>
                <a:latin typeface="Lucida Sans Unicode"/>
                <a:cs typeface="Lucida Sans Unicode"/>
              </a:rPr>
              <a:t>вызванной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0050EF"/>
                </a:solidFill>
                <a:latin typeface="Lucida Sans Unicode"/>
                <a:cs typeface="Lucida Sans Unicode"/>
              </a:rPr>
              <a:t>SARS-CoV-2,</a:t>
            </a:r>
            <a:endParaRPr sz="1700">
              <a:latin typeface="Lucida Sans Unicode"/>
              <a:cs typeface="Lucida Sans Unicode"/>
            </a:endParaRPr>
          </a:p>
          <a:p>
            <a:pPr algn="just" marL="12700" marR="697230">
              <a:lnSpc>
                <a:spcPct val="101099"/>
              </a:lnSpc>
            </a:pP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как инфекции, </a:t>
            </a:r>
            <a:r>
              <a:rPr dirty="0" sz="1700">
                <a:solidFill>
                  <a:srgbClr val="0050EF"/>
                </a:solidFill>
                <a:latin typeface="Lucida Sans Unicode"/>
                <a:cs typeface="Lucida Sans Unicode"/>
              </a:rPr>
              <a:t>связанной </a:t>
            </a:r>
            <a:r>
              <a:rPr dirty="0" sz="1700" spc="-5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оказанием</a:t>
            </a:r>
            <a:r>
              <a:rPr dirty="0" sz="17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ме</a:t>
            </a:r>
            <a:r>
              <a:rPr dirty="0" sz="1700" spc="-80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иц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нс</a:t>
            </a:r>
            <a:r>
              <a:rPr dirty="0" sz="1700" spc="-7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ой 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помощи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677092" y="7620857"/>
            <a:ext cx="2626360" cy="2644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87400">
              <a:lnSpc>
                <a:spcPct val="101099"/>
              </a:lnSpc>
              <a:spcBef>
                <a:spcPts val="95"/>
              </a:spcBef>
            </a:pP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Высокий</a:t>
            </a:r>
            <a:r>
              <a:rPr dirty="0" sz="17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уровень </a:t>
            </a:r>
            <a:r>
              <a:rPr dirty="0" sz="1700" spc="-5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заболеваемости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1099"/>
              </a:lnSpc>
            </a:pP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летальности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странах, </a:t>
            </a:r>
            <a:r>
              <a:rPr dirty="0" sz="1700" spc="-5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где</a:t>
            </a:r>
            <a:r>
              <a:rPr dirty="0" sz="17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565656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ол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яционн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204">
                <a:solidFill>
                  <a:srgbClr val="565656"/>
                </a:solidFill>
                <a:latin typeface="Lucida Sans Unicode"/>
                <a:cs typeface="Lucida Sans Unicode"/>
              </a:rPr>
              <a:t>- 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ограничительные 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мероприятия </a:t>
            </a:r>
            <a:r>
              <a:rPr dirty="0" sz="1700">
                <a:solidFill>
                  <a:srgbClr val="565656"/>
                </a:solidFill>
                <a:latin typeface="Lucida Sans Unicode"/>
                <a:cs typeface="Lucida Sans Unicode"/>
              </a:rPr>
              <a:t>были 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565656"/>
                </a:solidFill>
                <a:latin typeface="Lucida Sans Unicode"/>
                <a:cs typeface="Lucida Sans Unicode"/>
              </a:rPr>
              <a:t>введе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40">
                <a:solidFill>
                  <a:srgbClr val="565656"/>
                </a:solidFill>
                <a:latin typeface="Lucida Sans Unicode"/>
                <a:cs typeface="Lucida Sans Unicode"/>
              </a:rPr>
              <a:t>ы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запозда</a:t>
            </a:r>
            <a:r>
              <a:rPr dirty="0" sz="1700" spc="-3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ием  </a:t>
            </a:r>
            <a:r>
              <a:rPr dirty="0" sz="170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565656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неполном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объеме  </a:t>
            </a:r>
            <a:r>
              <a:rPr dirty="0" sz="1700" spc="-15">
                <a:solidFill>
                  <a:srgbClr val="565656"/>
                </a:solidFill>
                <a:latin typeface="Lucida Sans Unicode"/>
                <a:cs typeface="Lucida Sans Unicode"/>
              </a:rPr>
              <a:t>(Италия, </a:t>
            </a: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Испания, </a:t>
            </a:r>
            <a:r>
              <a:rPr dirty="0" sz="1700" spc="-110">
                <a:solidFill>
                  <a:srgbClr val="565656"/>
                </a:solidFill>
                <a:latin typeface="Lucida Sans Unicode"/>
                <a:cs typeface="Lucida Sans Unicode"/>
              </a:rPr>
              <a:t>США, </a:t>
            </a:r>
            <a:r>
              <a:rPr dirty="0" sz="1700" spc="-1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Великобритания).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5001" y="1959672"/>
            <a:ext cx="4766945" cy="3990340"/>
            <a:chOff x="455001" y="1959672"/>
            <a:chExt cx="4766945" cy="399034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004" y="1959672"/>
              <a:ext cx="4754606" cy="39897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001" y="2236820"/>
              <a:ext cx="4512374" cy="351944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8671" y="2111339"/>
              <a:ext cx="4399915" cy="3634740"/>
            </a:xfrm>
            <a:custGeom>
              <a:avLst/>
              <a:gdLst/>
              <a:ahLst/>
              <a:cxnLst/>
              <a:rect l="l" t="t" r="r" b="b"/>
              <a:pathLst>
                <a:path w="4399915" h="3634740">
                  <a:moveTo>
                    <a:pt x="4224043" y="0"/>
                  </a:moveTo>
                  <a:lnTo>
                    <a:pt x="175363" y="0"/>
                  </a:lnTo>
                  <a:lnTo>
                    <a:pt x="128745" y="6261"/>
                  </a:lnTo>
                  <a:lnTo>
                    <a:pt x="86855" y="23934"/>
                  </a:lnTo>
                  <a:lnTo>
                    <a:pt x="51363" y="51351"/>
                  </a:lnTo>
                  <a:lnTo>
                    <a:pt x="23942" y="86845"/>
                  </a:lnTo>
                  <a:lnTo>
                    <a:pt x="6264" y="128751"/>
                  </a:lnTo>
                  <a:lnTo>
                    <a:pt x="0" y="175399"/>
                  </a:lnTo>
                  <a:lnTo>
                    <a:pt x="0" y="3459160"/>
                  </a:lnTo>
                  <a:lnTo>
                    <a:pt x="6264" y="3505808"/>
                  </a:lnTo>
                  <a:lnTo>
                    <a:pt x="23942" y="3547713"/>
                  </a:lnTo>
                  <a:lnTo>
                    <a:pt x="51363" y="3583208"/>
                  </a:lnTo>
                  <a:lnTo>
                    <a:pt x="86855" y="3610625"/>
                  </a:lnTo>
                  <a:lnTo>
                    <a:pt x="128745" y="3628298"/>
                  </a:lnTo>
                  <a:lnTo>
                    <a:pt x="175363" y="3634559"/>
                  </a:lnTo>
                  <a:lnTo>
                    <a:pt x="4224043" y="3634559"/>
                  </a:lnTo>
                  <a:lnTo>
                    <a:pt x="4270691" y="3628298"/>
                  </a:lnTo>
                  <a:lnTo>
                    <a:pt x="4312596" y="3610625"/>
                  </a:lnTo>
                  <a:lnTo>
                    <a:pt x="4348091" y="3583208"/>
                  </a:lnTo>
                  <a:lnTo>
                    <a:pt x="4375508" y="3547713"/>
                  </a:lnTo>
                  <a:lnTo>
                    <a:pt x="4393181" y="3505808"/>
                  </a:lnTo>
                  <a:lnTo>
                    <a:pt x="4399442" y="3459160"/>
                  </a:lnTo>
                  <a:lnTo>
                    <a:pt x="4399442" y="175399"/>
                  </a:lnTo>
                  <a:lnTo>
                    <a:pt x="4393181" y="128751"/>
                  </a:lnTo>
                  <a:lnTo>
                    <a:pt x="4375508" y="86845"/>
                  </a:lnTo>
                  <a:lnTo>
                    <a:pt x="4348091" y="51351"/>
                  </a:lnTo>
                  <a:lnTo>
                    <a:pt x="4312596" y="23934"/>
                  </a:lnTo>
                  <a:lnTo>
                    <a:pt x="4270691" y="6261"/>
                  </a:lnTo>
                  <a:lnTo>
                    <a:pt x="4224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811540" y="2478990"/>
            <a:ext cx="3715385" cy="2908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75"/>
              </a:lnSpc>
              <a:spcBef>
                <a:spcPts val="110"/>
              </a:spcBef>
            </a:pPr>
            <a:r>
              <a:rPr dirty="0" sz="2850" spc="-30">
                <a:solidFill>
                  <a:srgbClr val="565656"/>
                </a:solidFill>
                <a:latin typeface="Lucida Sans Unicode"/>
                <a:cs typeface="Lucida Sans Unicode"/>
              </a:rPr>
              <a:t>Коронавирусы</a:t>
            </a: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ts val="2835"/>
              </a:lnSpc>
            </a:pP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400" spc="-25" i="1">
                <a:solidFill>
                  <a:srgbClr val="1F1F1F"/>
                </a:solidFill>
                <a:latin typeface="Arial"/>
                <a:cs typeface="Arial"/>
              </a:rPr>
              <a:t>Coronaviridae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ts val="2750"/>
              </a:lnSpc>
              <a:spcBef>
                <a:spcPts val="2820"/>
              </a:spcBef>
            </a:pP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это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большое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се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ейство 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РНК-содержащих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вирусов,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способны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инфицировать 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человека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некоторых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животных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49774" y="7179646"/>
            <a:ext cx="0" cy="3025775"/>
          </a:xfrm>
          <a:custGeom>
            <a:avLst/>
            <a:gdLst/>
            <a:ahLst/>
            <a:cxnLst/>
            <a:rect l="l" t="t" r="r" b="b"/>
            <a:pathLst>
              <a:path w="0" h="3025775">
                <a:moveTo>
                  <a:pt x="0" y="3025253"/>
                </a:moveTo>
                <a:lnTo>
                  <a:pt x="0" y="0"/>
                </a:lnTo>
              </a:path>
            </a:pathLst>
          </a:custGeom>
          <a:ln w="6546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620507" y="6396213"/>
            <a:ext cx="0" cy="3809365"/>
          </a:xfrm>
          <a:custGeom>
            <a:avLst/>
            <a:gdLst/>
            <a:ahLst/>
            <a:cxnLst/>
            <a:rect l="l" t="t" r="r" b="b"/>
            <a:pathLst>
              <a:path w="0" h="3809365">
                <a:moveTo>
                  <a:pt x="0" y="3808958"/>
                </a:moveTo>
                <a:lnTo>
                  <a:pt x="0" y="0"/>
                </a:lnTo>
              </a:path>
            </a:pathLst>
          </a:custGeom>
          <a:ln w="6546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486998" y="7705571"/>
            <a:ext cx="0" cy="2499995"/>
          </a:xfrm>
          <a:custGeom>
            <a:avLst/>
            <a:gdLst/>
            <a:ahLst/>
            <a:cxnLst/>
            <a:rect l="l" t="t" r="r" b="b"/>
            <a:pathLst>
              <a:path w="0" h="2499995">
                <a:moveTo>
                  <a:pt x="0" y="2499600"/>
                </a:moveTo>
                <a:lnTo>
                  <a:pt x="0" y="0"/>
                </a:lnTo>
              </a:path>
            </a:pathLst>
          </a:custGeom>
          <a:ln w="6546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546399" y="6396213"/>
            <a:ext cx="0" cy="3809365"/>
          </a:xfrm>
          <a:custGeom>
            <a:avLst/>
            <a:gdLst/>
            <a:ahLst/>
            <a:cxnLst/>
            <a:rect l="l" t="t" r="r" b="b"/>
            <a:pathLst>
              <a:path w="0" h="3809365">
                <a:moveTo>
                  <a:pt x="0" y="3808958"/>
                </a:moveTo>
                <a:lnTo>
                  <a:pt x="0" y="0"/>
                </a:lnTo>
              </a:path>
            </a:pathLst>
          </a:custGeom>
          <a:ln w="6546">
            <a:solidFill>
              <a:srgbClr val="1E1E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80999" y="7968534"/>
            <a:ext cx="0" cy="2236470"/>
          </a:xfrm>
          <a:custGeom>
            <a:avLst/>
            <a:gdLst/>
            <a:ahLst/>
            <a:cxnLst/>
            <a:rect l="l" t="t" r="r" b="b"/>
            <a:pathLst>
              <a:path w="0" h="2236470">
                <a:moveTo>
                  <a:pt x="0" y="2236274"/>
                </a:moveTo>
                <a:lnTo>
                  <a:pt x="0" y="0"/>
                </a:lnTo>
              </a:path>
            </a:pathLst>
          </a:custGeom>
          <a:ln w="6546">
            <a:solidFill>
              <a:srgbClr val="1E1E1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618671" y="1942564"/>
            <a:ext cx="18869025" cy="4010660"/>
            <a:chOff x="618671" y="1942564"/>
            <a:chExt cx="18869025" cy="4010660"/>
          </a:xfrm>
        </p:grpSpPr>
        <p:sp>
          <p:nvSpPr>
            <p:cNvPr id="49" name="object 49"/>
            <p:cNvSpPr/>
            <p:nvPr/>
          </p:nvSpPr>
          <p:spPr>
            <a:xfrm>
              <a:off x="618671" y="5948849"/>
              <a:ext cx="18869025" cy="0"/>
            </a:xfrm>
            <a:custGeom>
              <a:avLst/>
              <a:gdLst/>
              <a:ahLst/>
              <a:cxnLst/>
              <a:rect l="l" t="t" r="r" b="b"/>
              <a:pathLst>
                <a:path w="18869025" h="0">
                  <a:moveTo>
                    <a:pt x="0" y="0"/>
                  </a:moveTo>
                  <a:lnTo>
                    <a:pt x="18868666" y="0"/>
                  </a:lnTo>
                </a:path>
              </a:pathLst>
            </a:custGeom>
            <a:ln w="8729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8961" y="1942564"/>
              <a:ext cx="1007524" cy="1003507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929767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5">
                <a:solidFill>
                  <a:srgbClr val="FF2D66"/>
                </a:solidFill>
              </a:rPr>
              <a:t>Воз</a:t>
            </a:r>
            <a:r>
              <a:rPr dirty="0" sz="4300" spc="10">
                <a:solidFill>
                  <a:srgbClr val="FF2D66"/>
                </a:solidFill>
              </a:rPr>
              <a:t>н</a:t>
            </a:r>
            <a:r>
              <a:rPr dirty="0" sz="4300" spc="-55">
                <a:solidFill>
                  <a:srgbClr val="FF2D66"/>
                </a:solidFill>
              </a:rPr>
              <a:t>икновение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90">
                <a:solidFill>
                  <a:srgbClr val="FF2D66"/>
                </a:solidFill>
              </a:rPr>
              <a:t>и</a:t>
            </a:r>
            <a:r>
              <a:rPr dirty="0" sz="4300" spc="-295">
                <a:solidFill>
                  <a:srgbClr val="FF2D66"/>
                </a:solidFill>
              </a:rPr>
              <a:t> </a:t>
            </a:r>
            <a:r>
              <a:rPr dirty="0" sz="4300" spc="-114">
                <a:solidFill>
                  <a:srgbClr val="FF2D66"/>
                </a:solidFill>
              </a:rPr>
              <a:t>распростране</a:t>
            </a:r>
            <a:r>
              <a:rPr dirty="0" sz="4300" spc="-114">
                <a:solidFill>
                  <a:srgbClr val="FF2D66"/>
                </a:solidFill>
              </a:rPr>
              <a:t>н</a:t>
            </a:r>
            <a:r>
              <a:rPr dirty="0" sz="4300" spc="-65">
                <a:solidFill>
                  <a:srgbClr val="FF2D66"/>
                </a:solidFill>
              </a:rPr>
              <a:t>ие</a:t>
            </a:r>
            <a:endParaRPr sz="4300"/>
          </a:p>
        </p:txBody>
      </p:sp>
      <p:sp>
        <p:nvSpPr>
          <p:cNvPr id="52" name="object 52"/>
          <p:cNvSpPr txBox="1"/>
          <p:nvPr/>
        </p:nvSpPr>
        <p:spPr>
          <a:xfrm>
            <a:off x="6891980" y="880300"/>
            <a:ext cx="893762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5">
                <a:solidFill>
                  <a:srgbClr val="565656"/>
                </a:solidFill>
                <a:latin typeface="Lucida Sans Unicode"/>
                <a:cs typeface="Lucida Sans Unicode"/>
              </a:rPr>
              <a:t>но</a:t>
            </a:r>
            <a:r>
              <a:rPr dirty="0" sz="4300" spc="-2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110">
                <a:solidFill>
                  <a:srgbClr val="565656"/>
                </a:solidFill>
                <a:latin typeface="Lucida Sans Unicode"/>
                <a:cs typeface="Lucida Sans Unicode"/>
              </a:rPr>
              <a:t>ой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20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135">
                <a:solidFill>
                  <a:srgbClr val="565656"/>
                </a:solidFill>
                <a:latin typeface="Lucida Sans Unicode"/>
                <a:cs typeface="Lucida Sans Unicode"/>
              </a:rPr>
              <a:t>оро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30">
                <a:solidFill>
                  <a:srgbClr val="565656"/>
                </a:solidFill>
                <a:latin typeface="Lucida Sans Unicode"/>
                <a:cs typeface="Lucida Sans Unicode"/>
              </a:rPr>
              <a:t>ави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120">
                <a:solidFill>
                  <a:srgbClr val="565656"/>
                </a:solidFill>
                <a:latin typeface="Lucida Sans Unicode"/>
                <a:cs typeface="Lucida Sans Unicode"/>
              </a:rPr>
              <a:t>сной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784482" y="682805"/>
            <a:ext cx="6400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3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9179" y="628430"/>
            <a:ext cx="521334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90">
                <a:solidFill>
                  <a:srgbClr val="A6A6A6"/>
                </a:solidFill>
                <a:latin typeface="Lucida Sans Unicode"/>
                <a:cs typeface="Lucida Sans Unicode"/>
              </a:rPr>
              <a:t>20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585" y="10121912"/>
            <a:ext cx="1857946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75">
                <a:latin typeface="Lucida Sans Unicode"/>
                <a:cs typeface="Lucida Sans Unicode"/>
              </a:rPr>
              <a:t>*При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заболевании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невозможности</a:t>
            </a:r>
            <a:r>
              <a:rPr dirty="0" sz="2000" spc="-5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проведения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скрининга</a:t>
            </a:r>
            <a:r>
              <a:rPr dirty="0" sz="2000" spc="-70">
                <a:latin typeface="Lucida Sans Unicode"/>
                <a:cs typeface="Lucida Sans Unicode"/>
              </a:rPr>
              <a:t> </a:t>
            </a:r>
            <a:r>
              <a:rPr dirty="0" sz="2000" spc="-260">
                <a:latin typeface="Lucida Sans Unicode"/>
                <a:cs typeface="Lucida Sans Unicode"/>
              </a:rPr>
              <a:t>1-го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триместра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оценка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риска</a:t>
            </a:r>
            <a:r>
              <a:rPr dirty="0" sz="2000" spc="-95">
                <a:latin typeface="Lucida Sans Unicode"/>
                <a:cs typeface="Lucida Sans Unicode"/>
              </a:rPr>
              <a:t> хромосомных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анеуплоидий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у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плода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проводится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на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основании </a:t>
            </a:r>
            <a:r>
              <a:rPr dirty="0" sz="2000" spc="-615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скрининга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215">
                <a:latin typeface="Lucida Sans Unicode"/>
                <a:cs typeface="Lucida Sans Unicode"/>
              </a:rPr>
              <a:t>2-го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триместра.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При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заболевании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225">
                <a:latin typeface="Lucida Sans Unicode"/>
                <a:cs typeface="Lucida Sans Unicode"/>
              </a:rPr>
              <a:t>COVID-19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рекомендуется </a:t>
            </a:r>
            <a:r>
              <a:rPr dirty="0" sz="2000" spc="-55">
                <a:latin typeface="Lucida Sans Unicode"/>
                <a:cs typeface="Lucida Sans Unicode"/>
              </a:rPr>
              <a:t>отложить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проведение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5">
                <a:latin typeface="Lucida Sans Unicode"/>
                <a:cs typeface="Lucida Sans Unicode"/>
              </a:rPr>
              <a:t>инвазивной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диагностики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минимально</a:t>
            </a:r>
            <a:r>
              <a:rPr dirty="0" sz="2000" spc="-6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на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340">
                <a:latin typeface="Lucida Sans Unicode"/>
                <a:cs typeface="Lucida Sans Unicode"/>
              </a:rPr>
              <a:t>14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дней.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880237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20">
                <a:solidFill>
                  <a:srgbClr val="FF2D66"/>
                </a:solidFill>
              </a:rPr>
              <a:t>Акушерск</a:t>
            </a:r>
            <a:r>
              <a:rPr dirty="0" sz="4300" spc="-145">
                <a:solidFill>
                  <a:srgbClr val="FF2D66"/>
                </a:solidFill>
              </a:rPr>
              <a:t>а</a:t>
            </a:r>
            <a:r>
              <a:rPr dirty="0" sz="4300" spc="215">
                <a:solidFill>
                  <a:srgbClr val="FF2D66"/>
                </a:solidFill>
              </a:rPr>
              <a:t>я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95">
                <a:solidFill>
                  <a:srgbClr val="FF2D66"/>
                </a:solidFill>
              </a:rPr>
              <a:t>т</a:t>
            </a:r>
            <a:r>
              <a:rPr dirty="0" sz="4300" spc="-55">
                <a:solidFill>
                  <a:srgbClr val="FF2D66"/>
                </a:solidFill>
              </a:rPr>
              <a:t>актика</a:t>
            </a:r>
            <a:r>
              <a:rPr dirty="0" sz="4300" spc="-280">
                <a:solidFill>
                  <a:srgbClr val="FF2D66"/>
                </a:solidFill>
              </a:rPr>
              <a:t> </a:t>
            </a:r>
            <a:r>
              <a:rPr dirty="0" sz="4300" spc="-125"/>
              <a:t>при</a:t>
            </a:r>
            <a:r>
              <a:rPr dirty="0" sz="4300" spc="-285"/>
              <a:t> </a:t>
            </a:r>
            <a:r>
              <a:rPr dirty="0" sz="4300" spc="-575"/>
              <a:t>C</a:t>
            </a:r>
            <a:r>
              <a:rPr dirty="0" sz="4300" spc="-425"/>
              <a:t>O</a:t>
            </a:r>
            <a:r>
              <a:rPr dirty="0" sz="4300" spc="-175"/>
              <a:t>VI</a:t>
            </a:r>
            <a:r>
              <a:rPr dirty="0" sz="4300" spc="-270"/>
              <a:t>D</a:t>
            </a:r>
            <a:r>
              <a:rPr dirty="0" sz="4300" spc="-825"/>
              <a:t>-</a:t>
            </a:r>
            <a:r>
              <a:rPr dirty="0" sz="4300" spc="-630"/>
              <a:t>19</a:t>
            </a:r>
            <a:endParaRPr sz="4300"/>
          </a:p>
        </p:txBody>
      </p:sp>
      <p:sp>
        <p:nvSpPr>
          <p:cNvPr id="5" name="object 5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26591" y="682805"/>
            <a:ext cx="998219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70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581" y="2088971"/>
            <a:ext cx="18863945" cy="1668780"/>
          </a:xfrm>
          <a:custGeom>
            <a:avLst/>
            <a:gdLst/>
            <a:ahLst/>
            <a:cxnLst/>
            <a:rect l="l" t="t" r="r" b="b"/>
            <a:pathLst>
              <a:path w="18863945" h="1668779">
                <a:moveTo>
                  <a:pt x="0" y="173944"/>
                </a:moveTo>
                <a:lnTo>
                  <a:pt x="6212" y="127688"/>
                </a:lnTo>
                <a:lnTo>
                  <a:pt x="23746" y="86132"/>
                </a:lnTo>
                <a:lnTo>
                  <a:pt x="50942" y="50930"/>
                </a:lnTo>
                <a:lnTo>
                  <a:pt x="86142" y="23738"/>
                </a:lnTo>
                <a:lnTo>
                  <a:pt x="127690" y="6210"/>
                </a:lnTo>
                <a:lnTo>
                  <a:pt x="173926" y="0"/>
                </a:lnTo>
                <a:lnTo>
                  <a:pt x="18689538" y="0"/>
                </a:lnTo>
                <a:lnTo>
                  <a:pt x="18735795" y="6210"/>
                </a:lnTo>
                <a:lnTo>
                  <a:pt x="18777351" y="23738"/>
                </a:lnTo>
                <a:lnTo>
                  <a:pt x="18812552" y="50930"/>
                </a:lnTo>
                <a:lnTo>
                  <a:pt x="18839744" y="86132"/>
                </a:lnTo>
                <a:lnTo>
                  <a:pt x="18857272" y="127688"/>
                </a:lnTo>
                <a:lnTo>
                  <a:pt x="18863483" y="173944"/>
                </a:lnTo>
                <a:lnTo>
                  <a:pt x="18863483" y="1494395"/>
                </a:lnTo>
                <a:lnTo>
                  <a:pt x="18857272" y="1540652"/>
                </a:lnTo>
                <a:lnTo>
                  <a:pt x="18839744" y="1582208"/>
                </a:lnTo>
                <a:lnTo>
                  <a:pt x="18812552" y="1617409"/>
                </a:lnTo>
                <a:lnTo>
                  <a:pt x="18777351" y="1644601"/>
                </a:lnTo>
                <a:lnTo>
                  <a:pt x="18735795" y="1662129"/>
                </a:lnTo>
                <a:lnTo>
                  <a:pt x="18689538" y="1668340"/>
                </a:lnTo>
                <a:lnTo>
                  <a:pt x="173926" y="1668340"/>
                </a:lnTo>
                <a:lnTo>
                  <a:pt x="127690" y="1662129"/>
                </a:lnTo>
                <a:lnTo>
                  <a:pt x="86142" y="1644601"/>
                </a:lnTo>
                <a:lnTo>
                  <a:pt x="50942" y="1617409"/>
                </a:lnTo>
                <a:lnTo>
                  <a:pt x="23746" y="1582208"/>
                </a:lnTo>
                <a:lnTo>
                  <a:pt x="6212" y="1540652"/>
                </a:lnTo>
                <a:lnTo>
                  <a:pt x="0" y="1494395"/>
                </a:lnTo>
                <a:lnTo>
                  <a:pt x="0" y="17394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07571" y="2266037"/>
            <a:ext cx="16362680" cy="13023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800" spc="-320">
                <a:solidFill>
                  <a:srgbClr val="353535"/>
                </a:solidFill>
                <a:latin typeface="Lucida Sans Unicode"/>
                <a:cs typeface="Lucida Sans Unicode"/>
              </a:rPr>
              <a:t>COVID-19,</a:t>
            </a:r>
            <a:r>
              <a:rPr dirty="0" sz="28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5">
                <a:solidFill>
                  <a:srgbClr val="353535"/>
                </a:solidFill>
                <a:latin typeface="Lucida Sans Unicode"/>
                <a:cs typeface="Lucida Sans Unicode"/>
              </a:rPr>
              <a:t>перенесенный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65">
                <a:solidFill>
                  <a:srgbClr val="353535"/>
                </a:solidFill>
                <a:latin typeface="Lucida Sans Unicode"/>
                <a:cs typeface="Lucida Sans Unicode"/>
              </a:rPr>
              <a:t>до</a:t>
            </a:r>
            <a:r>
              <a:rPr dirty="0" sz="28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5">
                <a:solidFill>
                  <a:srgbClr val="353535"/>
                </a:solidFill>
                <a:latin typeface="Lucida Sans Unicode"/>
                <a:cs typeface="Lucida Sans Unicode"/>
              </a:rPr>
              <a:t>12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353535"/>
                </a:solidFill>
                <a:latin typeface="Lucida Sans Unicode"/>
                <a:cs typeface="Lucida Sans Unicode"/>
              </a:rPr>
              <a:t>недель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353535"/>
                </a:solidFill>
                <a:latin typeface="Lucida Sans Unicode"/>
                <a:cs typeface="Lucida Sans Unicode"/>
              </a:rPr>
              <a:t>беременности,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28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25">
                <a:solidFill>
                  <a:srgbClr val="353535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28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5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медицинским</a:t>
            </a:r>
            <a:r>
              <a:rPr dirty="0" sz="28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показанием</a:t>
            </a:r>
            <a:r>
              <a:rPr dirty="0" sz="28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 </a:t>
            </a:r>
            <a:r>
              <a:rPr dirty="0" sz="2800" spc="-8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353535"/>
                </a:solidFill>
                <a:latin typeface="Lucida Sans Unicode"/>
                <a:cs typeface="Lucida Sans Unicode"/>
              </a:rPr>
              <a:t>прерывания</a:t>
            </a:r>
            <a:r>
              <a:rPr dirty="0" sz="28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353535"/>
                </a:solidFill>
                <a:latin typeface="Lucida Sans Unicode"/>
                <a:cs typeface="Lucida Sans Unicode"/>
              </a:rPr>
              <a:t>беременности*.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5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8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353535"/>
                </a:solidFill>
                <a:latin typeface="Lucida Sans Unicode"/>
                <a:cs typeface="Lucida Sans Unicode"/>
              </a:rPr>
              <a:t>крайне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353535"/>
                </a:solidFill>
                <a:latin typeface="Lucida Sans Unicode"/>
                <a:cs typeface="Lucida Sans Unicode"/>
              </a:rPr>
              <a:t>течении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8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353535"/>
                </a:solidFill>
                <a:latin typeface="Lucida Sans Unicode"/>
                <a:cs typeface="Lucida Sans Unicode"/>
              </a:rPr>
              <a:t>вопрос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3340"/>
              </a:lnSpc>
            </a:pPr>
            <a:r>
              <a:rPr dirty="0" sz="2800" spc="-9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353535"/>
                </a:solidFill>
                <a:latin typeface="Lucida Sans Unicode"/>
                <a:cs typeface="Lucida Sans Unicode"/>
              </a:rPr>
              <a:t>пролонгировании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353535"/>
                </a:solidFill>
                <a:latin typeface="Lucida Sans Unicode"/>
                <a:cs typeface="Lucida Sans Unicode"/>
              </a:rPr>
              <a:t>беременности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353535"/>
                </a:solidFill>
                <a:latin typeface="Lucida Sans Unicode"/>
                <a:cs typeface="Lucida Sans Unicode"/>
              </a:rPr>
              <a:t>решается</a:t>
            </a:r>
            <a:r>
              <a:rPr dirty="0" sz="28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353535"/>
                </a:solidFill>
                <a:latin typeface="Lucida Sans Unicode"/>
                <a:cs typeface="Lucida Sans Unicode"/>
              </a:rPr>
              <a:t>консилиумом</a:t>
            </a:r>
            <a:r>
              <a:rPr dirty="0" sz="28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353535"/>
                </a:solidFill>
                <a:latin typeface="Lucida Sans Unicode"/>
                <a:cs typeface="Lucida Sans Unicode"/>
              </a:rPr>
              <a:t>врачей.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4642" y="3962990"/>
            <a:ext cx="6257290" cy="5919470"/>
            <a:chOff x="474642" y="3962990"/>
            <a:chExt cx="6257290" cy="59194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065" y="3981451"/>
              <a:ext cx="6214736" cy="5900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642" y="3962990"/>
              <a:ext cx="6189444" cy="56035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3036" y="4087379"/>
              <a:ext cx="5928360" cy="5614035"/>
            </a:xfrm>
            <a:custGeom>
              <a:avLst/>
              <a:gdLst/>
              <a:ahLst/>
              <a:cxnLst/>
              <a:rect l="l" t="t" r="r" b="b"/>
              <a:pathLst>
                <a:path w="5928359" h="5614034">
                  <a:moveTo>
                    <a:pt x="5667610" y="0"/>
                  </a:moveTo>
                  <a:lnTo>
                    <a:pt x="260544" y="0"/>
                  </a:lnTo>
                  <a:lnTo>
                    <a:pt x="213711" y="4198"/>
                  </a:lnTo>
                  <a:lnTo>
                    <a:pt x="169632" y="16301"/>
                  </a:lnTo>
                  <a:lnTo>
                    <a:pt x="129043" y="35572"/>
                  </a:lnTo>
                  <a:lnTo>
                    <a:pt x="92679" y="61276"/>
                  </a:lnTo>
                  <a:lnTo>
                    <a:pt x="61277" y="92676"/>
                  </a:lnTo>
                  <a:lnTo>
                    <a:pt x="35572" y="129036"/>
                  </a:lnTo>
                  <a:lnTo>
                    <a:pt x="16300" y="169618"/>
                  </a:lnTo>
                  <a:lnTo>
                    <a:pt x="4197" y="213688"/>
                  </a:lnTo>
                  <a:lnTo>
                    <a:pt x="0" y="260507"/>
                  </a:lnTo>
                  <a:lnTo>
                    <a:pt x="0" y="5353364"/>
                  </a:lnTo>
                  <a:lnTo>
                    <a:pt x="4197" y="5400184"/>
                  </a:lnTo>
                  <a:lnTo>
                    <a:pt x="16300" y="5444253"/>
                  </a:lnTo>
                  <a:lnTo>
                    <a:pt x="35572" y="5484835"/>
                  </a:lnTo>
                  <a:lnTo>
                    <a:pt x="61277" y="5521195"/>
                  </a:lnTo>
                  <a:lnTo>
                    <a:pt x="92679" y="5552595"/>
                  </a:lnTo>
                  <a:lnTo>
                    <a:pt x="129043" y="5578299"/>
                  </a:lnTo>
                  <a:lnTo>
                    <a:pt x="169632" y="5597571"/>
                  </a:lnTo>
                  <a:lnTo>
                    <a:pt x="213711" y="5609674"/>
                  </a:lnTo>
                  <a:lnTo>
                    <a:pt x="260544" y="5613872"/>
                  </a:lnTo>
                  <a:lnTo>
                    <a:pt x="5667610" y="5613872"/>
                  </a:lnTo>
                  <a:lnTo>
                    <a:pt x="5714429" y="5609674"/>
                  </a:lnTo>
                  <a:lnTo>
                    <a:pt x="5758499" y="5597571"/>
                  </a:lnTo>
                  <a:lnTo>
                    <a:pt x="5799081" y="5578299"/>
                  </a:lnTo>
                  <a:lnTo>
                    <a:pt x="5835441" y="5552595"/>
                  </a:lnTo>
                  <a:lnTo>
                    <a:pt x="5866841" y="5521195"/>
                  </a:lnTo>
                  <a:lnTo>
                    <a:pt x="5892545" y="5484835"/>
                  </a:lnTo>
                  <a:lnTo>
                    <a:pt x="5911816" y="5444253"/>
                  </a:lnTo>
                  <a:lnTo>
                    <a:pt x="5923920" y="5400184"/>
                  </a:lnTo>
                  <a:lnTo>
                    <a:pt x="5928118" y="5353364"/>
                  </a:lnTo>
                  <a:lnTo>
                    <a:pt x="5928118" y="260507"/>
                  </a:lnTo>
                  <a:lnTo>
                    <a:pt x="5923920" y="213688"/>
                  </a:lnTo>
                  <a:lnTo>
                    <a:pt x="5911816" y="169618"/>
                  </a:lnTo>
                  <a:lnTo>
                    <a:pt x="5892545" y="129036"/>
                  </a:lnTo>
                  <a:lnTo>
                    <a:pt x="5866841" y="92676"/>
                  </a:lnTo>
                  <a:lnTo>
                    <a:pt x="5835441" y="61276"/>
                  </a:lnTo>
                  <a:lnTo>
                    <a:pt x="5799081" y="35572"/>
                  </a:lnTo>
                  <a:lnTo>
                    <a:pt x="5758499" y="16301"/>
                  </a:lnTo>
                  <a:lnTo>
                    <a:pt x="5714429" y="4198"/>
                  </a:lnTo>
                  <a:lnTo>
                    <a:pt x="5667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41001" y="4206069"/>
            <a:ext cx="5349875" cy="49688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58140">
              <a:lnSpc>
                <a:spcPct val="100499"/>
              </a:lnSpc>
              <a:spcBef>
                <a:spcPts val="90"/>
              </a:spcBef>
            </a:pPr>
            <a:r>
              <a:rPr dirty="0" sz="2850" spc="-325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2850" spc="-50">
                <a:solidFill>
                  <a:srgbClr val="FF2D66"/>
                </a:solidFill>
                <a:latin typeface="Lucida Sans Unicode"/>
                <a:cs typeface="Lucida Sans Unicode"/>
              </a:rPr>
              <a:t>осрочное</a:t>
            </a:r>
            <a:r>
              <a:rPr dirty="0" sz="285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0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2850" spc="-11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850" spc="-265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2850" spc="-40">
                <a:solidFill>
                  <a:srgbClr val="FF2D66"/>
                </a:solidFill>
                <a:latin typeface="Lucida Sans Unicode"/>
                <a:cs typeface="Lucida Sans Unicode"/>
              </a:rPr>
              <a:t>оразрешение  </a:t>
            </a:r>
            <a:r>
              <a:rPr dirty="0" sz="2850" spc="-70">
                <a:solidFill>
                  <a:srgbClr val="FF2D66"/>
                </a:solidFill>
                <a:latin typeface="Lucida Sans Unicode"/>
                <a:cs typeface="Lucida Sans Unicode"/>
              </a:rPr>
              <a:t>пу</a:t>
            </a:r>
            <a:r>
              <a:rPr dirty="0" sz="2850" spc="-9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850" spc="-60">
                <a:solidFill>
                  <a:srgbClr val="FF2D66"/>
                </a:solidFill>
                <a:latin typeface="Lucida Sans Unicode"/>
                <a:cs typeface="Lucida Sans Unicode"/>
              </a:rPr>
              <a:t>ем</a:t>
            </a:r>
            <a:r>
              <a:rPr dirty="0" sz="2850" spc="-1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7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850" spc="-70">
                <a:solidFill>
                  <a:srgbClr val="FF2D66"/>
                </a:solidFill>
                <a:latin typeface="Lucida Sans Unicode"/>
                <a:cs typeface="Lucida Sans Unicode"/>
              </a:rPr>
              <a:t>перации</a:t>
            </a:r>
            <a:r>
              <a:rPr dirty="0" sz="2850" spc="-1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6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850" spc="-15">
                <a:solidFill>
                  <a:srgbClr val="FF2D66"/>
                </a:solidFill>
                <a:latin typeface="Lucida Sans Unicode"/>
                <a:cs typeface="Lucida Sans Unicode"/>
              </a:rPr>
              <a:t>есарева  </a:t>
            </a:r>
            <a:r>
              <a:rPr dirty="0" sz="2850" spc="-120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2850" spc="15">
                <a:solidFill>
                  <a:srgbClr val="FF2D66"/>
                </a:solidFill>
                <a:latin typeface="Lucida Sans Unicode"/>
                <a:cs typeface="Lucida Sans Unicode"/>
              </a:rPr>
              <a:t>ечения</a:t>
            </a:r>
            <a:r>
              <a:rPr dirty="0" sz="2850" spc="-1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0">
                <a:solidFill>
                  <a:srgbClr val="FF2D66"/>
                </a:solidFill>
                <a:latin typeface="Lucida Sans Unicode"/>
                <a:cs typeface="Lucida Sans Unicode"/>
              </a:rPr>
              <a:t>показано</a:t>
            </a:r>
            <a:r>
              <a:rPr dirty="0" sz="2850" spc="-1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75">
                <a:solidFill>
                  <a:srgbClr val="FF2D66"/>
                </a:solidFill>
                <a:latin typeface="Lucida Sans Unicode"/>
                <a:cs typeface="Lucida Sans Unicode"/>
              </a:rPr>
              <a:t>пр</a:t>
            </a:r>
            <a:r>
              <a:rPr dirty="0" sz="2850" spc="-7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2850" spc="-170">
                <a:solidFill>
                  <a:srgbClr val="FF2D66"/>
                </a:solidFill>
                <a:latin typeface="Lucida Sans Unicode"/>
                <a:cs typeface="Lucida Sans Unicode"/>
              </a:rPr>
              <a:t>:</a:t>
            </a:r>
            <a:endParaRPr sz="2850">
              <a:latin typeface="Lucida Sans Unicode"/>
              <a:cs typeface="Lucida Sans Unicode"/>
            </a:endParaRPr>
          </a:p>
          <a:p>
            <a:pPr marL="269875" marR="770255" indent="-257810">
              <a:lnSpc>
                <a:spcPct val="101099"/>
              </a:lnSpc>
              <a:spcBef>
                <a:spcPts val="1290"/>
              </a:spcBef>
              <a:buClr>
                <a:srgbClr val="FF2D66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невозм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жность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14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странения 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гипоксии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ИВЛ</a:t>
            </a:r>
            <a:endParaRPr sz="2550">
              <a:latin typeface="Lucida Sans Unicode"/>
              <a:cs typeface="Lucida Sans Unicode"/>
            </a:endParaRPr>
          </a:p>
          <a:p>
            <a:pPr marL="269875" marR="207645">
              <a:lnSpc>
                <a:spcPct val="101099"/>
              </a:lnSpc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или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 прогрессировании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дых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ельной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85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55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очности;</a:t>
            </a:r>
            <a:endParaRPr sz="2550">
              <a:latin typeface="Lucida Sans Unicode"/>
              <a:cs typeface="Lucida Sans Unicode"/>
            </a:endParaRPr>
          </a:p>
          <a:p>
            <a:pPr marL="269875" marR="187325" indent="-257810">
              <a:lnSpc>
                <a:spcPct val="101099"/>
              </a:lnSpc>
              <a:spcBef>
                <a:spcPts val="1290"/>
              </a:spcBef>
              <a:buClr>
                <a:srgbClr val="FF2D66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развитии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альвеолярного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отека </a:t>
            </a:r>
            <a:r>
              <a:rPr dirty="0" sz="2550" spc="-7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5">
                <a:solidFill>
                  <a:srgbClr val="1F1F1F"/>
                </a:solidFill>
                <a:latin typeface="Lucida Sans Unicode"/>
                <a:cs typeface="Lucida Sans Unicode"/>
              </a:rPr>
              <a:t>легких;</a:t>
            </a:r>
            <a:endParaRPr sz="255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1099"/>
              </a:lnSpc>
              <a:spcBef>
                <a:spcPts val="1290"/>
              </a:spcBef>
              <a:buClr>
                <a:srgbClr val="FF2D66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550" spc="2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рак</a:t>
            </a:r>
            <a:r>
              <a:rPr dirty="0" sz="255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ном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ептичес</a:t>
            </a:r>
            <a:r>
              <a:rPr dirty="0" sz="255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ом 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шоке.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989" y="2511542"/>
            <a:ext cx="932180" cy="821690"/>
          </a:xfrm>
          <a:custGeom>
            <a:avLst/>
            <a:gdLst/>
            <a:ahLst/>
            <a:cxnLst/>
            <a:rect l="l" t="t" r="r" b="b"/>
            <a:pathLst>
              <a:path w="932180" h="821689">
                <a:moveTo>
                  <a:pt x="466592" y="0"/>
                </a:moveTo>
                <a:lnTo>
                  <a:pt x="445517" y="5470"/>
                </a:lnTo>
                <a:lnTo>
                  <a:pt x="429305" y="21882"/>
                </a:lnTo>
                <a:lnTo>
                  <a:pt x="5640" y="756742"/>
                </a:lnTo>
                <a:lnTo>
                  <a:pt x="0" y="779182"/>
                </a:lnTo>
                <a:lnTo>
                  <a:pt x="5910" y="800102"/>
                </a:lnTo>
                <a:lnTo>
                  <a:pt x="21142" y="815552"/>
                </a:lnTo>
                <a:lnTo>
                  <a:pt x="43467" y="821580"/>
                </a:lnTo>
                <a:lnTo>
                  <a:pt x="888637" y="821580"/>
                </a:lnTo>
                <a:lnTo>
                  <a:pt x="910962" y="815552"/>
                </a:lnTo>
                <a:lnTo>
                  <a:pt x="926194" y="800103"/>
                </a:lnTo>
                <a:lnTo>
                  <a:pt x="932104" y="779183"/>
                </a:lnTo>
                <a:lnTo>
                  <a:pt x="926464" y="756743"/>
                </a:lnTo>
                <a:lnTo>
                  <a:pt x="907821" y="724324"/>
                </a:lnTo>
                <a:lnTo>
                  <a:pt x="466052" y="724324"/>
                </a:lnTo>
                <a:lnTo>
                  <a:pt x="444842" y="720136"/>
                </a:lnTo>
                <a:lnTo>
                  <a:pt x="427684" y="708655"/>
                </a:lnTo>
                <a:lnTo>
                  <a:pt x="416201" y="691500"/>
                </a:lnTo>
                <a:lnTo>
                  <a:pt x="412013" y="670293"/>
                </a:lnTo>
                <a:lnTo>
                  <a:pt x="416201" y="649085"/>
                </a:lnTo>
                <a:lnTo>
                  <a:pt x="427684" y="631930"/>
                </a:lnTo>
                <a:lnTo>
                  <a:pt x="444842" y="620449"/>
                </a:lnTo>
                <a:lnTo>
                  <a:pt x="466052" y="616261"/>
                </a:lnTo>
                <a:lnTo>
                  <a:pt x="845680" y="616262"/>
                </a:lnTo>
                <a:lnTo>
                  <a:pt x="820823" y="573037"/>
                </a:lnTo>
                <a:lnTo>
                  <a:pt x="433628" y="573036"/>
                </a:lnTo>
                <a:lnTo>
                  <a:pt x="433628" y="194818"/>
                </a:lnTo>
                <a:lnTo>
                  <a:pt x="603327" y="194818"/>
                </a:lnTo>
                <a:lnTo>
                  <a:pt x="503879" y="21882"/>
                </a:lnTo>
                <a:lnTo>
                  <a:pt x="487667" y="5470"/>
                </a:lnTo>
                <a:lnTo>
                  <a:pt x="466592" y="0"/>
                </a:lnTo>
                <a:close/>
              </a:path>
              <a:path w="932180" h="821689">
                <a:moveTo>
                  <a:pt x="845680" y="616262"/>
                </a:moveTo>
                <a:lnTo>
                  <a:pt x="466052" y="616261"/>
                </a:lnTo>
                <a:lnTo>
                  <a:pt x="487262" y="620449"/>
                </a:lnTo>
                <a:lnTo>
                  <a:pt x="504420" y="631930"/>
                </a:lnTo>
                <a:lnTo>
                  <a:pt x="515903" y="649085"/>
                </a:lnTo>
                <a:lnTo>
                  <a:pt x="520091" y="670293"/>
                </a:lnTo>
                <a:lnTo>
                  <a:pt x="515903" y="691500"/>
                </a:lnTo>
                <a:lnTo>
                  <a:pt x="504420" y="708655"/>
                </a:lnTo>
                <a:lnTo>
                  <a:pt x="487262" y="720136"/>
                </a:lnTo>
                <a:lnTo>
                  <a:pt x="466052" y="724324"/>
                </a:lnTo>
                <a:lnTo>
                  <a:pt x="907821" y="724324"/>
                </a:lnTo>
                <a:lnTo>
                  <a:pt x="845680" y="616262"/>
                </a:lnTo>
                <a:close/>
              </a:path>
              <a:path w="932180" h="821689">
                <a:moveTo>
                  <a:pt x="603327" y="194818"/>
                </a:moveTo>
                <a:lnTo>
                  <a:pt x="498475" y="194818"/>
                </a:lnTo>
                <a:lnTo>
                  <a:pt x="498475" y="573036"/>
                </a:lnTo>
                <a:lnTo>
                  <a:pt x="820823" y="573037"/>
                </a:lnTo>
                <a:lnTo>
                  <a:pt x="603327" y="194818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6942870" y="3957534"/>
            <a:ext cx="5511165" cy="5924550"/>
            <a:chOff x="6942870" y="3957534"/>
            <a:chExt cx="5511165" cy="592455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1965" y="3981451"/>
              <a:ext cx="5431386" cy="59004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2870" y="3957534"/>
              <a:ext cx="5510760" cy="560459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87991" y="4087379"/>
              <a:ext cx="5144770" cy="5614035"/>
            </a:xfrm>
            <a:custGeom>
              <a:avLst/>
              <a:gdLst/>
              <a:ahLst/>
              <a:cxnLst/>
              <a:rect l="l" t="t" r="r" b="b"/>
              <a:pathLst>
                <a:path w="5144770" h="5614034">
                  <a:moveTo>
                    <a:pt x="4905909" y="0"/>
                  </a:moveTo>
                  <a:lnTo>
                    <a:pt x="238775" y="0"/>
                  </a:lnTo>
                  <a:lnTo>
                    <a:pt x="190662" y="4852"/>
                  </a:lnTo>
                  <a:lnTo>
                    <a:pt x="145845" y="18768"/>
                  </a:lnTo>
                  <a:lnTo>
                    <a:pt x="105286" y="40786"/>
                  </a:lnTo>
                  <a:lnTo>
                    <a:pt x="69946" y="69946"/>
                  </a:lnTo>
                  <a:lnTo>
                    <a:pt x="40786" y="105286"/>
                  </a:lnTo>
                  <a:lnTo>
                    <a:pt x="18768" y="145845"/>
                  </a:lnTo>
                  <a:lnTo>
                    <a:pt x="4852" y="190662"/>
                  </a:lnTo>
                  <a:lnTo>
                    <a:pt x="0" y="238775"/>
                  </a:lnTo>
                  <a:lnTo>
                    <a:pt x="0" y="5375096"/>
                  </a:lnTo>
                  <a:lnTo>
                    <a:pt x="4852" y="5423210"/>
                  </a:lnTo>
                  <a:lnTo>
                    <a:pt x="18768" y="5468027"/>
                  </a:lnTo>
                  <a:lnTo>
                    <a:pt x="40786" y="5508586"/>
                  </a:lnTo>
                  <a:lnTo>
                    <a:pt x="69946" y="5543926"/>
                  </a:lnTo>
                  <a:lnTo>
                    <a:pt x="105286" y="5573085"/>
                  </a:lnTo>
                  <a:lnTo>
                    <a:pt x="145845" y="5595104"/>
                  </a:lnTo>
                  <a:lnTo>
                    <a:pt x="190662" y="5609019"/>
                  </a:lnTo>
                  <a:lnTo>
                    <a:pt x="238775" y="5613872"/>
                  </a:lnTo>
                  <a:lnTo>
                    <a:pt x="4905909" y="5613872"/>
                  </a:lnTo>
                  <a:lnTo>
                    <a:pt x="4954023" y="5609019"/>
                  </a:lnTo>
                  <a:lnTo>
                    <a:pt x="4998840" y="5595104"/>
                  </a:lnTo>
                  <a:lnTo>
                    <a:pt x="5039399" y="5573085"/>
                  </a:lnTo>
                  <a:lnTo>
                    <a:pt x="5074739" y="5543926"/>
                  </a:lnTo>
                  <a:lnTo>
                    <a:pt x="5103899" y="5508586"/>
                  </a:lnTo>
                  <a:lnTo>
                    <a:pt x="5125917" y="5468027"/>
                  </a:lnTo>
                  <a:lnTo>
                    <a:pt x="5139833" y="5423210"/>
                  </a:lnTo>
                  <a:lnTo>
                    <a:pt x="5144685" y="5375096"/>
                  </a:lnTo>
                  <a:lnTo>
                    <a:pt x="5144685" y="238775"/>
                  </a:lnTo>
                  <a:lnTo>
                    <a:pt x="5139833" y="190662"/>
                  </a:lnTo>
                  <a:lnTo>
                    <a:pt x="5125917" y="145845"/>
                  </a:lnTo>
                  <a:lnTo>
                    <a:pt x="5103899" y="105286"/>
                  </a:lnTo>
                  <a:lnTo>
                    <a:pt x="5074739" y="69946"/>
                  </a:lnTo>
                  <a:lnTo>
                    <a:pt x="5039399" y="40786"/>
                  </a:lnTo>
                  <a:lnTo>
                    <a:pt x="4998840" y="18768"/>
                  </a:lnTo>
                  <a:lnTo>
                    <a:pt x="4954023" y="4852"/>
                  </a:lnTo>
                  <a:lnTo>
                    <a:pt x="490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300245" y="4199704"/>
            <a:ext cx="4681220" cy="4970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74700">
              <a:lnSpc>
                <a:spcPct val="100499"/>
              </a:lnSpc>
              <a:spcBef>
                <a:spcPts val="90"/>
              </a:spcBef>
            </a:pPr>
            <a:r>
              <a:rPr dirty="0" sz="2850" spc="14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850" spc="-1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85">
                <a:solidFill>
                  <a:srgbClr val="0050EF"/>
                </a:solidFill>
                <a:latin typeface="Lucida Sans Unicode"/>
                <a:cs typeface="Lucida Sans Unicode"/>
              </a:rPr>
              <a:t>ср</a:t>
            </a:r>
            <a:r>
              <a:rPr dirty="0" sz="2850" spc="-9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850" spc="-15">
                <a:solidFill>
                  <a:srgbClr val="0050EF"/>
                </a:solidFill>
                <a:latin typeface="Lucida Sans Unicode"/>
                <a:cs typeface="Lucida Sans Unicode"/>
              </a:rPr>
              <a:t>ке</a:t>
            </a:r>
            <a:r>
              <a:rPr dirty="0" sz="2850" spc="-1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65">
                <a:solidFill>
                  <a:srgbClr val="0050EF"/>
                </a:solidFill>
                <a:latin typeface="Lucida Sans Unicode"/>
                <a:cs typeface="Lucida Sans Unicode"/>
              </a:rPr>
              <a:t>беременности  </a:t>
            </a:r>
            <a:r>
              <a:rPr dirty="0" sz="2850" spc="-60">
                <a:solidFill>
                  <a:srgbClr val="0050EF"/>
                </a:solidFill>
                <a:latin typeface="Lucida Sans Unicode"/>
                <a:cs typeface="Lucida Sans Unicode"/>
              </a:rPr>
              <a:t>экстренное</a:t>
            </a:r>
            <a:r>
              <a:rPr dirty="0" sz="28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0050EF"/>
                </a:solidFill>
                <a:latin typeface="Lucida Sans Unicode"/>
                <a:cs typeface="Lucida Sans Unicode"/>
              </a:rPr>
              <a:t>кесарево  </a:t>
            </a:r>
            <a:r>
              <a:rPr dirty="0" sz="2850" spc="-25">
                <a:solidFill>
                  <a:srgbClr val="0050EF"/>
                </a:solidFill>
                <a:latin typeface="Lucida Sans Unicode"/>
                <a:cs typeface="Lucida Sans Unicode"/>
              </a:rPr>
              <a:t>сечение</a:t>
            </a:r>
            <a:endParaRPr sz="285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35"/>
              </a:spcBef>
              <a:buClr>
                <a:srgbClr val="1152F1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2550" spc="-150">
                <a:latin typeface="Lucida Sans Unicode"/>
                <a:cs typeface="Lucida Sans Unicode"/>
              </a:rPr>
              <a:t>до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210">
                <a:latin typeface="Lucida Sans Unicode"/>
                <a:cs typeface="Lucida Sans Unicode"/>
              </a:rPr>
              <a:t>20</a:t>
            </a:r>
            <a:r>
              <a:rPr dirty="0" sz="2550" spc="-175">
                <a:latin typeface="Lucida Sans Unicode"/>
                <a:cs typeface="Lucida Sans Unicode"/>
              </a:rPr>
              <a:t> </a:t>
            </a:r>
            <a:r>
              <a:rPr dirty="0" sz="2550" spc="-40">
                <a:latin typeface="Lucida Sans Unicode"/>
                <a:cs typeface="Lucida Sans Unicode"/>
              </a:rPr>
              <a:t>недель</a:t>
            </a:r>
            <a:r>
              <a:rPr dirty="0" sz="2550" spc="-170">
                <a:latin typeface="Lucida Sans Unicode"/>
                <a:cs typeface="Lucida Sans Unicode"/>
              </a:rPr>
              <a:t> </a:t>
            </a:r>
            <a:r>
              <a:rPr dirty="0" sz="2550" spc="65">
                <a:latin typeface="Lucida Sans Unicode"/>
                <a:cs typeface="Lucida Sans Unicode"/>
              </a:rPr>
              <a:t>–</a:t>
            </a:r>
            <a:endParaRPr sz="255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30"/>
              </a:spcBef>
            </a:pPr>
            <a:r>
              <a:rPr dirty="0" sz="2550" spc="-55">
                <a:latin typeface="Lucida Sans Unicode"/>
                <a:cs typeface="Lucida Sans Unicode"/>
              </a:rPr>
              <a:t>можно</a:t>
            </a:r>
            <a:r>
              <a:rPr dirty="0" sz="2550" spc="-135">
                <a:latin typeface="Lucida Sans Unicode"/>
                <a:cs typeface="Lucida Sans Unicode"/>
              </a:rPr>
              <a:t> </a:t>
            </a:r>
            <a:r>
              <a:rPr dirty="0" sz="2550" spc="-25">
                <a:latin typeface="Lucida Sans Unicode"/>
                <a:cs typeface="Lucida Sans Unicode"/>
              </a:rPr>
              <a:t>не</a:t>
            </a:r>
            <a:r>
              <a:rPr dirty="0" sz="2550" spc="-125">
                <a:latin typeface="Lucida Sans Unicode"/>
                <a:cs typeface="Lucida Sans Unicode"/>
              </a:rPr>
              <a:t> </a:t>
            </a:r>
            <a:r>
              <a:rPr dirty="0" sz="2550" spc="-50">
                <a:latin typeface="Lucida Sans Unicode"/>
                <a:cs typeface="Lucida Sans Unicode"/>
              </a:rPr>
              <a:t>провод</a:t>
            </a:r>
            <a:r>
              <a:rPr dirty="0" sz="2550" spc="-45">
                <a:latin typeface="Lucida Sans Unicode"/>
                <a:cs typeface="Lucida Sans Unicode"/>
              </a:rPr>
              <a:t>и</a:t>
            </a:r>
            <a:r>
              <a:rPr dirty="0" sz="2550" spc="-60">
                <a:latin typeface="Lucida Sans Unicode"/>
                <a:cs typeface="Lucida Sans Unicode"/>
              </a:rPr>
              <a:t>ть;</a:t>
            </a:r>
            <a:endParaRPr sz="2550">
              <a:latin typeface="Lucida Sans Unicode"/>
              <a:cs typeface="Lucida Sans Unicode"/>
            </a:endParaRPr>
          </a:p>
          <a:p>
            <a:pPr marL="269875" marR="189230" indent="-257810">
              <a:lnSpc>
                <a:spcPct val="101099"/>
              </a:lnSpc>
              <a:spcBef>
                <a:spcPts val="1290"/>
              </a:spcBef>
              <a:buClr>
                <a:srgbClr val="1152F1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2550" spc="-210">
                <a:latin typeface="Lucida Sans Unicode"/>
                <a:cs typeface="Lucida Sans Unicode"/>
              </a:rPr>
              <a:t>2</a:t>
            </a:r>
            <a:r>
              <a:rPr dirty="0" sz="2550" spc="-215">
                <a:latin typeface="Lucida Sans Unicode"/>
                <a:cs typeface="Lucida Sans Unicode"/>
              </a:rPr>
              <a:t>0</a:t>
            </a:r>
            <a:r>
              <a:rPr dirty="0" sz="2550" spc="-434">
                <a:latin typeface="Lucida Sans Unicode"/>
                <a:cs typeface="Lucida Sans Unicode"/>
              </a:rPr>
              <a:t>-</a:t>
            </a:r>
            <a:r>
              <a:rPr dirty="0" sz="2550" spc="-290">
                <a:latin typeface="Lucida Sans Unicode"/>
                <a:cs typeface="Lucida Sans Unicode"/>
              </a:rPr>
              <a:t>23</a:t>
            </a:r>
            <a:r>
              <a:rPr dirty="0" sz="2550" spc="-185">
                <a:latin typeface="Lucida Sans Unicode"/>
                <a:cs typeface="Lucida Sans Unicode"/>
              </a:rPr>
              <a:t> </a:t>
            </a:r>
            <a:r>
              <a:rPr dirty="0" sz="2550" spc="-55">
                <a:latin typeface="Lucida Sans Unicode"/>
                <a:cs typeface="Lucida Sans Unicode"/>
              </a:rPr>
              <a:t>недели</a:t>
            </a:r>
            <a:r>
              <a:rPr dirty="0" sz="2550" spc="-155">
                <a:latin typeface="Lucida Sans Unicode"/>
                <a:cs typeface="Lucida Sans Unicode"/>
              </a:rPr>
              <a:t> </a:t>
            </a:r>
            <a:r>
              <a:rPr dirty="0" sz="2550" spc="65">
                <a:latin typeface="Lucida Sans Unicode"/>
                <a:cs typeface="Lucida Sans Unicode"/>
              </a:rPr>
              <a:t>–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50">
                <a:latin typeface="Lucida Sans Unicode"/>
                <a:cs typeface="Lucida Sans Unicode"/>
              </a:rPr>
              <a:t>провод</a:t>
            </a:r>
            <a:r>
              <a:rPr dirty="0" sz="2550" spc="-45">
                <a:latin typeface="Lucida Sans Unicode"/>
                <a:cs typeface="Lucida Sans Unicode"/>
              </a:rPr>
              <a:t>и</a:t>
            </a:r>
            <a:r>
              <a:rPr dirty="0" sz="2550" spc="-10">
                <a:latin typeface="Lucida Sans Unicode"/>
                <a:cs typeface="Lucida Sans Unicode"/>
              </a:rPr>
              <a:t>тся  </a:t>
            </a:r>
            <a:r>
              <a:rPr dirty="0" sz="2550" spc="-15">
                <a:latin typeface="Lucida Sans Unicode"/>
                <a:cs typeface="Lucida Sans Unicode"/>
              </a:rPr>
              <a:t>для </a:t>
            </a:r>
            <a:r>
              <a:rPr dirty="0" sz="2550" spc="-55">
                <a:latin typeface="Lucida Sans Unicode"/>
                <a:cs typeface="Lucida Sans Unicode"/>
              </a:rPr>
              <a:t>сохранения </a:t>
            </a:r>
            <a:r>
              <a:rPr dirty="0" sz="2550" spc="-20">
                <a:latin typeface="Lucida Sans Unicode"/>
                <a:cs typeface="Lucida Sans Unicode"/>
              </a:rPr>
              <a:t>жизни </a:t>
            </a:r>
            <a:r>
              <a:rPr dirty="0" sz="2550" spc="-15">
                <a:latin typeface="Lucida Sans Unicode"/>
                <a:cs typeface="Lucida Sans Unicode"/>
              </a:rPr>
              <a:t> </a:t>
            </a:r>
            <a:r>
              <a:rPr dirty="0" sz="2550" spc="-60">
                <a:latin typeface="Lucida Sans Unicode"/>
                <a:cs typeface="Lucida Sans Unicode"/>
              </a:rPr>
              <a:t>матери;</a:t>
            </a:r>
            <a:endParaRPr sz="255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25"/>
              </a:spcBef>
              <a:buClr>
                <a:srgbClr val="1152F1"/>
              </a:buClr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sz="2550" spc="-30">
                <a:latin typeface="Lucida Sans Unicode"/>
                <a:cs typeface="Lucida Sans Unicode"/>
              </a:rPr>
              <a:t>более</a:t>
            </a:r>
            <a:r>
              <a:rPr dirty="0" sz="2550" spc="-175">
                <a:latin typeface="Lucida Sans Unicode"/>
                <a:cs typeface="Lucida Sans Unicode"/>
              </a:rPr>
              <a:t> </a:t>
            </a:r>
            <a:r>
              <a:rPr dirty="0" sz="2550" spc="-250">
                <a:latin typeface="Lucida Sans Unicode"/>
                <a:cs typeface="Lucida Sans Unicode"/>
              </a:rPr>
              <a:t>24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40">
                <a:latin typeface="Lucida Sans Unicode"/>
                <a:cs typeface="Lucida Sans Unicode"/>
              </a:rPr>
              <a:t>недель</a:t>
            </a:r>
            <a:r>
              <a:rPr dirty="0" sz="2550" spc="-170">
                <a:latin typeface="Lucida Sans Unicode"/>
                <a:cs typeface="Lucida Sans Unicode"/>
              </a:rPr>
              <a:t> </a:t>
            </a:r>
            <a:r>
              <a:rPr dirty="0" sz="2550" spc="65">
                <a:latin typeface="Lucida Sans Unicode"/>
                <a:cs typeface="Lucida Sans Unicode"/>
              </a:rPr>
              <a:t>–</a:t>
            </a:r>
            <a:endParaRPr sz="2550">
              <a:latin typeface="Lucida Sans Unicode"/>
              <a:cs typeface="Lucida Sans Unicode"/>
            </a:endParaRPr>
          </a:p>
          <a:p>
            <a:pPr marL="269875" marR="5080">
              <a:lnSpc>
                <a:spcPct val="101099"/>
              </a:lnSpc>
            </a:pPr>
            <a:r>
              <a:rPr dirty="0" sz="2550" spc="-15">
                <a:latin typeface="Lucida Sans Unicode"/>
                <a:cs typeface="Lucida Sans Unicode"/>
              </a:rPr>
              <a:t>для</a:t>
            </a:r>
            <a:r>
              <a:rPr dirty="0" sz="2550" spc="-145">
                <a:latin typeface="Lucida Sans Unicode"/>
                <a:cs typeface="Lucida Sans Unicode"/>
              </a:rPr>
              <a:t> </a:t>
            </a:r>
            <a:r>
              <a:rPr dirty="0" sz="2550" spc="-15">
                <a:latin typeface="Lucida Sans Unicode"/>
                <a:cs typeface="Lucida Sans Unicode"/>
              </a:rPr>
              <a:t>спасения</a:t>
            </a:r>
            <a:r>
              <a:rPr dirty="0" sz="2550" spc="-140">
                <a:latin typeface="Lucida Sans Unicode"/>
                <a:cs typeface="Lucida Sans Unicode"/>
              </a:rPr>
              <a:t> </a:t>
            </a:r>
            <a:r>
              <a:rPr dirty="0" sz="2550" spc="-20">
                <a:latin typeface="Lucida Sans Unicode"/>
                <a:cs typeface="Lucida Sans Unicode"/>
              </a:rPr>
              <a:t>жизни</a:t>
            </a:r>
            <a:r>
              <a:rPr dirty="0" sz="2550" spc="-140">
                <a:latin typeface="Lucida Sans Unicode"/>
                <a:cs typeface="Lucida Sans Unicode"/>
              </a:rPr>
              <a:t> </a:t>
            </a:r>
            <a:r>
              <a:rPr dirty="0" sz="2550" spc="-45">
                <a:latin typeface="Lucida Sans Unicode"/>
                <a:cs typeface="Lucida Sans Unicode"/>
              </a:rPr>
              <a:t>матери </a:t>
            </a:r>
            <a:r>
              <a:rPr dirty="0" sz="2550" spc="-795">
                <a:latin typeface="Lucida Sans Unicode"/>
                <a:cs typeface="Lucida Sans Unicode"/>
              </a:rPr>
              <a:t> </a:t>
            </a:r>
            <a:r>
              <a:rPr dirty="0" sz="2550" spc="-20">
                <a:latin typeface="Lucida Sans Unicode"/>
                <a:cs typeface="Lucida Sans Unicode"/>
              </a:rPr>
              <a:t>и</a:t>
            </a:r>
            <a:r>
              <a:rPr dirty="0" sz="2550" spc="-125">
                <a:latin typeface="Lucida Sans Unicode"/>
                <a:cs typeface="Lucida Sans Unicode"/>
              </a:rPr>
              <a:t> </a:t>
            </a:r>
            <a:r>
              <a:rPr dirty="0" sz="2550" spc="-70">
                <a:latin typeface="Lucida Sans Unicode"/>
                <a:cs typeface="Lucida Sans Unicode"/>
              </a:rPr>
              <a:t>плода.</a:t>
            </a:r>
            <a:endParaRPr sz="255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566563" y="3962990"/>
            <a:ext cx="7101205" cy="5996940"/>
            <a:chOff x="12566563" y="3962990"/>
            <a:chExt cx="7101205" cy="599694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08973" y="3981451"/>
              <a:ext cx="7058199" cy="59004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66563" y="3962990"/>
              <a:ext cx="7086354" cy="599631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14957" y="4087379"/>
              <a:ext cx="6771640" cy="5614035"/>
            </a:xfrm>
            <a:custGeom>
              <a:avLst/>
              <a:gdLst/>
              <a:ahLst/>
              <a:cxnLst/>
              <a:rect l="l" t="t" r="r" b="b"/>
              <a:pathLst>
                <a:path w="6771640" h="5614034">
                  <a:moveTo>
                    <a:pt x="6511055" y="0"/>
                  </a:moveTo>
                  <a:lnTo>
                    <a:pt x="260507" y="0"/>
                  </a:lnTo>
                  <a:lnTo>
                    <a:pt x="213688" y="4198"/>
                  </a:lnTo>
                  <a:lnTo>
                    <a:pt x="169618" y="16301"/>
                  </a:lnTo>
                  <a:lnTo>
                    <a:pt x="129036" y="35572"/>
                  </a:lnTo>
                  <a:lnTo>
                    <a:pt x="92676" y="61276"/>
                  </a:lnTo>
                  <a:lnTo>
                    <a:pt x="61276" y="92676"/>
                  </a:lnTo>
                  <a:lnTo>
                    <a:pt x="35572" y="129036"/>
                  </a:lnTo>
                  <a:lnTo>
                    <a:pt x="16301" y="169618"/>
                  </a:lnTo>
                  <a:lnTo>
                    <a:pt x="4198" y="213688"/>
                  </a:lnTo>
                  <a:lnTo>
                    <a:pt x="0" y="260507"/>
                  </a:lnTo>
                  <a:lnTo>
                    <a:pt x="0" y="5353364"/>
                  </a:lnTo>
                  <a:lnTo>
                    <a:pt x="4198" y="5400184"/>
                  </a:lnTo>
                  <a:lnTo>
                    <a:pt x="16301" y="5444253"/>
                  </a:lnTo>
                  <a:lnTo>
                    <a:pt x="35572" y="5484835"/>
                  </a:lnTo>
                  <a:lnTo>
                    <a:pt x="61276" y="5521195"/>
                  </a:lnTo>
                  <a:lnTo>
                    <a:pt x="92676" y="5552595"/>
                  </a:lnTo>
                  <a:lnTo>
                    <a:pt x="129036" y="5578299"/>
                  </a:lnTo>
                  <a:lnTo>
                    <a:pt x="169618" y="5597571"/>
                  </a:lnTo>
                  <a:lnTo>
                    <a:pt x="213688" y="5609674"/>
                  </a:lnTo>
                  <a:lnTo>
                    <a:pt x="260507" y="5613872"/>
                  </a:lnTo>
                  <a:lnTo>
                    <a:pt x="6511055" y="5613872"/>
                  </a:lnTo>
                  <a:lnTo>
                    <a:pt x="6557874" y="5609674"/>
                  </a:lnTo>
                  <a:lnTo>
                    <a:pt x="6601943" y="5597571"/>
                  </a:lnTo>
                  <a:lnTo>
                    <a:pt x="6642526" y="5578299"/>
                  </a:lnTo>
                  <a:lnTo>
                    <a:pt x="6678885" y="5552595"/>
                  </a:lnTo>
                  <a:lnTo>
                    <a:pt x="6710285" y="5521195"/>
                  </a:lnTo>
                  <a:lnTo>
                    <a:pt x="6735989" y="5484835"/>
                  </a:lnTo>
                  <a:lnTo>
                    <a:pt x="6755261" y="5444253"/>
                  </a:lnTo>
                  <a:lnTo>
                    <a:pt x="6767364" y="5400184"/>
                  </a:lnTo>
                  <a:lnTo>
                    <a:pt x="6771562" y="5353364"/>
                  </a:lnTo>
                  <a:lnTo>
                    <a:pt x="6771562" y="260507"/>
                  </a:lnTo>
                  <a:lnTo>
                    <a:pt x="6767364" y="213688"/>
                  </a:lnTo>
                  <a:lnTo>
                    <a:pt x="6755261" y="169618"/>
                  </a:lnTo>
                  <a:lnTo>
                    <a:pt x="6735989" y="129036"/>
                  </a:lnTo>
                  <a:lnTo>
                    <a:pt x="6710285" y="92676"/>
                  </a:lnTo>
                  <a:lnTo>
                    <a:pt x="6678885" y="61276"/>
                  </a:lnTo>
                  <a:lnTo>
                    <a:pt x="6642526" y="35572"/>
                  </a:lnTo>
                  <a:lnTo>
                    <a:pt x="6601943" y="16301"/>
                  </a:lnTo>
                  <a:lnTo>
                    <a:pt x="6557874" y="4198"/>
                  </a:lnTo>
                  <a:lnTo>
                    <a:pt x="6511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2933576" y="4206069"/>
            <a:ext cx="6333490" cy="5361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17830">
              <a:lnSpc>
                <a:spcPct val="100499"/>
              </a:lnSpc>
              <a:spcBef>
                <a:spcPts val="90"/>
              </a:spcBef>
            </a:pPr>
            <a:r>
              <a:rPr dirty="0" sz="2850" spc="-50">
                <a:solidFill>
                  <a:srgbClr val="00B895"/>
                </a:solidFill>
                <a:latin typeface="Lucida Sans Unicode"/>
                <a:cs typeface="Lucida Sans Unicode"/>
              </a:rPr>
              <a:t>Критерии</a:t>
            </a:r>
            <a:r>
              <a:rPr dirty="0" sz="2850" spc="-18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00B895"/>
                </a:solidFill>
                <a:latin typeface="Lucida Sans Unicode"/>
                <a:cs typeface="Lucida Sans Unicode"/>
              </a:rPr>
              <a:t>выписки</a:t>
            </a:r>
            <a:r>
              <a:rPr dirty="0" sz="2850" spc="-17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">
                <a:solidFill>
                  <a:srgbClr val="00B895"/>
                </a:solidFill>
                <a:latin typeface="Lucida Sans Unicode"/>
                <a:cs typeface="Lucida Sans Unicode"/>
              </a:rPr>
              <a:t>из</a:t>
            </a:r>
            <a:r>
              <a:rPr dirty="0" sz="2850" spc="-13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65">
                <a:solidFill>
                  <a:srgbClr val="00B895"/>
                </a:solidFill>
                <a:latin typeface="Lucida Sans Unicode"/>
                <a:cs typeface="Lucida Sans Unicode"/>
              </a:rPr>
              <a:t>стационара  </a:t>
            </a:r>
            <a:r>
              <a:rPr dirty="0" sz="2850" spc="-75">
                <a:solidFill>
                  <a:srgbClr val="00B895"/>
                </a:solidFill>
                <a:latin typeface="Lucida Sans Unicode"/>
                <a:cs typeface="Lucida Sans Unicode"/>
              </a:rPr>
              <a:t>беременных</a:t>
            </a:r>
            <a:r>
              <a:rPr dirty="0" sz="2850" spc="-15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00B895"/>
                </a:solidFill>
                <a:latin typeface="Lucida Sans Unicode"/>
                <a:cs typeface="Lucida Sans Unicode"/>
              </a:rPr>
              <a:t>и</a:t>
            </a:r>
            <a:r>
              <a:rPr dirty="0" sz="2850" spc="-14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5">
                <a:solidFill>
                  <a:srgbClr val="00B895"/>
                </a:solidFill>
                <a:latin typeface="Lucida Sans Unicode"/>
                <a:cs typeface="Lucida Sans Unicode"/>
              </a:rPr>
              <a:t>родильниц:</a:t>
            </a:r>
            <a:endParaRPr sz="2850">
              <a:latin typeface="Lucida Sans Unicode"/>
              <a:cs typeface="Lucida Sans Unicode"/>
            </a:endParaRPr>
          </a:p>
          <a:p>
            <a:pPr marL="269875" marR="2054860" indent="-270510">
              <a:lnSpc>
                <a:spcPct val="100000"/>
              </a:lnSpc>
              <a:spcBef>
                <a:spcPts val="2185"/>
              </a:spcBef>
              <a:buClr>
                <a:srgbClr val="00B895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15">
                <a:latin typeface="Lucida Sans Unicode"/>
                <a:cs typeface="Lucida Sans Unicode"/>
              </a:rPr>
              <a:t>нормальная</a:t>
            </a:r>
            <a:r>
              <a:rPr dirty="0" sz="2550" spc="-175">
                <a:latin typeface="Lucida Sans Unicode"/>
                <a:cs typeface="Lucida Sans Unicode"/>
              </a:rPr>
              <a:t> </a:t>
            </a:r>
            <a:r>
              <a:rPr dirty="0" sz="2550" spc="-45">
                <a:latin typeface="Lucida Sans Unicode"/>
                <a:cs typeface="Lucida Sans Unicode"/>
              </a:rPr>
              <a:t>температура</a:t>
            </a:r>
            <a:endParaRPr sz="2550">
              <a:latin typeface="Lucida Sans Unicode"/>
              <a:cs typeface="Lucida Sans Unicode"/>
            </a:endParaRPr>
          </a:p>
          <a:p>
            <a:pPr algn="ctr" marR="1976120">
              <a:lnSpc>
                <a:spcPct val="100000"/>
              </a:lnSpc>
              <a:spcBef>
                <a:spcPts val="30"/>
              </a:spcBef>
            </a:pP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2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550" spc="-434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33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дней;</a:t>
            </a:r>
            <a:endParaRPr sz="2550">
              <a:latin typeface="Lucida Sans Unicode"/>
              <a:cs typeface="Lucida Sans Unicode"/>
            </a:endParaRPr>
          </a:p>
          <a:p>
            <a:pPr marL="269875" marR="727075" indent="-25781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35">
                <a:latin typeface="Lucida Sans Unicode"/>
                <a:cs typeface="Lucida Sans Unicode"/>
              </a:rPr>
              <a:t>отсутствие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65">
                <a:latin typeface="Lucida Sans Unicode"/>
                <a:cs typeface="Lucida Sans Unicode"/>
              </a:rPr>
              <a:t>симптом</a:t>
            </a:r>
            <a:r>
              <a:rPr dirty="0" sz="2550" spc="-60">
                <a:latin typeface="Lucida Sans Unicode"/>
                <a:cs typeface="Lucida Sans Unicode"/>
              </a:rPr>
              <a:t>о</a:t>
            </a:r>
            <a:r>
              <a:rPr dirty="0" sz="2550" spc="110">
                <a:latin typeface="Lucida Sans Unicode"/>
                <a:cs typeface="Lucida Sans Unicode"/>
              </a:rPr>
              <a:t>в</a:t>
            </a:r>
            <a:r>
              <a:rPr dirty="0" sz="2550" spc="-170"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пора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ения 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рес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ираторного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тракта;</a:t>
            </a:r>
            <a:endParaRPr sz="2550">
              <a:latin typeface="Lucida Sans Unicode"/>
              <a:cs typeface="Lucida Sans Unicode"/>
            </a:endParaRPr>
          </a:p>
          <a:p>
            <a:pPr marL="269875" marR="1449070" indent="-25781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35">
                <a:latin typeface="Lucida Sans Unicode"/>
                <a:cs typeface="Lucida Sans Unicode"/>
              </a:rPr>
              <a:t>восстан</a:t>
            </a:r>
            <a:r>
              <a:rPr dirty="0" sz="2550" spc="-35">
                <a:latin typeface="Lucida Sans Unicode"/>
                <a:cs typeface="Lucida Sans Unicode"/>
              </a:rPr>
              <a:t>о</a:t>
            </a:r>
            <a:r>
              <a:rPr dirty="0" sz="2550">
                <a:latin typeface="Lucida Sans Unicode"/>
                <a:cs typeface="Lucida Sans Unicode"/>
              </a:rPr>
              <a:t>вление</a:t>
            </a:r>
            <a:r>
              <a:rPr dirty="0" sz="2550" spc="-180">
                <a:latin typeface="Lucida Sans Unicode"/>
                <a:cs typeface="Lucida Sans Unicode"/>
              </a:rPr>
              <a:t> </a:t>
            </a:r>
            <a:r>
              <a:rPr dirty="0" sz="2550" spc="-25">
                <a:latin typeface="Lucida Sans Unicode"/>
                <a:cs typeface="Lucida Sans Unicode"/>
              </a:rPr>
              <a:t>нарушенн</a:t>
            </a:r>
            <a:r>
              <a:rPr dirty="0" sz="2550" spc="-25">
                <a:latin typeface="Lucida Sans Unicode"/>
                <a:cs typeface="Lucida Sans Unicode"/>
              </a:rPr>
              <a:t>ы</a:t>
            </a:r>
            <a:r>
              <a:rPr dirty="0" sz="2550" spc="-195">
                <a:latin typeface="Lucida Sans Unicode"/>
                <a:cs typeface="Lucida Sans Unicode"/>
              </a:rPr>
              <a:t>х  </a:t>
            </a:r>
            <a:r>
              <a:rPr dirty="0" sz="2550" spc="-55">
                <a:latin typeface="Lucida Sans Unicode"/>
                <a:cs typeface="Lucida Sans Unicode"/>
              </a:rPr>
              <a:t>лабораторных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60">
                <a:latin typeface="Lucida Sans Unicode"/>
                <a:cs typeface="Lucida Sans Unicode"/>
              </a:rPr>
              <a:t>п</a:t>
            </a:r>
            <a:r>
              <a:rPr dirty="0" sz="2550" spc="-55">
                <a:latin typeface="Lucida Sans Unicode"/>
                <a:cs typeface="Lucida Sans Unicode"/>
              </a:rPr>
              <a:t>о</a:t>
            </a:r>
            <a:r>
              <a:rPr dirty="0" sz="2550" spc="-20">
                <a:latin typeface="Lucida Sans Unicode"/>
                <a:cs typeface="Lucida Sans Unicode"/>
              </a:rPr>
              <a:t>казателей;</a:t>
            </a:r>
            <a:endParaRPr sz="255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20"/>
              </a:spcBef>
              <a:buClr>
                <a:srgbClr val="00B895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35">
                <a:latin typeface="Lucida Sans Unicode"/>
                <a:cs typeface="Lucida Sans Unicode"/>
              </a:rPr>
              <a:t>отсутствие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15">
                <a:latin typeface="Lucida Sans Unicode"/>
                <a:cs typeface="Lucida Sans Unicode"/>
              </a:rPr>
              <a:t>а</a:t>
            </a:r>
            <a:r>
              <a:rPr dirty="0" sz="2550" spc="-60">
                <a:latin typeface="Lucida Sans Unicode"/>
                <a:cs typeface="Lucida Sans Unicode"/>
              </a:rPr>
              <a:t>кушерских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-40">
                <a:latin typeface="Lucida Sans Unicode"/>
                <a:cs typeface="Lucida Sans Unicode"/>
              </a:rPr>
              <a:t>ос</a:t>
            </a:r>
            <a:r>
              <a:rPr dirty="0" sz="2550" spc="-55">
                <a:latin typeface="Lucida Sans Unicode"/>
                <a:cs typeface="Lucida Sans Unicode"/>
              </a:rPr>
              <a:t>л</a:t>
            </a:r>
            <a:r>
              <a:rPr dirty="0" sz="2550" spc="-50">
                <a:latin typeface="Lucida Sans Unicode"/>
                <a:cs typeface="Lucida Sans Unicode"/>
              </a:rPr>
              <a:t>ожнений.</a:t>
            </a:r>
            <a:endParaRPr sz="255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SzPct val="125490"/>
              <a:buFont typeface="Arial MT"/>
              <a:buChar char="•"/>
              <a:tabLst>
                <a:tab pos="270510" algn="l"/>
              </a:tabLst>
            </a:pPr>
            <a:r>
              <a:rPr dirty="0" sz="2550" spc="-120">
                <a:latin typeface="Lucida Sans Unicode"/>
                <a:cs typeface="Lucida Sans Unicode"/>
              </a:rPr>
              <a:t>од</a:t>
            </a:r>
            <a:r>
              <a:rPr dirty="0" sz="2550" spc="-110">
                <a:latin typeface="Lucida Sans Unicode"/>
                <a:cs typeface="Lucida Sans Unicode"/>
              </a:rPr>
              <a:t>н</a:t>
            </a:r>
            <a:r>
              <a:rPr dirty="0" sz="2550" spc="-35">
                <a:latin typeface="Lucida Sans Unicode"/>
                <a:cs typeface="Lucida Sans Unicode"/>
              </a:rPr>
              <a:t>о</a:t>
            </a:r>
            <a:r>
              <a:rPr dirty="0" sz="2550" spc="-25">
                <a:latin typeface="Lucida Sans Unicode"/>
                <a:cs typeface="Lucida Sans Unicode"/>
              </a:rPr>
              <a:t>к</a:t>
            </a:r>
            <a:r>
              <a:rPr dirty="0" sz="2550" spc="-25">
                <a:latin typeface="Lucida Sans Unicode"/>
                <a:cs typeface="Lucida Sans Unicode"/>
              </a:rPr>
              <a:t>ратный</a:t>
            </a:r>
            <a:r>
              <a:rPr dirty="0" sz="2550" spc="-180">
                <a:latin typeface="Lucida Sans Unicode"/>
                <a:cs typeface="Lucida Sans Unicode"/>
              </a:rPr>
              <a:t> </a:t>
            </a:r>
            <a:r>
              <a:rPr dirty="0" sz="2550" spc="-30">
                <a:latin typeface="Lucida Sans Unicode"/>
                <a:cs typeface="Lucida Sans Unicode"/>
              </a:rPr>
              <a:t>отрицательн</a:t>
            </a:r>
            <a:r>
              <a:rPr dirty="0" sz="2550" spc="-30">
                <a:latin typeface="Lucida Sans Unicode"/>
                <a:cs typeface="Lucida Sans Unicode"/>
              </a:rPr>
              <a:t>ы</a:t>
            </a:r>
            <a:r>
              <a:rPr dirty="0" sz="2550" spc="-25">
                <a:latin typeface="Lucida Sans Unicode"/>
                <a:cs typeface="Lucida Sans Unicode"/>
              </a:rPr>
              <a:t>й  </a:t>
            </a:r>
            <a:r>
              <a:rPr dirty="0" sz="2550" spc="-15">
                <a:latin typeface="Lucida Sans Unicode"/>
                <a:cs typeface="Lucida Sans Unicode"/>
              </a:rPr>
              <a:t>результат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30">
                <a:latin typeface="Lucida Sans Unicode"/>
                <a:cs typeface="Lucida Sans Unicode"/>
              </a:rPr>
              <a:t>на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5">
                <a:latin typeface="Lucida Sans Unicode"/>
                <a:cs typeface="Lucida Sans Unicode"/>
              </a:rPr>
              <a:t>наличие</a:t>
            </a:r>
            <a:r>
              <a:rPr dirty="0" sz="2550" spc="-170">
                <a:latin typeface="Lucida Sans Unicode"/>
                <a:cs typeface="Lucida Sans Unicode"/>
              </a:rPr>
              <a:t> </a:t>
            </a:r>
            <a:r>
              <a:rPr dirty="0" sz="2550" spc="10">
                <a:latin typeface="Lucida Sans Unicode"/>
                <a:cs typeface="Lucida Sans Unicode"/>
              </a:rPr>
              <a:t>РНК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175">
                <a:latin typeface="Lucida Sans Unicode"/>
                <a:cs typeface="Lucida Sans Unicode"/>
              </a:rPr>
              <a:t>SARS-CoV-2.</a:t>
            </a:r>
            <a:endParaRPr sz="2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1925" y="628430"/>
            <a:ext cx="4292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50">
                <a:solidFill>
                  <a:srgbClr val="A6A6A6"/>
                </a:solidFill>
                <a:latin typeface="Lucida Sans Unicode"/>
                <a:cs typeface="Lucida Sans Unicode"/>
              </a:rPr>
              <a:t>21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2088971"/>
            <a:ext cx="18869025" cy="951865"/>
          </a:xfrm>
          <a:custGeom>
            <a:avLst/>
            <a:gdLst/>
            <a:ahLst/>
            <a:cxnLst/>
            <a:rect l="l" t="t" r="r" b="b"/>
            <a:pathLst>
              <a:path w="18869025" h="951864">
                <a:moveTo>
                  <a:pt x="0" y="80925"/>
                </a:moveTo>
                <a:lnTo>
                  <a:pt x="6360" y="49407"/>
                </a:lnTo>
                <a:lnTo>
                  <a:pt x="23704" y="23686"/>
                </a:lnTo>
                <a:lnTo>
                  <a:pt x="49430" y="6353"/>
                </a:lnTo>
                <a:lnTo>
                  <a:pt x="80934" y="0"/>
                </a:lnTo>
                <a:lnTo>
                  <a:pt x="18788013" y="0"/>
                </a:lnTo>
                <a:lnTo>
                  <a:pt x="18819492" y="6353"/>
                </a:lnTo>
                <a:lnTo>
                  <a:pt x="18845218" y="23686"/>
                </a:lnTo>
                <a:lnTo>
                  <a:pt x="18862572" y="49407"/>
                </a:lnTo>
                <a:lnTo>
                  <a:pt x="18868939" y="80925"/>
                </a:lnTo>
                <a:lnTo>
                  <a:pt x="18868939" y="870541"/>
                </a:lnTo>
                <a:lnTo>
                  <a:pt x="18862572" y="902020"/>
                </a:lnTo>
                <a:lnTo>
                  <a:pt x="18845218" y="927746"/>
                </a:lnTo>
                <a:lnTo>
                  <a:pt x="18819492" y="945100"/>
                </a:lnTo>
                <a:lnTo>
                  <a:pt x="18788013" y="951466"/>
                </a:lnTo>
                <a:lnTo>
                  <a:pt x="80934" y="951466"/>
                </a:lnTo>
                <a:lnTo>
                  <a:pt x="49430" y="945100"/>
                </a:lnTo>
                <a:lnTo>
                  <a:pt x="23704" y="927746"/>
                </a:lnTo>
                <a:lnTo>
                  <a:pt x="6360" y="902020"/>
                </a:lnTo>
                <a:lnTo>
                  <a:pt x="0" y="870541"/>
                </a:lnTo>
                <a:lnTo>
                  <a:pt x="0" y="80925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2953" y="2121372"/>
            <a:ext cx="13162915" cy="811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2550" spc="-40">
                <a:solidFill>
                  <a:srgbClr val="525252"/>
                </a:solidFill>
                <a:latin typeface="Lucida Sans Unicode"/>
                <a:cs typeface="Lucida Sans Unicode"/>
              </a:rPr>
              <a:t>Маршрутизация </a:t>
            </a:r>
            <a:r>
              <a:rPr dirty="0" sz="2550" spc="-60">
                <a:solidFill>
                  <a:srgbClr val="525252"/>
                </a:solidFill>
                <a:latin typeface="Lucida Sans Unicode"/>
                <a:cs typeface="Lucida Sans Unicode"/>
              </a:rPr>
              <a:t>новорожденных </a:t>
            </a:r>
            <a:r>
              <a:rPr dirty="0" sz="2550" spc="-50">
                <a:solidFill>
                  <a:srgbClr val="525252"/>
                </a:solidFill>
                <a:latin typeface="Lucida Sans Unicode"/>
                <a:cs typeface="Lucida Sans Unicode"/>
              </a:rPr>
              <a:t>высокого </a:t>
            </a:r>
            <a:r>
              <a:rPr dirty="0" sz="2550" spc="-45">
                <a:solidFill>
                  <a:srgbClr val="525252"/>
                </a:solidFill>
                <a:latin typeface="Lucida Sans Unicode"/>
                <a:cs typeface="Lucida Sans Unicode"/>
              </a:rPr>
              <a:t>риска </a:t>
            </a:r>
            <a:r>
              <a:rPr dirty="0" sz="2550" spc="-50">
                <a:solidFill>
                  <a:srgbClr val="525252"/>
                </a:solidFill>
                <a:latin typeface="Lucida Sans Unicode"/>
                <a:cs typeface="Lucida Sans Unicode"/>
              </a:rPr>
              <a:t>по </a:t>
            </a:r>
            <a:r>
              <a:rPr dirty="0" sz="2550" spc="-20">
                <a:solidFill>
                  <a:srgbClr val="525252"/>
                </a:solidFill>
                <a:latin typeface="Lucida Sans Unicode"/>
                <a:cs typeface="Lucida Sans Unicode"/>
              </a:rPr>
              <a:t>развитию </a:t>
            </a:r>
            <a:r>
              <a:rPr dirty="0" sz="2550" spc="-275">
                <a:solidFill>
                  <a:srgbClr val="525252"/>
                </a:solidFill>
                <a:latin typeface="Lucida Sans Unicode"/>
                <a:cs typeface="Lucida Sans Unicode"/>
              </a:rPr>
              <a:t>COVID-19 </a:t>
            </a:r>
            <a:r>
              <a:rPr dirty="0" sz="2550" spc="-27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">
                <a:solidFill>
                  <a:srgbClr val="525252"/>
                </a:solidFill>
                <a:latin typeface="Lucida Sans Unicode"/>
                <a:cs typeface="Lucida Sans Unicode"/>
              </a:rPr>
              <a:t>основыва</a:t>
            </a:r>
            <a:r>
              <a:rPr dirty="0" sz="2550" spc="10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14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30">
                <a:solidFill>
                  <a:srgbClr val="525252"/>
                </a:solidFill>
                <a:latin typeface="Lucida Sans Unicode"/>
                <a:cs typeface="Lucida Sans Unicode"/>
              </a:rPr>
              <a:t>ся</a:t>
            </a:r>
            <a:r>
              <a:rPr dirty="0" sz="2550" spc="-12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525252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2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525252"/>
                </a:solidFill>
                <a:latin typeface="Lucida Sans Unicode"/>
                <a:cs typeface="Lucida Sans Unicode"/>
              </a:rPr>
              <a:t>вы</a:t>
            </a:r>
            <a:r>
              <a:rPr dirty="0" sz="2550" spc="5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15">
                <a:solidFill>
                  <a:srgbClr val="525252"/>
                </a:solidFill>
                <a:latin typeface="Lucida Sans Unicode"/>
                <a:cs typeface="Lucida Sans Unicode"/>
              </a:rPr>
              <a:t>елении</a:t>
            </a:r>
            <a:r>
              <a:rPr dirty="0" sz="255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5">
                <a:solidFill>
                  <a:srgbClr val="525252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165">
                <a:solidFill>
                  <a:srgbClr val="525252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50">
                <a:solidFill>
                  <a:srgbClr val="525252"/>
                </a:solidFill>
                <a:latin typeface="Lucida Sans Unicode"/>
                <a:cs typeface="Lucida Sans Unicode"/>
              </a:rPr>
              <a:t>упп</a:t>
            </a:r>
            <a:r>
              <a:rPr dirty="0" sz="2550" spc="-14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525252"/>
                </a:solidFill>
                <a:latin typeface="Lucida Sans Unicode"/>
                <a:cs typeface="Lucida Sans Unicode"/>
              </a:rPr>
              <a:t>рис</a:t>
            </a:r>
            <a:r>
              <a:rPr dirty="0" sz="2550" spc="-50">
                <a:solidFill>
                  <a:srgbClr val="525252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5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10">
                <a:solidFill>
                  <a:srgbClr val="525252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6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5">
                <a:solidFill>
                  <a:srgbClr val="525252"/>
                </a:solidFill>
                <a:latin typeface="Lucida Sans Unicode"/>
                <a:cs typeface="Lucida Sans Unicode"/>
              </a:rPr>
              <a:t>з</a:t>
            </a:r>
            <a:r>
              <a:rPr dirty="0" sz="2550">
                <a:solidFill>
                  <a:srgbClr val="525252"/>
                </a:solidFill>
                <a:latin typeface="Lucida Sans Unicode"/>
                <a:cs typeface="Lucida Sans Unicode"/>
              </a:rPr>
              <a:t>ави</a:t>
            </a:r>
            <a:r>
              <a:rPr dirty="0" sz="2550" spc="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65">
                <a:solidFill>
                  <a:srgbClr val="525252"/>
                </a:solidFill>
                <a:latin typeface="Lucida Sans Unicode"/>
                <a:cs typeface="Lucida Sans Unicode"/>
              </a:rPr>
              <a:t>им</a:t>
            </a:r>
            <a:r>
              <a:rPr dirty="0" sz="2550" spc="-50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60">
                <a:solidFill>
                  <a:srgbClr val="525252"/>
                </a:solidFill>
                <a:latin typeface="Lucida Sans Unicode"/>
                <a:cs typeface="Lucida Sans Unicode"/>
              </a:rPr>
              <a:t>сти</a:t>
            </a:r>
            <a:r>
              <a:rPr dirty="0" sz="2550" spc="-15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65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16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525252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20">
                <a:solidFill>
                  <a:srgbClr val="525252"/>
                </a:solidFill>
                <a:latin typeface="Lucida Sans Unicode"/>
                <a:cs typeface="Lucida Sans Unicode"/>
              </a:rPr>
              <a:t>фи</a:t>
            </a:r>
            <a:r>
              <a:rPr dirty="0" sz="2550" spc="-10">
                <a:solidFill>
                  <a:srgbClr val="525252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-60">
                <a:solidFill>
                  <a:srgbClr val="525252"/>
                </a:solidFill>
                <a:latin typeface="Lucida Sans Unicode"/>
                <a:cs typeface="Lucida Sans Unicode"/>
              </a:rPr>
              <a:t>ир</a:t>
            </a:r>
            <a:r>
              <a:rPr dirty="0" sz="2550" spc="-55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15">
                <a:solidFill>
                  <a:srgbClr val="525252"/>
                </a:solidFill>
                <a:latin typeface="Lucida Sans Unicode"/>
                <a:cs typeface="Lucida Sans Unicode"/>
              </a:rPr>
              <a:t>ва</a:t>
            </a:r>
            <a:r>
              <a:rPr dirty="0" sz="2550" spc="25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50">
                <a:solidFill>
                  <a:srgbClr val="525252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5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525252"/>
                </a:solidFill>
                <a:latin typeface="Lucida Sans Unicode"/>
                <a:cs typeface="Lucida Sans Unicode"/>
              </a:rPr>
              <a:t>м</a:t>
            </a:r>
            <a:r>
              <a:rPr dirty="0" sz="2550" spc="-60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0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40">
                <a:solidFill>
                  <a:srgbClr val="525252"/>
                </a:solidFill>
                <a:latin typeface="Lucida Sans Unicode"/>
                <a:cs typeface="Lucida Sans Unicode"/>
              </a:rPr>
              <a:t>ери</a:t>
            </a:r>
            <a:endParaRPr sz="255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0984" y="8002359"/>
            <a:ext cx="9518015" cy="2132965"/>
            <a:chOff x="370984" y="8002359"/>
            <a:chExt cx="9518015" cy="21329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865" y="8026334"/>
              <a:ext cx="9470552" cy="21053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84" y="8002359"/>
              <a:ext cx="8434992" cy="21327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1021" y="8159482"/>
              <a:ext cx="9152890" cy="1787525"/>
            </a:xfrm>
            <a:custGeom>
              <a:avLst/>
              <a:gdLst/>
              <a:ahLst/>
              <a:cxnLst/>
              <a:rect l="l" t="t" r="r" b="b"/>
              <a:pathLst>
                <a:path w="9152890" h="1787525">
                  <a:moveTo>
                    <a:pt x="9105493" y="0"/>
                  </a:moveTo>
                  <a:lnTo>
                    <a:pt x="46936" y="0"/>
                  </a:lnTo>
                  <a:lnTo>
                    <a:pt x="28666" y="3686"/>
                  </a:lnTo>
                  <a:lnTo>
                    <a:pt x="13747" y="13741"/>
                  </a:lnTo>
                  <a:lnTo>
                    <a:pt x="3688" y="28654"/>
                  </a:lnTo>
                  <a:lnTo>
                    <a:pt x="0" y="46918"/>
                  </a:lnTo>
                  <a:lnTo>
                    <a:pt x="0" y="1740354"/>
                  </a:lnTo>
                  <a:lnTo>
                    <a:pt x="3688" y="1758618"/>
                  </a:lnTo>
                  <a:lnTo>
                    <a:pt x="13747" y="1773532"/>
                  </a:lnTo>
                  <a:lnTo>
                    <a:pt x="28666" y="1783586"/>
                  </a:lnTo>
                  <a:lnTo>
                    <a:pt x="46936" y="1787273"/>
                  </a:lnTo>
                  <a:lnTo>
                    <a:pt x="9105493" y="1787273"/>
                  </a:lnTo>
                  <a:lnTo>
                    <a:pt x="9123757" y="1783586"/>
                  </a:lnTo>
                  <a:lnTo>
                    <a:pt x="9138670" y="1773532"/>
                  </a:lnTo>
                  <a:lnTo>
                    <a:pt x="9148725" y="1758618"/>
                  </a:lnTo>
                  <a:lnTo>
                    <a:pt x="9152412" y="1740354"/>
                  </a:lnTo>
                  <a:lnTo>
                    <a:pt x="9152412" y="46918"/>
                  </a:lnTo>
                  <a:lnTo>
                    <a:pt x="9148725" y="28654"/>
                  </a:lnTo>
                  <a:lnTo>
                    <a:pt x="9138670" y="13741"/>
                  </a:lnTo>
                  <a:lnTo>
                    <a:pt x="9123757" y="3686"/>
                  </a:lnTo>
                  <a:lnTo>
                    <a:pt x="9105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1021" y="8159482"/>
              <a:ext cx="9152890" cy="1787525"/>
            </a:xfrm>
            <a:custGeom>
              <a:avLst/>
              <a:gdLst/>
              <a:ahLst/>
              <a:cxnLst/>
              <a:rect l="l" t="t" r="r" b="b"/>
              <a:pathLst>
                <a:path w="9152890" h="1787525">
                  <a:moveTo>
                    <a:pt x="0" y="46918"/>
                  </a:moveTo>
                  <a:lnTo>
                    <a:pt x="3688" y="28654"/>
                  </a:lnTo>
                  <a:lnTo>
                    <a:pt x="13747" y="13741"/>
                  </a:lnTo>
                  <a:lnTo>
                    <a:pt x="28666" y="3686"/>
                  </a:lnTo>
                  <a:lnTo>
                    <a:pt x="46936" y="0"/>
                  </a:lnTo>
                  <a:lnTo>
                    <a:pt x="9105493" y="0"/>
                  </a:lnTo>
                  <a:lnTo>
                    <a:pt x="9123757" y="3686"/>
                  </a:lnTo>
                  <a:lnTo>
                    <a:pt x="9138670" y="13741"/>
                  </a:lnTo>
                  <a:lnTo>
                    <a:pt x="9148725" y="28654"/>
                  </a:lnTo>
                  <a:lnTo>
                    <a:pt x="9152412" y="46918"/>
                  </a:lnTo>
                  <a:lnTo>
                    <a:pt x="9152412" y="1740354"/>
                  </a:lnTo>
                  <a:lnTo>
                    <a:pt x="9148725" y="1758618"/>
                  </a:lnTo>
                  <a:lnTo>
                    <a:pt x="9138670" y="1773532"/>
                  </a:lnTo>
                  <a:lnTo>
                    <a:pt x="9123757" y="1783586"/>
                  </a:lnTo>
                  <a:lnTo>
                    <a:pt x="9105493" y="1787273"/>
                  </a:lnTo>
                  <a:lnTo>
                    <a:pt x="46936" y="1787273"/>
                  </a:lnTo>
                  <a:lnTo>
                    <a:pt x="28666" y="1783586"/>
                  </a:lnTo>
                  <a:lnTo>
                    <a:pt x="13747" y="1773532"/>
                  </a:lnTo>
                  <a:lnTo>
                    <a:pt x="3688" y="1758618"/>
                  </a:lnTo>
                  <a:lnTo>
                    <a:pt x="0" y="1740354"/>
                  </a:lnTo>
                  <a:lnTo>
                    <a:pt x="0" y="46918"/>
                  </a:lnTo>
                  <a:close/>
                </a:path>
              </a:pathLst>
            </a:custGeom>
            <a:ln w="8729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06355" y="8234073"/>
            <a:ext cx="7686675" cy="1553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b="1">
                <a:solidFill>
                  <a:srgbClr val="FF2D66"/>
                </a:solidFill>
                <a:latin typeface="Trebuchet MS"/>
                <a:cs typeface="Trebuchet MS"/>
              </a:rPr>
              <a:t>Инфицирован:</a:t>
            </a:r>
            <a:endParaRPr sz="2550">
              <a:latin typeface="Trebuchet MS"/>
              <a:cs typeface="Trebuchet MS"/>
            </a:endParaRPr>
          </a:p>
          <a:p>
            <a:pPr marL="398780" marR="5080" indent="-386715">
              <a:lnSpc>
                <a:spcPct val="100000"/>
              </a:lnSpc>
              <a:spcBef>
                <a:spcPts val="1735"/>
              </a:spcBef>
              <a:buClr>
                <a:srgbClr val="FF2D66"/>
              </a:buClr>
              <a:buFont typeface="Wingdings"/>
              <a:buChar char=""/>
              <a:tabLst>
                <a:tab pos="398780" algn="l"/>
                <a:tab pos="399415" algn="l"/>
              </a:tabLst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положительном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результате </a:t>
            </a:r>
            <a:r>
              <a:rPr dirty="0" sz="2000" spc="-30">
                <a:latin typeface="Lucida Sans Unicode"/>
                <a:cs typeface="Lucida Sans Unicode"/>
              </a:rPr>
              <a:t>на </a:t>
            </a:r>
            <a:r>
              <a:rPr dirty="0" sz="2000" spc="-10">
                <a:latin typeface="Lucida Sans Unicode"/>
                <a:cs typeface="Lucida Sans Unicode"/>
              </a:rPr>
              <a:t>наличие </a:t>
            </a:r>
            <a:r>
              <a:rPr dirty="0" sz="2000" spc="-180">
                <a:latin typeface="Lucida Sans Unicode"/>
                <a:cs typeface="Lucida Sans Unicode"/>
              </a:rPr>
              <a:t>SARS-CoV-2 </a:t>
            </a:r>
            <a:r>
              <a:rPr dirty="0" sz="2000" spc="85">
                <a:latin typeface="Lucida Sans Unicode"/>
                <a:cs typeface="Lucida Sans Unicode"/>
              </a:rPr>
              <a:t>в </a:t>
            </a:r>
            <a:r>
              <a:rPr dirty="0" sz="2000" spc="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биоматериале,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10">
                <a:latin typeface="Lucida Sans Unicode"/>
                <a:cs typeface="Lucida Sans Unicode"/>
              </a:rPr>
              <a:t>вне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зависимости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85">
                <a:latin typeface="Lucida Sans Unicode"/>
                <a:cs typeface="Lucida Sans Unicode"/>
              </a:rPr>
              <a:t>от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10">
                <a:latin typeface="Lucida Sans Unicode"/>
                <a:cs typeface="Lucida Sans Unicode"/>
              </a:rPr>
              <a:t>наличия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или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отсутствия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клинической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картины.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2819" y="3234113"/>
            <a:ext cx="12330430" cy="4870450"/>
            <a:chOff x="452819" y="3234113"/>
            <a:chExt cx="12330430" cy="4870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819" y="3234113"/>
              <a:ext cx="12310692" cy="48702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366" y="3263574"/>
              <a:ext cx="12323786" cy="48386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8126" y="3399420"/>
              <a:ext cx="11928475" cy="4488180"/>
            </a:xfrm>
            <a:custGeom>
              <a:avLst/>
              <a:gdLst/>
              <a:ahLst/>
              <a:cxnLst/>
              <a:rect l="l" t="t" r="r" b="b"/>
              <a:pathLst>
                <a:path w="11928475" h="4488180">
                  <a:moveTo>
                    <a:pt x="11807226" y="0"/>
                  </a:moveTo>
                  <a:lnTo>
                    <a:pt x="121033" y="0"/>
                  </a:lnTo>
                  <a:lnTo>
                    <a:pt x="73919" y="9511"/>
                  </a:lnTo>
                  <a:lnTo>
                    <a:pt x="35448" y="35450"/>
                  </a:lnTo>
                  <a:lnTo>
                    <a:pt x="9510" y="73919"/>
                  </a:lnTo>
                  <a:lnTo>
                    <a:pt x="0" y="121024"/>
                  </a:lnTo>
                  <a:lnTo>
                    <a:pt x="0" y="4366799"/>
                  </a:lnTo>
                  <a:lnTo>
                    <a:pt x="9510" y="4413904"/>
                  </a:lnTo>
                  <a:lnTo>
                    <a:pt x="35448" y="4452373"/>
                  </a:lnTo>
                  <a:lnTo>
                    <a:pt x="73919" y="4478312"/>
                  </a:lnTo>
                  <a:lnTo>
                    <a:pt x="121033" y="4487824"/>
                  </a:lnTo>
                  <a:lnTo>
                    <a:pt x="11807226" y="4487824"/>
                  </a:lnTo>
                  <a:lnTo>
                    <a:pt x="11854330" y="4478312"/>
                  </a:lnTo>
                  <a:lnTo>
                    <a:pt x="11892800" y="4452373"/>
                  </a:lnTo>
                  <a:lnTo>
                    <a:pt x="11918738" y="4413904"/>
                  </a:lnTo>
                  <a:lnTo>
                    <a:pt x="11928250" y="4366799"/>
                  </a:lnTo>
                  <a:lnTo>
                    <a:pt x="11928250" y="121024"/>
                  </a:lnTo>
                  <a:lnTo>
                    <a:pt x="11918738" y="73919"/>
                  </a:lnTo>
                  <a:lnTo>
                    <a:pt x="11892800" y="35450"/>
                  </a:lnTo>
                  <a:lnTo>
                    <a:pt x="11854330" y="9511"/>
                  </a:lnTo>
                  <a:lnTo>
                    <a:pt x="11807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8126" y="3399420"/>
              <a:ext cx="11928475" cy="4488180"/>
            </a:xfrm>
            <a:custGeom>
              <a:avLst/>
              <a:gdLst/>
              <a:ahLst/>
              <a:cxnLst/>
              <a:rect l="l" t="t" r="r" b="b"/>
              <a:pathLst>
                <a:path w="11928475" h="4488180">
                  <a:moveTo>
                    <a:pt x="0" y="121024"/>
                  </a:moveTo>
                  <a:lnTo>
                    <a:pt x="9510" y="73919"/>
                  </a:lnTo>
                  <a:lnTo>
                    <a:pt x="35448" y="35450"/>
                  </a:lnTo>
                  <a:lnTo>
                    <a:pt x="73919" y="9511"/>
                  </a:lnTo>
                  <a:lnTo>
                    <a:pt x="121033" y="0"/>
                  </a:lnTo>
                  <a:lnTo>
                    <a:pt x="11807226" y="0"/>
                  </a:lnTo>
                  <a:lnTo>
                    <a:pt x="11854330" y="9511"/>
                  </a:lnTo>
                  <a:lnTo>
                    <a:pt x="11892800" y="35450"/>
                  </a:lnTo>
                  <a:lnTo>
                    <a:pt x="11918738" y="73919"/>
                  </a:lnTo>
                  <a:lnTo>
                    <a:pt x="11928250" y="121024"/>
                  </a:lnTo>
                  <a:lnTo>
                    <a:pt x="11928250" y="4366799"/>
                  </a:lnTo>
                  <a:lnTo>
                    <a:pt x="11918738" y="4413904"/>
                  </a:lnTo>
                  <a:lnTo>
                    <a:pt x="11892800" y="4452373"/>
                  </a:lnTo>
                  <a:lnTo>
                    <a:pt x="11854330" y="4478312"/>
                  </a:lnTo>
                  <a:lnTo>
                    <a:pt x="11807226" y="4487824"/>
                  </a:lnTo>
                  <a:lnTo>
                    <a:pt x="121033" y="4487824"/>
                  </a:lnTo>
                  <a:lnTo>
                    <a:pt x="73919" y="4478312"/>
                  </a:lnTo>
                  <a:lnTo>
                    <a:pt x="35448" y="4452373"/>
                  </a:lnTo>
                  <a:lnTo>
                    <a:pt x="9510" y="4413904"/>
                  </a:lnTo>
                  <a:lnTo>
                    <a:pt x="0" y="4366799"/>
                  </a:lnTo>
                  <a:lnTo>
                    <a:pt x="0" y="12102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94519" y="3495470"/>
            <a:ext cx="11645265" cy="42602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40" b="1">
                <a:solidFill>
                  <a:srgbClr val="00B895"/>
                </a:solidFill>
                <a:latin typeface="Trebuchet MS"/>
                <a:cs typeface="Trebuchet MS"/>
              </a:rPr>
              <a:t>Требования:</a:t>
            </a:r>
            <a:endParaRPr sz="255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216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заранее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выделенная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врачебно-сестринская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бригада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новорожденного;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предметы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средства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ухода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индивидуального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использования</a:t>
            </a:r>
            <a:endParaRPr sz="20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каждого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реб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нк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69875" marR="695325" indent="-25781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врачи,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медсестры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другой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персонал,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находиться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средствах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индивидуальной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защиты;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00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мазки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носа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ротоглотки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берутся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сразу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перемещения</a:t>
            </a:r>
            <a:endParaRPr sz="20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родильного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зала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контакта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с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инфицированным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повторный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анализ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чрез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90">
                <a:solidFill>
                  <a:srgbClr val="1F1F1F"/>
                </a:solidFill>
                <a:latin typeface="Lucida Sans Unicode"/>
                <a:cs typeface="Lucida Sans Unicode"/>
              </a:rPr>
              <a:t>2-3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суток;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эпидемиологических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контрольный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анализ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10-12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сутки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карантина;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рождения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ребенок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должен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изолирован**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специально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выделенном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отделении.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352" y="10237172"/>
            <a:ext cx="15474315" cy="8991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5" b="1">
                <a:solidFill>
                  <a:srgbClr val="1F1F1F"/>
                </a:solidFill>
                <a:latin typeface="Trebuchet MS"/>
                <a:cs typeface="Trebuchet MS"/>
              </a:rPr>
              <a:t>*подробнее</a:t>
            </a:r>
            <a:r>
              <a:rPr dirty="0" sz="14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3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1400" spc="-8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1F1F1F"/>
                </a:solidFill>
                <a:latin typeface="Trebuchet MS"/>
                <a:cs typeface="Trebuchet MS"/>
              </a:rPr>
              <a:t>методических</a:t>
            </a:r>
            <a:r>
              <a:rPr dirty="0" sz="14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1F1F1F"/>
                </a:solidFill>
                <a:latin typeface="Trebuchet MS"/>
                <a:cs typeface="Trebuchet MS"/>
              </a:rPr>
              <a:t>рекомендациях</a:t>
            </a:r>
            <a:r>
              <a:rPr dirty="0" sz="14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20" b="1">
                <a:solidFill>
                  <a:srgbClr val="1F1F1F"/>
                </a:solidFill>
                <a:latin typeface="Trebuchet MS"/>
                <a:cs typeface="Trebuchet MS"/>
              </a:rPr>
              <a:t>Минздрава</a:t>
            </a:r>
            <a:r>
              <a:rPr dirty="0" sz="14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1F1F1F"/>
                </a:solidFill>
                <a:latin typeface="Trebuchet MS"/>
                <a:cs typeface="Trebuchet MS"/>
              </a:rPr>
              <a:t>России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«</a:t>
            </a:r>
            <a:r>
              <a:rPr dirty="0" u="sng" sz="1400" spc="-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Организация</a:t>
            </a:r>
            <a:r>
              <a:rPr dirty="0" u="sng" sz="1400" spc="-7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оказания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медицинской</a:t>
            </a:r>
            <a:r>
              <a:rPr dirty="0" u="sng" sz="1400" spc="-9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помощи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беременным,</a:t>
            </a:r>
            <a:r>
              <a:rPr dirty="0" u="sng" sz="1400" spc="-9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2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роженицам,</a:t>
            </a:r>
            <a:r>
              <a:rPr dirty="0" u="sng" sz="1400" spc="-9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2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родильницам</a:t>
            </a:r>
            <a:r>
              <a:rPr dirty="0" u="sng" sz="1400" spc="-9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и</a:t>
            </a:r>
            <a:r>
              <a:rPr dirty="0" u="sng" sz="1400" spc="-7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новорожденным</a:t>
            </a:r>
            <a:r>
              <a:rPr dirty="0" u="sng" sz="1400" spc="-7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2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при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новой</a:t>
            </a:r>
            <a:r>
              <a:rPr dirty="0" u="sng" sz="1400" spc="-8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коронавирусной</a:t>
            </a:r>
            <a:r>
              <a:rPr dirty="0" u="sng" sz="1400" spc="-6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инфекции</a:t>
            </a:r>
            <a:r>
              <a:rPr dirty="0" u="sng" sz="1400" spc="-9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14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COVID-19</a:t>
            </a:r>
            <a:r>
              <a:rPr dirty="0" sz="1400" spc="-114">
                <a:solidFill>
                  <a:srgbClr val="1F1F1F"/>
                </a:solidFill>
                <a:latin typeface="Lucida Sans Unicode"/>
                <a:cs typeface="Lucida Sans Unicode"/>
              </a:rPr>
              <a:t>»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Версия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1F1F1F"/>
                </a:solidFill>
                <a:latin typeface="Lucida Sans Unicode"/>
                <a:cs typeface="Lucida Sans Unicode"/>
              </a:rPr>
              <a:t>4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5">
                <a:solidFill>
                  <a:srgbClr val="1F1F1F"/>
                </a:solidFill>
                <a:latin typeface="Lucida Sans Unicode"/>
                <a:cs typeface="Lucida Sans Unicode"/>
              </a:rPr>
              <a:t>05.07.2021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25" b="1">
                <a:solidFill>
                  <a:srgbClr val="1F1F1F"/>
                </a:solidFill>
                <a:latin typeface="Trebuchet MS"/>
                <a:cs typeface="Trebuchet MS"/>
              </a:rPr>
              <a:t>**При</a:t>
            </a:r>
            <a:r>
              <a:rPr dirty="0" sz="1400" spc="-8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1F1F1F"/>
                </a:solidFill>
                <a:latin typeface="Trebuchet MS"/>
                <a:cs typeface="Trebuchet MS"/>
              </a:rPr>
              <a:t>необходимости</a:t>
            </a:r>
            <a:r>
              <a:rPr dirty="0" sz="1400" spc="-8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15" b="1">
                <a:solidFill>
                  <a:srgbClr val="1F1F1F"/>
                </a:solidFill>
                <a:latin typeface="Trebuchet MS"/>
                <a:cs typeface="Trebuchet MS"/>
              </a:rPr>
              <a:t>реанимационная</a:t>
            </a:r>
            <a:r>
              <a:rPr dirty="0" sz="1400" spc="-7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10" b="1">
                <a:solidFill>
                  <a:srgbClr val="1F1F1F"/>
                </a:solidFill>
                <a:latin typeface="Trebuchet MS"/>
                <a:cs typeface="Trebuchet MS"/>
              </a:rPr>
              <a:t>помощь</a:t>
            </a:r>
            <a:r>
              <a:rPr dirty="0" sz="1400" spc="-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оказывается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свободном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родильном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зале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специально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выделенном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помещении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соответствии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клиническими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рекомендациями,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минимизации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технологий,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способствующих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образованию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внешнего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инфицированного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аэрозоля.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53141" y="8160028"/>
            <a:ext cx="9434195" cy="1787525"/>
          </a:xfrm>
          <a:custGeom>
            <a:avLst/>
            <a:gdLst/>
            <a:ahLst/>
            <a:cxnLst/>
            <a:rect l="l" t="t" r="r" b="b"/>
            <a:pathLst>
              <a:path w="9434194" h="1787525">
                <a:moveTo>
                  <a:pt x="0" y="91564"/>
                </a:moveTo>
                <a:lnTo>
                  <a:pt x="7197" y="55929"/>
                </a:lnTo>
                <a:lnTo>
                  <a:pt x="26823" y="26823"/>
                </a:lnTo>
                <a:lnTo>
                  <a:pt x="55929" y="7197"/>
                </a:lnTo>
                <a:lnTo>
                  <a:pt x="91564" y="0"/>
                </a:lnTo>
                <a:lnTo>
                  <a:pt x="9342359" y="0"/>
                </a:lnTo>
                <a:lnTo>
                  <a:pt x="9377994" y="7197"/>
                </a:lnTo>
                <a:lnTo>
                  <a:pt x="9407100" y="26823"/>
                </a:lnTo>
                <a:lnTo>
                  <a:pt x="9426726" y="55929"/>
                </a:lnTo>
                <a:lnTo>
                  <a:pt x="9433923" y="91564"/>
                </a:lnTo>
                <a:lnTo>
                  <a:pt x="9433923" y="1695709"/>
                </a:lnTo>
                <a:lnTo>
                  <a:pt x="9426726" y="1731344"/>
                </a:lnTo>
                <a:lnTo>
                  <a:pt x="9407100" y="1760449"/>
                </a:lnTo>
                <a:lnTo>
                  <a:pt x="9377994" y="1780076"/>
                </a:lnTo>
                <a:lnTo>
                  <a:pt x="9342359" y="1787273"/>
                </a:lnTo>
                <a:lnTo>
                  <a:pt x="91564" y="1787273"/>
                </a:lnTo>
                <a:lnTo>
                  <a:pt x="55929" y="1780076"/>
                </a:lnTo>
                <a:lnTo>
                  <a:pt x="26823" y="1760449"/>
                </a:lnTo>
                <a:lnTo>
                  <a:pt x="7197" y="1731344"/>
                </a:lnTo>
                <a:lnTo>
                  <a:pt x="0" y="1695709"/>
                </a:lnTo>
                <a:lnTo>
                  <a:pt x="0" y="9156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819531" y="8237598"/>
            <a:ext cx="7180580" cy="157099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550" spc="-40" b="1">
                <a:solidFill>
                  <a:srgbClr val="FF2D66"/>
                </a:solidFill>
                <a:latin typeface="Trebuchet MS"/>
                <a:cs typeface="Trebuchet MS"/>
              </a:rPr>
              <a:t>Не</a:t>
            </a:r>
            <a:r>
              <a:rPr dirty="0" sz="2550" spc="-16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550" spc="5" b="1">
                <a:solidFill>
                  <a:srgbClr val="FF2D66"/>
                </a:solidFill>
                <a:latin typeface="Trebuchet MS"/>
                <a:cs typeface="Trebuchet MS"/>
              </a:rPr>
              <a:t>ре</a:t>
            </a:r>
            <a:r>
              <a:rPr dirty="0" sz="2550" spc="-50" b="1">
                <a:solidFill>
                  <a:srgbClr val="FF2D66"/>
                </a:solidFill>
                <a:latin typeface="Trebuchet MS"/>
                <a:cs typeface="Trebuchet MS"/>
              </a:rPr>
              <a:t>к</a:t>
            </a:r>
            <a:r>
              <a:rPr dirty="0" sz="2550" spc="-40" b="1">
                <a:solidFill>
                  <a:srgbClr val="FF2D66"/>
                </a:solidFill>
                <a:latin typeface="Trebuchet MS"/>
                <a:cs typeface="Trebuchet MS"/>
              </a:rPr>
              <a:t>омен</a:t>
            </a:r>
            <a:r>
              <a:rPr dirty="0" sz="2550" spc="-20" b="1">
                <a:solidFill>
                  <a:srgbClr val="FF2D66"/>
                </a:solidFill>
                <a:latin typeface="Trebuchet MS"/>
                <a:cs typeface="Trebuchet MS"/>
              </a:rPr>
              <a:t>д</a:t>
            </a:r>
            <a:r>
              <a:rPr dirty="0" sz="2550" spc="40" b="1">
                <a:solidFill>
                  <a:srgbClr val="FF2D66"/>
                </a:solidFill>
                <a:latin typeface="Trebuchet MS"/>
                <a:cs typeface="Trebuchet MS"/>
              </a:rPr>
              <a:t>ован</a:t>
            </a:r>
            <a:r>
              <a:rPr dirty="0" sz="2550" spc="15" b="1">
                <a:solidFill>
                  <a:srgbClr val="FF2D66"/>
                </a:solidFill>
                <a:latin typeface="Trebuchet MS"/>
                <a:cs typeface="Trebuchet MS"/>
              </a:rPr>
              <a:t>о</a:t>
            </a:r>
            <a:r>
              <a:rPr dirty="0" sz="2550" spc="-295" b="1">
                <a:solidFill>
                  <a:srgbClr val="FF2D66"/>
                </a:solidFill>
                <a:latin typeface="Trebuchet MS"/>
                <a:cs typeface="Trebuchet MS"/>
              </a:rPr>
              <a:t>: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000">
                <a:solidFill>
                  <a:srgbClr val="D20001"/>
                </a:solidFill>
                <a:latin typeface="Arial MT"/>
                <a:cs typeface="Arial MT"/>
              </a:rPr>
              <a:t>X</a:t>
            </a:r>
            <a:r>
              <a:rPr dirty="0" sz="2000" spc="125">
                <a:solidFill>
                  <a:srgbClr val="D20001"/>
                </a:solidFill>
                <a:latin typeface="Arial MT"/>
                <a:cs typeface="Arial MT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отсроченное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пережатие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пуповины;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000">
                <a:solidFill>
                  <a:srgbClr val="D20001"/>
                </a:solidFill>
                <a:latin typeface="Arial MT"/>
                <a:cs typeface="Arial MT"/>
              </a:rPr>
              <a:t>X</a:t>
            </a:r>
            <a:r>
              <a:rPr dirty="0" sz="2000" spc="135">
                <a:solidFill>
                  <a:srgbClr val="D20001"/>
                </a:solidFill>
                <a:latin typeface="Arial MT"/>
                <a:cs typeface="Arial MT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ребенок;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000">
                <a:solidFill>
                  <a:srgbClr val="D20001"/>
                </a:solidFill>
                <a:latin typeface="Arial MT"/>
                <a:cs typeface="Arial MT"/>
              </a:rPr>
              <a:t>X</a:t>
            </a:r>
            <a:r>
              <a:rPr dirty="0" sz="2000" spc="145">
                <a:solidFill>
                  <a:srgbClr val="D20001"/>
                </a:solidFill>
                <a:latin typeface="Arial MT"/>
                <a:cs typeface="Arial MT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вакцинация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неонатальный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скрининг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(откладываются).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02338" y="3210109"/>
            <a:ext cx="9102090" cy="6191250"/>
            <a:chOff x="10602338" y="3210109"/>
            <a:chExt cx="9102090" cy="6191250"/>
          </a:xfrm>
        </p:grpSpPr>
        <p:sp>
          <p:nvSpPr>
            <p:cNvPr id="21" name="object 21"/>
            <p:cNvSpPr/>
            <p:nvPr/>
          </p:nvSpPr>
          <p:spPr>
            <a:xfrm>
              <a:off x="10602338" y="8620798"/>
              <a:ext cx="884555" cy="780415"/>
            </a:xfrm>
            <a:custGeom>
              <a:avLst/>
              <a:gdLst/>
              <a:ahLst/>
              <a:cxnLst/>
              <a:rect l="l" t="t" r="r" b="b"/>
              <a:pathLst>
                <a:path w="884554" h="780415">
                  <a:moveTo>
                    <a:pt x="442544" y="0"/>
                  </a:moveTo>
                  <a:lnTo>
                    <a:pt x="422555" y="5194"/>
                  </a:lnTo>
                  <a:lnTo>
                    <a:pt x="407179" y="20776"/>
                  </a:lnTo>
                  <a:lnTo>
                    <a:pt x="5349" y="718506"/>
                  </a:lnTo>
                  <a:lnTo>
                    <a:pt x="0" y="739812"/>
                  </a:lnTo>
                  <a:lnTo>
                    <a:pt x="5605" y="759675"/>
                  </a:lnTo>
                  <a:lnTo>
                    <a:pt x="20053" y="774344"/>
                  </a:lnTo>
                  <a:lnTo>
                    <a:pt x="41227" y="780068"/>
                  </a:lnTo>
                  <a:lnTo>
                    <a:pt x="842838" y="780068"/>
                  </a:lnTo>
                  <a:lnTo>
                    <a:pt x="864012" y="774344"/>
                  </a:lnTo>
                  <a:lnTo>
                    <a:pt x="878460" y="759675"/>
                  </a:lnTo>
                  <a:lnTo>
                    <a:pt x="884066" y="739812"/>
                  </a:lnTo>
                  <a:lnTo>
                    <a:pt x="878716" y="718506"/>
                  </a:lnTo>
                  <a:lnTo>
                    <a:pt x="861034" y="687725"/>
                  </a:lnTo>
                  <a:lnTo>
                    <a:pt x="442032" y="687725"/>
                  </a:lnTo>
                  <a:lnTo>
                    <a:pt x="421915" y="683750"/>
                  </a:lnTo>
                  <a:lnTo>
                    <a:pt x="405642" y="672848"/>
                  </a:lnTo>
                  <a:lnTo>
                    <a:pt x="394751" y="656560"/>
                  </a:lnTo>
                  <a:lnTo>
                    <a:pt x="390778" y="636424"/>
                  </a:lnTo>
                  <a:lnTo>
                    <a:pt x="394751" y="616289"/>
                  </a:lnTo>
                  <a:lnTo>
                    <a:pt x="405642" y="600001"/>
                  </a:lnTo>
                  <a:lnTo>
                    <a:pt x="421915" y="589099"/>
                  </a:lnTo>
                  <a:lnTo>
                    <a:pt x="442032" y="585123"/>
                  </a:lnTo>
                  <a:lnTo>
                    <a:pt x="802095" y="585123"/>
                  </a:lnTo>
                  <a:lnTo>
                    <a:pt x="778519" y="544082"/>
                  </a:lnTo>
                  <a:lnTo>
                    <a:pt x="411280" y="544082"/>
                  </a:lnTo>
                  <a:lnTo>
                    <a:pt x="411280" y="184974"/>
                  </a:lnTo>
                  <a:lnTo>
                    <a:pt x="572232" y="184974"/>
                  </a:lnTo>
                  <a:lnTo>
                    <a:pt x="477910" y="20776"/>
                  </a:lnTo>
                  <a:lnTo>
                    <a:pt x="462533" y="5194"/>
                  </a:lnTo>
                  <a:lnTo>
                    <a:pt x="442544" y="0"/>
                  </a:lnTo>
                  <a:close/>
                </a:path>
                <a:path w="884554" h="780415">
                  <a:moveTo>
                    <a:pt x="802095" y="585123"/>
                  </a:moveTo>
                  <a:lnTo>
                    <a:pt x="442032" y="585123"/>
                  </a:lnTo>
                  <a:lnTo>
                    <a:pt x="462150" y="589099"/>
                  </a:lnTo>
                  <a:lnTo>
                    <a:pt x="478423" y="600001"/>
                  </a:lnTo>
                  <a:lnTo>
                    <a:pt x="489314" y="616289"/>
                  </a:lnTo>
                  <a:lnTo>
                    <a:pt x="493286" y="636424"/>
                  </a:lnTo>
                  <a:lnTo>
                    <a:pt x="489314" y="656560"/>
                  </a:lnTo>
                  <a:lnTo>
                    <a:pt x="478423" y="672848"/>
                  </a:lnTo>
                  <a:lnTo>
                    <a:pt x="462150" y="683750"/>
                  </a:lnTo>
                  <a:lnTo>
                    <a:pt x="442032" y="687725"/>
                  </a:lnTo>
                  <a:lnTo>
                    <a:pt x="861034" y="687725"/>
                  </a:lnTo>
                  <a:lnTo>
                    <a:pt x="802095" y="585123"/>
                  </a:lnTo>
                  <a:close/>
                </a:path>
                <a:path w="884554" h="780415">
                  <a:moveTo>
                    <a:pt x="572232" y="184974"/>
                  </a:moveTo>
                  <a:lnTo>
                    <a:pt x="472784" y="184974"/>
                  </a:lnTo>
                  <a:lnTo>
                    <a:pt x="472785" y="544082"/>
                  </a:lnTo>
                  <a:lnTo>
                    <a:pt x="778519" y="544082"/>
                  </a:lnTo>
                  <a:lnTo>
                    <a:pt x="572232" y="184974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70220" y="3210109"/>
              <a:ext cx="7033979" cy="48691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6766" y="3239570"/>
              <a:ext cx="6828847" cy="50022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835526" y="3375415"/>
              <a:ext cx="6651625" cy="4486910"/>
            </a:xfrm>
            <a:custGeom>
              <a:avLst/>
              <a:gdLst/>
              <a:ahLst/>
              <a:cxnLst/>
              <a:rect l="l" t="t" r="r" b="b"/>
              <a:pathLst>
                <a:path w="6651625" h="4486909">
                  <a:moveTo>
                    <a:pt x="6530513" y="0"/>
                  </a:moveTo>
                  <a:lnTo>
                    <a:pt x="121024" y="0"/>
                  </a:lnTo>
                  <a:lnTo>
                    <a:pt x="73919" y="9511"/>
                  </a:lnTo>
                  <a:lnTo>
                    <a:pt x="35450" y="35450"/>
                  </a:lnTo>
                  <a:lnTo>
                    <a:pt x="9511" y="73919"/>
                  </a:lnTo>
                  <a:lnTo>
                    <a:pt x="0" y="121024"/>
                  </a:lnTo>
                  <a:lnTo>
                    <a:pt x="0" y="4365708"/>
                  </a:lnTo>
                  <a:lnTo>
                    <a:pt x="9511" y="4412813"/>
                  </a:lnTo>
                  <a:lnTo>
                    <a:pt x="35450" y="4451282"/>
                  </a:lnTo>
                  <a:lnTo>
                    <a:pt x="73919" y="4477221"/>
                  </a:lnTo>
                  <a:lnTo>
                    <a:pt x="121024" y="4486733"/>
                  </a:lnTo>
                  <a:lnTo>
                    <a:pt x="6530513" y="4486733"/>
                  </a:lnTo>
                  <a:lnTo>
                    <a:pt x="6577618" y="4477221"/>
                  </a:lnTo>
                  <a:lnTo>
                    <a:pt x="6616087" y="4451282"/>
                  </a:lnTo>
                  <a:lnTo>
                    <a:pt x="6642026" y="4412813"/>
                  </a:lnTo>
                  <a:lnTo>
                    <a:pt x="6651538" y="4365708"/>
                  </a:lnTo>
                  <a:lnTo>
                    <a:pt x="6651538" y="121024"/>
                  </a:lnTo>
                  <a:lnTo>
                    <a:pt x="6642026" y="73919"/>
                  </a:lnTo>
                  <a:lnTo>
                    <a:pt x="6616087" y="35450"/>
                  </a:lnTo>
                  <a:lnTo>
                    <a:pt x="6577618" y="9511"/>
                  </a:lnTo>
                  <a:lnTo>
                    <a:pt x="6530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835526" y="3375415"/>
              <a:ext cx="6651625" cy="4486910"/>
            </a:xfrm>
            <a:custGeom>
              <a:avLst/>
              <a:gdLst/>
              <a:ahLst/>
              <a:cxnLst/>
              <a:rect l="l" t="t" r="r" b="b"/>
              <a:pathLst>
                <a:path w="6651625" h="4486909">
                  <a:moveTo>
                    <a:pt x="0" y="121024"/>
                  </a:moveTo>
                  <a:lnTo>
                    <a:pt x="9511" y="73919"/>
                  </a:lnTo>
                  <a:lnTo>
                    <a:pt x="35450" y="35450"/>
                  </a:lnTo>
                  <a:lnTo>
                    <a:pt x="73919" y="9511"/>
                  </a:lnTo>
                  <a:lnTo>
                    <a:pt x="121024" y="0"/>
                  </a:lnTo>
                  <a:lnTo>
                    <a:pt x="6530513" y="0"/>
                  </a:lnTo>
                  <a:lnTo>
                    <a:pt x="6577618" y="9511"/>
                  </a:lnTo>
                  <a:lnTo>
                    <a:pt x="6616087" y="35450"/>
                  </a:lnTo>
                  <a:lnTo>
                    <a:pt x="6642026" y="73919"/>
                  </a:lnTo>
                  <a:lnTo>
                    <a:pt x="6651538" y="121024"/>
                  </a:lnTo>
                  <a:lnTo>
                    <a:pt x="6651538" y="4365708"/>
                  </a:lnTo>
                  <a:lnTo>
                    <a:pt x="6642026" y="4412813"/>
                  </a:lnTo>
                  <a:lnTo>
                    <a:pt x="6616087" y="4451282"/>
                  </a:lnTo>
                  <a:lnTo>
                    <a:pt x="6577618" y="4477221"/>
                  </a:lnTo>
                  <a:lnTo>
                    <a:pt x="6530513" y="4486733"/>
                  </a:lnTo>
                  <a:lnTo>
                    <a:pt x="121024" y="4486733"/>
                  </a:lnTo>
                  <a:lnTo>
                    <a:pt x="73919" y="4477221"/>
                  </a:lnTo>
                  <a:lnTo>
                    <a:pt x="35450" y="4451282"/>
                  </a:lnTo>
                  <a:lnTo>
                    <a:pt x="9511" y="4412813"/>
                  </a:lnTo>
                  <a:lnTo>
                    <a:pt x="0" y="4365708"/>
                  </a:lnTo>
                  <a:lnTo>
                    <a:pt x="0" y="12102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79475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0">
                <a:solidFill>
                  <a:srgbClr val="FF2D66"/>
                </a:solidFill>
              </a:rPr>
              <a:t>Тактика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50">
                <a:solidFill>
                  <a:srgbClr val="FF2D66"/>
                </a:solidFill>
              </a:rPr>
              <a:t>ведения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55">
                <a:solidFill>
                  <a:srgbClr val="FF2D66"/>
                </a:solidFill>
              </a:rPr>
              <a:t>нов</a:t>
            </a:r>
            <a:r>
              <a:rPr dirty="0" sz="4300" spc="-50">
                <a:solidFill>
                  <a:srgbClr val="FF2D66"/>
                </a:solidFill>
              </a:rPr>
              <a:t>о</a:t>
            </a:r>
            <a:r>
              <a:rPr dirty="0" sz="4300" spc="-145">
                <a:solidFill>
                  <a:srgbClr val="FF2D66"/>
                </a:solidFill>
              </a:rPr>
              <a:t>рожден</a:t>
            </a:r>
            <a:r>
              <a:rPr dirty="0" sz="4300" spc="-140">
                <a:solidFill>
                  <a:srgbClr val="FF2D66"/>
                </a:solidFill>
              </a:rPr>
              <a:t>н</a:t>
            </a:r>
            <a:r>
              <a:rPr dirty="0" sz="4300" spc="-190">
                <a:solidFill>
                  <a:srgbClr val="FF2D66"/>
                </a:solidFill>
              </a:rPr>
              <a:t>ых</a:t>
            </a:r>
            <a:endParaRPr sz="4300"/>
          </a:p>
        </p:txBody>
      </p:sp>
      <p:sp>
        <p:nvSpPr>
          <p:cNvPr id="27" name="object 27"/>
          <p:cNvSpPr txBox="1"/>
          <p:nvPr/>
        </p:nvSpPr>
        <p:spPr>
          <a:xfrm>
            <a:off x="6891980" y="880300"/>
            <a:ext cx="8268334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16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5">
                <a:solidFill>
                  <a:srgbClr val="56565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пандемии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85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4300" spc="-34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480">
                <a:solidFill>
                  <a:srgbClr val="565656"/>
                </a:solidFill>
                <a:latin typeface="Lucida Sans Unicode"/>
                <a:cs typeface="Lucida Sans Unicode"/>
              </a:rPr>
              <a:t>19*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426591" y="682805"/>
            <a:ext cx="998219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70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13047" y="3471101"/>
            <a:ext cx="6024880" cy="4424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2550" spc="25" b="1">
                <a:solidFill>
                  <a:srgbClr val="00B895"/>
                </a:solidFill>
                <a:latin typeface="Trebuchet MS"/>
                <a:cs typeface="Trebuchet MS"/>
              </a:rPr>
              <a:t>при </a:t>
            </a:r>
            <a:r>
              <a:rPr dirty="0" sz="2550" spc="5" b="1">
                <a:solidFill>
                  <a:srgbClr val="00B895"/>
                </a:solidFill>
                <a:latin typeface="Trebuchet MS"/>
                <a:cs typeface="Trebuchet MS"/>
              </a:rPr>
              <a:t>наличии </a:t>
            </a:r>
            <a:r>
              <a:rPr dirty="0" sz="2550" spc="-25" b="1">
                <a:solidFill>
                  <a:srgbClr val="00B895"/>
                </a:solidFill>
                <a:latin typeface="Trebuchet MS"/>
                <a:cs typeface="Trebuchet MS"/>
              </a:rPr>
              <a:t>у </a:t>
            </a:r>
            <a:r>
              <a:rPr dirty="0" sz="2550" spc="-15" b="1">
                <a:solidFill>
                  <a:srgbClr val="00B895"/>
                </a:solidFill>
                <a:latin typeface="Trebuchet MS"/>
                <a:cs typeface="Trebuchet MS"/>
              </a:rPr>
              <a:t>матери </a:t>
            </a:r>
            <a:r>
              <a:rPr dirty="0" sz="2550" spc="-10" b="1">
                <a:solidFill>
                  <a:srgbClr val="00B895"/>
                </a:solidFill>
                <a:latin typeface="Trebuchet MS"/>
                <a:cs typeface="Trebuchet MS"/>
              </a:rPr>
              <a:t>или </a:t>
            </a:r>
            <a:r>
              <a:rPr dirty="0" sz="2550" spc="-5" b="1">
                <a:solidFill>
                  <a:srgbClr val="00B895"/>
                </a:solidFill>
                <a:latin typeface="Trebuchet MS"/>
                <a:cs typeface="Trebuchet MS"/>
              </a:rPr>
              <a:t>ребенка </a:t>
            </a:r>
            <a:r>
              <a:rPr dirty="0" sz="255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10" b="1">
                <a:solidFill>
                  <a:srgbClr val="00B895"/>
                </a:solidFill>
                <a:latin typeface="Trebuchet MS"/>
                <a:cs typeface="Trebuchet MS"/>
              </a:rPr>
              <a:t>симптомов</a:t>
            </a:r>
            <a:r>
              <a:rPr dirty="0" sz="2550" spc="-16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20" b="1">
                <a:solidFill>
                  <a:srgbClr val="00B895"/>
                </a:solidFill>
                <a:latin typeface="Trebuchet MS"/>
                <a:cs typeface="Trebuchet MS"/>
              </a:rPr>
              <a:t>О</a:t>
            </a:r>
            <a:r>
              <a:rPr dirty="0" sz="2550" spc="20" b="1">
                <a:solidFill>
                  <a:srgbClr val="00B895"/>
                </a:solidFill>
                <a:latin typeface="Trebuchet MS"/>
                <a:cs typeface="Trebuchet MS"/>
              </a:rPr>
              <a:t>Р</a:t>
            </a:r>
            <a:r>
              <a:rPr dirty="0" sz="2550" spc="-85" b="1">
                <a:solidFill>
                  <a:srgbClr val="00B895"/>
                </a:solidFill>
                <a:latin typeface="Trebuchet MS"/>
                <a:cs typeface="Trebuchet MS"/>
              </a:rPr>
              <a:t>И</a:t>
            </a:r>
            <a:r>
              <a:rPr dirty="0" sz="2550" spc="-18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5" b="1">
                <a:solidFill>
                  <a:srgbClr val="00B895"/>
                </a:solidFill>
                <a:latin typeface="Trebuchet MS"/>
                <a:cs typeface="Trebuchet MS"/>
              </a:rPr>
              <a:t>предп</a:t>
            </a:r>
            <a:r>
              <a:rPr dirty="0" sz="2550" b="1">
                <a:solidFill>
                  <a:srgbClr val="00B895"/>
                </a:solidFill>
                <a:latin typeface="Trebuchet MS"/>
                <a:cs typeface="Trebuchet MS"/>
              </a:rPr>
              <a:t>о</a:t>
            </a:r>
            <a:r>
              <a:rPr dirty="0" sz="2550" spc="-15" b="1">
                <a:solidFill>
                  <a:srgbClr val="00B895"/>
                </a:solidFill>
                <a:latin typeface="Trebuchet MS"/>
                <a:cs typeface="Trebuchet MS"/>
              </a:rPr>
              <a:t>чтительно  </a:t>
            </a:r>
            <a:r>
              <a:rPr dirty="0" sz="2550" b="1">
                <a:solidFill>
                  <a:srgbClr val="00B895"/>
                </a:solidFill>
                <a:latin typeface="Trebuchet MS"/>
                <a:cs typeface="Trebuchet MS"/>
              </a:rPr>
              <a:t>временно</a:t>
            </a:r>
            <a:r>
              <a:rPr dirty="0" sz="2550" spc="-15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20" b="1">
                <a:solidFill>
                  <a:srgbClr val="00B895"/>
                </a:solidFill>
                <a:latin typeface="Trebuchet MS"/>
                <a:cs typeface="Trebuchet MS"/>
              </a:rPr>
              <a:t>разделить</a:t>
            </a:r>
            <a:r>
              <a:rPr dirty="0" sz="2550" spc="-13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30" b="1">
                <a:solidFill>
                  <a:srgbClr val="00B895"/>
                </a:solidFill>
                <a:latin typeface="Trebuchet MS"/>
                <a:cs typeface="Trebuchet MS"/>
              </a:rPr>
              <a:t>мать</a:t>
            </a:r>
            <a:r>
              <a:rPr dirty="0" sz="2550" spc="-16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10" b="1">
                <a:solidFill>
                  <a:srgbClr val="00B895"/>
                </a:solidFill>
                <a:latin typeface="Trebuchet MS"/>
                <a:cs typeface="Trebuchet MS"/>
              </a:rPr>
              <a:t>и</a:t>
            </a:r>
            <a:r>
              <a:rPr dirty="0" sz="2550" spc="-15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50" b="1">
                <a:solidFill>
                  <a:srgbClr val="00B895"/>
                </a:solidFill>
                <a:latin typeface="Trebuchet MS"/>
                <a:cs typeface="Trebuchet MS"/>
              </a:rPr>
              <a:t>младенца,  </a:t>
            </a:r>
            <a:r>
              <a:rPr dirty="0" sz="2550" spc="40" b="1">
                <a:solidFill>
                  <a:srgbClr val="00B895"/>
                </a:solidFill>
                <a:latin typeface="Trebuchet MS"/>
                <a:cs typeface="Trebuchet MS"/>
              </a:rPr>
              <a:t>пр</a:t>
            </a:r>
            <a:r>
              <a:rPr dirty="0" sz="2550" spc="45" b="1">
                <a:solidFill>
                  <a:srgbClr val="00B895"/>
                </a:solidFill>
                <a:latin typeface="Trebuchet MS"/>
                <a:cs typeface="Trebuchet MS"/>
              </a:rPr>
              <a:t>о</a:t>
            </a:r>
            <a:r>
              <a:rPr dirty="0" sz="2550" spc="-30" b="1">
                <a:solidFill>
                  <a:srgbClr val="00B895"/>
                </a:solidFill>
                <a:latin typeface="Trebuchet MS"/>
                <a:cs typeface="Trebuchet MS"/>
              </a:rPr>
              <a:t>вес</a:t>
            </a:r>
            <a:r>
              <a:rPr dirty="0" sz="2550" spc="-40" b="1">
                <a:solidFill>
                  <a:srgbClr val="00B895"/>
                </a:solidFill>
                <a:latin typeface="Trebuchet MS"/>
                <a:cs typeface="Trebuchet MS"/>
              </a:rPr>
              <a:t>т</a:t>
            </a:r>
            <a:r>
              <a:rPr dirty="0" sz="2550" spc="10" b="1">
                <a:solidFill>
                  <a:srgbClr val="00B895"/>
                </a:solidFill>
                <a:latin typeface="Trebuchet MS"/>
                <a:cs typeface="Trebuchet MS"/>
              </a:rPr>
              <a:t>и</a:t>
            </a:r>
            <a:r>
              <a:rPr dirty="0" sz="2550" spc="-15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25" b="1">
                <a:solidFill>
                  <a:srgbClr val="00B895"/>
                </a:solidFill>
                <a:latin typeface="Trebuchet MS"/>
                <a:cs typeface="Trebuchet MS"/>
              </a:rPr>
              <a:t>ПЦР</a:t>
            </a:r>
            <a:r>
              <a:rPr dirty="0" sz="2550" spc="-16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-40" b="1">
                <a:solidFill>
                  <a:srgbClr val="00B895"/>
                </a:solidFill>
                <a:latin typeface="Trebuchet MS"/>
                <a:cs typeface="Trebuchet MS"/>
              </a:rPr>
              <a:t>т</a:t>
            </a:r>
            <a:r>
              <a:rPr dirty="0" sz="2550" spc="-55" b="1">
                <a:solidFill>
                  <a:srgbClr val="00B895"/>
                </a:solidFill>
                <a:latin typeface="Trebuchet MS"/>
                <a:cs typeface="Trebuchet MS"/>
              </a:rPr>
              <a:t>е</a:t>
            </a:r>
            <a:r>
              <a:rPr dirty="0" sz="2550" spc="-55" b="1">
                <a:solidFill>
                  <a:srgbClr val="00B895"/>
                </a:solidFill>
                <a:latin typeface="Trebuchet MS"/>
                <a:cs typeface="Trebuchet MS"/>
              </a:rPr>
              <a:t>ст</a:t>
            </a:r>
            <a:r>
              <a:rPr dirty="0" sz="2550" spc="-15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30" b="1">
                <a:solidFill>
                  <a:srgbClr val="00B895"/>
                </a:solidFill>
                <a:latin typeface="Trebuchet MS"/>
                <a:cs typeface="Trebuchet MS"/>
              </a:rPr>
              <a:t>на</a:t>
            </a:r>
            <a:r>
              <a:rPr dirty="0" sz="2550" spc="-15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550" spc="75" b="1">
                <a:solidFill>
                  <a:srgbClr val="00B895"/>
                </a:solidFill>
                <a:latin typeface="Trebuchet MS"/>
                <a:cs typeface="Trebuchet MS"/>
              </a:rPr>
              <a:t>SAR</a:t>
            </a:r>
            <a:r>
              <a:rPr dirty="0" sz="2550" spc="50" b="1">
                <a:solidFill>
                  <a:srgbClr val="00B895"/>
                </a:solidFill>
                <a:latin typeface="Trebuchet MS"/>
                <a:cs typeface="Trebuchet MS"/>
              </a:rPr>
              <a:t>S</a:t>
            </a:r>
            <a:r>
              <a:rPr dirty="0" sz="2550" spc="110" b="1">
                <a:solidFill>
                  <a:srgbClr val="00B895"/>
                </a:solidFill>
                <a:latin typeface="Trebuchet MS"/>
                <a:cs typeface="Trebuchet MS"/>
              </a:rPr>
              <a:t>-</a:t>
            </a:r>
            <a:r>
              <a:rPr dirty="0" sz="2550" spc="-20" b="1">
                <a:solidFill>
                  <a:srgbClr val="00B895"/>
                </a:solidFill>
                <a:latin typeface="Trebuchet MS"/>
                <a:cs typeface="Trebuchet MS"/>
              </a:rPr>
              <a:t>Co</a:t>
            </a:r>
            <a:r>
              <a:rPr dirty="0" sz="2550" spc="-15" b="1">
                <a:solidFill>
                  <a:srgbClr val="00B895"/>
                </a:solidFill>
                <a:latin typeface="Trebuchet MS"/>
                <a:cs typeface="Trebuchet MS"/>
              </a:rPr>
              <a:t>V</a:t>
            </a:r>
            <a:r>
              <a:rPr dirty="0" sz="2550" spc="110" b="1">
                <a:solidFill>
                  <a:srgbClr val="00B895"/>
                </a:solidFill>
                <a:latin typeface="Trebuchet MS"/>
                <a:cs typeface="Trebuchet MS"/>
              </a:rPr>
              <a:t>-</a:t>
            </a:r>
            <a:r>
              <a:rPr dirty="0" sz="2550" spc="-150" b="1">
                <a:solidFill>
                  <a:srgbClr val="00B895"/>
                </a:solidFill>
                <a:latin typeface="Trebuchet MS"/>
                <a:cs typeface="Trebuchet MS"/>
              </a:rPr>
              <a:t>2</a:t>
            </a:r>
            <a:r>
              <a:rPr dirty="0" sz="2550" spc="-295" b="1">
                <a:solidFill>
                  <a:srgbClr val="00B895"/>
                </a:solidFill>
                <a:latin typeface="Trebuchet MS"/>
                <a:cs typeface="Trebuchet MS"/>
              </a:rPr>
              <a:t>:</a:t>
            </a:r>
            <a:endParaRPr sz="2550">
              <a:latin typeface="Trebuchet MS"/>
              <a:cs typeface="Trebuchet MS"/>
            </a:endParaRPr>
          </a:p>
          <a:p>
            <a:pPr marL="269875" marR="530225" indent="-257810">
              <a:lnSpc>
                <a:spcPct val="100000"/>
              </a:lnSpc>
              <a:spcBef>
                <a:spcPts val="216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«+»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рез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тате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реб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ё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нка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—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предпочтительно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совместное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пребывание</a:t>
            </a:r>
            <a:endParaRPr sz="2000">
              <a:latin typeface="Lucida Sans Unicode"/>
              <a:cs typeface="Lucida Sans Unicode"/>
            </a:endParaRPr>
          </a:p>
          <a:p>
            <a:pPr marL="269875" marR="52705" indent="-257810">
              <a:lnSpc>
                <a:spcPct val="100000"/>
              </a:lnSpc>
              <a:spcBef>
                <a:spcPts val="445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«+»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резул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тате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матери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0">
                <a:solidFill>
                  <a:srgbClr val="1F1F1F"/>
                </a:solidFill>
                <a:latin typeface="Lucida Sans Unicode"/>
                <a:cs typeface="Lucida Sans Unicode"/>
              </a:rPr>
              <a:t>«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55">
                <a:solidFill>
                  <a:srgbClr val="1F1F1F"/>
                </a:solidFill>
                <a:latin typeface="Lucida Sans Unicode"/>
                <a:cs typeface="Lucida Sans Unicode"/>
              </a:rPr>
              <a:t>»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ребёнка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—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предпочтительно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временно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разделить</a:t>
            </a:r>
            <a:endParaRPr sz="20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10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мать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младенца</a:t>
            </a:r>
            <a:endParaRPr sz="2000">
              <a:latin typeface="Lucida Sans Unicode"/>
              <a:cs typeface="Lucida Sans Unicode"/>
            </a:endParaRPr>
          </a:p>
          <a:p>
            <a:pPr marL="269875" marR="81280" indent="-25781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0">
                <a:solidFill>
                  <a:srgbClr val="1F1F1F"/>
                </a:solidFill>
                <a:latin typeface="Lucida Sans Unicode"/>
                <a:cs typeface="Lucida Sans Unicode"/>
              </a:rPr>
              <a:t>«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55">
                <a:solidFill>
                  <a:srgbClr val="1F1F1F"/>
                </a:solidFill>
                <a:latin typeface="Lucida Sans Unicode"/>
                <a:cs typeface="Lucida Sans Unicode"/>
              </a:rPr>
              <a:t>»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резу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ьт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матери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5">
                <a:solidFill>
                  <a:srgbClr val="1F1F1F"/>
                </a:solidFill>
                <a:latin typeface="Lucida Sans Unicode"/>
                <a:cs typeface="Lucida Sans Unicode"/>
              </a:rPr>
              <a:t>«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+»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ребёнка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—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новорождённый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может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находиться</a:t>
            </a:r>
            <a:endParaRPr sz="20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10"/>
              </a:spcBef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совмест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мат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рью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9550" y="628430"/>
            <a:ext cx="48196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45">
                <a:solidFill>
                  <a:srgbClr val="A6A6A6"/>
                </a:solidFill>
                <a:latin typeface="Lucida Sans Unicode"/>
                <a:cs typeface="Lucida Sans Unicode"/>
              </a:rPr>
              <a:t>22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7214" y="2103156"/>
            <a:ext cx="7301230" cy="2265680"/>
          </a:xfrm>
          <a:custGeom>
            <a:avLst/>
            <a:gdLst/>
            <a:ahLst/>
            <a:cxnLst/>
            <a:rect l="l" t="t" r="r" b="b"/>
            <a:pathLst>
              <a:path w="7301230" h="2265679">
                <a:moveTo>
                  <a:pt x="0" y="154122"/>
                </a:moveTo>
                <a:lnTo>
                  <a:pt x="7858" y="105412"/>
                </a:lnTo>
                <a:lnTo>
                  <a:pt x="29739" y="63104"/>
                </a:lnTo>
                <a:lnTo>
                  <a:pt x="63104" y="29739"/>
                </a:lnTo>
                <a:lnTo>
                  <a:pt x="105412" y="7858"/>
                </a:lnTo>
                <a:lnTo>
                  <a:pt x="154122" y="0"/>
                </a:lnTo>
                <a:lnTo>
                  <a:pt x="7146639" y="0"/>
                </a:lnTo>
                <a:lnTo>
                  <a:pt x="7195349" y="7858"/>
                </a:lnTo>
                <a:lnTo>
                  <a:pt x="7237657" y="29739"/>
                </a:lnTo>
                <a:lnTo>
                  <a:pt x="7271021" y="63104"/>
                </a:lnTo>
                <a:lnTo>
                  <a:pt x="7292903" y="105412"/>
                </a:lnTo>
                <a:lnTo>
                  <a:pt x="7300761" y="154122"/>
                </a:lnTo>
                <a:lnTo>
                  <a:pt x="7300761" y="2111066"/>
                </a:lnTo>
                <a:lnTo>
                  <a:pt x="7292903" y="2159777"/>
                </a:lnTo>
                <a:lnTo>
                  <a:pt x="7271021" y="2202084"/>
                </a:lnTo>
                <a:lnTo>
                  <a:pt x="7237657" y="2235449"/>
                </a:lnTo>
                <a:lnTo>
                  <a:pt x="7195349" y="2257330"/>
                </a:lnTo>
                <a:lnTo>
                  <a:pt x="7146639" y="2265189"/>
                </a:lnTo>
                <a:lnTo>
                  <a:pt x="154122" y="2265189"/>
                </a:lnTo>
                <a:lnTo>
                  <a:pt x="105412" y="2257330"/>
                </a:lnTo>
                <a:lnTo>
                  <a:pt x="63104" y="2235449"/>
                </a:lnTo>
                <a:lnTo>
                  <a:pt x="29739" y="2202084"/>
                </a:lnTo>
                <a:lnTo>
                  <a:pt x="7858" y="2159777"/>
                </a:lnTo>
                <a:lnTo>
                  <a:pt x="0" y="2111066"/>
                </a:lnTo>
                <a:lnTo>
                  <a:pt x="0" y="154122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435838" y="2161525"/>
            <a:ext cx="6524625" cy="530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00" spc="-30">
                <a:solidFill>
                  <a:srgbClr val="565656"/>
                </a:solidFill>
                <a:latin typeface="Lucida Sans Unicode"/>
                <a:cs typeface="Lucida Sans Unicode"/>
              </a:rPr>
              <a:t>Показания</a:t>
            </a:r>
            <a:r>
              <a:rPr dirty="0" sz="3300" spc="-24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1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80">
                <a:solidFill>
                  <a:srgbClr val="565656"/>
                </a:solidFill>
                <a:latin typeface="Lucida Sans Unicode"/>
                <a:cs typeface="Lucida Sans Unicode"/>
              </a:rPr>
              <a:t>ля</a:t>
            </a:r>
            <a:r>
              <a:rPr dirty="0" sz="330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5">
                <a:solidFill>
                  <a:srgbClr val="565656"/>
                </a:solidFill>
                <a:latin typeface="Lucida Sans Unicode"/>
                <a:cs typeface="Lucida Sans Unicode"/>
              </a:rPr>
              <a:t>перев</a:t>
            </a:r>
            <a:r>
              <a:rPr dirty="0" sz="3300" spc="-7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28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-1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3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70">
                <a:solidFill>
                  <a:srgbClr val="565656"/>
                </a:solidFill>
                <a:latin typeface="Lucida Sans Unicode"/>
                <a:cs typeface="Lucida Sans Unicode"/>
              </a:rPr>
              <a:t>ОРИТ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10438" y="2518900"/>
            <a:ext cx="5326380" cy="16383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dirty="0" sz="1700" spc="-25">
                <a:solidFill>
                  <a:srgbClr val="565656"/>
                </a:solidFill>
                <a:latin typeface="Lucida Sans Unicode"/>
                <a:cs typeface="Lucida Sans Unicode"/>
              </a:rPr>
              <a:t>(нео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240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димы</a:t>
            </a:r>
            <a:r>
              <a:rPr dirty="0" sz="17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565656"/>
                </a:solidFill>
                <a:latin typeface="Lucida Sans Unicode"/>
                <a:cs typeface="Lucida Sans Unicode"/>
              </a:rPr>
              <a:t>два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30">
                <a:solidFill>
                  <a:srgbClr val="565656"/>
                </a:solidFill>
                <a:latin typeface="Lucida Sans Unicode"/>
                <a:cs typeface="Lucida Sans Unicode"/>
              </a:rPr>
              <a:t>з</a:t>
            </a:r>
            <a:r>
              <a:rPr dirty="0" sz="17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следующ</a:t>
            </a:r>
            <a:r>
              <a:rPr dirty="0" sz="1700" spc="-4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220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кри</a:t>
            </a:r>
            <a:r>
              <a:rPr dirty="0" sz="1700" spc="-6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">
                <a:solidFill>
                  <a:srgbClr val="565656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15">
                <a:solidFill>
                  <a:srgbClr val="565656"/>
                </a:solidFill>
                <a:latin typeface="Lucida Sans Unicode"/>
                <a:cs typeface="Lucida Sans Unicode"/>
              </a:rPr>
              <a:t>иев)</a:t>
            </a:r>
            <a:endParaRPr sz="1700">
              <a:latin typeface="Lucida Sans Unicode"/>
              <a:cs typeface="Lucida Sans Unicode"/>
            </a:endParaRPr>
          </a:p>
          <a:p>
            <a:pPr marL="367030" indent="-327660">
              <a:lnSpc>
                <a:spcPct val="100000"/>
              </a:lnSpc>
              <a:spcBef>
                <a:spcPts val="1385"/>
              </a:spcBef>
              <a:buFont typeface="Wingdings"/>
              <a:buChar char=""/>
              <a:tabLst>
                <a:tab pos="367665" algn="l"/>
              </a:tabLst>
            </a:pPr>
            <a:r>
              <a:rPr dirty="0" sz="2000" spc="-50">
                <a:solidFill>
                  <a:srgbClr val="565656"/>
                </a:solidFill>
                <a:latin typeface="Lucida Sans Unicode"/>
                <a:cs typeface="Lucida Sans Unicode"/>
              </a:rPr>
              <a:t>Нарушение</a:t>
            </a:r>
            <a:r>
              <a:rPr dirty="0" sz="2000" spc="-11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65656"/>
                </a:solidFill>
                <a:latin typeface="Lucida Sans Unicode"/>
                <a:cs typeface="Lucida Sans Unicode"/>
              </a:rPr>
              <a:t>сознания</a:t>
            </a:r>
            <a:endParaRPr sz="2000">
              <a:latin typeface="Lucida Sans Unicode"/>
              <a:cs typeface="Lucida Sans Unicode"/>
            </a:endParaRPr>
          </a:p>
          <a:p>
            <a:pPr marL="367030" indent="-327660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367665" algn="l"/>
              </a:tabLst>
            </a:pPr>
            <a:r>
              <a:rPr dirty="0" sz="2000" spc="-95">
                <a:solidFill>
                  <a:srgbClr val="565656"/>
                </a:solidFill>
                <a:latin typeface="Lucida Sans Unicode"/>
                <a:cs typeface="Lucida Sans Unicode"/>
              </a:rPr>
              <a:t>SpO</a:t>
            </a:r>
            <a:r>
              <a:rPr dirty="0" baseline="-10288" sz="2025" spc="-142">
                <a:solidFill>
                  <a:srgbClr val="565656"/>
                </a:solidFill>
                <a:latin typeface="Lucida Sans Unicode"/>
                <a:cs typeface="Lucida Sans Unicode"/>
              </a:rPr>
              <a:t>2</a:t>
            </a:r>
            <a:r>
              <a:rPr dirty="0" baseline="-10288" sz="2025" spc="112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70">
                <a:solidFill>
                  <a:srgbClr val="565656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3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565656"/>
                </a:solidFill>
                <a:latin typeface="Lucida Sans Unicode"/>
                <a:cs typeface="Lucida Sans Unicode"/>
              </a:rPr>
              <a:t>92%</a:t>
            </a:r>
            <a:r>
              <a:rPr dirty="0" sz="20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65656"/>
                </a:solidFill>
                <a:latin typeface="Lucida Sans Unicode"/>
                <a:cs typeface="Lucida Sans Unicode"/>
              </a:rPr>
              <a:t>(на</a:t>
            </a:r>
            <a:r>
              <a:rPr dirty="0" sz="20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65656"/>
                </a:solidFill>
                <a:latin typeface="Lucida Sans Unicode"/>
                <a:cs typeface="Lucida Sans Unicode"/>
              </a:rPr>
              <a:t>фоне</a:t>
            </a:r>
            <a:r>
              <a:rPr dirty="0" sz="20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кислородотерапии)</a:t>
            </a:r>
            <a:endParaRPr sz="2000">
              <a:latin typeface="Lucida Sans Unicode"/>
              <a:cs typeface="Lucida Sans Unicode"/>
            </a:endParaRPr>
          </a:p>
          <a:p>
            <a:pPr marL="367030" indent="-327660">
              <a:lnSpc>
                <a:spcPct val="100000"/>
              </a:lnSpc>
              <a:spcBef>
                <a:spcPts val="434"/>
              </a:spcBef>
              <a:buFont typeface="Wingdings"/>
              <a:buChar char=""/>
              <a:tabLst>
                <a:tab pos="367665" algn="l"/>
              </a:tabLst>
            </a:pPr>
            <a:r>
              <a:rPr dirty="0" sz="2000" spc="-170">
                <a:solidFill>
                  <a:srgbClr val="565656"/>
                </a:solidFill>
                <a:latin typeface="Lucida Sans Unicode"/>
                <a:cs typeface="Lucida Sans Unicode"/>
              </a:rPr>
              <a:t>ЧДД</a:t>
            </a:r>
            <a:r>
              <a:rPr dirty="0" sz="2000" spc="-1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65656"/>
                </a:solidFill>
                <a:latin typeface="Lucida Sans Unicode"/>
                <a:cs typeface="Lucida Sans Unicode"/>
              </a:rPr>
              <a:t>более</a:t>
            </a:r>
            <a:r>
              <a:rPr dirty="0" sz="2000" spc="-1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35/мин*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5073" y="8987372"/>
            <a:ext cx="8896350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Незамедлительная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53535"/>
                </a:solidFill>
                <a:latin typeface="Lucida Sans Unicode"/>
                <a:cs typeface="Lucida Sans Unicode"/>
              </a:rPr>
              <a:t>внутривенная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инфузионная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кристаллоидными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5073" y="9253008"/>
            <a:ext cx="748919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растворами.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53535"/>
                </a:solidFill>
                <a:latin typeface="Lucida Sans Unicode"/>
                <a:cs typeface="Lucida Sans Unicode"/>
              </a:rPr>
              <a:t>эффекта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назначают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вазопрессоры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073" y="7783853"/>
            <a:ext cx="8060690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>
                <a:solidFill>
                  <a:srgbClr val="353535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неэффективного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использования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всего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арсенала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073" y="7881114"/>
            <a:ext cx="7863840" cy="110617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стандартной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терапии,</a:t>
            </a:r>
            <a:r>
              <a:rPr dirty="0" sz="19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353535"/>
                </a:solidFill>
                <a:latin typeface="Lucida Sans Unicode"/>
                <a:cs typeface="Lucida Sans Unicode"/>
              </a:rPr>
              <a:t>том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53535"/>
                </a:solidFill>
                <a:latin typeface="Lucida Sans Unicode"/>
                <a:cs typeface="Lucida Sans Unicode"/>
              </a:rPr>
              <a:t>числе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ИВЛ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прон-позиционирования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2550" spc="-45">
                <a:solidFill>
                  <a:srgbClr val="353535"/>
                </a:solidFill>
                <a:latin typeface="Lucida Sans Unicode"/>
                <a:cs typeface="Lucida Sans Unicode"/>
              </a:rPr>
              <a:t>Септический</a:t>
            </a:r>
            <a:r>
              <a:rPr dirty="0" sz="255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353535"/>
                </a:solidFill>
                <a:latin typeface="Lucida Sans Unicode"/>
                <a:cs typeface="Lucida Sans Unicode"/>
              </a:rPr>
              <a:t>ш</a:t>
            </a:r>
            <a:r>
              <a:rPr dirty="0" sz="2550" spc="-30">
                <a:solidFill>
                  <a:srgbClr val="353535"/>
                </a:solidFill>
                <a:latin typeface="Lucida Sans Unicode"/>
                <a:cs typeface="Lucida Sans Unicode"/>
              </a:rPr>
              <a:t>ок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5073" y="6326320"/>
            <a:ext cx="962152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проводится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неэффективности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НИВЛ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гипоксемии,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метаболическом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ацидозе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673" y="6591465"/>
            <a:ext cx="771652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353535"/>
                </a:solidFill>
                <a:latin typeface="Lucida Sans Unicode"/>
                <a:cs typeface="Lucida Sans Unicode"/>
              </a:rPr>
              <a:t>увеличения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индекса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353535"/>
                </a:solidFill>
                <a:latin typeface="Lucida Sans Unicode"/>
                <a:cs typeface="Lucida Sans Unicode"/>
              </a:rPr>
              <a:t>PaO</a:t>
            </a:r>
            <a:r>
              <a:rPr dirty="0" baseline="-20000" sz="1875" spc="-89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sz="1900" spc="-60">
                <a:solidFill>
                  <a:srgbClr val="353535"/>
                </a:solidFill>
                <a:latin typeface="Lucida Sans Unicode"/>
                <a:cs typeface="Lucida Sans Unicode"/>
              </a:rPr>
              <a:t>/FiO</a:t>
            </a:r>
            <a:r>
              <a:rPr dirty="0" baseline="-20000" sz="1875" spc="-89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baseline="-20000" sz="1875" spc="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25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53535"/>
                </a:solidFill>
                <a:latin typeface="Lucida Sans Unicode"/>
                <a:cs typeface="Lucida Sans Unicode"/>
              </a:rPr>
              <a:t>часов,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5073" y="6696213"/>
            <a:ext cx="2976245" cy="108712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высокой</a:t>
            </a:r>
            <a:r>
              <a:rPr dirty="0" sz="19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работе</a:t>
            </a:r>
            <a:r>
              <a:rPr dirty="0" sz="19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дыхания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550" spc="-95">
                <a:solidFill>
                  <a:srgbClr val="353535"/>
                </a:solidFill>
                <a:latin typeface="Lucida Sans Unicode"/>
                <a:cs typeface="Lucida Sans Unicode"/>
              </a:rPr>
              <a:t>ЭКМО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073" y="4885208"/>
            <a:ext cx="987552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353535"/>
                </a:solidFill>
                <a:latin typeface="Lucida Sans Unicode"/>
                <a:cs typeface="Lucida Sans Unicode"/>
              </a:rPr>
              <a:t>эффекта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первичной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респираторной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оксигенотерапии,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073" y="5150134"/>
            <a:ext cx="9929495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начальной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тактикой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допускается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НИВЛ;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альтернативной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НИВЛ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также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может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служить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073" y="5267899"/>
            <a:ext cx="4314190" cy="105791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высокоскоростной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53535"/>
                </a:solidFill>
                <a:latin typeface="Lucida Sans Unicode"/>
                <a:cs typeface="Lucida Sans Unicode"/>
              </a:rPr>
              <a:t>назальный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поток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255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4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353535"/>
                </a:solidFill>
                <a:latin typeface="Lucida Sans Unicode"/>
                <a:cs typeface="Lucida Sans Unicode"/>
              </a:rPr>
              <a:t>(шаг</a:t>
            </a:r>
            <a:r>
              <a:rPr dirty="0" sz="25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5">
                <a:solidFill>
                  <a:srgbClr val="353535"/>
                </a:solidFill>
                <a:latin typeface="Lucida Sans Unicode"/>
                <a:cs typeface="Lucida Sans Unicode"/>
              </a:rPr>
              <a:t>3)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5073" y="1980797"/>
            <a:ext cx="356171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5">
                <a:solidFill>
                  <a:srgbClr val="353535"/>
                </a:solidFill>
                <a:latin typeface="Lucida Sans Unicode"/>
                <a:cs typeface="Lucida Sans Unicode"/>
              </a:rPr>
              <a:t>Инфу</a:t>
            </a:r>
            <a:r>
              <a:rPr dirty="0" sz="2550" spc="-5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50">
                <a:solidFill>
                  <a:srgbClr val="353535"/>
                </a:solidFill>
                <a:latin typeface="Lucida Sans Unicode"/>
                <a:cs typeface="Lucida Sans Unicode"/>
              </a:rPr>
              <a:t>ио</a:t>
            </a:r>
            <a:r>
              <a:rPr dirty="0" sz="2550" spc="-4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30">
                <a:solidFill>
                  <a:srgbClr val="353535"/>
                </a:solidFill>
                <a:latin typeface="Lucida Sans Unicode"/>
                <a:cs typeface="Lucida Sans Unicode"/>
              </a:rPr>
              <a:t>ная</a:t>
            </a:r>
            <a:r>
              <a:rPr dirty="0" sz="25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353535"/>
                </a:solidFill>
                <a:latin typeface="Lucida Sans Unicode"/>
                <a:cs typeface="Lucida Sans Unicode"/>
              </a:rPr>
              <a:t>терапия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073" y="2399574"/>
            <a:ext cx="9271000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гипотонические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кристаллоидные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растворы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быть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основой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терапии,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5073" y="2665119"/>
            <a:ext cx="1029462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коллоидные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растворы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рекомендуются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применению.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Необходимо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вести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пациентов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5073" y="2930264"/>
            <a:ext cx="605853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1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нулевом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небольшом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отрицательном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балансе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9582" y="2138618"/>
            <a:ext cx="394970" cy="6706234"/>
            <a:chOff x="629582" y="2138618"/>
            <a:chExt cx="394970" cy="6706234"/>
          </a:xfrm>
        </p:grpSpPr>
        <p:sp>
          <p:nvSpPr>
            <p:cNvPr id="21" name="object 21"/>
            <p:cNvSpPr/>
            <p:nvPr/>
          </p:nvSpPr>
          <p:spPr>
            <a:xfrm>
              <a:off x="647586" y="2178444"/>
              <a:ext cx="0" cy="6611620"/>
            </a:xfrm>
            <a:custGeom>
              <a:avLst/>
              <a:gdLst/>
              <a:ahLst/>
              <a:cxnLst/>
              <a:rect l="l" t="t" r="r" b="b"/>
              <a:pathLst>
                <a:path w="0" h="6611620">
                  <a:moveTo>
                    <a:pt x="0" y="0"/>
                  </a:moveTo>
                  <a:lnTo>
                    <a:pt x="0" y="6611621"/>
                  </a:lnTo>
                </a:path>
              </a:pathLst>
            </a:custGeom>
            <a:ln w="36007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1215" y="2138624"/>
              <a:ext cx="393065" cy="6706234"/>
            </a:xfrm>
            <a:custGeom>
              <a:avLst/>
              <a:gdLst/>
              <a:ahLst/>
              <a:cxnLst/>
              <a:rect l="l" t="t" r="r" b="b"/>
              <a:pathLst>
                <a:path w="393065" h="6706234">
                  <a:moveTo>
                    <a:pt x="389445" y="5458384"/>
                  </a:moveTo>
                  <a:lnTo>
                    <a:pt x="385800" y="5440388"/>
                  </a:lnTo>
                  <a:lnTo>
                    <a:pt x="385191" y="5437365"/>
                  </a:lnTo>
                  <a:lnTo>
                    <a:pt x="373621" y="5420195"/>
                  </a:lnTo>
                  <a:lnTo>
                    <a:pt x="356450" y="5408625"/>
                  </a:lnTo>
                  <a:lnTo>
                    <a:pt x="335432" y="5404370"/>
                  </a:lnTo>
                  <a:lnTo>
                    <a:pt x="314413" y="5408625"/>
                  </a:lnTo>
                  <a:lnTo>
                    <a:pt x="297243" y="5420195"/>
                  </a:lnTo>
                  <a:lnTo>
                    <a:pt x="285661" y="5437365"/>
                  </a:lnTo>
                  <a:lnTo>
                    <a:pt x="285051" y="5440388"/>
                  </a:lnTo>
                  <a:lnTo>
                    <a:pt x="13093" y="5440388"/>
                  </a:lnTo>
                  <a:lnTo>
                    <a:pt x="13093" y="5476392"/>
                  </a:lnTo>
                  <a:lnTo>
                    <a:pt x="285051" y="5476392"/>
                  </a:lnTo>
                  <a:lnTo>
                    <a:pt x="285661" y="5479402"/>
                  </a:lnTo>
                  <a:lnTo>
                    <a:pt x="297243" y="5496572"/>
                  </a:lnTo>
                  <a:lnTo>
                    <a:pt x="314413" y="5508155"/>
                  </a:lnTo>
                  <a:lnTo>
                    <a:pt x="335432" y="5512397"/>
                  </a:lnTo>
                  <a:lnTo>
                    <a:pt x="356450" y="5508155"/>
                  </a:lnTo>
                  <a:lnTo>
                    <a:pt x="373621" y="5496572"/>
                  </a:lnTo>
                  <a:lnTo>
                    <a:pt x="385191" y="5479402"/>
                  </a:lnTo>
                  <a:lnTo>
                    <a:pt x="385800" y="5476392"/>
                  </a:lnTo>
                  <a:lnTo>
                    <a:pt x="389445" y="5458384"/>
                  </a:lnTo>
                  <a:close/>
                </a:path>
                <a:path w="393065" h="6706234">
                  <a:moveTo>
                    <a:pt x="389890" y="6652082"/>
                  </a:moveTo>
                  <a:lnTo>
                    <a:pt x="386257" y="6634086"/>
                  </a:lnTo>
                  <a:lnTo>
                    <a:pt x="385648" y="6631064"/>
                  </a:lnTo>
                  <a:lnTo>
                    <a:pt x="374078" y="6613893"/>
                  </a:lnTo>
                  <a:lnTo>
                    <a:pt x="356908" y="6602323"/>
                  </a:lnTo>
                  <a:lnTo>
                    <a:pt x="335889" y="6598069"/>
                  </a:lnTo>
                  <a:lnTo>
                    <a:pt x="314858" y="6602323"/>
                  </a:lnTo>
                  <a:lnTo>
                    <a:pt x="297700" y="6613893"/>
                  </a:lnTo>
                  <a:lnTo>
                    <a:pt x="286118" y="6631064"/>
                  </a:lnTo>
                  <a:lnTo>
                    <a:pt x="285508" y="6634086"/>
                  </a:lnTo>
                  <a:lnTo>
                    <a:pt x="0" y="6634086"/>
                  </a:lnTo>
                  <a:lnTo>
                    <a:pt x="0" y="6670091"/>
                  </a:lnTo>
                  <a:lnTo>
                    <a:pt x="285508" y="6670091"/>
                  </a:lnTo>
                  <a:lnTo>
                    <a:pt x="286118" y="6673101"/>
                  </a:lnTo>
                  <a:lnTo>
                    <a:pt x="297700" y="6690271"/>
                  </a:lnTo>
                  <a:lnTo>
                    <a:pt x="314858" y="6701853"/>
                  </a:lnTo>
                  <a:lnTo>
                    <a:pt x="335889" y="6706095"/>
                  </a:lnTo>
                  <a:lnTo>
                    <a:pt x="356908" y="6701853"/>
                  </a:lnTo>
                  <a:lnTo>
                    <a:pt x="374078" y="6690271"/>
                  </a:lnTo>
                  <a:lnTo>
                    <a:pt x="385648" y="6673101"/>
                  </a:lnTo>
                  <a:lnTo>
                    <a:pt x="386257" y="6670091"/>
                  </a:lnTo>
                  <a:lnTo>
                    <a:pt x="389890" y="6652082"/>
                  </a:lnTo>
                  <a:close/>
                </a:path>
                <a:path w="393065" h="6706234">
                  <a:moveTo>
                    <a:pt x="390537" y="1469212"/>
                  </a:moveTo>
                  <a:lnTo>
                    <a:pt x="374713" y="1431023"/>
                  </a:lnTo>
                  <a:lnTo>
                    <a:pt x="336524" y="1415199"/>
                  </a:lnTo>
                  <a:lnTo>
                    <a:pt x="315493" y="1419440"/>
                  </a:lnTo>
                  <a:lnTo>
                    <a:pt x="298335" y="1431023"/>
                  </a:lnTo>
                  <a:lnTo>
                    <a:pt x="286753" y="1448193"/>
                  </a:lnTo>
                  <a:lnTo>
                    <a:pt x="286143" y="1451203"/>
                  </a:lnTo>
                  <a:lnTo>
                    <a:pt x="14185" y="1451203"/>
                  </a:lnTo>
                  <a:lnTo>
                    <a:pt x="14185" y="1487208"/>
                  </a:lnTo>
                  <a:lnTo>
                    <a:pt x="286131" y="1487208"/>
                  </a:lnTo>
                  <a:lnTo>
                    <a:pt x="286753" y="1490230"/>
                  </a:lnTo>
                  <a:lnTo>
                    <a:pt x="298335" y="1507401"/>
                  </a:lnTo>
                  <a:lnTo>
                    <a:pt x="315493" y="1518970"/>
                  </a:lnTo>
                  <a:lnTo>
                    <a:pt x="336524" y="1523225"/>
                  </a:lnTo>
                  <a:lnTo>
                    <a:pt x="357543" y="1518970"/>
                  </a:lnTo>
                  <a:lnTo>
                    <a:pt x="374713" y="1507401"/>
                  </a:lnTo>
                  <a:lnTo>
                    <a:pt x="386283" y="1490230"/>
                  </a:lnTo>
                  <a:lnTo>
                    <a:pt x="386892" y="1487208"/>
                  </a:lnTo>
                  <a:lnTo>
                    <a:pt x="390537" y="1469212"/>
                  </a:lnTo>
                  <a:close/>
                </a:path>
                <a:path w="393065" h="6706234">
                  <a:moveTo>
                    <a:pt x="390537" y="54013"/>
                  </a:moveTo>
                  <a:lnTo>
                    <a:pt x="374713" y="15824"/>
                  </a:lnTo>
                  <a:lnTo>
                    <a:pt x="336524" y="0"/>
                  </a:lnTo>
                  <a:lnTo>
                    <a:pt x="315493" y="4241"/>
                  </a:lnTo>
                  <a:lnTo>
                    <a:pt x="298335" y="15824"/>
                  </a:lnTo>
                  <a:lnTo>
                    <a:pt x="286753" y="32994"/>
                  </a:lnTo>
                  <a:lnTo>
                    <a:pt x="286143" y="36004"/>
                  </a:lnTo>
                  <a:lnTo>
                    <a:pt x="14185" y="36004"/>
                  </a:lnTo>
                  <a:lnTo>
                    <a:pt x="14185" y="72009"/>
                  </a:lnTo>
                  <a:lnTo>
                    <a:pt x="286131" y="72009"/>
                  </a:lnTo>
                  <a:lnTo>
                    <a:pt x="286753" y="75031"/>
                  </a:lnTo>
                  <a:lnTo>
                    <a:pt x="298335" y="92202"/>
                  </a:lnTo>
                  <a:lnTo>
                    <a:pt x="315493" y="103771"/>
                  </a:lnTo>
                  <a:lnTo>
                    <a:pt x="336524" y="108026"/>
                  </a:lnTo>
                  <a:lnTo>
                    <a:pt x="357543" y="103771"/>
                  </a:lnTo>
                  <a:lnTo>
                    <a:pt x="374713" y="92202"/>
                  </a:lnTo>
                  <a:lnTo>
                    <a:pt x="386283" y="75031"/>
                  </a:lnTo>
                  <a:lnTo>
                    <a:pt x="386892" y="72009"/>
                  </a:lnTo>
                  <a:lnTo>
                    <a:pt x="390537" y="54013"/>
                  </a:lnTo>
                  <a:close/>
                </a:path>
                <a:path w="393065" h="6706234">
                  <a:moveTo>
                    <a:pt x="392709" y="2553792"/>
                  </a:moveTo>
                  <a:lnTo>
                    <a:pt x="389077" y="2535796"/>
                  </a:lnTo>
                  <a:lnTo>
                    <a:pt x="388467" y="2532773"/>
                  </a:lnTo>
                  <a:lnTo>
                    <a:pt x="376897" y="2515603"/>
                  </a:lnTo>
                  <a:lnTo>
                    <a:pt x="359727" y="2504033"/>
                  </a:lnTo>
                  <a:lnTo>
                    <a:pt x="338709" y="2499779"/>
                  </a:lnTo>
                  <a:lnTo>
                    <a:pt x="317677" y="2504033"/>
                  </a:lnTo>
                  <a:lnTo>
                    <a:pt x="300507" y="2515603"/>
                  </a:lnTo>
                  <a:lnTo>
                    <a:pt x="288937" y="2532773"/>
                  </a:lnTo>
                  <a:lnTo>
                    <a:pt x="288328" y="2535796"/>
                  </a:lnTo>
                  <a:lnTo>
                    <a:pt x="16370" y="2535796"/>
                  </a:lnTo>
                  <a:lnTo>
                    <a:pt x="16370" y="2571800"/>
                  </a:lnTo>
                  <a:lnTo>
                    <a:pt x="288328" y="2571800"/>
                  </a:lnTo>
                  <a:lnTo>
                    <a:pt x="288937" y="2574810"/>
                  </a:lnTo>
                  <a:lnTo>
                    <a:pt x="300507" y="2591981"/>
                  </a:lnTo>
                  <a:lnTo>
                    <a:pt x="317677" y="2603563"/>
                  </a:lnTo>
                  <a:lnTo>
                    <a:pt x="338709" y="2607805"/>
                  </a:lnTo>
                  <a:lnTo>
                    <a:pt x="359727" y="2603563"/>
                  </a:lnTo>
                  <a:lnTo>
                    <a:pt x="376897" y="2591981"/>
                  </a:lnTo>
                  <a:lnTo>
                    <a:pt x="388467" y="2574810"/>
                  </a:lnTo>
                  <a:lnTo>
                    <a:pt x="389077" y="2571800"/>
                  </a:lnTo>
                  <a:lnTo>
                    <a:pt x="392709" y="2553792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7586" y="6093970"/>
              <a:ext cx="376555" cy="108585"/>
            </a:xfrm>
            <a:custGeom>
              <a:avLst/>
              <a:gdLst/>
              <a:ahLst/>
              <a:cxnLst/>
              <a:rect l="l" t="t" r="r" b="b"/>
              <a:pathLst>
                <a:path w="376555" h="108585">
                  <a:moveTo>
                    <a:pt x="322338" y="0"/>
                  </a:moveTo>
                  <a:lnTo>
                    <a:pt x="301317" y="4245"/>
                  </a:lnTo>
                  <a:lnTo>
                    <a:pt x="284148" y="15821"/>
                  </a:lnTo>
                  <a:lnTo>
                    <a:pt x="272572" y="32989"/>
                  </a:lnTo>
                  <a:lnTo>
                    <a:pt x="268327" y="54011"/>
                  </a:lnTo>
                  <a:lnTo>
                    <a:pt x="272572" y="75032"/>
                  </a:lnTo>
                  <a:lnTo>
                    <a:pt x="284148" y="92200"/>
                  </a:lnTo>
                  <a:lnTo>
                    <a:pt x="301317" y="103776"/>
                  </a:lnTo>
                  <a:lnTo>
                    <a:pt x="322338" y="108022"/>
                  </a:lnTo>
                  <a:lnTo>
                    <a:pt x="343359" y="103776"/>
                  </a:lnTo>
                  <a:lnTo>
                    <a:pt x="360528" y="92200"/>
                  </a:lnTo>
                  <a:lnTo>
                    <a:pt x="372104" y="75032"/>
                  </a:lnTo>
                  <a:lnTo>
                    <a:pt x="372713" y="72014"/>
                  </a:lnTo>
                  <a:lnTo>
                    <a:pt x="322338" y="72014"/>
                  </a:lnTo>
                  <a:lnTo>
                    <a:pt x="322338" y="36007"/>
                  </a:lnTo>
                  <a:lnTo>
                    <a:pt x="372713" y="36007"/>
                  </a:lnTo>
                  <a:lnTo>
                    <a:pt x="372104" y="32989"/>
                  </a:lnTo>
                  <a:lnTo>
                    <a:pt x="360528" y="15821"/>
                  </a:lnTo>
                  <a:lnTo>
                    <a:pt x="343359" y="4245"/>
                  </a:lnTo>
                  <a:lnTo>
                    <a:pt x="322338" y="0"/>
                  </a:lnTo>
                  <a:close/>
                </a:path>
                <a:path w="376555" h="108585">
                  <a:moveTo>
                    <a:pt x="271963" y="36007"/>
                  </a:moveTo>
                  <a:lnTo>
                    <a:pt x="0" y="36007"/>
                  </a:lnTo>
                  <a:lnTo>
                    <a:pt x="0" y="72014"/>
                  </a:lnTo>
                  <a:lnTo>
                    <a:pt x="271963" y="72014"/>
                  </a:lnTo>
                  <a:lnTo>
                    <a:pt x="268327" y="54011"/>
                  </a:lnTo>
                  <a:lnTo>
                    <a:pt x="271963" y="36007"/>
                  </a:lnTo>
                  <a:close/>
                </a:path>
                <a:path w="376555" h="108585">
                  <a:moveTo>
                    <a:pt x="372713" y="36007"/>
                  </a:moveTo>
                  <a:lnTo>
                    <a:pt x="322338" y="36007"/>
                  </a:lnTo>
                  <a:lnTo>
                    <a:pt x="322338" y="72014"/>
                  </a:lnTo>
                  <a:lnTo>
                    <a:pt x="372713" y="72014"/>
                  </a:lnTo>
                  <a:lnTo>
                    <a:pt x="376349" y="54011"/>
                  </a:lnTo>
                  <a:lnTo>
                    <a:pt x="372713" y="36007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2170239" y="9889319"/>
            <a:ext cx="5483860" cy="1119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НИ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не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25">
                <a:solidFill>
                  <a:srgbClr val="565656"/>
                </a:solidFill>
                <a:latin typeface="Lucida Sans Unicode"/>
                <a:cs typeface="Lucida Sans Unicode"/>
              </a:rPr>
              <a:t>нвазив</a:t>
            </a:r>
            <a:r>
              <a:rPr dirty="0" sz="1400" spc="2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565656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вен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565656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вен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5">
                <a:solidFill>
                  <a:srgbClr val="565656"/>
                </a:solidFill>
                <a:latin typeface="Lucida Sans Unicode"/>
                <a:cs typeface="Lucida Sans Unicode"/>
              </a:rPr>
              <a:t>иляция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(ИВЛ)  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ЭКМО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экстракорпоральная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мембранная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оксигенация</a:t>
            </a:r>
            <a:endParaRPr sz="1400">
              <a:latin typeface="Lucida Sans Unicode"/>
              <a:cs typeface="Lucida Sans Unicode"/>
            </a:endParaRPr>
          </a:p>
          <a:p>
            <a:pPr marL="12700" marR="1144905">
              <a:lnSpc>
                <a:spcPct val="102299"/>
              </a:lnSpc>
            </a:pP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ОРДС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дистресс-синдром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фоне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респираторной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поддержки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739"/>
              </a:lnSpc>
            </a:pP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**</a:t>
            </a:r>
            <a:r>
              <a:rPr dirty="0" sz="1500" spc="15" i="1">
                <a:solidFill>
                  <a:srgbClr val="1F1F1F"/>
                </a:solidFill>
                <a:latin typeface="Arial"/>
                <a:cs typeface="Arial"/>
                <a:hlinkClick r:id="rId2"/>
              </a:rPr>
              <a:t>http://www.far.org.ru/recomendation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96669" y="9815820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30" h="0">
                <a:moveTo>
                  <a:pt x="1954307" y="0"/>
                </a:moveTo>
                <a:lnTo>
                  <a:pt x="0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05073" y="3385539"/>
            <a:ext cx="339471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85">
                <a:solidFill>
                  <a:srgbClr val="353535"/>
                </a:solidFill>
                <a:latin typeface="Lucida Sans Unicode"/>
                <a:cs typeface="Lucida Sans Unicode"/>
              </a:rPr>
              <a:t>Про</a:t>
            </a:r>
            <a:r>
              <a:rPr dirty="0" sz="2550" spc="-7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434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25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550" spc="-15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75">
                <a:solidFill>
                  <a:srgbClr val="353535"/>
                </a:solidFill>
                <a:latin typeface="Lucida Sans Unicode"/>
                <a:cs typeface="Lucida Sans Unicode"/>
              </a:rPr>
              <a:t>иц</a:t>
            </a:r>
            <a:r>
              <a:rPr dirty="0" sz="2550" spc="-7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14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255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353535"/>
                </a:solidFill>
                <a:latin typeface="Lucida Sans Unicode"/>
                <a:cs typeface="Lucida Sans Unicode"/>
              </a:rPr>
              <a:t>(шаг</a:t>
            </a:r>
            <a:r>
              <a:rPr dirty="0" sz="25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25">
                <a:solidFill>
                  <a:srgbClr val="353535"/>
                </a:solidFill>
                <a:latin typeface="Lucida Sans Unicode"/>
                <a:cs typeface="Lucida Sans Unicode"/>
              </a:rPr>
              <a:t>1</a:t>
            </a:r>
            <a:r>
              <a:rPr dirty="0" sz="2550" spc="5">
                <a:solidFill>
                  <a:srgbClr val="353535"/>
                </a:solidFill>
                <a:latin typeface="Lucida Sans Unicode"/>
                <a:cs typeface="Lucida Sans Unicode"/>
              </a:rPr>
              <a:t>)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5073" y="3749976"/>
            <a:ext cx="915035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раннее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сочетании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кислородотерапией</a:t>
            </a:r>
            <a:r>
              <a:rPr dirty="0" sz="19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НИВЛ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может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53535"/>
                </a:solidFill>
                <a:latin typeface="Lucida Sans Unicode"/>
                <a:cs typeface="Lucida Sans Unicode"/>
              </a:rPr>
              <a:t>помочь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5073" y="3897757"/>
            <a:ext cx="7346315" cy="98679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избежать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потребности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интубации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353535"/>
                </a:solidFill>
                <a:latin typeface="Lucida Sans Unicode"/>
                <a:cs typeface="Lucida Sans Unicode"/>
              </a:rPr>
              <a:t>почти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353535"/>
                </a:solidFill>
                <a:latin typeface="Lucida Sans Unicode"/>
                <a:cs typeface="Lucida Sans Unicode"/>
              </a:rPr>
              <a:t>многих </a:t>
            </a:r>
            <a:r>
              <a:rPr dirty="0" sz="1900" spc="-20">
                <a:solidFill>
                  <a:srgbClr val="353535"/>
                </a:solidFill>
                <a:latin typeface="Lucida Sans Unicode"/>
                <a:cs typeface="Lucida Sans Unicode"/>
              </a:rPr>
              <a:t>пациентов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550" spc="-60">
                <a:solidFill>
                  <a:srgbClr val="353535"/>
                </a:solidFill>
                <a:latin typeface="Lucida Sans Unicode"/>
                <a:cs typeface="Lucida Sans Unicode"/>
              </a:rPr>
              <a:t>НИ</a:t>
            </a:r>
            <a:r>
              <a:rPr dirty="0" sz="2550" spc="-4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4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353535"/>
                </a:solidFill>
                <a:latin typeface="Lucida Sans Unicode"/>
                <a:cs typeface="Lucida Sans Unicode"/>
              </a:rPr>
              <a:t>(шаг</a:t>
            </a:r>
            <a:r>
              <a:rPr dirty="0" sz="25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0">
                <a:solidFill>
                  <a:srgbClr val="353535"/>
                </a:solidFill>
                <a:latin typeface="Lucida Sans Unicode"/>
                <a:cs typeface="Lucida Sans Unicode"/>
              </a:rPr>
              <a:t>2)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70239" y="9415313"/>
            <a:ext cx="6635750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Пошаговый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подход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выборе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респираторной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9590" y="10114729"/>
            <a:ext cx="10150475" cy="89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0700">
              <a:lnSpc>
                <a:spcPct val="102299"/>
              </a:lnSpc>
              <a:spcBef>
                <a:spcPts val="95"/>
              </a:spcBef>
            </a:pP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Анестезиолого-реанимационное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обеспечение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проводить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соответствии </a:t>
            </a:r>
            <a:r>
              <a:rPr dirty="0" sz="1400" spc="-4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Методическими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рекомендациями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«Анестезиолого-реанимационное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обеспечение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новой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инфекцией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5">
                <a:solidFill>
                  <a:srgbClr val="1F1F1F"/>
                </a:solidFill>
                <a:latin typeface="Lucida Sans Unicode"/>
                <a:cs typeface="Lucida Sans Unicode"/>
              </a:rPr>
              <a:t>COVID-19»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Общероссийской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общественной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«Федерация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анестезиологов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реаниматологов»**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32081" y="4572217"/>
            <a:ext cx="6776298" cy="4568167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792084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0">
                <a:solidFill>
                  <a:srgbClr val="FF2D66"/>
                </a:solidFill>
              </a:rPr>
              <a:t>Основн</a:t>
            </a:r>
            <a:r>
              <a:rPr dirty="0" sz="4300" spc="-90">
                <a:solidFill>
                  <a:srgbClr val="FF2D66"/>
                </a:solidFill>
              </a:rPr>
              <a:t>ы</a:t>
            </a:r>
            <a:r>
              <a:rPr dirty="0" sz="4300" spc="-35">
                <a:solidFill>
                  <a:srgbClr val="FF2D66"/>
                </a:solidFill>
              </a:rPr>
              <a:t>е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110">
                <a:solidFill>
                  <a:srgbClr val="FF2D66"/>
                </a:solidFill>
              </a:rPr>
              <a:t>принципы</a:t>
            </a:r>
            <a:r>
              <a:rPr dirty="0" sz="4300" spc="-295">
                <a:solidFill>
                  <a:srgbClr val="FF2D66"/>
                </a:solidFill>
              </a:rPr>
              <a:t> </a:t>
            </a:r>
            <a:r>
              <a:rPr dirty="0" sz="4300" spc="-200">
                <a:solidFill>
                  <a:srgbClr val="FF2D66"/>
                </a:solidFill>
              </a:rPr>
              <a:t>т</a:t>
            </a:r>
            <a:r>
              <a:rPr dirty="0" sz="4300" spc="-90">
                <a:solidFill>
                  <a:srgbClr val="FF2D66"/>
                </a:solidFill>
              </a:rPr>
              <a:t>ерапии</a:t>
            </a:r>
            <a:endParaRPr sz="4300"/>
          </a:p>
        </p:txBody>
      </p:sp>
      <p:sp>
        <p:nvSpPr>
          <p:cNvPr id="33" name="object 33"/>
          <p:cNvSpPr txBox="1"/>
          <p:nvPr/>
        </p:nvSpPr>
        <p:spPr>
          <a:xfrm>
            <a:off x="6891980" y="880300"/>
            <a:ext cx="847598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5">
                <a:solidFill>
                  <a:srgbClr val="565656"/>
                </a:solidFill>
                <a:latin typeface="Lucida Sans Unicode"/>
                <a:cs typeface="Lucida Sans Unicode"/>
              </a:rPr>
              <a:t>не</a:t>
            </a:r>
            <a:r>
              <a:rPr dirty="0" sz="4300" spc="-13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2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75">
                <a:solidFill>
                  <a:srgbClr val="565656"/>
                </a:solidFill>
                <a:latin typeface="Lucida Sans Unicode"/>
                <a:cs typeface="Lucida Sans Unicode"/>
              </a:rPr>
              <a:t>л</a:t>
            </a: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5">
                <a:solidFill>
                  <a:srgbClr val="565656"/>
                </a:solidFill>
                <a:latin typeface="Lucida Sans Unicode"/>
                <a:cs typeface="Lucida Sans Unicode"/>
              </a:rPr>
              <a:t>жн</a:t>
            </a:r>
            <a:r>
              <a:rPr dirty="0" sz="4300">
                <a:solidFill>
                  <a:srgbClr val="565656"/>
                </a:solidFill>
                <a:latin typeface="Lucida Sans Unicode"/>
                <a:cs typeface="Lucida Sans Unicode"/>
              </a:rPr>
              <a:t>ы</a:t>
            </a:r>
            <a:r>
              <a:rPr dirty="0" sz="4300" spc="-509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4300" spc="-3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9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ос</a:t>
            </a:r>
            <a:r>
              <a:rPr dirty="0" sz="4300" spc="-18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17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5">
                <a:solidFill>
                  <a:srgbClr val="565656"/>
                </a:solidFill>
                <a:latin typeface="Lucida Sans Unicode"/>
                <a:cs typeface="Lucida Sans Unicode"/>
              </a:rPr>
              <a:t>яний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575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dirty="0" sz="4300" spc="-425">
                <a:solidFill>
                  <a:srgbClr val="565656"/>
                </a:solidFill>
                <a:latin typeface="Lucida Sans Unicode"/>
                <a:cs typeface="Lucida Sans Unicode"/>
              </a:rPr>
              <a:t>O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VI</a:t>
            </a:r>
            <a:r>
              <a:rPr dirty="0" sz="4300" spc="-26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82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418953" y="682805"/>
            <a:ext cx="100647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80">
                <a:solidFill>
                  <a:srgbClr val="0050EF"/>
                </a:solidFill>
                <a:latin typeface="Lucida Sans Unicode"/>
                <a:cs typeface="Lucida Sans Unicode"/>
              </a:rPr>
              <a:t>5.6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1913" y="628430"/>
            <a:ext cx="489584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15">
                <a:solidFill>
                  <a:srgbClr val="A6A6A6"/>
                </a:solidFill>
                <a:latin typeface="Lucida Sans Unicode"/>
                <a:cs typeface="Lucida Sans Unicode"/>
              </a:rPr>
              <a:t>23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8224404"/>
            <a:ext cx="9172575" cy="1834514"/>
          </a:xfrm>
          <a:custGeom>
            <a:avLst/>
            <a:gdLst/>
            <a:ahLst/>
            <a:cxnLst/>
            <a:rect l="l" t="t" r="r" b="b"/>
            <a:pathLst>
              <a:path w="9172575" h="1834515">
                <a:moveTo>
                  <a:pt x="0" y="121752"/>
                </a:moveTo>
                <a:lnTo>
                  <a:pt x="9571" y="74380"/>
                </a:lnTo>
                <a:lnTo>
                  <a:pt x="35672" y="35677"/>
                </a:lnTo>
                <a:lnTo>
                  <a:pt x="74384" y="9574"/>
                </a:lnTo>
                <a:lnTo>
                  <a:pt x="121788" y="0"/>
                </a:lnTo>
                <a:lnTo>
                  <a:pt x="9050300" y="0"/>
                </a:lnTo>
                <a:lnTo>
                  <a:pt x="9097672" y="9574"/>
                </a:lnTo>
                <a:lnTo>
                  <a:pt x="9136374" y="35677"/>
                </a:lnTo>
                <a:lnTo>
                  <a:pt x="9162477" y="74380"/>
                </a:lnTo>
                <a:lnTo>
                  <a:pt x="9172052" y="121752"/>
                </a:lnTo>
                <a:lnTo>
                  <a:pt x="9172052" y="1712440"/>
                </a:lnTo>
                <a:lnTo>
                  <a:pt x="9162477" y="1759812"/>
                </a:lnTo>
                <a:lnTo>
                  <a:pt x="9136374" y="1798514"/>
                </a:lnTo>
                <a:lnTo>
                  <a:pt x="9097672" y="1824617"/>
                </a:lnTo>
                <a:lnTo>
                  <a:pt x="9050300" y="1834192"/>
                </a:lnTo>
                <a:lnTo>
                  <a:pt x="121788" y="1834192"/>
                </a:lnTo>
                <a:lnTo>
                  <a:pt x="74384" y="1824617"/>
                </a:lnTo>
                <a:lnTo>
                  <a:pt x="35672" y="1798514"/>
                </a:lnTo>
                <a:lnTo>
                  <a:pt x="9571" y="1759812"/>
                </a:lnTo>
                <a:lnTo>
                  <a:pt x="0" y="1712440"/>
                </a:lnTo>
                <a:lnTo>
                  <a:pt x="0" y="121752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7940" y="8347550"/>
            <a:ext cx="7806690" cy="1313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ИНТЕРСТИЦИАЛЬНЫМИ,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РЕДКИМИ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ГЕНЕТИЧЕСКИ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ДЕТЕРМИНИРОВАННЫМИ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1900">
              <a:latin typeface="Lucida Sans Unicode"/>
              <a:cs typeface="Lucida Sans Unicode"/>
            </a:endParaRPr>
          </a:p>
          <a:p>
            <a:pPr marL="339725" marR="2982595" indent="-327660">
              <a:lnSpc>
                <a:spcPct val="101800"/>
              </a:lnSpc>
              <a:spcBef>
                <a:spcPts val="860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10">
                <a:solidFill>
                  <a:srgbClr val="353535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19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совместно</a:t>
            </a:r>
            <a:r>
              <a:rPr dirty="0" sz="19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со</a:t>
            </a:r>
            <a:r>
              <a:rPr dirty="0" sz="19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специалистами </a:t>
            </a:r>
            <a:r>
              <a:rPr dirty="0" sz="1900" spc="-5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конкретной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патологии.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5588230"/>
            <a:ext cx="9172575" cy="2345055"/>
          </a:xfrm>
          <a:custGeom>
            <a:avLst/>
            <a:gdLst/>
            <a:ahLst/>
            <a:cxnLst/>
            <a:rect l="l" t="t" r="r" b="b"/>
            <a:pathLst>
              <a:path w="9172575" h="2345054">
                <a:moveTo>
                  <a:pt x="0" y="145666"/>
                </a:moveTo>
                <a:lnTo>
                  <a:pt x="7427" y="99615"/>
                </a:lnTo>
                <a:lnTo>
                  <a:pt x="28111" y="59628"/>
                </a:lnTo>
                <a:lnTo>
                  <a:pt x="59651" y="28098"/>
                </a:lnTo>
                <a:lnTo>
                  <a:pt x="99648" y="7424"/>
                </a:lnTo>
                <a:lnTo>
                  <a:pt x="145702" y="0"/>
                </a:lnTo>
                <a:lnTo>
                  <a:pt x="9026386" y="0"/>
                </a:lnTo>
                <a:lnTo>
                  <a:pt x="9072436" y="7424"/>
                </a:lnTo>
                <a:lnTo>
                  <a:pt x="9112424" y="28098"/>
                </a:lnTo>
                <a:lnTo>
                  <a:pt x="9143953" y="59628"/>
                </a:lnTo>
                <a:lnTo>
                  <a:pt x="9164628" y="99615"/>
                </a:lnTo>
                <a:lnTo>
                  <a:pt x="9172052" y="145666"/>
                </a:lnTo>
                <a:lnTo>
                  <a:pt x="9172052" y="2199175"/>
                </a:lnTo>
                <a:lnTo>
                  <a:pt x="9164628" y="2245225"/>
                </a:lnTo>
                <a:lnTo>
                  <a:pt x="9143953" y="2285213"/>
                </a:lnTo>
                <a:lnTo>
                  <a:pt x="9112424" y="2316743"/>
                </a:lnTo>
                <a:lnTo>
                  <a:pt x="9072436" y="2337417"/>
                </a:lnTo>
                <a:lnTo>
                  <a:pt x="9026386" y="2344841"/>
                </a:lnTo>
                <a:lnTo>
                  <a:pt x="145702" y="2344841"/>
                </a:lnTo>
                <a:lnTo>
                  <a:pt x="99648" y="2337417"/>
                </a:lnTo>
                <a:lnTo>
                  <a:pt x="59651" y="2316743"/>
                </a:lnTo>
                <a:lnTo>
                  <a:pt x="28111" y="2285213"/>
                </a:lnTo>
                <a:lnTo>
                  <a:pt x="7427" y="2245225"/>
                </a:lnTo>
                <a:lnTo>
                  <a:pt x="0" y="2199175"/>
                </a:lnTo>
                <a:lnTo>
                  <a:pt x="0" y="145666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4941" y="5608992"/>
            <a:ext cx="7491730" cy="212090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ОСТРЫМ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КОРОНАРНЫМ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СИНДРОМОМ</a:t>
            </a:r>
            <a:endParaRPr sz="19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1800"/>
              </a:lnSpc>
              <a:spcBef>
                <a:spcPts val="860"/>
              </a:spcBef>
              <a:buClr>
                <a:srgbClr val="FF2D6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900" spc="-16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VI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1900" spc="-36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300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об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ивае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неспециф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чес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повы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ш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ение 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уровня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тропонина, 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более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тщательное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 обследование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уточнения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диагноза;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900"/>
              </a:spcBef>
              <a:buClr>
                <a:srgbClr val="FF2D6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актика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ве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пацие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21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35"/>
              </a:spcBef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лжна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4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ться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ан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ой.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126" y="3679841"/>
            <a:ext cx="9172575" cy="1617345"/>
          </a:xfrm>
          <a:custGeom>
            <a:avLst/>
            <a:gdLst/>
            <a:ahLst/>
            <a:cxnLst/>
            <a:rect l="l" t="t" r="r" b="b"/>
            <a:pathLst>
              <a:path w="9172575" h="1617345">
                <a:moveTo>
                  <a:pt x="0" y="141119"/>
                </a:moveTo>
                <a:lnTo>
                  <a:pt x="7194" y="96520"/>
                </a:lnTo>
                <a:lnTo>
                  <a:pt x="27229" y="57781"/>
                </a:lnTo>
                <a:lnTo>
                  <a:pt x="57778" y="27231"/>
                </a:lnTo>
                <a:lnTo>
                  <a:pt x="96516" y="7195"/>
                </a:lnTo>
                <a:lnTo>
                  <a:pt x="141119" y="0"/>
                </a:lnTo>
                <a:lnTo>
                  <a:pt x="9030932" y="0"/>
                </a:lnTo>
                <a:lnTo>
                  <a:pt x="9075532" y="7195"/>
                </a:lnTo>
                <a:lnTo>
                  <a:pt x="9114270" y="27231"/>
                </a:lnTo>
                <a:lnTo>
                  <a:pt x="9144820" y="57781"/>
                </a:lnTo>
                <a:lnTo>
                  <a:pt x="9164856" y="96520"/>
                </a:lnTo>
                <a:lnTo>
                  <a:pt x="9172052" y="141119"/>
                </a:lnTo>
                <a:lnTo>
                  <a:pt x="9172052" y="1475937"/>
                </a:lnTo>
                <a:lnTo>
                  <a:pt x="9164856" y="1520537"/>
                </a:lnTo>
                <a:lnTo>
                  <a:pt x="9144820" y="1559275"/>
                </a:lnTo>
                <a:lnTo>
                  <a:pt x="9114270" y="1589825"/>
                </a:lnTo>
                <a:lnTo>
                  <a:pt x="9075532" y="1609861"/>
                </a:lnTo>
                <a:lnTo>
                  <a:pt x="9030932" y="1617057"/>
                </a:lnTo>
                <a:lnTo>
                  <a:pt x="141119" y="1617057"/>
                </a:lnTo>
                <a:lnTo>
                  <a:pt x="96516" y="1609861"/>
                </a:lnTo>
                <a:lnTo>
                  <a:pt x="57778" y="1589825"/>
                </a:lnTo>
                <a:lnTo>
                  <a:pt x="27229" y="1559275"/>
                </a:lnTo>
                <a:lnTo>
                  <a:pt x="7194" y="1520537"/>
                </a:lnTo>
                <a:lnTo>
                  <a:pt x="0" y="1475937"/>
                </a:lnTo>
                <a:lnTo>
                  <a:pt x="0" y="141119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03668" y="3699330"/>
            <a:ext cx="6852920" cy="142240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ИПЕ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ПИДЕМИЕЙ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900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нов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ра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ае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ся.</a:t>
            </a:r>
            <a:endParaRPr sz="1900">
              <a:latin typeface="Lucida Sans Unicode"/>
              <a:cs typeface="Lucida Sans Unicode"/>
            </a:endParaRPr>
          </a:p>
          <a:p>
            <a:pPr marL="339725" marR="5080">
              <a:lnSpc>
                <a:spcPct val="101699"/>
              </a:lnSpc>
            </a:pP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принимал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статины,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то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рекомендовано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лёгком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среднетяжелом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течении.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126" y="2104247"/>
            <a:ext cx="9172575" cy="1285875"/>
          </a:xfrm>
          <a:custGeom>
            <a:avLst/>
            <a:gdLst/>
            <a:ahLst/>
            <a:cxnLst/>
            <a:rect l="l" t="t" r="r" b="b"/>
            <a:pathLst>
              <a:path w="9172575" h="1285875">
                <a:moveTo>
                  <a:pt x="0" y="127025"/>
                </a:moveTo>
                <a:lnTo>
                  <a:pt x="9981" y="77564"/>
                </a:lnTo>
                <a:lnTo>
                  <a:pt x="37201" y="37189"/>
                </a:lnTo>
                <a:lnTo>
                  <a:pt x="77575" y="9976"/>
                </a:lnTo>
                <a:lnTo>
                  <a:pt x="127016" y="0"/>
                </a:lnTo>
                <a:lnTo>
                  <a:pt x="9045026" y="0"/>
                </a:lnTo>
                <a:lnTo>
                  <a:pt x="9094488" y="9976"/>
                </a:lnTo>
                <a:lnTo>
                  <a:pt x="9134862" y="37189"/>
                </a:lnTo>
                <a:lnTo>
                  <a:pt x="9162075" y="77564"/>
                </a:lnTo>
                <a:lnTo>
                  <a:pt x="9172052" y="127025"/>
                </a:lnTo>
                <a:lnTo>
                  <a:pt x="9172052" y="1158327"/>
                </a:lnTo>
                <a:lnTo>
                  <a:pt x="9162075" y="1207788"/>
                </a:lnTo>
                <a:lnTo>
                  <a:pt x="9134862" y="1248163"/>
                </a:lnTo>
                <a:lnTo>
                  <a:pt x="9094488" y="1275376"/>
                </a:lnTo>
                <a:lnTo>
                  <a:pt x="9045026" y="1285353"/>
                </a:lnTo>
                <a:lnTo>
                  <a:pt x="127016" y="1285353"/>
                </a:lnTo>
                <a:lnTo>
                  <a:pt x="77575" y="1275376"/>
                </a:lnTo>
                <a:lnTo>
                  <a:pt x="37201" y="1248163"/>
                </a:lnTo>
                <a:lnTo>
                  <a:pt x="9981" y="1207788"/>
                </a:lnTo>
                <a:lnTo>
                  <a:pt x="0" y="1158327"/>
                </a:lnTo>
                <a:lnTo>
                  <a:pt x="0" y="127025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99485" y="2118917"/>
            <a:ext cx="5182870" cy="112839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АРТЕРИА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ПЕРТЕ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ЗИЕЙ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90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данных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неблаго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рия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ных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эффектах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АПФ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2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OV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I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1900" spc="-32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300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нет.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15013" y="2116250"/>
            <a:ext cx="9172575" cy="4211955"/>
          </a:xfrm>
          <a:custGeom>
            <a:avLst/>
            <a:gdLst/>
            <a:ahLst/>
            <a:cxnLst/>
            <a:rect l="l" t="t" r="r" b="b"/>
            <a:pathLst>
              <a:path w="9172575" h="4211955">
                <a:moveTo>
                  <a:pt x="0" y="152212"/>
                </a:moveTo>
                <a:lnTo>
                  <a:pt x="7764" y="104120"/>
                </a:lnTo>
                <a:lnTo>
                  <a:pt x="29381" y="62338"/>
                </a:lnTo>
                <a:lnTo>
                  <a:pt x="62338" y="29381"/>
                </a:lnTo>
                <a:lnTo>
                  <a:pt x="104120" y="7764"/>
                </a:lnTo>
                <a:lnTo>
                  <a:pt x="152212" y="0"/>
                </a:lnTo>
                <a:lnTo>
                  <a:pt x="9019748" y="0"/>
                </a:lnTo>
                <a:lnTo>
                  <a:pt x="9067885" y="7764"/>
                </a:lnTo>
                <a:lnTo>
                  <a:pt x="9109694" y="29381"/>
                </a:lnTo>
                <a:lnTo>
                  <a:pt x="9142664" y="62338"/>
                </a:lnTo>
                <a:lnTo>
                  <a:pt x="9164287" y="104120"/>
                </a:lnTo>
                <a:lnTo>
                  <a:pt x="9172052" y="152212"/>
                </a:lnTo>
                <a:lnTo>
                  <a:pt x="9172052" y="4059555"/>
                </a:lnTo>
                <a:lnTo>
                  <a:pt x="9164287" y="4107647"/>
                </a:lnTo>
                <a:lnTo>
                  <a:pt x="9142664" y="4149429"/>
                </a:lnTo>
                <a:lnTo>
                  <a:pt x="9109694" y="4182386"/>
                </a:lnTo>
                <a:lnTo>
                  <a:pt x="9067885" y="4204003"/>
                </a:lnTo>
                <a:lnTo>
                  <a:pt x="9019748" y="4211768"/>
                </a:lnTo>
                <a:lnTo>
                  <a:pt x="152212" y="4211768"/>
                </a:lnTo>
                <a:lnTo>
                  <a:pt x="104120" y="4204003"/>
                </a:lnTo>
                <a:lnTo>
                  <a:pt x="62338" y="4182386"/>
                </a:lnTo>
                <a:lnTo>
                  <a:pt x="29381" y="4149429"/>
                </a:lnTo>
                <a:lnTo>
                  <a:pt x="7764" y="4107647"/>
                </a:lnTo>
                <a:lnTo>
                  <a:pt x="0" y="4059555"/>
                </a:lnTo>
                <a:lnTo>
                  <a:pt x="0" y="152212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04647" y="2139011"/>
            <a:ext cx="7770495" cy="392176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60">
                <a:solidFill>
                  <a:srgbClr val="1F1F1F"/>
                </a:solidFill>
                <a:latin typeface="Lucida Sans Unicode"/>
                <a:cs typeface="Lucida Sans Unicode"/>
              </a:rPr>
              <a:t>САХА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РНЫМ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ДИАБЕ</a:t>
            </a:r>
            <a:r>
              <a:rPr dirty="0" sz="1900" spc="-1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endParaRPr sz="1900">
              <a:latin typeface="Lucida Sans Unicode"/>
              <a:cs typeface="Lucida Sans Unicode"/>
            </a:endParaRPr>
          </a:p>
          <a:p>
            <a:pPr marL="381000" marR="2569845" indent="-368935">
              <a:lnSpc>
                <a:spcPct val="101699"/>
              </a:lnSpc>
              <a:spcBef>
                <a:spcPts val="860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уппе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оедине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40">
                <a:solidFill>
                  <a:srgbClr val="1F1F1F"/>
                </a:solidFill>
                <a:latin typeface="Lucida Sans Unicode"/>
                <a:cs typeface="Lucida Sans Unicode"/>
              </a:rPr>
              <a:t>ия 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бактериальной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инфекции,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развития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пер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оаг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6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5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онно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синдрома;</a:t>
            </a:r>
            <a:endParaRPr sz="1900">
              <a:latin typeface="Lucida Sans Unicode"/>
              <a:cs typeface="Lucida Sans Unicode"/>
            </a:endParaRPr>
          </a:p>
          <a:p>
            <a:pPr marL="381000" marR="1770380" indent="-368935">
              <a:lnSpc>
                <a:spcPct val="101699"/>
              </a:lnSpc>
              <a:spcBef>
                <a:spcPts val="860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комбинированная</a:t>
            </a:r>
            <a:r>
              <a:rPr dirty="0" sz="19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глюкокортикоидами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повышает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гликемии;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900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хар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быстрое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развит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175">
                <a:solidFill>
                  <a:srgbClr val="1F1F1F"/>
                </a:solidFill>
                <a:latin typeface="Lucida Sans Unicode"/>
                <a:cs typeface="Lucida Sans Unicode"/>
              </a:rPr>
              <a:t>ДС.</a:t>
            </a:r>
            <a:endParaRPr sz="1900">
              <a:latin typeface="Lucida Sans Unicode"/>
              <a:cs typeface="Lucida Sans Unicode"/>
            </a:endParaRPr>
          </a:p>
          <a:p>
            <a:pPr marL="12700" marR="5080">
              <a:lnSpc>
                <a:spcPct val="101800"/>
              </a:lnSpc>
              <a:spcBef>
                <a:spcPts val="1720"/>
              </a:spcBef>
            </a:pP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среднетяжелом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течении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гликемии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0">
                <a:solidFill>
                  <a:srgbClr val="1F1F1F"/>
                </a:solidFill>
                <a:latin typeface="Lucida Sans Unicode"/>
                <a:cs typeface="Lucida Sans Unicode"/>
              </a:rPr>
              <a:t>&gt;15,0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ммоль/л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/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появлении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кетонов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моче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/ </a:t>
            </a:r>
            <a:r>
              <a:rPr dirty="0" sz="1900" spc="730">
                <a:solidFill>
                  <a:srgbClr val="1F1F1F"/>
                </a:solidFill>
                <a:latin typeface="Lucida Sans Unicode"/>
                <a:cs typeface="Lucida Sans Unicode"/>
              </a:rPr>
              <a:t>↑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содержания лактата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крови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900" spc="-26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димо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тмени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4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фо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ар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ПП</a:t>
            </a:r>
            <a:r>
              <a:rPr dirty="0" sz="1900" spc="-36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45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иН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3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37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229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сульфонилмочевины.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057" y="10401496"/>
            <a:ext cx="120370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25" b="1">
                <a:solidFill>
                  <a:srgbClr val="FF2D66"/>
                </a:solidFill>
                <a:latin typeface="Trebuchet MS"/>
                <a:cs typeface="Trebuchet MS"/>
              </a:rPr>
              <a:t>N.B!</a:t>
            </a:r>
            <a:r>
              <a:rPr dirty="0" sz="2550" spc="-6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учитывать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лекарственное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взаимодействие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7760" y="10336290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6812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6969759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>
                <a:solidFill>
                  <a:srgbClr val="FF2D66"/>
                </a:solidFill>
              </a:rPr>
              <a:t>Особые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150">
                <a:solidFill>
                  <a:srgbClr val="FF2D66"/>
                </a:solidFill>
              </a:rPr>
              <a:t>груп</a:t>
            </a:r>
            <a:r>
              <a:rPr dirty="0" sz="4300" spc="-160">
                <a:solidFill>
                  <a:srgbClr val="FF2D66"/>
                </a:solidFill>
              </a:rPr>
              <a:t>п</a:t>
            </a:r>
            <a:r>
              <a:rPr dirty="0" sz="4300" spc="130">
                <a:solidFill>
                  <a:srgbClr val="FF2D66"/>
                </a:solidFill>
              </a:rPr>
              <a:t>ы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14">
                <a:solidFill>
                  <a:srgbClr val="FF2D66"/>
                </a:solidFill>
              </a:rPr>
              <a:t>пацие</a:t>
            </a:r>
            <a:r>
              <a:rPr dirty="0" sz="4300" spc="-114">
                <a:solidFill>
                  <a:srgbClr val="FF2D66"/>
                </a:solidFill>
              </a:rPr>
              <a:t>н</a:t>
            </a:r>
            <a:r>
              <a:rPr dirty="0" sz="4300" spc="-35">
                <a:solidFill>
                  <a:srgbClr val="FF2D66"/>
                </a:solidFill>
              </a:rPr>
              <a:t>тов</a:t>
            </a:r>
            <a:endParaRPr sz="4300"/>
          </a:p>
        </p:txBody>
      </p:sp>
      <p:sp>
        <p:nvSpPr>
          <p:cNvPr id="16" name="object 16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454960" y="682805"/>
            <a:ext cx="9696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5">
                <a:solidFill>
                  <a:srgbClr val="0050EF"/>
                </a:solidFill>
                <a:latin typeface="Lucida Sans Unicode"/>
                <a:cs typeface="Lucida Sans Unicode"/>
              </a:rPr>
              <a:t>5.7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15013" y="6688091"/>
            <a:ext cx="9172575" cy="3370579"/>
          </a:xfrm>
          <a:custGeom>
            <a:avLst/>
            <a:gdLst/>
            <a:ahLst/>
            <a:cxnLst/>
            <a:rect l="l" t="t" r="r" b="b"/>
            <a:pathLst>
              <a:path w="9172575" h="3370579">
                <a:moveTo>
                  <a:pt x="0" y="109476"/>
                </a:moveTo>
                <a:lnTo>
                  <a:pt x="8602" y="66861"/>
                </a:lnTo>
                <a:lnTo>
                  <a:pt x="32063" y="32063"/>
                </a:lnTo>
                <a:lnTo>
                  <a:pt x="66861" y="8602"/>
                </a:lnTo>
                <a:lnTo>
                  <a:pt x="109476" y="0"/>
                </a:lnTo>
                <a:lnTo>
                  <a:pt x="9062575" y="0"/>
                </a:lnTo>
                <a:lnTo>
                  <a:pt x="9105190" y="8602"/>
                </a:lnTo>
                <a:lnTo>
                  <a:pt x="9139989" y="32063"/>
                </a:lnTo>
                <a:lnTo>
                  <a:pt x="9163449" y="66861"/>
                </a:lnTo>
                <a:lnTo>
                  <a:pt x="9172052" y="109476"/>
                </a:lnTo>
                <a:lnTo>
                  <a:pt x="9172052" y="3261028"/>
                </a:lnTo>
                <a:lnTo>
                  <a:pt x="9163449" y="3303643"/>
                </a:lnTo>
                <a:lnTo>
                  <a:pt x="9139989" y="3338442"/>
                </a:lnTo>
                <a:lnTo>
                  <a:pt x="9105190" y="3361902"/>
                </a:lnTo>
                <a:lnTo>
                  <a:pt x="9062575" y="3370505"/>
                </a:lnTo>
                <a:lnTo>
                  <a:pt x="109476" y="3370505"/>
                </a:lnTo>
                <a:lnTo>
                  <a:pt x="66861" y="3361902"/>
                </a:lnTo>
                <a:lnTo>
                  <a:pt x="32063" y="3338442"/>
                </a:lnTo>
                <a:lnTo>
                  <a:pt x="8602" y="3303643"/>
                </a:lnTo>
                <a:lnTo>
                  <a:pt x="0" y="3261028"/>
                </a:lnTo>
                <a:lnTo>
                  <a:pt x="0" y="109476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592189" y="6915767"/>
            <a:ext cx="8340090" cy="2928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355975">
              <a:lnSpc>
                <a:spcPct val="101800"/>
              </a:lnSpc>
              <a:spcBef>
                <a:spcPts val="90"/>
              </a:spcBef>
            </a:pP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ММУНОВОС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АЛИ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НЫМИ  </a:t>
            </a:r>
            <a:r>
              <a:rPr dirty="0" sz="1900" spc="7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19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5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ТИЧЕС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ИМИ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БОЛЕВАНИЯМ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845"/>
              </a:spcBef>
              <a:buClr>
                <a:srgbClr val="0050EF"/>
              </a:buClr>
              <a:buSzPct val="126315"/>
              <a:buFont typeface="Wingdings"/>
              <a:buChar char=""/>
              <a:tabLst>
                <a:tab pos="340360" algn="l"/>
              </a:tabLst>
            </a:pPr>
            <a:r>
              <a:rPr dirty="0" baseline="2923" sz="2850" spc="-52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baseline="2923" sz="28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15">
                <a:solidFill>
                  <a:srgbClr val="1F1F1F"/>
                </a:solidFill>
                <a:latin typeface="Lucida Sans Unicode"/>
                <a:cs typeface="Lucida Sans Unicode"/>
              </a:rPr>
              <a:t>иммунизация</a:t>
            </a:r>
            <a:r>
              <a:rPr dirty="0" baseline="2923" sz="2850" spc="-14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15">
                <a:solidFill>
                  <a:srgbClr val="1F1F1F"/>
                </a:solidFill>
                <a:latin typeface="Lucida Sans Unicode"/>
                <a:cs typeface="Lucida Sans Unicode"/>
              </a:rPr>
              <a:t>пневмококковой</a:t>
            </a:r>
            <a:r>
              <a:rPr dirty="0" baseline="2923" sz="28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30">
                <a:solidFill>
                  <a:srgbClr val="1F1F1F"/>
                </a:solidFill>
                <a:latin typeface="Lucida Sans Unicode"/>
                <a:cs typeface="Lucida Sans Unicode"/>
              </a:rPr>
              <a:t>вакциной;</a:t>
            </a:r>
            <a:endParaRPr baseline="2923" sz="2850">
              <a:latin typeface="Lucida Sans Unicode"/>
              <a:cs typeface="Lucida Sans Unicode"/>
            </a:endParaRPr>
          </a:p>
          <a:p>
            <a:pPr marL="339725" marR="1405890" indent="-327660">
              <a:lnSpc>
                <a:spcPct val="99900"/>
              </a:lnSpc>
              <a:spcBef>
                <a:spcPts val="1330"/>
              </a:spcBef>
              <a:buClr>
                <a:srgbClr val="0050EF"/>
              </a:buClr>
              <a:buSzPct val="126315"/>
              <a:buFont typeface="Wingdings"/>
              <a:buChar char=""/>
              <a:tabLst>
                <a:tab pos="340360" algn="l"/>
              </a:tabLst>
            </a:pPr>
            <a:r>
              <a:rPr dirty="0" baseline="2923" sz="2850" spc="15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baseline="2923" sz="28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97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baseline="2923" sz="2850" spc="-22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baseline="2923" sz="2850" spc="-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baseline="2923" sz="2850" spc="44">
                <a:solidFill>
                  <a:srgbClr val="1F1F1F"/>
                </a:solidFill>
                <a:latin typeface="Lucida Sans Unicode"/>
                <a:cs typeface="Lucida Sans Unicode"/>
              </a:rPr>
              <a:t>чае</a:t>
            </a:r>
            <a:r>
              <a:rPr dirty="0" baseline="2923" sz="2850" spc="-11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22">
                <a:solidFill>
                  <a:srgbClr val="1F1F1F"/>
                </a:solidFill>
                <a:latin typeface="Lucida Sans Unicode"/>
                <a:cs typeface="Lucida Sans Unicode"/>
              </a:rPr>
              <a:t>инфицир</a:t>
            </a:r>
            <a:r>
              <a:rPr dirty="0" baseline="2923" sz="2850" spc="-37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923" sz="2850" spc="22">
                <a:solidFill>
                  <a:srgbClr val="1F1F1F"/>
                </a:solidFill>
                <a:latin typeface="Lucida Sans Unicode"/>
                <a:cs typeface="Lucida Sans Unicode"/>
              </a:rPr>
              <a:t>вание</a:t>
            </a:r>
            <a:r>
              <a:rPr dirty="0" baseline="2923" sz="2850" spc="-14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97">
                <a:solidFill>
                  <a:srgbClr val="1F1F1F"/>
                </a:solidFill>
                <a:latin typeface="Lucida Sans Unicode"/>
                <a:cs typeface="Lucida Sans Unicode"/>
              </a:rPr>
              <a:t>SA</a:t>
            </a:r>
            <a:r>
              <a:rPr dirty="0" baseline="2923" sz="2850" spc="-89">
                <a:solidFill>
                  <a:srgbClr val="1F1F1F"/>
                </a:solidFill>
                <a:latin typeface="Lucida Sans Unicode"/>
                <a:cs typeface="Lucida Sans Unicode"/>
              </a:rPr>
              <a:t>R</a:t>
            </a:r>
            <a:r>
              <a:rPr dirty="0" baseline="2923" sz="2850" spc="44">
                <a:solidFill>
                  <a:srgbClr val="1F1F1F"/>
                </a:solidFill>
                <a:latin typeface="Lucida Sans Unicode"/>
                <a:cs typeface="Lucida Sans Unicode"/>
              </a:rPr>
              <a:t>S</a:t>
            </a:r>
            <a:r>
              <a:rPr dirty="0" baseline="2923" sz="2850" spc="-487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baseline="2923" sz="2850" spc="-195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baseline="2923" sz="2850" spc="-187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baseline="2923" sz="2850" spc="-487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baseline="2923" sz="2850" spc="-337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2923" sz="285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-22">
                <a:solidFill>
                  <a:srgbClr val="1F1F1F"/>
                </a:solidFill>
                <a:latin typeface="Lucida Sans Unicode"/>
                <a:cs typeface="Lucida Sans Unicode"/>
              </a:rPr>
              <a:t>прерва</a:t>
            </a:r>
            <a:r>
              <a:rPr dirty="0" baseline="2923" sz="2850" spc="-37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923" sz="2850" spc="52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baseline="2923" sz="2850" spc="-12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923" sz="2850" spc="15">
                <a:solidFill>
                  <a:srgbClr val="1F1F1F"/>
                </a:solidFill>
                <a:latin typeface="Lucida Sans Unicode"/>
                <a:cs typeface="Lucida Sans Unicode"/>
              </a:rPr>
              <a:t>лечение 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стандартными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базисными противовоспалительными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препаратами;</a:t>
            </a:r>
            <a:endParaRPr sz="19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ts val="2240"/>
              </a:lnSpc>
              <a:spcBef>
                <a:spcPts val="1525"/>
              </a:spcBef>
              <a:buClr>
                <a:srgbClr val="0050EF"/>
              </a:buClr>
              <a:buSzPct val="126315"/>
              <a:buFont typeface="Wingdings"/>
              <a:buChar char=""/>
              <a:tabLst>
                <a:tab pos="340360" algn="l"/>
              </a:tabLst>
            </a:pPr>
            <a:r>
              <a:rPr dirty="0" baseline="2923" sz="2850" spc="-52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 </a:t>
            </a:r>
            <a:r>
              <a:rPr dirty="0" baseline="2923" sz="285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продолжить </a:t>
            </a:r>
            <a:r>
              <a:rPr dirty="0" baseline="2923" sz="2850" spc="-37">
                <a:solidFill>
                  <a:srgbClr val="1F1F1F"/>
                </a:solidFill>
                <a:latin typeface="Lucida Sans Unicode"/>
                <a:cs typeface="Lucida Sans Unicode"/>
              </a:rPr>
              <a:t>прием </a:t>
            </a:r>
            <a:r>
              <a:rPr dirty="0" baseline="2923" sz="2850" spc="-89">
                <a:solidFill>
                  <a:srgbClr val="1F1F1F"/>
                </a:solidFill>
                <a:latin typeface="Lucida Sans Unicode"/>
                <a:cs typeface="Lucida Sans Unicode"/>
              </a:rPr>
              <a:t>4-аминохинолиновых </a:t>
            </a:r>
            <a:r>
              <a:rPr dirty="0" baseline="2923" sz="2850" spc="-8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сульфасалазина,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максимально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снизить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дозировку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ГК.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0822" y="628430"/>
            <a:ext cx="4800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50">
                <a:solidFill>
                  <a:srgbClr val="A6A6A6"/>
                </a:solidFill>
                <a:latin typeface="Lucida Sans Unicode"/>
                <a:cs typeface="Lucida Sans Unicode"/>
              </a:rPr>
              <a:t>24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7549515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5">
                <a:solidFill>
                  <a:srgbClr val="FF2D66"/>
                </a:solidFill>
              </a:rPr>
              <a:t>О</a:t>
            </a:r>
            <a:r>
              <a:rPr dirty="0" sz="4300" spc="-245">
                <a:solidFill>
                  <a:srgbClr val="FF2D66"/>
                </a:solidFill>
              </a:rPr>
              <a:t>с</a:t>
            </a:r>
            <a:r>
              <a:rPr dirty="0" sz="4300" spc="-50">
                <a:solidFill>
                  <a:srgbClr val="FF2D66"/>
                </a:solidFill>
              </a:rPr>
              <a:t>об</a:t>
            </a:r>
            <a:r>
              <a:rPr dirty="0" sz="4300" spc="-55">
                <a:solidFill>
                  <a:srgbClr val="FF2D66"/>
                </a:solidFill>
              </a:rPr>
              <a:t>ы</a:t>
            </a:r>
            <a:r>
              <a:rPr dirty="0" sz="4300" spc="-35">
                <a:solidFill>
                  <a:srgbClr val="FF2D66"/>
                </a:solidFill>
              </a:rPr>
              <a:t>е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185">
                <a:solidFill>
                  <a:srgbClr val="FF2D66"/>
                </a:solidFill>
              </a:rPr>
              <a:t>г</a:t>
            </a:r>
            <a:r>
              <a:rPr dirty="0" sz="4300" spc="-295">
                <a:solidFill>
                  <a:srgbClr val="FF2D66"/>
                </a:solidFill>
              </a:rPr>
              <a:t>р</a:t>
            </a:r>
            <a:r>
              <a:rPr dirty="0" sz="4300" spc="-50">
                <a:solidFill>
                  <a:srgbClr val="FF2D66"/>
                </a:solidFill>
              </a:rPr>
              <a:t>уппы</a:t>
            </a:r>
            <a:r>
              <a:rPr dirty="0" sz="4300" spc="-280">
                <a:solidFill>
                  <a:srgbClr val="FF2D66"/>
                </a:solidFill>
              </a:rPr>
              <a:t> </a:t>
            </a:r>
            <a:r>
              <a:rPr dirty="0" sz="4300" spc="-120">
                <a:solidFill>
                  <a:srgbClr val="FF2D66"/>
                </a:solidFill>
              </a:rPr>
              <a:t>пациен</a:t>
            </a:r>
            <a:r>
              <a:rPr dirty="0" sz="4300" spc="-155">
                <a:solidFill>
                  <a:srgbClr val="FF2D66"/>
                </a:solidFill>
              </a:rPr>
              <a:t>т</a:t>
            </a:r>
            <a:r>
              <a:rPr dirty="0" sz="4300" spc="15">
                <a:solidFill>
                  <a:srgbClr val="FF2D66"/>
                </a:solidFill>
              </a:rPr>
              <a:t>ов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pc="-5">
                <a:solidFill>
                  <a:srgbClr val="8F8F8F"/>
                </a:solidFill>
              </a:rPr>
              <a:t>[</a:t>
            </a:r>
            <a:r>
              <a:rPr dirty="0" spc="-400">
                <a:solidFill>
                  <a:srgbClr val="8F8F8F"/>
                </a:solidFill>
              </a:rPr>
              <a:t>2</a:t>
            </a:r>
            <a:r>
              <a:rPr dirty="0">
                <a:solidFill>
                  <a:srgbClr val="8F8F8F"/>
                </a:solidFill>
              </a:rPr>
              <a:t>]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5454960" y="682805"/>
            <a:ext cx="9696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5">
                <a:solidFill>
                  <a:srgbClr val="0050EF"/>
                </a:solidFill>
                <a:latin typeface="Lucida Sans Unicode"/>
                <a:cs typeface="Lucida Sans Unicode"/>
              </a:rPr>
              <a:t>5.7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126" y="7760673"/>
            <a:ext cx="9172575" cy="2258695"/>
          </a:xfrm>
          <a:custGeom>
            <a:avLst/>
            <a:gdLst/>
            <a:ahLst/>
            <a:cxnLst/>
            <a:rect l="l" t="t" r="r" b="b"/>
            <a:pathLst>
              <a:path w="9172575" h="2258695">
                <a:moveTo>
                  <a:pt x="0" y="140392"/>
                </a:moveTo>
                <a:lnTo>
                  <a:pt x="7155" y="96007"/>
                </a:lnTo>
                <a:lnTo>
                  <a:pt x="27080" y="57467"/>
                </a:lnTo>
                <a:lnTo>
                  <a:pt x="57461" y="27080"/>
                </a:lnTo>
                <a:lnTo>
                  <a:pt x="95988" y="7154"/>
                </a:lnTo>
                <a:lnTo>
                  <a:pt x="140346" y="0"/>
                </a:lnTo>
                <a:lnTo>
                  <a:pt x="9031660" y="0"/>
                </a:lnTo>
                <a:lnTo>
                  <a:pt x="9076044" y="7154"/>
                </a:lnTo>
                <a:lnTo>
                  <a:pt x="9114584" y="27080"/>
                </a:lnTo>
                <a:lnTo>
                  <a:pt x="9144971" y="57467"/>
                </a:lnTo>
                <a:lnTo>
                  <a:pt x="9164897" y="96007"/>
                </a:lnTo>
                <a:lnTo>
                  <a:pt x="9172052" y="140392"/>
                </a:lnTo>
                <a:lnTo>
                  <a:pt x="9172052" y="2118250"/>
                </a:lnTo>
                <a:lnTo>
                  <a:pt x="9164897" y="2162634"/>
                </a:lnTo>
                <a:lnTo>
                  <a:pt x="9144971" y="2201174"/>
                </a:lnTo>
                <a:lnTo>
                  <a:pt x="9114584" y="2231562"/>
                </a:lnTo>
                <a:lnTo>
                  <a:pt x="9076044" y="2251487"/>
                </a:lnTo>
                <a:lnTo>
                  <a:pt x="9031660" y="2258642"/>
                </a:lnTo>
                <a:lnTo>
                  <a:pt x="140346" y="2258642"/>
                </a:lnTo>
                <a:lnTo>
                  <a:pt x="95988" y="2251487"/>
                </a:lnTo>
                <a:lnTo>
                  <a:pt x="57461" y="2231562"/>
                </a:lnTo>
                <a:lnTo>
                  <a:pt x="27080" y="2201174"/>
                </a:lnTo>
                <a:lnTo>
                  <a:pt x="7155" y="2162634"/>
                </a:lnTo>
                <a:lnTo>
                  <a:pt x="0" y="2118250"/>
                </a:lnTo>
                <a:lnTo>
                  <a:pt x="0" y="140392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3395" y="7779707"/>
            <a:ext cx="8496935" cy="2066289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ТУБЕ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ЛЕЗО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900"/>
              </a:spcBef>
              <a:buClr>
                <a:srgbClr val="FF2D66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вероятно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туберкулезной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инфекции,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том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латентной,</a:t>
            </a:r>
            <a:endParaRPr sz="1900">
              <a:latin typeface="Lucida Sans Unicode"/>
              <a:cs typeface="Lucida Sans Unicode"/>
            </a:endParaRPr>
          </a:p>
          <a:p>
            <a:pPr marL="381000">
              <a:lnSpc>
                <a:spcPct val="100000"/>
              </a:lnSpc>
              <a:spcBef>
                <a:spcPts val="40"/>
              </a:spcBef>
            </a:pP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утяжеляет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80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381000" marR="1627505" indent="-368935">
              <a:lnSpc>
                <a:spcPct val="101800"/>
              </a:lnSpc>
              <a:spcBef>
                <a:spcPts val="430"/>
              </a:spcBef>
              <a:buClr>
                <a:srgbClr val="FF2D66"/>
              </a:buClr>
              <a:buAutoNum type="arabicPeriod" startAt="2"/>
              <a:tabLst>
                <a:tab pos="381000" algn="l"/>
                <a:tab pos="381635" algn="l"/>
              </a:tabLst>
            </a:pP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учитывая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высокую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вероятность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развития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лимфопении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COVID-19,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 проводить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тестирование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методом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ELISPOT.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126" y="5540221"/>
            <a:ext cx="9172575" cy="1822450"/>
          </a:xfrm>
          <a:custGeom>
            <a:avLst/>
            <a:gdLst/>
            <a:ahLst/>
            <a:cxnLst/>
            <a:rect l="l" t="t" r="r" b="b"/>
            <a:pathLst>
              <a:path w="9172575" h="1822450">
                <a:moveTo>
                  <a:pt x="0" y="159032"/>
                </a:moveTo>
                <a:lnTo>
                  <a:pt x="8107" y="108763"/>
                </a:lnTo>
                <a:lnTo>
                  <a:pt x="30682" y="65107"/>
                </a:lnTo>
                <a:lnTo>
                  <a:pt x="65105" y="30682"/>
                </a:lnTo>
                <a:lnTo>
                  <a:pt x="108759" y="8107"/>
                </a:lnTo>
                <a:lnTo>
                  <a:pt x="159023" y="0"/>
                </a:lnTo>
                <a:lnTo>
                  <a:pt x="9013019" y="0"/>
                </a:lnTo>
                <a:lnTo>
                  <a:pt x="9063288" y="8107"/>
                </a:lnTo>
                <a:lnTo>
                  <a:pt x="9106944" y="30682"/>
                </a:lnTo>
                <a:lnTo>
                  <a:pt x="9141369" y="65107"/>
                </a:lnTo>
                <a:lnTo>
                  <a:pt x="9163945" y="108763"/>
                </a:lnTo>
                <a:lnTo>
                  <a:pt x="9172052" y="159032"/>
                </a:lnTo>
                <a:lnTo>
                  <a:pt x="9172052" y="1663157"/>
                </a:lnTo>
                <a:lnTo>
                  <a:pt x="9163945" y="1713425"/>
                </a:lnTo>
                <a:lnTo>
                  <a:pt x="9141369" y="1757081"/>
                </a:lnTo>
                <a:lnTo>
                  <a:pt x="9106944" y="1791507"/>
                </a:lnTo>
                <a:lnTo>
                  <a:pt x="9063288" y="1814082"/>
                </a:lnTo>
                <a:lnTo>
                  <a:pt x="9013019" y="1822189"/>
                </a:lnTo>
                <a:lnTo>
                  <a:pt x="159023" y="1822189"/>
                </a:lnTo>
                <a:lnTo>
                  <a:pt x="108759" y="1814082"/>
                </a:lnTo>
                <a:lnTo>
                  <a:pt x="65105" y="1791507"/>
                </a:lnTo>
                <a:lnTo>
                  <a:pt x="30682" y="1757081"/>
                </a:lnTo>
                <a:lnTo>
                  <a:pt x="8107" y="1713425"/>
                </a:lnTo>
                <a:lnTo>
                  <a:pt x="0" y="1663157"/>
                </a:lnTo>
                <a:lnTo>
                  <a:pt x="0" y="159032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8851" y="5564843"/>
            <a:ext cx="7350125" cy="153162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БРОНХИАЛЬ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150">
                <a:solidFill>
                  <a:srgbClr val="1F1F1F"/>
                </a:solidFill>
                <a:latin typeface="Lucida Sans Unicode"/>
                <a:cs typeface="Lucida Sans Unicode"/>
              </a:rPr>
              <a:t>СТМО</a:t>
            </a:r>
            <a:r>
              <a:rPr dirty="0" sz="1900" spc="-15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894"/>
              </a:spcBef>
              <a:buClr>
                <a:srgbClr val="565656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бази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114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ера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55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ъеме,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лева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ия;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475"/>
              </a:spcBef>
              <a:buClr>
                <a:srgbClr val="565656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небулайзерная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лишь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жизненным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465"/>
              </a:spcBef>
              <a:buClr>
                <a:srgbClr val="565656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биологическая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продолжается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необходимости.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126" y="2104247"/>
            <a:ext cx="9172575" cy="3037840"/>
          </a:xfrm>
          <a:custGeom>
            <a:avLst/>
            <a:gdLst/>
            <a:ahLst/>
            <a:cxnLst/>
            <a:rect l="l" t="t" r="r" b="b"/>
            <a:pathLst>
              <a:path w="9172575" h="3037840">
                <a:moveTo>
                  <a:pt x="0" y="164215"/>
                </a:moveTo>
                <a:lnTo>
                  <a:pt x="5866" y="120573"/>
                </a:lnTo>
                <a:lnTo>
                  <a:pt x="22421" y="81349"/>
                </a:lnTo>
                <a:lnTo>
                  <a:pt x="48099" y="48112"/>
                </a:lnTo>
                <a:lnTo>
                  <a:pt x="81336" y="22428"/>
                </a:lnTo>
                <a:lnTo>
                  <a:pt x="120566" y="5868"/>
                </a:lnTo>
                <a:lnTo>
                  <a:pt x="164224" y="0"/>
                </a:lnTo>
                <a:lnTo>
                  <a:pt x="9007837" y="0"/>
                </a:lnTo>
                <a:lnTo>
                  <a:pt x="9051478" y="5868"/>
                </a:lnTo>
                <a:lnTo>
                  <a:pt x="9090702" y="22428"/>
                </a:lnTo>
                <a:lnTo>
                  <a:pt x="9123940" y="48112"/>
                </a:lnTo>
                <a:lnTo>
                  <a:pt x="9149623" y="81349"/>
                </a:lnTo>
                <a:lnTo>
                  <a:pt x="9166183" y="120573"/>
                </a:lnTo>
                <a:lnTo>
                  <a:pt x="9172052" y="164215"/>
                </a:lnTo>
                <a:lnTo>
                  <a:pt x="9172052" y="2873495"/>
                </a:lnTo>
                <a:lnTo>
                  <a:pt x="9166183" y="2917136"/>
                </a:lnTo>
                <a:lnTo>
                  <a:pt x="9149623" y="2956360"/>
                </a:lnTo>
                <a:lnTo>
                  <a:pt x="9123940" y="2989598"/>
                </a:lnTo>
                <a:lnTo>
                  <a:pt x="9090702" y="3015281"/>
                </a:lnTo>
                <a:lnTo>
                  <a:pt x="9051478" y="3031841"/>
                </a:lnTo>
                <a:lnTo>
                  <a:pt x="9007837" y="3037710"/>
                </a:lnTo>
                <a:lnTo>
                  <a:pt x="164224" y="3037710"/>
                </a:lnTo>
                <a:lnTo>
                  <a:pt x="120566" y="3031841"/>
                </a:lnTo>
                <a:lnTo>
                  <a:pt x="81336" y="3015281"/>
                </a:lnTo>
                <a:lnTo>
                  <a:pt x="48099" y="2989598"/>
                </a:lnTo>
                <a:lnTo>
                  <a:pt x="22421" y="2956360"/>
                </a:lnTo>
                <a:lnTo>
                  <a:pt x="5866" y="2917136"/>
                </a:lnTo>
                <a:lnTo>
                  <a:pt x="0" y="2873495"/>
                </a:lnTo>
                <a:lnTo>
                  <a:pt x="0" y="164215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0397" y="2130464"/>
            <a:ext cx="8150225" cy="276479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9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ОБ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900"/>
              </a:spcBef>
              <a:buClr>
                <a:srgbClr val="00B895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ба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исная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брон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хо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ками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дли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ель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ого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действия</a:t>
            </a:r>
            <a:endParaRPr sz="1900">
              <a:latin typeface="Lucida Sans Unicode"/>
              <a:cs typeface="Lucida Sans Unicode"/>
            </a:endParaRPr>
          </a:p>
          <a:p>
            <a:pPr marL="381000">
              <a:lnSpc>
                <a:spcPct val="100000"/>
              </a:lnSpc>
              <a:spcBef>
                <a:spcPts val="40"/>
              </a:spcBef>
            </a:pP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продолжается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назначается,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была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назначена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ранее;</a:t>
            </a:r>
            <a:endParaRPr sz="1900">
              <a:latin typeface="Lucida Sans Unicode"/>
              <a:cs typeface="Lucida Sans Unicode"/>
            </a:endParaRPr>
          </a:p>
          <a:p>
            <a:pPr marL="381000" marR="5080" indent="-368935">
              <a:lnSpc>
                <a:spcPct val="101699"/>
              </a:lnSpc>
              <a:spcBef>
                <a:spcPts val="430"/>
              </a:spcBef>
              <a:buClr>
                <a:srgbClr val="00B895"/>
              </a:buClr>
              <a:buAutoNum type="arabicPeriod" startAt="2"/>
              <a:tabLst>
                <a:tab pos="381000" algn="l"/>
                <a:tab pos="381635" algn="l"/>
              </a:tabLst>
            </a:pP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ингаляционные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ГК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использоваться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виде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дозированных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аэрозолей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порошков;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470"/>
              </a:spcBef>
              <a:buClr>
                <a:srgbClr val="00B895"/>
              </a:buClr>
              <a:buAutoNum type="arabicPeriod" startAt="2"/>
              <a:tabLst>
                <a:tab pos="381000" algn="l"/>
                <a:tab pos="381635" algn="l"/>
              </a:tabLst>
            </a:pP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небулайзерная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лишь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жизненным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</a:t>
            </a:r>
            <a:endParaRPr sz="1900">
              <a:latin typeface="Lucida Sans Unicode"/>
              <a:cs typeface="Lucida Sans Unicode"/>
            </a:endParaRPr>
          </a:p>
          <a:p>
            <a:pPr marL="381000" marR="1981835" indent="-368935">
              <a:lnSpc>
                <a:spcPct val="101800"/>
              </a:lnSpc>
              <a:spcBef>
                <a:spcPts val="430"/>
              </a:spcBef>
              <a:buClr>
                <a:srgbClr val="00B895"/>
              </a:buClr>
              <a:buAutoNum type="arabicPeriod" startAt="2"/>
              <a:tabLst>
                <a:tab pos="381000" algn="l"/>
                <a:tab pos="381635" algn="l"/>
              </a:tabLst>
            </a:pP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системные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ГК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применяться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правилам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обострения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ХОБЛ.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15013" y="2116250"/>
            <a:ext cx="9172575" cy="7903209"/>
          </a:xfrm>
          <a:custGeom>
            <a:avLst/>
            <a:gdLst/>
            <a:ahLst/>
            <a:cxnLst/>
            <a:rect l="l" t="t" r="r" b="b"/>
            <a:pathLst>
              <a:path w="9172575" h="7903209">
                <a:moveTo>
                  <a:pt x="0" y="163942"/>
                </a:moveTo>
                <a:lnTo>
                  <a:pt x="5854" y="120352"/>
                </a:lnTo>
                <a:lnTo>
                  <a:pt x="22378" y="81188"/>
                </a:lnTo>
                <a:lnTo>
                  <a:pt x="48009" y="48009"/>
                </a:lnTo>
                <a:lnTo>
                  <a:pt x="81188" y="22378"/>
                </a:lnTo>
                <a:lnTo>
                  <a:pt x="120352" y="5854"/>
                </a:lnTo>
                <a:lnTo>
                  <a:pt x="163942" y="0"/>
                </a:lnTo>
                <a:lnTo>
                  <a:pt x="9008109" y="0"/>
                </a:lnTo>
                <a:lnTo>
                  <a:pt x="9051699" y="5854"/>
                </a:lnTo>
                <a:lnTo>
                  <a:pt x="9090864" y="22378"/>
                </a:lnTo>
                <a:lnTo>
                  <a:pt x="9124042" y="48009"/>
                </a:lnTo>
                <a:lnTo>
                  <a:pt x="9149674" y="81188"/>
                </a:lnTo>
                <a:lnTo>
                  <a:pt x="9166197" y="120352"/>
                </a:lnTo>
                <a:lnTo>
                  <a:pt x="9172052" y="163942"/>
                </a:lnTo>
                <a:lnTo>
                  <a:pt x="9172052" y="7739123"/>
                </a:lnTo>
                <a:lnTo>
                  <a:pt x="9166197" y="7782713"/>
                </a:lnTo>
                <a:lnTo>
                  <a:pt x="9149674" y="7821878"/>
                </a:lnTo>
                <a:lnTo>
                  <a:pt x="9124042" y="7855056"/>
                </a:lnTo>
                <a:lnTo>
                  <a:pt x="9090864" y="7880688"/>
                </a:lnTo>
                <a:lnTo>
                  <a:pt x="9051699" y="7897211"/>
                </a:lnTo>
                <a:lnTo>
                  <a:pt x="9008109" y="7903066"/>
                </a:lnTo>
                <a:lnTo>
                  <a:pt x="163942" y="7903066"/>
                </a:lnTo>
                <a:lnTo>
                  <a:pt x="120352" y="7897211"/>
                </a:lnTo>
                <a:lnTo>
                  <a:pt x="81188" y="7880688"/>
                </a:lnTo>
                <a:lnTo>
                  <a:pt x="48009" y="7855056"/>
                </a:lnTo>
                <a:lnTo>
                  <a:pt x="22378" y="7821878"/>
                </a:lnTo>
                <a:lnTo>
                  <a:pt x="5854" y="7782713"/>
                </a:lnTo>
                <a:lnTo>
                  <a:pt x="0" y="7739123"/>
                </a:lnTo>
                <a:lnTo>
                  <a:pt x="0" y="163942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08193" y="2251580"/>
            <a:ext cx="8215630" cy="7271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85210">
              <a:lnSpc>
                <a:spcPct val="101699"/>
              </a:lnSpc>
              <a:spcBef>
                <a:spcPts val="95"/>
              </a:spcBef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НЫЕ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ИММУНОВОСПАЛИТЕ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ЬНЫМИ  </a:t>
            </a:r>
            <a:r>
              <a:rPr dirty="0" sz="1900" spc="7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19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5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ТИЧЕС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ИМИ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БОЛЕВАНИЯМ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900">
              <a:latin typeface="Lucida Sans Unicode"/>
              <a:cs typeface="Lucida Sans Unicode"/>
            </a:endParaRPr>
          </a:p>
          <a:p>
            <a:pPr marL="373380" marR="409575" indent="-3810">
              <a:lnSpc>
                <a:spcPct val="101699"/>
              </a:lnSpc>
              <a:spcBef>
                <a:spcPts val="860"/>
              </a:spcBef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госпитализация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ургентным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предоставлением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лабораторных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данных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об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отсутствия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инфицирования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75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381000" marR="523875" indent="-368935">
              <a:lnSpc>
                <a:spcPct val="101800"/>
              </a:lnSpc>
              <a:spcBef>
                <a:spcPts val="855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случае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инфицирование 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временно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прервать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стандартными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базисными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противовоспалительными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препаратами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(БПВП);</a:t>
            </a:r>
            <a:endParaRPr sz="1900">
              <a:latin typeface="Lucida Sans Unicode"/>
              <a:cs typeface="Lucida Sans Unicode"/>
            </a:endParaRPr>
          </a:p>
          <a:p>
            <a:pPr algn="just" marL="381000" marR="1467485" indent="-368935">
              <a:lnSpc>
                <a:spcPct val="101699"/>
              </a:lnSpc>
              <a:spcBef>
                <a:spcPts val="860"/>
              </a:spcBef>
              <a:buClr>
                <a:srgbClr val="0050EF"/>
              </a:buClr>
              <a:buAutoNum type="arabicPeriod"/>
              <a:tabLst>
                <a:tab pos="381635" algn="l"/>
              </a:tabLst>
            </a:pP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прод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лжи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4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4</a:t>
            </a:r>
            <a:r>
              <a:rPr dirty="0" sz="1900" spc="-31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амино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инолин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вых</a:t>
            </a:r>
            <a:r>
              <a:rPr dirty="0" sz="19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 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(или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назначить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противопоказаний) </a:t>
            </a:r>
            <a:r>
              <a:rPr dirty="0" sz="1900" spc="-5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сульфасалазина;</a:t>
            </a:r>
            <a:endParaRPr sz="1900">
              <a:latin typeface="Lucida Sans Unicode"/>
              <a:cs typeface="Lucida Sans Unicode"/>
            </a:endParaRPr>
          </a:p>
          <a:p>
            <a:pPr marL="381000" marR="1487170" indent="-368935">
              <a:lnSpc>
                <a:spcPct val="101699"/>
              </a:lnSpc>
              <a:spcBef>
                <a:spcPts val="860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во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змож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риме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НПВП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ких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дозах 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(ибупрофен,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кетопрофен)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парацетамола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качестве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жаропонижающих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900"/>
              </a:spcBef>
              <a:buClr>
                <a:srgbClr val="0050EF"/>
              </a:buClr>
              <a:buAutoNum type="arabicPeriod"/>
              <a:tabLst>
                <a:tab pos="381000" algn="l"/>
                <a:tab pos="381635" algn="l"/>
              </a:tabLst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ко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дуется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преры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вание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К,</a:t>
            </a:r>
            <a:endParaRPr sz="1900">
              <a:latin typeface="Lucida Sans Unicode"/>
              <a:cs typeface="Lucida Sans Unicode"/>
            </a:endParaRPr>
          </a:p>
          <a:p>
            <a:pPr marL="381000">
              <a:lnSpc>
                <a:spcPct val="100000"/>
              </a:lnSpc>
              <a:spcBef>
                <a:spcPts val="40"/>
              </a:spcBef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следует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возможности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максимально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снизить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дозу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препарата;</a:t>
            </a:r>
            <a:endParaRPr sz="1900">
              <a:latin typeface="Lucida Sans Unicode"/>
              <a:cs typeface="Lucida Sans Unicode"/>
            </a:endParaRPr>
          </a:p>
          <a:p>
            <a:pPr marL="381000" indent="-368935">
              <a:lnSpc>
                <a:spcPct val="100000"/>
              </a:lnSpc>
              <a:spcBef>
                <a:spcPts val="900"/>
              </a:spcBef>
              <a:buClr>
                <a:srgbClr val="0050EF"/>
              </a:buClr>
              <a:buAutoNum type="arabicPeriod" startAt="5"/>
              <a:tabLst>
                <a:tab pos="381000" algn="l"/>
                <a:tab pos="381635" algn="l"/>
              </a:tabLst>
            </a:pP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прервать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«плановую»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терапию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циклофосфамидом</a:t>
            </a:r>
            <a:endParaRPr sz="1900">
              <a:latin typeface="Lucida Sans Unicode"/>
              <a:cs typeface="Lucida Sans Unicode"/>
            </a:endParaRPr>
          </a:p>
          <a:p>
            <a:pPr marL="381000" marR="360045">
              <a:lnSpc>
                <a:spcPct val="101699"/>
              </a:lnSpc>
            </a:pP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ант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31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114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31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клеточны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препаратами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следует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иниции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ова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ь 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терапию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стандартными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БПВП,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ГИБП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таргетными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БПВП</a:t>
            </a:r>
            <a:endParaRPr sz="1900">
              <a:latin typeface="Lucida Sans Unicode"/>
              <a:cs typeface="Lucida Sans Unicode"/>
            </a:endParaRPr>
          </a:p>
          <a:p>
            <a:pPr marL="381000">
              <a:lnSpc>
                <a:spcPct val="100000"/>
              </a:lnSpc>
              <a:spcBef>
                <a:spcPts val="40"/>
              </a:spcBef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абсолютных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показаний;</a:t>
            </a:r>
            <a:endParaRPr sz="1900">
              <a:latin typeface="Lucida Sans Unicode"/>
              <a:cs typeface="Lucida Sans Unicode"/>
            </a:endParaRPr>
          </a:p>
          <a:p>
            <a:pPr marL="381000" marR="3197860" indent="-368935">
              <a:lnSpc>
                <a:spcPct val="101699"/>
              </a:lnSpc>
              <a:spcBef>
                <a:spcPts val="865"/>
              </a:spcBef>
              <a:buClr>
                <a:srgbClr val="0050EF"/>
              </a:buClr>
              <a:buAutoNum type="arabicPeriod" startAt="6"/>
              <a:tabLst>
                <a:tab pos="381000" algn="l"/>
                <a:tab pos="381635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реко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ендуе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имму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низа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900" spc="45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вакцино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й 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пневм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ко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кковой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инфекци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057" y="10401496"/>
            <a:ext cx="1206182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25" b="1">
                <a:solidFill>
                  <a:srgbClr val="FF2D66"/>
                </a:solidFill>
                <a:latin typeface="Trebuchet MS"/>
                <a:cs typeface="Trebuchet MS"/>
              </a:rPr>
              <a:t>N.B!</a:t>
            </a:r>
            <a:r>
              <a:rPr dirty="0" sz="2550" spc="-6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учитывать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лекарственное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взаимодействие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760" y="10336290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6812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5366" y="628430"/>
            <a:ext cx="4914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05">
                <a:solidFill>
                  <a:srgbClr val="A6A6A6"/>
                </a:solidFill>
                <a:latin typeface="Lucida Sans Unicode"/>
                <a:cs typeface="Lucida Sans Unicode"/>
              </a:rPr>
              <a:t>25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7547609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5">
                <a:solidFill>
                  <a:srgbClr val="FF2D66"/>
                </a:solidFill>
              </a:rPr>
              <a:t>О</a:t>
            </a:r>
            <a:r>
              <a:rPr dirty="0" sz="4300" spc="-245">
                <a:solidFill>
                  <a:srgbClr val="FF2D66"/>
                </a:solidFill>
              </a:rPr>
              <a:t>с</a:t>
            </a:r>
            <a:r>
              <a:rPr dirty="0" sz="4300" spc="-50">
                <a:solidFill>
                  <a:srgbClr val="FF2D66"/>
                </a:solidFill>
              </a:rPr>
              <a:t>об</a:t>
            </a:r>
            <a:r>
              <a:rPr dirty="0" sz="4300" spc="-55">
                <a:solidFill>
                  <a:srgbClr val="FF2D66"/>
                </a:solidFill>
              </a:rPr>
              <a:t>ы</a:t>
            </a:r>
            <a:r>
              <a:rPr dirty="0" sz="4300" spc="-35">
                <a:solidFill>
                  <a:srgbClr val="FF2D66"/>
                </a:solidFill>
              </a:rPr>
              <a:t>е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185">
                <a:solidFill>
                  <a:srgbClr val="FF2D66"/>
                </a:solidFill>
              </a:rPr>
              <a:t>г</a:t>
            </a:r>
            <a:r>
              <a:rPr dirty="0" sz="4300" spc="-295">
                <a:solidFill>
                  <a:srgbClr val="FF2D66"/>
                </a:solidFill>
              </a:rPr>
              <a:t>р</a:t>
            </a:r>
            <a:r>
              <a:rPr dirty="0" sz="4300" spc="-50">
                <a:solidFill>
                  <a:srgbClr val="FF2D66"/>
                </a:solidFill>
              </a:rPr>
              <a:t>уппы</a:t>
            </a:r>
            <a:r>
              <a:rPr dirty="0" sz="4300" spc="-280">
                <a:solidFill>
                  <a:srgbClr val="FF2D66"/>
                </a:solidFill>
              </a:rPr>
              <a:t> </a:t>
            </a:r>
            <a:r>
              <a:rPr dirty="0" sz="4300" spc="-120">
                <a:solidFill>
                  <a:srgbClr val="FF2D66"/>
                </a:solidFill>
              </a:rPr>
              <a:t>пациен</a:t>
            </a:r>
            <a:r>
              <a:rPr dirty="0" sz="4300" spc="-155">
                <a:solidFill>
                  <a:srgbClr val="FF2D66"/>
                </a:solidFill>
              </a:rPr>
              <a:t>т</a:t>
            </a:r>
            <a:r>
              <a:rPr dirty="0" sz="4300" spc="15">
                <a:solidFill>
                  <a:srgbClr val="FF2D66"/>
                </a:solidFill>
              </a:rPr>
              <a:t>ов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pc="-5">
                <a:solidFill>
                  <a:srgbClr val="8F8F8F"/>
                </a:solidFill>
              </a:rPr>
              <a:t>[</a:t>
            </a:r>
            <a:r>
              <a:rPr dirty="0" spc="-415">
                <a:solidFill>
                  <a:srgbClr val="8F8F8F"/>
                </a:solidFill>
              </a:rPr>
              <a:t>3</a:t>
            </a:r>
            <a:r>
              <a:rPr dirty="0">
                <a:solidFill>
                  <a:srgbClr val="8F8F8F"/>
                </a:solidFill>
              </a:rPr>
              <a:t>]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5454960" y="682805"/>
            <a:ext cx="9696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5">
                <a:solidFill>
                  <a:srgbClr val="0050EF"/>
                </a:solidFill>
                <a:latin typeface="Lucida Sans Unicode"/>
                <a:cs typeface="Lucida Sans Unicode"/>
              </a:rPr>
              <a:t>5.7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057" y="10401496"/>
            <a:ext cx="120370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25" b="1">
                <a:solidFill>
                  <a:srgbClr val="FF2D66"/>
                </a:solidFill>
                <a:latin typeface="Trebuchet MS"/>
                <a:cs typeface="Trebuchet MS"/>
              </a:rPr>
              <a:t>N.B!</a:t>
            </a:r>
            <a:r>
              <a:rPr dirty="0" sz="2550" spc="-6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учитывать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лекарственное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взаимодействие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760" y="10336290"/>
            <a:ext cx="6657340" cy="0"/>
          </a:xfrm>
          <a:custGeom>
            <a:avLst/>
            <a:gdLst/>
            <a:ahLst/>
            <a:cxnLst/>
            <a:rect l="l" t="t" r="r" b="b"/>
            <a:pathLst>
              <a:path w="6657340" h="0">
                <a:moveTo>
                  <a:pt x="0" y="0"/>
                </a:moveTo>
                <a:lnTo>
                  <a:pt x="6656812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98644" y="1984717"/>
            <a:ext cx="9463405" cy="8194040"/>
            <a:chOff x="498644" y="1984717"/>
            <a:chExt cx="9463405" cy="8194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44" y="1984717"/>
              <a:ext cx="9462844" cy="8193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85" y="2063330"/>
              <a:ext cx="8742692" cy="77530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126" y="2104247"/>
              <a:ext cx="9172575" cy="7903209"/>
            </a:xfrm>
            <a:custGeom>
              <a:avLst/>
              <a:gdLst/>
              <a:ahLst/>
              <a:cxnLst/>
              <a:rect l="l" t="t" r="r" b="b"/>
              <a:pathLst>
                <a:path w="9172575" h="7903209">
                  <a:moveTo>
                    <a:pt x="8988378" y="0"/>
                  </a:moveTo>
                  <a:lnTo>
                    <a:pt x="183673" y="0"/>
                  </a:lnTo>
                  <a:lnTo>
                    <a:pt x="134846" y="6558"/>
                  </a:lnTo>
                  <a:lnTo>
                    <a:pt x="90970" y="25069"/>
                  </a:lnTo>
                  <a:lnTo>
                    <a:pt x="53797" y="53783"/>
                  </a:lnTo>
                  <a:lnTo>
                    <a:pt x="25077" y="90954"/>
                  </a:lnTo>
                  <a:lnTo>
                    <a:pt x="6561" y="134833"/>
                  </a:lnTo>
                  <a:lnTo>
                    <a:pt x="0" y="183673"/>
                  </a:lnTo>
                  <a:lnTo>
                    <a:pt x="0" y="7719392"/>
                  </a:lnTo>
                  <a:lnTo>
                    <a:pt x="6561" y="7768232"/>
                  </a:lnTo>
                  <a:lnTo>
                    <a:pt x="25077" y="7812111"/>
                  </a:lnTo>
                  <a:lnTo>
                    <a:pt x="53797" y="7849282"/>
                  </a:lnTo>
                  <a:lnTo>
                    <a:pt x="90970" y="7877997"/>
                  </a:lnTo>
                  <a:lnTo>
                    <a:pt x="134846" y="7896507"/>
                  </a:lnTo>
                  <a:lnTo>
                    <a:pt x="183673" y="7903066"/>
                  </a:lnTo>
                  <a:lnTo>
                    <a:pt x="8988378" y="7903066"/>
                  </a:lnTo>
                  <a:lnTo>
                    <a:pt x="9037218" y="7896507"/>
                  </a:lnTo>
                  <a:lnTo>
                    <a:pt x="9081097" y="7877997"/>
                  </a:lnTo>
                  <a:lnTo>
                    <a:pt x="9118268" y="7849282"/>
                  </a:lnTo>
                  <a:lnTo>
                    <a:pt x="9146983" y="7812111"/>
                  </a:lnTo>
                  <a:lnTo>
                    <a:pt x="9165493" y="7768232"/>
                  </a:lnTo>
                  <a:lnTo>
                    <a:pt x="9172052" y="7719392"/>
                  </a:lnTo>
                  <a:lnTo>
                    <a:pt x="9172052" y="183673"/>
                  </a:lnTo>
                  <a:lnTo>
                    <a:pt x="9165493" y="134833"/>
                  </a:lnTo>
                  <a:lnTo>
                    <a:pt x="9146983" y="90954"/>
                  </a:lnTo>
                  <a:lnTo>
                    <a:pt x="9118268" y="53783"/>
                  </a:lnTo>
                  <a:lnTo>
                    <a:pt x="9081097" y="25069"/>
                  </a:lnTo>
                  <a:lnTo>
                    <a:pt x="9037218" y="6558"/>
                  </a:lnTo>
                  <a:lnTo>
                    <a:pt x="8988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8126" y="2104247"/>
              <a:ext cx="9172575" cy="7903209"/>
            </a:xfrm>
            <a:custGeom>
              <a:avLst/>
              <a:gdLst/>
              <a:ahLst/>
              <a:cxnLst/>
              <a:rect l="l" t="t" r="r" b="b"/>
              <a:pathLst>
                <a:path w="9172575" h="7903209">
                  <a:moveTo>
                    <a:pt x="0" y="183673"/>
                  </a:moveTo>
                  <a:lnTo>
                    <a:pt x="6561" y="134833"/>
                  </a:lnTo>
                  <a:lnTo>
                    <a:pt x="25077" y="90954"/>
                  </a:lnTo>
                  <a:lnTo>
                    <a:pt x="53797" y="53783"/>
                  </a:lnTo>
                  <a:lnTo>
                    <a:pt x="90970" y="25069"/>
                  </a:lnTo>
                  <a:lnTo>
                    <a:pt x="134846" y="6558"/>
                  </a:lnTo>
                  <a:lnTo>
                    <a:pt x="183673" y="0"/>
                  </a:lnTo>
                  <a:lnTo>
                    <a:pt x="8988378" y="0"/>
                  </a:lnTo>
                  <a:lnTo>
                    <a:pt x="9037218" y="6558"/>
                  </a:lnTo>
                  <a:lnTo>
                    <a:pt x="9081097" y="25069"/>
                  </a:lnTo>
                  <a:lnTo>
                    <a:pt x="9118268" y="53783"/>
                  </a:lnTo>
                  <a:lnTo>
                    <a:pt x="9146983" y="90954"/>
                  </a:lnTo>
                  <a:lnTo>
                    <a:pt x="9165493" y="134833"/>
                  </a:lnTo>
                  <a:lnTo>
                    <a:pt x="9172052" y="183673"/>
                  </a:lnTo>
                  <a:lnTo>
                    <a:pt x="9172052" y="7719392"/>
                  </a:lnTo>
                  <a:lnTo>
                    <a:pt x="9165493" y="7768232"/>
                  </a:lnTo>
                  <a:lnTo>
                    <a:pt x="9146983" y="7812111"/>
                  </a:lnTo>
                  <a:lnTo>
                    <a:pt x="9118268" y="7849282"/>
                  </a:lnTo>
                  <a:lnTo>
                    <a:pt x="9081097" y="7877997"/>
                  </a:lnTo>
                  <a:lnTo>
                    <a:pt x="9037218" y="7896507"/>
                  </a:lnTo>
                  <a:lnTo>
                    <a:pt x="8988378" y="7903066"/>
                  </a:lnTo>
                  <a:lnTo>
                    <a:pt x="183673" y="7903066"/>
                  </a:lnTo>
                  <a:lnTo>
                    <a:pt x="134846" y="7896507"/>
                  </a:lnTo>
                  <a:lnTo>
                    <a:pt x="90970" y="7877997"/>
                  </a:lnTo>
                  <a:lnTo>
                    <a:pt x="53797" y="7849282"/>
                  </a:lnTo>
                  <a:lnTo>
                    <a:pt x="25077" y="7812111"/>
                  </a:lnTo>
                  <a:lnTo>
                    <a:pt x="6561" y="7768232"/>
                  </a:lnTo>
                  <a:lnTo>
                    <a:pt x="0" y="7719392"/>
                  </a:lnTo>
                  <a:lnTo>
                    <a:pt x="0" y="183673"/>
                  </a:lnTo>
                  <a:close/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16034" y="2272584"/>
            <a:ext cx="8128634" cy="72028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39725">
              <a:lnSpc>
                <a:spcPct val="100000"/>
              </a:lnSpc>
              <a:spcBef>
                <a:spcPts val="13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ОНКОЛОГИЧЕСКИМИ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233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минимизировать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сроки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пребывания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стационаре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5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избегать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назначения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противоопухолевых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льмональной</a:t>
            </a:r>
            <a:r>
              <a:rPr dirty="0" sz="19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сичностью</a:t>
            </a:r>
            <a:endParaRPr sz="1900">
              <a:latin typeface="Lucida Sans Unicode"/>
              <a:cs typeface="Lucida Sans Unicode"/>
            </a:endParaRPr>
          </a:p>
          <a:p>
            <a:pPr marL="339725" marR="168910" indent="-327660">
              <a:lnSpc>
                <a:spcPct val="101800"/>
              </a:lnSpc>
              <a:spcBef>
                <a:spcPts val="122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рассмотреть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возможность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временного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прерывания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/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перевода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менее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токсичное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противоопухолевое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лекарственное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лечение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6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оспи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ал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зац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114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показаниям,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гич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ских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леваний</a:t>
            </a:r>
            <a:endParaRPr sz="1900">
              <a:latin typeface="Lucida Sans Unicode"/>
              <a:cs typeface="Lucida Sans Unicode"/>
            </a:endParaRPr>
          </a:p>
          <a:p>
            <a:pPr marL="339725" marR="3663315" indent="-327660">
              <a:lnSpc>
                <a:spcPct val="101699"/>
              </a:lnSpc>
              <a:spcBef>
                <a:spcPts val="207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абор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ном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дтве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жде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ии 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и/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хар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ент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чес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3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900" spc="-16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VID</a:t>
            </a:r>
            <a:r>
              <a:rPr dirty="0" sz="1900" spc="-35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26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1900" spc="-27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900">
              <a:latin typeface="Lucida Sans Unicode"/>
              <a:cs typeface="Lucida Sans Unicode"/>
            </a:endParaRPr>
          </a:p>
          <a:p>
            <a:pPr lvl="1" marL="511175" indent="-164465">
              <a:lnSpc>
                <a:spcPct val="100000"/>
              </a:lnSpc>
              <a:spcBef>
                <a:spcPts val="1760"/>
              </a:spcBef>
              <a:buChar char="-"/>
              <a:tabLst>
                <a:tab pos="511809" algn="l"/>
              </a:tabLst>
            </a:pP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прервать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противоопухолевое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лекарственное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лечение</a:t>
            </a:r>
            <a:endParaRPr sz="1900">
              <a:latin typeface="Lucida Sans Unicode"/>
              <a:cs typeface="Lucida Sans Unicode"/>
            </a:endParaRPr>
          </a:p>
          <a:p>
            <a:pPr lvl="1" marL="476250" marR="492759" indent="-128905">
              <a:lnSpc>
                <a:spcPct val="101699"/>
              </a:lnSpc>
              <a:spcBef>
                <a:spcPts val="1290"/>
              </a:spcBef>
              <a:buClr>
                <a:srgbClr val="1F1F1F"/>
              </a:buClr>
              <a:buFont typeface="Lucida Sans Unicode"/>
              <a:buChar char="-"/>
              <a:tabLst>
                <a:tab pos="511809" algn="l"/>
              </a:tabLst>
            </a:pPr>
            <a:r>
              <a:rPr dirty="0"/>
              <a:t>	</a:t>
            </a:r>
            <a:r>
              <a:rPr dirty="0" sz="1900" spc="114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отдельных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случаях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(по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жизненным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показаниям)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возможно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химиотерапии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689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крайне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жностью</a:t>
            </a:r>
            <a:r>
              <a:rPr dirty="0" sz="19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19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ди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4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назначению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лониестим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ующих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фак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(м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75">
                <a:solidFill>
                  <a:srgbClr val="353535"/>
                </a:solidFill>
                <a:latin typeface="Lucida Sans Unicode"/>
                <a:cs typeface="Lucida Sans Unicode"/>
              </a:rPr>
              <a:t>гут</a:t>
            </a:r>
            <a:r>
              <a:rPr dirty="0" sz="19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5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0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енциир</a:t>
            </a:r>
            <a:r>
              <a:rPr dirty="0" sz="1900" spc="-4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5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15">
                <a:solidFill>
                  <a:srgbClr val="353535"/>
                </a:solidFill>
                <a:latin typeface="Lucida Sans Unicode"/>
                <a:cs typeface="Lucida Sans Unicode"/>
              </a:rPr>
              <a:t>ть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«ци</a:t>
            </a:r>
            <a:r>
              <a:rPr dirty="0" sz="1900" spc="-5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25">
                <a:solidFill>
                  <a:srgbClr val="353535"/>
                </a:solidFill>
                <a:latin typeface="Lucida Sans Unicode"/>
                <a:cs typeface="Lucida Sans Unicode"/>
              </a:rPr>
              <a:t>окин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50">
                <a:solidFill>
                  <a:srgbClr val="353535"/>
                </a:solidFill>
                <a:latin typeface="Lucida Sans Unicode"/>
                <a:cs typeface="Lucida Sans Unicode"/>
              </a:rPr>
              <a:t>вый</a:t>
            </a:r>
            <a:r>
              <a:rPr dirty="0" sz="19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53535"/>
                </a:solidFill>
                <a:latin typeface="Lucida Sans Unicode"/>
                <a:cs typeface="Lucida Sans Unicode"/>
              </a:rPr>
              <a:t>ш</a:t>
            </a:r>
            <a:r>
              <a:rPr dirty="0" sz="19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0">
                <a:solidFill>
                  <a:srgbClr val="353535"/>
                </a:solidFill>
                <a:latin typeface="Lucida Sans Unicode"/>
                <a:cs typeface="Lucida Sans Unicode"/>
              </a:rPr>
              <a:t>ор</a:t>
            </a:r>
            <a:r>
              <a:rPr dirty="0" sz="1900" spc="-60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40">
                <a:solidFill>
                  <a:srgbClr val="353535"/>
                </a:solidFill>
                <a:latin typeface="Lucida Sans Unicode"/>
                <a:cs typeface="Lucida Sans Unicode"/>
              </a:rPr>
              <a:t>»)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212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тщательный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мониторинг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состояния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95531" y="1996719"/>
            <a:ext cx="9463405" cy="8194040"/>
            <a:chOff x="10195531" y="1996719"/>
            <a:chExt cx="9463405" cy="81940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31" y="1996719"/>
              <a:ext cx="9462844" cy="81939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22105" y="2042598"/>
              <a:ext cx="9220607" cy="80334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315012" y="2116249"/>
              <a:ext cx="9172575" cy="7903209"/>
            </a:xfrm>
            <a:custGeom>
              <a:avLst/>
              <a:gdLst/>
              <a:ahLst/>
              <a:cxnLst/>
              <a:rect l="l" t="t" r="r" b="b"/>
              <a:pathLst>
                <a:path w="9172575" h="7903209">
                  <a:moveTo>
                    <a:pt x="9008109" y="0"/>
                  </a:moveTo>
                  <a:lnTo>
                    <a:pt x="163942" y="0"/>
                  </a:lnTo>
                  <a:lnTo>
                    <a:pt x="120352" y="5854"/>
                  </a:lnTo>
                  <a:lnTo>
                    <a:pt x="81188" y="22378"/>
                  </a:lnTo>
                  <a:lnTo>
                    <a:pt x="48009" y="48009"/>
                  </a:lnTo>
                  <a:lnTo>
                    <a:pt x="22378" y="81188"/>
                  </a:lnTo>
                  <a:lnTo>
                    <a:pt x="5854" y="120352"/>
                  </a:lnTo>
                  <a:lnTo>
                    <a:pt x="0" y="163942"/>
                  </a:lnTo>
                  <a:lnTo>
                    <a:pt x="0" y="7739123"/>
                  </a:lnTo>
                  <a:lnTo>
                    <a:pt x="5854" y="7782713"/>
                  </a:lnTo>
                  <a:lnTo>
                    <a:pt x="22378" y="7821878"/>
                  </a:lnTo>
                  <a:lnTo>
                    <a:pt x="48009" y="7855056"/>
                  </a:lnTo>
                  <a:lnTo>
                    <a:pt x="81188" y="7880688"/>
                  </a:lnTo>
                  <a:lnTo>
                    <a:pt x="120352" y="7897211"/>
                  </a:lnTo>
                  <a:lnTo>
                    <a:pt x="163942" y="7903066"/>
                  </a:lnTo>
                  <a:lnTo>
                    <a:pt x="9008109" y="7903066"/>
                  </a:lnTo>
                  <a:lnTo>
                    <a:pt x="9051699" y="7897211"/>
                  </a:lnTo>
                  <a:lnTo>
                    <a:pt x="9090864" y="7880688"/>
                  </a:lnTo>
                  <a:lnTo>
                    <a:pt x="9124042" y="7855056"/>
                  </a:lnTo>
                  <a:lnTo>
                    <a:pt x="9149674" y="7821878"/>
                  </a:lnTo>
                  <a:lnTo>
                    <a:pt x="9166197" y="7782713"/>
                  </a:lnTo>
                  <a:lnTo>
                    <a:pt x="9172052" y="7739123"/>
                  </a:lnTo>
                  <a:lnTo>
                    <a:pt x="9172052" y="163942"/>
                  </a:lnTo>
                  <a:lnTo>
                    <a:pt x="9166197" y="120352"/>
                  </a:lnTo>
                  <a:lnTo>
                    <a:pt x="9149674" y="81188"/>
                  </a:lnTo>
                  <a:lnTo>
                    <a:pt x="9124042" y="48009"/>
                  </a:lnTo>
                  <a:lnTo>
                    <a:pt x="9090864" y="22378"/>
                  </a:lnTo>
                  <a:lnTo>
                    <a:pt x="9051699" y="5854"/>
                  </a:lnTo>
                  <a:lnTo>
                    <a:pt x="9008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15012" y="2116249"/>
              <a:ext cx="9172575" cy="7903209"/>
            </a:xfrm>
            <a:custGeom>
              <a:avLst/>
              <a:gdLst/>
              <a:ahLst/>
              <a:cxnLst/>
              <a:rect l="l" t="t" r="r" b="b"/>
              <a:pathLst>
                <a:path w="9172575" h="7903209">
                  <a:moveTo>
                    <a:pt x="0" y="163942"/>
                  </a:moveTo>
                  <a:lnTo>
                    <a:pt x="5854" y="120352"/>
                  </a:lnTo>
                  <a:lnTo>
                    <a:pt x="22378" y="81188"/>
                  </a:lnTo>
                  <a:lnTo>
                    <a:pt x="48009" y="48009"/>
                  </a:lnTo>
                  <a:lnTo>
                    <a:pt x="81188" y="22378"/>
                  </a:lnTo>
                  <a:lnTo>
                    <a:pt x="120352" y="5854"/>
                  </a:lnTo>
                  <a:lnTo>
                    <a:pt x="163942" y="0"/>
                  </a:lnTo>
                  <a:lnTo>
                    <a:pt x="9008109" y="0"/>
                  </a:lnTo>
                  <a:lnTo>
                    <a:pt x="9051699" y="5854"/>
                  </a:lnTo>
                  <a:lnTo>
                    <a:pt x="9090864" y="22378"/>
                  </a:lnTo>
                  <a:lnTo>
                    <a:pt x="9124042" y="48009"/>
                  </a:lnTo>
                  <a:lnTo>
                    <a:pt x="9149674" y="81188"/>
                  </a:lnTo>
                  <a:lnTo>
                    <a:pt x="9166197" y="120352"/>
                  </a:lnTo>
                  <a:lnTo>
                    <a:pt x="9172052" y="163942"/>
                  </a:lnTo>
                  <a:lnTo>
                    <a:pt x="9172052" y="7739123"/>
                  </a:lnTo>
                  <a:lnTo>
                    <a:pt x="9166197" y="7782713"/>
                  </a:lnTo>
                  <a:lnTo>
                    <a:pt x="9149674" y="7821878"/>
                  </a:lnTo>
                  <a:lnTo>
                    <a:pt x="9124042" y="7855056"/>
                  </a:lnTo>
                  <a:lnTo>
                    <a:pt x="9090864" y="7880688"/>
                  </a:lnTo>
                  <a:lnTo>
                    <a:pt x="9051699" y="7897211"/>
                  </a:lnTo>
                  <a:lnTo>
                    <a:pt x="9008109" y="7903066"/>
                  </a:lnTo>
                  <a:lnTo>
                    <a:pt x="163942" y="7903066"/>
                  </a:lnTo>
                  <a:lnTo>
                    <a:pt x="120352" y="7897211"/>
                  </a:lnTo>
                  <a:lnTo>
                    <a:pt x="81188" y="7880688"/>
                  </a:lnTo>
                  <a:lnTo>
                    <a:pt x="48009" y="7855056"/>
                  </a:lnTo>
                  <a:lnTo>
                    <a:pt x="22378" y="7821878"/>
                  </a:lnTo>
                  <a:lnTo>
                    <a:pt x="5854" y="7782713"/>
                  </a:lnTo>
                  <a:lnTo>
                    <a:pt x="0" y="7739123"/>
                  </a:lnTo>
                  <a:lnTo>
                    <a:pt x="0" y="163942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608193" y="2079180"/>
            <a:ext cx="8533765" cy="765683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ХРОНИЧЕС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БОЛЕЗНЬЮ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ПОЧЕК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395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нуждаются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постоянном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обязательном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40"/>
              </a:spcBef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ко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нтроле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во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лемическ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им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ста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усом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50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ходимо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ранн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начало</a:t>
            </a:r>
            <a:endParaRPr sz="19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35"/>
              </a:spcBef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заместительной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почечной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(СКФ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менее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15">
                <a:solidFill>
                  <a:srgbClr val="1F1F1F"/>
                </a:solidFill>
                <a:latin typeface="Lucida Sans Unicode"/>
                <a:cs typeface="Lucida Sans Unicode"/>
              </a:rPr>
              <a:t>25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мл/мин)</a:t>
            </a:r>
            <a:endParaRPr sz="1900">
              <a:latin typeface="Lucida Sans Unicode"/>
              <a:cs typeface="Lucida Sans Unicode"/>
            </a:endParaRPr>
          </a:p>
          <a:p>
            <a:pPr marL="339725" marR="3549650" indent="-327660">
              <a:lnSpc>
                <a:spcPct val="101800"/>
              </a:lnSpc>
              <a:spcBef>
                <a:spcPts val="500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па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иен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8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пери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онеальном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ди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зе, 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со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среднетяжелым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течением </a:t>
            </a:r>
            <a:r>
              <a:rPr dirty="0" sz="1900" spc="-175">
                <a:solidFill>
                  <a:srgbClr val="1F1F1F"/>
                </a:solidFill>
                <a:latin typeface="Lucida Sans Unicode"/>
                <a:cs typeface="Lucida Sans Unicode"/>
              </a:rPr>
              <a:t>COVID-19, </a:t>
            </a:r>
            <a:r>
              <a:rPr dirty="0" sz="19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нуждающиеся </a:t>
            </a:r>
            <a:r>
              <a:rPr dirty="0" sz="1900" spc="9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прон-позиции,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вр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енн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пере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одятся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гемод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иа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35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терминальной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стадией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ХПН</a:t>
            </a:r>
            <a:r>
              <a:rPr dirty="0" sz="1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находятся</a:t>
            </a:r>
            <a:endParaRPr sz="1900">
              <a:latin typeface="Lucida Sans Unicode"/>
              <a:cs typeface="Lucida Sans Unicode"/>
            </a:endParaRPr>
          </a:p>
          <a:p>
            <a:pPr marL="339725" marR="158115">
              <a:lnSpc>
                <a:spcPct val="101699"/>
              </a:lnSpc>
              <a:spcBef>
                <a:spcPts val="5"/>
              </a:spcBef>
            </a:pPr>
            <a:r>
              <a:rPr dirty="0" sz="1900" spc="40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19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900" b="1">
                <a:solidFill>
                  <a:srgbClr val="1F1F1F"/>
                </a:solidFill>
                <a:latin typeface="Trebuchet MS"/>
                <a:cs typeface="Trebuchet MS"/>
              </a:rPr>
              <a:t>группе</a:t>
            </a:r>
            <a:r>
              <a:rPr dirty="0" sz="19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900" spc="20" b="1">
                <a:solidFill>
                  <a:srgbClr val="1F1F1F"/>
                </a:solidFill>
                <a:latin typeface="Trebuchet MS"/>
                <a:cs typeface="Trebuchet MS"/>
              </a:rPr>
              <a:t>высокого</a:t>
            </a:r>
            <a:r>
              <a:rPr dirty="0" sz="19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900" spc="15" b="1">
                <a:solidFill>
                  <a:srgbClr val="1F1F1F"/>
                </a:solidFill>
                <a:latin typeface="Trebuchet MS"/>
                <a:cs typeface="Trebuchet MS"/>
              </a:rPr>
              <a:t>риска</a:t>
            </a:r>
            <a:r>
              <a:rPr dirty="0" sz="19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присоединения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инфекции,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рецидива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декомпенсации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основного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endParaRPr sz="19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1699"/>
              </a:lnSpc>
              <a:spcBef>
                <a:spcPts val="505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назначении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ГКС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следует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ожидать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повышения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гликемии,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усиления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артериальной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гипертензии,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гиперволемии.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40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характерно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быстрое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развит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ОРДС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40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высокие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риски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развития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гиперкоагуляционного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синдрома</a:t>
            </a:r>
            <a:endParaRPr sz="1900">
              <a:latin typeface="Lucida Sans Unicode"/>
              <a:cs typeface="Lucida Sans Unicode"/>
            </a:endParaRPr>
          </a:p>
          <a:p>
            <a:pPr marL="339725" marR="374650" indent="-327660">
              <a:lnSpc>
                <a:spcPct val="101699"/>
              </a:lnSpc>
              <a:spcBef>
                <a:spcPts val="505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пациенты-реципиенты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трансплантированных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органов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нуждаются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отме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ци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остат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ческ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дебю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endParaRPr sz="1900">
              <a:latin typeface="Lucida Sans Unicode"/>
              <a:cs typeface="Lucida Sans Unicode"/>
            </a:endParaRPr>
          </a:p>
          <a:p>
            <a:pPr marL="339725" marR="1135380">
              <a:lnSpc>
                <a:spcPct val="101699"/>
              </a:lnSpc>
              <a:spcBef>
                <a:spcPts val="5"/>
              </a:spcBef>
            </a:pP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увеличением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дозы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ГКС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уменьшением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дозы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ингибиторов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кальцийневрина.</a:t>
            </a:r>
            <a:endParaRPr sz="19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35"/>
              </a:spcBef>
              <a:buClr>
                <a:srgbClr val="0050EF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необходима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коррекция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гипокальциемии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endParaRPr sz="1900">
              <a:latin typeface="Lucida Sans Unicode"/>
              <a:cs typeface="Lucida Sans Unicode"/>
            </a:endParaRPr>
          </a:p>
          <a:p>
            <a:pPr marL="339725" marR="354965">
              <a:lnSpc>
                <a:spcPct val="101699"/>
              </a:lnSpc>
              <a:spcBef>
                <a:spcPts val="5"/>
              </a:spcBef>
            </a:pP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терминальной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стадией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ХПН,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получающих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программным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диализом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9911" y="628430"/>
            <a:ext cx="4927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00">
                <a:solidFill>
                  <a:srgbClr val="A6A6A6"/>
                </a:solidFill>
                <a:latin typeface="Lucida Sans Unicode"/>
                <a:cs typeface="Lucida Sans Unicode"/>
              </a:rPr>
              <a:t>26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2104247"/>
            <a:ext cx="9172575" cy="7820659"/>
          </a:xfrm>
          <a:custGeom>
            <a:avLst/>
            <a:gdLst/>
            <a:ahLst/>
            <a:cxnLst/>
            <a:rect l="l" t="t" r="r" b="b"/>
            <a:pathLst>
              <a:path w="9172575" h="7820659">
                <a:moveTo>
                  <a:pt x="0" y="181764"/>
                </a:moveTo>
                <a:lnTo>
                  <a:pt x="6491" y="133444"/>
                </a:lnTo>
                <a:lnTo>
                  <a:pt x="24811" y="90025"/>
                </a:lnTo>
                <a:lnTo>
                  <a:pt x="53227" y="53238"/>
                </a:lnTo>
                <a:lnTo>
                  <a:pt x="90008" y="24816"/>
                </a:lnTo>
                <a:lnTo>
                  <a:pt x="133422" y="6492"/>
                </a:lnTo>
                <a:lnTo>
                  <a:pt x="181737" y="0"/>
                </a:lnTo>
                <a:lnTo>
                  <a:pt x="8990288" y="0"/>
                </a:lnTo>
                <a:lnTo>
                  <a:pt x="9038607" y="6492"/>
                </a:lnTo>
                <a:lnTo>
                  <a:pt x="9082027" y="24816"/>
                </a:lnTo>
                <a:lnTo>
                  <a:pt x="9118814" y="53238"/>
                </a:lnTo>
                <a:lnTo>
                  <a:pt x="9147235" y="90025"/>
                </a:lnTo>
                <a:lnTo>
                  <a:pt x="9165559" y="133444"/>
                </a:lnTo>
                <a:lnTo>
                  <a:pt x="9172052" y="181764"/>
                </a:lnTo>
                <a:lnTo>
                  <a:pt x="9172052" y="7638375"/>
                </a:lnTo>
                <a:lnTo>
                  <a:pt x="9165559" y="7686695"/>
                </a:lnTo>
                <a:lnTo>
                  <a:pt x="9147235" y="7730115"/>
                </a:lnTo>
                <a:lnTo>
                  <a:pt x="9118814" y="7766902"/>
                </a:lnTo>
                <a:lnTo>
                  <a:pt x="9082027" y="7795323"/>
                </a:lnTo>
                <a:lnTo>
                  <a:pt x="9038607" y="7813647"/>
                </a:lnTo>
                <a:lnTo>
                  <a:pt x="8990288" y="7820140"/>
                </a:lnTo>
                <a:lnTo>
                  <a:pt x="181737" y="7820140"/>
                </a:lnTo>
                <a:lnTo>
                  <a:pt x="133422" y="7813647"/>
                </a:lnTo>
                <a:lnTo>
                  <a:pt x="90008" y="7795323"/>
                </a:lnTo>
                <a:lnTo>
                  <a:pt x="53227" y="7766902"/>
                </a:lnTo>
                <a:lnTo>
                  <a:pt x="24811" y="7730115"/>
                </a:lnTo>
                <a:lnTo>
                  <a:pt x="6491" y="7686695"/>
                </a:lnTo>
                <a:lnTo>
                  <a:pt x="0" y="7638375"/>
                </a:lnTo>
                <a:lnTo>
                  <a:pt x="0" y="181764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5398" y="1972297"/>
            <a:ext cx="7261859" cy="5818505"/>
          </a:xfrm>
          <a:prstGeom prst="rect">
            <a:avLst/>
          </a:prstGeom>
        </p:spPr>
        <p:txBody>
          <a:bodyPr wrap="square" lIns="0" tIns="281940" rIns="0" bIns="0" rtlCol="0" vert="horz">
            <a:spAutoFit/>
          </a:bodyPr>
          <a:lstStyle/>
          <a:p>
            <a:pPr marL="2115185">
              <a:lnSpc>
                <a:spcPct val="100000"/>
              </a:lnSpc>
              <a:spcBef>
                <a:spcPts val="2220"/>
              </a:spcBef>
            </a:pPr>
            <a:r>
              <a:rPr dirty="0" sz="3150" spc="-35">
                <a:solidFill>
                  <a:srgbClr val="565656"/>
                </a:solidFill>
                <a:latin typeface="Lucida Sans Unicode"/>
                <a:cs typeface="Lucida Sans Unicode"/>
              </a:rPr>
              <a:t>Клин</a:t>
            </a:r>
            <a:r>
              <a:rPr dirty="0" sz="3150" spc="-4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0">
                <a:solidFill>
                  <a:srgbClr val="565656"/>
                </a:solidFill>
                <a:latin typeface="Lucida Sans Unicode"/>
                <a:cs typeface="Lucida Sans Unicode"/>
              </a:rPr>
              <a:t>ческие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признаки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2550" spc="-65">
                <a:solidFill>
                  <a:srgbClr val="565656"/>
                </a:solidFill>
                <a:latin typeface="Lucida Sans Unicode"/>
                <a:cs typeface="Lucida Sans Unicode"/>
              </a:rPr>
              <a:t>Температу</a:t>
            </a:r>
            <a:r>
              <a:rPr dirty="0" sz="2550" spc="-8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255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565656"/>
                </a:solidFill>
                <a:latin typeface="Lucida Sans Unicode"/>
                <a:cs typeface="Lucida Sans Unicode"/>
              </a:rPr>
              <a:t>тела</a:t>
            </a:r>
            <a:endParaRPr sz="2550">
              <a:latin typeface="Lucida Sans Unicode"/>
              <a:cs typeface="Lucida Sans Unicode"/>
            </a:endParaRPr>
          </a:p>
          <a:p>
            <a:pPr marL="208915" indent="-196850">
              <a:lnSpc>
                <a:spcPct val="100000"/>
              </a:lnSpc>
              <a:spcBef>
                <a:spcPts val="465"/>
              </a:spcBef>
              <a:buClr>
                <a:srgbClr val="00B895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высота;</a:t>
            </a:r>
            <a:endParaRPr sz="2550">
              <a:latin typeface="Lucida Sans Unicode"/>
              <a:cs typeface="Lucida Sans Unicode"/>
            </a:endParaRPr>
          </a:p>
          <a:p>
            <a:pPr marL="208915" marR="1234440" indent="-196850">
              <a:lnSpc>
                <a:spcPct val="101099"/>
              </a:lnSpc>
              <a:buClr>
                <a:srgbClr val="00B895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кратность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подъемов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суток, </a:t>
            </a:r>
            <a:r>
              <a:rPr dirty="0" sz="2550" spc="-7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длительность</a:t>
            </a:r>
            <a:r>
              <a:rPr dirty="0" sz="25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">
                <a:solidFill>
                  <a:srgbClr val="1F1F1F"/>
                </a:solidFill>
                <a:latin typeface="Lucida Sans Unicode"/>
                <a:cs typeface="Lucida Sans Unicode"/>
              </a:rPr>
              <a:t>повышения;</a:t>
            </a:r>
            <a:endParaRPr sz="2550">
              <a:latin typeface="Lucida Sans Unicode"/>
              <a:cs typeface="Lucida Sans Unicode"/>
            </a:endParaRPr>
          </a:p>
          <a:p>
            <a:pPr marL="208915" marR="9525" indent="-196850">
              <a:lnSpc>
                <a:spcPct val="101099"/>
              </a:lnSpc>
              <a:buClr>
                <a:srgbClr val="00B895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повторное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1F1F1F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нормализации </a:t>
            </a:r>
            <a:r>
              <a:rPr dirty="0" sz="2550" spc="-7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суток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олее.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dirty="0" sz="2550" spc="-40">
                <a:solidFill>
                  <a:srgbClr val="565656"/>
                </a:solidFill>
                <a:latin typeface="Lucida Sans Unicode"/>
                <a:cs typeface="Lucida Sans Unicode"/>
              </a:rPr>
              <a:t>Частота</a:t>
            </a:r>
            <a:r>
              <a:rPr dirty="0" sz="255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565656"/>
                </a:solidFill>
                <a:latin typeface="Lucida Sans Unicode"/>
                <a:cs typeface="Lucida Sans Unicode"/>
              </a:rPr>
              <a:t>дыхательн</a:t>
            </a:r>
            <a:r>
              <a:rPr dirty="0" sz="2550" spc="-45">
                <a:solidFill>
                  <a:srgbClr val="565656"/>
                </a:solidFill>
                <a:latin typeface="Lucida Sans Unicode"/>
                <a:cs typeface="Lucida Sans Unicode"/>
              </a:rPr>
              <a:t>ы</a:t>
            </a:r>
            <a:r>
              <a:rPr dirty="0" sz="2550" spc="-290">
                <a:solidFill>
                  <a:srgbClr val="565656"/>
                </a:solidFill>
                <a:latin typeface="Lucida Sans Unicode"/>
                <a:cs typeface="Lucida Sans Unicode"/>
              </a:rPr>
              <a:t>х</a:t>
            </a:r>
            <a:r>
              <a:rPr dirty="0" sz="2550" spc="-1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565656"/>
                </a:solidFill>
                <a:latin typeface="Lucida Sans Unicode"/>
                <a:cs typeface="Lucida Sans Unicode"/>
              </a:rPr>
              <a:t>движений</a:t>
            </a:r>
            <a:endParaRPr sz="2550">
              <a:latin typeface="Lucida Sans Unicode"/>
              <a:cs typeface="Lucida Sans Unicode"/>
            </a:endParaRPr>
          </a:p>
          <a:p>
            <a:pPr marL="208915" marR="5080" indent="-196850">
              <a:lnSpc>
                <a:spcPct val="101099"/>
              </a:lnSpc>
              <a:spcBef>
                <a:spcPts val="430"/>
              </a:spcBef>
              <a:buClr>
                <a:srgbClr val="00B895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195">
                <a:solidFill>
                  <a:srgbClr val="1F1F1F"/>
                </a:solidFill>
                <a:latin typeface="Lucida Sans Unicode"/>
                <a:cs typeface="Lucida Sans Unicode"/>
              </a:rPr>
              <a:t>хо</a:t>
            </a:r>
            <a:r>
              <a:rPr dirty="0" sz="2550" spc="-2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учиты</a:t>
            </a:r>
            <a:r>
              <a:rPr dirty="0" sz="2550" spc="2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ать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ост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6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ии  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исход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ым.</a:t>
            </a:r>
            <a:endParaRPr sz="2550">
              <a:latin typeface="Lucida Sans Unicode"/>
              <a:cs typeface="Lucida Sans Unicode"/>
            </a:endParaRPr>
          </a:p>
          <a:p>
            <a:pPr marL="208915" marR="624840">
              <a:lnSpc>
                <a:spcPct val="101099"/>
              </a:lnSpc>
            </a:pP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частоте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4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10">
                <a:solidFill>
                  <a:srgbClr val="1F1F1F"/>
                </a:solidFill>
                <a:latin typeface="Lucida Sans Unicode"/>
                <a:cs typeface="Lucida Sans Unicode"/>
              </a:rPr>
              <a:t>22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мин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реше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вопро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а  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госпитализации.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398" y="8158148"/>
            <a:ext cx="6305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70">
                <a:solidFill>
                  <a:srgbClr val="565656"/>
                </a:solidFill>
                <a:latin typeface="Lucida Sans Unicode"/>
                <a:cs typeface="Lucida Sans Unicode"/>
              </a:rPr>
              <a:t>SpO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0158" y="8348005"/>
            <a:ext cx="139700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100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398" y="8605512"/>
            <a:ext cx="7045959" cy="811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8915" marR="5080" indent="-196850">
              <a:lnSpc>
                <a:spcPct val="101099"/>
              </a:lnSpc>
              <a:spcBef>
                <a:spcPts val="90"/>
              </a:spcBef>
              <a:buClr>
                <a:srgbClr val="00B895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снижении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показателя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1F1F1F"/>
                </a:solidFill>
                <a:latin typeface="Lucida Sans Unicode"/>
                <a:cs typeface="Lucida Sans Unicode"/>
              </a:rPr>
              <a:t>уровня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40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255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93%, </a:t>
            </a:r>
            <a:r>
              <a:rPr dirty="0" sz="2550" spc="-7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195">
                <a:solidFill>
                  <a:srgbClr val="1F1F1F"/>
                </a:solidFill>
                <a:latin typeface="Lucida Sans Unicode"/>
                <a:cs typeface="Lucida Sans Unicode"/>
              </a:rPr>
              <a:t>хо</a:t>
            </a:r>
            <a:r>
              <a:rPr dirty="0" sz="2550" spc="-2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0">
                <a:solidFill>
                  <a:srgbClr val="1F1F1F"/>
                </a:solidFill>
                <a:latin typeface="Lucida Sans Unicode"/>
                <a:cs typeface="Lucida Sans Unicode"/>
              </a:rPr>
              <a:t>дота</a:t>
            </a:r>
            <a:r>
              <a:rPr dirty="0" sz="2550" spc="-11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60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ис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-105">
                <a:solidFill>
                  <a:srgbClr val="1F1F1F"/>
                </a:solidFill>
                <a:latin typeface="Lucida Sans Unicode"/>
                <a:cs typeface="Lucida Sans Unicode"/>
              </a:rPr>
              <a:t>оро</a:t>
            </a:r>
            <a:r>
              <a:rPr dirty="0" sz="2550" spc="-1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а.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15013" y="2116250"/>
            <a:ext cx="9172575" cy="6264275"/>
          </a:xfrm>
          <a:custGeom>
            <a:avLst/>
            <a:gdLst/>
            <a:ahLst/>
            <a:cxnLst/>
            <a:rect l="l" t="t" r="r" b="b"/>
            <a:pathLst>
              <a:path w="9172575" h="6264275">
                <a:moveTo>
                  <a:pt x="0" y="129935"/>
                </a:moveTo>
                <a:lnTo>
                  <a:pt x="10213" y="79367"/>
                </a:lnTo>
                <a:lnTo>
                  <a:pt x="38064" y="38064"/>
                </a:lnTo>
                <a:lnTo>
                  <a:pt x="79367" y="10213"/>
                </a:lnTo>
                <a:lnTo>
                  <a:pt x="129935" y="0"/>
                </a:lnTo>
                <a:lnTo>
                  <a:pt x="9042116" y="0"/>
                </a:lnTo>
                <a:lnTo>
                  <a:pt x="9092685" y="10213"/>
                </a:lnTo>
                <a:lnTo>
                  <a:pt x="9133987" y="38064"/>
                </a:lnTo>
                <a:lnTo>
                  <a:pt x="9161838" y="79367"/>
                </a:lnTo>
                <a:lnTo>
                  <a:pt x="9172052" y="129935"/>
                </a:lnTo>
                <a:lnTo>
                  <a:pt x="9172052" y="6134251"/>
                </a:lnTo>
                <a:lnTo>
                  <a:pt x="9161838" y="6184819"/>
                </a:lnTo>
                <a:lnTo>
                  <a:pt x="9133987" y="6226122"/>
                </a:lnTo>
                <a:lnTo>
                  <a:pt x="9092685" y="6253972"/>
                </a:lnTo>
                <a:lnTo>
                  <a:pt x="9042116" y="6264186"/>
                </a:lnTo>
                <a:lnTo>
                  <a:pt x="129935" y="6264186"/>
                </a:lnTo>
                <a:lnTo>
                  <a:pt x="79367" y="6253972"/>
                </a:lnTo>
                <a:lnTo>
                  <a:pt x="38064" y="6226122"/>
                </a:lnTo>
                <a:lnTo>
                  <a:pt x="10213" y="6184819"/>
                </a:lnTo>
                <a:lnTo>
                  <a:pt x="0" y="6134251"/>
                </a:lnTo>
                <a:lnTo>
                  <a:pt x="0" y="12993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5496" y="10268815"/>
            <a:ext cx="8601710" cy="549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Необходимый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объем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алгоритм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мониторинга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лабораторных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инструментальных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показ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елей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дс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авлен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Прил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ении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3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32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409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Прил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ении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3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33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671957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5">
                <a:solidFill>
                  <a:srgbClr val="FF2D66"/>
                </a:solidFill>
              </a:rPr>
              <a:t>Мониторинг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90">
                <a:solidFill>
                  <a:srgbClr val="FF2D66"/>
                </a:solidFill>
              </a:rPr>
              <a:t>клинических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6891980" y="880300"/>
            <a:ext cx="770572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80">
                <a:solidFill>
                  <a:srgbClr val="FF2D66"/>
                </a:solidFill>
                <a:latin typeface="Lucida Sans Unicode"/>
                <a:cs typeface="Lucida Sans Unicode"/>
              </a:rPr>
              <a:t>лаб</a:t>
            </a:r>
            <a:r>
              <a:rPr dirty="0" sz="4300" spc="-8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85">
                <a:solidFill>
                  <a:srgbClr val="FF2D66"/>
                </a:solidFill>
                <a:latin typeface="Lucida Sans Unicode"/>
                <a:cs typeface="Lucida Sans Unicode"/>
              </a:rPr>
              <a:t>раторн</a:t>
            </a:r>
            <a:r>
              <a:rPr dirty="0" sz="4300" spc="-90">
                <a:solidFill>
                  <a:srgbClr val="FF2D66"/>
                </a:solidFill>
                <a:latin typeface="Lucida Sans Unicode"/>
                <a:cs typeface="Lucida Sans Unicode"/>
              </a:rPr>
              <a:t>ы</a:t>
            </a:r>
            <a:r>
              <a:rPr dirty="0" sz="4300" spc="-509">
                <a:solidFill>
                  <a:srgbClr val="FF2D66"/>
                </a:solidFill>
                <a:latin typeface="Lucida Sans Unicode"/>
                <a:cs typeface="Lucida Sans Unicode"/>
              </a:rPr>
              <a:t>х</a:t>
            </a:r>
            <a:r>
              <a:rPr dirty="0" sz="4300" spc="-30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80">
                <a:solidFill>
                  <a:srgbClr val="565656"/>
                </a:solidFill>
                <a:latin typeface="Lucida Sans Unicode"/>
                <a:cs typeface="Lucida Sans Unicode"/>
              </a:rPr>
              <a:t>пок</a:t>
            </a:r>
            <a:r>
              <a:rPr dirty="0" sz="4300" spc="-7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-40">
                <a:solidFill>
                  <a:srgbClr val="565656"/>
                </a:solidFill>
                <a:latin typeface="Lucida Sans Unicode"/>
                <a:cs typeface="Lucida Sans Unicode"/>
              </a:rPr>
              <a:t>зателей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23317" y="682805"/>
            <a:ext cx="100139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2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24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15013" y="8580113"/>
            <a:ext cx="9172575" cy="1344295"/>
          </a:xfrm>
          <a:custGeom>
            <a:avLst/>
            <a:gdLst/>
            <a:ahLst/>
            <a:cxnLst/>
            <a:rect l="l" t="t" r="r" b="b"/>
            <a:pathLst>
              <a:path w="9172575" h="1344295">
                <a:moveTo>
                  <a:pt x="0" y="103202"/>
                </a:moveTo>
                <a:lnTo>
                  <a:pt x="8108" y="63025"/>
                </a:lnTo>
                <a:lnTo>
                  <a:pt x="30222" y="30222"/>
                </a:lnTo>
                <a:lnTo>
                  <a:pt x="63025" y="8108"/>
                </a:lnTo>
                <a:lnTo>
                  <a:pt x="103202" y="0"/>
                </a:lnTo>
                <a:lnTo>
                  <a:pt x="9068849" y="0"/>
                </a:lnTo>
                <a:lnTo>
                  <a:pt x="9109026" y="8108"/>
                </a:lnTo>
                <a:lnTo>
                  <a:pt x="9141830" y="30222"/>
                </a:lnTo>
                <a:lnTo>
                  <a:pt x="9163944" y="63025"/>
                </a:lnTo>
                <a:lnTo>
                  <a:pt x="9172052" y="103202"/>
                </a:lnTo>
                <a:lnTo>
                  <a:pt x="9172052" y="1241071"/>
                </a:lnTo>
                <a:lnTo>
                  <a:pt x="9163944" y="1281248"/>
                </a:lnTo>
                <a:lnTo>
                  <a:pt x="9141830" y="1314052"/>
                </a:lnTo>
                <a:lnTo>
                  <a:pt x="9109026" y="1336165"/>
                </a:lnTo>
                <a:lnTo>
                  <a:pt x="9068849" y="1344274"/>
                </a:lnTo>
                <a:lnTo>
                  <a:pt x="103202" y="1344274"/>
                </a:lnTo>
                <a:lnTo>
                  <a:pt x="63025" y="1336165"/>
                </a:lnTo>
                <a:lnTo>
                  <a:pt x="30222" y="1314052"/>
                </a:lnTo>
                <a:lnTo>
                  <a:pt x="8108" y="1281248"/>
                </a:lnTo>
                <a:lnTo>
                  <a:pt x="0" y="1241071"/>
                </a:lnTo>
                <a:lnTo>
                  <a:pt x="0" y="103202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590280" y="2102688"/>
            <a:ext cx="8027034" cy="7602220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algn="ctr" marL="697230">
              <a:lnSpc>
                <a:spcPct val="100000"/>
              </a:lnSpc>
              <a:spcBef>
                <a:spcPts val="1170"/>
              </a:spcBef>
            </a:pP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Лаборатор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3150" spc="40">
                <a:solidFill>
                  <a:srgbClr val="565656"/>
                </a:solidFill>
                <a:latin typeface="Lucida Sans Unicode"/>
                <a:cs typeface="Lucida Sans Unicode"/>
              </a:rPr>
              <a:t>ые</a:t>
            </a:r>
            <a:r>
              <a:rPr dirty="0" sz="3150" spc="-2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признаки</a:t>
            </a:r>
            <a:endParaRPr sz="3150">
              <a:latin typeface="Lucida Sans Unicode"/>
              <a:cs typeface="Lucida Sans Unicode"/>
            </a:endParaRPr>
          </a:p>
          <a:p>
            <a:pPr marL="216535" marR="2157095" indent="-196850">
              <a:lnSpc>
                <a:spcPct val="101099"/>
              </a:lnSpc>
              <a:spcBef>
                <a:spcPts val="865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лейкоцитов,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нейтрофилов, </a:t>
            </a:r>
            <a:r>
              <a:rPr dirty="0" sz="2550" spc="-7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лимфоцитов,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тромбоцитов;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465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95">
                <a:solidFill>
                  <a:srgbClr val="1F1F1F"/>
                </a:solidFill>
                <a:latin typeface="Lucida Sans Unicode"/>
                <a:cs typeface="Lucida Sans Unicode"/>
              </a:rPr>
              <a:t>АЛТ,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45">
                <a:solidFill>
                  <a:srgbClr val="1F1F1F"/>
                </a:solidFill>
                <a:latin typeface="Lucida Sans Unicode"/>
                <a:cs typeface="Lucida Sans Unicode"/>
              </a:rPr>
              <a:t>АСТ,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ЛД</a:t>
            </a:r>
            <a:r>
              <a:rPr dirty="0" sz="255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СРБ,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глюкозы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1F1F1F"/>
                </a:solidFill>
                <a:latin typeface="Lucida Sans Unicode"/>
                <a:cs typeface="Lucida Sans Unicode"/>
              </a:rPr>
              <a:t>крови;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464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70">
                <a:solidFill>
                  <a:srgbClr val="1F1F1F"/>
                </a:solidFill>
                <a:latin typeface="Lucida Sans Unicode"/>
                <a:cs typeface="Lucida Sans Unicode"/>
              </a:rPr>
              <a:t>протром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иновое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0">
                <a:solidFill>
                  <a:srgbClr val="1F1F1F"/>
                </a:solidFill>
                <a:latin typeface="Lucida Sans Unicode"/>
                <a:cs typeface="Lucida Sans Unicode"/>
              </a:rPr>
              <a:t>вр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мя;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459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фибриногена.</a:t>
            </a:r>
            <a:endParaRPr sz="2550">
              <a:latin typeface="Lucida Sans Unicode"/>
              <a:cs typeface="Lucida Sans Unicode"/>
            </a:endParaRPr>
          </a:p>
          <a:p>
            <a:pPr algn="ctr" marL="698500">
              <a:lnSpc>
                <a:spcPct val="100000"/>
              </a:lnSpc>
              <a:spcBef>
                <a:spcPts val="1710"/>
              </a:spcBef>
            </a:pPr>
            <a:r>
              <a:rPr dirty="0" sz="3150" spc="-145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0">
                <a:solidFill>
                  <a:srgbClr val="565656"/>
                </a:solidFill>
                <a:latin typeface="Lucida Sans Unicode"/>
                <a:cs typeface="Lucida Sans Unicode"/>
              </a:rPr>
              <a:t>показаниям</a:t>
            </a:r>
            <a:endParaRPr sz="31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1335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D-димера;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1320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тропонина;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1320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5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4">
                <a:solidFill>
                  <a:srgbClr val="1F1F1F"/>
                </a:solidFill>
                <a:latin typeface="Lucida Sans Unicode"/>
                <a:cs typeface="Lucida Sans Unicode"/>
              </a:rPr>
              <a:t>ИЛ-6;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465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количе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тво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434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434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20">
                <a:solidFill>
                  <a:srgbClr val="1F1F1F"/>
                </a:solidFill>
                <a:latin typeface="Lucida Sans Unicode"/>
                <a:cs typeface="Lucida Sans Unicode"/>
              </a:rPr>
              <a:t>лим</a:t>
            </a:r>
            <a:r>
              <a:rPr dirty="0" sz="2550" spc="3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оцитов;</a:t>
            </a:r>
            <a:endParaRPr sz="2550">
              <a:latin typeface="Lucida Sans Unicode"/>
              <a:cs typeface="Lucida Sans Unicode"/>
            </a:endParaRPr>
          </a:p>
          <a:p>
            <a:pPr marL="216535" indent="-196850">
              <a:lnSpc>
                <a:spcPct val="100000"/>
              </a:lnSpc>
              <a:spcBef>
                <a:spcPts val="459"/>
              </a:spcBef>
              <a:buClr>
                <a:srgbClr val="0050EF"/>
              </a:buClr>
              <a:buFont typeface="Arial MT"/>
              <a:buChar char="•"/>
              <a:tabLst>
                <a:tab pos="217170" algn="l"/>
              </a:tabLst>
            </a:pPr>
            <a:r>
              <a:rPr dirty="0" sz="2550" spc="-210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2550" spc="-185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2550" spc="-434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proBNP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прокальцитонин.</a:t>
            </a:r>
            <a:endParaRPr sz="2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400">
              <a:latin typeface="Lucida Sans Unicode"/>
              <a:cs typeface="Lucida Sans Unicode"/>
            </a:endParaRPr>
          </a:p>
          <a:p>
            <a:pPr algn="ctr" marL="702310">
              <a:lnSpc>
                <a:spcPct val="100000"/>
              </a:lnSpc>
              <a:spcBef>
                <a:spcPts val="5"/>
              </a:spcBef>
            </a:pPr>
            <a:r>
              <a:rPr dirty="0" sz="3150" spc="-120">
                <a:solidFill>
                  <a:srgbClr val="565656"/>
                </a:solidFill>
                <a:latin typeface="Lucida Sans Unicode"/>
                <a:cs typeface="Lucida Sans Unicode"/>
              </a:rPr>
              <a:t>Инст</a:t>
            </a:r>
            <a:r>
              <a:rPr dirty="0" sz="3150" spc="-18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умен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>
                <a:solidFill>
                  <a:srgbClr val="565656"/>
                </a:solidFill>
                <a:latin typeface="Lucida Sans Unicode"/>
                <a:cs typeface="Lucida Sans Unicode"/>
              </a:rPr>
              <a:t>альные</a:t>
            </a:r>
            <a:r>
              <a:rPr dirty="0" sz="3150" spc="-2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признаки</a:t>
            </a:r>
            <a:endParaRPr sz="3150">
              <a:latin typeface="Lucida Sans Unicode"/>
              <a:cs typeface="Lucida Sans Unicode"/>
            </a:endParaRPr>
          </a:p>
          <a:p>
            <a:pPr marL="208915" indent="-196850">
              <a:lnSpc>
                <a:spcPct val="100000"/>
              </a:lnSpc>
              <a:spcBef>
                <a:spcPts val="900"/>
              </a:spcBef>
              <a:buClr>
                <a:srgbClr val="565656"/>
              </a:buClr>
              <a:buFont typeface="Arial MT"/>
              <a:buChar char="•"/>
              <a:tabLst>
                <a:tab pos="209550" algn="l"/>
              </a:tabLst>
            </a:pPr>
            <a:r>
              <a:rPr dirty="0" sz="2550" spc="-105">
                <a:solidFill>
                  <a:srgbClr val="1F1F1F"/>
                </a:solidFill>
                <a:latin typeface="Lucida Sans Unicode"/>
                <a:cs typeface="Lucida Sans Unicode"/>
              </a:rPr>
              <a:t>хар</a:t>
            </a:r>
            <a:r>
              <a:rPr dirty="0" sz="2550" spc="-9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55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55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адь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пора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1F1F1F"/>
                </a:solidFill>
                <a:latin typeface="Lucida Sans Unicode"/>
                <a:cs typeface="Lucida Sans Unicode"/>
              </a:rPr>
              <a:t>ОГК.</a:t>
            </a:r>
            <a:endParaRPr sz="2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7740" y="628430"/>
            <a:ext cx="43370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30">
                <a:solidFill>
                  <a:srgbClr val="A6A6A6"/>
                </a:solidFill>
                <a:latin typeface="Lucida Sans Unicode"/>
                <a:cs typeface="Lucida Sans Unicode"/>
              </a:rPr>
              <a:t>27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387" y="3722395"/>
            <a:ext cx="9453880" cy="3977640"/>
          </a:xfrm>
          <a:custGeom>
            <a:avLst/>
            <a:gdLst/>
            <a:ahLst/>
            <a:cxnLst/>
            <a:rect l="l" t="t" r="r" b="b"/>
            <a:pathLst>
              <a:path w="9453880" h="3977640">
                <a:moveTo>
                  <a:pt x="0" y="140574"/>
                </a:moveTo>
                <a:lnTo>
                  <a:pt x="7167" y="96135"/>
                </a:lnTo>
                <a:lnTo>
                  <a:pt x="27127" y="57546"/>
                </a:lnTo>
                <a:lnTo>
                  <a:pt x="57561" y="27118"/>
                </a:lnTo>
                <a:lnTo>
                  <a:pt x="96155" y="7165"/>
                </a:lnTo>
                <a:lnTo>
                  <a:pt x="140592" y="0"/>
                </a:lnTo>
                <a:lnTo>
                  <a:pt x="9312990" y="0"/>
                </a:lnTo>
                <a:lnTo>
                  <a:pt x="9357428" y="7165"/>
                </a:lnTo>
                <a:lnTo>
                  <a:pt x="9396018" y="27118"/>
                </a:lnTo>
                <a:lnTo>
                  <a:pt x="9426446" y="57546"/>
                </a:lnTo>
                <a:lnTo>
                  <a:pt x="9446399" y="96135"/>
                </a:lnTo>
                <a:lnTo>
                  <a:pt x="9453564" y="140574"/>
                </a:lnTo>
                <a:lnTo>
                  <a:pt x="9453564" y="3836600"/>
                </a:lnTo>
                <a:lnTo>
                  <a:pt x="9446399" y="3881038"/>
                </a:lnTo>
                <a:lnTo>
                  <a:pt x="9426446" y="3919628"/>
                </a:lnTo>
                <a:lnTo>
                  <a:pt x="9396018" y="3950056"/>
                </a:lnTo>
                <a:lnTo>
                  <a:pt x="9357428" y="3970009"/>
                </a:lnTo>
                <a:lnTo>
                  <a:pt x="9312990" y="3977174"/>
                </a:lnTo>
                <a:lnTo>
                  <a:pt x="140592" y="3977174"/>
                </a:lnTo>
                <a:lnTo>
                  <a:pt x="96155" y="3970009"/>
                </a:lnTo>
                <a:lnTo>
                  <a:pt x="57561" y="3950056"/>
                </a:lnTo>
                <a:lnTo>
                  <a:pt x="27127" y="3919628"/>
                </a:lnTo>
                <a:lnTo>
                  <a:pt x="7167" y="3881038"/>
                </a:lnTo>
                <a:lnTo>
                  <a:pt x="0" y="3836600"/>
                </a:lnTo>
                <a:lnTo>
                  <a:pt x="0" y="140574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2315" y="6975160"/>
            <a:ext cx="815467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95" i="1">
                <a:solidFill>
                  <a:srgbClr val="1F1F1F"/>
                </a:solidFill>
                <a:latin typeface="Arial"/>
                <a:cs typeface="Arial"/>
              </a:rPr>
              <a:t>рентгенография</a:t>
            </a:r>
            <a:r>
              <a:rPr dirty="0" sz="2100" spc="-2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125" i="1">
                <a:solidFill>
                  <a:srgbClr val="1F1F1F"/>
                </a:solidFill>
                <a:latin typeface="Arial"/>
                <a:cs typeface="Arial"/>
              </a:rPr>
              <a:t>и/или</a:t>
            </a:r>
            <a:r>
              <a:rPr dirty="0" sz="2100" spc="-5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155" i="1">
                <a:solidFill>
                  <a:srgbClr val="1F1F1F"/>
                </a:solidFill>
                <a:latin typeface="Arial"/>
                <a:cs typeface="Arial"/>
              </a:rPr>
              <a:t>КТ</a:t>
            </a:r>
            <a:r>
              <a:rPr dirty="0" sz="2100" spc="-4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85" i="1">
                <a:solidFill>
                  <a:srgbClr val="1F1F1F"/>
                </a:solidFill>
                <a:latin typeface="Arial"/>
                <a:cs typeface="Arial"/>
              </a:rPr>
              <a:t>выполняются</a:t>
            </a:r>
            <a:r>
              <a:rPr dirty="0" sz="2100" spc="-2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40" i="1">
                <a:solidFill>
                  <a:srgbClr val="1F1F1F"/>
                </a:solidFill>
                <a:latin typeface="Arial"/>
                <a:cs typeface="Arial"/>
              </a:rPr>
              <a:t>в</a:t>
            </a:r>
            <a:r>
              <a:rPr dirty="0" sz="2100" spc="-4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105" i="1">
                <a:solidFill>
                  <a:srgbClr val="1F1F1F"/>
                </a:solidFill>
                <a:latin typeface="Arial"/>
                <a:cs typeface="Arial"/>
              </a:rPr>
              <a:t>амбулаторных</a:t>
            </a:r>
            <a:r>
              <a:rPr dirty="0" sz="2100" spc="-20" i="1">
                <a:solidFill>
                  <a:srgbClr val="1F1F1F"/>
                </a:solidFill>
                <a:latin typeface="Arial"/>
                <a:cs typeface="Arial"/>
              </a:rPr>
              <a:t> условиях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315" y="7280677"/>
            <a:ext cx="887158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20" i="1">
                <a:solidFill>
                  <a:srgbClr val="1F1F1F"/>
                </a:solidFill>
                <a:latin typeface="Arial"/>
                <a:cs typeface="Arial"/>
              </a:rPr>
              <a:t>через</a:t>
            </a:r>
            <a:r>
              <a:rPr dirty="0" sz="2100" spc="-5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140" i="1">
                <a:solidFill>
                  <a:srgbClr val="1F1F1F"/>
                </a:solidFill>
                <a:latin typeface="Arial"/>
                <a:cs typeface="Arial"/>
              </a:rPr>
              <a:t>1-2</a:t>
            </a:r>
            <a:r>
              <a:rPr dirty="0" sz="2100" spc="-3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50" i="1">
                <a:solidFill>
                  <a:srgbClr val="1F1F1F"/>
                </a:solidFill>
                <a:latin typeface="Arial"/>
                <a:cs typeface="Arial"/>
              </a:rPr>
              <a:t>месяца</a:t>
            </a:r>
            <a:r>
              <a:rPr dirty="0" sz="2100" spc="-3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25" i="1">
                <a:solidFill>
                  <a:srgbClr val="1F1F1F"/>
                </a:solidFill>
                <a:latin typeface="Arial"/>
                <a:cs typeface="Arial"/>
              </a:rPr>
              <a:t>после</a:t>
            </a:r>
            <a:r>
              <a:rPr dirty="0" sz="2100" spc="-3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10" i="1">
                <a:solidFill>
                  <a:srgbClr val="1F1F1F"/>
                </a:solidFill>
                <a:latin typeface="Arial"/>
                <a:cs typeface="Arial"/>
              </a:rPr>
              <a:t>выписки</a:t>
            </a:r>
            <a:r>
              <a:rPr dirty="0" sz="2100" spc="-4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35" i="1">
                <a:solidFill>
                  <a:srgbClr val="1F1F1F"/>
                </a:solidFill>
                <a:latin typeface="Arial"/>
                <a:cs typeface="Arial"/>
              </a:rPr>
              <a:t>из</a:t>
            </a:r>
            <a:r>
              <a:rPr dirty="0" sz="2100" spc="-3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105" i="1">
                <a:solidFill>
                  <a:srgbClr val="1F1F1F"/>
                </a:solidFill>
                <a:latin typeface="Arial"/>
                <a:cs typeface="Arial"/>
              </a:rPr>
              <a:t>стационара</a:t>
            </a:r>
            <a:r>
              <a:rPr dirty="0" sz="2100" spc="-3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40" i="1">
                <a:solidFill>
                  <a:srgbClr val="1F1F1F"/>
                </a:solidFill>
                <a:latin typeface="Arial"/>
                <a:cs typeface="Arial"/>
              </a:rPr>
              <a:t>или</a:t>
            </a:r>
            <a:r>
              <a:rPr dirty="0" sz="2100" spc="-4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40" i="1">
                <a:solidFill>
                  <a:srgbClr val="1F1F1F"/>
                </a:solidFill>
                <a:latin typeface="Arial"/>
                <a:cs typeface="Arial"/>
              </a:rPr>
              <a:t>при</a:t>
            </a:r>
            <a:r>
              <a:rPr dirty="0" sz="2100" spc="-4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2100" spc="-80" i="1">
                <a:solidFill>
                  <a:srgbClr val="1F1F1F"/>
                </a:solidFill>
                <a:latin typeface="Arial"/>
                <a:cs typeface="Arial"/>
              </a:rPr>
              <a:t>необходимости.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387" y="2103156"/>
            <a:ext cx="18926175" cy="1354455"/>
          </a:xfrm>
          <a:custGeom>
            <a:avLst/>
            <a:gdLst/>
            <a:ahLst/>
            <a:cxnLst/>
            <a:rect l="l" t="t" r="r" b="b"/>
            <a:pathLst>
              <a:path w="18926175" h="1354454">
                <a:moveTo>
                  <a:pt x="0" y="115205"/>
                </a:moveTo>
                <a:lnTo>
                  <a:pt x="9050" y="70352"/>
                </a:lnTo>
                <a:lnTo>
                  <a:pt x="33734" y="33734"/>
                </a:lnTo>
                <a:lnTo>
                  <a:pt x="70344" y="9050"/>
                </a:lnTo>
                <a:lnTo>
                  <a:pt x="115178" y="0"/>
                </a:lnTo>
                <a:lnTo>
                  <a:pt x="18810472" y="0"/>
                </a:lnTo>
                <a:lnTo>
                  <a:pt x="18855325" y="9050"/>
                </a:lnTo>
                <a:lnTo>
                  <a:pt x="18891943" y="33734"/>
                </a:lnTo>
                <a:lnTo>
                  <a:pt x="18916627" y="70352"/>
                </a:lnTo>
                <a:lnTo>
                  <a:pt x="18925677" y="115205"/>
                </a:lnTo>
                <a:lnTo>
                  <a:pt x="18925677" y="1238889"/>
                </a:lnTo>
                <a:lnTo>
                  <a:pt x="18916627" y="1283741"/>
                </a:lnTo>
                <a:lnTo>
                  <a:pt x="18891943" y="1320360"/>
                </a:lnTo>
                <a:lnTo>
                  <a:pt x="18855325" y="1345044"/>
                </a:lnTo>
                <a:lnTo>
                  <a:pt x="18810472" y="1354094"/>
                </a:lnTo>
                <a:lnTo>
                  <a:pt x="115178" y="1354094"/>
                </a:lnTo>
                <a:lnTo>
                  <a:pt x="70344" y="1345044"/>
                </a:lnTo>
                <a:lnTo>
                  <a:pt x="33734" y="1320360"/>
                </a:lnTo>
                <a:lnTo>
                  <a:pt x="9050" y="1283741"/>
                </a:lnTo>
                <a:lnTo>
                  <a:pt x="0" y="1238889"/>
                </a:lnTo>
                <a:lnTo>
                  <a:pt x="0" y="11520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4302" y="10262923"/>
            <a:ext cx="11890375" cy="549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700" spc="-30" b="1">
                <a:solidFill>
                  <a:srgbClr val="1F1F1F"/>
                </a:solidFill>
                <a:latin typeface="Trebuchet MS"/>
                <a:cs typeface="Trebuchet MS"/>
              </a:rPr>
              <a:t>*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отсутствия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условий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самоизоляции,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рассмотреть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вопрос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выписке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медицинский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обсерватор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другие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организации,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обеспечивающие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условия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изоляции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необходимый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срок.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218" y="10166073"/>
            <a:ext cx="11666855" cy="0"/>
          </a:xfrm>
          <a:custGeom>
            <a:avLst/>
            <a:gdLst/>
            <a:ahLst/>
            <a:cxnLst/>
            <a:rect l="l" t="t" r="r" b="b"/>
            <a:pathLst>
              <a:path w="11666855" h="0">
                <a:moveTo>
                  <a:pt x="0" y="0"/>
                </a:moveTo>
                <a:lnTo>
                  <a:pt x="11666379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576184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90">
                <a:solidFill>
                  <a:srgbClr val="FF2D66"/>
                </a:solidFill>
              </a:rPr>
              <a:t>По</a:t>
            </a:r>
            <a:r>
              <a:rPr dirty="0" sz="4300" spc="-225">
                <a:solidFill>
                  <a:srgbClr val="FF2D66"/>
                </a:solidFill>
              </a:rPr>
              <a:t>р</a:t>
            </a:r>
            <a:r>
              <a:rPr dirty="0" sz="4300" spc="-95">
                <a:solidFill>
                  <a:srgbClr val="FF2D66"/>
                </a:solidFill>
              </a:rPr>
              <a:t>я</a:t>
            </a:r>
            <a:r>
              <a:rPr dirty="0" sz="4300" spc="-90">
                <a:solidFill>
                  <a:srgbClr val="FF2D66"/>
                </a:solidFill>
              </a:rPr>
              <a:t>д</a:t>
            </a:r>
            <a:r>
              <a:rPr dirty="0" sz="4300" spc="-80">
                <a:solidFill>
                  <a:srgbClr val="FF2D66"/>
                </a:solidFill>
              </a:rPr>
              <a:t>ок</a:t>
            </a:r>
            <a:r>
              <a:rPr dirty="0" sz="4300" spc="-315">
                <a:solidFill>
                  <a:srgbClr val="FF2D66"/>
                </a:solidFill>
              </a:rPr>
              <a:t> </a:t>
            </a:r>
            <a:r>
              <a:rPr dirty="0" sz="4300" spc="-25">
                <a:solidFill>
                  <a:srgbClr val="FF2D66"/>
                </a:solidFill>
              </a:rPr>
              <a:t>выписки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20">
                <a:solidFill>
                  <a:srgbClr val="FF2D66"/>
                </a:solidFill>
              </a:rPr>
              <a:t>пациен</a:t>
            </a:r>
            <a:r>
              <a:rPr dirty="0" sz="4300" spc="-160">
                <a:solidFill>
                  <a:srgbClr val="FF2D66"/>
                </a:solidFill>
              </a:rPr>
              <a:t>т</a:t>
            </a:r>
            <a:r>
              <a:rPr dirty="0" sz="4300" spc="15">
                <a:solidFill>
                  <a:srgbClr val="FF2D66"/>
                </a:solidFill>
              </a:rPr>
              <a:t>ов</a:t>
            </a:r>
            <a:endParaRPr sz="4300"/>
          </a:p>
        </p:txBody>
      </p:sp>
      <p:sp>
        <p:nvSpPr>
          <p:cNvPr id="10" name="object 10"/>
          <p:cNvSpPr txBox="1"/>
          <p:nvPr/>
        </p:nvSpPr>
        <p:spPr>
          <a:xfrm>
            <a:off x="6891980" y="880300"/>
            <a:ext cx="778827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">
                <a:solidFill>
                  <a:srgbClr val="565656"/>
                </a:solidFill>
                <a:latin typeface="Lucida Sans Unicode"/>
                <a:cs typeface="Lucida Sans Unicode"/>
              </a:rPr>
              <a:t>из</a:t>
            </a:r>
            <a:r>
              <a:rPr dirty="0" sz="4300" spc="-2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00">
                <a:solidFill>
                  <a:srgbClr val="565656"/>
                </a:solidFill>
                <a:latin typeface="Lucida Sans Unicode"/>
                <a:cs typeface="Lucida Sans Unicode"/>
              </a:rPr>
              <a:t>меди</a:t>
            </a:r>
            <a:r>
              <a:rPr dirty="0" sz="4300" spc="-204">
                <a:solidFill>
                  <a:srgbClr val="565656"/>
                </a:solidFill>
                <a:latin typeface="Lucida Sans Unicode"/>
                <a:cs typeface="Lucida Sans Unicode"/>
              </a:rPr>
              <a:t>ц</a:t>
            </a:r>
            <a:r>
              <a:rPr dirty="0" sz="4300" spc="-100">
                <a:solidFill>
                  <a:srgbClr val="565656"/>
                </a:solidFill>
                <a:latin typeface="Lucida Sans Unicode"/>
                <a:cs typeface="Lucida Sans Unicode"/>
              </a:rPr>
              <a:t>инс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110">
                <a:solidFill>
                  <a:srgbClr val="565656"/>
                </a:solidFill>
                <a:latin typeface="Lucida Sans Unicode"/>
                <a:cs typeface="Lucida Sans Unicode"/>
              </a:rPr>
              <a:t>ой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00">
                <a:solidFill>
                  <a:srgbClr val="565656"/>
                </a:solidFill>
                <a:latin typeface="Lucida Sans Unicode"/>
                <a:cs typeface="Lucida Sans Unicode"/>
              </a:rPr>
              <a:t>ор</a:t>
            </a:r>
            <a:r>
              <a:rPr dirty="0" sz="4300" spc="-210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50">
                <a:solidFill>
                  <a:srgbClr val="565656"/>
                </a:solidFill>
                <a:latin typeface="Lucida Sans Unicode"/>
                <a:cs typeface="Lucida Sans Unicode"/>
              </a:rPr>
              <a:t>ани</a:t>
            </a:r>
            <a:r>
              <a:rPr dirty="0" sz="4300" spc="-35">
                <a:solidFill>
                  <a:srgbClr val="565656"/>
                </a:solidFill>
                <a:latin typeface="Lucida Sans Unicode"/>
                <a:cs typeface="Lucida Sans Unicode"/>
              </a:rPr>
              <a:t>з</a:t>
            </a:r>
            <a:r>
              <a:rPr dirty="0" sz="4300" spc="-125">
                <a:solidFill>
                  <a:srgbClr val="565656"/>
                </a:solidFill>
                <a:latin typeface="Lucida Sans Unicode"/>
                <a:cs typeface="Lucida Sans Unicode"/>
              </a:rPr>
              <a:t>ации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247645" y="682805"/>
            <a:ext cx="11760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480">
                <a:solidFill>
                  <a:srgbClr val="0050EF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0928" y="4134436"/>
            <a:ext cx="4300220" cy="243713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35"/>
              </a:spcBef>
            </a:pPr>
            <a:r>
              <a:rPr dirty="0" sz="2000" spc="-40" b="1">
                <a:solidFill>
                  <a:srgbClr val="00B895"/>
                </a:solidFill>
                <a:latin typeface="Trebuchet MS"/>
                <a:cs typeface="Trebuchet MS"/>
              </a:rPr>
              <a:t>Лечение</a:t>
            </a:r>
            <a:r>
              <a:rPr dirty="0" sz="2000" spc="-13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00B895"/>
                </a:solidFill>
                <a:latin typeface="Trebuchet MS"/>
                <a:cs typeface="Trebuchet MS"/>
              </a:rPr>
              <a:t>в</a:t>
            </a:r>
            <a:r>
              <a:rPr dirty="0" sz="2000" spc="-135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00B895"/>
                </a:solidFill>
                <a:latin typeface="Trebuchet MS"/>
                <a:cs typeface="Trebuchet MS"/>
              </a:rPr>
              <a:t>а</a:t>
            </a:r>
            <a:r>
              <a:rPr dirty="0" sz="2000" spc="-45" b="1">
                <a:solidFill>
                  <a:srgbClr val="00B895"/>
                </a:solidFill>
                <a:latin typeface="Trebuchet MS"/>
                <a:cs typeface="Trebuchet MS"/>
              </a:rPr>
              <a:t>м</a:t>
            </a:r>
            <a:r>
              <a:rPr dirty="0" sz="2000" spc="-80" b="1">
                <a:solidFill>
                  <a:srgbClr val="00B895"/>
                </a:solidFill>
                <a:latin typeface="Trebuchet MS"/>
                <a:cs typeface="Trebuchet MS"/>
              </a:rPr>
              <a:t>б</a:t>
            </a:r>
            <a:r>
              <a:rPr dirty="0" sz="2000" spc="-70" b="1">
                <a:solidFill>
                  <a:srgbClr val="00B895"/>
                </a:solidFill>
                <a:latin typeface="Trebuchet MS"/>
                <a:cs typeface="Trebuchet MS"/>
              </a:rPr>
              <a:t>у</a:t>
            </a:r>
            <a:r>
              <a:rPr dirty="0" sz="2000" spc="-10" b="1">
                <a:solidFill>
                  <a:srgbClr val="00B895"/>
                </a:solidFill>
                <a:latin typeface="Trebuchet MS"/>
                <a:cs typeface="Trebuchet MS"/>
              </a:rPr>
              <a:t>л</a:t>
            </a:r>
            <a:r>
              <a:rPr dirty="0" sz="2000" spc="-35" b="1">
                <a:solidFill>
                  <a:srgbClr val="00B895"/>
                </a:solidFill>
                <a:latin typeface="Trebuchet MS"/>
                <a:cs typeface="Trebuchet MS"/>
              </a:rPr>
              <a:t>а</a:t>
            </a:r>
            <a:r>
              <a:rPr dirty="0" sz="2000" spc="-70" b="1">
                <a:solidFill>
                  <a:srgbClr val="00B895"/>
                </a:solidFill>
                <a:latin typeface="Trebuchet MS"/>
                <a:cs typeface="Trebuchet MS"/>
              </a:rPr>
              <a:t>т</a:t>
            </a:r>
            <a:r>
              <a:rPr dirty="0" sz="2000" b="1">
                <a:solidFill>
                  <a:srgbClr val="00B895"/>
                </a:solidFill>
                <a:latin typeface="Trebuchet MS"/>
                <a:cs typeface="Trebuchet MS"/>
              </a:rPr>
              <a:t>орных</a:t>
            </a:r>
            <a:r>
              <a:rPr dirty="0" sz="2000" spc="-120" b="1">
                <a:solidFill>
                  <a:srgbClr val="00B895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00B895"/>
                </a:solidFill>
                <a:latin typeface="Trebuchet MS"/>
                <a:cs typeface="Trebuchet MS"/>
              </a:rPr>
              <a:t>у</a:t>
            </a:r>
            <a:r>
              <a:rPr dirty="0" sz="2000" spc="-25" b="1">
                <a:solidFill>
                  <a:srgbClr val="00B895"/>
                </a:solidFill>
                <a:latin typeface="Trebuchet MS"/>
                <a:cs typeface="Trebuchet MS"/>
              </a:rPr>
              <a:t>словиях</a:t>
            </a:r>
            <a:endParaRPr sz="2000">
              <a:latin typeface="Trebuchet MS"/>
              <a:cs typeface="Trebuchet MS"/>
            </a:endParaRPr>
          </a:p>
          <a:p>
            <a:pPr marL="365125" marR="1180465" indent="-32766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лу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шение 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клини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ес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тин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40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возду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125">
                <a:solidFill>
                  <a:srgbClr val="1F1F1F"/>
                </a:solidFill>
                <a:latin typeface="Lucida Sans Unicode"/>
                <a:cs typeface="Lucida Sans Unicode"/>
              </a:rPr>
              <a:t>%;</a:t>
            </a:r>
            <a:endParaRPr sz="20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9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585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,5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4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С;</a:t>
            </a:r>
            <a:endParaRPr sz="2000">
              <a:latin typeface="Lucida Sans Unicode"/>
              <a:cs typeface="Lucida Sans Unicode"/>
            </a:endParaRPr>
          </a:p>
          <a:p>
            <a:pPr marL="365125" marR="1464945" indent="-32766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уменьшение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уровня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СРБ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5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мг/л;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1387" y="7885062"/>
            <a:ext cx="11730990" cy="2176145"/>
          </a:xfrm>
          <a:custGeom>
            <a:avLst/>
            <a:gdLst/>
            <a:ahLst/>
            <a:cxnLst/>
            <a:rect l="l" t="t" r="r" b="b"/>
            <a:pathLst>
              <a:path w="11730990" h="2176145">
                <a:moveTo>
                  <a:pt x="0" y="122388"/>
                </a:moveTo>
                <a:lnTo>
                  <a:pt x="9617" y="74763"/>
                </a:lnTo>
                <a:lnTo>
                  <a:pt x="35845" y="35859"/>
                </a:lnTo>
                <a:lnTo>
                  <a:pt x="74748" y="9622"/>
                </a:lnTo>
                <a:lnTo>
                  <a:pt x="122388" y="0"/>
                </a:lnTo>
                <a:lnTo>
                  <a:pt x="11608367" y="0"/>
                </a:lnTo>
                <a:lnTo>
                  <a:pt x="11655992" y="9622"/>
                </a:lnTo>
                <a:lnTo>
                  <a:pt x="11694896" y="35859"/>
                </a:lnTo>
                <a:lnTo>
                  <a:pt x="11721133" y="74763"/>
                </a:lnTo>
                <a:lnTo>
                  <a:pt x="11730756" y="122388"/>
                </a:lnTo>
                <a:lnTo>
                  <a:pt x="11730756" y="2053327"/>
                </a:lnTo>
                <a:lnTo>
                  <a:pt x="11721133" y="2100952"/>
                </a:lnTo>
                <a:lnTo>
                  <a:pt x="11694896" y="2139856"/>
                </a:lnTo>
                <a:lnTo>
                  <a:pt x="11655992" y="2166093"/>
                </a:lnTo>
                <a:lnTo>
                  <a:pt x="11608367" y="2175716"/>
                </a:lnTo>
                <a:lnTo>
                  <a:pt x="122388" y="2175716"/>
                </a:lnTo>
                <a:lnTo>
                  <a:pt x="74748" y="2166093"/>
                </a:lnTo>
                <a:lnTo>
                  <a:pt x="35845" y="2139856"/>
                </a:lnTo>
                <a:lnTo>
                  <a:pt x="9617" y="2100952"/>
                </a:lnTo>
                <a:lnTo>
                  <a:pt x="0" y="2053327"/>
                </a:lnTo>
                <a:lnTo>
                  <a:pt x="0" y="122388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1437" y="7865041"/>
            <a:ext cx="11216640" cy="2001520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2550" spc="5" b="1">
                <a:solidFill>
                  <a:srgbClr val="565656"/>
                </a:solidFill>
                <a:latin typeface="Trebuchet MS"/>
                <a:cs typeface="Trebuchet MS"/>
              </a:rPr>
              <a:t>Транспортировка</a:t>
            </a:r>
            <a:r>
              <a:rPr dirty="0" sz="2550" spc="-16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-20" b="1">
                <a:solidFill>
                  <a:srgbClr val="565656"/>
                </a:solidFill>
                <a:latin typeface="Trebuchet MS"/>
                <a:cs typeface="Trebuchet MS"/>
              </a:rPr>
              <a:t>больных</a:t>
            </a:r>
            <a:r>
              <a:rPr dirty="0" sz="255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15" b="1">
                <a:solidFill>
                  <a:srgbClr val="565656"/>
                </a:solidFill>
                <a:latin typeface="Trebuchet MS"/>
                <a:cs typeface="Trebuchet MS"/>
              </a:rPr>
              <a:t>коронавирусной</a:t>
            </a:r>
            <a:r>
              <a:rPr dirty="0" sz="2550" spc="-19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15" b="1">
                <a:solidFill>
                  <a:srgbClr val="565656"/>
                </a:solidFill>
                <a:latin typeface="Trebuchet MS"/>
                <a:cs typeface="Trebuchet MS"/>
              </a:rPr>
              <a:t>инфекцией</a:t>
            </a:r>
            <a:r>
              <a:rPr dirty="0" sz="2550" spc="-15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25" b="1">
                <a:solidFill>
                  <a:srgbClr val="565656"/>
                </a:solidFill>
                <a:latin typeface="Trebuchet MS"/>
                <a:cs typeface="Trebuchet MS"/>
              </a:rPr>
              <a:t>из</a:t>
            </a:r>
            <a:r>
              <a:rPr dirty="0" sz="2550" spc="-17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15" b="1">
                <a:solidFill>
                  <a:srgbClr val="565656"/>
                </a:solidFill>
                <a:latin typeface="Trebuchet MS"/>
                <a:cs typeface="Trebuchet MS"/>
              </a:rPr>
              <a:t>стационара</a:t>
            </a:r>
            <a:endParaRPr sz="2550">
              <a:latin typeface="Trebuchet MS"/>
              <a:cs typeface="Trebuchet MS"/>
            </a:endParaRPr>
          </a:p>
          <a:p>
            <a:pPr marL="381000" indent="-368935">
              <a:lnSpc>
                <a:spcPct val="100000"/>
              </a:lnSpc>
              <a:spcBef>
                <a:spcPts val="875"/>
              </a:spcBef>
              <a:buClr>
                <a:srgbClr val="FF2D66"/>
              </a:buClr>
              <a:buFont typeface="Courier New"/>
              <a:buChar char="o"/>
              <a:tabLst>
                <a:tab pos="381635" algn="l"/>
              </a:tabLst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отрицательного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endParaRPr sz="2000">
              <a:latin typeface="Lucida Sans Unicode"/>
              <a:cs typeface="Lucida Sans Unicode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SARS-CoV-2,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выписывается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транспортируется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любым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доступным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транспортом;</a:t>
            </a:r>
            <a:endParaRPr sz="2000">
              <a:latin typeface="Lucida Sans Unicode"/>
              <a:cs typeface="Lucida Sans Unicode"/>
            </a:endParaRPr>
          </a:p>
          <a:p>
            <a:pPr marL="381000" marR="1782445" indent="-368935">
              <a:lnSpc>
                <a:spcPct val="100000"/>
              </a:lnSpc>
              <a:spcBef>
                <a:spcPts val="865"/>
              </a:spcBef>
              <a:buClr>
                <a:srgbClr val="FF2D66"/>
              </a:buClr>
              <a:buFont typeface="Courier New"/>
              <a:buChar char="o"/>
              <a:tabLst>
                <a:tab pos="381635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выписке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отрицательного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анализа,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его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транспортировка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санитарным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транспортом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места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самоизоляции*.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518007" y="7885062"/>
            <a:ext cx="6969125" cy="2176145"/>
          </a:xfrm>
          <a:custGeom>
            <a:avLst/>
            <a:gdLst/>
            <a:ahLst/>
            <a:cxnLst/>
            <a:rect l="l" t="t" r="r" b="b"/>
            <a:pathLst>
              <a:path w="6969125" h="2176145">
                <a:moveTo>
                  <a:pt x="0" y="122388"/>
                </a:moveTo>
                <a:lnTo>
                  <a:pt x="9622" y="74763"/>
                </a:lnTo>
                <a:lnTo>
                  <a:pt x="35859" y="35859"/>
                </a:lnTo>
                <a:lnTo>
                  <a:pt x="74763" y="9622"/>
                </a:lnTo>
                <a:lnTo>
                  <a:pt x="122388" y="0"/>
                </a:lnTo>
                <a:lnTo>
                  <a:pt x="6846669" y="0"/>
                </a:lnTo>
                <a:lnTo>
                  <a:pt x="6894293" y="9622"/>
                </a:lnTo>
                <a:lnTo>
                  <a:pt x="6933198" y="35859"/>
                </a:lnTo>
                <a:lnTo>
                  <a:pt x="6959434" y="74763"/>
                </a:lnTo>
                <a:lnTo>
                  <a:pt x="6969057" y="122388"/>
                </a:lnTo>
                <a:lnTo>
                  <a:pt x="6969057" y="2053327"/>
                </a:lnTo>
                <a:lnTo>
                  <a:pt x="6959434" y="2100952"/>
                </a:lnTo>
                <a:lnTo>
                  <a:pt x="6933198" y="2139856"/>
                </a:lnTo>
                <a:lnTo>
                  <a:pt x="6894293" y="2166093"/>
                </a:lnTo>
                <a:lnTo>
                  <a:pt x="6846669" y="2175716"/>
                </a:lnTo>
                <a:lnTo>
                  <a:pt x="122388" y="2175716"/>
                </a:lnTo>
                <a:lnTo>
                  <a:pt x="74763" y="2166093"/>
                </a:lnTo>
                <a:lnTo>
                  <a:pt x="35859" y="2139856"/>
                </a:lnTo>
                <a:lnTo>
                  <a:pt x="9622" y="2100952"/>
                </a:lnTo>
                <a:lnTo>
                  <a:pt x="0" y="2053327"/>
                </a:lnTo>
                <a:lnTo>
                  <a:pt x="0" y="122388"/>
                </a:lnTo>
                <a:close/>
              </a:path>
            </a:pathLst>
          </a:custGeom>
          <a:ln w="27278">
            <a:solidFill>
              <a:srgbClr val="00C3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799185" y="8006936"/>
            <a:ext cx="570547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b="1">
                <a:solidFill>
                  <a:srgbClr val="565656"/>
                </a:solidFill>
                <a:latin typeface="Trebuchet MS"/>
                <a:cs typeface="Trebuchet MS"/>
              </a:rPr>
              <a:t>Пациент</a:t>
            </a:r>
            <a:r>
              <a:rPr dirty="0" sz="2550" spc="-14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-30" b="1">
                <a:solidFill>
                  <a:srgbClr val="565656"/>
                </a:solidFill>
                <a:latin typeface="Trebuchet MS"/>
                <a:cs typeface="Trebuchet MS"/>
              </a:rPr>
              <a:t>счи</a:t>
            </a:r>
            <a:r>
              <a:rPr dirty="0" sz="2550" spc="-55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550" spc="-15" b="1">
                <a:solidFill>
                  <a:srgbClr val="565656"/>
                </a:solidFill>
                <a:latin typeface="Trebuchet MS"/>
                <a:cs typeface="Trebuchet MS"/>
              </a:rPr>
              <a:t>ае</a:t>
            </a:r>
            <a:r>
              <a:rPr dirty="0" sz="2550" spc="-60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550" spc="-30" b="1">
                <a:solidFill>
                  <a:srgbClr val="565656"/>
                </a:solidFill>
                <a:latin typeface="Trebuchet MS"/>
                <a:cs typeface="Trebuchet MS"/>
              </a:rPr>
              <a:t>ся</a:t>
            </a:r>
            <a:r>
              <a:rPr dirty="0" sz="2550" spc="-16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550" spc="5" b="1">
                <a:solidFill>
                  <a:srgbClr val="565656"/>
                </a:solidFill>
                <a:latin typeface="Trebuchet MS"/>
                <a:cs typeface="Trebuchet MS"/>
              </a:rPr>
              <a:t>выз</a:t>
            </a:r>
            <a:r>
              <a:rPr dirty="0" sz="2550" spc="15" b="1">
                <a:solidFill>
                  <a:srgbClr val="565656"/>
                </a:solidFill>
                <a:latin typeface="Trebuchet MS"/>
                <a:cs typeface="Trebuchet MS"/>
              </a:rPr>
              <a:t>д</a:t>
            </a:r>
            <a:r>
              <a:rPr dirty="0" sz="2550" spc="50" b="1">
                <a:solidFill>
                  <a:srgbClr val="565656"/>
                </a:solidFill>
                <a:latin typeface="Trebuchet MS"/>
                <a:cs typeface="Trebuchet MS"/>
              </a:rPr>
              <a:t>ор</a:t>
            </a:r>
            <a:r>
              <a:rPr dirty="0" sz="2550" spc="55" b="1">
                <a:solidFill>
                  <a:srgbClr val="565656"/>
                </a:solidFill>
                <a:latin typeface="Trebuchet MS"/>
                <a:cs typeface="Trebuchet MS"/>
              </a:rPr>
              <a:t>о</a:t>
            </a:r>
            <a:r>
              <a:rPr dirty="0" sz="2550" spc="15" b="1">
                <a:solidFill>
                  <a:srgbClr val="565656"/>
                </a:solidFill>
                <a:latin typeface="Trebuchet MS"/>
                <a:cs typeface="Trebuchet MS"/>
              </a:rPr>
              <a:t>ве</a:t>
            </a:r>
            <a:r>
              <a:rPr dirty="0" sz="2550" spc="5" b="1">
                <a:solidFill>
                  <a:srgbClr val="565656"/>
                </a:solidFill>
                <a:latin typeface="Trebuchet MS"/>
                <a:cs typeface="Trebuchet MS"/>
              </a:rPr>
              <a:t>в</a:t>
            </a:r>
            <a:r>
              <a:rPr dirty="0" sz="2550" spc="-85" b="1">
                <a:solidFill>
                  <a:srgbClr val="565656"/>
                </a:solidFill>
                <a:latin typeface="Trebuchet MS"/>
                <a:cs typeface="Trebuchet MS"/>
              </a:rPr>
              <a:t>шим: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99185" y="8400709"/>
            <a:ext cx="6438900" cy="116014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39725" indent="-327660">
              <a:lnSpc>
                <a:spcPct val="100000"/>
              </a:lnSpc>
              <a:spcBef>
                <a:spcPts val="960"/>
              </a:spcBef>
              <a:buClr>
                <a:srgbClr val="00C3AE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000" spc="-3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емпе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7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560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,2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5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С;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во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ду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7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000" spc="125">
                <a:solidFill>
                  <a:srgbClr val="1F1F1F"/>
                </a:solidFill>
                <a:latin typeface="Lucida Sans Unicode"/>
                <a:cs typeface="Lucida Sans Unicode"/>
              </a:rPr>
              <a:t>%;</a:t>
            </a:r>
            <a:endParaRPr sz="2000">
              <a:latin typeface="Lucida Sans Unicode"/>
              <a:cs typeface="Lucida Sans Unicode"/>
            </a:endParaRPr>
          </a:p>
          <a:p>
            <a:pPr marL="339725" marR="1215390" indent="-327660">
              <a:lnSpc>
                <a:spcPct val="100000"/>
              </a:lnSpc>
              <a:spcBef>
                <a:spcPts val="865"/>
              </a:spcBef>
              <a:buClr>
                <a:srgbClr val="00C3AE"/>
              </a:buClr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днокр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тный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ный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 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сле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ния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SAR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S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4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926" y="4191884"/>
            <a:ext cx="2536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FF2D66"/>
                </a:solidFill>
                <a:latin typeface="Trebuchet MS"/>
                <a:cs typeface="Trebuchet MS"/>
              </a:rPr>
              <a:t>Перевод</a:t>
            </a:r>
            <a:r>
              <a:rPr dirty="0" sz="2000" spc="-12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FF2D66"/>
                </a:solidFill>
                <a:latin typeface="Trebuchet MS"/>
                <a:cs typeface="Trebuchet MS"/>
              </a:rPr>
              <a:t>в</a:t>
            </a:r>
            <a:r>
              <a:rPr dirty="0" sz="2000" spc="-12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FF2D66"/>
                </a:solidFill>
                <a:latin typeface="Trebuchet MS"/>
                <a:cs typeface="Trebuchet MS"/>
              </a:rPr>
              <a:t>МО</a:t>
            </a:r>
            <a:r>
              <a:rPr dirty="0" sz="2000" spc="-12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spc="35" b="1">
                <a:solidFill>
                  <a:srgbClr val="FF2D66"/>
                </a:solidFill>
                <a:latin typeface="Trebuchet MS"/>
                <a:cs typeface="Trebuchet MS"/>
              </a:rPr>
              <a:t>II</a:t>
            </a:r>
            <a:r>
              <a:rPr dirty="0" sz="2000" spc="-135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2D66"/>
                </a:solidFill>
                <a:latin typeface="Trebuchet MS"/>
                <a:cs typeface="Trebuchet MS"/>
              </a:rPr>
              <a:t>типа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7527" y="4552140"/>
            <a:ext cx="3663950" cy="2021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125" marR="536575" indent="-327660">
              <a:lnSpc>
                <a:spcPct val="100000"/>
              </a:lnSpc>
              <a:spcBef>
                <a:spcPts val="100"/>
              </a:spcBef>
              <a:buClr>
                <a:srgbClr val="F93763"/>
              </a:buClr>
              <a:buFont typeface="Wingdings"/>
              <a:buChar char=""/>
              <a:tabLst>
                <a:tab pos="36576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стойкое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улучшение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клинической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картины;</a:t>
            </a:r>
            <a:endParaRPr sz="20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40"/>
              </a:spcBef>
              <a:buClr>
                <a:srgbClr val="F93763"/>
              </a:buClr>
              <a:buFont typeface="Wingdings"/>
              <a:buChar char=""/>
              <a:tabLst>
                <a:tab pos="365760" algn="l"/>
              </a:tabLst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воздухе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93%;</a:t>
            </a:r>
            <a:endParaRPr sz="20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434"/>
              </a:spcBef>
              <a:buClr>
                <a:srgbClr val="F93763"/>
              </a:buClr>
              <a:buFont typeface="Wingdings"/>
              <a:buChar char=""/>
              <a:tabLst>
                <a:tab pos="3657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темпер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45">
                <a:solidFill>
                  <a:srgbClr val="1F1F1F"/>
                </a:solidFill>
                <a:latin typeface="Lucida Sans Unicode"/>
                <a:cs typeface="Lucida Sans Unicode"/>
              </a:rPr>
              <a:t>37,5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50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С;</a:t>
            </a:r>
            <a:endParaRPr sz="2000">
              <a:latin typeface="Lucida Sans Unicode"/>
              <a:cs typeface="Lucida Sans Unicode"/>
            </a:endParaRPr>
          </a:p>
          <a:p>
            <a:pPr marL="365125" marR="829310" indent="-327660">
              <a:lnSpc>
                <a:spcPct val="100000"/>
              </a:lnSpc>
              <a:spcBef>
                <a:spcPts val="434"/>
              </a:spcBef>
              <a:buClr>
                <a:srgbClr val="F93763"/>
              </a:buClr>
              <a:buFont typeface="Wingdings"/>
              <a:buChar char=""/>
              <a:tabLst>
                <a:tab pos="3657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уменьшение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уровня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СРБ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30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мг/л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4827" y="6603249"/>
            <a:ext cx="8986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indent="-327660">
              <a:lnSpc>
                <a:spcPct val="100000"/>
              </a:lnSpc>
              <a:spcBef>
                <a:spcPts val="100"/>
              </a:spcBef>
              <a:buClr>
                <a:srgbClr val="F93763"/>
              </a:buClr>
              <a:buFont typeface="Wingdings"/>
              <a:buChar char=""/>
              <a:tabLst>
                <a:tab pos="378460" algn="l"/>
                <a:tab pos="4693920" algn="l"/>
                <a:tab pos="5020945" algn="l"/>
              </a:tabLst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ур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вень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лимфоцит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1,</a:t>
            </a:r>
            <a:r>
              <a:rPr dirty="0" sz="2000" spc="-290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×</a:t>
            </a:r>
            <a:r>
              <a:rPr dirty="0" sz="2000" spc="-31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315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baseline="24691" sz="2025" spc="-217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/л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	</a:t>
            </a:r>
            <a:r>
              <a:rPr dirty="0" sz="2000">
                <a:solidFill>
                  <a:srgbClr val="00B895"/>
                </a:solidFill>
                <a:latin typeface="Wingdings"/>
                <a:cs typeface="Wingdings"/>
              </a:rPr>
              <a:t></a:t>
            </a:r>
            <a:r>
              <a:rPr dirty="0" sz="2000">
                <a:solidFill>
                  <a:srgbClr val="00B895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лимфоци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84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31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640">
                <a:solidFill>
                  <a:srgbClr val="1F1F1F"/>
                </a:solidFill>
                <a:latin typeface="Lucida Sans Unicode"/>
                <a:cs typeface="Lucida Sans Unicode"/>
              </a:rPr>
              <a:t>×</a:t>
            </a:r>
            <a:r>
              <a:rPr dirty="0" sz="2000" spc="-310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baseline="24691" sz="2025" spc="-217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/л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96463" y="3743127"/>
            <a:ext cx="9190990" cy="3956685"/>
          </a:xfrm>
          <a:custGeom>
            <a:avLst/>
            <a:gdLst/>
            <a:ahLst/>
            <a:cxnLst/>
            <a:rect l="l" t="t" r="r" b="b"/>
            <a:pathLst>
              <a:path w="9190990" h="3956684">
                <a:moveTo>
                  <a:pt x="0" y="139846"/>
                </a:moveTo>
                <a:lnTo>
                  <a:pt x="7133" y="95658"/>
                </a:lnTo>
                <a:lnTo>
                  <a:pt x="26993" y="57271"/>
                </a:lnTo>
                <a:lnTo>
                  <a:pt x="57271" y="26993"/>
                </a:lnTo>
                <a:lnTo>
                  <a:pt x="95658" y="7133"/>
                </a:lnTo>
                <a:lnTo>
                  <a:pt x="139846" y="0"/>
                </a:lnTo>
                <a:lnTo>
                  <a:pt x="9050754" y="0"/>
                </a:lnTo>
                <a:lnTo>
                  <a:pt x="9094942" y="7133"/>
                </a:lnTo>
                <a:lnTo>
                  <a:pt x="9133330" y="26993"/>
                </a:lnTo>
                <a:lnTo>
                  <a:pt x="9163608" y="57271"/>
                </a:lnTo>
                <a:lnTo>
                  <a:pt x="9183468" y="95658"/>
                </a:lnTo>
                <a:lnTo>
                  <a:pt x="9190601" y="139846"/>
                </a:lnTo>
                <a:lnTo>
                  <a:pt x="9190601" y="3816596"/>
                </a:lnTo>
                <a:lnTo>
                  <a:pt x="9183468" y="3860784"/>
                </a:lnTo>
                <a:lnTo>
                  <a:pt x="9163608" y="3899171"/>
                </a:lnTo>
                <a:lnTo>
                  <a:pt x="9133330" y="3929450"/>
                </a:lnTo>
                <a:lnTo>
                  <a:pt x="9094942" y="3949310"/>
                </a:lnTo>
                <a:lnTo>
                  <a:pt x="9050754" y="3956443"/>
                </a:lnTo>
                <a:lnTo>
                  <a:pt x="139846" y="3956443"/>
                </a:lnTo>
                <a:lnTo>
                  <a:pt x="95658" y="3949310"/>
                </a:lnTo>
                <a:lnTo>
                  <a:pt x="57271" y="3929450"/>
                </a:lnTo>
                <a:lnTo>
                  <a:pt x="26993" y="3899171"/>
                </a:lnTo>
                <a:lnTo>
                  <a:pt x="7133" y="3860784"/>
                </a:lnTo>
                <a:lnTo>
                  <a:pt x="0" y="3816596"/>
                </a:lnTo>
                <a:lnTo>
                  <a:pt x="0" y="139846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582188" y="3870455"/>
            <a:ext cx="8699500" cy="34309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23495">
              <a:lnSpc>
                <a:spcPct val="100000"/>
              </a:lnSpc>
              <a:spcBef>
                <a:spcPts val="90"/>
              </a:spcBef>
            </a:pPr>
            <a:r>
              <a:rPr dirty="0" sz="2300" spc="-35" b="1">
                <a:solidFill>
                  <a:srgbClr val="565656"/>
                </a:solidFill>
                <a:latin typeface="Trebuchet MS"/>
                <a:cs typeface="Trebuchet MS"/>
              </a:rPr>
              <a:t>Медицин</a:t>
            </a:r>
            <a:r>
              <a:rPr dirty="0" sz="2300" spc="-40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2300" spc="5" b="1">
                <a:solidFill>
                  <a:srgbClr val="565656"/>
                </a:solidFill>
                <a:latin typeface="Trebuchet MS"/>
                <a:cs typeface="Trebuchet MS"/>
              </a:rPr>
              <a:t>кая</a:t>
            </a:r>
            <a:r>
              <a:rPr dirty="0" sz="2300" spc="-16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помощь</a:t>
            </a:r>
            <a:r>
              <a:rPr dirty="0" sz="230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10" b="1">
                <a:solidFill>
                  <a:srgbClr val="565656"/>
                </a:solidFill>
                <a:latin typeface="Trebuchet MS"/>
                <a:cs typeface="Trebuchet MS"/>
              </a:rPr>
              <a:t>на</a:t>
            </a:r>
            <a:r>
              <a:rPr dirty="0" sz="2300" spc="-15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амбулаторн</a:t>
            </a:r>
            <a:r>
              <a:rPr dirty="0" sz="2300" spc="-25" b="1">
                <a:solidFill>
                  <a:srgbClr val="565656"/>
                </a:solidFill>
                <a:latin typeface="Trebuchet MS"/>
                <a:cs typeface="Trebuchet MS"/>
              </a:rPr>
              <a:t>о</a:t>
            </a:r>
            <a:r>
              <a:rPr dirty="0" sz="2300" spc="-100" b="1">
                <a:solidFill>
                  <a:srgbClr val="565656"/>
                </a:solidFill>
                <a:latin typeface="Trebuchet MS"/>
                <a:cs typeface="Trebuchet MS"/>
              </a:rPr>
              <a:t>м</a:t>
            </a:r>
            <a:r>
              <a:rPr dirty="0" sz="2300" spc="-17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75" b="1">
                <a:solidFill>
                  <a:srgbClr val="565656"/>
                </a:solidFill>
                <a:latin typeface="Trebuchet MS"/>
                <a:cs typeface="Trebuchet MS"/>
              </a:rPr>
              <a:t>этапе:</a:t>
            </a:r>
            <a:endParaRPr sz="2300">
              <a:latin typeface="Trebuchet MS"/>
              <a:cs typeface="Trebuchet MS"/>
            </a:endParaRPr>
          </a:p>
          <a:p>
            <a:pPr marL="339725" indent="-327660">
              <a:lnSpc>
                <a:spcPct val="100000"/>
              </a:lnSpc>
              <a:spcBef>
                <a:spcPts val="10"/>
              </a:spcBef>
              <a:buFont typeface="Wingdings"/>
              <a:buChar char=""/>
              <a:tabLst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ежедневное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наблюдение,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том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дистанционное;</a:t>
            </a:r>
            <a:endParaRPr sz="2000">
              <a:latin typeface="Lucida Sans Unicode"/>
              <a:cs typeface="Lucida Sans Unicode"/>
            </a:endParaRPr>
          </a:p>
          <a:p>
            <a:pPr marL="339725" marR="1726564" indent="-32766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мости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рентг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ноло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ического 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органов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грудной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клетки;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0"/>
              </a:spcBef>
              <a:buFont typeface="Wingdings"/>
              <a:buChar char=""/>
              <a:tabLst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SARS-CoV-2;</a:t>
            </a:r>
            <a:endParaRPr sz="2000">
              <a:latin typeface="Lucida Sans Unicode"/>
              <a:cs typeface="Lucida Sans Unicode"/>
            </a:endParaRPr>
          </a:p>
          <a:p>
            <a:pPr marL="339725" marR="1403350" indent="-32766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4036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пациенту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выписки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соблюдать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режим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самоизоляции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получения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отрицательного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результата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SARS-CoV-2;</a:t>
            </a:r>
            <a:endParaRPr sz="2000">
              <a:latin typeface="Lucida Sans Unicode"/>
              <a:cs typeface="Lucida Sans Unicode"/>
            </a:endParaRPr>
          </a:p>
          <a:p>
            <a:pPr marL="339725" marR="488315" indent="-327660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контрольные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проводят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ранее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чем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месяц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выписки,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проводится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случае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легкого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течения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перенесенного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1912" y="2181802"/>
            <a:ext cx="16744950" cy="19373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3400">
                <a:solidFill>
                  <a:srgbClr val="0050EF"/>
                </a:solidFill>
                <a:latin typeface="Lucida Sans Unicode"/>
                <a:cs typeface="Lucida Sans Unicode"/>
              </a:rPr>
              <a:t>Решение</a:t>
            </a:r>
            <a:r>
              <a:rPr dirty="0" sz="340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8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5">
                <a:solidFill>
                  <a:srgbClr val="0050EF"/>
                </a:solidFill>
                <a:latin typeface="Lucida Sans Unicode"/>
                <a:cs typeface="Lucida Sans Unicode"/>
              </a:rPr>
              <a:t>выписке</a:t>
            </a:r>
            <a:r>
              <a:rPr dirty="0" sz="340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60">
                <a:solidFill>
                  <a:srgbClr val="0050E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340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80">
                <a:solidFill>
                  <a:srgbClr val="0050EF"/>
                </a:solidFill>
                <a:latin typeface="Lucida Sans Unicode"/>
                <a:cs typeface="Lucida Sans Unicode"/>
              </a:rPr>
              <a:t>может</a:t>
            </a:r>
            <a:r>
              <a:rPr dirty="0" sz="340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5">
                <a:solidFill>
                  <a:srgbClr val="0050EF"/>
                </a:solidFill>
                <a:latin typeface="Lucida Sans Unicode"/>
                <a:cs typeface="Lucida Sans Unicode"/>
              </a:rPr>
              <a:t>быть</a:t>
            </a:r>
            <a:r>
              <a:rPr dirty="0" sz="340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40">
                <a:solidFill>
                  <a:srgbClr val="0050EF"/>
                </a:solidFill>
                <a:latin typeface="Lucida Sans Unicode"/>
                <a:cs typeface="Lucida Sans Unicode"/>
              </a:rPr>
              <a:t>принято</a:t>
            </a:r>
            <a:endParaRPr sz="3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3400" spc="-325">
                <a:solidFill>
                  <a:srgbClr val="0050EF"/>
                </a:solidFill>
                <a:latin typeface="Lucida Sans Unicode"/>
                <a:cs typeface="Lucida Sans Unicode"/>
              </a:rPr>
              <a:t>ДО</a:t>
            </a:r>
            <a:r>
              <a:rPr dirty="0" sz="340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30">
                <a:solidFill>
                  <a:srgbClr val="0050EF"/>
                </a:solidFill>
                <a:latin typeface="Lucida Sans Unicode"/>
                <a:cs typeface="Lucida Sans Unicode"/>
              </a:rPr>
              <a:t>ПОЛУЧЕНИЯ</a:t>
            </a:r>
            <a:r>
              <a:rPr dirty="0" sz="34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70">
                <a:solidFill>
                  <a:srgbClr val="0050EF"/>
                </a:solidFill>
                <a:latin typeface="Lucida Sans Unicode"/>
                <a:cs typeface="Lucida Sans Unicode"/>
              </a:rPr>
              <a:t>ОТРИЦАТЕЛЬНОГО</a:t>
            </a:r>
            <a:r>
              <a:rPr dirty="0" sz="340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45">
                <a:solidFill>
                  <a:srgbClr val="0050EF"/>
                </a:solidFill>
                <a:latin typeface="Lucida Sans Unicode"/>
                <a:cs typeface="Lucida Sans Unicode"/>
              </a:rPr>
              <a:t>РЕЗУЛЬТАТА</a:t>
            </a:r>
            <a:r>
              <a:rPr dirty="0" sz="3400" spc="-2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5">
                <a:solidFill>
                  <a:srgbClr val="0050EF"/>
                </a:solidFill>
                <a:latin typeface="Lucida Sans Unicode"/>
                <a:cs typeface="Lucida Sans Unicode"/>
              </a:rPr>
              <a:t>исследования</a:t>
            </a:r>
            <a:r>
              <a:rPr dirty="0" sz="340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5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340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5">
                <a:solidFill>
                  <a:srgbClr val="0050EF"/>
                </a:solidFill>
                <a:latin typeface="Lucida Sans Unicode"/>
                <a:cs typeface="Lucida Sans Unicode"/>
              </a:rPr>
              <a:t>РНК</a:t>
            </a:r>
            <a:r>
              <a:rPr dirty="0" sz="340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60">
                <a:solidFill>
                  <a:srgbClr val="0050EF"/>
                </a:solidFill>
                <a:latin typeface="Lucida Sans Unicode"/>
                <a:cs typeface="Lucida Sans Unicode"/>
              </a:rPr>
              <a:t>SARS-CoV-2</a:t>
            </a:r>
            <a:endParaRPr sz="3400">
              <a:latin typeface="Lucida Sans Unicode"/>
              <a:cs typeface="Lucida Sans Unicode"/>
            </a:endParaRPr>
          </a:p>
          <a:p>
            <a:pPr marL="1280795">
              <a:lnSpc>
                <a:spcPct val="100000"/>
              </a:lnSpc>
              <a:spcBef>
                <a:spcPts val="4410"/>
              </a:spcBef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Клинико-рентгенологические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критерии: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1362" y="628430"/>
            <a:ext cx="514984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15">
                <a:solidFill>
                  <a:srgbClr val="A6A6A6"/>
                </a:solidFill>
                <a:latin typeface="Lucida Sans Unicode"/>
                <a:cs typeface="Lucida Sans Unicode"/>
              </a:rPr>
              <a:t>28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103156"/>
            <a:ext cx="18861405" cy="1354455"/>
          </a:xfrm>
          <a:custGeom>
            <a:avLst/>
            <a:gdLst/>
            <a:ahLst/>
            <a:cxnLst/>
            <a:rect l="l" t="t" r="r" b="b"/>
            <a:pathLst>
              <a:path w="18861405" h="1354454">
                <a:moveTo>
                  <a:pt x="0" y="115205"/>
                </a:moveTo>
                <a:lnTo>
                  <a:pt x="9050" y="70352"/>
                </a:lnTo>
                <a:lnTo>
                  <a:pt x="33734" y="33734"/>
                </a:lnTo>
                <a:lnTo>
                  <a:pt x="70344" y="9050"/>
                </a:lnTo>
                <a:lnTo>
                  <a:pt x="115178" y="0"/>
                </a:lnTo>
                <a:lnTo>
                  <a:pt x="18746095" y="0"/>
                </a:lnTo>
                <a:lnTo>
                  <a:pt x="18790948" y="9050"/>
                </a:lnTo>
                <a:lnTo>
                  <a:pt x="18827566" y="33734"/>
                </a:lnTo>
                <a:lnTo>
                  <a:pt x="18852251" y="70352"/>
                </a:lnTo>
                <a:lnTo>
                  <a:pt x="18861301" y="115205"/>
                </a:lnTo>
                <a:lnTo>
                  <a:pt x="18861301" y="1238889"/>
                </a:lnTo>
                <a:lnTo>
                  <a:pt x="18852251" y="1283741"/>
                </a:lnTo>
                <a:lnTo>
                  <a:pt x="18827566" y="1320360"/>
                </a:lnTo>
                <a:lnTo>
                  <a:pt x="18790948" y="1345044"/>
                </a:lnTo>
                <a:lnTo>
                  <a:pt x="18746095" y="1354094"/>
                </a:lnTo>
                <a:lnTo>
                  <a:pt x="115178" y="1354094"/>
                </a:lnTo>
                <a:lnTo>
                  <a:pt x="70344" y="1345044"/>
                </a:lnTo>
                <a:lnTo>
                  <a:pt x="33734" y="1320360"/>
                </a:lnTo>
                <a:lnTo>
                  <a:pt x="9050" y="1283741"/>
                </a:lnTo>
                <a:lnTo>
                  <a:pt x="0" y="1238889"/>
                </a:lnTo>
                <a:lnTo>
                  <a:pt x="0" y="11520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1065" y="2140557"/>
            <a:ext cx="17582515" cy="1203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Объем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кратность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диспансерного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наблюдения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">
                <a:solidFill>
                  <a:srgbClr val="0050EF"/>
                </a:solidFill>
                <a:latin typeface="Lucida Sans Unicode"/>
                <a:cs typeface="Lucida Sans Unicode"/>
              </a:rPr>
              <a:t>зависят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от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0">
                <a:solidFill>
                  <a:srgbClr val="0050E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30">
                <a:solidFill>
                  <a:srgbClr val="0050EF"/>
                </a:solidFill>
                <a:latin typeface="Lucida Sans Unicode"/>
                <a:cs typeface="Lucida Sans Unicode"/>
              </a:rPr>
              <a:t>наличия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осложнений. </a:t>
            </a:r>
            <a:r>
              <a:rPr dirty="0" sz="2550" spc="-7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При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отсутствии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жалоб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патологических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изменений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по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результатам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исследований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дальнейшее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диспансерное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наблюдение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соответствии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Приказом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Минздрава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России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от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60">
                <a:solidFill>
                  <a:srgbClr val="0050EF"/>
                </a:solidFill>
                <a:latin typeface="Lucida Sans Unicode"/>
                <a:cs typeface="Lucida Sans Unicode"/>
              </a:rPr>
              <a:t>29.03.2019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10">
                <a:solidFill>
                  <a:srgbClr val="0050EF"/>
                </a:solidFill>
                <a:latin typeface="Lucida Sans Unicode"/>
                <a:cs typeface="Lucida Sans Unicode"/>
              </a:rPr>
              <a:t>№173н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3141" y="3743127"/>
            <a:ext cx="9434195" cy="4887595"/>
          </a:xfrm>
          <a:custGeom>
            <a:avLst/>
            <a:gdLst/>
            <a:ahLst/>
            <a:cxnLst/>
            <a:rect l="l" t="t" r="r" b="b"/>
            <a:pathLst>
              <a:path w="9434194" h="4887595">
                <a:moveTo>
                  <a:pt x="0" y="190493"/>
                </a:moveTo>
                <a:lnTo>
                  <a:pt x="5031" y="146816"/>
                </a:lnTo>
                <a:lnTo>
                  <a:pt x="19362" y="106720"/>
                </a:lnTo>
                <a:lnTo>
                  <a:pt x="41850" y="71350"/>
                </a:lnTo>
                <a:lnTo>
                  <a:pt x="71350" y="41850"/>
                </a:lnTo>
                <a:lnTo>
                  <a:pt x="106720" y="19362"/>
                </a:lnTo>
                <a:lnTo>
                  <a:pt x="146816" y="5031"/>
                </a:lnTo>
                <a:lnTo>
                  <a:pt x="190493" y="0"/>
                </a:lnTo>
                <a:lnTo>
                  <a:pt x="9243430" y="0"/>
                </a:lnTo>
                <a:lnTo>
                  <a:pt x="9287107" y="5031"/>
                </a:lnTo>
                <a:lnTo>
                  <a:pt x="9327203" y="19362"/>
                </a:lnTo>
                <a:lnTo>
                  <a:pt x="9362573" y="41850"/>
                </a:lnTo>
                <a:lnTo>
                  <a:pt x="9392073" y="71350"/>
                </a:lnTo>
                <a:lnTo>
                  <a:pt x="9414561" y="106720"/>
                </a:lnTo>
                <a:lnTo>
                  <a:pt x="9428892" y="146816"/>
                </a:lnTo>
                <a:lnTo>
                  <a:pt x="9433923" y="190493"/>
                </a:lnTo>
                <a:lnTo>
                  <a:pt x="9433923" y="4696685"/>
                </a:lnTo>
                <a:lnTo>
                  <a:pt x="9428892" y="4740362"/>
                </a:lnTo>
                <a:lnTo>
                  <a:pt x="9414561" y="4780457"/>
                </a:lnTo>
                <a:lnTo>
                  <a:pt x="9392073" y="4815827"/>
                </a:lnTo>
                <a:lnTo>
                  <a:pt x="9362573" y="4845328"/>
                </a:lnTo>
                <a:lnTo>
                  <a:pt x="9327203" y="4867815"/>
                </a:lnTo>
                <a:lnTo>
                  <a:pt x="9287107" y="4882147"/>
                </a:lnTo>
                <a:lnTo>
                  <a:pt x="9243430" y="4887178"/>
                </a:lnTo>
                <a:lnTo>
                  <a:pt x="190493" y="4887178"/>
                </a:lnTo>
                <a:lnTo>
                  <a:pt x="146816" y="4882147"/>
                </a:lnTo>
                <a:lnTo>
                  <a:pt x="106720" y="4867815"/>
                </a:lnTo>
                <a:lnTo>
                  <a:pt x="71350" y="4845328"/>
                </a:lnTo>
                <a:lnTo>
                  <a:pt x="41850" y="4815827"/>
                </a:lnTo>
                <a:lnTo>
                  <a:pt x="19362" y="4780457"/>
                </a:lnTo>
                <a:lnTo>
                  <a:pt x="5031" y="4740362"/>
                </a:lnTo>
                <a:lnTo>
                  <a:pt x="0" y="4696685"/>
                </a:lnTo>
                <a:lnTo>
                  <a:pt x="0" y="190493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353505" y="3885277"/>
            <a:ext cx="8520430" cy="453326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220979">
              <a:lnSpc>
                <a:spcPts val="2750"/>
              </a:lnSpc>
              <a:spcBef>
                <a:spcPts val="190"/>
              </a:spcBef>
            </a:pPr>
            <a:r>
              <a:rPr dirty="0" sz="2300" spc="-10" b="1">
                <a:solidFill>
                  <a:srgbClr val="1F1F1F"/>
                </a:solidFill>
                <a:latin typeface="Trebuchet MS"/>
                <a:cs typeface="Trebuchet MS"/>
              </a:rPr>
              <a:t>Пациенты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300" spc="-16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1F1F1F"/>
                </a:solidFill>
                <a:latin typeface="Trebuchet MS"/>
                <a:cs typeface="Trebuchet MS"/>
              </a:rPr>
              <a:t>перенесенной</a:t>
            </a:r>
            <a:r>
              <a:rPr dirty="0" sz="2300" spc="-14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пневмонией</a:t>
            </a:r>
            <a:r>
              <a:rPr dirty="0" sz="2300" spc="-14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легкой</a:t>
            </a:r>
            <a:r>
              <a:rPr dirty="0" sz="2300" spc="-1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или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1F1F1F"/>
                </a:solidFill>
                <a:latin typeface="Trebuchet MS"/>
                <a:cs typeface="Trebuchet MS"/>
              </a:rPr>
              <a:t>средней </a:t>
            </a:r>
            <a:r>
              <a:rPr dirty="0" sz="2300" spc="-68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1F1F1F"/>
                </a:solidFill>
                <a:latin typeface="Trebuchet MS"/>
                <a:cs typeface="Trebuchet MS"/>
              </a:rPr>
              <a:t>тя</a:t>
            </a:r>
            <a:r>
              <a:rPr dirty="0" sz="2300" spc="-85" b="1">
                <a:solidFill>
                  <a:srgbClr val="1F1F1F"/>
                </a:solidFill>
                <a:latin typeface="Trebuchet MS"/>
                <a:cs typeface="Trebuchet MS"/>
              </a:rPr>
              <a:t>ж</a:t>
            </a:r>
            <a:r>
              <a:rPr dirty="0" sz="2300" spc="-95" b="1">
                <a:solidFill>
                  <a:srgbClr val="1F1F1F"/>
                </a:solidFill>
                <a:latin typeface="Trebuchet MS"/>
                <a:cs typeface="Trebuchet MS"/>
              </a:rPr>
              <a:t>ести,</a:t>
            </a:r>
            <a:r>
              <a:rPr dirty="0" sz="2300" spc="-17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1F1F1F"/>
                </a:solidFill>
                <a:latin typeface="Trebuchet MS"/>
                <a:cs typeface="Trebuchet MS"/>
              </a:rPr>
              <a:t>к</a:t>
            </a:r>
            <a:r>
              <a:rPr dirty="0" sz="2300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300" spc="-85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300" spc="10" b="1">
                <a:solidFill>
                  <a:srgbClr val="1F1F1F"/>
                </a:solidFill>
                <a:latin typeface="Trebuchet MS"/>
                <a:cs typeface="Trebuchet MS"/>
              </a:rPr>
              <a:t>орые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не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н</a:t>
            </a:r>
            <a:r>
              <a:rPr dirty="0" sz="2300" spc="-90" b="1">
                <a:solidFill>
                  <a:srgbClr val="1F1F1F"/>
                </a:solidFill>
                <a:latin typeface="Trebuchet MS"/>
                <a:cs typeface="Trebuchet MS"/>
              </a:rPr>
              <a:t>уж</a:t>
            </a:r>
            <a:r>
              <a:rPr dirty="0" sz="2300" spc="-60" b="1">
                <a:solidFill>
                  <a:srgbClr val="1F1F1F"/>
                </a:solidFill>
                <a:latin typeface="Trebuchet MS"/>
                <a:cs typeface="Trebuchet MS"/>
              </a:rPr>
              <a:t>д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ались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2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2300" spc="-16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лечении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2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2300" spc="-17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90" b="1">
                <a:solidFill>
                  <a:srgbClr val="1F1F1F"/>
                </a:solidFill>
                <a:latin typeface="Trebuchet MS"/>
                <a:cs typeface="Trebuchet MS"/>
              </a:rPr>
              <a:t>ОРИТ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655"/>
              </a:lnSpc>
            </a:pPr>
            <a:r>
              <a:rPr dirty="0" sz="2300" spc="45">
                <a:solidFill>
                  <a:srgbClr val="1F1F1F"/>
                </a:solidFill>
                <a:latin typeface="Lucida Sans Unicode"/>
                <a:cs typeface="Lucida Sans Unicode"/>
              </a:rPr>
              <a:t>(в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ам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орные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endParaRPr sz="2300">
              <a:latin typeface="Lucida Sans Unicode"/>
              <a:cs typeface="Lucida Sans Unicode"/>
            </a:endParaRPr>
          </a:p>
          <a:p>
            <a:pPr marL="12700" marR="320675">
              <a:lnSpc>
                <a:spcPts val="2750"/>
              </a:lnSpc>
              <a:spcBef>
                <a:spcPts val="95"/>
              </a:spcBef>
            </a:pPr>
            <a:r>
              <a:rPr dirty="0" sz="2300" spc="5" b="1">
                <a:solidFill>
                  <a:srgbClr val="1F1F1F"/>
                </a:solidFill>
                <a:latin typeface="Trebuchet MS"/>
                <a:cs typeface="Trebuchet MS"/>
              </a:rPr>
              <a:t>при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наличии</a:t>
            </a:r>
            <a:r>
              <a:rPr dirty="0" sz="2300" spc="-16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рентгенограмме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легких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момент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выписки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8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недель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рен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енография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60"/>
              </a:lnSpc>
            </a:pP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легки</a:t>
            </a:r>
            <a:r>
              <a:rPr dirty="0" sz="2300" spc="-29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логически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енен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34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прове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спирографии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39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измерение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наг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уз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е;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34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ЭхоКГ*;</a:t>
            </a:r>
            <a:endParaRPr sz="2000">
              <a:latin typeface="Lucida Sans Unicode"/>
              <a:cs typeface="Lucida Sans Unicode"/>
            </a:endParaRPr>
          </a:p>
          <a:p>
            <a:pPr marL="339725" marR="1129030" indent="-327660">
              <a:lnSpc>
                <a:spcPct val="100000"/>
              </a:lnSpc>
              <a:spcBef>
                <a:spcPts val="434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ТЭЛА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сразу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выполнить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3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6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ангиогр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фию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ле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очн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ерий;</a:t>
            </a:r>
            <a:endParaRPr sz="20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0000"/>
              </a:lnSpc>
              <a:spcBef>
                <a:spcPts val="440"/>
              </a:spcBef>
              <a:buClr>
                <a:srgbClr val="565656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легочный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фиброз,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интерстициальные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болезни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высокого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разрешения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(и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диффузионный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тест).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126" y="3742035"/>
            <a:ext cx="9172575" cy="4888865"/>
          </a:xfrm>
          <a:custGeom>
            <a:avLst/>
            <a:gdLst/>
            <a:ahLst/>
            <a:cxnLst/>
            <a:rect l="l" t="t" r="r" b="b"/>
            <a:pathLst>
              <a:path w="9172575" h="4888865">
                <a:moveTo>
                  <a:pt x="0" y="173853"/>
                </a:moveTo>
                <a:lnTo>
                  <a:pt x="6210" y="127635"/>
                </a:lnTo>
                <a:lnTo>
                  <a:pt x="23738" y="86105"/>
                </a:lnTo>
                <a:lnTo>
                  <a:pt x="50925" y="50919"/>
                </a:lnTo>
                <a:lnTo>
                  <a:pt x="86114" y="23735"/>
                </a:lnTo>
                <a:lnTo>
                  <a:pt x="127649" y="6210"/>
                </a:lnTo>
                <a:lnTo>
                  <a:pt x="173871" y="0"/>
                </a:lnTo>
                <a:lnTo>
                  <a:pt x="8998198" y="0"/>
                </a:lnTo>
                <a:lnTo>
                  <a:pt x="9044416" y="6210"/>
                </a:lnTo>
                <a:lnTo>
                  <a:pt x="9085947" y="23735"/>
                </a:lnTo>
                <a:lnTo>
                  <a:pt x="9121132" y="50919"/>
                </a:lnTo>
                <a:lnTo>
                  <a:pt x="9148316" y="86105"/>
                </a:lnTo>
                <a:lnTo>
                  <a:pt x="9165842" y="127635"/>
                </a:lnTo>
                <a:lnTo>
                  <a:pt x="9172052" y="173853"/>
                </a:lnTo>
                <a:lnTo>
                  <a:pt x="9172052" y="4714416"/>
                </a:lnTo>
                <a:lnTo>
                  <a:pt x="9165842" y="4760634"/>
                </a:lnTo>
                <a:lnTo>
                  <a:pt x="9148316" y="4802164"/>
                </a:lnTo>
                <a:lnTo>
                  <a:pt x="9121132" y="4837350"/>
                </a:lnTo>
                <a:lnTo>
                  <a:pt x="9085947" y="4864534"/>
                </a:lnTo>
                <a:lnTo>
                  <a:pt x="9044416" y="4882059"/>
                </a:lnTo>
                <a:lnTo>
                  <a:pt x="8998198" y="4888269"/>
                </a:lnTo>
                <a:lnTo>
                  <a:pt x="173871" y="4888269"/>
                </a:lnTo>
                <a:lnTo>
                  <a:pt x="127649" y="4882059"/>
                </a:lnTo>
                <a:lnTo>
                  <a:pt x="86114" y="4864534"/>
                </a:lnTo>
                <a:lnTo>
                  <a:pt x="50925" y="4837350"/>
                </a:lnTo>
                <a:lnTo>
                  <a:pt x="23738" y="4802164"/>
                </a:lnTo>
                <a:lnTo>
                  <a:pt x="6210" y="4760634"/>
                </a:lnTo>
                <a:lnTo>
                  <a:pt x="0" y="4714416"/>
                </a:lnTo>
                <a:lnTo>
                  <a:pt x="0" y="173853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3216" y="3878457"/>
            <a:ext cx="8578850" cy="4314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224154">
              <a:lnSpc>
                <a:spcPts val="2750"/>
              </a:lnSpc>
              <a:spcBef>
                <a:spcPts val="190"/>
              </a:spcBef>
            </a:pPr>
            <a:r>
              <a:rPr dirty="0" sz="2300" spc="-15" b="1">
                <a:solidFill>
                  <a:srgbClr val="565656"/>
                </a:solidFill>
                <a:latin typeface="Trebuchet MS"/>
                <a:cs typeface="Trebuchet MS"/>
              </a:rPr>
              <a:t>Пациен</a:t>
            </a:r>
            <a:r>
              <a:rPr dirty="0" sz="2300" spc="-45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300" spc="-114" b="1">
                <a:solidFill>
                  <a:srgbClr val="565656"/>
                </a:solidFill>
                <a:latin typeface="Trebuchet MS"/>
                <a:cs typeface="Trebuchet MS"/>
              </a:rPr>
              <a:t>ам,</a:t>
            </a:r>
            <a:r>
              <a:rPr dirty="0" sz="230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565656"/>
                </a:solidFill>
                <a:latin typeface="Trebuchet MS"/>
                <a:cs typeface="Trebuchet MS"/>
              </a:rPr>
              <a:t>к</a:t>
            </a:r>
            <a:r>
              <a:rPr dirty="0" sz="2300" b="1">
                <a:solidFill>
                  <a:srgbClr val="565656"/>
                </a:solidFill>
                <a:latin typeface="Trebuchet MS"/>
                <a:cs typeface="Trebuchet MS"/>
              </a:rPr>
              <a:t>о</a:t>
            </a:r>
            <a:r>
              <a:rPr dirty="0" sz="2300" spc="-85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300" b="1">
                <a:solidFill>
                  <a:srgbClr val="565656"/>
                </a:solidFill>
                <a:latin typeface="Trebuchet MS"/>
                <a:cs typeface="Trebuchet MS"/>
              </a:rPr>
              <a:t>орым</a:t>
            </a:r>
            <a:r>
              <a:rPr dirty="0" sz="230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140" b="1">
                <a:solidFill>
                  <a:srgbClr val="565656"/>
                </a:solidFill>
                <a:latin typeface="Trebuchet MS"/>
                <a:cs typeface="Trebuchet MS"/>
              </a:rPr>
              <a:t>д</a:t>
            </a:r>
            <a:r>
              <a:rPr dirty="0" sz="2300" spc="-40" b="1">
                <a:solidFill>
                  <a:srgbClr val="565656"/>
                </a:solidFill>
                <a:latin typeface="Trebuchet MS"/>
                <a:cs typeface="Trebuchet MS"/>
              </a:rPr>
              <a:t>ли</a:t>
            </a:r>
            <a:r>
              <a:rPr dirty="0" sz="2300" spc="-70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300" spc="-30" b="1">
                <a:solidFill>
                  <a:srgbClr val="565656"/>
                </a:solidFill>
                <a:latin typeface="Trebuchet MS"/>
                <a:cs typeface="Trebuchet MS"/>
              </a:rPr>
              <a:t>ельно</a:t>
            </a:r>
            <a:r>
              <a:rPr dirty="0" sz="2300" spc="-17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20" b="1">
                <a:solidFill>
                  <a:srgbClr val="565656"/>
                </a:solidFill>
                <a:latin typeface="Trebuchet MS"/>
                <a:cs typeface="Trebuchet MS"/>
              </a:rPr>
              <a:t>пров</a:t>
            </a:r>
            <a:r>
              <a:rPr dirty="0" sz="2300" spc="-15" b="1">
                <a:solidFill>
                  <a:srgbClr val="565656"/>
                </a:solidFill>
                <a:latin typeface="Trebuchet MS"/>
                <a:cs typeface="Trebuchet MS"/>
              </a:rPr>
              <a:t>о</a:t>
            </a:r>
            <a:r>
              <a:rPr dirty="0" sz="2300" spc="-50" b="1">
                <a:solidFill>
                  <a:srgbClr val="565656"/>
                </a:solidFill>
                <a:latin typeface="Trebuchet MS"/>
                <a:cs typeface="Trebuchet MS"/>
              </a:rPr>
              <a:t>дилась</a:t>
            </a:r>
            <a:r>
              <a:rPr dirty="0" sz="2300" spc="-15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неи</a:t>
            </a:r>
            <a:r>
              <a:rPr dirty="0" sz="2300" spc="-30" b="1">
                <a:solidFill>
                  <a:srgbClr val="565656"/>
                </a:solidFill>
                <a:latin typeface="Trebuchet MS"/>
                <a:cs typeface="Trebuchet MS"/>
              </a:rPr>
              <a:t>н</a:t>
            </a:r>
            <a:r>
              <a:rPr dirty="0" sz="2300" spc="15" b="1">
                <a:solidFill>
                  <a:srgbClr val="565656"/>
                </a:solidFill>
                <a:latin typeface="Trebuchet MS"/>
                <a:cs typeface="Trebuchet MS"/>
              </a:rPr>
              <a:t>вазивн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а</a:t>
            </a:r>
            <a:r>
              <a:rPr dirty="0" sz="2300" spc="-5" b="1">
                <a:solidFill>
                  <a:srgbClr val="565656"/>
                </a:solidFill>
                <a:latin typeface="Trebuchet MS"/>
                <a:cs typeface="Trebuchet MS"/>
              </a:rPr>
              <a:t>я  </a:t>
            </a:r>
            <a:r>
              <a:rPr dirty="0" sz="2300" spc="40" b="1">
                <a:solidFill>
                  <a:srgbClr val="565656"/>
                </a:solidFill>
                <a:latin typeface="Trebuchet MS"/>
                <a:cs typeface="Trebuchet MS"/>
              </a:rPr>
              <a:t>и/или</a:t>
            </a:r>
            <a:r>
              <a:rPr dirty="0" sz="230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565656"/>
                </a:solidFill>
                <a:latin typeface="Trebuchet MS"/>
                <a:cs typeface="Trebuchet MS"/>
              </a:rPr>
              <a:t>иск</a:t>
            </a:r>
            <a:r>
              <a:rPr dirty="0" sz="2300" spc="-75" b="1">
                <a:solidFill>
                  <a:srgbClr val="565656"/>
                </a:solidFill>
                <a:latin typeface="Trebuchet MS"/>
                <a:cs typeface="Trebuchet MS"/>
              </a:rPr>
              <a:t>у</a:t>
            </a:r>
            <a:r>
              <a:rPr dirty="0" sz="2300" spc="-110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ственн</a:t>
            </a:r>
            <a:r>
              <a:rPr dirty="0" sz="2300" spc="-55" b="1">
                <a:solidFill>
                  <a:srgbClr val="565656"/>
                </a:solidFill>
                <a:latin typeface="Trebuchet MS"/>
                <a:cs typeface="Trebuchet MS"/>
              </a:rPr>
              <a:t>а</a:t>
            </a:r>
            <a:r>
              <a:rPr dirty="0" sz="2300" spc="-5" b="1">
                <a:solidFill>
                  <a:srgbClr val="565656"/>
                </a:solidFill>
                <a:latin typeface="Trebuchet MS"/>
                <a:cs typeface="Trebuchet MS"/>
              </a:rPr>
              <a:t>я</a:t>
            </a:r>
            <a:r>
              <a:rPr dirty="0" sz="2300" spc="-15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вентиляция</a:t>
            </a:r>
            <a:r>
              <a:rPr dirty="0" sz="2300" spc="-17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55" b="1">
                <a:solidFill>
                  <a:srgbClr val="565656"/>
                </a:solidFill>
                <a:latin typeface="Trebuchet MS"/>
                <a:cs typeface="Trebuchet MS"/>
              </a:rPr>
              <a:t>легких</a:t>
            </a:r>
            <a:r>
              <a:rPr dirty="0" sz="2300" spc="-275" b="1">
                <a:solidFill>
                  <a:srgbClr val="565656"/>
                </a:solidFill>
                <a:latin typeface="Trebuchet MS"/>
                <a:cs typeface="Trebuchet MS"/>
              </a:rPr>
              <a:t>:</a:t>
            </a:r>
            <a:endParaRPr sz="2300">
              <a:latin typeface="Trebuchet MS"/>
              <a:cs typeface="Trebuchet MS"/>
            </a:endParaRPr>
          </a:p>
          <a:p>
            <a:pPr marL="339725" indent="-327660">
              <a:lnSpc>
                <a:spcPct val="100000"/>
              </a:lnSpc>
              <a:spcBef>
                <a:spcPts val="121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0">
                <a:solidFill>
                  <a:srgbClr val="1F1F1F"/>
                </a:solidFill>
                <a:latin typeface="Lucida Sans Unicode"/>
                <a:cs typeface="Lucida Sans Unicode"/>
              </a:rPr>
              <a:t>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недели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выписки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дистанционное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консультирование</a:t>
            </a:r>
            <a:endParaRPr sz="2000">
              <a:latin typeface="Lucida Sans Unicode"/>
              <a:cs typeface="Lucida Sans Unicode"/>
            </a:endParaRPr>
          </a:p>
          <a:p>
            <a:pPr marL="339725" marR="3016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недель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выписки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посещение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врача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инструментальных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(по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показаниям):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1300"/>
              </a:spcBef>
              <a:buChar char="-"/>
              <a:tabLst>
                <a:tab pos="440690" algn="l"/>
              </a:tabLst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рент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еногр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фии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дной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клетки*;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1290"/>
              </a:spcBef>
              <a:buChar char="-"/>
              <a:tabLst>
                <a:tab pos="44069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спирографии*;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1295"/>
              </a:spcBef>
              <a:buChar char="-"/>
              <a:tabLst>
                <a:tab pos="44069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измер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ние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ации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е*;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1295"/>
              </a:spcBef>
              <a:buChar char="-"/>
              <a:tabLst>
                <a:tab pos="440690" algn="l"/>
              </a:tabLst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э</a:t>
            </a:r>
            <a:r>
              <a:rPr dirty="0" sz="2000" spc="-28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ока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диографи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(Э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оКГ);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1295"/>
              </a:spcBef>
              <a:buChar char="-"/>
              <a:tabLst>
                <a:tab pos="440690" algn="l"/>
              </a:tabLst>
            </a:pP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угих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сле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ования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763" y="8941278"/>
            <a:ext cx="18853785" cy="1246505"/>
          </a:xfrm>
          <a:custGeom>
            <a:avLst/>
            <a:gdLst/>
            <a:ahLst/>
            <a:cxnLst/>
            <a:rect l="l" t="t" r="r" b="b"/>
            <a:pathLst>
              <a:path w="18853785" h="1246504">
                <a:moveTo>
                  <a:pt x="0" y="82380"/>
                </a:moveTo>
                <a:lnTo>
                  <a:pt x="6476" y="50328"/>
                </a:lnTo>
                <a:lnTo>
                  <a:pt x="24139" y="24141"/>
                </a:lnTo>
                <a:lnTo>
                  <a:pt x="50336" y="6478"/>
                </a:lnTo>
                <a:lnTo>
                  <a:pt x="82416" y="0"/>
                </a:lnTo>
                <a:lnTo>
                  <a:pt x="18771282" y="0"/>
                </a:lnTo>
                <a:lnTo>
                  <a:pt x="18803334" y="6478"/>
                </a:lnTo>
                <a:lnTo>
                  <a:pt x="18829521" y="24141"/>
                </a:lnTo>
                <a:lnTo>
                  <a:pt x="18847184" y="50328"/>
                </a:lnTo>
                <a:lnTo>
                  <a:pt x="18853663" y="82380"/>
                </a:lnTo>
                <a:lnTo>
                  <a:pt x="18853663" y="1163691"/>
                </a:lnTo>
                <a:lnTo>
                  <a:pt x="18847184" y="1195743"/>
                </a:lnTo>
                <a:lnTo>
                  <a:pt x="18829521" y="1221931"/>
                </a:lnTo>
                <a:lnTo>
                  <a:pt x="18803334" y="1239593"/>
                </a:lnTo>
                <a:lnTo>
                  <a:pt x="18771282" y="1246072"/>
                </a:lnTo>
                <a:lnTo>
                  <a:pt x="82416" y="1246072"/>
                </a:lnTo>
                <a:lnTo>
                  <a:pt x="50336" y="1239593"/>
                </a:lnTo>
                <a:lnTo>
                  <a:pt x="24139" y="1221931"/>
                </a:lnTo>
                <a:lnTo>
                  <a:pt x="6476" y="1195743"/>
                </a:lnTo>
                <a:lnTo>
                  <a:pt x="0" y="1163691"/>
                </a:lnTo>
                <a:lnTo>
                  <a:pt x="0" y="82380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9463" y="9053058"/>
            <a:ext cx="17414240" cy="175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патологических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направление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специалисту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(пульмонологу).</a:t>
            </a:r>
            <a:endParaRPr sz="2000">
              <a:latin typeface="Lucida Sans Unicode"/>
              <a:cs typeface="Lucida Sans Unicode"/>
            </a:endParaRPr>
          </a:p>
          <a:p>
            <a:pPr marL="297815" marR="5080">
              <a:lnSpc>
                <a:spcPct val="100000"/>
              </a:lnSpc>
              <a:spcBef>
                <a:spcPts val="5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патологических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легких,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жалоб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результатах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исследований,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провести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дифференциальный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диагноз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другими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заболеваниями/состояниями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700" spc="25" b="1">
                <a:solidFill>
                  <a:srgbClr val="1F1F1F"/>
                </a:solidFill>
                <a:latin typeface="Trebuchet MS"/>
                <a:cs typeface="Trebuchet MS"/>
              </a:rPr>
              <a:t>*</a:t>
            </a:r>
            <a:r>
              <a:rPr dirty="0" sz="1700" spc="-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патологии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провести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легких,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этого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была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проведена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рентгенография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1088771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0">
                <a:solidFill>
                  <a:srgbClr val="FF2D66"/>
                </a:solidFill>
              </a:rPr>
              <a:t>Особенн</a:t>
            </a:r>
            <a:r>
              <a:rPr dirty="0" sz="4300" spc="-145">
                <a:solidFill>
                  <a:srgbClr val="FF2D66"/>
                </a:solidFill>
              </a:rPr>
              <a:t>о</a:t>
            </a:r>
            <a:r>
              <a:rPr dirty="0" sz="4300" spc="-120">
                <a:solidFill>
                  <a:srgbClr val="FF2D66"/>
                </a:solidFill>
              </a:rPr>
              <a:t>сти</a:t>
            </a:r>
            <a:r>
              <a:rPr dirty="0" sz="4300" spc="-310">
                <a:solidFill>
                  <a:srgbClr val="FF2D66"/>
                </a:solidFill>
              </a:rPr>
              <a:t> </a:t>
            </a:r>
            <a:r>
              <a:rPr dirty="0" sz="4300" spc="-140">
                <a:solidFill>
                  <a:srgbClr val="FF2D66"/>
                </a:solidFill>
              </a:rPr>
              <a:t>диспансерн</a:t>
            </a:r>
            <a:r>
              <a:rPr dirty="0" sz="4300" spc="-135">
                <a:solidFill>
                  <a:srgbClr val="FF2D66"/>
                </a:solidFill>
              </a:rPr>
              <a:t>о</a:t>
            </a:r>
            <a:r>
              <a:rPr dirty="0" sz="4300" spc="-200">
                <a:solidFill>
                  <a:srgbClr val="FF2D66"/>
                </a:solidFill>
              </a:rPr>
              <a:t>го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90">
                <a:solidFill>
                  <a:srgbClr val="FF2D66"/>
                </a:solidFill>
              </a:rPr>
              <a:t>наблюдения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6891980" y="880300"/>
            <a:ext cx="673036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15">
                <a:solidFill>
                  <a:srgbClr val="565656"/>
                </a:solidFill>
                <a:latin typeface="Lucida Sans Unicode"/>
                <a:cs typeface="Lucida Sans Unicode"/>
              </a:rPr>
              <a:t>за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п</a:t>
            </a:r>
            <a:r>
              <a:rPr dirty="0" sz="4300" spc="-6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циент</a:t>
            </a:r>
            <a:r>
              <a:rPr dirty="0" sz="4300" spc="-105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-135">
                <a:solidFill>
                  <a:srgbClr val="565656"/>
                </a:solidFill>
                <a:latin typeface="Lucida Sans Unicode"/>
                <a:cs typeface="Lucida Sans Unicode"/>
              </a:rPr>
              <a:t>ми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85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4300" spc="-34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12022" y="682805"/>
            <a:ext cx="11125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5.11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4455" y="628430"/>
            <a:ext cx="5041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55">
                <a:solidFill>
                  <a:srgbClr val="A6A6A6"/>
                </a:solidFill>
                <a:latin typeface="Lucida Sans Unicode"/>
                <a:cs typeface="Lucida Sans Unicode"/>
              </a:rPr>
              <a:t>29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53141" y="2417402"/>
            <a:ext cx="9434195" cy="5973445"/>
          </a:xfrm>
          <a:custGeom>
            <a:avLst/>
            <a:gdLst/>
            <a:ahLst/>
            <a:cxnLst/>
            <a:rect l="l" t="t" r="r" b="b"/>
            <a:pathLst>
              <a:path w="9434194" h="5973445">
                <a:moveTo>
                  <a:pt x="0" y="156577"/>
                </a:moveTo>
                <a:lnTo>
                  <a:pt x="7982" y="107088"/>
                </a:lnTo>
                <a:lnTo>
                  <a:pt x="30211" y="64106"/>
                </a:lnTo>
                <a:lnTo>
                  <a:pt x="64106" y="30211"/>
                </a:lnTo>
                <a:lnTo>
                  <a:pt x="107088" y="7982"/>
                </a:lnTo>
                <a:lnTo>
                  <a:pt x="156577" y="0"/>
                </a:lnTo>
                <a:lnTo>
                  <a:pt x="9277346" y="0"/>
                </a:lnTo>
                <a:lnTo>
                  <a:pt x="9326835" y="7982"/>
                </a:lnTo>
                <a:lnTo>
                  <a:pt x="9369817" y="30211"/>
                </a:lnTo>
                <a:lnTo>
                  <a:pt x="9403712" y="64106"/>
                </a:lnTo>
                <a:lnTo>
                  <a:pt x="9425941" y="107088"/>
                </a:lnTo>
                <a:lnTo>
                  <a:pt x="9433923" y="156577"/>
                </a:lnTo>
                <a:lnTo>
                  <a:pt x="9433923" y="5816277"/>
                </a:lnTo>
                <a:lnTo>
                  <a:pt x="9425941" y="5865766"/>
                </a:lnTo>
                <a:lnTo>
                  <a:pt x="9403712" y="5908748"/>
                </a:lnTo>
                <a:lnTo>
                  <a:pt x="9369817" y="5942643"/>
                </a:lnTo>
                <a:lnTo>
                  <a:pt x="9326835" y="5964871"/>
                </a:lnTo>
                <a:lnTo>
                  <a:pt x="9277346" y="5972854"/>
                </a:lnTo>
                <a:lnTo>
                  <a:pt x="156577" y="5972854"/>
                </a:lnTo>
                <a:lnTo>
                  <a:pt x="107088" y="5964871"/>
                </a:lnTo>
                <a:lnTo>
                  <a:pt x="64106" y="5942643"/>
                </a:lnTo>
                <a:lnTo>
                  <a:pt x="30211" y="5908748"/>
                </a:lnTo>
                <a:lnTo>
                  <a:pt x="7982" y="5865766"/>
                </a:lnTo>
                <a:lnTo>
                  <a:pt x="0" y="5816277"/>
                </a:lnTo>
                <a:lnTo>
                  <a:pt x="0" y="156577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343684" y="2548640"/>
            <a:ext cx="8512175" cy="4565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30" b="1">
                <a:solidFill>
                  <a:srgbClr val="1F1F1F"/>
                </a:solidFill>
                <a:latin typeface="Trebuchet MS"/>
                <a:cs typeface="Trebuchet MS"/>
              </a:rPr>
              <a:t>I</a:t>
            </a:r>
            <a:r>
              <a:rPr dirty="0" sz="2300" spc="35" b="1">
                <a:solidFill>
                  <a:srgbClr val="1F1F1F"/>
                </a:solidFill>
                <a:latin typeface="Trebuchet MS"/>
                <a:cs typeface="Trebuchet MS"/>
              </a:rPr>
              <a:t>I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1F1F1F"/>
                </a:solidFill>
                <a:latin typeface="Trebuchet MS"/>
                <a:cs typeface="Trebuchet MS"/>
              </a:rPr>
              <a:t>э</a:t>
            </a:r>
            <a:r>
              <a:rPr dirty="0" sz="2300" spc="-8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300" spc="15" b="1">
                <a:solidFill>
                  <a:srgbClr val="1F1F1F"/>
                </a:solidFill>
                <a:latin typeface="Trebuchet MS"/>
                <a:cs typeface="Trebuchet MS"/>
              </a:rPr>
              <a:t>ап</a:t>
            </a:r>
            <a:r>
              <a:rPr dirty="0" sz="2300" spc="-1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1F1F1F"/>
                </a:solidFill>
                <a:latin typeface="Trebuchet MS"/>
                <a:cs typeface="Trebuchet MS"/>
              </a:rPr>
              <a:t>у</a:t>
            </a:r>
            <a:r>
              <a:rPr dirty="0" sz="2300" spc="-105" b="1">
                <a:solidFill>
                  <a:srgbClr val="1F1F1F"/>
                </a:solidFill>
                <a:latin typeface="Trebuchet MS"/>
                <a:cs typeface="Trebuchet MS"/>
              </a:rPr>
              <a:t>г</a:t>
            </a:r>
            <a:r>
              <a:rPr dirty="0" sz="2300" spc="-55" b="1">
                <a:solidFill>
                  <a:srgbClr val="1F1F1F"/>
                </a:solidFill>
                <a:latin typeface="Trebuchet MS"/>
                <a:cs typeface="Trebuchet MS"/>
              </a:rPr>
              <a:t>лу</a:t>
            </a:r>
            <a:r>
              <a:rPr dirty="0" sz="2300" spc="-85" b="1">
                <a:solidFill>
                  <a:srgbClr val="1F1F1F"/>
                </a:solidFill>
                <a:latin typeface="Trebuchet MS"/>
                <a:cs typeface="Trebuchet MS"/>
              </a:rPr>
              <a:t>б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ленной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д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испа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н</a:t>
            </a:r>
            <a:r>
              <a:rPr dirty="0" sz="2300" spc="-11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300" spc="-5" b="1">
                <a:solidFill>
                  <a:srgbClr val="1F1F1F"/>
                </a:solidFill>
                <a:latin typeface="Trebuchet MS"/>
                <a:cs typeface="Trebuchet MS"/>
              </a:rPr>
              <a:t>еризац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и</a:t>
            </a:r>
            <a:r>
              <a:rPr dirty="0" sz="2300" spc="-10" b="1">
                <a:solidFill>
                  <a:srgbClr val="1F1F1F"/>
                </a:solidFill>
                <a:latin typeface="Trebuchet MS"/>
                <a:cs typeface="Trebuchet MS"/>
              </a:rPr>
              <a:t>и</a:t>
            </a:r>
            <a:r>
              <a:rPr dirty="0" sz="23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75" b="1">
                <a:solidFill>
                  <a:srgbClr val="1F1F1F"/>
                </a:solidFill>
                <a:latin typeface="Trebuchet MS"/>
                <a:cs typeface="Trebuchet MS"/>
              </a:rPr>
              <a:t>: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755"/>
              </a:lnSpc>
              <a:spcBef>
                <a:spcPts val="2740"/>
              </a:spcBef>
            </a:pP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провед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ние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э</a:t>
            </a:r>
            <a:r>
              <a:rPr dirty="0" sz="2300" spc="-3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ока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диографии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ts val="2750"/>
              </a:lnSpc>
              <a:spcBef>
                <a:spcPts val="95"/>
              </a:spcBef>
            </a:pPr>
            <a:r>
              <a:rPr dirty="0" sz="2300" spc="45">
                <a:solidFill>
                  <a:srgbClr val="1F1F1F"/>
                </a:solidFill>
                <a:latin typeface="Lucida Sans Unicode"/>
                <a:cs typeface="Lucida Sans Unicode"/>
              </a:rPr>
              <a:t>(в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случае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сатурации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покое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0">
                <a:solidFill>
                  <a:srgbClr val="1F1F1F"/>
                </a:solidFill>
                <a:latin typeface="Lucida Sans Unicode"/>
                <a:cs typeface="Lucida Sans Unicode"/>
              </a:rPr>
              <a:t>94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процента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ниже, </a:t>
            </a:r>
            <a:r>
              <a:rPr dirty="0" sz="2300" spc="-7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ес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55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утной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дьбой);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0"/>
              </a:lnSpc>
            </a:pP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провед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ние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омпь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ерной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омогра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фии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егк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ts val="2750"/>
              </a:lnSpc>
              <a:spcBef>
                <a:spcPts val="95"/>
              </a:spcBef>
            </a:pPr>
            <a:r>
              <a:rPr dirty="0" sz="2300" spc="45">
                <a:solidFill>
                  <a:srgbClr val="1F1F1F"/>
                </a:solidFill>
                <a:latin typeface="Lucida Sans Unicode"/>
                <a:cs typeface="Lucida Sans Unicode"/>
              </a:rPr>
              <a:t>(в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случае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сатурации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покое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0">
                <a:solidFill>
                  <a:srgbClr val="1F1F1F"/>
                </a:solidFill>
                <a:latin typeface="Lucida Sans Unicode"/>
                <a:cs typeface="Lucida Sans Unicode"/>
              </a:rPr>
              <a:t>94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процента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ниже, </a:t>
            </a:r>
            <a:r>
              <a:rPr dirty="0" sz="2300" spc="-7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также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результатам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проведения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теста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55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утной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дьбой);</a:t>
            </a:r>
            <a:endParaRPr sz="2300">
              <a:latin typeface="Lucida Sans Unicode"/>
              <a:cs typeface="Lucida Sans Unicode"/>
            </a:endParaRPr>
          </a:p>
          <a:p>
            <a:pPr algn="just" marL="12700" marR="873760">
              <a:lnSpc>
                <a:spcPct val="99700"/>
              </a:lnSpc>
              <a:spcBef>
                <a:spcPts val="5"/>
              </a:spcBef>
            </a:pPr>
            <a:r>
              <a:rPr dirty="0" sz="2300" spc="45">
                <a:solidFill>
                  <a:srgbClr val="1F1F1F"/>
                </a:solidFill>
                <a:latin typeface="Lucida Sans Unicode"/>
                <a:cs typeface="Lucida Sans Unicode"/>
              </a:rPr>
              <a:t>в)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дуплексное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сканирование 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вен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нижних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конечностей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(при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показаний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результатам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определения </a:t>
            </a:r>
            <a:r>
              <a:rPr dirty="0" sz="2300" spc="-7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ентрации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димера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ров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).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2415220"/>
            <a:ext cx="9172575" cy="5975350"/>
          </a:xfrm>
          <a:custGeom>
            <a:avLst/>
            <a:gdLst/>
            <a:ahLst/>
            <a:cxnLst/>
            <a:rect l="l" t="t" r="r" b="b"/>
            <a:pathLst>
              <a:path w="9172575" h="5975350">
                <a:moveTo>
                  <a:pt x="0" y="212497"/>
                </a:moveTo>
                <a:lnTo>
                  <a:pt x="5613" y="163765"/>
                </a:lnTo>
                <a:lnTo>
                  <a:pt x="21602" y="119034"/>
                </a:lnTo>
                <a:lnTo>
                  <a:pt x="46691" y="79579"/>
                </a:lnTo>
                <a:lnTo>
                  <a:pt x="79605" y="46674"/>
                </a:lnTo>
                <a:lnTo>
                  <a:pt x="119067" y="21593"/>
                </a:lnTo>
                <a:lnTo>
                  <a:pt x="163802" y="5610"/>
                </a:lnTo>
                <a:lnTo>
                  <a:pt x="212534" y="0"/>
                </a:lnTo>
                <a:lnTo>
                  <a:pt x="8959554" y="0"/>
                </a:lnTo>
                <a:lnTo>
                  <a:pt x="9008287" y="5610"/>
                </a:lnTo>
                <a:lnTo>
                  <a:pt x="9053018" y="21593"/>
                </a:lnTo>
                <a:lnTo>
                  <a:pt x="9092472" y="46674"/>
                </a:lnTo>
                <a:lnTo>
                  <a:pt x="9125377" y="79579"/>
                </a:lnTo>
                <a:lnTo>
                  <a:pt x="9150458" y="119034"/>
                </a:lnTo>
                <a:lnTo>
                  <a:pt x="9166441" y="163765"/>
                </a:lnTo>
                <a:lnTo>
                  <a:pt x="9172052" y="212497"/>
                </a:lnTo>
                <a:lnTo>
                  <a:pt x="9172052" y="5762538"/>
                </a:lnTo>
                <a:lnTo>
                  <a:pt x="9166441" y="5811271"/>
                </a:lnTo>
                <a:lnTo>
                  <a:pt x="9150458" y="5856002"/>
                </a:lnTo>
                <a:lnTo>
                  <a:pt x="9125377" y="5895457"/>
                </a:lnTo>
                <a:lnTo>
                  <a:pt x="9092472" y="5928362"/>
                </a:lnTo>
                <a:lnTo>
                  <a:pt x="9053018" y="5953443"/>
                </a:lnTo>
                <a:lnTo>
                  <a:pt x="9008287" y="5969426"/>
                </a:lnTo>
                <a:lnTo>
                  <a:pt x="8959554" y="5975036"/>
                </a:lnTo>
                <a:lnTo>
                  <a:pt x="212534" y="5975036"/>
                </a:lnTo>
                <a:lnTo>
                  <a:pt x="163802" y="5969426"/>
                </a:lnTo>
                <a:lnTo>
                  <a:pt x="119067" y="5953443"/>
                </a:lnTo>
                <a:lnTo>
                  <a:pt x="79605" y="5928362"/>
                </a:lnTo>
                <a:lnTo>
                  <a:pt x="46691" y="5895457"/>
                </a:lnTo>
                <a:lnTo>
                  <a:pt x="21602" y="5856002"/>
                </a:lnTo>
                <a:lnTo>
                  <a:pt x="5613" y="5811271"/>
                </a:lnTo>
                <a:lnTo>
                  <a:pt x="0" y="5762538"/>
                </a:lnTo>
                <a:lnTo>
                  <a:pt x="0" y="212497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4582" y="2374977"/>
            <a:ext cx="8338184" cy="5539740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300" spc="35" b="1">
                <a:solidFill>
                  <a:srgbClr val="565656"/>
                </a:solidFill>
                <a:latin typeface="Trebuchet MS"/>
                <a:cs typeface="Trebuchet MS"/>
              </a:rPr>
              <a:t>I</a:t>
            </a:r>
            <a:r>
              <a:rPr dirty="0" sz="2300" spc="-15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120" b="1">
                <a:solidFill>
                  <a:srgbClr val="565656"/>
                </a:solidFill>
                <a:latin typeface="Trebuchet MS"/>
                <a:cs typeface="Trebuchet MS"/>
              </a:rPr>
              <a:t>э</a:t>
            </a:r>
            <a:r>
              <a:rPr dirty="0" sz="2300" spc="-80" b="1">
                <a:solidFill>
                  <a:srgbClr val="565656"/>
                </a:solidFill>
                <a:latin typeface="Trebuchet MS"/>
                <a:cs typeface="Trebuchet MS"/>
              </a:rPr>
              <a:t>т</a:t>
            </a:r>
            <a:r>
              <a:rPr dirty="0" sz="2300" spc="15" b="1">
                <a:solidFill>
                  <a:srgbClr val="565656"/>
                </a:solidFill>
                <a:latin typeface="Trebuchet MS"/>
                <a:cs typeface="Trebuchet MS"/>
              </a:rPr>
              <a:t>ап</a:t>
            </a:r>
            <a:r>
              <a:rPr dirty="0" sz="2300" spc="-16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65" b="1">
                <a:solidFill>
                  <a:srgbClr val="565656"/>
                </a:solidFill>
                <a:latin typeface="Trebuchet MS"/>
                <a:cs typeface="Trebuchet MS"/>
              </a:rPr>
              <a:t>у</a:t>
            </a:r>
            <a:r>
              <a:rPr dirty="0" sz="2300" spc="-105" b="1">
                <a:solidFill>
                  <a:srgbClr val="565656"/>
                </a:solidFill>
                <a:latin typeface="Trebuchet MS"/>
                <a:cs typeface="Trebuchet MS"/>
              </a:rPr>
              <a:t>г</a:t>
            </a:r>
            <a:r>
              <a:rPr dirty="0" sz="2300" spc="-55" b="1">
                <a:solidFill>
                  <a:srgbClr val="565656"/>
                </a:solidFill>
                <a:latin typeface="Trebuchet MS"/>
                <a:cs typeface="Trebuchet MS"/>
              </a:rPr>
              <a:t>лу</a:t>
            </a:r>
            <a:r>
              <a:rPr dirty="0" sz="2300" spc="-85" b="1">
                <a:solidFill>
                  <a:srgbClr val="565656"/>
                </a:solidFill>
                <a:latin typeface="Trebuchet MS"/>
                <a:cs typeface="Trebuchet MS"/>
              </a:rPr>
              <a:t>б</a:t>
            </a:r>
            <a:r>
              <a:rPr dirty="0" sz="2300" spc="-20" b="1">
                <a:solidFill>
                  <a:srgbClr val="565656"/>
                </a:solidFill>
                <a:latin typeface="Trebuchet MS"/>
                <a:cs typeface="Trebuchet MS"/>
              </a:rPr>
              <a:t>ленной</a:t>
            </a:r>
            <a:r>
              <a:rPr dirty="0" sz="2300" spc="-15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150" b="1">
                <a:solidFill>
                  <a:srgbClr val="565656"/>
                </a:solidFill>
                <a:latin typeface="Trebuchet MS"/>
                <a:cs typeface="Trebuchet MS"/>
              </a:rPr>
              <a:t>д</a:t>
            </a:r>
            <a:r>
              <a:rPr dirty="0" sz="2300" spc="-15" b="1">
                <a:solidFill>
                  <a:srgbClr val="565656"/>
                </a:solidFill>
                <a:latin typeface="Trebuchet MS"/>
                <a:cs typeface="Trebuchet MS"/>
              </a:rPr>
              <a:t>испа</a:t>
            </a:r>
            <a:r>
              <a:rPr dirty="0" sz="2300" spc="-25" b="1">
                <a:solidFill>
                  <a:srgbClr val="565656"/>
                </a:solidFill>
                <a:latin typeface="Trebuchet MS"/>
                <a:cs typeface="Trebuchet MS"/>
              </a:rPr>
              <a:t>н</a:t>
            </a:r>
            <a:r>
              <a:rPr dirty="0" sz="2300" spc="-110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2300" spc="-5" b="1">
                <a:solidFill>
                  <a:srgbClr val="565656"/>
                </a:solidFill>
                <a:latin typeface="Trebuchet MS"/>
                <a:cs typeface="Trebuchet MS"/>
              </a:rPr>
              <a:t>еризац</a:t>
            </a:r>
            <a:r>
              <a:rPr dirty="0" sz="2300" spc="-15" b="1">
                <a:solidFill>
                  <a:srgbClr val="565656"/>
                </a:solidFill>
                <a:latin typeface="Trebuchet MS"/>
                <a:cs typeface="Trebuchet MS"/>
              </a:rPr>
              <a:t>и</a:t>
            </a:r>
            <a:r>
              <a:rPr dirty="0" sz="2300" spc="-10" b="1">
                <a:solidFill>
                  <a:srgbClr val="565656"/>
                </a:solidFill>
                <a:latin typeface="Trebuchet MS"/>
                <a:cs typeface="Trebuchet MS"/>
              </a:rPr>
              <a:t>и</a:t>
            </a:r>
            <a:r>
              <a:rPr dirty="0" sz="2300" spc="-14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2300" spc="-275" b="1">
                <a:solidFill>
                  <a:srgbClr val="565656"/>
                </a:solidFill>
                <a:latin typeface="Trebuchet MS"/>
                <a:cs typeface="Trebuchet MS"/>
              </a:rPr>
              <a:t>:</a:t>
            </a:r>
            <a:endParaRPr sz="2300">
              <a:latin typeface="Trebuchet MS"/>
              <a:cs typeface="Trebuchet MS"/>
            </a:endParaRPr>
          </a:p>
          <a:p>
            <a:pPr marL="3397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измерение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насыщения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кислородом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(сатурация)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покое;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ест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минутн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8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дьбой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спирометрии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спирографии;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бщ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клинический)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анализ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разверн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тый;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хими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ческий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ана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endParaRPr sz="2000">
              <a:latin typeface="Lucida Sans Unicode"/>
              <a:cs typeface="Lucida Sans Unicode"/>
            </a:endParaRPr>
          </a:p>
          <a:p>
            <a:pPr marL="339725" marR="662940" indent="-32766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е)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опре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еле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онцентрации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димера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граж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ан, 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перенесших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среднюю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степень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тяжести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выше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новой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2000">
              <a:latin typeface="Lucida Sans Unicode"/>
              <a:cs typeface="Lucida Sans Unicode"/>
            </a:endParaRPr>
          </a:p>
          <a:p>
            <a:pPr marL="339725" marR="1087755" indent="-327660">
              <a:lnSpc>
                <a:spcPct val="100000"/>
              </a:lnSpc>
              <a:spcBef>
                <a:spcPts val="1305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ж)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рент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еногр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фии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анов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дной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клетки 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(если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выполнялась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ранее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года);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300"/>
              </a:spcBef>
              <a:buClr>
                <a:srgbClr val="00B895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з)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(осмотр)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врачом-терапевтом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(участковым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терапевтом,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врачом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общей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практики).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493" y="8690318"/>
            <a:ext cx="18853150" cy="1518285"/>
          </a:xfrm>
          <a:custGeom>
            <a:avLst/>
            <a:gdLst/>
            <a:ahLst/>
            <a:cxnLst/>
            <a:rect l="l" t="t" r="r" b="b"/>
            <a:pathLst>
              <a:path w="18853150" h="1518284">
                <a:moveTo>
                  <a:pt x="0" y="100384"/>
                </a:moveTo>
                <a:lnTo>
                  <a:pt x="7888" y="61299"/>
                </a:lnTo>
                <a:lnTo>
                  <a:pt x="29402" y="29392"/>
                </a:lnTo>
                <a:lnTo>
                  <a:pt x="61310" y="7885"/>
                </a:lnTo>
                <a:lnTo>
                  <a:pt x="100384" y="0"/>
                </a:lnTo>
                <a:lnTo>
                  <a:pt x="18752187" y="0"/>
                </a:lnTo>
                <a:lnTo>
                  <a:pt x="18791272" y="7885"/>
                </a:lnTo>
                <a:lnTo>
                  <a:pt x="18823179" y="29392"/>
                </a:lnTo>
                <a:lnTo>
                  <a:pt x="18844686" y="61299"/>
                </a:lnTo>
                <a:lnTo>
                  <a:pt x="18852572" y="100384"/>
                </a:lnTo>
                <a:lnTo>
                  <a:pt x="18852572" y="1417379"/>
                </a:lnTo>
                <a:lnTo>
                  <a:pt x="18844686" y="1456464"/>
                </a:lnTo>
                <a:lnTo>
                  <a:pt x="18823179" y="1488371"/>
                </a:lnTo>
                <a:lnTo>
                  <a:pt x="18791272" y="1509878"/>
                </a:lnTo>
                <a:lnTo>
                  <a:pt x="18752187" y="1517764"/>
                </a:lnTo>
                <a:lnTo>
                  <a:pt x="100384" y="1517764"/>
                </a:lnTo>
                <a:lnTo>
                  <a:pt x="61310" y="1509878"/>
                </a:lnTo>
                <a:lnTo>
                  <a:pt x="29402" y="1488371"/>
                </a:lnTo>
                <a:lnTo>
                  <a:pt x="7888" y="1456464"/>
                </a:lnTo>
                <a:lnTo>
                  <a:pt x="0" y="1417379"/>
                </a:lnTo>
                <a:lnTo>
                  <a:pt x="0" y="10038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9463" y="8807371"/>
            <a:ext cx="17954625" cy="199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показаний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проведению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осмотров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(консультаций)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врачами-специалистами,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иных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вмешательств,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входящих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объем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углубленной диспансеризации,они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назначаются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выполняются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соответствии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положениями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порядков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оказания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помощи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профилю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выявленного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предполагаемого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(состояния),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учетом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помощи,</a:t>
            </a:r>
            <a:endParaRPr sz="2000">
              <a:latin typeface="Lucida Sans Unicode"/>
              <a:cs typeface="Lucida Sans Unicode"/>
            </a:endParaRPr>
          </a:p>
          <a:p>
            <a:pPr marL="311150">
              <a:lnSpc>
                <a:spcPct val="100000"/>
              </a:lnSpc>
              <a:spcBef>
                <a:spcPts val="15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также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рекомендаций.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 spc="25" b="1">
                <a:solidFill>
                  <a:srgbClr val="1F1F1F"/>
                </a:solidFill>
                <a:latin typeface="Trebuchet MS"/>
                <a:cs typeface="Trebuchet MS"/>
              </a:rPr>
              <a:t>*</a:t>
            </a:r>
            <a:r>
              <a:rPr dirty="0" sz="1700" spc="-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патологии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провести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легких,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этого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была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рентгенография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12022" y="682805"/>
            <a:ext cx="11125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5.11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1165860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0">
                <a:solidFill>
                  <a:srgbClr val="FF2D66"/>
                </a:solidFill>
              </a:rPr>
              <a:t>Особенн</a:t>
            </a:r>
            <a:r>
              <a:rPr dirty="0" sz="4300" spc="-145">
                <a:solidFill>
                  <a:srgbClr val="FF2D66"/>
                </a:solidFill>
              </a:rPr>
              <a:t>о</a:t>
            </a:r>
            <a:r>
              <a:rPr dirty="0" sz="4300" spc="-120">
                <a:solidFill>
                  <a:srgbClr val="FF2D66"/>
                </a:solidFill>
              </a:rPr>
              <a:t>сти</a:t>
            </a:r>
            <a:r>
              <a:rPr dirty="0" sz="4300" spc="-310">
                <a:solidFill>
                  <a:srgbClr val="FF2D66"/>
                </a:solidFill>
              </a:rPr>
              <a:t> </a:t>
            </a:r>
            <a:r>
              <a:rPr dirty="0" sz="4300" spc="-100">
                <a:solidFill>
                  <a:srgbClr val="FF2D66"/>
                </a:solidFill>
              </a:rPr>
              <a:t>углубленной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55">
                <a:solidFill>
                  <a:srgbClr val="FF2D66"/>
                </a:solidFill>
              </a:rPr>
              <a:t>диспа</a:t>
            </a:r>
            <a:r>
              <a:rPr dirty="0" sz="4300" spc="-160">
                <a:solidFill>
                  <a:srgbClr val="FF2D66"/>
                </a:solidFill>
              </a:rPr>
              <a:t>н</a:t>
            </a:r>
            <a:r>
              <a:rPr dirty="0" sz="4300" spc="-95">
                <a:solidFill>
                  <a:srgbClr val="FF2D66"/>
                </a:solidFill>
              </a:rPr>
              <a:t>серизации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6891980" y="880300"/>
            <a:ext cx="8109584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0">
                <a:solidFill>
                  <a:srgbClr val="FF2D66"/>
                </a:solidFill>
                <a:latin typeface="Lucida Sans Unicode"/>
                <a:cs typeface="Lucida Sans Unicode"/>
              </a:rPr>
              <a:t>гра</a:t>
            </a:r>
            <a:r>
              <a:rPr dirty="0" sz="4300" spc="-140">
                <a:solidFill>
                  <a:srgbClr val="FF2D66"/>
                </a:solidFill>
                <a:latin typeface="Lucida Sans Unicode"/>
                <a:cs typeface="Lucida Sans Unicode"/>
              </a:rPr>
              <a:t>ж</a:t>
            </a:r>
            <a:r>
              <a:rPr dirty="0" sz="4300" spc="-190">
                <a:solidFill>
                  <a:srgbClr val="FF2D66"/>
                </a:solidFill>
                <a:latin typeface="Lucida Sans Unicode"/>
                <a:cs typeface="Lucida Sans Unicode"/>
              </a:rPr>
              <a:t>да</a:t>
            </a:r>
            <a:r>
              <a:rPr dirty="0" sz="4300" spc="-19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265">
                <a:solidFill>
                  <a:srgbClr val="FF2D66"/>
                </a:solidFill>
                <a:latin typeface="Lucida Sans Unicode"/>
                <a:cs typeface="Lucida Sans Unicode"/>
              </a:rPr>
              <a:t>,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0">
                <a:solidFill>
                  <a:srgbClr val="1F1F1F"/>
                </a:solidFill>
                <a:latin typeface="Lucida Sans Unicode"/>
                <a:cs typeface="Lucida Sans Unicode"/>
              </a:rPr>
              <a:t>перенёсших</a:t>
            </a:r>
            <a:r>
              <a:rPr dirty="0" sz="4300" spc="-2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85">
                <a:solidFill>
                  <a:srgbClr val="1F1F1F"/>
                </a:solidFill>
                <a:latin typeface="Lucida Sans Unicode"/>
                <a:cs typeface="Lucida Sans Unicode"/>
              </a:rPr>
              <a:t>COVI</a:t>
            </a:r>
            <a:r>
              <a:rPr dirty="0" sz="4300" spc="-34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9960" y="628430"/>
            <a:ext cx="2616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75">
                <a:solidFill>
                  <a:srgbClr val="A6A6A6"/>
                </a:solidFill>
                <a:latin typeface="Lucida Sans Unicode"/>
                <a:cs typeface="Lucida Sans Unicode"/>
              </a:rPr>
              <a:t>3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3022" y="4576192"/>
            <a:ext cx="5935980" cy="4403090"/>
            <a:chOff x="623022" y="4576192"/>
            <a:chExt cx="5935980" cy="4403090"/>
          </a:xfrm>
        </p:grpSpPr>
        <p:sp>
          <p:nvSpPr>
            <p:cNvPr id="4" name="object 4"/>
            <p:cNvSpPr/>
            <p:nvPr/>
          </p:nvSpPr>
          <p:spPr>
            <a:xfrm>
              <a:off x="636675" y="4589845"/>
              <a:ext cx="5908675" cy="4375785"/>
            </a:xfrm>
            <a:custGeom>
              <a:avLst/>
              <a:gdLst/>
              <a:ahLst/>
              <a:cxnLst/>
              <a:rect l="l" t="t" r="r" b="b"/>
              <a:pathLst>
                <a:path w="5908675" h="4375784">
                  <a:moveTo>
                    <a:pt x="5770904" y="0"/>
                  </a:moveTo>
                  <a:lnTo>
                    <a:pt x="137609" y="0"/>
                  </a:lnTo>
                  <a:lnTo>
                    <a:pt x="94115" y="7018"/>
                  </a:lnTo>
                  <a:lnTo>
                    <a:pt x="56340" y="26559"/>
                  </a:lnTo>
                  <a:lnTo>
                    <a:pt x="26551" y="56348"/>
                  </a:lnTo>
                  <a:lnTo>
                    <a:pt x="7015" y="94110"/>
                  </a:lnTo>
                  <a:lnTo>
                    <a:pt x="0" y="137573"/>
                  </a:lnTo>
                  <a:lnTo>
                    <a:pt x="0" y="4237864"/>
                  </a:lnTo>
                  <a:lnTo>
                    <a:pt x="7015" y="4281326"/>
                  </a:lnTo>
                  <a:lnTo>
                    <a:pt x="26551" y="4319089"/>
                  </a:lnTo>
                  <a:lnTo>
                    <a:pt x="56340" y="4348878"/>
                  </a:lnTo>
                  <a:lnTo>
                    <a:pt x="94115" y="4368418"/>
                  </a:lnTo>
                  <a:lnTo>
                    <a:pt x="137609" y="4375437"/>
                  </a:lnTo>
                  <a:lnTo>
                    <a:pt x="5770904" y="4375437"/>
                  </a:lnTo>
                  <a:lnTo>
                    <a:pt x="5814366" y="4368418"/>
                  </a:lnTo>
                  <a:lnTo>
                    <a:pt x="5852129" y="4348878"/>
                  </a:lnTo>
                  <a:lnTo>
                    <a:pt x="5881918" y="4319089"/>
                  </a:lnTo>
                  <a:lnTo>
                    <a:pt x="5901458" y="4281326"/>
                  </a:lnTo>
                  <a:lnTo>
                    <a:pt x="5908477" y="4237864"/>
                  </a:lnTo>
                  <a:lnTo>
                    <a:pt x="5908477" y="137573"/>
                  </a:lnTo>
                  <a:lnTo>
                    <a:pt x="5901458" y="94110"/>
                  </a:lnTo>
                  <a:lnTo>
                    <a:pt x="5881918" y="56348"/>
                  </a:lnTo>
                  <a:lnTo>
                    <a:pt x="5852129" y="26559"/>
                  </a:lnTo>
                  <a:lnTo>
                    <a:pt x="5814366" y="7018"/>
                  </a:lnTo>
                  <a:lnTo>
                    <a:pt x="5770904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6675" y="4589845"/>
              <a:ext cx="5908675" cy="4375785"/>
            </a:xfrm>
            <a:custGeom>
              <a:avLst/>
              <a:gdLst/>
              <a:ahLst/>
              <a:cxnLst/>
              <a:rect l="l" t="t" r="r" b="b"/>
              <a:pathLst>
                <a:path w="5908675" h="4375784">
                  <a:moveTo>
                    <a:pt x="0" y="137573"/>
                  </a:moveTo>
                  <a:lnTo>
                    <a:pt x="7015" y="94110"/>
                  </a:lnTo>
                  <a:lnTo>
                    <a:pt x="26551" y="56348"/>
                  </a:lnTo>
                  <a:lnTo>
                    <a:pt x="56340" y="26559"/>
                  </a:lnTo>
                  <a:lnTo>
                    <a:pt x="94115" y="7018"/>
                  </a:lnTo>
                  <a:lnTo>
                    <a:pt x="137609" y="0"/>
                  </a:lnTo>
                  <a:lnTo>
                    <a:pt x="5770904" y="0"/>
                  </a:lnTo>
                  <a:lnTo>
                    <a:pt x="5814366" y="7018"/>
                  </a:lnTo>
                  <a:lnTo>
                    <a:pt x="5852129" y="26559"/>
                  </a:lnTo>
                  <a:lnTo>
                    <a:pt x="5881918" y="56348"/>
                  </a:lnTo>
                  <a:lnTo>
                    <a:pt x="5901458" y="94110"/>
                  </a:lnTo>
                  <a:lnTo>
                    <a:pt x="5908477" y="137573"/>
                  </a:lnTo>
                  <a:lnTo>
                    <a:pt x="5908477" y="4237864"/>
                  </a:lnTo>
                  <a:lnTo>
                    <a:pt x="5901458" y="4281326"/>
                  </a:lnTo>
                  <a:lnTo>
                    <a:pt x="5881918" y="4319089"/>
                  </a:lnTo>
                  <a:lnTo>
                    <a:pt x="5852129" y="4348878"/>
                  </a:lnTo>
                  <a:lnTo>
                    <a:pt x="5814366" y="4368418"/>
                  </a:lnTo>
                  <a:lnTo>
                    <a:pt x="5770904" y="4375437"/>
                  </a:lnTo>
                  <a:lnTo>
                    <a:pt x="137609" y="4375437"/>
                  </a:lnTo>
                  <a:lnTo>
                    <a:pt x="94115" y="4368418"/>
                  </a:lnTo>
                  <a:lnTo>
                    <a:pt x="56340" y="4348878"/>
                  </a:lnTo>
                  <a:lnTo>
                    <a:pt x="26551" y="4319089"/>
                  </a:lnTo>
                  <a:lnTo>
                    <a:pt x="7015" y="4281326"/>
                  </a:lnTo>
                  <a:lnTo>
                    <a:pt x="0" y="4237864"/>
                  </a:lnTo>
                  <a:lnTo>
                    <a:pt x="0" y="137573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93342" y="5680843"/>
            <a:ext cx="4787900" cy="310261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965"/>
              </a:spcBef>
            </a:pPr>
            <a:r>
              <a:rPr dirty="0" sz="2000" spc="85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дной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клет</a:t>
            </a:r>
            <a:r>
              <a:rPr dirty="0" sz="2000" spc="-85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65125" marR="663575" indent="-327660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нас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кислор</a:t>
            </a:r>
            <a:r>
              <a:rPr dirty="0" sz="2000" spc="-7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7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ом 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по данным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пульсоксиметрии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(SpO</a:t>
            </a:r>
            <a:r>
              <a:rPr dirty="0" baseline="-10288" sz="2025" spc="-27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FFFFFF"/>
                </a:solidFill>
                <a:latin typeface="Lucida Sans Unicode"/>
                <a:cs typeface="Lucida Sans Unicode"/>
              </a:rPr>
              <a:t>≤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45">
                <a:solidFill>
                  <a:srgbClr val="FFFFF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15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355">
                <a:solidFill>
                  <a:srgbClr val="FFFFFF"/>
                </a:solidFill>
                <a:latin typeface="Lucida Sans Unicode"/>
                <a:cs typeface="Lucida Sans Unicode"/>
              </a:rPr>
              <a:t>%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65125" marR="30480" indent="-327660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5">
                <a:solidFill>
                  <a:srgbClr val="FFFFFF"/>
                </a:solidFill>
                <a:latin typeface="Lucida Sans Unicode"/>
                <a:cs typeface="Lucida Sans Unicode"/>
              </a:rPr>
              <a:t>ль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7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ле,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насморк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55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угие 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катаральные 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симптомы,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слабость,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головная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боль,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аносмия,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дисгевзия, </a:t>
            </a:r>
            <a:r>
              <a:rPr dirty="0" sz="2000" spc="-6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конъюнктивит, </a:t>
            </a:r>
            <a:r>
              <a:rPr dirty="0" sz="2000" spc="-5">
                <a:solidFill>
                  <a:srgbClr val="FFFFFF"/>
                </a:solidFill>
                <a:latin typeface="Lucida Sans Unicode"/>
                <a:cs typeface="Lucida Sans Unicode"/>
              </a:rPr>
              <a:t>мышечные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боли,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кожная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сыпь,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рвота,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диарея.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3036" y="3243934"/>
            <a:ext cx="5935980" cy="1228090"/>
            <a:chOff x="623036" y="3243934"/>
            <a:chExt cx="5935980" cy="1228090"/>
          </a:xfrm>
        </p:grpSpPr>
        <p:sp>
          <p:nvSpPr>
            <p:cNvPr id="8" name="object 8"/>
            <p:cNvSpPr/>
            <p:nvPr/>
          </p:nvSpPr>
          <p:spPr>
            <a:xfrm>
              <a:off x="636675" y="3257573"/>
              <a:ext cx="5908675" cy="1200785"/>
            </a:xfrm>
            <a:custGeom>
              <a:avLst/>
              <a:gdLst/>
              <a:ahLst/>
              <a:cxnLst/>
              <a:rect l="l" t="t" r="r" b="b"/>
              <a:pathLst>
                <a:path w="5908675" h="1200785">
                  <a:moveTo>
                    <a:pt x="5785270" y="0"/>
                  </a:moveTo>
                  <a:lnTo>
                    <a:pt x="123216" y="0"/>
                  </a:lnTo>
                  <a:lnTo>
                    <a:pt x="75254" y="9686"/>
                  </a:lnTo>
                  <a:lnTo>
                    <a:pt x="36089" y="36098"/>
                  </a:lnTo>
                  <a:lnTo>
                    <a:pt x="9682" y="75262"/>
                  </a:lnTo>
                  <a:lnTo>
                    <a:pt x="0" y="123206"/>
                  </a:lnTo>
                  <a:lnTo>
                    <a:pt x="0" y="1077037"/>
                  </a:lnTo>
                  <a:lnTo>
                    <a:pt x="9682" y="1124982"/>
                  </a:lnTo>
                  <a:lnTo>
                    <a:pt x="36089" y="1164146"/>
                  </a:lnTo>
                  <a:lnTo>
                    <a:pt x="75254" y="1190558"/>
                  </a:lnTo>
                  <a:lnTo>
                    <a:pt x="123216" y="1200244"/>
                  </a:lnTo>
                  <a:lnTo>
                    <a:pt x="5785270" y="1200244"/>
                  </a:lnTo>
                  <a:lnTo>
                    <a:pt x="5833215" y="1190558"/>
                  </a:lnTo>
                  <a:lnTo>
                    <a:pt x="5872379" y="1164146"/>
                  </a:lnTo>
                  <a:lnTo>
                    <a:pt x="5898791" y="1124982"/>
                  </a:lnTo>
                  <a:lnTo>
                    <a:pt x="5908477" y="1077037"/>
                  </a:lnTo>
                  <a:lnTo>
                    <a:pt x="5908477" y="123206"/>
                  </a:lnTo>
                  <a:lnTo>
                    <a:pt x="5898791" y="75262"/>
                  </a:lnTo>
                  <a:lnTo>
                    <a:pt x="5872379" y="36098"/>
                  </a:lnTo>
                  <a:lnTo>
                    <a:pt x="5833215" y="9686"/>
                  </a:lnTo>
                  <a:lnTo>
                    <a:pt x="5785270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6675" y="3257573"/>
              <a:ext cx="5908675" cy="1200785"/>
            </a:xfrm>
            <a:custGeom>
              <a:avLst/>
              <a:gdLst/>
              <a:ahLst/>
              <a:cxnLst/>
              <a:rect l="l" t="t" r="r" b="b"/>
              <a:pathLst>
                <a:path w="5908675" h="1200785">
                  <a:moveTo>
                    <a:pt x="0" y="123206"/>
                  </a:moveTo>
                  <a:lnTo>
                    <a:pt x="9682" y="75262"/>
                  </a:lnTo>
                  <a:lnTo>
                    <a:pt x="36089" y="36098"/>
                  </a:lnTo>
                  <a:lnTo>
                    <a:pt x="75254" y="9686"/>
                  </a:lnTo>
                  <a:lnTo>
                    <a:pt x="123216" y="0"/>
                  </a:lnTo>
                  <a:lnTo>
                    <a:pt x="5785270" y="0"/>
                  </a:lnTo>
                  <a:lnTo>
                    <a:pt x="5833215" y="9686"/>
                  </a:lnTo>
                  <a:lnTo>
                    <a:pt x="5872379" y="36098"/>
                  </a:lnTo>
                  <a:lnTo>
                    <a:pt x="5898791" y="75262"/>
                  </a:lnTo>
                  <a:lnTo>
                    <a:pt x="5908477" y="123206"/>
                  </a:lnTo>
                  <a:lnTo>
                    <a:pt x="5908477" y="1077037"/>
                  </a:lnTo>
                  <a:lnTo>
                    <a:pt x="5898791" y="1124982"/>
                  </a:lnTo>
                  <a:lnTo>
                    <a:pt x="5872379" y="1164146"/>
                  </a:lnTo>
                  <a:lnTo>
                    <a:pt x="5833215" y="1190558"/>
                  </a:lnTo>
                  <a:lnTo>
                    <a:pt x="5785270" y="1200244"/>
                  </a:lnTo>
                  <a:lnTo>
                    <a:pt x="123216" y="1200244"/>
                  </a:lnTo>
                  <a:lnTo>
                    <a:pt x="75254" y="1190558"/>
                  </a:lnTo>
                  <a:lnTo>
                    <a:pt x="36089" y="1164146"/>
                  </a:lnTo>
                  <a:lnTo>
                    <a:pt x="9682" y="1124982"/>
                  </a:lnTo>
                  <a:lnTo>
                    <a:pt x="0" y="1077037"/>
                  </a:lnTo>
                  <a:lnTo>
                    <a:pt x="0" y="123206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5107808" y="6209630"/>
            <a:ext cx="4383405" cy="2183765"/>
            <a:chOff x="15107808" y="6209630"/>
            <a:chExt cx="4383405" cy="2183765"/>
          </a:xfrm>
        </p:grpSpPr>
        <p:sp>
          <p:nvSpPr>
            <p:cNvPr id="11" name="object 11"/>
            <p:cNvSpPr/>
            <p:nvPr/>
          </p:nvSpPr>
          <p:spPr>
            <a:xfrm>
              <a:off x="15112172" y="6213994"/>
              <a:ext cx="4374515" cy="2174875"/>
            </a:xfrm>
            <a:custGeom>
              <a:avLst/>
              <a:gdLst/>
              <a:ahLst/>
              <a:cxnLst/>
              <a:rect l="l" t="t" r="r" b="b"/>
              <a:pathLst>
                <a:path w="4374515" h="2174875">
                  <a:moveTo>
                    <a:pt x="4290329" y="0"/>
                  </a:moveTo>
                  <a:lnTo>
                    <a:pt x="84017" y="0"/>
                  </a:lnTo>
                  <a:lnTo>
                    <a:pt x="51325" y="6606"/>
                  </a:lnTo>
                  <a:lnTo>
                    <a:pt x="24618" y="24618"/>
                  </a:lnTo>
                  <a:lnTo>
                    <a:pt x="6606" y="51325"/>
                  </a:lnTo>
                  <a:lnTo>
                    <a:pt x="0" y="84017"/>
                  </a:lnTo>
                  <a:lnTo>
                    <a:pt x="0" y="2090608"/>
                  </a:lnTo>
                  <a:lnTo>
                    <a:pt x="6606" y="2123299"/>
                  </a:lnTo>
                  <a:lnTo>
                    <a:pt x="24618" y="2150006"/>
                  </a:lnTo>
                  <a:lnTo>
                    <a:pt x="51325" y="2168018"/>
                  </a:lnTo>
                  <a:lnTo>
                    <a:pt x="84017" y="2174625"/>
                  </a:lnTo>
                  <a:lnTo>
                    <a:pt x="4290329" y="2174625"/>
                  </a:lnTo>
                  <a:lnTo>
                    <a:pt x="4323020" y="2168018"/>
                  </a:lnTo>
                  <a:lnTo>
                    <a:pt x="4349727" y="2150006"/>
                  </a:lnTo>
                  <a:lnTo>
                    <a:pt x="4367740" y="2123299"/>
                  </a:lnTo>
                  <a:lnTo>
                    <a:pt x="4374346" y="2090608"/>
                  </a:lnTo>
                  <a:lnTo>
                    <a:pt x="4374346" y="84017"/>
                  </a:lnTo>
                  <a:lnTo>
                    <a:pt x="4367740" y="51325"/>
                  </a:lnTo>
                  <a:lnTo>
                    <a:pt x="4349727" y="24618"/>
                  </a:lnTo>
                  <a:lnTo>
                    <a:pt x="4323020" y="6606"/>
                  </a:lnTo>
                  <a:lnTo>
                    <a:pt x="4290329" y="0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112172" y="6213994"/>
              <a:ext cx="4374515" cy="2174875"/>
            </a:xfrm>
            <a:custGeom>
              <a:avLst/>
              <a:gdLst/>
              <a:ahLst/>
              <a:cxnLst/>
              <a:rect l="l" t="t" r="r" b="b"/>
              <a:pathLst>
                <a:path w="4374515" h="2174875">
                  <a:moveTo>
                    <a:pt x="0" y="84017"/>
                  </a:moveTo>
                  <a:lnTo>
                    <a:pt x="6606" y="51325"/>
                  </a:lnTo>
                  <a:lnTo>
                    <a:pt x="24618" y="24618"/>
                  </a:lnTo>
                  <a:lnTo>
                    <a:pt x="51325" y="6606"/>
                  </a:lnTo>
                  <a:lnTo>
                    <a:pt x="84017" y="0"/>
                  </a:lnTo>
                  <a:lnTo>
                    <a:pt x="4290329" y="0"/>
                  </a:lnTo>
                  <a:lnTo>
                    <a:pt x="4323020" y="6606"/>
                  </a:lnTo>
                  <a:lnTo>
                    <a:pt x="4349727" y="24618"/>
                  </a:lnTo>
                  <a:lnTo>
                    <a:pt x="4367740" y="51325"/>
                  </a:lnTo>
                  <a:lnTo>
                    <a:pt x="4374346" y="84017"/>
                  </a:lnTo>
                  <a:lnTo>
                    <a:pt x="4374346" y="2090608"/>
                  </a:lnTo>
                  <a:lnTo>
                    <a:pt x="4367740" y="2123299"/>
                  </a:lnTo>
                  <a:lnTo>
                    <a:pt x="4349727" y="2150006"/>
                  </a:lnTo>
                  <a:lnTo>
                    <a:pt x="4323020" y="2168018"/>
                  </a:lnTo>
                  <a:lnTo>
                    <a:pt x="4290329" y="2174625"/>
                  </a:lnTo>
                  <a:lnTo>
                    <a:pt x="84017" y="2174625"/>
                  </a:lnTo>
                  <a:lnTo>
                    <a:pt x="51325" y="2168018"/>
                  </a:lnTo>
                  <a:lnTo>
                    <a:pt x="24618" y="2150006"/>
                  </a:lnTo>
                  <a:lnTo>
                    <a:pt x="6606" y="2123299"/>
                  </a:lnTo>
                  <a:lnTo>
                    <a:pt x="0" y="2090608"/>
                  </a:lnTo>
                  <a:lnTo>
                    <a:pt x="0" y="84017"/>
                  </a:lnTo>
                  <a:close/>
                </a:path>
              </a:pathLst>
            </a:custGeom>
            <a:ln w="8729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5279692" y="6337050"/>
            <a:ext cx="4023360" cy="185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</a:pP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Су</a:t>
            </a:r>
            <a:r>
              <a:rPr dirty="0" sz="2000" spc="-16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ест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ет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вы</a:t>
            </a: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000" spc="5" b="1">
                <a:solidFill>
                  <a:srgbClr val="FFFFFF"/>
                </a:solidFill>
                <a:latin typeface="Trebuchet MS"/>
                <a:cs typeface="Trebuchet MS"/>
              </a:rPr>
              <a:t>окий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Trebuchet MS"/>
                <a:cs typeface="Trebuchet MS"/>
              </a:rPr>
              <a:t>ри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ск 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формирования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эпидемических </a:t>
            </a:r>
            <a:r>
              <a:rPr dirty="0" sz="2000" spc="-6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очагов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FFFFFF"/>
                </a:solidFill>
                <a:latin typeface="Trebuchet MS"/>
                <a:cs typeface="Trebuchet MS"/>
              </a:rPr>
              <a:t>COVID-19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spc="85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анизациях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2000" spc="85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случае 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нарушения </a:t>
            </a:r>
            <a:r>
              <a:rPr dirty="0" sz="2000" spc="5" b="1">
                <a:solidFill>
                  <a:srgbClr val="FFFFFF"/>
                </a:solidFill>
                <a:latin typeface="Trebuchet MS"/>
                <a:cs typeface="Trebuchet MS"/>
              </a:rPr>
              <a:t>санитарно- </a:t>
            </a:r>
            <a:r>
              <a:rPr dirty="0" sz="2000" spc="-5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противоэпидемического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режима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3022" y="9083657"/>
            <a:ext cx="5935980" cy="1598930"/>
            <a:chOff x="623022" y="9083657"/>
            <a:chExt cx="5935980" cy="1598930"/>
          </a:xfrm>
        </p:grpSpPr>
        <p:sp>
          <p:nvSpPr>
            <p:cNvPr id="15" name="object 15"/>
            <p:cNvSpPr/>
            <p:nvPr/>
          </p:nvSpPr>
          <p:spPr>
            <a:xfrm>
              <a:off x="636675" y="9097310"/>
              <a:ext cx="5908675" cy="1571625"/>
            </a:xfrm>
            <a:custGeom>
              <a:avLst/>
              <a:gdLst/>
              <a:ahLst/>
              <a:cxnLst/>
              <a:rect l="l" t="t" r="r" b="b"/>
              <a:pathLst>
                <a:path w="5908675" h="1571625">
                  <a:moveTo>
                    <a:pt x="5778087" y="0"/>
                  </a:moveTo>
                  <a:lnTo>
                    <a:pt x="130381" y="0"/>
                  </a:lnTo>
                  <a:lnTo>
                    <a:pt x="79631" y="10246"/>
                  </a:lnTo>
                  <a:lnTo>
                    <a:pt x="38188" y="38189"/>
                  </a:lnTo>
                  <a:lnTo>
                    <a:pt x="10246" y="79635"/>
                  </a:lnTo>
                  <a:lnTo>
                    <a:pt x="0" y="130390"/>
                  </a:lnTo>
                  <a:lnTo>
                    <a:pt x="0" y="1440848"/>
                  </a:lnTo>
                  <a:lnTo>
                    <a:pt x="10246" y="1491597"/>
                  </a:lnTo>
                  <a:lnTo>
                    <a:pt x="38188" y="1533041"/>
                  </a:lnTo>
                  <a:lnTo>
                    <a:pt x="79631" y="1560983"/>
                  </a:lnTo>
                  <a:lnTo>
                    <a:pt x="130381" y="1571229"/>
                  </a:lnTo>
                  <a:lnTo>
                    <a:pt x="5778087" y="1571229"/>
                  </a:lnTo>
                  <a:lnTo>
                    <a:pt x="5828842" y="1560983"/>
                  </a:lnTo>
                  <a:lnTo>
                    <a:pt x="5870288" y="1533041"/>
                  </a:lnTo>
                  <a:lnTo>
                    <a:pt x="5898231" y="1491597"/>
                  </a:lnTo>
                  <a:lnTo>
                    <a:pt x="5908477" y="1440848"/>
                  </a:lnTo>
                  <a:lnTo>
                    <a:pt x="5908477" y="130390"/>
                  </a:lnTo>
                  <a:lnTo>
                    <a:pt x="5898231" y="79635"/>
                  </a:lnTo>
                  <a:lnTo>
                    <a:pt x="5870288" y="38189"/>
                  </a:lnTo>
                  <a:lnTo>
                    <a:pt x="5828842" y="10246"/>
                  </a:lnTo>
                  <a:lnTo>
                    <a:pt x="5778087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6675" y="9097310"/>
              <a:ext cx="5908675" cy="1571625"/>
            </a:xfrm>
            <a:custGeom>
              <a:avLst/>
              <a:gdLst/>
              <a:ahLst/>
              <a:cxnLst/>
              <a:rect l="l" t="t" r="r" b="b"/>
              <a:pathLst>
                <a:path w="5908675" h="1571625">
                  <a:moveTo>
                    <a:pt x="0" y="130390"/>
                  </a:moveTo>
                  <a:lnTo>
                    <a:pt x="10246" y="79635"/>
                  </a:lnTo>
                  <a:lnTo>
                    <a:pt x="38188" y="38189"/>
                  </a:lnTo>
                  <a:lnTo>
                    <a:pt x="79631" y="10246"/>
                  </a:lnTo>
                  <a:lnTo>
                    <a:pt x="130381" y="0"/>
                  </a:lnTo>
                  <a:lnTo>
                    <a:pt x="5778087" y="0"/>
                  </a:lnTo>
                  <a:lnTo>
                    <a:pt x="5828842" y="10246"/>
                  </a:lnTo>
                  <a:lnTo>
                    <a:pt x="5870288" y="38189"/>
                  </a:lnTo>
                  <a:lnTo>
                    <a:pt x="5898231" y="79635"/>
                  </a:lnTo>
                  <a:lnTo>
                    <a:pt x="5908477" y="130390"/>
                  </a:lnTo>
                  <a:lnTo>
                    <a:pt x="5908477" y="1440848"/>
                  </a:lnTo>
                  <a:lnTo>
                    <a:pt x="5898231" y="1491597"/>
                  </a:lnTo>
                  <a:lnTo>
                    <a:pt x="5870288" y="1533041"/>
                  </a:lnTo>
                  <a:lnTo>
                    <a:pt x="5828842" y="1560983"/>
                  </a:lnTo>
                  <a:lnTo>
                    <a:pt x="5778087" y="1571229"/>
                  </a:lnTo>
                  <a:lnTo>
                    <a:pt x="130381" y="1571229"/>
                  </a:lnTo>
                  <a:lnTo>
                    <a:pt x="79631" y="1560983"/>
                  </a:lnTo>
                  <a:lnTo>
                    <a:pt x="38188" y="1533041"/>
                  </a:lnTo>
                  <a:lnTo>
                    <a:pt x="10246" y="1491597"/>
                  </a:lnTo>
                  <a:lnTo>
                    <a:pt x="0" y="1440848"/>
                  </a:lnTo>
                  <a:lnTo>
                    <a:pt x="0" y="130390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16560" y="9256463"/>
            <a:ext cx="5147945" cy="1247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solidFill>
                  <a:srgbClr val="FFFFF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известных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причин, 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которые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объясняют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клиническую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картину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зависимости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от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эпидемиологического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анамнеза.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112172" y="8518464"/>
            <a:ext cx="4374515" cy="2150110"/>
          </a:xfrm>
          <a:custGeom>
            <a:avLst/>
            <a:gdLst/>
            <a:ahLst/>
            <a:cxnLst/>
            <a:rect l="l" t="t" r="r" b="b"/>
            <a:pathLst>
              <a:path w="4374515" h="2150109">
                <a:moveTo>
                  <a:pt x="4274599" y="0"/>
                </a:moveTo>
                <a:lnTo>
                  <a:pt x="99747" y="0"/>
                </a:lnTo>
                <a:lnTo>
                  <a:pt x="60915" y="7836"/>
                </a:lnTo>
                <a:lnTo>
                  <a:pt x="29210" y="29210"/>
                </a:lnTo>
                <a:lnTo>
                  <a:pt x="7836" y="60915"/>
                </a:lnTo>
                <a:lnTo>
                  <a:pt x="0" y="99747"/>
                </a:lnTo>
                <a:lnTo>
                  <a:pt x="0" y="2049772"/>
                </a:lnTo>
                <a:lnTo>
                  <a:pt x="7836" y="2088601"/>
                </a:lnTo>
                <a:lnTo>
                  <a:pt x="29210" y="2120310"/>
                </a:lnTo>
                <a:lnTo>
                  <a:pt x="60915" y="2141689"/>
                </a:lnTo>
                <a:lnTo>
                  <a:pt x="99747" y="2149529"/>
                </a:lnTo>
                <a:lnTo>
                  <a:pt x="4274599" y="2149529"/>
                </a:lnTo>
                <a:lnTo>
                  <a:pt x="4313430" y="2141689"/>
                </a:lnTo>
                <a:lnTo>
                  <a:pt x="4345136" y="2120310"/>
                </a:lnTo>
                <a:lnTo>
                  <a:pt x="4366509" y="2088601"/>
                </a:lnTo>
                <a:lnTo>
                  <a:pt x="4374346" y="2049772"/>
                </a:lnTo>
                <a:lnTo>
                  <a:pt x="4374346" y="99747"/>
                </a:lnTo>
                <a:lnTo>
                  <a:pt x="4366509" y="60915"/>
                </a:lnTo>
                <a:lnTo>
                  <a:pt x="4345136" y="29210"/>
                </a:lnTo>
                <a:lnTo>
                  <a:pt x="4313430" y="7836"/>
                </a:lnTo>
                <a:lnTo>
                  <a:pt x="4274599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6795545" y="8732538"/>
            <a:ext cx="11036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COVI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000" spc="75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000" spc="-165" b="1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4329" y="8813203"/>
            <a:ext cx="4067810" cy="1574800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90"/>
              </a:spcBef>
              <a:tabLst>
                <a:tab pos="474980" algn="l"/>
                <a:tab pos="4027804" algn="l"/>
              </a:tabLst>
            </a:pPr>
            <a:r>
              <a:rPr dirty="0" u="sng" sz="20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(</a:t>
            </a:r>
            <a:r>
              <a:rPr dirty="0" u="sng" sz="20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CO</a:t>
            </a:r>
            <a:r>
              <a:rPr dirty="0" u="sng" sz="2000" spc="-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ro</a:t>
            </a:r>
            <a:r>
              <a:rPr dirty="0" u="sng" sz="20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n</a:t>
            </a:r>
            <a:r>
              <a:rPr dirty="0" u="sng" sz="20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a</a:t>
            </a:r>
            <a:r>
              <a:rPr dirty="0" u="sng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VI</a:t>
            </a:r>
            <a:r>
              <a:rPr dirty="0" u="sng" sz="20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ru</a:t>
            </a:r>
            <a:r>
              <a:rPr dirty="0" u="sng" sz="20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s</a:t>
            </a:r>
            <a:r>
              <a:rPr dirty="0" u="sng" sz="2000" spc="-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 spc="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dirty="0" u="sng" sz="20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ise</a:t>
            </a:r>
            <a:r>
              <a:rPr dirty="0" u="sng" sz="20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a</a:t>
            </a:r>
            <a:r>
              <a:rPr dirty="0" u="sng" sz="20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s</a:t>
            </a:r>
            <a:r>
              <a:rPr dirty="0" u="sng" sz="200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e</a:t>
            </a:r>
            <a:r>
              <a:rPr dirty="0" u="sng" sz="20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 spc="-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2</a:t>
            </a:r>
            <a:r>
              <a:rPr dirty="0" u="sng" sz="2000" spc="-2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0</a:t>
            </a:r>
            <a:r>
              <a:rPr dirty="0" u="sng" sz="2000" spc="-1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19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)</a:t>
            </a:r>
            <a:r>
              <a:rPr dirty="0" u="sng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	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</a:pP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потенциально </a:t>
            </a:r>
            <a:r>
              <a:rPr dirty="0" sz="2000" spc="5">
                <a:solidFill>
                  <a:srgbClr val="FFFFFF"/>
                </a:solidFill>
                <a:latin typeface="Lucida Sans Unicode"/>
                <a:cs typeface="Lucida Sans Unicode"/>
              </a:rPr>
              <a:t>тяжёлая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острая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респираторная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инфекция,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вызываемая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вирусом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Lucida Sans Unicode"/>
                <a:cs typeface="Lucida Sans Unicode"/>
              </a:rPr>
              <a:t>SARS-CoV-2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86502" y="4576192"/>
            <a:ext cx="7847965" cy="3827145"/>
            <a:chOff x="6986502" y="4576192"/>
            <a:chExt cx="7847965" cy="3827145"/>
          </a:xfrm>
        </p:grpSpPr>
        <p:sp>
          <p:nvSpPr>
            <p:cNvPr id="22" name="object 22"/>
            <p:cNvSpPr/>
            <p:nvPr/>
          </p:nvSpPr>
          <p:spPr>
            <a:xfrm>
              <a:off x="7000154" y="5192149"/>
              <a:ext cx="7820659" cy="3197225"/>
            </a:xfrm>
            <a:custGeom>
              <a:avLst/>
              <a:gdLst/>
              <a:ahLst/>
              <a:cxnLst/>
              <a:rect l="l" t="t" r="r" b="b"/>
              <a:pathLst>
                <a:path w="7820659" h="3197225">
                  <a:moveTo>
                    <a:pt x="0" y="121206"/>
                  </a:moveTo>
                  <a:lnTo>
                    <a:pt x="9527" y="74034"/>
                  </a:lnTo>
                  <a:lnTo>
                    <a:pt x="35507" y="35507"/>
                  </a:lnTo>
                  <a:lnTo>
                    <a:pt x="74034" y="9527"/>
                  </a:lnTo>
                  <a:lnTo>
                    <a:pt x="121206" y="0"/>
                  </a:lnTo>
                  <a:lnTo>
                    <a:pt x="7698933" y="0"/>
                  </a:lnTo>
                  <a:lnTo>
                    <a:pt x="7746105" y="9527"/>
                  </a:lnTo>
                  <a:lnTo>
                    <a:pt x="7784633" y="35507"/>
                  </a:lnTo>
                  <a:lnTo>
                    <a:pt x="7810612" y="74034"/>
                  </a:lnTo>
                  <a:lnTo>
                    <a:pt x="7820140" y="121206"/>
                  </a:lnTo>
                  <a:lnTo>
                    <a:pt x="7820140" y="3075809"/>
                  </a:lnTo>
                  <a:lnTo>
                    <a:pt x="7810612" y="3122980"/>
                  </a:lnTo>
                  <a:lnTo>
                    <a:pt x="7784633" y="3161508"/>
                  </a:lnTo>
                  <a:lnTo>
                    <a:pt x="7746105" y="3187488"/>
                  </a:lnTo>
                  <a:lnTo>
                    <a:pt x="7698933" y="3197015"/>
                  </a:lnTo>
                  <a:lnTo>
                    <a:pt x="121206" y="3197015"/>
                  </a:lnTo>
                  <a:lnTo>
                    <a:pt x="74034" y="3187488"/>
                  </a:lnTo>
                  <a:lnTo>
                    <a:pt x="35507" y="3161508"/>
                  </a:lnTo>
                  <a:lnTo>
                    <a:pt x="9527" y="3122980"/>
                  </a:lnTo>
                  <a:lnTo>
                    <a:pt x="0" y="3075809"/>
                  </a:lnTo>
                  <a:lnTo>
                    <a:pt x="0" y="121206"/>
                  </a:lnTo>
                  <a:close/>
                </a:path>
              </a:pathLst>
            </a:custGeom>
            <a:ln w="27278">
              <a:solidFill>
                <a:srgbClr val="00C7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000154" y="4589845"/>
              <a:ext cx="7820659" cy="719455"/>
            </a:xfrm>
            <a:custGeom>
              <a:avLst/>
              <a:gdLst/>
              <a:ahLst/>
              <a:cxnLst/>
              <a:rect l="l" t="t" r="r" b="b"/>
              <a:pathLst>
                <a:path w="7820659" h="719454">
                  <a:moveTo>
                    <a:pt x="7700297" y="0"/>
                  </a:moveTo>
                  <a:lnTo>
                    <a:pt x="119842" y="0"/>
                  </a:lnTo>
                  <a:lnTo>
                    <a:pt x="73191" y="9416"/>
                  </a:lnTo>
                  <a:lnTo>
                    <a:pt x="35098" y="35098"/>
                  </a:lnTo>
                  <a:lnTo>
                    <a:pt x="9416" y="73191"/>
                  </a:lnTo>
                  <a:lnTo>
                    <a:pt x="0" y="119842"/>
                  </a:lnTo>
                  <a:lnTo>
                    <a:pt x="0" y="719055"/>
                  </a:lnTo>
                  <a:lnTo>
                    <a:pt x="7820140" y="719055"/>
                  </a:lnTo>
                  <a:lnTo>
                    <a:pt x="7820140" y="119842"/>
                  </a:lnTo>
                  <a:lnTo>
                    <a:pt x="7810723" y="73191"/>
                  </a:lnTo>
                  <a:lnTo>
                    <a:pt x="7785042" y="35098"/>
                  </a:lnTo>
                  <a:lnTo>
                    <a:pt x="7746949" y="9416"/>
                  </a:lnTo>
                  <a:lnTo>
                    <a:pt x="7700297" y="0"/>
                  </a:lnTo>
                  <a:close/>
                </a:path>
              </a:pathLst>
            </a:custGeom>
            <a:solidFill>
              <a:srgbClr val="00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00154" y="4589845"/>
              <a:ext cx="7820659" cy="719455"/>
            </a:xfrm>
            <a:custGeom>
              <a:avLst/>
              <a:gdLst/>
              <a:ahLst/>
              <a:cxnLst/>
              <a:rect l="l" t="t" r="r" b="b"/>
              <a:pathLst>
                <a:path w="7820659" h="719454">
                  <a:moveTo>
                    <a:pt x="119842" y="0"/>
                  </a:moveTo>
                  <a:lnTo>
                    <a:pt x="7700297" y="0"/>
                  </a:lnTo>
                  <a:lnTo>
                    <a:pt x="7746949" y="9416"/>
                  </a:lnTo>
                  <a:lnTo>
                    <a:pt x="7785042" y="35098"/>
                  </a:lnTo>
                  <a:lnTo>
                    <a:pt x="7810723" y="73191"/>
                  </a:lnTo>
                  <a:lnTo>
                    <a:pt x="7820140" y="119842"/>
                  </a:lnTo>
                  <a:lnTo>
                    <a:pt x="7820140" y="719055"/>
                  </a:lnTo>
                  <a:lnTo>
                    <a:pt x="0" y="719055"/>
                  </a:lnTo>
                  <a:lnTo>
                    <a:pt x="0" y="119842"/>
                  </a:lnTo>
                  <a:lnTo>
                    <a:pt x="9416" y="73191"/>
                  </a:lnTo>
                  <a:lnTo>
                    <a:pt x="35098" y="35098"/>
                  </a:lnTo>
                  <a:lnTo>
                    <a:pt x="73191" y="9416"/>
                  </a:lnTo>
                  <a:lnTo>
                    <a:pt x="119842" y="0"/>
                  </a:lnTo>
                  <a:close/>
                </a:path>
              </a:pathLst>
            </a:custGeom>
            <a:ln w="27278">
              <a:solidFill>
                <a:srgbClr val="00C7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087930" y="4753362"/>
            <a:ext cx="7611745" cy="3526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9845">
              <a:lnSpc>
                <a:spcPct val="100000"/>
              </a:lnSpc>
              <a:spcBef>
                <a:spcPts val="125"/>
              </a:spcBef>
            </a:pPr>
            <a:r>
              <a:rPr dirty="0" sz="2550" spc="-105">
                <a:solidFill>
                  <a:srgbClr val="FFFFFF"/>
                </a:solidFill>
                <a:latin typeface="Lucida Sans Unicode"/>
                <a:cs typeface="Lucida Sans Unicode"/>
              </a:rPr>
              <a:t>Эпи</a:t>
            </a:r>
            <a:r>
              <a:rPr dirty="0" sz="2550" spc="-10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45">
                <a:solidFill>
                  <a:srgbClr val="FFFFFF"/>
                </a:solidFill>
                <a:latin typeface="Lucida Sans Unicode"/>
                <a:cs typeface="Lucida Sans Unicode"/>
              </a:rPr>
              <a:t>еми</a:t>
            </a:r>
            <a:r>
              <a:rPr dirty="0" sz="2550" spc="-7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30">
                <a:solidFill>
                  <a:srgbClr val="FFFFFF"/>
                </a:solidFill>
                <a:latin typeface="Lucida Sans Unicode"/>
                <a:cs typeface="Lucida Sans Unicode"/>
              </a:rPr>
              <a:t>логи</a:t>
            </a:r>
            <a:r>
              <a:rPr dirty="0" sz="2550" spc="-2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dirty="0" sz="2550" spc="-30">
                <a:solidFill>
                  <a:srgbClr val="FFFFFF"/>
                </a:solidFill>
                <a:latin typeface="Lucida Sans Unicode"/>
                <a:cs typeface="Lucida Sans Unicode"/>
              </a:rPr>
              <a:t>еский</a:t>
            </a:r>
            <a:r>
              <a:rPr dirty="0" sz="2550" spc="-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Lucida Sans Unicode"/>
                <a:cs typeface="Lucida Sans Unicode"/>
              </a:rPr>
              <a:t>анамнез</a:t>
            </a:r>
            <a:endParaRPr sz="2550">
              <a:latin typeface="Lucida Sans Unicode"/>
              <a:cs typeface="Lucida Sans Unicode"/>
            </a:endParaRPr>
          </a:p>
          <a:p>
            <a:pPr marL="269875" marR="1435100" indent="-257810">
              <a:lnSpc>
                <a:spcPct val="100000"/>
              </a:lnSpc>
              <a:spcBef>
                <a:spcPts val="1545"/>
              </a:spcBef>
              <a:buClr>
                <a:srgbClr val="00C7B4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возвращение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зарубежной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поездки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дней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95">
                <a:solidFill>
                  <a:srgbClr val="1F1F1F"/>
                </a:solidFill>
                <a:latin typeface="Lucida Sans Unicode"/>
                <a:cs typeface="Lucida Sans Unicode"/>
              </a:rPr>
              <a:t>яв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симп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омо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69875" marR="1510665" indent="-257810">
              <a:lnSpc>
                <a:spcPct val="100000"/>
              </a:lnSpc>
              <a:spcBef>
                <a:spcPts val="439"/>
              </a:spcBef>
              <a:buClr>
                <a:srgbClr val="00C7B4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есн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акты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последние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лицом,  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ящ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имися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ением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VI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-4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7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32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который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последующем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заболел;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445"/>
              </a:spcBef>
              <a:buClr>
                <a:srgbClr val="00C7B4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есн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акты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последние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лицом,</a:t>
            </a:r>
            <a:endParaRPr sz="20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которого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подтвержден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диагноз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0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200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0000"/>
              </a:lnSpc>
              <a:spcBef>
                <a:spcPts val="439"/>
              </a:spcBef>
              <a:buClr>
                <a:srgbClr val="00C7B4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профессиональных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контактов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подтвержденными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подозрительными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случаями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0425" y="10932441"/>
            <a:ext cx="17157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u="sng" sz="1400" spc="-1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прил</a:t>
            </a:r>
            <a:r>
              <a:rPr dirty="0" u="sng" sz="1400" spc="-3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о</a:t>
            </a:r>
            <a:r>
              <a:rPr dirty="0" u="sng" sz="1400" spc="-3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ж</a:t>
            </a:r>
            <a:r>
              <a:rPr dirty="0" u="sng" sz="1400" spc="-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ен</a:t>
            </a:r>
            <a:r>
              <a:rPr dirty="0" u="sng" sz="1400" spc="-1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и</a:t>
            </a:r>
            <a:r>
              <a:rPr dirty="0" u="sng" sz="14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е</a:t>
            </a:r>
            <a:r>
              <a:rPr dirty="0" u="sng" sz="1400" spc="-7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31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1</a:t>
            </a:r>
            <a:r>
              <a:rPr dirty="0" u="sng" sz="1400" spc="-7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3767" y="10874217"/>
            <a:ext cx="2884805" cy="0"/>
          </a:xfrm>
          <a:custGeom>
            <a:avLst/>
            <a:gdLst/>
            <a:ahLst/>
            <a:cxnLst/>
            <a:rect l="l" t="t" r="r" b="b"/>
            <a:pathLst>
              <a:path w="2884804" h="0">
                <a:moveTo>
                  <a:pt x="0" y="0"/>
                </a:moveTo>
                <a:lnTo>
                  <a:pt x="2884406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20153" y="9820678"/>
            <a:ext cx="805815" cy="711200"/>
          </a:xfrm>
          <a:custGeom>
            <a:avLst/>
            <a:gdLst/>
            <a:ahLst/>
            <a:cxnLst/>
            <a:rect l="l" t="t" r="r" b="b"/>
            <a:pathLst>
              <a:path w="805814" h="711200">
                <a:moveTo>
                  <a:pt x="403232" y="0"/>
                </a:moveTo>
                <a:lnTo>
                  <a:pt x="385019" y="4733"/>
                </a:lnTo>
                <a:lnTo>
                  <a:pt x="371009" y="18934"/>
                </a:lnTo>
                <a:lnTo>
                  <a:pt x="4874" y="654795"/>
                </a:lnTo>
                <a:lnTo>
                  <a:pt x="0" y="674212"/>
                </a:lnTo>
                <a:lnTo>
                  <a:pt x="5107" y="692314"/>
                </a:lnTo>
                <a:lnTo>
                  <a:pt x="18271" y="705682"/>
                </a:lnTo>
                <a:lnTo>
                  <a:pt x="37565" y="710898"/>
                </a:lnTo>
                <a:lnTo>
                  <a:pt x="767967" y="710898"/>
                </a:lnTo>
                <a:lnTo>
                  <a:pt x="787260" y="705682"/>
                </a:lnTo>
                <a:lnTo>
                  <a:pt x="800424" y="692314"/>
                </a:lnTo>
                <a:lnTo>
                  <a:pt x="805532" y="674212"/>
                </a:lnTo>
                <a:lnTo>
                  <a:pt x="800657" y="654795"/>
                </a:lnTo>
                <a:lnTo>
                  <a:pt x="784546" y="626744"/>
                </a:lnTo>
                <a:lnTo>
                  <a:pt x="402766" y="626744"/>
                </a:lnTo>
                <a:lnTo>
                  <a:pt x="384435" y="623121"/>
                </a:lnTo>
                <a:lnTo>
                  <a:pt x="369608" y="613186"/>
                </a:lnTo>
                <a:lnTo>
                  <a:pt x="359684" y="598342"/>
                </a:lnTo>
                <a:lnTo>
                  <a:pt x="356065" y="579992"/>
                </a:lnTo>
                <a:lnTo>
                  <a:pt x="359684" y="561641"/>
                </a:lnTo>
                <a:lnTo>
                  <a:pt x="369608" y="546798"/>
                </a:lnTo>
                <a:lnTo>
                  <a:pt x="384435" y="536863"/>
                </a:lnTo>
                <a:lnTo>
                  <a:pt x="402765" y="533239"/>
                </a:lnTo>
                <a:lnTo>
                  <a:pt x="730843" y="533239"/>
                </a:lnTo>
                <a:lnTo>
                  <a:pt x="709361" y="495838"/>
                </a:lnTo>
                <a:lnTo>
                  <a:pt x="374745" y="495838"/>
                </a:lnTo>
                <a:lnTo>
                  <a:pt x="374745" y="168572"/>
                </a:lnTo>
                <a:lnTo>
                  <a:pt x="521399" y="168572"/>
                </a:lnTo>
                <a:lnTo>
                  <a:pt x="435456" y="18934"/>
                </a:lnTo>
                <a:lnTo>
                  <a:pt x="421446" y="4733"/>
                </a:lnTo>
                <a:lnTo>
                  <a:pt x="403232" y="0"/>
                </a:lnTo>
                <a:close/>
              </a:path>
              <a:path w="805814" h="711200">
                <a:moveTo>
                  <a:pt x="730843" y="533239"/>
                </a:moveTo>
                <a:lnTo>
                  <a:pt x="402765" y="533239"/>
                </a:lnTo>
                <a:lnTo>
                  <a:pt x="421096" y="536863"/>
                </a:lnTo>
                <a:lnTo>
                  <a:pt x="435923" y="546798"/>
                </a:lnTo>
                <a:lnTo>
                  <a:pt x="445847" y="561641"/>
                </a:lnTo>
                <a:lnTo>
                  <a:pt x="449466" y="579992"/>
                </a:lnTo>
                <a:lnTo>
                  <a:pt x="445847" y="598342"/>
                </a:lnTo>
                <a:lnTo>
                  <a:pt x="435923" y="613186"/>
                </a:lnTo>
                <a:lnTo>
                  <a:pt x="421096" y="623121"/>
                </a:lnTo>
                <a:lnTo>
                  <a:pt x="402766" y="626744"/>
                </a:lnTo>
                <a:lnTo>
                  <a:pt x="784546" y="626744"/>
                </a:lnTo>
                <a:lnTo>
                  <a:pt x="730843" y="533239"/>
                </a:lnTo>
                <a:close/>
              </a:path>
              <a:path w="805814" h="711200">
                <a:moveTo>
                  <a:pt x="521399" y="168572"/>
                </a:moveTo>
                <a:lnTo>
                  <a:pt x="430786" y="168572"/>
                </a:lnTo>
                <a:lnTo>
                  <a:pt x="430786" y="495838"/>
                </a:lnTo>
                <a:lnTo>
                  <a:pt x="709361" y="495838"/>
                </a:lnTo>
                <a:lnTo>
                  <a:pt x="521399" y="168572"/>
                </a:lnTo>
                <a:close/>
              </a:path>
            </a:pathLst>
          </a:custGeom>
          <a:solidFill>
            <a:srgbClr val="00C7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537058" y="4185580"/>
            <a:ext cx="621030" cy="619760"/>
          </a:xfrm>
          <a:custGeom>
            <a:avLst/>
            <a:gdLst/>
            <a:ahLst/>
            <a:cxnLst/>
            <a:rect l="l" t="t" r="r" b="b"/>
            <a:pathLst>
              <a:path w="621029" h="619760">
                <a:moveTo>
                  <a:pt x="310426" y="0"/>
                </a:moveTo>
                <a:lnTo>
                  <a:pt x="264564" y="3360"/>
                </a:lnTo>
                <a:lnTo>
                  <a:pt x="220788" y="13121"/>
                </a:lnTo>
                <a:lnTo>
                  <a:pt x="179578" y="28803"/>
                </a:lnTo>
                <a:lnTo>
                  <a:pt x="141416" y="49928"/>
                </a:lnTo>
                <a:lnTo>
                  <a:pt x="106782" y="76014"/>
                </a:lnTo>
                <a:lnTo>
                  <a:pt x="76157" y="106583"/>
                </a:lnTo>
                <a:lnTo>
                  <a:pt x="50023" y="141155"/>
                </a:lnTo>
                <a:lnTo>
                  <a:pt x="28859" y="179250"/>
                </a:lnTo>
                <a:lnTo>
                  <a:pt x="13146" y="220389"/>
                </a:lnTo>
                <a:lnTo>
                  <a:pt x="3366" y="264093"/>
                </a:lnTo>
                <a:lnTo>
                  <a:pt x="0" y="309881"/>
                </a:lnTo>
                <a:lnTo>
                  <a:pt x="3366" y="355669"/>
                </a:lnTo>
                <a:lnTo>
                  <a:pt x="13146" y="399373"/>
                </a:lnTo>
                <a:lnTo>
                  <a:pt x="28859" y="440512"/>
                </a:lnTo>
                <a:lnTo>
                  <a:pt x="50023" y="478607"/>
                </a:lnTo>
                <a:lnTo>
                  <a:pt x="76157" y="513179"/>
                </a:lnTo>
                <a:lnTo>
                  <a:pt x="106782" y="543748"/>
                </a:lnTo>
                <a:lnTo>
                  <a:pt x="141416" y="569834"/>
                </a:lnTo>
                <a:lnTo>
                  <a:pt x="179578" y="590958"/>
                </a:lnTo>
                <a:lnTo>
                  <a:pt x="220788" y="606641"/>
                </a:lnTo>
                <a:lnTo>
                  <a:pt x="264564" y="616402"/>
                </a:lnTo>
                <a:lnTo>
                  <a:pt x="310426" y="619762"/>
                </a:lnTo>
                <a:lnTo>
                  <a:pt x="356289" y="616402"/>
                </a:lnTo>
                <a:lnTo>
                  <a:pt x="400065" y="606641"/>
                </a:lnTo>
                <a:lnTo>
                  <a:pt x="441275" y="590958"/>
                </a:lnTo>
                <a:lnTo>
                  <a:pt x="479437" y="569834"/>
                </a:lnTo>
                <a:lnTo>
                  <a:pt x="514071" y="543748"/>
                </a:lnTo>
                <a:lnTo>
                  <a:pt x="544696" y="513179"/>
                </a:lnTo>
                <a:lnTo>
                  <a:pt x="570830" y="478607"/>
                </a:lnTo>
                <a:lnTo>
                  <a:pt x="591994" y="440512"/>
                </a:lnTo>
                <a:lnTo>
                  <a:pt x="607707" y="399373"/>
                </a:lnTo>
                <a:lnTo>
                  <a:pt x="617487" y="355669"/>
                </a:lnTo>
                <a:lnTo>
                  <a:pt x="620853" y="309881"/>
                </a:lnTo>
                <a:lnTo>
                  <a:pt x="617487" y="264093"/>
                </a:lnTo>
                <a:lnTo>
                  <a:pt x="607707" y="220389"/>
                </a:lnTo>
                <a:lnTo>
                  <a:pt x="591994" y="179250"/>
                </a:lnTo>
                <a:lnTo>
                  <a:pt x="570830" y="141155"/>
                </a:lnTo>
                <a:lnTo>
                  <a:pt x="544696" y="106583"/>
                </a:lnTo>
                <a:lnTo>
                  <a:pt x="514071" y="76014"/>
                </a:lnTo>
                <a:lnTo>
                  <a:pt x="479437" y="49928"/>
                </a:lnTo>
                <a:lnTo>
                  <a:pt x="441275" y="28803"/>
                </a:lnTo>
                <a:lnTo>
                  <a:pt x="400065" y="13121"/>
                </a:lnTo>
                <a:lnTo>
                  <a:pt x="356289" y="3360"/>
                </a:lnTo>
                <a:lnTo>
                  <a:pt x="310426" y="0"/>
                </a:lnTo>
                <a:close/>
              </a:path>
            </a:pathLst>
          </a:custGeom>
          <a:solidFill>
            <a:srgbClr val="00C7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693937" y="4148239"/>
            <a:ext cx="30861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90" b="1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27149" y="5222156"/>
            <a:ext cx="604520" cy="3119755"/>
          </a:xfrm>
          <a:custGeom>
            <a:avLst/>
            <a:gdLst/>
            <a:ahLst/>
            <a:cxnLst/>
            <a:rect l="l" t="t" r="r" b="b"/>
            <a:pathLst>
              <a:path w="604520" h="3119754">
                <a:moveTo>
                  <a:pt x="0" y="0"/>
                </a:moveTo>
                <a:lnTo>
                  <a:pt x="0" y="3119545"/>
                </a:lnTo>
                <a:lnTo>
                  <a:pt x="604486" y="1559772"/>
                </a:lnTo>
                <a:lnTo>
                  <a:pt x="0" y="0"/>
                </a:lnTo>
                <a:close/>
              </a:path>
            </a:pathLst>
          </a:custGeom>
          <a:solidFill>
            <a:srgbClr val="005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070540" y="5750293"/>
            <a:ext cx="808990" cy="18370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850" spc="-780" b="1">
                <a:solidFill>
                  <a:srgbClr val="00C7B4"/>
                </a:solidFill>
                <a:latin typeface="Trebuchet MS"/>
                <a:cs typeface="Trebuchet MS"/>
              </a:rPr>
              <a:t>+</a:t>
            </a:r>
            <a:endParaRPr sz="118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0221" y="2009094"/>
            <a:ext cx="6177915" cy="1188720"/>
            <a:chOff x="530221" y="2009094"/>
            <a:chExt cx="6177915" cy="1188720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21" y="2009094"/>
              <a:ext cx="6177543" cy="11489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261" y="2078605"/>
              <a:ext cx="3760585" cy="11188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36129" y="2115704"/>
              <a:ext cx="5891530" cy="883919"/>
            </a:xfrm>
            <a:custGeom>
              <a:avLst/>
              <a:gdLst/>
              <a:ahLst/>
              <a:cxnLst/>
              <a:rect l="l" t="t" r="r" b="b"/>
              <a:pathLst>
                <a:path w="5891530" h="883919">
                  <a:moveTo>
                    <a:pt x="5800273" y="0"/>
                  </a:moveTo>
                  <a:lnTo>
                    <a:pt x="90727" y="0"/>
                  </a:lnTo>
                  <a:lnTo>
                    <a:pt x="55411" y="7133"/>
                  </a:lnTo>
                  <a:lnTo>
                    <a:pt x="26572" y="26584"/>
                  </a:lnTo>
                  <a:lnTo>
                    <a:pt x="7129" y="55430"/>
                  </a:lnTo>
                  <a:lnTo>
                    <a:pt x="0" y="90745"/>
                  </a:lnTo>
                  <a:lnTo>
                    <a:pt x="0" y="793070"/>
                  </a:lnTo>
                  <a:lnTo>
                    <a:pt x="7129" y="828386"/>
                  </a:lnTo>
                  <a:lnTo>
                    <a:pt x="26572" y="857231"/>
                  </a:lnTo>
                  <a:lnTo>
                    <a:pt x="55411" y="876683"/>
                  </a:lnTo>
                  <a:lnTo>
                    <a:pt x="90727" y="883816"/>
                  </a:lnTo>
                  <a:lnTo>
                    <a:pt x="5800273" y="883816"/>
                  </a:lnTo>
                  <a:lnTo>
                    <a:pt x="5835589" y="876683"/>
                  </a:lnTo>
                  <a:lnTo>
                    <a:pt x="5864434" y="857231"/>
                  </a:lnTo>
                  <a:lnTo>
                    <a:pt x="5883886" y="828386"/>
                  </a:lnTo>
                  <a:lnTo>
                    <a:pt x="5891019" y="793070"/>
                  </a:lnTo>
                  <a:lnTo>
                    <a:pt x="5891019" y="90745"/>
                  </a:lnTo>
                  <a:lnTo>
                    <a:pt x="5883886" y="55430"/>
                  </a:lnTo>
                  <a:lnTo>
                    <a:pt x="5864434" y="26584"/>
                  </a:lnTo>
                  <a:lnTo>
                    <a:pt x="5835589" y="7133"/>
                  </a:lnTo>
                  <a:lnTo>
                    <a:pt x="5800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814377" y="2321230"/>
            <a:ext cx="5481955" cy="34944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52069">
              <a:lnSpc>
                <a:spcPct val="100000"/>
              </a:lnSpc>
              <a:spcBef>
                <a:spcPts val="110"/>
              </a:spcBef>
            </a:pPr>
            <a:r>
              <a:rPr dirty="0" sz="2850" spc="-60">
                <a:solidFill>
                  <a:srgbClr val="0050EF"/>
                </a:solidFill>
                <a:latin typeface="Lucida Sans Unicode"/>
                <a:cs typeface="Lucida Sans Unicode"/>
              </a:rPr>
              <a:t>Подозрительный</a:t>
            </a:r>
            <a:endParaRPr sz="2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 marR="1408430">
              <a:lnSpc>
                <a:spcPct val="100000"/>
              </a:lnSpc>
            </a:pP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Клинические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проявления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острой </a:t>
            </a:r>
            <a:r>
              <a:rPr dirty="0" sz="2000" spc="-6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респираторной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инфекции: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ем</a:t>
            </a:r>
            <a:r>
              <a:rPr dirty="0" sz="2000" spc="-50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ер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тура</a:t>
            </a:r>
            <a:r>
              <a:rPr dirty="0" sz="20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ела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Trebuchet MS"/>
                <a:cs typeface="Trebuchet MS"/>
              </a:rPr>
              <a:t>выше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6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000" spc="-434" b="1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2000" spc="-160" b="1">
                <a:solidFill>
                  <a:srgbClr val="FFFFFF"/>
                </a:solidFill>
                <a:latin typeface="Trebuchet MS"/>
                <a:cs typeface="Trebuchet MS"/>
              </a:rPr>
              <a:t>,5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Trebuchet MS"/>
                <a:cs typeface="Trebuchet MS"/>
              </a:rPr>
              <a:t>°</a:t>
            </a:r>
            <a:r>
              <a:rPr dirty="0" sz="2000" spc="-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Trebuchet MS"/>
                <a:cs typeface="Trebuchet MS"/>
              </a:rPr>
              <a:t>один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более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dirty="0" sz="20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следующих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признаков:</a:t>
            </a:r>
            <a:endParaRPr sz="2000">
              <a:latin typeface="Trebuchet MS"/>
              <a:cs typeface="Trebuchet MS"/>
            </a:endParaRPr>
          </a:p>
          <a:p>
            <a:pPr marL="344170" indent="-328295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344170" algn="l"/>
                <a:tab pos="344805" algn="l"/>
              </a:tabLst>
            </a:pP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ш</a:t>
            </a:r>
            <a:r>
              <a:rPr dirty="0" sz="2000" spc="5">
                <a:solidFill>
                  <a:srgbClr val="FFFFFF"/>
                </a:solidFill>
                <a:latin typeface="Lucida Sans Unicode"/>
                <a:cs typeface="Lucida Sans Unicode"/>
              </a:rPr>
              <a:t>ель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2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Lucida Sans Unicode"/>
                <a:cs typeface="Lucida Sans Unicode"/>
              </a:rPr>
              <a:t>су</a:t>
            </a:r>
            <a:r>
              <a:rPr dirty="0" sz="2000" spc="-175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ск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дной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мокр</a:t>
            </a:r>
            <a:r>
              <a:rPr dirty="0" sz="2000" spc="-85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ой;</a:t>
            </a:r>
            <a:endParaRPr sz="2000">
              <a:latin typeface="Lucida Sans Unicode"/>
              <a:cs typeface="Lucida Sans Unicode"/>
            </a:endParaRPr>
          </a:p>
          <a:p>
            <a:pPr marL="344170" indent="-32829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344170" algn="l"/>
                <a:tab pos="344805" algn="l"/>
              </a:tabLst>
            </a:pP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дышк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ощу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зал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енности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93742" y="1964037"/>
            <a:ext cx="12796520" cy="1239520"/>
            <a:chOff x="6893742" y="1964037"/>
            <a:chExt cx="12796520" cy="1239520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3742" y="2009094"/>
              <a:ext cx="8106603" cy="11489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7500" y="2074241"/>
              <a:ext cx="7113632" cy="111886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99609" y="2115704"/>
              <a:ext cx="7820659" cy="883919"/>
            </a:xfrm>
            <a:custGeom>
              <a:avLst/>
              <a:gdLst/>
              <a:ahLst/>
              <a:cxnLst/>
              <a:rect l="l" t="t" r="r" b="b"/>
              <a:pathLst>
                <a:path w="7820659" h="883919">
                  <a:moveTo>
                    <a:pt x="7729394" y="0"/>
                  </a:moveTo>
                  <a:lnTo>
                    <a:pt x="90745" y="0"/>
                  </a:lnTo>
                  <a:lnTo>
                    <a:pt x="55430" y="7133"/>
                  </a:lnTo>
                  <a:lnTo>
                    <a:pt x="26584" y="26584"/>
                  </a:lnTo>
                  <a:lnTo>
                    <a:pt x="7133" y="55430"/>
                  </a:lnTo>
                  <a:lnTo>
                    <a:pt x="0" y="90745"/>
                  </a:lnTo>
                  <a:lnTo>
                    <a:pt x="0" y="793070"/>
                  </a:lnTo>
                  <a:lnTo>
                    <a:pt x="7133" y="828386"/>
                  </a:lnTo>
                  <a:lnTo>
                    <a:pt x="26584" y="857231"/>
                  </a:lnTo>
                  <a:lnTo>
                    <a:pt x="55430" y="876683"/>
                  </a:lnTo>
                  <a:lnTo>
                    <a:pt x="90745" y="883816"/>
                  </a:lnTo>
                  <a:lnTo>
                    <a:pt x="7729394" y="883816"/>
                  </a:lnTo>
                  <a:lnTo>
                    <a:pt x="7764709" y="876683"/>
                  </a:lnTo>
                  <a:lnTo>
                    <a:pt x="7793555" y="857231"/>
                  </a:lnTo>
                  <a:lnTo>
                    <a:pt x="7813006" y="828386"/>
                  </a:lnTo>
                  <a:lnTo>
                    <a:pt x="7820140" y="793070"/>
                  </a:lnTo>
                  <a:lnTo>
                    <a:pt x="7820140" y="90745"/>
                  </a:lnTo>
                  <a:lnTo>
                    <a:pt x="7813006" y="55430"/>
                  </a:lnTo>
                  <a:lnTo>
                    <a:pt x="7793555" y="26584"/>
                  </a:lnTo>
                  <a:lnTo>
                    <a:pt x="7764709" y="7133"/>
                  </a:lnTo>
                  <a:lnTo>
                    <a:pt x="7729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60505" y="1964037"/>
              <a:ext cx="4729509" cy="12390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02414" y="2078605"/>
              <a:ext cx="3845693" cy="111886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112172" y="2115704"/>
              <a:ext cx="4374515" cy="883919"/>
            </a:xfrm>
            <a:custGeom>
              <a:avLst/>
              <a:gdLst/>
              <a:ahLst/>
              <a:cxnLst/>
              <a:rect l="l" t="t" r="r" b="b"/>
              <a:pathLst>
                <a:path w="4374515" h="883919">
                  <a:moveTo>
                    <a:pt x="4283600" y="0"/>
                  </a:moveTo>
                  <a:lnTo>
                    <a:pt x="90745" y="0"/>
                  </a:lnTo>
                  <a:lnTo>
                    <a:pt x="55430" y="7133"/>
                  </a:lnTo>
                  <a:lnTo>
                    <a:pt x="26584" y="26584"/>
                  </a:lnTo>
                  <a:lnTo>
                    <a:pt x="7133" y="55430"/>
                  </a:lnTo>
                  <a:lnTo>
                    <a:pt x="0" y="90745"/>
                  </a:lnTo>
                  <a:lnTo>
                    <a:pt x="0" y="793070"/>
                  </a:lnTo>
                  <a:lnTo>
                    <a:pt x="7133" y="828386"/>
                  </a:lnTo>
                  <a:lnTo>
                    <a:pt x="26584" y="857231"/>
                  </a:lnTo>
                  <a:lnTo>
                    <a:pt x="55430" y="876683"/>
                  </a:lnTo>
                  <a:lnTo>
                    <a:pt x="90745" y="883816"/>
                  </a:lnTo>
                  <a:lnTo>
                    <a:pt x="4283600" y="883816"/>
                  </a:lnTo>
                  <a:lnTo>
                    <a:pt x="4318916" y="876683"/>
                  </a:lnTo>
                  <a:lnTo>
                    <a:pt x="4347761" y="857231"/>
                  </a:lnTo>
                  <a:lnTo>
                    <a:pt x="4367213" y="828386"/>
                  </a:lnTo>
                  <a:lnTo>
                    <a:pt x="4374346" y="793070"/>
                  </a:lnTo>
                  <a:lnTo>
                    <a:pt x="4374346" y="90745"/>
                  </a:lnTo>
                  <a:lnTo>
                    <a:pt x="4367213" y="55430"/>
                  </a:lnTo>
                  <a:lnTo>
                    <a:pt x="4347761" y="26584"/>
                  </a:lnTo>
                  <a:lnTo>
                    <a:pt x="4318916" y="7133"/>
                  </a:lnTo>
                  <a:lnTo>
                    <a:pt x="428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95985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20">
                <a:solidFill>
                  <a:srgbClr val="FF2D66"/>
                </a:solidFill>
              </a:rPr>
              <a:t>Опре</a:t>
            </a:r>
            <a:r>
              <a:rPr dirty="0" sz="4300" spc="-204">
                <a:solidFill>
                  <a:srgbClr val="FF2D66"/>
                </a:solidFill>
              </a:rPr>
              <a:t>д</a:t>
            </a:r>
            <a:r>
              <a:rPr dirty="0" sz="4300" spc="-55">
                <a:solidFill>
                  <a:srgbClr val="FF2D66"/>
                </a:solidFill>
              </a:rPr>
              <a:t>еление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20">
                <a:solidFill>
                  <a:srgbClr val="FF2D66"/>
                </a:solidFill>
              </a:rPr>
              <a:t>случ</a:t>
            </a:r>
            <a:r>
              <a:rPr dirty="0" sz="4300" spc="-65">
                <a:solidFill>
                  <a:srgbClr val="FF2D66"/>
                </a:solidFill>
              </a:rPr>
              <a:t>а</a:t>
            </a:r>
            <a:r>
              <a:rPr dirty="0" sz="4300" spc="215">
                <a:solidFill>
                  <a:srgbClr val="FF2D66"/>
                </a:solidFill>
              </a:rPr>
              <a:t>я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60">
                <a:solidFill>
                  <a:srgbClr val="FF2D66"/>
                </a:solidFill>
              </a:rPr>
              <a:t>заб</a:t>
            </a:r>
            <a:r>
              <a:rPr dirty="0" sz="4300" spc="-105">
                <a:solidFill>
                  <a:srgbClr val="FF2D66"/>
                </a:solidFill>
              </a:rPr>
              <a:t>о</a:t>
            </a:r>
            <a:r>
              <a:rPr dirty="0" sz="4300" spc="10">
                <a:solidFill>
                  <a:srgbClr val="FF2D66"/>
                </a:solidFill>
              </a:rPr>
              <a:t>левания</a:t>
            </a:r>
            <a:endParaRPr sz="4300"/>
          </a:p>
        </p:txBody>
      </p:sp>
      <p:sp>
        <p:nvSpPr>
          <p:cNvPr id="46" name="object 46"/>
          <p:cNvSpPr txBox="1"/>
          <p:nvPr/>
        </p:nvSpPr>
        <p:spPr>
          <a:xfrm>
            <a:off x="6891980" y="880300"/>
            <a:ext cx="7214234" cy="1897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46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endParaRPr sz="4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>
              <a:latin typeface="Lucida Sans Unicode"/>
              <a:cs typeface="Lucida Sans Unicode"/>
            </a:endParaRPr>
          </a:p>
          <a:p>
            <a:pPr marL="835025">
              <a:lnSpc>
                <a:spcPct val="100000"/>
              </a:lnSpc>
            </a:pPr>
            <a:r>
              <a:rPr dirty="0" sz="2850">
                <a:solidFill>
                  <a:srgbClr val="00B895"/>
                </a:solidFill>
                <a:latin typeface="Lucida Sans Unicode"/>
                <a:cs typeface="Lucida Sans Unicode"/>
              </a:rPr>
              <a:t>Вероятный</a:t>
            </a:r>
            <a:r>
              <a:rPr dirty="0" sz="2850" spc="-21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8F8F8F"/>
                </a:solidFill>
                <a:latin typeface="Lucida Sans Unicode"/>
                <a:cs typeface="Lucida Sans Unicode"/>
              </a:rPr>
              <a:t>(клинически</a:t>
            </a:r>
            <a:r>
              <a:rPr dirty="0" sz="2300" spc="-140">
                <a:solidFill>
                  <a:srgbClr val="8F8F8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8F8F8F"/>
                </a:solidFill>
                <a:latin typeface="Lucida Sans Unicode"/>
                <a:cs typeface="Lucida Sans Unicode"/>
              </a:rPr>
              <a:t>подтвержденный)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15107808" y="3252663"/>
            <a:ext cx="4383405" cy="2837180"/>
            <a:chOff x="15107808" y="3252663"/>
            <a:chExt cx="4383405" cy="2837180"/>
          </a:xfrm>
        </p:grpSpPr>
        <p:sp>
          <p:nvSpPr>
            <p:cNvPr id="49" name="object 49"/>
            <p:cNvSpPr/>
            <p:nvPr/>
          </p:nvSpPr>
          <p:spPr>
            <a:xfrm>
              <a:off x="15112172" y="3257028"/>
              <a:ext cx="4374515" cy="2828290"/>
            </a:xfrm>
            <a:custGeom>
              <a:avLst/>
              <a:gdLst/>
              <a:ahLst/>
              <a:cxnLst/>
              <a:rect l="l" t="t" r="r" b="b"/>
              <a:pathLst>
                <a:path w="4374515" h="2828290">
                  <a:moveTo>
                    <a:pt x="4265051" y="0"/>
                  </a:moveTo>
                  <a:lnTo>
                    <a:pt x="109295" y="0"/>
                  </a:lnTo>
                  <a:lnTo>
                    <a:pt x="66746" y="8586"/>
                  </a:lnTo>
                  <a:lnTo>
                    <a:pt x="32006" y="32006"/>
                  </a:lnTo>
                  <a:lnTo>
                    <a:pt x="8586" y="66746"/>
                  </a:lnTo>
                  <a:lnTo>
                    <a:pt x="0" y="109295"/>
                  </a:lnTo>
                  <a:lnTo>
                    <a:pt x="0" y="2718918"/>
                  </a:lnTo>
                  <a:lnTo>
                    <a:pt x="8586" y="2761466"/>
                  </a:lnTo>
                  <a:lnTo>
                    <a:pt x="32006" y="2796206"/>
                  </a:lnTo>
                  <a:lnTo>
                    <a:pt x="66746" y="2819626"/>
                  </a:lnTo>
                  <a:lnTo>
                    <a:pt x="109295" y="2828213"/>
                  </a:lnTo>
                  <a:lnTo>
                    <a:pt x="4265051" y="2828213"/>
                  </a:lnTo>
                  <a:lnTo>
                    <a:pt x="4307600" y="2819626"/>
                  </a:lnTo>
                  <a:lnTo>
                    <a:pt x="4342340" y="2796206"/>
                  </a:lnTo>
                  <a:lnTo>
                    <a:pt x="4365759" y="2761466"/>
                  </a:lnTo>
                  <a:lnTo>
                    <a:pt x="4374346" y="2718918"/>
                  </a:lnTo>
                  <a:lnTo>
                    <a:pt x="4374346" y="109295"/>
                  </a:lnTo>
                  <a:lnTo>
                    <a:pt x="4365759" y="66746"/>
                  </a:lnTo>
                  <a:lnTo>
                    <a:pt x="4342340" y="32006"/>
                  </a:lnTo>
                  <a:lnTo>
                    <a:pt x="4307600" y="8586"/>
                  </a:lnTo>
                  <a:lnTo>
                    <a:pt x="4265051" y="0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5112172" y="3257028"/>
              <a:ext cx="4374515" cy="2828290"/>
            </a:xfrm>
            <a:custGeom>
              <a:avLst/>
              <a:gdLst/>
              <a:ahLst/>
              <a:cxnLst/>
              <a:rect l="l" t="t" r="r" b="b"/>
              <a:pathLst>
                <a:path w="4374515" h="2828290">
                  <a:moveTo>
                    <a:pt x="0" y="109295"/>
                  </a:moveTo>
                  <a:lnTo>
                    <a:pt x="8586" y="66746"/>
                  </a:lnTo>
                  <a:lnTo>
                    <a:pt x="32006" y="32006"/>
                  </a:lnTo>
                  <a:lnTo>
                    <a:pt x="66746" y="8586"/>
                  </a:lnTo>
                  <a:lnTo>
                    <a:pt x="109295" y="0"/>
                  </a:lnTo>
                  <a:lnTo>
                    <a:pt x="4265051" y="0"/>
                  </a:lnTo>
                  <a:lnTo>
                    <a:pt x="4307600" y="8586"/>
                  </a:lnTo>
                  <a:lnTo>
                    <a:pt x="4342340" y="32006"/>
                  </a:lnTo>
                  <a:lnTo>
                    <a:pt x="4365759" y="66746"/>
                  </a:lnTo>
                  <a:lnTo>
                    <a:pt x="4374346" y="109295"/>
                  </a:lnTo>
                  <a:lnTo>
                    <a:pt x="4374346" y="2718918"/>
                  </a:lnTo>
                  <a:lnTo>
                    <a:pt x="4365759" y="2761466"/>
                  </a:lnTo>
                  <a:lnTo>
                    <a:pt x="4342340" y="2796206"/>
                  </a:lnTo>
                  <a:lnTo>
                    <a:pt x="4307600" y="2819626"/>
                  </a:lnTo>
                  <a:lnTo>
                    <a:pt x="4265051" y="2828213"/>
                  </a:lnTo>
                  <a:lnTo>
                    <a:pt x="109295" y="2828213"/>
                  </a:lnTo>
                  <a:lnTo>
                    <a:pt x="66746" y="2819626"/>
                  </a:lnTo>
                  <a:lnTo>
                    <a:pt x="32006" y="2796206"/>
                  </a:lnTo>
                  <a:lnTo>
                    <a:pt x="8586" y="2761466"/>
                  </a:lnTo>
                  <a:lnTo>
                    <a:pt x="0" y="2718918"/>
                  </a:lnTo>
                  <a:lnTo>
                    <a:pt x="0" y="109295"/>
                  </a:lnTo>
                  <a:close/>
                </a:path>
              </a:pathLst>
            </a:custGeom>
            <a:ln w="8729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5286966" y="2321230"/>
            <a:ext cx="3794760" cy="37293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230504">
              <a:lnSpc>
                <a:spcPct val="100000"/>
              </a:lnSpc>
              <a:spcBef>
                <a:spcPts val="110"/>
              </a:spcBef>
            </a:pPr>
            <a:r>
              <a:rPr dirty="0" sz="2850" spc="-75">
                <a:solidFill>
                  <a:srgbClr val="FF2D66"/>
                </a:solidFill>
                <a:latin typeface="Lucida Sans Unicode"/>
                <a:cs typeface="Lucida Sans Unicode"/>
              </a:rPr>
              <a:t>Подтвержденный</a:t>
            </a:r>
            <a:endParaRPr sz="2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Lucida Sans Unicode"/>
              <a:cs typeface="Lucida Sans Unicode"/>
            </a:endParaRPr>
          </a:p>
          <a:p>
            <a:pPr marL="12700" marR="172720">
              <a:lnSpc>
                <a:spcPct val="100000"/>
              </a:lnSpc>
            </a:pPr>
            <a:r>
              <a:rPr dirty="0" sz="2000" spc="15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000" spc="-3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жи</a:t>
            </a:r>
            <a:r>
              <a:rPr dirty="0" sz="2000" spc="-5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ельный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ре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2000" spc="-45" b="1">
                <a:solidFill>
                  <a:srgbClr val="FFFFFF"/>
                </a:solidFill>
                <a:latin typeface="Trebuchet MS"/>
                <a:cs typeface="Trebuchet MS"/>
              </a:rPr>
              <a:t>ль</a:t>
            </a:r>
            <a:r>
              <a:rPr dirty="0" sz="2000" spc="-5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000" spc="-30" b="1">
                <a:solidFill>
                  <a:srgbClr val="FFFFFF"/>
                </a:solidFill>
                <a:latin typeface="Trebuchet MS"/>
                <a:cs typeface="Trebuchet MS"/>
              </a:rPr>
              <a:t>т  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лаб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000" spc="25" b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000" spc="5" b="1">
                <a:solidFill>
                  <a:srgbClr val="FFFFFF"/>
                </a:solidFill>
                <a:latin typeface="Trebuchet MS"/>
                <a:cs typeface="Trebuchet MS"/>
              </a:rPr>
              <a:t>орно</a:t>
            </a:r>
            <a:r>
              <a:rPr dirty="0" sz="2000" spc="-35" b="1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0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000" spc="-4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сле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000" spc="25" b="1">
                <a:solidFill>
                  <a:srgbClr val="FFFFFF"/>
                </a:solidFill>
                <a:latin typeface="Trebuchet MS"/>
                <a:cs typeface="Trebuchet MS"/>
              </a:rPr>
              <a:t>ов</a:t>
            </a:r>
            <a:r>
              <a:rPr dirty="0" sz="2000" spc="15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000" b="1">
                <a:solidFill>
                  <a:srgbClr val="FFFFFF"/>
                </a:solidFill>
                <a:latin typeface="Trebuchet MS"/>
                <a:cs typeface="Trebuchet MS"/>
              </a:rPr>
              <a:t>ния 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Lucida Sans Unicode"/>
                <a:cs typeface="Lucida Sans Unicode"/>
              </a:rPr>
              <a:t>SARS-CoV-2: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  <a:buFont typeface="Lucida Sans Unicode"/>
              <a:buAutoNum type="arabicParenR"/>
              <a:tabLst>
                <a:tab pos="264795" algn="l"/>
              </a:tabLst>
            </a:pP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РНК</a:t>
            </a:r>
            <a:r>
              <a:rPr dirty="0" sz="20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примене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ием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7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10">
                <a:solidFill>
                  <a:srgbClr val="FFFFFF"/>
                </a:solidFill>
                <a:latin typeface="Lucida Sans Unicode"/>
                <a:cs typeface="Lucida Sans Unicode"/>
              </a:rPr>
              <a:t>ов 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амплификации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нуклеиновых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Lucida Sans Unicode"/>
                <a:cs typeface="Lucida Sans Unicode"/>
              </a:rPr>
              <a:t>кислот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(МАНК)</a:t>
            </a:r>
            <a:endParaRPr sz="2000">
              <a:latin typeface="Lucida Sans Unicode"/>
              <a:cs typeface="Lucida Sans Unicode"/>
            </a:endParaRPr>
          </a:p>
          <a:p>
            <a:pPr marL="12700" marR="142875">
              <a:lnSpc>
                <a:spcPct val="100000"/>
              </a:lnSpc>
              <a:spcBef>
                <a:spcPts val="15"/>
              </a:spcBef>
              <a:buFont typeface="Lucida Sans Unicode"/>
              <a:buAutoNum type="arabicParenR"/>
              <a:tabLst>
                <a:tab pos="292735" algn="l"/>
              </a:tabLst>
            </a:pP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анти</a:t>
            </a:r>
            <a:r>
              <a:rPr dirty="0" sz="2000" spc="-50" b="1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dirty="0" sz="2000" spc="-10" b="1">
                <a:solidFill>
                  <a:srgbClr val="FFFFFF"/>
                </a:solidFill>
                <a:latin typeface="Trebuchet MS"/>
                <a:cs typeface="Trebuchet MS"/>
              </a:rPr>
              <a:t>ена</a:t>
            </a:r>
            <a:r>
              <a:rPr dirty="0" sz="200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Lucida Sans Unicode"/>
                <a:cs typeface="Lucida Sans Unicode"/>
              </a:rPr>
              <a:t>примене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ием 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иммунохроматографического </a:t>
            </a:r>
            <a:r>
              <a:rPr dirty="0" sz="2000" spc="-6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анализа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00154" y="3257573"/>
            <a:ext cx="7820659" cy="854710"/>
          </a:xfrm>
          <a:custGeom>
            <a:avLst/>
            <a:gdLst/>
            <a:ahLst/>
            <a:cxnLst/>
            <a:rect l="l" t="t" r="r" b="b"/>
            <a:pathLst>
              <a:path w="7820659" h="854710">
                <a:moveTo>
                  <a:pt x="0" y="80743"/>
                </a:moveTo>
                <a:lnTo>
                  <a:pt x="6336" y="49292"/>
                </a:lnTo>
                <a:lnTo>
                  <a:pt x="23618" y="23629"/>
                </a:lnTo>
                <a:lnTo>
                  <a:pt x="49254" y="6337"/>
                </a:lnTo>
                <a:lnTo>
                  <a:pt x="80652" y="0"/>
                </a:lnTo>
                <a:lnTo>
                  <a:pt x="7739396" y="0"/>
                </a:lnTo>
                <a:lnTo>
                  <a:pt x="7770847" y="6337"/>
                </a:lnTo>
                <a:lnTo>
                  <a:pt x="7796510" y="23629"/>
                </a:lnTo>
                <a:lnTo>
                  <a:pt x="7813802" y="49292"/>
                </a:lnTo>
                <a:lnTo>
                  <a:pt x="7820140" y="80743"/>
                </a:lnTo>
                <a:lnTo>
                  <a:pt x="7820140" y="773612"/>
                </a:lnTo>
                <a:lnTo>
                  <a:pt x="7813802" y="805063"/>
                </a:lnTo>
                <a:lnTo>
                  <a:pt x="7796510" y="830726"/>
                </a:lnTo>
                <a:lnTo>
                  <a:pt x="7770847" y="848018"/>
                </a:lnTo>
                <a:lnTo>
                  <a:pt x="7739396" y="854356"/>
                </a:lnTo>
                <a:lnTo>
                  <a:pt x="80652" y="854356"/>
                </a:lnTo>
                <a:lnTo>
                  <a:pt x="49254" y="848018"/>
                </a:lnTo>
                <a:lnTo>
                  <a:pt x="23618" y="830726"/>
                </a:lnTo>
                <a:lnTo>
                  <a:pt x="6336" y="805063"/>
                </a:lnTo>
                <a:lnTo>
                  <a:pt x="0" y="773612"/>
                </a:lnTo>
                <a:lnTo>
                  <a:pt x="0" y="80743"/>
                </a:lnTo>
                <a:close/>
              </a:path>
            </a:pathLst>
          </a:custGeom>
          <a:ln w="27278">
            <a:solidFill>
              <a:srgbClr val="00C7B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165218" y="3308886"/>
            <a:ext cx="52520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7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95">
                <a:solidFill>
                  <a:srgbClr val="1F1F1F"/>
                </a:solidFill>
                <a:latin typeface="Lucida Sans Unicode"/>
                <a:cs typeface="Lucida Sans Unicode"/>
              </a:rPr>
              <a:t>яв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ления</a:t>
            </a:r>
            <a:endParaRPr sz="2000">
              <a:latin typeface="Lucida Sans Unicode"/>
              <a:cs typeface="Lucida Sans Unicode"/>
            </a:endParaRPr>
          </a:p>
          <a:p>
            <a:pPr marL="321310">
              <a:lnSpc>
                <a:spcPct val="100000"/>
              </a:lnSpc>
              <a:spcBef>
                <a:spcPts val="5"/>
              </a:spcBef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острой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орной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(ОРИ).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00154" y="8519010"/>
            <a:ext cx="7820659" cy="2150110"/>
          </a:xfrm>
          <a:custGeom>
            <a:avLst/>
            <a:gdLst/>
            <a:ahLst/>
            <a:cxnLst/>
            <a:rect l="l" t="t" r="r" b="b"/>
            <a:pathLst>
              <a:path w="7820659" h="2150109">
                <a:moveTo>
                  <a:pt x="0" y="99747"/>
                </a:moveTo>
                <a:lnTo>
                  <a:pt x="7836" y="60915"/>
                </a:lnTo>
                <a:lnTo>
                  <a:pt x="29210" y="29210"/>
                </a:lnTo>
                <a:lnTo>
                  <a:pt x="60915" y="7836"/>
                </a:lnTo>
                <a:lnTo>
                  <a:pt x="99747" y="0"/>
                </a:lnTo>
                <a:lnTo>
                  <a:pt x="7720392" y="0"/>
                </a:lnTo>
                <a:lnTo>
                  <a:pt x="7759224" y="7836"/>
                </a:lnTo>
                <a:lnTo>
                  <a:pt x="7790929" y="29210"/>
                </a:lnTo>
                <a:lnTo>
                  <a:pt x="7812303" y="60915"/>
                </a:lnTo>
                <a:lnTo>
                  <a:pt x="7820140" y="99747"/>
                </a:lnTo>
                <a:lnTo>
                  <a:pt x="7820140" y="2049763"/>
                </a:lnTo>
                <a:lnTo>
                  <a:pt x="7812303" y="2088598"/>
                </a:lnTo>
                <a:lnTo>
                  <a:pt x="7790929" y="2120309"/>
                </a:lnTo>
                <a:lnTo>
                  <a:pt x="7759224" y="2141689"/>
                </a:lnTo>
                <a:lnTo>
                  <a:pt x="7720392" y="2149529"/>
                </a:lnTo>
                <a:lnTo>
                  <a:pt x="99747" y="2149529"/>
                </a:lnTo>
                <a:lnTo>
                  <a:pt x="60915" y="2141689"/>
                </a:lnTo>
                <a:lnTo>
                  <a:pt x="29210" y="2120309"/>
                </a:lnTo>
                <a:lnTo>
                  <a:pt x="7836" y="2088598"/>
                </a:lnTo>
                <a:lnTo>
                  <a:pt x="0" y="2049763"/>
                </a:lnTo>
                <a:lnTo>
                  <a:pt x="0" y="99747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7197042" y="8612477"/>
            <a:ext cx="60312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Клини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еские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30">
                <a:solidFill>
                  <a:srgbClr val="1F1F1F"/>
                </a:solidFill>
                <a:latin typeface="Lucida Sans Unicode"/>
                <a:cs typeface="Lucida Sans Unicode"/>
              </a:rPr>
              <a:t>явления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харак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ыми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80737" y="8857291"/>
            <a:ext cx="50311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изменениями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гких*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вне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зависимости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80737" y="9101704"/>
            <a:ext cx="50184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однократного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лабораторного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анализа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80737" y="9346117"/>
            <a:ext cx="56241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НК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SARS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40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эпи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анамнез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97042" y="9699644"/>
            <a:ext cx="60280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6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линические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95">
                <a:solidFill>
                  <a:srgbClr val="1F1F1F"/>
                </a:solidFill>
                <a:latin typeface="Lucida Sans Unicode"/>
                <a:cs typeface="Lucida Sans Unicode"/>
              </a:rPr>
              <a:t>яв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харак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ерн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80737" y="9944058"/>
            <a:ext cx="54025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изменениями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легких*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невозможности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80737" y="10188508"/>
            <a:ext cx="65519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прове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ана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иза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SARS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Co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40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41928" y="682805"/>
            <a:ext cx="68262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95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1540" y="628430"/>
            <a:ext cx="52895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55">
                <a:solidFill>
                  <a:srgbClr val="A6A6A6"/>
                </a:solidFill>
                <a:latin typeface="Lucida Sans Unicode"/>
                <a:cs typeface="Lucida Sans Unicode"/>
              </a:rPr>
              <a:t>30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808" y="10245683"/>
            <a:ext cx="14007465" cy="5518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*Подробная</a:t>
            </a:r>
            <a:r>
              <a:rPr dirty="0" sz="1700" spc="3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информация</a:t>
            </a:r>
            <a:r>
              <a:rPr dirty="0" sz="1700" spc="4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Segoe UI"/>
                <a:cs typeface="Segoe UI"/>
              </a:rPr>
              <a:t>о</a:t>
            </a:r>
            <a:r>
              <a:rPr dirty="0" sz="1700" spc="2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диагностике,</a:t>
            </a:r>
            <a:r>
              <a:rPr dirty="0" sz="1700" spc="4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профилактике</a:t>
            </a:r>
            <a:r>
              <a:rPr dirty="0" sz="1700" spc="4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Segoe UI"/>
                <a:cs typeface="Segoe UI"/>
              </a:rPr>
              <a:t>и</a:t>
            </a:r>
            <a:r>
              <a:rPr dirty="0" sz="1700" spc="2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Segoe UI"/>
                <a:cs typeface="Segoe UI"/>
              </a:rPr>
              <a:t>лечении</a:t>
            </a:r>
            <a:r>
              <a:rPr dirty="0" sz="1700" spc="1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детей</a:t>
            </a:r>
            <a:r>
              <a:rPr dirty="0" sz="1700" spc="1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представлена</a:t>
            </a:r>
            <a:r>
              <a:rPr dirty="0" sz="1700" spc="2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в</a:t>
            </a:r>
            <a:r>
              <a:rPr dirty="0" sz="1700" spc="2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>
                <a:solidFill>
                  <a:srgbClr val="1F1F1F"/>
                </a:solidFill>
                <a:latin typeface="Segoe UI"/>
                <a:cs typeface="Segoe UI"/>
              </a:rPr>
              <a:t>методических</a:t>
            </a:r>
            <a:r>
              <a:rPr dirty="0" sz="1700" spc="2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рекомендациях</a:t>
            </a:r>
            <a:r>
              <a:rPr dirty="0" sz="1700" spc="2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Минздрава</a:t>
            </a:r>
            <a:r>
              <a:rPr dirty="0" sz="1700" spc="3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России</a:t>
            </a: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u="sng" sz="1700" spc="-5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Особенности</a:t>
            </a:r>
            <a:r>
              <a:rPr dirty="0" u="sng" sz="1700" spc="-7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3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клинических</a:t>
            </a:r>
            <a:r>
              <a:rPr dirty="0" u="sng" sz="1700" spc="-7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проявлений</a:t>
            </a:r>
            <a:r>
              <a:rPr dirty="0" u="sng" sz="1700" spc="-6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и</a:t>
            </a:r>
            <a:r>
              <a:rPr dirty="0" u="sng" sz="1700" spc="-7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2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лечения</a:t>
            </a:r>
            <a:r>
              <a:rPr dirty="0" u="sng" sz="1700" spc="-7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заболевания,</a:t>
            </a:r>
            <a:r>
              <a:rPr dirty="0" u="sng" sz="1700" spc="-6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вызванного</a:t>
            </a:r>
            <a:r>
              <a:rPr dirty="0" u="sng" sz="1700" spc="-7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новой</a:t>
            </a:r>
            <a:r>
              <a:rPr dirty="0" u="sng" sz="1700" spc="-7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3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коронавирусной</a:t>
            </a:r>
            <a:r>
              <a:rPr dirty="0" u="sng" sz="1700" spc="-7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инфекцией</a:t>
            </a:r>
            <a:r>
              <a:rPr dirty="0" u="sng" sz="1700" spc="-5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5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(COVID-19)</a:t>
            </a:r>
            <a:r>
              <a:rPr dirty="0" u="sng" sz="1700" spc="-5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5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у</a:t>
            </a:r>
            <a:r>
              <a:rPr dirty="0" u="sng" sz="1700" spc="-7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55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  <a:hlinkClick r:id="rId2"/>
              </a:rPr>
              <a:t>детей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218" y="10166073"/>
            <a:ext cx="11666855" cy="0"/>
          </a:xfrm>
          <a:custGeom>
            <a:avLst/>
            <a:gdLst/>
            <a:ahLst/>
            <a:cxnLst/>
            <a:rect l="l" t="t" r="r" b="b"/>
            <a:pathLst>
              <a:path w="11666855" h="0">
                <a:moveTo>
                  <a:pt x="0" y="0"/>
                </a:moveTo>
                <a:lnTo>
                  <a:pt x="11666379" y="0"/>
                </a:lnTo>
              </a:path>
            </a:pathLst>
          </a:custGeom>
          <a:ln w="872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8126" y="2088971"/>
            <a:ext cx="9434195" cy="5158105"/>
          </a:xfrm>
          <a:custGeom>
            <a:avLst/>
            <a:gdLst/>
            <a:ahLst/>
            <a:cxnLst/>
            <a:rect l="l" t="t" r="r" b="b"/>
            <a:pathLst>
              <a:path w="9434195" h="5158105">
                <a:moveTo>
                  <a:pt x="0" y="125298"/>
                </a:moveTo>
                <a:lnTo>
                  <a:pt x="9845" y="76528"/>
                </a:lnTo>
                <a:lnTo>
                  <a:pt x="36694" y="36700"/>
                </a:lnTo>
                <a:lnTo>
                  <a:pt x="76516" y="9847"/>
                </a:lnTo>
                <a:lnTo>
                  <a:pt x="125280" y="0"/>
                </a:lnTo>
                <a:lnTo>
                  <a:pt x="9308625" y="0"/>
                </a:lnTo>
                <a:lnTo>
                  <a:pt x="9357395" y="9847"/>
                </a:lnTo>
                <a:lnTo>
                  <a:pt x="9397223" y="36700"/>
                </a:lnTo>
                <a:lnTo>
                  <a:pt x="9424076" y="76528"/>
                </a:lnTo>
                <a:lnTo>
                  <a:pt x="9433923" y="125298"/>
                </a:lnTo>
                <a:lnTo>
                  <a:pt x="9433923" y="5032480"/>
                </a:lnTo>
                <a:lnTo>
                  <a:pt x="9424076" y="5081250"/>
                </a:lnTo>
                <a:lnTo>
                  <a:pt x="9397223" y="5121078"/>
                </a:lnTo>
                <a:lnTo>
                  <a:pt x="9357395" y="5147931"/>
                </a:lnTo>
                <a:lnTo>
                  <a:pt x="9308625" y="5157779"/>
                </a:lnTo>
                <a:lnTo>
                  <a:pt x="125280" y="5157779"/>
                </a:lnTo>
                <a:lnTo>
                  <a:pt x="76516" y="5147931"/>
                </a:lnTo>
                <a:lnTo>
                  <a:pt x="36694" y="5121078"/>
                </a:lnTo>
                <a:lnTo>
                  <a:pt x="9845" y="5081250"/>
                </a:lnTo>
                <a:lnTo>
                  <a:pt x="0" y="5032480"/>
                </a:lnTo>
                <a:lnTo>
                  <a:pt x="0" y="125298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99031" y="2210626"/>
            <a:ext cx="8453120" cy="4544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40">
                <a:latin typeface="Lucida Sans Unicode"/>
                <a:cs typeface="Lucida Sans Unicode"/>
              </a:rPr>
              <a:t>Факторы</a:t>
            </a:r>
            <a:r>
              <a:rPr dirty="0" sz="2550" spc="-175">
                <a:latin typeface="Lucida Sans Unicode"/>
                <a:cs typeface="Lucida Sans Unicode"/>
              </a:rPr>
              <a:t> </a:t>
            </a:r>
            <a:r>
              <a:rPr dirty="0" sz="2550" spc="-35">
                <a:latin typeface="Lucida Sans Unicode"/>
                <a:cs typeface="Lucida Sans Unicode"/>
              </a:rPr>
              <a:t>риска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25">
                <a:latin typeface="Lucida Sans Unicode"/>
                <a:cs typeface="Lucida Sans Unicode"/>
              </a:rPr>
              <a:t>тяжелого</a:t>
            </a:r>
            <a:r>
              <a:rPr dirty="0" sz="2550" spc="-165">
                <a:latin typeface="Lucida Sans Unicode"/>
                <a:cs typeface="Lucida Sans Unicode"/>
              </a:rPr>
              <a:t> </a:t>
            </a:r>
            <a:r>
              <a:rPr dirty="0" sz="2550" spc="5">
                <a:latin typeface="Lucida Sans Unicode"/>
                <a:cs typeface="Lucida Sans Unicode"/>
              </a:rPr>
              <a:t>заболевания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30">
                <a:latin typeface="Lucida Sans Unicode"/>
                <a:cs typeface="Lucida Sans Unicode"/>
              </a:rPr>
              <a:t>у</a:t>
            </a:r>
            <a:r>
              <a:rPr dirty="0" sz="2550" spc="-160">
                <a:latin typeface="Lucida Sans Unicode"/>
                <a:cs typeface="Lucida Sans Unicode"/>
              </a:rPr>
              <a:t> </a:t>
            </a:r>
            <a:r>
              <a:rPr dirty="0" sz="2550" spc="-70">
                <a:latin typeface="Lucida Sans Unicode"/>
                <a:cs typeface="Lucida Sans Unicode"/>
              </a:rPr>
              <a:t>детей</a:t>
            </a:r>
            <a:endParaRPr sz="2550">
              <a:latin typeface="Lucida Sans Unicode"/>
              <a:cs typeface="Lucida Sans Unicode"/>
            </a:endParaRPr>
          </a:p>
          <a:p>
            <a:pPr marL="398780" marR="2666365" indent="-386715">
              <a:lnSpc>
                <a:spcPts val="2750"/>
              </a:lnSpc>
              <a:spcBef>
                <a:spcPts val="3535"/>
              </a:spcBef>
              <a:tabLst>
                <a:tab pos="39878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X	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неблагоприятный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преморбидный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фон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(дети,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им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ющие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легки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х, 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врожденн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пороки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ердца, 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бронхолегочную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дисплаз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ю,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655"/>
              </a:lnSpc>
            </a:pP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болезнь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Кавасак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);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5"/>
              </a:lnSpc>
              <a:spcBef>
                <a:spcPts val="2140"/>
              </a:spcBef>
              <a:tabLst>
                <a:tab pos="39878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X</a:t>
            </a: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имм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нодефицитн</a:t>
            </a:r>
            <a:r>
              <a:rPr dirty="0" sz="2300" spc="20">
                <a:solidFill>
                  <a:srgbClr val="1F1F1F"/>
                </a:solidFill>
                <a:latin typeface="Lucida Sans Unicode"/>
                <a:cs typeface="Lucida Sans Unicode"/>
              </a:rPr>
              <a:t>ые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состояния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разного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генеза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750"/>
              </a:lnSpc>
            </a:pP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(чаще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заболевают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ети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старше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7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лет,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755"/>
              </a:lnSpc>
            </a:pP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10">
                <a:solidFill>
                  <a:srgbClr val="1F1F1F"/>
                </a:solidFill>
                <a:latin typeface="Lucida Sans Unicode"/>
                <a:cs typeface="Lucida Sans Unicode"/>
              </a:rPr>
              <a:t>1,5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раза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чаще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регистрируют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пнев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онии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);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  <a:tabLst>
                <a:tab pos="39878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X	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коинфекция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респираторно-синцитиальной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инфекцией.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0745" y="2085698"/>
            <a:ext cx="8696325" cy="5161280"/>
          </a:xfrm>
          <a:custGeom>
            <a:avLst/>
            <a:gdLst/>
            <a:ahLst/>
            <a:cxnLst/>
            <a:rect l="l" t="t" r="r" b="b"/>
            <a:pathLst>
              <a:path w="8696325" h="5161280">
                <a:moveTo>
                  <a:pt x="0" y="155031"/>
                </a:moveTo>
                <a:lnTo>
                  <a:pt x="7900" y="106017"/>
                </a:lnTo>
                <a:lnTo>
                  <a:pt x="29902" y="63458"/>
                </a:lnTo>
                <a:lnTo>
                  <a:pt x="63458" y="29902"/>
                </a:lnTo>
                <a:lnTo>
                  <a:pt x="106017" y="7900"/>
                </a:lnTo>
                <a:lnTo>
                  <a:pt x="155031" y="0"/>
                </a:lnTo>
                <a:lnTo>
                  <a:pt x="8541287" y="0"/>
                </a:lnTo>
                <a:lnTo>
                  <a:pt x="8590301" y="7900"/>
                </a:lnTo>
                <a:lnTo>
                  <a:pt x="8632860" y="29902"/>
                </a:lnTo>
                <a:lnTo>
                  <a:pt x="8666416" y="63458"/>
                </a:lnTo>
                <a:lnTo>
                  <a:pt x="8688418" y="106017"/>
                </a:lnTo>
                <a:lnTo>
                  <a:pt x="8696318" y="155031"/>
                </a:lnTo>
                <a:lnTo>
                  <a:pt x="8696318" y="5006020"/>
                </a:lnTo>
                <a:lnTo>
                  <a:pt x="8688418" y="5055035"/>
                </a:lnTo>
                <a:lnTo>
                  <a:pt x="8666416" y="5097594"/>
                </a:lnTo>
                <a:lnTo>
                  <a:pt x="8632860" y="5131149"/>
                </a:lnTo>
                <a:lnTo>
                  <a:pt x="8590301" y="5153152"/>
                </a:lnTo>
                <a:lnTo>
                  <a:pt x="8541287" y="5161052"/>
                </a:lnTo>
                <a:lnTo>
                  <a:pt x="155031" y="5161052"/>
                </a:lnTo>
                <a:lnTo>
                  <a:pt x="106017" y="5153152"/>
                </a:lnTo>
                <a:lnTo>
                  <a:pt x="63458" y="5131149"/>
                </a:lnTo>
                <a:lnTo>
                  <a:pt x="29902" y="5097594"/>
                </a:lnTo>
                <a:lnTo>
                  <a:pt x="7900" y="5055035"/>
                </a:lnTo>
                <a:lnTo>
                  <a:pt x="0" y="5006020"/>
                </a:lnTo>
                <a:lnTo>
                  <a:pt x="0" y="155031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56344" y="2216936"/>
            <a:ext cx="7535545" cy="4565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50" spc="-55">
                <a:latin typeface="Lucida Sans Unicode"/>
                <a:cs typeface="Lucida Sans Unicode"/>
              </a:rPr>
              <a:t>Клинико-рентгенологические</a:t>
            </a:r>
            <a:r>
              <a:rPr dirty="0" sz="2550" spc="-195">
                <a:latin typeface="Lucida Sans Unicode"/>
                <a:cs typeface="Lucida Sans Unicode"/>
              </a:rPr>
              <a:t> </a:t>
            </a:r>
            <a:r>
              <a:rPr dirty="0" sz="2550" spc="-45">
                <a:latin typeface="Lucida Sans Unicode"/>
                <a:cs typeface="Lucida Sans Unicode"/>
              </a:rPr>
              <a:t>критерии</a:t>
            </a:r>
            <a:endParaRPr sz="255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35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лу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шение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тины;</a:t>
            </a:r>
            <a:endParaRPr sz="2000">
              <a:latin typeface="Lucida Sans Unicode"/>
              <a:cs typeface="Lucida Sans Unicode"/>
            </a:endParaRPr>
          </a:p>
          <a:p>
            <a:pPr marL="365125" marR="3153410" indent="-327660">
              <a:lnSpc>
                <a:spcPct val="100000"/>
              </a:lnSpc>
              <a:spcBef>
                <a:spcPts val="1725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исчезновение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лихорадки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ела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9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585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,5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4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С);</a:t>
            </a:r>
            <a:endParaRPr sz="2000">
              <a:latin typeface="Lucida Sans Unicode"/>
              <a:cs typeface="Lucida Sans Unicode"/>
            </a:endParaRPr>
          </a:p>
          <a:p>
            <a:pPr marL="365125" marR="1376680" indent="-327660">
              <a:lnSpc>
                <a:spcPct val="100000"/>
              </a:lnSpc>
              <a:spcBef>
                <a:spcPts val="1730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нарастания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дыхательной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очности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возду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130">
                <a:solidFill>
                  <a:srgbClr val="1F1F1F"/>
                </a:solidFill>
                <a:latin typeface="Lucida Sans Unicode"/>
                <a:cs typeface="Lucida Sans Unicode"/>
              </a:rPr>
              <a:t>%;</a:t>
            </a:r>
            <a:endParaRPr sz="2000">
              <a:latin typeface="Lucida Sans Unicode"/>
              <a:cs typeface="Lucida Sans Unicode"/>
            </a:endParaRPr>
          </a:p>
          <a:p>
            <a:pPr marL="365125" marR="2978785" indent="-327660">
              <a:lnSpc>
                <a:spcPct val="100000"/>
              </a:lnSpc>
              <a:spcBef>
                <a:spcPts val="1730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уме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ш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уровня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СРБ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5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мг/л, 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ур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вень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лей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оци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8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640">
                <a:solidFill>
                  <a:srgbClr val="1F1F1F"/>
                </a:solidFill>
                <a:latin typeface="Lucida Sans Unicode"/>
                <a:cs typeface="Lucida Sans Unicode"/>
              </a:rPr>
              <a:t>×</a:t>
            </a:r>
            <a:r>
              <a:rPr dirty="0" sz="2000" spc="-31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315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baseline="24691" sz="2025" spc="-217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/л;</a:t>
            </a:r>
            <a:endParaRPr sz="2000">
              <a:latin typeface="Lucida Sans Unicode"/>
              <a:cs typeface="Lucida Sans Unicode"/>
            </a:endParaRPr>
          </a:p>
          <a:p>
            <a:pPr marL="365125" indent="-327660">
              <a:lnSpc>
                <a:spcPct val="100000"/>
              </a:lnSpc>
              <a:spcBef>
                <a:spcPts val="1730"/>
              </a:spcBef>
              <a:buClr>
                <a:srgbClr val="00B895"/>
              </a:buClr>
              <a:buFont typeface="Wingdings"/>
              <a:buChar char=""/>
              <a:tabLst>
                <a:tab pos="365125" algn="l"/>
                <a:tab pos="365760" algn="l"/>
              </a:tabLst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рент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еногр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55">
                <a:solidFill>
                  <a:srgbClr val="1F1F1F"/>
                </a:solidFill>
                <a:latin typeface="Lucida Sans Unicode"/>
                <a:cs typeface="Lucida Sans Unicode"/>
              </a:rPr>
              <a:t>фия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вып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лня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endParaRPr sz="2000">
              <a:latin typeface="Lucida Sans Unicode"/>
              <a:cs typeface="Lucida Sans Unicode"/>
            </a:endParaRPr>
          </a:p>
          <a:p>
            <a:pPr marL="365125" marR="30480">
              <a:lnSpc>
                <a:spcPct val="100000"/>
              </a:lnSpc>
              <a:spcBef>
                <a:spcPts val="5"/>
              </a:spcBef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75">
                <a:solidFill>
                  <a:srgbClr val="1F1F1F"/>
                </a:solidFill>
                <a:latin typeface="Lucida Sans Unicode"/>
                <a:cs typeface="Lucida Sans Unicode"/>
              </a:rPr>
              <a:t>1-2</a:t>
            </a:r>
            <a:r>
              <a:rPr dirty="0" sz="2000" spc="-3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месяца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выписки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необходимости.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763" y="7652651"/>
            <a:ext cx="18853785" cy="1842135"/>
          </a:xfrm>
          <a:custGeom>
            <a:avLst/>
            <a:gdLst/>
            <a:ahLst/>
            <a:cxnLst/>
            <a:rect l="l" t="t" r="r" b="b"/>
            <a:pathLst>
              <a:path w="18853785" h="1842134">
                <a:moveTo>
                  <a:pt x="0" y="103566"/>
                </a:moveTo>
                <a:lnTo>
                  <a:pt x="8142" y="63255"/>
                </a:lnTo>
                <a:lnTo>
                  <a:pt x="30348" y="30335"/>
                </a:lnTo>
                <a:lnTo>
                  <a:pt x="63282" y="8139"/>
                </a:lnTo>
                <a:lnTo>
                  <a:pt x="103612" y="0"/>
                </a:lnTo>
                <a:lnTo>
                  <a:pt x="18750096" y="0"/>
                </a:lnTo>
                <a:lnTo>
                  <a:pt x="18790407" y="8139"/>
                </a:lnTo>
                <a:lnTo>
                  <a:pt x="18823327" y="30335"/>
                </a:lnTo>
                <a:lnTo>
                  <a:pt x="18845523" y="63255"/>
                </a:lnTo>
                <a:lnTo>
                  <a:pt x="18853663" y="103566"/>
                </a:lnTo>
                <a:lnTo>
                  <a:pt x="18853663" y="1738263"/>
                </a:lnTo>
                <a:lnTo>
                  <a:pt x="18845523" y="1778574"/>
                </a:lnTo>
                <a:lnTo>
                  <a:pt x="18823327" y="1811494"/>
                </a:lnTo>
                <a:lnTo>
                  <a:pt x="18790407" y="1833690"/>
                </a:lnTo>
                <a:lnTo>
                  <a:pt x="18750096" y="1841830"/>
                </a:lnTo>
                <a:lnTo>
                  <a:pt x="103612" y="1841830"/>
                </a:lnTo>
                <a:lnTo>
                  <a:pt x="63282" y="1833690"/>
                </a:lnTo>
                <a:lnTo>
                  <a:pt x="30348" y="1811494"/>
                </a:lnTo>
                <a:lnTo>
                  <a:pt x="8142" y="1778574"/>
                </a:lnTo>
                <a:lnTo>
                  <a:pt x="0" y="1738263"/>
                </a:lnTo>
                <a:lnTo>
                  <a:pt x="0" y="103566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0758" y="7700459"/>
            <a:ext cx="12198985" cy="148463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2300" spc="-265">
                <a:latin typeface="Lucida Sans Unicode"/>
                <a:cs typeface="Lucida Sans Unicode"/>
              </a:rPr>
              <a:t>COVID-19</a:t>
            </a:r>
            <a:r>
              <a:rPr dirty="0" sz="2300" spc="-135">
                <a:latin typeface="Lucida Sans Unicode"/>
                <a:cs typeface="Lucida Sans Unicode"/>
              </a:rPr>
              <a:t> </a:t>
            </a:r>
            <a:r>
              <a:rPr dirty="0" sz="2300" spc="-45">
                <a:latin typeface="Lucida Sans Unicode"/>
                <a:cs typeface="Lucida Sans Unicode"/>
              </a:rPr>
              <a:t>как</a:t>
            </a:r>
            <a:r>
              <a:rPr dirty="0" sz="2300" spc="-135">
                <a:latin typeface="Lucida Sans Unicode"/>
                <a:cs typeface="Lucida Sans Unicode"/>
              </a:rPr>
              <a:t> </a:t>
            </a:r>
            <a:r>
              <a:rPr dirty="0" sz="2300" spc="-25">
                <a:latin typeface="Lucida Sans Unicode"/>
                <a:cs typeface="Lucida Sans Unicode"/>
              </a:rPr>
              <a:t>правило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70">
                <a:latin typeface="Lucida Sans Unicode"/>
                <a:cs typeface="Lucida Sans Unicode"/>
              </a:rPr>
              <a:t>протекает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у</a:t>
            </a:r>
            <a:r>
              <a:rPr dirty="0" sz="2300" spc="-155">
                <a:latin typeface="Lucida Sans Unicode"/>
                <a:cs typeface="Lucida Sans Unicode"/>
              </a:rPr>
              <a:t> </a:t>
            </a:r>
            <a:r>
              <a:rPr dirty="0" sz="2300" spc="-85">
                <a:latin typeface="Lucida Sans Unicode"/>
                <a:cs typeface="Lucida Sans Unicode"/>
              </a:rPr>
              <a:t>детей</a:t>
            </a:r>
            <a:r>
              <a:rPr dirty="0" sz="2300" spc="-150">
                <a:latin typeface="Lucida Sans Unicode"/>
                <a:cs typeface="Lucida Sans Unicode"/>
              </a:rPr>
              <a:t> </a:t>
            </a:r>
            <a:r>
              <a:rPr dirty="0" sz="2300" spc="85">
                <a:latin typeface="Lucida Sans Unicode"/>
                <a:cs typeface="Lucida Sans Unicode"/>
              </a:rPr>
              <a:t>в</a:t>
            </a:r>
            <a:r>
              <a:rPr dirty="0" sz="2300" spc="-165">
                <a:latin typeface="Lucida Sans Unicode"/>
                <a:cs typeface="Lucida Sans Unicode"/>
              </a:rPr>
              <a:t> </a:t>
            </a:r>
            <a:r>
              <a:rPr dirty="0" sz="2300" spc="-60">
                <a:latin typeface="Lucida Sans Unicode"/>
                <a:cs typeface="Lucida Sans Unicode"/>
              </a:rPr>
              <a:t>легкой</a:t>
            </a:r>
            <a:r>
              <a:rPr dirty="0" sz="2300" spc="-175">
                <a:latin typeface="Lucida Sans Unicode"/>
                <a:cs typeface="Lucida Sans Unicode"/>
              </a:rPr>
              <a:t> </a:t>
            </a:r>
            <a:r>
              <a:rPr dirty="0" sz="2300" spc="-55">
                <a:latin typeface="Lucida Sans Unicode"/>
                <a:cs typeface="Lucida Sans Unicode"/>
              </a:rPr>
              <a:t>форме.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dirty="0" sz="2300" spc="-60">
                <a:latin typeface="Lucida Sans Unicode"/>
                <a:cs typeface="Lucida Sans Unicode"/>
              </a:rPr>
              <a:t>Инкубационный</a:t>
            </a:r>
            <a:r>
              <a:rPr dirty="0" sz="2300" spc="-180">
                <a:latin typeface="Lucida Sans Unicode"/>
                <a:cs typeface="Lucida Sans Unicode"/>
              </a:rPr>
              <a:t> </a:t>
            </a:r>
            <a:r>
              <a:rPr dirty="0" sz="2300" spc="-95">
                <a:latin typeface="Lucida Sans Unicode"/>
                <a:cs typeface="Lucida Sans Unicode"/>
              </a:rPr>
              <a:t>период</a:t>
            </a:r>
            <a:r>
              <a:rPr dirty="0" sz="2300" spc="-155"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детей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колеблется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9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5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дней,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чаще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составляет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75">
                <a:latin typeface="Lucida Sans Unicode"/>
                <a:cs typeface="Lucida Sans Unicode"/>
              </a:rPr>
              <a:t>2</a:t>
            </a:r>
            <a:r>
              <a:rPr dirty="0" sz="2300" spc="-160">
                <a:latin typeface="Lucida Sans Unicode"/>
                <a:cs typeface="Lucida Sans Unicode"/>
              </a:rPr>
              <a:t> </a:t>
            </a:r>
            <a:r>
              <a:rPr dirty="0" sz="2300" spc="-65">
                <a:latin typeface="Lucida Sans Unicode"/>
                <a:cs typeface="Lucida Sans Unicode"/>
              </a:rPr>
              <a:t>дня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новорожденных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детей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наблюдается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крайне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редко,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внутриутробной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передачи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доказано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62416" y="3757857"/>
            <a:ext cx="728345" cy="1840864"/>
          </a:xfrm>
          <a:custGeom>
            <a:avLst/>
            <a:gdLst/>
            <a:ahLst/>
            <a:cxnLst/>
            <a:rect l="l" t="t" r="r" b="b"/>
            <a:pathLst>
              <a:path w="728345" h="1840864">
                <a:moveTo>
                  <a:pt x="0" y="0"/>
                </a:moveTo>
                <a:lnTo>
                  <a:pt x="0" y="1840739"/>
                </a:lnTo>
                <a:lnTo>
                  <a:pt x="727784" y="920369"/>
                </a:lnTo>
                <a:lnTo>
                  <a:pt x="0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1039749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5">
                <a:solidFill>
                  <a:srgbClr val="FF2D66"/>
                </a:solidFill>
              </a:rPr>
              <a:t>О</a:t>
            </a:r>
            <a:r>
              <a:rPr dirty="0" sz="4300" spc="-245">
                <a:solidFill>
                  <a:srgbClr val="FF2D66"/>
                </a:solidFill>
              </a:rPr>
              <a:t>с</a:t>
            </a:r>
            <a:r>
              <a:rPr dirty="0" sz="4300" spc="-110">
                <a:solidFill>
                  <a:srgbClr val="FF2D66"/>
                </a:solidFill>
              </a:rPr>
              <a:t>обе</a:t>
            </a:r>
            <a:r>
              <a:rPr dirty="0" sz="4300" spc="-110">
                <a:solidFill>
                  <a:srgbClr val="FF2D66"/>
                </a:solidFill>
              </a:rPr>
              <a:t>н</a:t>
            </a:r>
            <a:r>
              <a:rPr dirty="0" sz="4300" spc="-125">
                <a:solidFill>
                  <a:srgbClr val="FF2D66"/>
                </a:solidFill>
              </a:rPr>
              <a:t>ности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95">
                <a:solidFill>
                  <a:srgbClr val="FF2D66"/>
                </a:solidFill>
              </a:rPr>
              <a:t>ве</a:t>
            </a:r>
            <a:r>
              <a:rPr dirty="0" sz="4300" spc="-85">
                <a:solidFill>
                  <a:srgbClr val="FF2D66"/>
                </a:solidFill>
              </a:rPr>
              <a:t>д</a:t>
            </a:r>
            <a:r>
              <a:rPr dirty="0" sz="4300" spc="-10">
                <a:solidFill>
                  <a:srgbClr val="FF2D66"/>
                </a:solidFill>
              </a:rPr>
              <a:t>ения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405">
                <a:solidFill>
                  <a:srgbClr val="FF2D66"/>
                </a:solidFill>
              </a:rPr>
              <a:t>д</a:t>
            </a:r>
            <a:r>
              <a:rPr dirty="0" sz="4300" spc="-90">
                <a:solidFill>
                  <a:srgbClr val="FF2D66"/>
                </a:solidFill>
              </a:rPr>
              <a:t>е</a:t>
            </a:r>
            <a:r>
              <a:rPr dirty="0" sz="4300" spc="-145">
                <a:solidFill>
                  <a:srgbClr val="FF2D66"/>
                </a:solidFill>
              </a:rPr>
              <a:t>т</a:t>
            </a:r>
            <a:r>
              <a:rPr dirty="0" sz="4300" spc="-65">
                <a:solidFill>
                  <a:srgbClr val="FF2D66"/>
                </a:solidFill>
              </a:rPr>
              <a:t>ей</a:t>
            </a:r>
            <a:r>
              <a:rPr dirty="0" sz="4300" spc="-280">
                <a:solidFill>
                  <a:srgbClr val="FF2D66"/>
                </a:solidFill>
              </a:rPr>
              <a:t> </a:t>
            </a:r>
            <a:r>
              <a:rPr dirty="0" sz="4300" spc="-145"/>
              <a:t>с</a:t>
            </a:r>
            <a:r>
              <a:rPr dirty="0" sz="4300" spc="-290"/>
              <a:t> </a:t>
            </a:r>
            <a:r>
              <a:rPr dirty="0" sz="4300" spc="-580"/>
              <a:t>C</a:t>
            </a:r>
            <a:r>
              <a:rPr dirty="0" sz="4300" spc="-425"/>
              <a:t>O</a:t>
            </a:r>
            <a:r>
              <a:rPr dirty="0" sz="4300" spc="-175"/>
              <a:t>VI</a:t>
            </a:r>
            <a:r>
              <a:rPr dirty="0" sz="4300" spc="-270"/>
              <a:t>D</a:t>
            </a:r>
            <a:r>
              <a:rPr dirty="0" sz="4300" spc="-825"/>
              <a:t>-</a:t>
            </a:r>
            <a:r>
              <a:rPr dirty="0" sz="4300" spc="-630"/>
              <a:t>19</a:t>
            </a:r>
            <a:r>
              <a:rPr dirty="0" sz="4300" spc="-175"/>
              <a:t>*</a:t>
            </a:r>
            <a:endParaRPr sz="4300"/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31016" y="682805"/>
            <a:ext cx="69405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0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98652" y="628430"/>
            <a:ext cx="4279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55">
                <a:solidFill>
                  <a:srgbClr val="A6A6A6"/>
                </a:solidFill>
                <a:latin typeface="Lucida Sans Unicode"/>
                <a:cs typeface="Lucida Sans Unicode"/>
              </a:rPr>
              <a:t>31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639" y="1997765"/>
            <a:ext cx="9534525" cy="8687435"/>
            <a:chOff x="511639" y="1997765"/>
            <a:chExt cx="9534525" cy="8687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39" y="1997765"/>
              <a:ext cx="9533914" cy="86872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314" y="2124424"/>
              <a:ext cx="8593207" cy="84459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580" y="2103701"/>
              <a:ext cx="9247505" cy="8401050"/>
            </a:xfrm>
            <a:custGeom>
              <a:avLst/>
              <a:gdLst/>
              <a:ahLst/>
              <a:cxnLst/>
              <a:rect l="l" t="t" r="r" b="b"/>
              <a:pathLst>
                <a:path w="9247505" h="8401050">
                  <a:moveTo>
                    <a:pt x="9052118" y="0"/>
                  </a:moveTo>
                  <a:lnTo>
                    <a:pt x="195230" y="0"/>
                  </a:lnTo>
                  <a:lnTo>
                    <a:pt x="150466" y="5154"/>
                  </a:lnTo>
                  <a:lnTo>
                    <a:pt x="109373" y="19838"/>
                  </a:lnTo>
                  <a:lnTo>
                    <a:pt x="73124" y="42880"/>
                  </a:lnTo>
                  <a:lnTo>
                    <a:pt x="42890" y="73111"/>
                  </a:lnTo>
                  <a:lnTo>
                    <a:pt x="19843" y="109358"/>
                  </a:lnTo>
                  <a:lnTo>
                    <a:pt x="5156" y="150452"/>
                  </a:lnTo>
                  <a:lnTo>
                    <a:pt x="0" y="195221"/>
                  </a:lnTo>
                  <a:lnTo>
                    <a:pt x="0" y="8205400"/>
                  </a:lnTo>
                  <a:lnTo>
                    <a:pt x="5156" y="8250170"/>
                  </a:lnTo>
                  <a:lnTo>
                    <a:pt x="19843" y="8291263"/>
                  </a:lnTo>
                  <a:lnTo>
                    <a:pt x="42890" y="8327511"/>
                  </a:lnTo>
                  <a:lnTo>
                    <a:pt x="73124" y="8357741"/>
                  </a:lnTo>
                  <a:lnTo>
                    <a:pt x="109373" y="8380783"/>
                  </a:lnTo>
                  <a:lnTo>
                    <a:pt x="150466" y="8395467"/>
                  </a:lnTo>
                  <a:lnTo>
                    <a:pt x="195230" y="8400622"/>
                  </a:lnTo>
                  <a:lnTo>
                    <a:pt x="9052118" y="8400622"/>
                  </a:lnTo>
                  <a:lnTo>
                    <a:pt x="9096888" y="8395467"/>
                  </a:lnTo>
                  <a:lnTo>
                    <a:pt x="9137982" y="8380783"/>
                  </a:lnTo>
                  <a:lnTo>
                    <a:pt x="9174229" y="8357741"/>
                  </a:lnTo>
                  <a:lnTo>
                    <a:pt x="9204459" y="8327511"/>
                  </a:lnTo>
                  <a:lnTo>
                    <a:pt x="9227501" y="8291263"/>
                  </a:lnTo>
                  <a:lnTo>
                    <a:pt x="9242185" y="8250170"/>
                  </a:lnTo>
                  <a:lnTo>
                    <a:pt x="9247340" y="8205400"/>
                  </a:lnTo>
                  <a:lnTo>
                    <a:pt x="9247340" y="195221"/>
                  </a:lnTo>
                  <a:lnTo>
                    <a:pt x="9242185" y="150452"/>
                  </a:lnTo>
                  <a:lnTo>
                    <a:pt x="9227501" y="109358"/>
                  </a:lnTo>
                  <a:lnTo>
                    <a:pt x="9204459" y="73111"/>
                  </a:lnTo>
                  <a:lnTo>
                    <a:pt x="9174229" y="42880"/>
                  </a:lnTo>
                  <a:lnTo>
                    <a:pt x="9137982" y="19838"/>
                  </a:lnTo>
                  <a:lnTo>
                    <a:pt x="9096888" y="5154"/>
                  </a:lnTo>
                  <a:lnTo>
                    <a:pt x="905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56081" y="2355510"/>
            <a:ext cx="8069580" cy="78898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77340" marR="659130" indent="-110489">
              <a:lnSpc>
                <a:spcPct val="101099"/>
              </a:lnSpc>
              <a:spcBef>
                <a:spcPts val="90"/>
              </a:spcBef>
            </a:pPr>
            <a:r>
              <a:rPr dirty="0" sz="2550" spc="-110">
                <a:solidFill>
                  <a:srgbClr val="00B895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каза</a:t>
            </a:r>
            <a:r>
              <a:rPr dirty="0" sz="2550" spc="5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50">
                <a:solidFill>
                  <a:srgbClr val="00B895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6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для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госпитализа</a:t>
            </a:r>
            <a:r>
              <a:rPr dirty="0" sz="2550" spc="-50">
                <a:solidFill>
                  <a:srgbClr val="00B895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-40">
                <a:solidFill>
                  <a:srgbClr val="00B895"/>
                </a:solidFill>
                <a:latin typeface="Lucida Sans Unicode"/>
                <a:cs typeface="Lucida Sans Unicode"/>
              </a:rPr>
              <a:t>ии</a:t>
            </a:r>
            <a:r>
              <a:rPr dirty="0" sz="2550" spc="-14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детей 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70">
                <a:solidFill>
                  <a:srgbClr val="00B895"/>
                </a:solidFill>
                <a:latin typeface="Lucida Sans Unicode"/>
                <a:cs typeface="Lucida Sans Unicode"/>
              </a:rPr>
              <a:t>COV</a:t>
            </a:r>
            <a:r>
              <a:rPr dirty="0" sz="2550" spc="-85">
                <a:solidFill>
                  <a:srgbClr val="00B895"/>
                </a:solidFill>
                <a:latin typeface="Lucida Sans Unicode"/>
                <a:cs typeface="Lucida Sans Unicode"/>
              </a:rPr>
              <a:t>I</a:t>
            </a:r>
            <a:r>
              <a:rPr dirty="0" sz="2550" spc="-220">
                <a:solidFill>
                  <a:srgbClr val="00B895"/>
                </a:solidFill>
                <a:latin typeface="Lucida Sans Unicode"/>
                <a:cs typeface="Lucida Sans Unicode"/>
              </a:rPr>
              <a:t>D</a:t>
            </a:r>
            <a:r>
              <a:rPr dirty="0" sz="2550" spc="-434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360">
                <a:solidFill>
                  <a:srgbClr val="00B895"/>
                </a:solidFill>
                <a:latin typeface="Lucida Sans Unicode"/>
                <a:cs typeface="Lucida Sans Unicode"/>
              </a:rPr>
              <a:t>19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или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00B895"/>
                </a:solidFill>
                <a:latin typeface="Lucida Sans Unicode"/>
                <a:cs typeface="Lucida Sans Unicode"/>
              </a:rPr>
              <a:t>подо</a:t>
            </a:r>
            <a:r>
              <a:rPr dirty="0" sz="2550" spc="-55">
                <a:solidFill>
                  <a:srgbClr val="00B895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рением</a:t>
            </a:r>
            <a:r>
              <a:rPr dirty="0" sz="2550" spc="-19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6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него</a:t>
            </a:r>
            <a:endParaRPr sz="2550">
              <a:latin typeface="Lucida Sans Unicode"/>
              <a:cs typeface="Lucida Sans Unicode"/>
            </a:endParaRPr>
          </a:p>
          <a:p>
            <a:pPr marL="480695" marR="1782445" indent="-405130">
              <a:lnSpc>
                <a:spcPct val="101099"/>
              </a:lnSpc>
              <a:spcBef>
                <a:spcPts val="2170"/>
              </a:spcBef>
              <a:buClr>
                <a:srgbClr val="00B895"/>
              </a:buClr>
              <a:buAutoNum type="arabicPeriod"/>
              <a:tabLst>
                <a:tab pos="480695" algn="l"/>
                <a:tab pos="481330" algn="l"/>
              </a:tabLst>
            </a:pP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средне/тяжелое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респираторного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внебольничная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пневмония;</a:t>
            </a:r>
            <a:endParaRPr sz="1700">
              <a:latin typeface="Lucida Sans Unicode"/>
              <a:cs typeface="Lucida Sans Unicode"/>
            </a:endParaRPr>
          </a:p>
          <a:p>
            <a:pPr marL="480695" marR="934085" indent="-405130">
              <a:lnSpc>
                <a:spcPct val="101099"/>
              </a:lnSpc>
              <a:spcBef>
                <a:spcPts val="1505"/>
              </a:spcBef>
              <a:buClr>
                <a:srgbClr val="00B895"/>
              </a:buClr>
              <a:buAutoNum type="arabicPeriod"/>
              <a:tabLst>
                <a:tab pos="480695" algn="l"/>
                <a:tab pos="481330" algn="l"/>
              </a:tabLst>
            </a:pP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лихорадка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выше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38,5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5">
                <a:solidFill>
                  <a:srgbClr val="1F1F1F"/>
                </a:solidFill>
                <a:latin typeface="Lucida Sans Unicode"/>
                <a:cs typeface="Lucida Sans Unicode"/>
              </a:rPr>
              <a:t>°С,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длительности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выше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1F1F1F"/>
                </a:solidFill>
                <a:latin typeface="Lucida Sans Unicode"/>
                <a:cs typeface="Lucida Sans Unicode"/>
              </a:rPr>
              <a:t>38,0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95">
                <a:solidFill>
                  <a:srgbClr val="1F1F1F"/>
                </a:solidFill>
                <a:latin typeface="Lucida Sans Unicode"/>
                <a:cs typeface="Lucida Sans Unicode"/>
              </a:rPr>
              <a:t>°С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ней,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45">
                <a:solidFill>
                  <a:srgbClr val="1F1F1F"/>
                </a:solidFill>
                <a:latin typeface="Lucida Sans Unicode"/>
                <a:cs typeface="Lucida Sans Unicode"/>
              </a:rPr>
              <a:t>36,0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8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1700" spc="-140">
                <a:solidFill>
                  <a:srgbClr val="1F1F1F"/>
                </a:solidFill>
                <a:latin typeface="Lucida Sans Unicode"/>
                <a:cs typeface="Lucida Sans Unicode"/>
              </a:rPr>
              <a:t>С;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/>
              <a:tabLst>
                <a:tab pos="480695" algn="l"/>
                <a:tab pos="481330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одышка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покое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беспокойстве;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/>
              <a:tabLst>
                <a:tab pos="480695" algn="l"/>
                <a:tab pos="481330" algn="l"/>
              </a:tabLst>
            </a:pP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тахипноэ,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связанное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лихорадкой,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20%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возрастной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нормы;</a:t>
            </a:r>
            <a:endParaRPr sz="1700">
              <a:latin typeface="Lucida Sans Unicode"/>
              <a:cs typeface="Lucida Sans Unicode"/>
            </a:endParaRPr>
          </a:p>
          <a:p>
            <a:pPr marL="480695" marR="2193290" indent="-40513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AutoNum type="arabicPeriod"/>
              <a:tabLst>
                <a:tab pos="480695" algn="l"/>
                <a:tab pos="481330" algn="l"/>
              </a:tabLst>
            </a:pP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тахикардия,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связанная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лихорадкой,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20%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возраст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нормы;</a:t>
            </a:r>
            <a:endParaRPr sz="1700">
              <a:latin typeface="Lucida Sans Unicode"/>
              <a:cs typeface="Lucida Sans Unicode"/>
            </a:endParaRPr>
          </a:p>
          <a:p>
            <a:pPr marL="76200">
              <a:lnSpc>
                <a:spcPct val="100000"/>
              </a:lnSpc>
              <a:spcBef>
                <a:spcPts val="1310"/>
              </a:spcBef>
              <a:tabLst>
                <a:tab pos="480695" algn="l"/>
              </a:tabLst>
            </a:pPr>
            <a:r>
              <a:rPr dirty="0" sz="1700" spc="-160">
                <a:solidFill>
                  <a:srgbClr val="00B895"/>
                </a:solidFill>
                <a:latin typeface="Lucida Sans Unicode"/>
                <a:cs typeface="Lucida Sans Unicode"/>
              </a:rPr>
              <a:t>6</a:t>
            </a:r>
            <a:r>
              <a:rPr dirty="0" sz="1700" spc="-80">
                <a:solidFill>
                  <a:srgbClr val="00B895"/>
                </a:solidFill>
                <a:latin typeface="Lucida Sans Unicode"/>
                <a:cs typeface="Lucida Sans Unicode"/>
              </a:rPr>
              <a:t>.</a:t>
            </a:r>
            <a:r>
              <a:rPr dirty="0" sz="1700">
                <a:solidFill>
                  <a:srgbClr val="00B895"/>
                </a:solidFill>
                <a:latin typeface="Lucida Sans Unicode"/>
                <a:cs typeface="Lucida Sans Unicode"/>
              </a:rPr>
              <a:t>	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SpO</a:t>
            </a:r>
            <a:r>
              <a:rPr dirty="0" baseline="-19323" sz="1725" spc="-209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19323" sz="1725" spc="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75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95%;</a:t>
            </a:r>
            <a:endParaRPr sz="1700">
              <a:latin typeface="Lucida Sans Unicode"/>
              <a:cs typeface="Lucida Sans Unicode"/>
            </a:endParaRPr>
          </a:p>
          <a:p>
            <a:pPr marL="480695" marR="605790" indent="-40513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AutoNum type="arabicPeriod" startAt="7"/>
              <a:tabLst>
                <a:tab pos="480695" algn="l"/>
                <a:tab pos="481330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угнетение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сознания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повышенное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возбуждение,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инверсия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сна,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отказ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4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я;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 startAt="7"/>
              <a:tabLst>
                <a:tab pos="480695" algn="l"/>
                <a:tab pos="481330" algn="l"/>
              </a:tabLst>
            </a:pP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судороги;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 startAt="7"/>
              <a:tabLst>
                <a:tab pos="480695" algn="l"/>
                <a:tab pos="481330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отсутст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положительной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динам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ки</a:t>
            </a:r>
            <a:endParaRPr sz="1700">
              <a:latin typeface="Lucida Sans Unicode"/>
              <a:cs typeface="Lucida Sans Unicode"/>
            </a:endParaRPr>
          </a:p>
          <a:p>
            <a:pPr marL="480695">
              <a:lnSpc>
                <a:spcPct val="100000"/>
              </a:lnSpc>
              <a:spcBef>
                <a:spcPts val="25"/>
              </a:spcBef>
            </a:pP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проводимой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начала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 startAt="10"/>
              <a:tabLst>
                <a:tab pos="480695" algn="l"/>
                <a:tab pos="481330" algn="l"/>
              </a:tabLst>
            </a:pP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тяжел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ых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фоновых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олев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ани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1700">
              <a:latin typeface="Lucida Sans Unicode"/>
              <a:cs typeface="Lucida Sans Unicode"/>
            </a:endParaRPr>
          </a:p>
          <a:p>
            <a:pPr marL="480695" marR="2043430" indent="-405130">
              <a:lnSpc>
                <a:spcPct val="101099"/>
              </a:lnSpc>
              <a:spcBef>
                <a:spcPts val="1290"/>
              </a:spcBef>
              <a:buClr>
                <a:srgbClr val="00B895"/>
              </a:buClr>
              <a:buAutoNum type="arabicPeriod" startAt="10"/>
              <a:tabLst>
                <a:tab pos="480695" algn="l"/>
                <a:tab pos="481330" algn="l"/>
              </a:tabLst>
            </a:pP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нев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озможность</a:t>
            </a:r>
            <a:r>
              <a:rPr dirty="0" sz="17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изоляции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ож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вании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цами 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гру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риска;</a:t>
            </a:r>
            <a:endParaRPr sz="1700">
              <a:latin typeface="Lucida Sans Unicode"/>
              <a:cs typeface="Lucida Sans Unicode"/>
            </a:endParaRPr>
          </a:p>
          <a:p>
            <a:pPr marL="480695" indent="-405130">
              <a:lnSpc>
                <a:spcPct val="100000"/>
              </a:lnSpc>
              <a:spcBef>
                <a:spcPts val="1310"/>
              </a:spcBef>
              <a:buClr>
                <a:srgbClr val="00B895"/>
              </a:buClr>
              <a:buAutoNum type="arabicPeriod" startAt="10"/>
              <a:tabLst>
                <a:tab pos="480695" algn="l"/>
                <a:tab pos="481330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отсутст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услов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1F1F1F"/>
                </a:solidFill>
                <a:latin typeface="Lucida Sans Unicode"/>
                <a:cs typeface="Lucida Sans Unicode"/>
              </a:rPr>
              <a:t>леч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ому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гаран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endParaRPr sz="1700">
              <a:latin typeface="Lucida Sans Unicode"/>
              <a:cs typeface="Lucida Sans Unicode"/>
            </a:endParaRPr>
          </a:p>
          <a:p>
            <a:pPr marL="480695">
              <a:lnSpc>
                <a:spcPct val="100000"/>
              </a:lnSpc>
              <a:spcBef>
                <a:spcPts val="20"/>
              </a:spcBef>
            </a:pP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выполнения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рекомендаций.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33238" y="2009816"/>
            <a:ext cx="9534525" cy="8675370"/>
            <a:chOff x="10133238" y="2009816"/>
            <a:chExt cx="9534525" cy="86753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3238" y="2009816"/>
              <a:ext cx="9533914" cy="86751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65366" y="2129889"/>
              <a:ext cx="8819071" cy="84873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39179" y="2115704"/>
              <a:ext cx="9247505" cy="8388985"/>
            </a:xfrm>
            <a:custGeom>
              <a:avLst/>
              <a:gdLst/>
              <a:ahLst/>
              <a:cxnLst/>
              <a:rect l="l" t="t" r="r" b="b"/>
              <a:pathLst>
                <a:path w="9247505" h="8388985">
                  <a:moveTo>
                    <a:pt x="9073395" y="0"/>
                  </a:moveTo>
                  <a:lnTo>
                    <a:pt x="173944" y="0"/>
                  </a:lnTo>
                  <a:lnTo>
                    <a:pt x="127719" y="6216"/>
                  </a:lnTo>
                  <a:lnTo>
                    <a:pt x="86172" y="23759"/>
                  </a:lnTo>
                  <a:lnTo>
                    <a:pt x="50964" y="50964"/>
                  </a:lnTo>
                  <a:lnTo>
                    <a:pt x="23759" y="86172"/>
                  </a:lnTo>
                  <a:lnTo>
                    <a:pt x="6216" y="127719"/>
                  </a:lnTo>
                  <a:lnTo>
                    <a:pt x="0" y="173944"/>
                  </a:lnTo>
                  <a:lnTo>
                    <a:pt x="0" y="8214675"/>
                  </a:lnTo>
                  <a:lnTo>
                    <a:pt x="6216" y="8260900"/>
                  </a:lnTo>
                  <a:lnTo>
                    <a:pt x="23759" y="8302447"/>
                  </a:lnTo>
                  <a:lnTo>
                    <a:pt x="50964" y="8337654"/>
                  </a:lnTo>
                  <a:lnTo>
                    <a:pt x="86172" y="8364860"/>
                  </a:lnTo>
                  <a:lnTo>
                    <a:pt x="127719" y="8382403"/>
                  </a:lnTo>
                  <a:lnTo>
                    <a:pt x="173944" y="8388619"/>
                  </a:lnTo>
                  <a:lnTo>
                    <a:pt x="9073395" y="8388619"/>
                  </a:lnTo>
                  <a:lnTo>
                    <a:pt x="9119620" y="8382403"/>
                  </a:lnTo>
                  <a:lnTo>
                    <a:pt x="9161168" y="8364860"/>
                  </a:lnTo>
                  <a:lnTo>
                    <a:pt x="9196375" y="8337654"/>
                  </a:lnTo>
                  <a:lnTo>
                    <a:pt x="9223581" y="8302447"/>
                  </a:lnTo>
                  <a:lnTo>
                    <a:pt x="9241123" y="8260900"/>
                  </a:lnTo>
                  <a:lnTo>
                    <a:pt x="9247340" y="8214675"/>
                  </a:lnTo>
                  <a:lnTo>
                    <a:pt x="9247340" y="173944"/>
                  </a:lnTo>
                  <a:lnTo>
                    <a:pt x="9241123" y="127719"/>
                  </a:lnTo>
                  <a:lnTo>
                    <a:pt x="9223581" y="86172"/>
                  </a:lnTo>
                  <a:lnTo>
                    <a:pt x="9196375" y="50964"/>
                  </a:lnTo>
                  <a:lnTo>
                    <a:pt x="9161168" y="23759"/>
                  </a:lnTo>
                  <a:lnTo>
                    <a:pt x="9119620" y="6216"/>
                  </a:lnTo>
                  <a:lnTo>
                    <a:pt x="9073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434305" y="2361420"/>
            <a:ext cx="8281670" cy="79317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677545">
              <a:lnSpc>
                <a:spcPct val="100000"/>
              </a:lnSpc>
              <a:spcBef>
                <a:spcPts val="125"/>
              </a:spcBef>
            </a:pP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9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каза</a:t>
            </a:r>
            <a:r>
              <a:rPr dirty="0" sz="2550" spc="5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50">
                <a:solidFill>
                  <a:srgbClr val="0050EF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25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75">
                <a:solidFill>
                  <a:srgbClr val="0050EF"/>
                </a:solidFill>
                <a:latin typeface="Lucida Sans Unicode"/>
                <a:cs typeface="Lucida Sans Unicode"/>
              </a:rPr>
              <a:t>ля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перев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200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1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ОРИТ</a:t>
            </a:r>
            <a:endParaRPr sz="2550">
              <a:latin typeface="Lucida Sans Unicode"/>
              <a:cs typeface="Lucida Sans Unicode"/>
            </a:endParaRPr>
          </a:p>
          <a:p>
            <a:pPr marL="500380" marR="682625" indent="-386715">
              <a:lnSpc>
                <a:spcPct val="101099"/>
              </a:lnSpc>
              <a:spcBef>
                <a:spcPts val="2100"/>
              </a:spcBef>
              <a:buClr>
                <a:srgbClr val="0050EF"/>
              </a:buClr>
              <a:buAutoNum type="arabicPeriod"/>
              <a:tabLst>
                <a:tab pos="500380" algn="l"/>
                <a:tab pos="501015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ушен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озн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ния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(или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ъяс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имое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выр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ное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5">
                <a:solidFill>
                  <a:srgbClr val="1F1F1F"/>
                </a:solidFill>
                <a:latin typeface="Lucida Sans Unicode"/>
                <a:cs typeface="Lucida Sans Unicode"/>
              </a:rPr>
              <a:t>воз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уждение 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острой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30"/>
              </a:spcBef>
              <a:buClr>
                <a:srgbClr val="0050EF"/>
              </a:buClr>
              <a:buAutoNum type="arabicPeriod"/>
              <a:tabLst>
                <a:tab pos="500380" algn="l"/>
                <a:tab pos="501015" algn="l"/>
              </a:tabLst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увеличение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частоты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дыхания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чем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15%</a:t>
            </a:r>
            <a:endParaRPr sz="1700">
              <a:latin typeface="Lucida Sans Unicode"/>
              <a:cs typeface="Lucida Sans Unicode"/>
            </a:endParaRPr>
          </a:p>
          <a:p>
            <a:pPr marL="500380">
              <a:lnSpc>
                <a:spcPct val="100000"/>
              </a:lnSpc>
              <a:spcBef>
                <a:spcPts val="25"/>
              </a:spcBef>
            </a:pP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физиологических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возрастных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показателей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покоя;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0"/>
              </a:spcBef>
              <a:buClr>
                <a:srgbClr val="0050EF"/>
              </a:buClr>
              <a:buAutoNum type="arabicPeriod" startAt="3"/>
              <a:tabLst>
                <a:tab pos="500380" algn="l"/>
                <a:tab pos="501015" algn="l"/>
              </a:tabLst>
            </a:pP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ону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яхтя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дыхание;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5"/>
              </a:spcBef>
              <a:buClr>
                <a:srgbClr val="0050EF"/>
              </a:buClr>
              <a:buAutoNum type="arabicPeriod" startAt="3"/>
              <a:tabLst>
                <a:tab pos="500380" algn="l"/>
                <a:tab pos="501015" algn="l"/>
              </a:tabLst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увеличение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частоты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сердечных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сокращений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чем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15%</a:t>
            </a:r>
            <a:endParaRPr sz="1700">
              <a:latin typeface="Lucida Sans Unicode"/>
              <a:cs typeface="Lucida Sans Unicode"/>
            </a:endParaRPr>
          </a:p>
          <a:p>
            <a:pPr marL="500380">
              <a:lnSpc>
                <a:spcPct val="100000"/>
              </a:lnSpc>
              <a:spcBef>
                <a:spcPts val="20"/>
              </a:spcBef>
            </a:pP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физиологических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возрастных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показателей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покоя;</a:t>
            </a:r>
            <a:endParaRPr sz="1700">
              <a:latin typeface="Lucida Sans Unicode"/>
              <a:cs typeface="Lucida Sans Unicode"/>
            </a:endParaRPr>
          </a:p>
          <a:p>
            <a:pPr marL="500380" marR="1559560" indent="-386715">
              <a:lnSpc>
                <a:spcPct val="101099"/>
              </a:lnSpc>
              <a:spcBef>
                <a:spcPts val="1210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цианоз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одышка,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определяемые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визуальном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осмотре, </a:t>
            </a:r>
            <a:r>
              <a:rPr dirty="0" sz="1700" spc="-5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здувание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крыль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носа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де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пе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во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2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жи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зни;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5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SpO</a:t>
            </a:r>
            <a:r>
              <a:rPr dirty="0" baseline="-9661" sz="1725" spc="-120" b="1">
                <a:solidFill>
                  <a:srgbClr val="1F1F1F"/>
                </a:solidFill>
                <a:latin typeface="Trebuchet MS"/>
                <a:cs typeface="Trebuchet MS"/>
              </a:rPr>
              <a:t>2</a:t>
            </a:r>
            <a:r>
              <a:rPr dirty="0" baseline="-9661" sz="17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baseline="-9661" sz="1725" spc="-247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дыха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тмо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рным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озду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8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340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ни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е;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0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ацидоз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(рСО</a:t>
            </a:r>
            <a:r>
              <a:rPr dirty="0" baseline="-9661" sz="1725" spc="-17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9661" sz="1725" spc="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4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50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рт.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ст.);</a:t>
            </a:r>
            <a:endParaRPr sz="1700">
              <a:latin typeface="Lucida Sans Unicode"/>
              <a:cs typeface="Lucida Sans Unicode"/>
            </a:endParaRPr>
          </a:p>
          <a:p>
            <a:pPr marL="500380" marR="2036445" indent="-386715">
              <a:lnSpc>
                <a:spcPct val="101099"/>
              </a:lnSpc>
              <a:spcBef>
                <a:spcPts val="1210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декомпенсированные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нарушения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кислотно-основного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35">
                <a:solidFill>
                  <a:srgbClr val="1F1F1F"/>
                </a:solidFill>
                <a:latin typeface="Lucida Sans Unicode"/>
                <a:cs typeface="Lucida Sans Unicode"/>
              </a:rPr>
              <a:t>яния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рН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7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70">
                <a:solidFill>
                  <a:srgbClr val="1F1F1F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21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);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5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выраженные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нарушения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тканевой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перфузии,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артериальная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гипотензия;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5"/>
              </a:spcBef>
              <a:buClr>
                <a:srgbClr val="0050EF"/>
              </a:buClr>
              <a:buAutoNum type="arabicPeriod" startAt="5"/>
              <a:tabLst>
                <a:tab pos="501015" algn="l"/>
              </a:tabLst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ла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аци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оз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ентрация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60">
                <a:solidFill>
                  <a:srgbClr val="1F1F1F"/>
                </a:solidFill>
                <a:latin typeface="Lucida Sans Unicode"/>
                <a:cs typeface="Lucida Sans Unicode"/>
              </a:rPr>
              <a:t>2,5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ль/л);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30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артериальная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гипотония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клиническими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проявлениями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шока;</a:t>
            </a:r>
            <a:endParaRPr sz="1700">
              <a:latin typeface="Lucida Sans Unicode"/>
              <a:cs typeface="Lucida Sans Unicode"/>
            </a:endParaRPr>
          </a:p>
          <a:p>
            <a:pPr marL="500380" marR="2797810" indent="-386715">
              <a:lnSpc>
                <a:spcPct val="101099"/>
              </a:lnSpc>
              <a:spcBef>
                <a:spcPts val="1220"/>
              </a:spcBef>
              <a:buClr>
                <a:srgbClr val="0050EF"/>
              </a:buClr>
              <a:buAutoNum type="arabicPeriod" startAt="5"/>
              <a:tabLst>
                <a:tab pos="501015" algn="l"/>
              </a:tabLst>
            </a:pP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сни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диуреза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уров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ня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урии</a:t>
            </a:r>
            <a:r>
              <a:rPr dirty="0" sz="17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ни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 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(ни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50</a:t>
            </a:r>
            <a:r>
              <a:rPr dirty="0" sz="1700" spc="320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возраст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нормы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мене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);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45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кашля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примесью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7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мокроте,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груди;</a:t>
            </a:r>
            <a:endParaRPr sz="1700">
              <a:latin typeface="Lucida Sans Unicode"/>
              <a:cs typeface="Lucida Sans Unicode"/>
            </a:endParaRPr>
          </a:p>
          <a:p>
            <a:pPr marL="500380" indent="-386715">
              <a:lnSpc>
                <a:spcPct val="100000"/>
              </a:lnSpc>
              <a:spcBef>
                <a:spcPts val="1230"/>
              </a:spcBef>
              <a:buClr>
                <a:srgbClr val="0050EF"/>
              </a:buClr>
              <a:buAutoNum type="arabicPeriod" startAt="5"/>
              <a:tabLst>
                <a:tab pos="500380" algn="l"/>
                <a:tab pos="501015" algn="l"/>
              </a:tabLst>
            </a:pP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геморрагического</a:t>
            </a:r>
            <a:r>
              <a:rPr dirty="0" sz="17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синдрома.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10191115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45">
                <a:solidFill>
                  <a:srgbClr val="FF2D66"/>
                </a:solidFill>
              </a:rPr>
              <a:t>Особенности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50">
                <a:solidFill>
                  <a:srgbClr val="FF2D66"/>
                </a:solidFill>
              </a:rPr>
              <a:t>ведения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45">
                <a:solidFill>
                  <a:srgbClr val="FF2D66"/>
                </a:solidFill>
              </a:rPr>
              <a:t>детей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z="4300" spc="-145"/>
              <a:t>c</a:t>
            </a:r>
            <a:r>
              <a:rPr dirty="0" sz="4300" spc="-285"/>
              <a:t> </a:t>
            </a:r>
            <a:r>
              <a:rPr dirty="0" sz="4300" spc="-434"/>
              <a:t>COVID-19</a:t>
            </a:r>
            <a:endParaRPr sz="4300"/>
          </a:p>
        </p:txBody>
      </p:sp>
      <p:sp>
        <p:nvSpPr>
          <p:cNvPr id="14" name="object 1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31016" y="682805"/>
            <a:ext cx="69405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0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6277" y="628430"/>
            <a:ext cx="48069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50">
                <a:solidFill>
                  <a:srgbClr val="A6A6A6"/>
                </a:solidFill>
                <a:latin typeface="Lucida Sans Unicode"/>
                <a:cs typeface="Lucida Sans Unicode"/>
              </a:rPr>
              <a:t>32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718" y="2149500"/>
            <a:ext cx="12138660" cy="7625715"/>
            <a:chOff x="511718" y="2149500"/>
            <a:chExt cx="12138660" cy="7625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18" y="2149500"/>
              <a:ext cx="12138327" cy="7625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7580" y="2255369"/>
              <a:ext cx="11852275" cy="7339330"/>
            </a:xfrm>
            <a:custGeom>
              <a:avLst/>
              <a:gdLst/>
              <a:ahLst/>
              <a:cxnLst/>
              <a:rect l="l" t="t" r="r" b="b"/>
              <a:pathLst>
                <a:path w="11852275" h="7339330">
                  <a:moveTo>
                    <a:pt x="11647739" y="0"/>
                  </a:moveTo>
                  <a:lnTo>
                    <a:pt x="204168" y="0"/>
                  </a:lnTo>
                  <a:lnTo>
                    <a:pt x="157354" y="5390"/>
                  </a:lnTo>
                  <a:lnTo>
                    <a:pt x="114380" y="20746"/>
                  </a:lnTo>
                  <a:lnTo>
                    <a:pt x="76471" y="44842"/>
                  </a:lnTo>
                  <a:lnTo>
                    <a:pt x="44853" y="76453"/>
                  </a:lnTo>
                  <a:lnTo>
                    <a:pt x="20751" y="114355"/>
                  </a:lnTo>
                  <a:lnTo>
                    <a:pt x="5392" y="157323"/>
                  </a:lnTo>
                  <a:lnTo>
                    <a:pt x="0" y="204132"/>
                  </a:lnTo>
                  <a:lnTo>
                    <a:pt x="0" y="7134818"/>
                  </a:lnTo>
                  <a:lnTo>
                    <a:pt x="5392" y="7181627"/>
                  </a:lnTo>
                  <a:lnTo>
                    <a:pt x="20751" y="7224595"/>
                  </a:lnTo>
                  <a:lnTo>
                    <a:pt x="44853" y="7262497"/>
                  </a:lnTo>
                  <a:lnTo>
                    <a:pt x="76471" y="7294109"/>
                  </a:lnTo>
                  <a:lnTo>
                    <a:pt x="114380" y="7318204"/>
                  </a:lnTo>
                  <a:lnTo>
                    <a:pt x="157354" y="7333560"/>
                  </a:lnTo>
                  <a:lnTo>
                    <a:pt x="204168" y="7338951"/>
                  </a:lnTo>
                  <a:lnTo>
                    <a:pt x="11647739" y="7338951"/>
                  </a:lnTo>
                  <a:lnTo>
                    <a:pt x="11694548" y="7333560"/>
                  </a:lnTo>
                  <a:lnTo>
                    <a:pt x="11737516" y="7318204"/>
                  </a:lnTo>
                  <a:lnTo>
                    <a:pt x="11775418" y="7294109"/>
                  </a:lnTo>
                  <a:lnTo>
                    <a:pt x="11807029" y="7262497"/>
                  </a:lnTo>
                  <a:lnTo>
                    <a:pt x="11831125" y="7224595"/>
                  </a:lnTo>
                  <a:lnTo>
                    <a:pt x="11846480" y="7181627"/>
                  </a:lnTo>
                  <a:lnTo>
                    <a:pt x="11851871" y="7134818"/>
                  </a:lnTo>
                  <a:lnTo>
                    <a:pt x="11851871" y="204132"/>
                  </a:lnTo>
                  <a:lnTo>
                    <a:pt x="11846480" y="157323"/>
                  </a:lnTo>
                  <a:lnTo>
                    <a:pt x="11831125" y="114355"/>
                  </a:lnTo>
                  <a:lnTo>
                    <a:pt x="11807029" y="76453"/>
                  </a:lnTo>
                  <a:lnTo>
                    <a:pt x="11775418" y="44842"/>
                  </a:lnTo>
                  <a:lnTo>
                    <a:pt x="11737516" y="20746"/>
                  </a:lnTo>
                  <a:lnTo>
                    <a:pt x="11694548" y="5390"/>
                  </a:lnTo>
                  <a:lnTo>
                    <a:pt x="11647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02941" y="2425069"/>
            <a:ext cx="92811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Меры</a:t>
            </a:r>
            <a:r>
              <a:rPr dirty="0" sz="2550" spc="-17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неспецифической</a:t>
            </a:r>
            <a:r>
              <a:rPr dirty="0" sz="2550" spc="-18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FF2D66"/>
                </a:solidFill>
                <a:latin typeface="Lucida Sans Unicode"/>
                <a:cs typeface="Lucida Sans Unicode"/>
              </a:rPr>
              <a:t>профилактики,</a:t>
            </a:r>
            <a:r>
              <a:rPr dirty="0" sz="255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FF2D66"/>
                </a:solidFill>
                <a:latin typeface="Lucida Sans Unicode"/>
                <a:cs typeface="Lucida Sans Unicode"/>
              </a:rPr>
              <a:t>направленные</a:t>
            </a:r>
            <a:r>
              <a:rPr dirty="0" sz="255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на: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941" y="2994023"/>
            <a:ext cx="3136900" cy="364236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300" spc="-114">
                <a:solidFill>
                  <a:srgbClr val="0050EF"/>
                </a:solidFill>
                <a:latin typeface="Lucida Sans Unicode"/>
                <a:cs typeface="Lucida Sans Unicode"/>
              </a:rPr>
              <a:t>Ис</a:t>
            </a:r>
            <a:r>
              <a:rPr dirty="0" sz="2300" spc="-13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0">
                <a:solidFill>
                  <a:srgbClr val="0050EF"/>
                </a:solidFill>
                <a:latin typeface="Lucida Sans Unicode"/>
                <a:cs typeface="Lucida Sans Unicode"/>
              </a:rPr>
              <a:t>очник</a:t>
            </a:r>
            <a:r>
              <a:rPr dirty="0" sz="230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0050EF"/>
                </a:solidFill>
                <a:latin typeface="Lucida Sans Unicode"/>
                <a:cs typeface="Lucida Sans Unicode"/>
              </a:rPr>
              <a:t>инфекци</a:t>
            </a:r>
            <a:r>
              <a:rPr dirty="0" sz="2300" spc="-5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endParaRPr sz="23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9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диагностические;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215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лечебные;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marR="844550" indent="-257810">
              <a:lnSpc>
                <a:spcPct val="98900"/>
              </a:lnSpc>
              <a:spcBef>
                <a:spcPts val="218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изоляционные,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353535"/>
                </a:solidFill>
                <a:latin typeface="Lucida Sans Unicode"/>
                <a:cs typeface="Lucida Sans Unicode"/>
              </a:rPr>
              <a:t>включая </a:t>
            </a:r>
            <a:r>
              <a:rPr dirty="0" sz="2000" spc="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оспи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ализацию 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клиническим</a:t>
            </a:r>
            <a:endParaRPr sz="2000">
              <a:latin typeface="Lucida Sans Unicode"/>
              <a:cs typeface="Lucida Sans Unicode"/>
            </a:endParaRPr>
          </a:p>
          <a:p>
            <a:pPr marL="269875" marR="5080">
              <a:lnSpc>
                <a:spcPts val="2470"/>
              </a:lnSpc>
              <a:spcBef>
                <a:spcPts val="30"/>
              </a:spcBef>
            </a:pP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эпидемиологическим </a:t>
            </a:r>
            <a:r>
              <a:rPr dirty="0" sz="2000" spc="-6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1388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показаниям</a:t>
            </a:r>
            <a:r>
              <a:rPr dirty="0" sz="2050" spc="-25">
                <a:solidFill>
                  <a:srgbClr val="353535"/>
                </a:solidFill>
                <a:latin typeface="Lucida Sans Unicode"/>
                <a:cs typeface="Lucida Sans Unicode"/>
              </a:rPr>
              <a:t>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8230" y="2994023"/>
            <a:ext cx="3194050" cy="397002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300" spc="-85">
                <a:solidFill>
                  <a:srgbClr val="565656"/>
                </a:solidFill>
                <a:latin typeface="Lucida Sans Unicode"/>
                <a:cs typeface="Lucida Sans Unicode"/>
              </a:rPr>
              <a:t>Механизм</a:t>
            </a:r>
            <a:r>
              <a:rPr dirty="0" sz="230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565656"/>
                </a:solidFill>
                <a:latin typeface="Lucida Sans Unicode"/>
                <a:cs typeface="Lucida Sans Unicode"/>
              </a:rPr>
              <a:t>передачи</a:t>
            </a:r>
            <a:endParaRPr sz="2300">
              <a:latin typeface="Lucida Sans Unicode"/>
              <a:cs typeface="Lucida Sans Unicode"/>
            </a:endParaRPr>
          </a:p>
          <a:p>
            <a:pPr marL="269875" indent="-257810">
              <a:lnSpc>
                <a:spcPts val="2355"/>
              </a:lnSpc>
              <a:spcBef>
                <a:spcPts val="139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7">
                <a:solidFill>
                  <a:srgbClr val="353535"/>
                </a:solidFill>
                <a:latin typeface="Lucida Sans Unicode"/>
                <a:cs typeface="Lucida Sans Unicode"/>
              </a:rPr>
              <a:t>очаговая</a:t>
            </a:r>
            <a:r>
              <a:rPr dirty="0" baseline="2777" sz="3000" spc="-23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дезинфекция:</a:t>
            </a:r>
            <a:endParaRPr baseline="2777" sz="3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ts val="2355"/>
              </a:lnSpc>
              <a:buChar char="-"/>
              <a:tabLst>
                <a:tab pos="440690" algn="l"/>
              </a:tabLst>
            </a:pP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текущая</a:t>
            </a:r>
            <a:endParaRPr sz="2000">
              <a:latin typeface="Lucida Sans Unicode"/>
              <a:cs typeface="Lucida Sans Unicode"/>
            </a:endParaRPr>
          </a:p>
          <a:p>
            <a:pPr lvl="1" marL="440055" indent="-170815">
              <a:lnSpc>
                <a:spcPct val="100000"/>
              </a:lnSpc>
              <a:spcBef>
                <a:spcPts val="5"/>
              </a:spcBef>
              <a:buChar char="-"/>
              <a:tabLst>
                <a:tab pos="440690" algn="l"/>
              </a:tabLst>
            </a:pP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зак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ючит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1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ная;</a:t>
            </a:r>
            <a:endParaRPr sz="2000">
              <a:latin typeface="Lucida Sans Unicode"/>
              <a:cs typeface="Lucida Sans Unicode"/>
            </a:endParaRPr>
          </a:p>
          <a:p>
            <a:pPr marL="269875" marR="450215" indent="-257810">
              <a:lnSpc>
                <a:spcPct val="99600"/>
              </a:lnSpc>
              <a:spcBef>
                <a:spcPts val="2255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соблюдение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5">
                <a:solidFill>
                  <a:srgbClr val="353535"/>
                </a:solidFill>
                <a:latin typeface="Lucida Sans Unicode"/>
                <a:cs typeface="Lucida Sans Unicode"/>
              </a:rPr>
              <a:t>правил 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личной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гигиены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(мытье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рук, 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использование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антисептиков,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масок, 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перчаток);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930" y="7223503"/>
            <a:ext cx="2727960" cy="6242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57175" indent="-257810">
              <a:lnSpc>
                <a:spcPts val="2310"/>
              </a:lnSpc>
              <a:spcBef>
                <a:spcPts val="25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57175" algn="l"/>
                <a:tab pos="257810" algn="l"/>
              </a:tabLst>
            </a:pP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использование </a:t>
            </a:r>
            <a:r>
              <a:rPr dirty="0" baseline="2777" sz="3000" spc="-187">
                <a:solidFill>
                  <a:srgbClr val="353535"/>
                </a:solidFill>
                <a:latin typeface="Lucida Sans Unicode"/>
                <a:cs typeface="Lucida Sans Unicode"/>
              </a:rPr>
              <a:t>СИЗ </a:t>
            </a:r>
            <a:r>
              <a:rPr dirty="0" baseline="2777" sz="3000" spc="-179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медработников;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8230" y="8107319"/>
            <a:ext cx="2941320" cy="12357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69875" marR="487045" indent="-257810">
              <a:lnSpc>
                <a:spcPts val="2310"/>
              </a:lnSpc>
              <a:spcBef>
                <a:spcPts val="25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обеззараживание 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утилизация</a:t>
            </a:r>
            <a:endParaRPr sz="2000">
              <a:latin typeface="Lucida Sans Unicode"/>
              <a:cs typeface="Lucida Sans Unicode"/>
            </a:endParaRPr>
          </a:p>
          <a:p>
            <a:pPr marL="269875" marR="5080">
              <a:lnSpc>
                <a:spcPts val="2410"/>
              </a:lnSpc>
              <a:spcBef>
                <a:spcPts val="20"/>
              </a:spcBef>
            </a:pP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отходов 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класса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В.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1484" y="2994023"/>
            <a:ext cx="3575685" cy="454850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300" spc="-60">
                <a:solidFill>
                  <a:srgbClr val="0050EF"/>
                </a:solidFill>
                <a:latin typeface="Lucida Sans Unicode"/>
                <a:cs typeface="Lucida Sans Unicode"/>
              </a:rPr>
              <a:t>Контингент</a:t>
            </a:r>
            <a:endParaRPr sz="23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9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экстренная</a:t>
            </a:r>
            <a:r>
              <a:rPr dirty="0" baseline="2777" sz="3000" spc="-18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профилактика;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marR="143510" indent="-257810">
              <a:lnSpc>
                <a:spcPct val="99300"/>
              </a:lnSpc>
              <a:spcBef>
                <a:spcPts val="2170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режимно- 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ограничительные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мероприятия, </a:t>
            </a:r>
            <a:r>
              <a:rPr dirty="0" sz="2000" spc="15">
                <a:solidFill>
                  <a:srgbClr val="353535"/>
                </a:solidFill>
                <a:latin typeface="Lucida Sans Unicode"/>
                <a:cs typeface="Lucida Sans Unicode"/>
              </a:rPr>
              <a:t>включая </a:t>
            </a:r>
            <a:r>
              <a:rPr dirty="0" sz="2000" spc="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клиническое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наблю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ение 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карантин;</a:t>
            </a:r>
            <a:endParaRPr sz="2000">
              <a:latin typeface="Lucida Sans Unicode"/>
              <a:cs typeface="Lucida Sans Unicode"/>
            </a:endParaRPr>
          </a:p>
          <a:p>
            <a:pPr marL="269875" marR="1423670" indent="-257810">
              <a:lnSpc>
                <a:spcPct val="98300"/>
              </a:lnSpc>
              <a:spcBef>
                <a:spcPts val="2285"/>
              </a:spcBef>
              <a:buClr>
                <a:srgbClr val="0050EF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обследование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170">
                <a:solidFill>
                  <a:srgbClr val="353535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20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353535"/>
                </a:solidFill>
                <a:latin typeface="Lucida Sans Unicode"/>
                <a:cs typeface="Lucida Sans Unicode"/>
              </a:rPr>
              <a:t>появл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нии</a:t>
            </a:r>
            <a:endParaRPr sz="2000">
              <a:latin typeface="Lucida Sans Unicode"/>
              <a:cs typeface="Lucida Sans Unicode"/>
            </a:endParaRPr>
          </a:p>
          <a:p>
            <a:pPr marL="269875" marR="368300">
              <a:lnSpc>
                <a:spcPct val="100000"/>
              </a:lnSpc>
              <a:spcBef>
                <a:spcPts val="10"/>
              </a:spcBef>
            </a:pP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клинических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признаков 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инфекции.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198652"/>
            <a:ext cx="8197850" cy="8142605"/>
            <a:chOff x="0" y="3198652"/>
            <a:chExt cx="8197850" cy="8142605"/>
          </a:xfrm>
        </p:grpSpPr>
        <p:sp>
          <p:nvSpPr>
            <p:cNvPr id="13" name="object 13"/>
            <p:cNvSpPr/>
            <p:nvPr/>
          </p:nvSpPr>
          <p:spPr>
            <a:xfrm>
              <a:off x="4265779" y="3198652"/>
              <a:ext cx="3924935" cy="6074410"/>
            </a:xfrm>
            <a:custGeom>
              <a:avLst/>
              <a:gdLst/>
              <a:ahLst/>
              <a:cxnLst/>
              <a:rect l="l" t="t" r="r" b="b"/>
              <a:pathLst>
                <a:path w="3924934" h="6074409">
                  <a:moveTo>
                    <a:pt x="0" y="0"/>
                  </a:moveTo>
                  <a:lnTo>
                    <a:pt x="0" y="6074238"/>
                  </a:lnTo>
                </a:path>
                <a:path w="3924934" h="6074409">
                  <a:moveTo>
                    <a:pt x="3924800" y="0"/>
                  </a:moveTo>
                  <a:lnTo>
                    <a:pt x="3924800" y="6074238"/>
                  </a:lnTo>
                </a:path>
              </a:pathLst>
            </a:custGeom>
            <a:ln w="14184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24862"/>
              <a:ext cx="4665678" cy="501635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391160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70">
                <a:solidFill>
                  <a:srgbClr val="FF2D66"/>
                </a:solidFill>
              </a:rPr>
              <a:t>Профилактика</a:t>
            </a:r>
            <a:endParaRPr sz="4300"/>
          </a:p>
        </p:txBody>
      </p:sp>
      <p:sp>
        <p:nvSpPr>
          <p:cNvPr id="16" name="object 16"/>
          <p:cNvSpPr txBox="1"/>
          <p:nvPr/>
        </p:nvSpPr>
        <p:spPr>
          <a:xfrm>
            <a:off x="6891980" y="880300"/>
            <a:ext cx="719772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135">
                <a:solidFill>
                  <a:srgbClr val="565656"/>
                </a:solidFill>
                <a:latin typeface="Lucida Sans Unicode"/>
                <a:cs typeface="Lucida Sans Unicode"/>
              </a:rPr>
              <a:t>оро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30">
                <a:solidFill>
                  <a:srgbClr val="565656"/>
                </a:solidFill>
                <a:latin typeface="Lucida Sans Unicode"/>
                <a:cs typeface="Lucida Sans Unicode"/>
              </a:rPr>
              <a:t>ави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120">
                <a:solidFill>
                  <a:srgbClr val="565656"/>
                </a:solidFill>
                <a:latin typeface="Lucida Sans Unicode"/>
                <a:cs typeface="Lucida Sans Unicode"/>
              </a:rPr>
              <a:t>сной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53747" y="682805"/>
            <a:ext cx="15709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0">
                <a:solidFill>
                  <a:srgbClr val="0050EF"/>
                </a:solidFill>
                <a:latin typeface="Lucida Sans Unicode"/>
                <a:cs typeface="Lucida Sans Unicode"/>
              </a:rPr>
              <a:t>7.</a:t>
            </a:r>
            <a:r>
              <a:rPr dirty="0" sz="3150" spc="-60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3150" spc="-55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390">
                <a:solidFill>
                  <a:srgbClr val="0050EF"/>
                </a:solidFill>
                <a:latin typeface="Lucida Sans Unicode"/>
                <a:cs typeface="Lucida Sans Unicode"/>
              </a:rPr>
              <a:t>7.3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02469" y="6389121"/>
            <a:ext cx="6484620" cy="3206115"/>
          </a:xfrm>
          <a:custGeom>
            <a:avLst/>
            <a:gdLst/>
            <a:ahLst/>
            <a:cxnLst/>
            <a:rect l="l" t="t" r="r" b="b"/>
            <a:pathLst>
              <a:path w="6484619" h="3206115">
                <a:moveTo>
                  <a:pt x="0" y="164306"/>
                </a:moveTo>
                <a:lnTo>
                  <a:pt x="5869" y="120626"/>
                </a:lnTo>
                <a:lnTo>
                  <a:pt x="22432" y="81376"/>
                </a:lnTo>
                <a:lnTo>
                  <a:pt x="48123" y="48123"/>
                </a:lnTo>
                <a:lnTo>
                  <a:pt x="81376" y="22432"/>
                </a:lnTo>
                <a:lnTo>
                  <a:pt x="120626" y="5869"/>
                </a:lnTo>
                <a:lnTo>
                  <a:pt x="164306" y="0"/>
                </a:lnTo>
                <a:lnTo>
                  <a:pt x="6320288" y="0"/>
                </a:lnTo>
                <a:lnTo>
                  <a:pt x="6363968" y="5869"/>
                </a:lnTo>
                <a:lnTo>
                  <a:pt x="6403218" y="22432"/>
                </a:lnTo>
                <a:lnTo>
                  <a:pt x="6436471" y="48123"/>
                </a:lnTo>
                <a:lnTo>
                  <a:pt x="6462163" y="81376"/>
                </a:lnTo>
                <a:lnTo>
                  <a:pt x="6478726" y="120626"/>
                </a:lnTo>
                <a:lnTo>
                  <a:pt x="6484595" y="164306"/>
                </a:lnTo>
                <a:lnTo>
                  <a:pt x="6484595" y="3041438"/>
                </a:lnTo>
                <a:lnTo>
                  <a:pt x="6478726" y="3085118"/>
                </a:lnTo>
                <a:lnTo>
                  <a:pt x="6462163" y="3124367"/>
                </a:lnTo>
                <a:lnTo>
                  <a:pt x="6436471" y="3157621"/>
                </a:lnTo>
                <a:lnTo>
                  <a:pt x="6403218" y="3183312"/>
                </a:lnTo>
                <a:lnTo>
                  <a:pt x="6363968" y="3199875"/>
                </a:lnTo>
                <a:lnTo>
                  <a:pt x="6320288" y="3205744"/>
                </a:lnTo>
                <a:lnTo>
                  <a:pt x="164306" y="3205744"/>
                </a:lnTo>
                <a:lnTo>
                  <a:pt x="120626" y="3199875"/>
                </a:lnTo>
                <a:lnTo>
                  <a:pt x="81376" y="3183312"/>
                </a:lnTo>
                <a:lnTo>
                  <a:pt x="48123" y="3157621"/>
                </a:lnTo>
                <a:lnTo>
                  <a:pt x="22432" y="3124367"/>
                </a:lnTo>
                <a:lnTo>
                  <a:pt x="5869" y="3085118"/>
                </a:lnTo>
                <a:lnTo>
                  <a:pt x="0" y="3041438"/>
                </a:lnTo>
                <a:lnTo>
                  <a:pt x="0" y="164306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296287" y="6407275"/>
            <a:ext cx="5396865" cy="287083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2550" spc="-65">
                <a:solidFill>
                  <a:srgbClr val="3D3D3D"/>
                </a:solidFill>
                <a:latin typeface="Lucida Sans Unicode"/>
                <a:cs typeface="Lucida Sans Unicode"/>
              </a:rPr>
              <a:t>Медикамен</a:t>
            </a:r>
            <a:r>
              <a:rPr dirty="0" sz="2550" spc="-95">
                <a:solidFill>
                  <a:srgbClr val="3D3D3D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20">
                <a:solidFill>
                  <a:srgbClr val="3D3D3D"/>
                </a:solidFill>
                <a:latin typeface="Lucida Sans Unicode"/>
                <a:cs typeface="Lucida Sans Unicode"/>
              </a:rPr>
              <a:t>оз</a:t>
            </a:r>
            <a:r>
              <a:rPr dirty="0" sz="2550" spc="-20">
                <a:solidFill>
                  <a:srgbClr val="3D3D3D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30">
                <a:solidFill>
                  <a:srgbClr val="3D3D3D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145">
                <a:solidFill>
                  <a:srgbClr val="3D3D3D"/>
                </a:solidFill>
                <a:latin typeface="Lucida Sans Unicode"/>
                <a:cs typeface="Lucida Sans Unicode"/>
              </a:rPr>
              <a:t>я</a:t>
            </a:r>
            <a:r>
              <a:rPr dirty="0" sz="2550" spc="-16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3D3D3D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80">
                <a:solidFill>
                  <a:srgbClr val="3D3D3D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15">
                <a:solidFill>
                  <a:srgbClr val="3D3D3D"/>
                </a:solidFill>
                <a:latin typeface="Lucida Sans Unicode"/>
                <a:cs typeface="Lucida Sans Unicode"/>
              </a:rPr>
              <a:t>офилактика*</a:t>
            </a:r>
            <a:endParaRPr sz="2550">
              <a:latin typeface="Lucida Sans Unicode"/>
              <a:cs typeface="Lucida Sans Unicode"/>
            </a:endParaRPr>
          </a:p>
          <a:p>
            <a:pPr marL="269875" indent="-257810">
              <a:lnSpc>
                <a:spcPts val="2355"/>
              </a:lnSpc>
              <a:spcBef>
                <a:spcPts val="1400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284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baseline="2777" sz="3000" spc="67">
                <a:solidFill>
                  <a:srgbClr val="1F1F1F"/>
                </a:solidFill>
                <a:latin typeface="Lucida Sans Unicode"/>
                <a:cs typeface="Lucida Sans Unicode"/>
              </a:rPr>
              <a:t>ля</a:t>
            </a:r>
            <a:r>
              <a:rPr dirty="0" baseline="2777" sz="3000" spc="-20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67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3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baseline="2777" sz="3000" spc="-52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ослых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marR="1108710">
              <a:lnSpc>
                <a:spcPts val="2410"/>
              </a:lnSpc>
              <a:spcBef>
                <a:spcPts val="25"/>
              </a:spcBef>
            </a:pPr>
            <a:r>
              <a:rPr dirty="0" sz="2000" spc="-15">
                <a:solidFill>
                  <a:srgbClr val="3D3D3D"/>
                </a:solidFill>
                <a:latin typeface="Lucida Sans Unicode"/>
                <a:cs typeface="Lucida Sans Unicode"/>
              </a:rPr>
              <a:t>введение</a:t>
            </a:r>
            <a:r>
              <a:rPr dirty="0" sz="2000" spc="-13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интраназальных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форм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ИФ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α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умифенов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69875" marR="507365" indent="-257810">
              <a:lnSpc>
                <a:spcPts val="2310"/>
              </a:lnSpc>
              <a:spcBef>
                <a:spcPts val="1455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2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baseline="2777" sz="3000" spc="-7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baseline="2777" sz="3000" spc="15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baseline="2777" sz="3000" spc="-21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baseline="2777" sz="30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baseline="2777" sz="3000" spc="-67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baseline="2777" sz="3000" spc="-44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енных</a:t>
            </a:r>
            <a:r>
              <a:rPr dirty="0" baseline="2777" sz="3000" spc="-2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79">
                <a:solidFill>
                  <a:srgbClr val="3D3D3D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120">
                <a:solidFill>
                  <a:srgbClr val="3D3D3D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7">
                <a:solidFill>
                  <a:srgbClr val="3D3D3D"/>
                </a:solidFill>
                <a:latin typeface="Lucida Sans Unicode"/>
                <a:cs typeface="Lucida Sans Unicode"/>
              </a:rPr>
              <a:t>ль</a:t>
            </a:r>
            <a:r>
              <a:rPr dirty="0" baseline="2777" sz="3000" spc="-82">
                <a:solidFill>
                  <a:srgbClr val="3D3D3D"/>
                </a:solidFill>
                <a:latin typeface="Lucida Sans Unicode"/>
                <a:cs typeface="Lucida Sans Unicode"/>
              </a:rPr>
              <a:t>к</a:t>
            </a:r>
            <a:r>
              <a:rPr dirty="0" baseline="2777" sz="3000" spc="-67">
                <a:solidFill>
                  <a:srgbClr val="3D3D3D"/>
                </a:solidFill>
                <a:latin typeface="Lucida Sans Unicode"/>
                <a:cs typeface="Lucida Sans Unicode"/>
              </a:rPr>
              <a:t>о  </a:t>
            </a:r>
            <a:r>
              <a:rPr dirty="0" sz="2000" spc="-30">
                <a:solidFill>
                  <a:srgbClr val="3D3D3D"/>
                </a:solidFill>
                <a:latin typeface="Lucida Sans Unicode"/>
                <a:cs typeface="Lucida Sans Unicode"/>
              </a:rPr>
              <a:t>интраназальное</a:t>
            </a:r>
            <a:r>
              <a:rPr dirty="0" sz="2000" spc="-8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D3D3D"/>
                </a:solidFill>
                <a:latin typeface="Lucida Sans Unicode"/>
                <a:cs typeface="Lucida Sans Unicode"/>
              </a:rPr>
              <a:t>введение</a:t>
            </a:r>
            <a:r>
              <a:rPr dirty="0" sz="2000" spc="-13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рИНФ-α2b</a:t>
            </a:r>
            <a:r>
              <a:rPr dirty="0" sz="2000" spc="-125" b="1">
                <a:solidFill>
                  <a:srgbClr val="3D3D3D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700" spc="-65">
                <a:solidFill>
                  <a:srgbClr val="3D3D3D"/>
                </a:solidFill>
                <a:latin typeface="Lucida Sans Unicode"/>
                <a:cs typeface="Lucida Sans Unicode"/>
              </a:rPr>
              <a:t>*П</a:t>
            </a:r>
            <a:r>
              <a:rPr dirty="0" sz="1700" spc="-85">
                <a:solidFill>
                  <a:srgbClr val="3D3D3D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00">
                <a:solidFill>
                  <a:srgbClr val="3D3D3D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05">
                <a:solidFill>
                  <a:srgbClr val="3D3D3D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0">
                <a:solidFill>
                  <a:srgbClr val="3D3D3D"/>
                </a:solidFill>
                <a:latin typeface="Lucida Sans Unicode"/>
                <a:cs typeface="Lucida Sans Unicode"/>
              </a:rPr>
              <a:t>обн</a:t>
            </a:r>
            <a:r>
              <a:rPr dirty="0" sz="1700" spc="-40">
                <a:solidFill>
                  <a:srgbClr val="3D3D3D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10">
                <a:solidFill>
                  <a:srgbClr val="3D3D3D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8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3D3D3D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D3D3D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0">
                <a:solidFill>
                  <a:srgbClr val="3D3D3D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0">
                <a:solidFill>
                  <a:srgbClr val="3D3D3D"/>
                </a:solidFill>
                <a:latin typeface="Lucida Sans Unicode"/>
                <a:cs typeface="Lucida Sans Unicode"/>
              </a:rPr>
              <a:t>ил</a:t>
            </a:r>
            <a:r>
              <a:rPr dirty="0" sz="1700" spc="-25">
                <a:solidFill>
                  <a:srgbClr val="3D3D3D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55">
                <a:solidFill>
                  <a:srgbClr val="3D3D3D"/>
                </a:solidFill>
                <a:latin typeface="Lucida Sans Unicode"/>
                <a:cs typeface="Lucida Sans Unicode"/>
              </a:rPr>
              <a:t>ж</a:t>
            </a:r>
            <a:r>
              <a:rPr dirty="0" sz="1700" spc="-15">
                <a:solidFill>
                  <a:srgbClr val="3D3D3D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30">
                <a:solidFill>
                  <a:srgbClr val="3D3D3D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15">
                <a:solidFill>
                  <a:srgbClr val="3D3D3D"/>
                </a:solidFill>
                <a:latin typeface="Lucida Sans Unicode"/>
                <a:cs typeface="Lucida Sans Unicode"/>
              </a:rPr>
              <a:t>ии</a:t>
            </a:r>
            <a:r>
              <a:rPr dirty="0" sz="1700" spc="-8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60">
                <a:solidFill>
                  <a:srgbClr val="3D3D3D"/>
                </a:solidFill>
                <a:latin typeface="Lucida Sans Unicode"/>
                <a:cs typeface="Lucida Sans Unicode"/>
              </a:rPr>
              <a:t>9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002469" y="2279919"/>
            <a:ext cx="6484620" cy="3748404"/>
          </a:xfrm>
          <a:custGeom>
            <a:avLst/>
            <a:gdLst/>
            <a:ahLst/>
            <a:cxnLst/>
            <a:rect l="l" t="t" r="r" b="b"/>
            <a:pathLst>
              <a:path w="6484619" h="3748404">
                <a:moveTo>
                  <a:pt x="0" y="193403"/>
                </a:moveTo>
                <a:lnTo>
                  <a:pt x="5106" y="149049"/>
                </a:lnTo>
                <a:lnTo>
                  <a:pt x="19653" y="108337"/>
                </a:lnTo>
                <a:lnTo>
                  <a:pt x="42480" y="72428"/>
                </a:lnTo>
                <a:lnTo>
                  <a:pt x="72428" y="42480"/>
                </a:lnTo>
                <a:lnTo>
                  <a:pt x="108337" y="19653"/>
                </a:lnTo>
                <a:lnTo>
                  <a:pt x="149049" y="5106"/>
                </a:lnTo>
                <a:lnTo>
                  <a:pt x="193403" y="0"/>
                </a:lnTo>
                <a:lnTo>
                  <a:pt x="6291192" y="0"/>
                </a:lnTo>
                <a:lnTo>
                  <a:pt x="6335545" y="5106"/>
                </a:lnTo>
                <a:lnTo>
                  <a:pt x="6376257" y="19653"/>
                </a:lnTo>
                <a:lnTo>
                  <a:pt x="6412166" y="42480"/>
                </a:lnTo>
                <a:lnTo>
                  <a:pt x="6442115" y="72428"/>
                </a:lnTo>
                <a:lnTo>
                  <a:pt x="6464942" y="108337"/>
                </a:lnTo>
                <a:lnTo>
                  <a:pt x="6479488" y="149049"/>
                </a:lnTo>
                <a:lnTo>
                  <a:pt x="6484595" y="193403"/>
                </a:lnTo>
                <a:lnTo>
                  <a:pt x="6484595" y="3554634"/>
                </a:lnTo>
                <a:lnTo>
                  <a:pt x="6479488" y="3598987"/>
                </a:lnTo>
                <a:lnTo>
                  <a:pt x="6464942" y="3639699"/>
                </a:lnTo>
                <a:lnTo>
                  <a:pt x="6442115" y="3675608"/>
                </a:lnTo>
                <a:lnTo>
                  <a:pt x="6412166" y="3705556"/>
                </a:lnTo>
                <a:lnTo>
                  <a:pt x="6376257" y="3728384"/>
                </a:lnTo>
                <a:lnTo>
                  <a:pt x="6335545" y="3742930"/>
                </a:lnTo>
                <a:lnTo>
                  <a:pt x="6291192" y="3748037"/>
                </a:lnTo>
                <a:lnTo>
                  <a:pt x="193403" y="3748037"/>
                </a:lnTo>
                <a:lnTo>
                  <a:pt x="149049" y="3742930"/>
                </a:lnTo>
                <a:lnTo>
                  <a:pt x="108337" y="3728384"/>
                </a:lnTo>
                <a:lnTo>
                  <a:pt x="72428" y="3705556"/>
                </a:lnTo>
                <a:lnTo>
                  <a:pt x="42480" y="3675608"/>
                </a:lnTo>
                <a:lnTo>
                  <a:pt x="19653" y="3639699"/>
                </a:lnTo>
                <a:lnTo>
                  <a:pt x="5106" y="3598987"/>
                </a:lnTo>
                <a:lnTo>
                  <a:pt x="0" y="3554634"/>
                </a:lnTo>
                <a:lnTo>
                  <a:pt x="0" y="193403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3304742" y="2421796"/>
            <a:ext cx="5532120" cy="3385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40">
                <a:solidFill>
                  <a:srgbClr val="3D3D3D"/>
                </a:solidFill>
                <a:latin typeface="Lucida Sans Unicode"/>
                <a:cs typeface="Lucida Sans Unicode"/>
              </a:rPr>
              <a:t>Специфичес</a:t>
            </a:r>
            <a:r>
              <a:rPr dirty="0" sz="2550" spc="-30">
                <a:solidFill>
                  <a:srgbClr val="3D3D3D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30">
                <a:solidFill>
                  <a:srgbClr val="3D3D3D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140">
                <a:solidFill>
                  <a:srgbClr val="3D3D3D"/>
                </a:solidFill>
                <a:latin typeface="Lucida Sans Unicode"/>
                <a:cs typeface="Lucida Sans Unicode"/>
              </a:rPr>
              <a:t>я</a:t>
            </a:r>
            <a:r>
              <a:rPr dirty="0" sz="2550" spc="-17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3D3D3D"/>
                </a:solidFill>
                <a:latin typeface="Lucida Sans Unicode"/>
                <a:cs typeface="Lucida Sans Unicode"/>
              </a:rPr>
              <a:t>профилактика</a:t>
            </a:r>
            <a:endParaRPr sz="2550">
              <a:latin typeface="Lucida Sans Unicode"/>
              <a:cs typeface="Lucida Sans Unicode"/>
            </a:endParaRPr>
          </a:p>
          <a:p>
            <a:pPr marL="12700" marR="2419350">
              <a:lnSpc>
                <a:spcPct val="120300"/>
              </a:lnSpc>
              <a:spcBef>
                <a:spcPts val="1435"/>
              </a:spcBef>
            </a:pP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85">
                <a:solidFill>
                  <a:srgbClr val="1F1F1F"/>
                </a:solidFill>
                <a:latin typeface="Lucida Sans Unicode"/>
                <a:cs typeface="Lucida Sans Unicode"/>
              </a:rPr>
              <a:t>РФ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специфической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6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зрослых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риров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ны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ш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25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b="1">
                <a:solidFill>
                  <a:srgbClr val="1F1F1F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Вакцины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ови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25">
                <a:solidFill>
                  <a:srgbClr val="1F1F1F"/>
                </a:solidFill>
                <a:latin typeface="Lucida Sans Unicode"/>
                <a:cs typeface="Lucida Sans Unicode"/>
              </a:rPr>
              <a:t>Вак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Эп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25">
                <a:solidFill>
                  <a:srgbClr val="1F1F1F"/>
                </a:solidFill>
                <a:latin typeface="Lucida Sans Unicode"/>
                <a:cs typeface="Lucida Sans Unicode"/>
              </a:rPr>
              <a:t>Вак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она</a:t>
            </a:r>
            <a:endParaRPr sz="2000">
              <a:latin typeface="Lucida Sans Unicode"/>
              <a:cs typeface="Lucida Sans Unicode"/>
            </a:endParaRPr>
          </a:p>
          <a:p>
            <a:pPr marL="12700" marR="1663700">
              <a:lnSpc>
                <a:spcPct val="120300"/>
              </a:lnSpc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разрешены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использования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лиц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ше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60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лет,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КовиВак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ЭпиВакКорона-Н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лиц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18-60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лет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4275" y="628430"/>
            <a:ext cx="49720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80">
                <a:solidFill>
                  <a:srgbClr val="A6A6A6"/>
                </a:solidFill>
                <a:latin typeface="Lucida Sans Unicode"/>
                <a:cs typeface="Lucida Sans Unicode"/>
              </a:rPr>
              <a:t>33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5913" y="4219406"/>
            <a:ext cx="19004280" cy="5965190"/>
            <a:chOff x="465913" y="4219406"/>
            <a:chExt cx="19004280" cy="5965190"/>
          </a:xfrm>
        </p:grpSpPr>
        <p:sp>
          <p:nvSpPr>
            <p:cNvPr id="4" name="object 4"/>
            <p:cNvSpPr/>
            <p:nvPr/>
          </p:nvSpPr>
          <p:spPr>
            <a:xfrm>
              <a:off x="617580" y="4219406"/>
              <a:ext cx="18853150" cy="549275"/>
            </a:xfrm>
            <a:custGeom>
              <a:avLst/>
              <a:gdLst/>
              <a:ahLst/>
              <a:cxnLst/>
              <a:rect l="l" t="t" r="r" b="b"/>
              <a:pathLst>
                <a:path w="18853150" h="549275">
                  <a:moveTo>
                    <a:pt x="18578152" y="0"/>
                  </a:moveTo>
                  <a:lnTo>
                    <a:pt x="18578152" y="137209"/>
                  </a:lnTo>
                  <a:lnTo>
                    <a:pt x="0" y="137209"/>
                  </a:lnTo>
                  <a:lnTo>
                    <a:pt x="0" y="411629"/>
                  </a:lnTo>
                  <a:lnTo>
                    <a:pt x="18578152" y="411629"/>
                  </a:lnTo>
                  <a:lnTo>
                    <a:pt x="18578152" y="548839"/>
                  </a:lnTo>
                  <a:lnTo>
                    <a:pt x="18852572" y="274419"/>
                  </a:lnTo>
                  <a:lnTo>
                    <a:pt x="18578152" y="0"/>
                  </a:lnTo>
                  <a:close/>
                </a:path>
              </a:pathLst>
            </a:custGeom>
            <a:solidFill>
              <a:srgbClr val="00B89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913" y="4618760"/>
              <a:ext cx="5910114" cy="54889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07" y="4689683"/>
              <a:ext cx="5606779" cy="54943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580" y="4770427"/>
              <a:ext cx="5554980" cy="5133975"/>
            </a:xfrm>
            <a:custGeom>
              <a:avLst/>
              <a:gdLst/>
              <a:ahLst/>
              <a:cxnLst/>
              <a:rect l="l" t="t" r="r" b="b"/>
              <a:pathLst>
                <a:path w="5554980" h="5133975">
                  <a:moveTo>
                    <a:pt x="5407557" y="0"/>
                  </a:moveTo>
                  <a:lnTo>
                    <a:pt x="147393" y="0"/>
                  </a:lnTo>
                  <a:lnTo>
                    <a:pt x="100804" y="7516"/>
                  </a:lnTo>
                  <a:lnTo>
                    <a:pt x="60343" y="28445"/>
                  </a:lnTo>
                  <a:lnTo>
                    <a:pt x="28437" y="60354"/>
                  </a:lnTo>
                  <a:lnTo>
                    <a:pt x="7513" y="100814"/>
                  </a:lnTo>
                  <a:lnTo>
                    <a:pt x="0" y="147393"/>
                  </a:lnTo>
                  <a:lnTo>
                    <a:pt x="0" y="4986380"/>
                  </a:lnTo>
                  <a:lnTo>
                    <a:pt x="7513" y="5032959"/>
                  </a:lnTo>
                  <a:lnTo>
                    <a:pt x="28437" y="5073419"/>
                  </a:lnTo>
                  <a:lnTo>
                    <a:pt x="60343" y="5105329"/>
                  </a:lnTo>
                  <a:lnTo>
                    <a:pt x="100804" y="5126257"/>
                  </a:lnTo>
                  <a:lnTo>
                    <a:pt x="147393" y="5133774"/>
                  </a:lnTo>
                  <a:lnTo>
                    <a:pt x="5407557" y="5133774"/>
                  </a:lnTo>
                  <a:lnTo>
                    <a:pt x="5454136" y="5126257"/>
                  </a:lnTo>
                  <a:lnTo>
                    <a:pt x="5494596" y="5105329"/>
                  </a:lnTo>
                  <a:lnTo>
                    <a:pt x="5526505" y="5073419"/>
                  </a:lnTo>
                  <a:lnTo>
                    <a:pt x="5547434" y="5032959"/>
                  </a:lnTo>
                  <a:lnTo>
                    <a:pt x="5554951" y="4986380"/>
                  </a:lnTo>
                  <a:lnTo>
                    <a:pt x="5554951" y="147393"/>
                  </a:lnTo>
                  <a:lnTo>
                    <a:pt x="5547434" y="100814"/>
                  </a:lnTo>
                  <a:lnTo>
                    <a:pt x="5526505" y="60354"/>
                  </a:lnTo>
                  <a:lnTo>
                    <a:pt x="5494596" y="28445"/>
                  </a:lnTo>
                  <a:lnTo>
                    <a:pt x="5454136" y="7516"/>
                  </a:lnTo>
                  <a:lnTo>
                    <a:pt x="5407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05396" y="4900902"/>
            <a:ext cx="4903470" cy="493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0050EF"/>
                </a:solidFill>
                <a:latin typeface="Lucida Sans Unicode"/>
                <a:cs typeface="Lucida Sans Unicode"/>
              </a:rPr>
              <a:t>Приказ</a:t>
            </a:r>
            <a:r>
              <a:rPr dirty="0" sz="20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Министерства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здравоохранения </a:t>
            </a:r>
            <a:r>
              <a:rPr dirty="0" sz="2000" spc="-6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85">
                <a:solidFill>
                  <a:srgbClr val="0050EF"/>
                </a:solidFill>
                <a:latin typeface="Lucida Sans Unicode"/>
                <a:cs typeface="Lucida Sans Unicode"/>
              </a:rPr>
              <a:t>РФ</a:t>
            </a:r>
            <a:r>
              <a:rPr dirty="0" sz="200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9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9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210">
                <a:solidFill>
                  <a:srgbClr val="0050EF"/>
                </a:solidFill>
                <a:latin typeface="Lucida Sans Unicode"/>
                <a:cs typeface="Lucida Sans Unicode"/>
              </a:rPr>
              <a:t>12.2020</a:t>
            </a:r>
            <a:r>
              <a:rPr dirty="0" sz="200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0050E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60">
                <a:solidFill>
                  <a:srgbClr val="0050EF"/>
                </a:solidFill>
                <a:latin typeface="Lucida Sans Unicode"/>
                <a:cs typeface="Lucida Sans Unicode"/>
              </a:rPr>
              <a:t>13</a:t>
            </a:r>
            <a:r>
              <a:rPr dirty="0" sz="2000" spc="-305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8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endParaRPr sz="2000">
              <a:latin typeface="Lucida Sans Unicode"/>
              <a:cs typeface="Lucida Sans Unicode"/>
            </a:endParaRPr>
          </a:p>
          <a:p>
            <a:pPr marL="12700" marR="351155">
              <a:lnSpc>
                <a:spcPct val="100000"/>
              </a:lnSpc>
              <a:spcBef>
                <a:spcPts val="15"/>
              </a:spcBef>
            </a:pP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«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внесении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календарь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профилактических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прививок</a:t>
            </a:r>
            <a:endParaRPr sz="2000">
              <a:latin typeface="Lucida Sans Unicode"/>
              <a:cs typeface="Lucida Sans Unicode"/>
            </a:endParaRPr>
          </a:p>
          <a:p>
            <a:pPr marL="12700" marR="67310">
              <a:lnSpc>
                <a:spcPct val="100000"/>
              </a:lnSpc>
              <a:spcBef>
                <a:spcPts val="10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эпидемическим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показаниям,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утвержденный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приказом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Министерства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здравоохранения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Российской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Фед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ции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6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38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4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6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38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24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50">
                <a:solidFill>
                  <a:srgbClr val="353535"/>
                </a:solidFill>
                <a:latin typeface="Lucida Sans Unicode"/>
                <a:cs typeface="Lucida Sans Unicode"/>
              </a:rPr>
              <a:t>»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339725" marR="652780" indent="-327660">
              <a:lnSpc>
                <a:spcPct val="100000"/>
              </a:lnSpc>
              <a:spcBef>
                <a:spcPts val="885"/>
              </a:spcBef>
              <a:buChar char="-"/>
              <a:tabLst>
                <a:tab pos="339725" algn="l"/>
                <a:tab pos="340360" algn="l"/>
              </a:tabLst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опре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еле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ории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граж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ан 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подлежащие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приори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етной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вакцинации</a:t>
            </a:r>
            <a:endParaRPr sz="2000">
              <a:latin typeface="Lucida Sans Unicode"/>
              <a:cs typeface="Lucida Sans Unicode"/>
            </a:endParaRPr>
          </a:p>
          <a:p>
            <a:pPr marL="339725" marR="151130" indent="-327660">
              <a:lnSpc>
                <a:spcPct val="100000"/>
              </a:lnSpc>
              <a:spcBef>
                <a:spcPts val="865"/>
              </a:spcBef>
              <a:buChar char="-"/>
              <a:tabLst>
                <a:tab pos="339725" algn="l"/>
                <a:tab pos="34036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арше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60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лет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оменд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ся 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прививать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приоритетном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порядке</a:t>
            </a:r>
            <a:endParaRPr sz="2000">
              <a:latin typeface="Lucida Sans Unicode"/>
              <a:cs typeface="Lucida Sans Unicode"/>
            </a:endParaRPr>
          </a:p>
          <a:p>
            <a:pPr marL="339725" marR="1094105" indent="-327660">
              <a:lnSpc>
                <a:spcPct val="100000"/>
              </a:lnSpc>
              <a:spcBef>
                <a:spcPts val="869"/>
              </a:spcBef>
              <a:buChar char="-"/>
              <a:tabLst>
                <a:tab pos="339725" algn="l"/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вакцинации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леж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болевшие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75482" y="4618760"/>
            <a:ext cx="13301980" cy="5864860"/>
            <a:chOff x="6375482" y="4618760"/>
            <a:chExt cx="13301980" cy="58648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482" y="4618760"/>
              <a:ext cx="13298166" cy="54889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0050" y="4665660"/>
              <a:ext cx="13186871" cy="58173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27149" y="4770427"/>
              <a:ext cx="12943205" cy="5133975"/>
            </a:xfrm>
            <a:custGeom>
              <a:avLst/>
              <a:gdLst/>
              <a:ahLst/>
              <a:cxnLst/>
              <a:rect l="l" t="t" r="r" b="b"/>
              <a:pathLst>
                <a:path w="12943205" h="5133975">
                  <a:moveTo>
                    <a:pt x="12837072" y="0"/>
                  </a:moveTo>
                  <a:lnTo>
                    <a:pt x="105930" y="0"/>
                  </a:lnTo>
                  <a:lnTo>
                    <a:pt x="64675" y="8317"/>
                  </a:lnTo>
                  <a:lnTo>
                    <a:pt x="31006" y="31006"/>
                  </a:lnTo>
                  <a:lnTo>
                    <a:pt x="8317" y="64675"/>
                  </a:lnTo>
                  <a:lnTo>
                    <a:pt x="0" y="105930"/>
                  </a:lnTo>
                  <a:lnTo>
                    <a:pt x="0" y="5027843"/>
                  </a:lnTo>
                  <a:lnTo>
                    <a:pt x="8317" y="5069099"/>
                  </a:lnTo>
                  <a:lnTo>
                    <a:pt x="31006" y="5102767"/>
                  </a:lnTo>
                  <a:lnTo>
                    <a:pt x="64675" y="5125457"/>
                  </a:lnTo>
                  <a:lnTo>
                    <a:pt x="105930" y="5133774"/>
                  </a:lnTo>
                  <a:lnTo>
                    <a:pt x="12837072" y="5133774"/>
                  </a:lnTo>
                  <a:lnTo>
                    <a:pt x="12878328" y="5125457"/>
                  </a:lnTo>
                  <a:lnTo>
                    <a:pt x="12911996" y="5102767"/>
                  </a:lnTo>
                  <a:lnTo>
                    <a:pt x="12934686" y="5069099"/>
                  </a:lnTo>
                  <a:lnTo>
                    <a:pt x="12943003" y="5027843"/>
                  </a:lnTo>
                  <a:lnTo>
                    <a:pt x="12943003" y="105930"/>
                  </a:lnTo>
                  <a:lnTo>
                    <a:pt x="12934686" y="64675"/>
                  </a:lnTo>
                  <a:lnTo>
                    <a:pt x="12911996" y="31006"/>
                  </a:lnTo>
                  <a:lnTo>
                    <a:pt x="12878328" y="8317"/>
                  </a:lnTo>
                  <a:lnTo>
                    <a:pt x="1283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03780" y="4824759"/>
            <a:ext cx="12458700" cy="53124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300" spc="-45">
                <a:solidFill>
                  <a:srgbClr val="00B895"/>
                </a:solidFill>
                <a:latin typeface="Lucida Sans Unicode"/>
                <a:cs typeface="Lucida Sans Unicode"/>
              </a:rPr>
              <a:t>Комбинированн</a:t>
            </a:r>
            <a:r>
              <a:rPr dirty="0" sz="2300" spc="-5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110">
                <a:solidFill>
                  <a:srgbClr val="00B895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8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00B895"/>
                </a:solidFill>
                <a:latin typeface="Lucida Sans Unicode"/>
                <a:cs typeface="Lucida Sans Unicode"/>
              </a:rPr>
              <a:t>векторная</a:t>
            </a:r>
            <a:r>
              <a:rPr dirty="0" sz="2300" spc="-17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00B89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30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00B895"/>
                </a:solidFill>
                <a:latin typeface="Lucida Sans Unicode"/>
                <a:cs typeface="Lucida Sans Unicode"/>
              </a:rPr>
              <a:t>«Гам</a:t>
            </a:r>
            <a:r>
              <a:rPr dirty="0" sz="2300" spc="-400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100">
                <a:solidFill>
                  <a:srgbClr val="00B895"/>
                </a:solidFill>
                <a:latin typeface="Lucida Sans Unicode"/>
                <a:cs typeface="Lucida Sans Unicode"/>
              </a:rPr>
              <a:t>КОВИ</a:t>
            </a:r>
            <a:r>
              <a:rPr dirty="0" sz="2300" spc="-120">
                <a:solidFill>
                  <a:srgbClr val="00B89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00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25">
                <a:solidFill>
                  <a:srgbClr val="00B895"/>
                </a:solidFill>
                <a:latin typeface="Lucida Sans Unicode"/>
                <a:cs typeface="Lucida Sans Unicode"/>
              </a:rPr>
              <a:t>Вак</a:t>
            </a:r>
            <a:r>
              <a:rPr dirty="0" sz="2300" spc="150">
                <a:solidFill>
                  <a:srgbClr val="00B895"/>
                </a:solidFill>
                <a:latin typeface="Lucida Sans Unicode"/>
                <a:cs typeface="Lucida Sans Unicode"/>
              </a:rPr>
              <a:t>»</a:t>
            </a:r>
            <a:endParaRPr sz="23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состоит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из 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двух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компонентов: рекомбинантный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аденовирусный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вектор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основе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аденовируса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человека 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26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серотипа,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несущий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ген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S-белка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рекомбинантный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 аденовирусный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вектор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аденовируса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человека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серотипа,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несущий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ген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S-белка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SARS-CoV-2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300" spc="-20">
                <a:solidFill>
                  <a:srgbClr val="FF2D66"/>
                </a:solidFill>
                <a:latin typeface="Lucida Sans Unicode"/>
                <a:cs typeface="Lucida Sans Unicode"/>
              </a:rPr>
              <a:t>Вакцины</a:t>
            </a:r>
            <a:r>
              <a:rPr dirty="0" sz="2300" spc="-1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FF2D66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FF2D66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300" spc="-14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FF2D66"/>
                </a:solidFill>
                <a:latin typeface="Lucida Sans Unicode"/>
                <a:cs typeface="Lucida Sans Unicode"/>
              </a:rPr>
              <a:t>пептидных</a:t>
            </a:r>
            <a:r>
              <a:rPr dirty="0" sz="230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FF2D66"/>
                </a:solidFill>
                <a:latin typeface="Lucida Sans Unicode"/>
                <a:cs typeface="Lucida Sans Unicode"/>
              </a:rPr>
              <a:t>антигенов</a:t>
            </a:r>
            <a:r>
              <a:rPr dirty="0" sz="230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FF2D66"/>
                </a:solidFill>
                <a:latin typeface="Lucida Sans Unicode"/>
                <a:cs typeface="Lucida Sans Unicode"/>
              </a:rPr>
              <a:t>«ЭпиВакКорона»</a:t>
            </a:r>
            <a:r>
              <a:rPr dirty="0" sz="2300" spc="-1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FF2D66"/>
                </a:solidFill>
                <a:latin typeface="Lucida Sans Unicode"/>
                <a:cs typeface="Lucida Sans Unicode"/>
              </a:rPr>
              <a:t>«ЭпиВакКорона-Н»</a:t>
            </a:r>
            <a:endParaRPr sz="2300">
              <a:latin typeface="Lucida Sans Unicode"/>
              <a:cs typeface="Lucida Sans Unicode"/>
            </a:endParaRPr>
          </a:p>
          <a:p>
            <a:pPr marL="12700" marR="535305">
              <a:lnSpc>
                <a:spcPct val="100000"/>
              </a:lnSpc>
              <a:spcBef>
                <a:spcPts val="865"/>
              </a:spcBef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Химически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синтезированные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пептидные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антигены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белка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S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вируса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SARS-CoV-2,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конъюгированные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белком-носителем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адсорбированные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алюминий-содержащем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адъюванте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300" spc="-35">
                <a:solidFill>
                  <a:srgbClr val="0050EF"/>
                </a:solidFill>
                <a:latin typeface="Lucida Sans Unicode"/>
                <a:cs typeface="Lucida Sans Unicode"/>
              </a:rPr>
              <a:t>Инактивированная</a:t>
            </a:r>
            <a:r>
              <a:rPr dirty="0" sz="2300" spc="-1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0050EF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30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40">
                <a:solidFill>
                  <a:srgbClr val="0050EF"/>
                </a:solidFill>
                <a:latin typeface="Lucida Sans Unicode"/>
                <a:cs typeface="Lucida Sans Unicode"/>
              </a:rPr>
              <a:t>«КовиВак»</a:t>
            </a:r>
            <a:endParaRPr sz="2300">
              <a:latin typeface="Lucida Sans Unicode"/>
              <a:cs typeface="Lucida Sans Unicode"/>
            </a:endParaRPr>
          </a:p>
          <a:p>
            <a:pPr marL="12700" marR="82550">
              <a:lnSpc>
                <a:spcPct val="100000"/>
              </a:lnSpc>
              <a:spcBef>
                <a:spcPts val="770"/>
              </a:spcBef>
            </a:pP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очищенная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концентрированная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суспензия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коронавируса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штамм </a:t>
            </a:r>
            <a:r>
              <a:rPr dirty="0" sz="2000" spc="-165">
                <a:solidFill>
                  <a:srgbClr val="1F1F1F"/>
                </a:solidFill>
                <a:latin typeface="Lucida Sans Unicode"/>
                <a:cs typeface="Lucida Sans Unicode"/>
              </a:rPr>
              <a:t>«AYDAR-1»,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полученного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путем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репродукции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перевиваемой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культуре клеток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Vero,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инактивированного 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бета- 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пропиолактоном.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2300" spc="-15">
                <a:solidFill>
                  <a:srgbClr val="00B895"/>
                </a:solidFill>
                <a:latin typeface="Lucida Sans Unicode"/>
                <a:cs typeface="Lucida Sans Unicode"/>
              </a:rPr>
              <a:t>Векторная</a:t>
            </a:r>
            <a:r>
              <a:rPr dirty="0" sz="230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00B89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30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00B895"/>
                </a:solidFill>
                <a:latin typeface="Lucida Sans Unicode"/>
                <a:cs typeface="Lucida Sans Unicode"/>
              </a:rPr>
              <a:t>«Спутник</a:t>
            </a:r>
            <a:r>
              <a:rPr dirty="0" sz="2300" spc="-17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00B895"/>
                </a:solidFill>
                <a:latin typeface="Lucida Sans Unicode"/>
                <a:cs typeface="Lucida Sans Unicode"/>
              </a:rPr>
              <a:t>Лайт</a:t>
            </a:r>
            <a:r>
              <a:rPr dirty="0" sz="2300" spc="150">
                <a:solidFill>
                  <a:srgbClr val="00B895"/>
                </a:solidFill>
                <a:latin typeface="Lucida Sans Unicode"/>
                <a:cs typeface="Lucida Sans Unicode"/>
              </a:rPr>
              <a:t>»</a:t>
            </a:r>
            <a:endParaRPr sz="2300">
              <a:latin typeface="Lucida Sans Unicode"/>
              <a:cs typeface="Lucida Sans Unicode"/>
            </a:endParaRPr>
          </a:p>
          <a:p>
            <a:pPr marL="12700" marR="1734820">
              <a:lnSpc>
                <a:spcPct val="120300"/>
              </a:lnSpc>
              <a:spcBef>
                <a:spcPts val="900"/>
              </a:spcBef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рекомбинантный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аденовирусный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вектор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аденовируса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человека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26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серотипа,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несущий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ген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S-белка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SARS-CoV-2.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28364" y="2353416"/>
            <a:ext cx="687096" cy="116490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92484" y="1620330"/>
            <a:ext cx="18900775" cy="9481185"/>
            <a:chOff x="592484" y="1620330"/>
            <a:chExt cx="18900775" cy="9481185"/>
          </a:xfrm>
        </p:grpSpPr>
        <p:sp>
          <p:nvSpPr>
            <p:cNvPr id="16" name="object 16"/>
            <p:cNvSpPr/>
            <p:nvPr/>
          </p:nvSpPr>
          <p:spPr>
            <a:xfrm>
              <a:off x="625763" y="10143704"/>
              <a:ext cx="18853785" cy="944244"/>
            </a:xfrm>
            <a:custGeom>
              <a:avLst/>
              <a:gdLst/>
              <a:ahLst/>
              <a:cxnLst/>
              <a:rect l="l" t="t" r="r" b="b"/>
              <a:pathLst>
                <a:path w="18853785" h="944245">
                  <a:moveTo>
                    <a:pt x="18791195" y="0"/>
                  </a:moveTo>
                  <a:lnTo>
                    <a:pt x="62430" y="0"/>
                  </a:lnTo>
                  <a:lnTo>
                    <a:pt x="38129" y="4901"/>
                  </a:lnTo>
                  <a:lnTo>
                    <a:pt x="18285" y="18276"/>
                  </a:lnTo>
                  <a:lnTo>
                    <a:pt x="4906" y="38129"/>
                  </a:lnTo>
                  <a:lnTo>
                    <a:pt x="0" y="62467"/>
                  </a:lnTo>
                  <a:lnTo>
                    <a:pt x="0" y="881397"/>
                  </a:lnTo>
                  <a:lnTo>
                    <a:pt x="4906" y="905698"/>
                  </a:lnTo>
                  <a:lnTo>
                    <a:pt x="18285" y="925543"/>
                  </a:lnTo>
                  <a:lnTo>
                    <a:pt x="38129" y="938922"/>
                  </a:lnTo>
                  <a:lnTo>
                    <a:pt x="62430" y="943828"/>
                  </a:lnTo>
                  <a:lnTo>
                    <a:pt x="18791195" y="943828"/>
                  </a:lnTo>
                  <a:lnTo>
                    <a:pt x="18815533" y="938922"/>
                  </a:lnTo>
                  <a:lnTo>
                    <a:pt x="18835386" y="925543"/>
                  </a:lnTo>
                  <a:lnTo>
                    <a:pt x="18848761" y="905698"/>
                  </a:lnTo>
                  <a:lnTo>
                    <a:pt x="18853663" y="881397"/>
                  </a:lnTo>
                  <a:lnTo>
                    <a:pt x="18853663" y="62467"/>
                  </a:lnTo>
                  <a:lnTo>
                    <a:pt x="18848761" y="38129"/>
                  </a:lnTo>
                  <a:lnTo>
                    <a:pt x="18835386" y="18276"/>
                  </a:lnTo>
                  <a:lnTo>
                    <a:pt x="18815533" y="4901"/>
                  </a:lnTo>
                  <a:lnTo>
                    <a:pt x="18791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5763" y="10143704"/>
              <a:ext cx="18853785" cy="944244"/>
            </a:xfrm>
            <a:custGeom>
              <a:avLst/>
              <a:gdLst/>
              <a:ahLst/>
              <a:cxnLst/>
              <a:rect l="l" t="t" r="r" b="b"/>
              <a:pathLst>
                <a:path w="18853785" h="944245">
                  <a:moveTo>
                    <a:pt x="0" y="62467"/>
                  </a:moveTo>
                  <a:lnTo>
                    <a:pt x="4906" y="38129"/>
                  </a:lnTo>
                  <a:lnTo>
                    <a:pt x="18285" y="18276"/>
                  </a:lnTo>
                  <a:lnTo>
                    <a:pt x="38129" y="4901"/>
                  </a:lnTo>
                  <a:lnTo>
                    <a:pt x="62430" y="0"/>
                  </a:lnTo>
                  <a:lnTo>
                    <a:pt x="18791195" y="0"/>
                  </a:lnTo>
                  <a:lnTo>
                    <a:pt x="18815533" y="4901"/>
                  </a:lnTo>
                  <a:lnTo>
                    <a:pt x="18835386" y="18276"/>
                  </a:lnTo>
                  <a:lnTo>
                    <a:pt x="18848761" y="38129"/>
                  </a:lnTo>
                  <a:lnTo>
                    <a:pt x="18853663" y="62467"/>
                  </a:lnTo>
                  <a:lnTo>
                    <a:pt x="18853663" y="881397"/>
                  </a:lnTo>
                  <a:lnTo>
                    <a:pt x="18848761" y="905698"/>
                  </a:lnTo>
                  <a:lnTo>
                    <a:pt x="18835386" y="925543"/>
                  </a:lnTo>
                  <a:lnTo>
                    <a:pt x="18815533" y="938922"/>
                  </a:lnTo>
                  <a:lnTo>
                    <a:pt x="18791195" y="943828"/>
                  </a:lnTo>
                  <a:lnTo>
                    <a:pt x="62430" y="943828"/>
                  </a:lnTo>
                  <a:lnTo>
                    <a:pt x="38129" y="938922"/>
                  </a:lnTo>
                  <a:lnTo>
                    <a:pt x="18285" y="925543"/>
                  </a:lnTo>
                  <a:lnTo>
                    <a:pt x="4906" y="905698"/>
                  </a:lnTo>
                  <a:lnTo>
                    <a:pt x="0" y="881397"/>
                  </a:lnTo>
                  <a:lnTo>
                    <a:pt x="0" y="62467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2480" y="1620336"/>
              <a:ext cx="15496540" cy="2277745"/>
            </a:xfrm>
            <a:custGeom>
              <a:avLst/>
              <a:gdLst/>
              <a:ahLst/>
              <a:cxnLst/>
              <a:rect l="l" t="t" r="r" b="b"/>
              <a:pathLst>
                <a:path w="15496540" h="2277745">
                  <a:moveTo>
                    <a:pt x="5934659" y="274421"/>
                  </a:moveTo>
                  <a:lnTo>
                    <a:pt x="5660237" y="0"/>
                  </a:lnTo>
                  <a:lnTo>
                    <a:pt x="5660237" y="137210"/>
                  </a:lnTo>
                  <a:lnTo>
                    <a:pt x="25095" y="137210"/>
                  </a:lnTo>
                  <a:lnTo>
                    <a:pt x="25095" y="411632"/>
                  </a:lnTo>
                  <a:lnTo>
                    <a:pt x="5660237" y="411632"/>
                  </a:lnTo>
                  <a:lnTo>
                    <a:pt x="5660237" y="548843"/>
                  </a:lnTo>
                  <a:lnTo>
                    <a:pt x="5934659" y="274421"/>
                  </a:lnTo>
                  <a:close/>
                </a:path>
                <a:path w="15496540" h="2277745">
                  <a:moveTo>
                    <a:pt x="7211288" y="702691"/>
                  </a:moveTo>
                  <a:lnTo>
                    <a:pt x="6937413" y="428815"/>
                  </a:lnTo>
                  <a:lnTo>
                    <a:pt x="6937413" y="565746"/>
                  </a:lnTo>
                  <a:lnTo>
                    <a:pt x="0" y="565746"/>
                  </a:lnTo>
                  <a:lnTo>
                    <a:pt x="0" y="839622"/>
                  </a:lnTo>
                  <a:lnTo>
                    <a:pt x="6937413" y="839622"/>
                  </a:lnTo>
                  <a:lnTo>
                    <a:pt x="6937413" y="976566"/>
                  </a:lnTo>
                  <a:lnTo>
                    <a:pt x="7211288" y="702691"/>
                  </a:lnTo>
                  <a:close/>
                </a:path>
                <a:path w="15496540" h="2277745">
                  <a:moveTo>
                    <a:pt x="11940248" y="1565224"/>
                  </a:moveTo>
                  <a:lnTo>
                    <a:pt x="11665826" y="1290802"/>
                  </a:lnTo>
                  <a:lnTo>
                    <a:pt x="11665826" y="1428013"/>
                  </a:lnTo>
                  <a:lnTo>
                    <a:pt x="15278" y="1428013"/>
                  </a:lnTo>
                  <a:lnTo>
                    <a:pt x="15278" y="1702435"/>
                  </a:lnTo>
                  <a:lnTo>
                    <a:pt x="11665826" y="1702435"/>
                  </a:lnTo>
                  <a:lnTo>
                    <a:pt x="11665826" y="1839645"/>
                  </a:lnTo>
                  <a:lnTo>
                    <a:pt x="11940248" y="1565224"/>
                  </a:lnTo>
                  <a:close/>
                </a:path>
                <a:path w="15496540" h="2277745">
                  <a:moveTo>
                    <a:pt x="15496248" y="2002777"/>
                  </a:moveTo>
                  <a:lnTo>
                    <a:pt x="15221827" y="1728355"/>
                  </a:lnTo>
                  <a:lnTo>
                    <a:pt x="15221827" y="1865566"/>
                  </a:lnTo>
                  <a:lnTo>
                    <a:pt x="25095" y="1865566"/>
                  </a:lnTo>
                  <a:lnTo>
                    <a:pt x="25095" y="2139975"/>
                  </a:lnTo>
                  <a:lnTo>
                    <a:pt x="15221827" y="2139975"/>
                  </a:lnTo>
                  <a:lnTo>
                    <a:pt x="15221827" y="2277186"/>
                  </a:lnTo>
                  <a:lnTo>
                    <a:pt x="15496248" y="2002777"/>
                  </a:lnTo>
                  <a:close/>
                </a:path>
              </a:pathLst>
            </a:custGeom>
            <a:solidFill>
              <a:srgbClr val="00B89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16229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65">
                <a:solidFill>
                  <a:srgbClr val="FF2D66"/>
                </a:solidFill>
              </a:rPr>
              <a:t>Специфическая</a:t>
            </a:r>
            <a:r>
              <a:rPr dirty="0" sz="4300" spc="-310">
                <a:solidFill>
                  <a:srgbClr val="FF2D66"/>
                </a:solidFill>
              </a:rPr>
              <a:t> </a:t>
            </a:r>
            <a:r>
              <a:rPr dirty="0" sz="4300" spc="-55">
                <a:solidFill>
                  <a:srgbClr val="FF2D66"/>
                </a:solidFill>
              </a:rPr>
              <a:t>профилактика</a:t>
            </a:r>
            <a:endParaRPr sz="4300"/>
          </a:p>
        </p:txBody>
      </p:sp>
      <p:sp>
        <p:nvSpPr>
          <p:cNvPr id="20" name="object 20"/>
          <p:cNvSpPr txBox="1"/>
          <p:nvPr/>
        </p:nvSpPr>
        <p:spPr>
          <a:xfrm>
            <a:off x="6891980" y="880300"/>
            <a:ext cx="514985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00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4300" spc="-30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5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5">
                <a:solidFill>
                  <a:srgbClr val="FF2D66"/>
                </a:solidFill>
                <a:latin typeface="Lucida Sans Unicode"/>
                <a:cs typeface="Lucida Sans Unicode"/>
              </a:rPr>
              <a:t>взр</a:t>
            </a:r>
            <a:r>
              <a:rPr dirty="0" sz="4300" spc="-1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35">
                <a:solidFill>
                  <a:srgbClr val="FF2D66"/>
                </a:solidFill>
                <a:latin typeface="Lucida Sans Unicode"/>
                <a:cs typeface="Lucida Sans Unicode"/>
              </a:rPr>
              <a:t>слых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574984" y="682805"/>
            <a:ext cx="84899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1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3150" spc="-43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73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792" y="10249175"/>
            <a:ext cx="1413573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latin typeface="Lucida Sans Unicode"/>
                <a:cs typeface="Lucida Sans Unicode"/>
              </a:rPr>
              <a:t>При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оценке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напряженности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поствакцинального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протективного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иммунитета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методом </a:t>
            </a:r>
            <a:r>
              <a:rPr dirty="0" sz="2000" spc="-50">
                <a:latin typeface="Lucida Sans Unicode"/>
                <a:cs typeface="Lucida Sans Unicode"/>
              </a:rPr>
              <a:t>иммуноферментного </a:t>
            </a:r>
            <a:r>
              <a:rPr dirty="0" sz="2000" spc="-10">
                <a:latin typeface="Lucida Sans Unicode"/>
                <a:cs typeface="Lucida Sans Unicode"/>
              </a:rPr>
              <a:t>анализа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рекомендуется</a:t>
            </a:r>
            <a:r>
              <a:rPr dirty="0" sz="2000" spc="-7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определение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антител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к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рецептор-связывающему</a:t>
            </a:r>
            <a:r>
              <a:rPr dirty="0" sz="2000" spc="-70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домену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(анти-RBD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антител)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7758" y="2491061"/>
            <a:ext cx="17307560" cy="1851025"/>
          </a:xfrm>
          <a:custGeom>
            <a:avLst/>
            <a:gdLst/>
            <a:ahLst/>
            <a:cxnLst/>
            <a:rect l="l" t="t" r="r" b="b"/>
            <a:pathLst>
              <a:path w="17307560" h="1851025">
                <a:moveTo>
                  <a:pt x="10492321" y="273875"/>
                </a:moveTo>
                <a:lnTo>
                  <a:pt x="10218445" y="0"/>
                </a:lnTo>
                <a:lnTo>
                  <a:pt x="10218445" y="136931"/>
                </a:lnTo>
                <a:lnTo>
                  <a:pt x="0" y="136931"/>
                </a:lnTo>
                <a:lnTo>
                  <a:pt x="0" y="410806"/>
                </a:lnTo>
                <a:lnTo>
                  <a:pt x="10218445" y="410806"/>
                </a:lnTo>
                <a:lnTo>
                  <a:pt x="10218445" y="547751"/>
                </a:lnTo>
                <a:lnTo>
                  <a:pt x="10492321" y="273875"/>
                </a:lnTo>
                <a:close/>
              </a:path>
              <a:path w="17307560" h="1851025">
                <a:moveTo>
                  <a:pt x="17307522" y="1576133"/>
                </a:moveTo>
                <a:lnTo>
                  <a:pt x="17033101" y="1301711"/>
                </a:lnTo>
                <a:lnTo>
                  <a:pt x="17033101" y="1438922"/>
                </a:lnTo>
                <a:lnTo>
                  <a:pt x="9817" y="1438922"/>
                </a:lnTo>
                <a:lnTo>
                  <a:pt x="9817" y="1713344"/>
                </a:lnTo>
                <a:lnTo>
                  <a:pt x="17033101" y="1713344"/>
                </a:lnTo>
                <a:lnTo>
                  <a:pt x="17033101" y="1850555"/>
                </a:lnTo>
                <a:lnTo>
                  <a:pt x="17307522" y="1576133"/>
                </a:lnTo>
                <a:close/>
              </a:path>
            </a:pathLst>
          </a:custGeom>
          <a:solidFill>
            <a:srgbClr val="00B89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94955" y="1577987"/>
            <a:ext cx="16831945" cy="308102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2150" spc="-450">
                <a:solidFill>
                  <a:srgbClr val="353535"/>
                </a:solidFill>
                <a:latin typeface="Lucida Sans Unicode"/>
                <a:cs typeface="Lucida Sans Unicode"/>
              </a:rPr>
              <a:t>11</a:t>
            </a:r>
            <a:r>
              <a:rPr dirty="0" sz="2150" spc="-3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августа</a:t>
            </a:r>
            <a:r>
              <a:rPr dirty="0" sz="21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90">
                <a:solidFill>
                  <a:srgbClr val="353535"/>
                </a:solidFill>
                <a:latin typeface="Lucida Sans Unicode"/>
                <a:cs typeface="Lucida Sans Unicode"/>
              </a:rPr>
              <a:t>2020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 г.</a:t>
            </a:r>
            <a:r>
              <a:rPr dirty="0" sz="21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353535"/>
                </a:solidFill>
                <a:latin typeface="Lucida Sans Unicode"/>
                <a:cs typeface="Lucida Sans Unicode"/>
              </a:rPr>
              <a:t>комбинированная</a:t>
            </a:r>
            <a:r>
              <a:rPr dirty="0" sz="215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векторная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90">
                <a:solidFill>
                  <a:srgbClr val="353535"/>
                </a:solidFill>
                <a:latin typeface="Lucida Sans Unicode"/>
                <a:cs typeface="Lucida Sans Unicode"/>
              </a:rPr>
              <a:t>«Гам-КОВИД-Вак»,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150" spc="-245">
                <a:solidFill>
                  <a:srgbClr val="353535"/>
                </a:solidFill>
                <a:latin typeface="Lucida Sans Unicode"/>
                <a:cs typeface="Lucida Sans Unicode"/>
              </a:rPr>
              <a:t>25</a:t>
            </a:r>
            <a:r>
              <a:rPr dirty="0" sz="21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августа</a:t>
            </a:r>
            <a:r>
              <a:rPr dirty="0" sz="21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90">
                <a:solidFill>
                  <a:srgbClr val="353535"/>
                </a:solidFill>
                <a:latin typeface="Lucida Sans Unicode"/>
                <a:cs typeface="Lucida Sans Unicode"/>
              </a:rPr>
              <a:t>2020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г.</a:t>
            </a:r>
            <a:r>
              <a:rPr dirty="0" sz="215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353535"/>
                </a:solidFill>
                <a:latin typeface="Lucida Sans Unicode"/>
                <a:cs typeface="Lucida Sans Unicode"/>
              </a:rPr>
              <a:t>комбинированная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векторная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«Гам-КОВИД-Вак-Лио»,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150" spc="-360">
                <a:solidFill>
                  <a:srgbClr val="353535"/>
                </a:solidFill>
                <a:latin typeface="Lucida Sans Unicode"/>
                <a:cs typeface="Lucida Sans Unicode"/>
              </a:rPr>
              <a:t>13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5">
                <a:solidFill>
                  <a:srgbClr val="353535"/>
                </a:solidFill>
                <a:latin typeface="Lucida Sans Unicode"/>
                <a:cs typeface="Lucida Sans Unicode"/>
              </a:rPr>
              <a:t>октября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90">
                <a:solidFill>
                  <a:srgbClr val="353535"/>
                </a:solidFill>
                <a:latin typeface="Lucida Sans Unicode"/>
                <a:cs typeface="Lucida Sans Unicode"/>
              </a:rPr>
              <a:t>2020</a:t>
            </a:r>
            <a:r>
              <a:rPr dirty="0" sz="21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г.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353535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85">
                <a:solidFill>
                  <a:srgbClr val="353535"/>
                </a:solidFill>
                <a:latin typeface="Lucida Sans Unicode"/>
                <a:cs typeface="Lucida Sans Unicode"/>
              </a:rPr>
              <a:t>пептидных</a:t>
            </a:r>
            <a:r>
              <a:rPr dirty="0" sz="21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антигенов</a:t>
            </a:r>
            <a:r>
              <a:rPr dirty="0" sz="215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«ЭпиВакКорона».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150" spc="-254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15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95">
                <a:solidFill>
                  <a:srgbClr val="353535"/>
                </a:solidFill>
                <a:latin typeface="Lucida Sans Unicode"/>
                <a:cs typeface="Lucida Sans Unicode"/>
              </a:rPr>
              <a:t>18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20">
                <a:solidFill>
                  <a:srgbClr val="353535"/>
                </a:solidFill>
                <a:latin typeface="Lucida Sans Unicode"/>
                <a:cs typeface="Lucida Sans Unicode"/>
              </a:rPr>
              <a:t>января</a:t>
            </a:r>
            <a:r>
              <a:rPr dirty="0" sz="21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75">
                <a:solidFill>
                  <a:srgbClr val="353535"/>
                </a:solidFill>
                <a:latin typeface="Lucida Sans Unicode"/>
                <a:cs typeface="Lucida Sans Unicode"/>
              </a:rPr>
              <a:t>2021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г. </a:t>
            </a:r>
            <a:r>
              <a:rPr dirty="0" sz="2150" spc="8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0">
                <a:solidFill>
                  <a:srgbClr val="353535"/>
                </a:solidFill>
                <a:latin typeface="Lucida Sans Unicode"/>
                <a:cs typeface="Lucida Sans Unicode"/>
              </a:rPr>
              <a:t>Российской</a:t>
            </a:r>
            <a:r>
              <a:rPr dirty="0" sz="215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Федерации</a:t>
            </a:r>
            <a:r>
              <a:rPr dirty="0" sz="215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5">
                <a:solidFill>
                  <a:srgbClr val="353535"/>
                </a:solidFill>
                <a:latin typeface="Lucida Sans Unicode"/>
                <a:cs typeface="Lucida Sans Unicode"/>
              </a:rPr>
              <a:t>проводится</a:t>
            </a:r>
            <a:r>
              <a:rPr dirty="0" sz="215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массовая</a:t>
            </a:r>
            <a:r>
              <a:rPr dirty="0" sz="215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вакцинация</a:t>
            </a:r>
            <a:r>
              <a:rPr dirty="0" sz="21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населения</a:t>
            </a:r>
            <a:r>
              <a:rPr dirty="0" sz="215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215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35">
                <a:solidFill>
                  <a:srgbClr val="353535"/>
                </a:solidFill>
                <a:latin typeface="Lucida Sans Unicode"/>
                <a:cs typeface="Lucida Sans Unicode"/>
              </a:rPr>
              <a:t>COVID-19.</a:t>
            </a:r>
            <a:endParaRPr sz="2150">
              <a:latin typeface="Lucida Sans Unicode"/>
              <a:cs typeface="Lucida Sans Unicode"/>
            </a:endParaRPr>
          </a:p>
          <a:p>
            <a:pPr marL="12700" marR="5080">
              <a:lnSpc>
                <a:spcPct val="133200"/>
              </a:lnSpc>
            </a:pPr>
            <a:r>
              <a:rPr dirty="0" sz="2150" spc="-315">
                <a:solidFill>
                  <a:srgbClr val="353535"/>
                </a:solidFill>
                <a:latin typeface="Lucida Sans Unicode"/>
                <a:cs typeface="Lucida Sans Unicode"/>
              </a:rPr>
              <a:t>19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20">
                <a:solidFill>
                  <a:srgbClr val="353535"/>
                </a:solidFill>
                <a:latin typeface="Lucida Sans Unicode"/>
                <a:cs typeface="Lucida Sans Unicode"/>
              </a:rPr>
              <a:t>февраля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75">
                <a:solidFill>
                  <a:srgbClr val="353535"/>
                </a:solidFill>
                <a:latin typeface="Lucida Sans Unicode"/>
                <a:cs typeface="Lucida Sans Unicode"/>
              </a:rPr>
              <a:t>2021</a:t>
            </a:r>
            <a:r>
              <a:rPr dirty="0" sz="21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г.</a:t>
            </a:r>
            <a:r>
              <a:rPr dirty="0" sz="21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0">
                <a:solidFill>
                  <a:srgbClr val="353535"/>
                </a:solidFill>
                <a:latin typeface="Lucida Sans Unicode"/>
                <a:cs typeface="Lucida Sans Unicode"/>
              </a:rPr>
              <a:t>инактивированная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цельновирионная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концентрированная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5">
                <a:solidFill>
                  <a:srgbClr val="353535"/>
                </a:solidFill>
                <a:latin typeface="Lucida Sans Unicode"/>
                <a:cs typeface="Lucida Sans Unicode"/>
              </a:rPr>
              <a:t>очищенная</a:t>
            </a:r>
            <a:r>
              <a:rPr dirty="0" sz="21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35">
                <a:solidFill>
                  <a:srgbClr val="353535"/>
                </a:solidFill>
                <a:latin typeface="Lucida Sans Unicode"/>
                <a:cs typeface="Lucida Sans Unicode"/>
              </a:rPr>
              <a:t>«КовиВак» </a:t>
            </a:r>
            <a:r>
              <a:rPr dirty="0" sz="2150" spc="-6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80">
                <a:solidFill>
                  <a:srgbClr val="353535"/>
                </a:solidFill>
                <a:latin typeface="Lucida Sans Unicode"/>
                <a:cs typeface="Lucida Sans Unicode"/>
              </a:rPr>
              <a:t>6</a:t>
            </a:r>
            <a:r>
              <a:rPr dirty="0" sz="21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">
                <a:solidFill>
                  <a:srgbClr val="353535"/>
                </a:solidFill>
                <a:latin typeface="Lucida Sans Unicode"/>
                <a:cs typeface="Lucida Sans Unicode"/>
              </a:rPr>
              <a:t>мая</a:t>
            </a:r>
            <a:r>
              <a:rPr dirty="0" sz="215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75">
                <a:solidFill>
                  <a:srgbClr val="353535"/>
                </a:solidFill>
                <a:latin typeface="Lucida Sans Unicode"/>
                <a:cs typeface="Lucida Sans Unicode"/>
              </a:rPr>
              <a:t>2021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 г.</a:t>
            </a:r>
            <a:r>
              <a:rPr dirty="0" sz="21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5">
                <a:solidFill>
                  <a:srgbClr val="353535"/>
                </a:solidFill>
                <a:latin typeface="Lucida Sans Unicode"/>
                <a:cs typeface="Lucida Sans Unicode"/>
              </a:rPr>
              <a:t>векторная</a:t>
            </a:r>
            <a:r>
              <a:rPr dirty="0" sz="21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50">
                <a:solidFill>
                  <a:srgbClr val="353535"/>
                </a:solidFill>
                <a:latin typeface="Lucida Sans Unicode"/>
                <a:cs typeface="Lucida Sans Unicode"/>
              </a:rPr>
              <a:t>«Спутник</a:t>
            </a:r>
            <a:r>
              <a:rPr dirty="0" sz="215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0">
                <a:solidFill>
                  <a:srgbClr val="353535"/>
                </a:solidFill>
                <a:latin typeface="Lucida Sans Unicode"/>
                <a:cs typeface="Lucida Sans Unicode"/>
              </a:rPr>
              <a:t>Лайт»</a:t>
            </a:r>
            <a:endParaRPr sz="2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150" spc="-235">
                <a:solidFill>
                  <a:srgbClr val="353535"/>
                </a:solidFill>
                <a:latin typeface="Lucida Sans Unicode"/>
                <a:cs typeface="Lucida Sans Unicode"/>
              </a:rPr>
              <a:t>26</a:t>
            </a:r>
            <a:r>
              <a:rPr dirty="0" sz="21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353535"/>
                </a:solidFill>
                <a:latin typeface="Lucida Sans Unicode"/>
                <a:cs typeface="Lucida Sans Unicode"/>
              </a:rPr>
              <a:t>авуста</a:t>
            </a:r>
            <a:r>
              <a:rPr dirty="0" sz="215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75">
                <a:solidFill>
                  <a:srgbClr val="353535"/>
                </a:solidFill>
                <a:latin typeface="Lucida Sans Unicode"/>
                <a:cs typeface="Lucida Sans Unicode"/>
              </a:rPr>
              <a:t>2021</a:t>
            </a:r>
            <a:r>
              <a:rPr dirty="0" sz="21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35">
                <a:solidFill>
                  <a:srgbClr val="353535"/>
                </a:solidFill>
                <a:latin typeface="Lucida Sans Unicode"/>
                <a:cs typeface="Lucida Sans Unicode"/>
              </a:rPr>
              <a:t>г.</a:t>
            </a:r>
            <a:r>
              <a:rPr dirty="0" sz="215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зарегистрирована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0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1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353535"/>
                </a:solidFill>
                <a:latin typeface="Lucida Sans Unicode"/>
                <a:cs typeface="Lucida Sans Unicode"/>
              </a:rPr>
              <a:t>основе</a:t>
            </a:r>
            <a:r>
              <a:rPr dirty="0" sz="21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80">
                <a:solidFill>
                  <a:srgbClr val="353535"/>
                </a:solidFill>
                <a:latin typeface="Lucida Sans Unicode"/>
                <a:cs typeface="Lucida Sans Unicode"/>
              </a:rPr>
              <a:t>пептидных</a:t>
            </a:r>
            <a:r>
              <a:rPr dirty="0" sz="21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антигенов</a:t>
            </a:r>
            <a:r>
              <a:rPr dirty="0" sz="215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45">
                <a:solidFill>
                  <a:srgbClr val="353535"/>
                </a:solidFill>
                <a:latin typeface="Lucida Sans Unicode"/>
                <a:cs typeface="Lucida Sans Unicode"/>
              </a:rPr>
              <a:t>«ЭпиВакКорона-Н».</a:t>
            </a:r>
            <a:endParaRPr sz="2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3364" y="628430"/>
            <a:ext cx="50736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40">
                <a:solidFill>
                  <a:srgbClr val="A6A6A6"/>
                </a:solidFill>
                <a:latin typeface="Lucida Sans Unicode"/>
                <a:cs typeface="Lucida Sans Unicode"/>
              </a:rPr>
              <a:t>34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1190625"/>
          </a:xfrm>
          <a:custGeom>
            <a:avLst/>
            <a:gdLst/>
            <a:ahLst/>
            <a:cxnLst/>
            <a:rect l="l" t="t" r="r" b="b"/>
            <a:pathLst>
              <a:path w="18861405" h="1190625">
                <a:moveTo>
                  <a:pt x="0" y="101293"/>
                </a:moveTo>
                <a:lnTo>
                  <a:pt x="7957" y="61874"/>
                </a:lnTo>
                <a:lnTo>
                  <a:pt x="29658" y="29676"/>
                </a:lnTo>
                <a:lnTo>
                  <a:pt x="61844" y="7963"/>
                </a:lnTo>
                <a:lnTo>
                  <a:pt x="101257" y="0"/>
                </a:lnTo>
                <a:lnTo>
                  <a:pt x="18760007" y="0"/>
                </a:lnTo>
                <a:lnTo>
                  <a:pt x="18799426" y="7963"/>
                </a:lnTo>
                <a:lnTo>
                  <a:pt x="18831624" y="29676"/>
                </a:lnTo>
                <a:lnTo>
                  <a:pt x="18853337" y="61874"/>
                </a:lnTo>
                <a:lnTo>
                  <a:pt x="18861301" y="101293"/>
                </a:lnTo>
                <a:lnTo>
                  <a:pt x="18861301" y="1089131"/>
                </a:lnTo>
                <a:lnTo>
                  <a:pt x="18853337" y="1128549"/>
                </a:lnTo>
                <a:lnTo>
                  <a:pt x="18831624" y="1160748"/>
                </a:lnTo>
                <a:lnTo>
                  <a:pt x="18799426" y="1182461"/>
                </a:lnTo>
                <a:lnTo>
                  <a:pt x="18760007" y="1190424"/>
                </a:lnTo>
                <a:lnTo>
                  <a:pt x="101257" y="1190424"/>
                </a:lnTo>
                <a:lnTo>
                  <a:pt x="61844" y="1182461"/>
                </a:lnTo>
                <a:lnTo>
                  <a:pt x="29658" y="1160748"/>
                </a:lnTo>
                <a:lnTo>
                  <a:pt x="7957" y="1128549"/>
                </a:lnTo>
                <a:lnTo>
                  <a:pt x="0" y="1089131"/>
                </a:lnTo>
                <a:lnTo>
                  <a:pt x="0" y="101293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4302" y="10114547"/>
            <a:ext cx="16581755" cy="6807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0">
                <a:latin typeface="Segoe UI"/>
                <a:cs typeface="Segoe UI"/>
              </a:rPr>
              <a:t>*</a:t>
            </a:r>
            <a:r>
              <a:rPr dirty="0" sz="1400" spc="15">
                <a:latin typeface="Segoe UI"/>
                <a:cs typeface="Segoe UI"/>
              </a:rPr>
              <a:t> </a:t>
            </a:r>
            <a:r>
              <a:rPr dirty="0" sz="1400" spc="25">
                <a:latin typeface="Segoe UI"/>
                <a:cs typeface="Segoe UI"/>
              </a:rPr>
              <a:t>МР</a:t>
            </a:r>
            <a:r>
              <a:rPr dirty="0" sz="1400" spc="10">
                <a:latin typeface="Segoe UI"/>
                <a:cs typeface="Segoe UI"/>
              </a:rPr>
              <a:t> 3.1.0252-21.</a:t>
            </a:r>
            <a:r>
              <a:rPr dirty="0" sz="1400" spc="-5">
                <a:latin typeface="Segoe UI"/>
                <a:cs typeface="Segoe UI"/>
              </a:rPr>
              <a:t> </a:t>
            </a:r>
            <a:r>
              <a:rPr dirty="0" sz="1400" spc="5">
                <a:latin typeface="Segoe UI"/>
                <a:cs typeface="Segoe UI"/>
              </a:rPr>
              <a:t>3.1.</a:t>
            </a:r>
            <a:r>
              <a:rPr dirty="0" sz="1400" spc="15">
                <a:latin typeface="Segoe UI"/>
                <a:cs typeface="Segoe UI"/>
              </a:rPr>
              <a:t> Профилактика</a:t>
            </a:r>
            <a:r>
              <a:rPr dirty="0" sz="1400" spc="-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инфекционных </a:t>
            </a:r>
            <a:r>
              <a:rPr dirty="0" sz="1400" spc="10">
                <a:latin typeface="Segoe UI"/>
                <a:cs typeface="Segoe UI"/>
              </a:rPr>
              <a:t>болезней.</a:t>
            </a:r>
            <a:r>
              <a:rPr dirty="0" sz="1400" spc="2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Изменения</a:t>
            </a:r>
            <a:r>
              <a:rPr dirty="0" sz="1400">
                <a:latin typeface="Segoe UI"/>
                <a:cs typeface="Segoe UI"/>
              </a:rPr>
              <a:t> </a:t>
            </a:r>
            <a:r>
              <a:rPr dirty="0" sz="1400" spc="35">
                <a:latin typeface="Segoe UI"/>
                <a:cs typeface="Segoe UI"/>
              </a:rPr>
              <a:t>№</a:t>
            </a:r>
            <a:r>
              <a:rPr dirty="0" sz="1400" spc="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1 в </a:t>
            </a:r>
            <a:r>
              <a:rPr dirty="0" sz="1400" spc="25">
                <a:latin typeface="Segoe UI"/>
                <a:cs typeface="Segoe UI"/>
              </a:rPr>
              <a:t>МР</a:t>
            </a:r>
            <a:r>
              <a:rPr dirty="0" sz="1400" spc="20">
                <a:latin typeface="Segoe UI"/>
                <a:cs typeface="Segoe UI"/>
              </a:rPr>
              <a:t> </a:t>
            </a:r>
            <a:r>
              <a:rPr dirty="0" sz="1400" spc="10">
                <a:latin typeface="Segoe UI"/>
                <a:cs typeface="Segoe UI"/>
              </a:rPr>
              <a:t>3.1.0229-21</a:t>
            </a:r>
            <a:r>
              <a:rPr dirty="0" sz="1400" spc="-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"Рекомендации по</a:t>
            </a:r>
            <a:r>
              <a:rPr dirty="0" sz="1400" spc="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организации</a:t>
            </a:r>
            <a:r>
              <a:rPr dirty="0" sz="1400" spc="-1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противоэпидемических</a:t>
            </a:r>
            <a:r>
              <a:rPr dirty="0" sz="1400" spc="2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мероприятий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в медицинских</a:t>
            </a:r>
            <a:r>
              <a:rPr dirty="0" sz="1400" spc="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организациях,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15">
                <a:latin typeface="Segoe UI"/>
                <a:cs typeface="Segoe UI"/>
              </a:rPr>
              <a:t>осуществляющих</a:t>
            </a:r>
            <a:r>
              <a:rPr dirty="0" sz="1400" spc="-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оказание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медицинской</a:t>
            </a:r>
            <a:r>
              <a:rPr dirty="0" sz="1400" spc="25">
                <a:latin typeface="Segoe UI"/>
                <a:cs typeface="Segoe UI"/>
              </a:rPr>
              <a:t> </a:t>
            </a:r>
            <a:r>
              <a:rPr dirty="0" sz="1400" spc="20">
                <a:latin typeface="Segoe UI"/>
                <a:cs typeface="Segoe UI"/>
              </a:rPr>
              <a:t>помощи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пациентам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с</a:t>
            </a:r>
            <a:r>
              <a:rPr dirty="0" sz="1400" spc="2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новой</a:t>
            </a:r>
            <a:r>
              <a:rPr dirty="0" sz="1400" spc="20">
                <a:latin typeface="Segoe UI"/>
                <a:cs typeface="Segoe UI"/>
              </a:rPr>
              <a:t> </a:t>
            </a:r>
            <a:r>
              <a:rPr dirty="0" sz="1400" spc="10">
                <a:latin typeface="Segoe UI"/>
                <a:cs typeface="Segoe UI"/>
              </a:rPr>
              <a:t>коронавирусной</a:t>
            </a:r>
            <a:r>
              <a:rPr dirty="0" sz="140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инфекцией</a:t>
            </a:r>
            <a:r>
              <a:rPr dirty="0" sz="1400" spc="2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(COVID-19)</a:t>
            </a:r>
            <a:r>
              <a:rPr dirty="0" sz="140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(подозрением на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заболевание)</a:t>
            </a:r>
            <a:r>
              <a:rPr dirty="0" sz="1400" spc="2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в</a:t>
            </a:r>
            <a:r>
              <a:rPr dirty="0" sz="1400" spc="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стационарных</a:t>
            </a:r>
            <a:r>
              <a:rPr dirty="0" sz="1400">
                <a:latin typeface="Segoe UI"/>
                <a:cs typeface="Segoe UI"/>
              </a:rPr>
              <a:t> </a:t>
            </a:r>
            <a:r>
              <a:rPr dirty="0" sz="1400" spc="10">
                <a:latin typeface="Segoe UI"/>
                <a:cs typeface="Segoe UI"/>
              </a:rPr>
              <a:t>условиях".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15">
                <a:latin typeface="Segoe UI"/>
                <a:cs typeface="Segoe UI"/>
              </a:rPr>
              <a:t>Методические</a:t>
            </a:r>
            <a:r>
              <a:rPr dirty="0" sz="1400" spc="3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рекомендации</a:t>
            </a:r>
            <a:r>
              <a:rPr dirty="0" sz="1400" spc="10">
                <a:latin typeface="Segoe UI"/>
                <a:cs typeface="Segoe UI"/>
              </a:rPr>
              <a:t> (утв.</a:t>
            </a:r>
            <a:r>
              <a:rPr dirty="0" sz="1400" spc="15">
                <a:latin typeface="Segoe UI"/>
                <a:cs typeface="Segoe UI"/>
              </a:rPr>
              <a:t> Главным</a:t>
            </a:r>
            <a:r>
              <a:rPr dirty="0" sz="1400" spc="-1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государственным</a:t>
            </a:r>
            <a:r>
              <a:rPr dirty="0" sz="1400" spc="2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санитарным</a:t>
            </a:r>
            <a:r>
              <a:rPr dirty="0" sz="1400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врачом</a:t>
            </a:r>
            <a:r>
              <a:rPr dirty="0" sz="1400" spc="5">
                <a:latin typeface="Segoe UI"/>
                <a:cs typeface="Segoe UI"/>
              </a:rPr>
              <a:t> </a:t>
            </a:r>
            <a:r>
              <a:rPr dirty="0" sz="1400" spc="15">
                <a:latin typeface="Segoe UI"/>
                <a:cs typeface="Segoe UI"/>
              </a:rPr>
              <a:t>РФ</a:t>
            </a:r>
            <a:r>
              <a:rPr dirty="0" sz="1400" spc="20">
                <a:latin typeface="Segoe UI"/>
                <a:cs typeface="Segoe UI"/>
              </a:rPr>
              <a:t> </a:t>
            </a:r>
            <a:r>
              <a:rPr dirty="0" sz="1400" spc="10">
                <a:latin typeface="Segoe UI"/>
                <a:cs typeface="Segoe UI"/>
              </a:rPr>
              <a:t>09.07.2021)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3605644"/>
            <a:ext cx="9434195" cy="6125845"/>
          </a:xfrm>
          <a:custGeom>
            <a:avLst/>
            <a:gdLst/>
            <a:ahLst/>
            <a:cxnLst/>
            <a:rect l="l" t="t" r="r" b="b"/>
            <a:pathLst>
              <a:path w="9434195" h="6125845">
                <a:moveTo>
                  <a:pt x="0" y="148757"/>
                </a:moveTo>
                <a:lnTo>
                  <a:pt x="7585" y="101757"/>
                </a:lnTo>
                <a:lnTo>
                  <a:pt x="28707" y="60924"/>
                </a:lnTo>
                <a:lnTo>
                  <a:pt x="60916" y="28715"/>
                </a:lnTo>
                <a:lnTo>
                  <a:pt x="101762" y="7588"/>
                </a:lnTo>
                <a:lnTo>
                  <a:pt x="148793" y="0"/>
                </a:lnTo>
                <a:lnTo>
                  <a:pt x="9285166" y="0"/>
                </a:lnTo>
                <a:lnTo>
                  <a:pt x="9332166" y="7588"/>
                </a:lnTo>
                <a:lnTo>
                  <a:pt x="9372999" y="28715"/>
                </a:lnTo>
                <a:lnTo>
                  <a:pt x="9405208" y="60924"/>
                </a:lnTo>
                <a:lnTo>
                  <a:pt x="9426335" y="101757"/>
                </a:lnTo>
                <a:lnTo>
                  <a:pt x="9433923" y="148757"/>
                </a:lnTo>
                <a:lnTo>
                  <a:pt x="9433923" y="5976855"/>
                </a:lnTo>
                <a:lnTo>
                  <a:pt x="9426335" y="6023855"/>
                </a:lnTo>
                <a:lnTo>
                  <a:pt x="9405208" y="6064688"/>
                </a:lnTo>
                <a:lnTo>
                  <a:pt x="9372999" y="6096897"/>
                </a:lnTo>
                <a:lnTo>
                  <a:pt x="9332166" y="6118024"/>
                </a:lnTo>
                <a:lnTo>
                  <a:pt x="9285166" y="6125612"/>
                </a:lnTo>
                <a:lnTo>
                  <a:pt x="148793" y="6125612"/>
                </a:lnTo>
                <a:lnTo>
                  <a:pt x="101762" y="6118024"/>
                </a:lnTo>
                <a:lnTo>
                  <a:pt x="60916" y="6096897"/>
                </a:lnTo>
                <a:lnTo>
                  <a:pt x="28707" y="6064688"/>
                </a:lnTo>
                <a:lnTo>
                  <a:pt x="7585" y="6023855"/>
                </a:lnTo>
                <a:lnTo>
                  <a:pt x="0" y="5976855"/>
                </a:lnTo>
                <a:lnTo>
                  <a:pt x="0" y="148757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5851" y="3856634"/>
            <a:ext cx="7316470" cy="535051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398780" marR="410209" indent="-386715">
              <a:lnSpc>
                <a:spcPts val="2320"/>
              </a:lnSpc>
              <a:spcBef>
                <a:spcPts val="245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извещение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руководителя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организации </a:t>
            </a:r>
            <a:r>
              <a:rPr dirty="0" baseline="2777" sz="3000" spc="-92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0">
                <a:solidFill>
                  <a:srgbClr val="353535"/>
                </a:solidFill>
                <a:latin typeface="Lucida Sans Unicode"/>
                <a:cs typeface="Lucida Sans Unicode"/>
              </a:rPr>
              <a:t>выя</a:t>
            </a:r>
            <a:r>
              <a:rPr dirty="0" sz="2000" spc="7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лен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ом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пацие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те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го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состоянии;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2175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реше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вопроса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об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золяции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пацие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та;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marR="1337310" indent="-386715">
              <a:lnSpc>
                <a:spcPts val="2320"/>
              </a:lnSpc>
              <a:spcBef>
                <a:spcPts val="230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медицинский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работник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должен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исполь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baseline="2777" sz="3000" spc="-15">
                <a:solidFill>
                  <a:srgbClr val="353535"/>
                </a:solidFill>
                <a:latin typeface="Lucida Sans Unicode"/>
                <a:cs typeface="Lucida Sans Unicode"/>
              </a:rPr>
              <a:t>овать 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средства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индивидуальной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защиты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(СИЗ);</a:t>
            </a:r>
            <a:endParaRPr sz="2000">
              <a:latin typeface="Lucida Sans Unicode"/>
              <a:cs typeface="Lucida Sans Unicode"/>
            </a:endParaRPr>
          </a:p>
          <a:p>
            <a:pPr marL="398780" marR="807085" indent="-386715">
              <a:lnSpc>
                <a:spcPts val="2320"/>
              </a:lnSpc>
              <a:spcBef>
                <a:spcPts val="232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наблюдение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79">
                <a:solidFill>
                  <a:srgbClr val="353535"/>
                </a:solidFill>
                <a:latin typeface="Lucida Sans Unicode"/>
                <a:cs typeface="Lucida Sans Unicode"/>
              </a:rPr>
              <a:t>до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приезда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передачи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его </a:t>
            </a:r>
            <a:r>
              <a:rPr dirty="0" baseline="2777" sz="3000" spc="-92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специализированной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выездной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бригаде</a:t>
            </a:r>
            <a:endParaRPr sz="2000">
              <a:latin typeface="Lucida Sans Unicode"/>
              <a:cs typeface="Lucida Sans Unicode"/>
            </a:endParaRPr>
          </a:p>
          <a:p>
            <a:pPr marL="398780">
              <a:lnSpc>
                <a:spcPts val="2340"/>
              </a:lnSpc>
            </a:pP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скорой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й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пом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щи;</a:t>
            </a:r>
            <a:endParaRPr sz="2000">
              <a:latin typeface="Lucida Sans Unicode"/>
              <a:cs typeface="Lucida Sans Unicode"/>
            </a:endParaRPr>
          </a:p>
          <a:p>
            <a:pPr marL="398780" marR="1320165" indent="-386715">
              <a:lnSpc>
                <a:spcPct val="98400"/>
              </a:lnSpc>
              <a:spcBef>
                <a:spcPts val="228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утилиза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baseline="2777" sz="3000" spc="52">
                <a:solidFill>
                  <a:srgbClr val="353535"/>
                </a:solidFill>
                <a:latin typeface="Lucida Sans Unicode"/>
                <a:cs typeface="Lucida Sans Unicode"/>
              </a:rPr>
              <a:t>ия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79">
                <a:solidFill>
                  <a:srgbClr val="353535"/>
                </a:solidFill>
                <a:latin typeface="Lucida Sans Unicode"/>
                <a:cs typeface="Lucida Sans Unicode"/>
              </a:rPr>
              <a:t>СИЗ,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обработка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рук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буви, 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смена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комплекта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одежды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 </a:t>
            </a:r>
            <a:r>
              <a:rPr dirty="0" sz="2000" spc="-6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эвакуации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пациента;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ts val="2360"/>
              </a:lnSpc>
              <a:spcBef>
                <a:spcPts val="2235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рот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09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орло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пропол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скивают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97">
                <a:solidFill>
                  <a:srgbClr val="353535"/>
                </a:solidFill>
                <a:latin typeface="Lucida Sans Unicode"/>
                <a:cs typeface="Lucida Sans Unicode"/>
              </a:rPr>
              <a:t>7</a:t>
            </a:r>
            <a:r>
              <a:rPr dirty="0" baseline="2777" sz="3000" spc="-412">
                <a:solidFill>
                  <a:srgbClr val="353535"/>
                </a:solidFill>
                <a:latin typeface="Lucida Sans Unicode"/>
                <a:cs typeface="Lucida Sans Unicode"/>
              </a:rPr>
              <a:t>0</a:t>
            </a:r>
            <a:r>
              <a:rPr dirty="0" baseline="2777" sz="3000" spc="540">
                <a:solidFill>
                  <a:srgbClr val="353535"/>
                </a:solidFill>
                <a:latin typeface="Lucida Sans Unicode"/>
                <a:cs typeface="Lucida Sans Unicode"/>
              </a:rPr>
              <a:t>%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этиловым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спиртом,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>
              <a:lnSpc>
                <a:spcPts val="2360"/>
              </a:lnSpc>
            </a:pP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нос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глаза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закапывают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5">
                <a:solidFill>
                  <a:srgbClr val="353535"/>
                </a:solidFill>
                <a:latin typeface="Lucida Sans Unicode"/>
                <a:cs typeface="Lucida Sans Unicode"/>
              </a:rPr>
              <a:t>2%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раствор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борной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кислоты.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0745" y="3603462"/>
            <a:ext cx="8696325" cy="6129020"/>
          </a:xfrm>
          <a:custGeom>
            <a:avLst/>
            <a:gdLst/>
            <a:ahLst/>
            <a:cxnLst/>
            <a:rect l="l" t="t" r="r" b="b"/>
            <a:pathLst>
              <a:path w="8696325" h="6129020">
                <a:moveTo>
                  <a:pt x="0" y="184128"/>
                </a:moveTo>
                <a:lnTo>
                  <a:pt x="6579" y="135191"/>
                </a:lnTo>
                <a:lnTo>
                  <a:pt x="25146" y="91210"/>
                </a:lnTo>
                <a:lnTo>
                  <a:pt x="53942" y="53942"/>
                </a:lnTo>
                <a:lnTo>
                  <a:pt x="91210" y="25146"/>
                </a:lnTo>
                <a:lnTo>
                  <a:pt x="135191" y="6579"/>
                </a:lnTo>
                <a:lnTo>
                  <a:pt x="184128" y="0"/>
                </a:lnTo>
                <a:lnTo>
                  <a:pt x="8512190" y="0"/>
                </a:lnTo>
                <a:lnTo>
                  <a:pt x="8561127" y="6579"/>
                </a:lnTo>
                <a:lnTo>
                  <a:pt x="8605108" y="25146"/>
                </a:lnTo>
                <a:lnTo>
                  <a:pt x="8642376" y="53942"/>
                </a:lnTo>
                <a:lnTo>
                  <a:pt x="8671172" y="91210"/>
                </a:lnTo>
                <a:lnTo>
                  <a:pt x="8689739" y="135191"/>
                </a:lnTo>
                <a:lnTo>
                  <a:pt x="8696318" y="184128"/>
                </a:lnTo>
                <a:lnTo>
                  <a:pt x="8696318" y="5944757"/>
                </a:lnTo>
                <a:lnTo>
                  <a:pt x="8689739" y="5993694"/>
                </a:lnTo>
                <a:lnTo>
                  <a:pt x="8671172" y="6037675"/>
                </a:lnTo>
                <a:lnTo>
                  <a:pt x="8642376" y="6074943"/>
                </a:lnTo>
                <a:lnTo>
                  <a:pt x="8605108" y="6103739"/>
                </a:lnTo>
                <a:lnTo>
                  <a:pt x="8561127" y="6122306"/>
                </a:lnTo>
                <a:lnTo>
                  <a:pt x="8512190" y="6128886"/>
                </a:lnTo>
                <a:lnTo>
                  <a:pt x="184128" y="6128886"/>
                </a:lnTo>
                <a:lnTo>
                  <a:pt x="135191" y="6122306"/>
                </a:lnTo>
                <a:lnTo>
                  <a:pt x="91210" y="6103739"/>
                </a:lnTo>
                <a:lnTo>
                  <a:pt x="53942" y="6074943"/>
                </a:lnTo>
                <a:lnTo>
                  <a:pt x="25146" y="6037675"/>
                </a:lnTo>
                <a:lnTo>
                  <a:pt x="6579" y="5993694"/>
                </a:lnTo>
                <a:lnTo>
                  <a:pt x="0" y="5944757"/>
                </a:lnTo>
                <a:lnTo>
                  <a:pt x="0" y="184128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90200" y="3864273"/>
            <a:ext cx="7509509" cy="53289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98780" marR="1730375" indent="-386715">
              <a:lnSpc>
                <a:spcPct val="98500"/>
              </a:lnSpc>
              <a:spcBef>
                <a:spcPts val="135"/>
              </a:spcBef>
              <a:buClr>
                <a:srgbClr val="00B895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  <a:tab pos="1837055" algn="l"/>
              </a:tabLst>
            </a:pP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организация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сбора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биологического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мат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риала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	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работ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иков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лиц, 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находи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шихся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ним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контакт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810"/>
              </a:spcBef>
              <a:buClr>
                <a:srgbClr val="00B895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дезинфекция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приемного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отделения;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marR="2661285" indent="-386715">
              <a:lnSpc>
                <a:spcPct val="98400"/>
              </a:lnSpc>
              <a:spcBef>
                <a:spcPts val="2195"/>
              </a:spcBef>
              <a:buClr>
                <a:srgbClr val="00B895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127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случае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подтверждения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диагноза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353535"/>
                </a:solidFill>
                <a:latin typeface="Lucida Sans Unicode"/>
                <a:cs typeface="Lucida Sans Unicode"/>
              </a:rPr>
              <a:t>COV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185">
                <a:solidFill>
                  <a:srgbClr val="353535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-355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330">
                <a:solidFill>
                  <a:srgbClr val="353535"/>
                </a:solidFill>
                <a:latin typeface="Lucida Sans Unicode"/>
                <a:cs typeface="Lucida Sans Unicode"/>
              </a:rPr>
              <a:t>19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стацио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аре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353535"/>
                </a:solidFill>
                <a:latin typeface="Lucida Sans Unicode"/>
                <a:cs typeface="Lucida Sans Unicode"/>
              </a:rPr>
              <a:t>выяв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ить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лиц, 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имевших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контакт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пациентом;</a:t>
            </a:r>
            <a:endParaRPr sz="2000">
              <a:latin typeface="Lucida Sans Unicode"/>
              <a:cs typeface="Lucida Sans Unicode"/>
            </a:endParaRPr>
          </a:p>
          <a:p>
            <a:pPr marL="398780" marR="5080" indent="-386715">
              <a:lnSpc>
                <a:spcPct val="99000"/>
              </a:lnSpc>
              <a:spcBef>
                <a:spcPts val="2265"/>
              </a:spcBef>
              <a:buClr>
                <a:srgbClr val="00B895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медицинские 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отходы, </a:t>
            </a:r>
            <a:r>
              <a:rPr dirty="0" baseline="2777" sz="3000" spc="127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т.ч.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биологические </a:t>
            </a:r>
            <a:r>
              <a:rPr dirty="0" baseline="2777" sz="3000" spc="-15">
                <a:solidFill>
                  <a:srgbClr val="353535"/>
                </a:solidFill>
                <a:latin typeface="Lucida Sans Unicode"/>
                <a:cs typeface="Lucida Sans Unicode"/>
              </a:rPr>
              <a:t>выделения </a:t>
            </a:r>
            <a:r>
              <a:rPr dirty="0" baseline="2777" sz="3000" spc="-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пациентов,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подлежат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обязательному обеззараживанию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(дезинфекции)/обезвреживанию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физическими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методами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(термические,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микроволновые,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радиационные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другие)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ts val="2360"/>
              </a:lnSpc>
              <a:spcBef>
                <a:spcPts val="2240"/>
              </a:spcBef>
              <a:buClr>
                <a:srgbClr val="00B895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52">
                <a:solidFill>
                  <a:srgbClr val="1F1F1F"/>
                </a:solidFill>
                <a:latin typeface="Lucida Sans Unicode"/>
                <a:cs typeface="Lucida Sans Unicode"/>
              </a:rPr>
              <a:t>вывоз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необеззараженных</a:t>
            </a:r>
            <a:r>
              <a:rPr dirty="0" baseline="2777" sz="3000" spc="-10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35">
                <a:solidFill>
                  <a:srgbClr val="1F1F1F"/>
                </a:solidFill>
                <a:latin typeface="Lucida Sans Unicode"/>
                <a:cs typeface="Lucida Sans Unicode"/>
              </a:rPr>
              <a:t>отходов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1F1F1F"/>
                </a:solidFill>
                <a:latin typeface="Lucida Sans Unicode"/>
                <a:cs typeface="Lucida Sans Unicode"/>
              </a:rPr>
              <a:t>класса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15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marR="832485">
              <a:lnSpc>
                <a:spcPts val="2410"/>
              </a:lnSpc>
              <a:spcBef>
                <a:spcPts val="30"/>
              </a:spcBef>
            </a:pP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пределы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территории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допускается.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62416" y="5573500"/>
            <a:ext cx="728345" cy="2186940"/>
          </a:xfrm>
          <a:custGeom>
            <a:avLst/>
            <a:gdLst/>
            <a:ahLst/>
            <a:cxnLst/>
            <a:rect l="l" t="t" r="r" b="b"/>
            <a:pathLst>
              <a:path w="728345" h="2186940">
                <a:moveTo>
                  <a:pt x="0" y="0"/>
                </a:moveTo>
                <a:lnTo>
                  <a:pt x="0" y="2186627"/>
                </a:lnTo>
                <a:lnTo>
                  <a:pt x="727784" y="1093313"/>
                </a:lnTo>
                <a:lnTo>
                  <a:pt x="0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399711"/>
            <a:ext cx="11510645" cy="5721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550" spc="-40">
                <a:solidFill>
                  <a:srgbClr val="FF2D66"/>
                </a:solidFill>
              </a:rPr>
              <a:t>Мероприятия</a:t>
            </a:r>
            <a:r>
              <a:rPr dirty="0" sz="3550" spc="-250">
                <a:solidFill>
                  <a:srgbClr val="FF2D66"/>
                </a:solidFill>
              </a:rPr>
              <a:t> </a:t>
            </a:r>
            <a:r>
              <a:rPr dirty="0" sz="3550" spc="-85">
                <a:solidFill>
                  <a:srgbClr val="FF2D66"/>
                </a:solidFill>
              </a:rPr>
              <a:t>по</a:t>
            </a:r>
            <a:r>
              <a:rPr dirty="0" sz="3550" spc="-220">
                <a:solidFill>
                  <a:srgbClr val="FF2D66"/>
                </a:solidFill>
              </a:rPr>
              <a:t> </a:t>
            </a:r>
            <a:r>
              <a:rPr dirty="0" sz="3550" spc="-95">
                <a:solidFill>
                  <a:srgbClr val="FF2D66"/>
                </a:solidFill>
              </a:rPr>
              <a:t>предупреждению</a:t>
            </a:r>
            <a:r>
              <a:rPr dirty="0" sz="3550" spc="-250">
                <a:solidFill>
                  <a:srgbClr val="FF2D66"/>
                </a:solidFill>
              </a:rPr>
              <a:t> </a:t>
            </a:r>
            <a:r>
              <a:rPr dirty="0" sz="3550" spc="-55">
                <a:solidFill>
                  <a:srgbClr val="FF2D66"/>
                </a:solidFill>
              </a:rPr>
              <a:t>распространения</a:t>
            </a:r>
            <a:endParaRPr sz="3550"/>
          </a:p>
        </p:txBody>
      </p:sp>
      <p:sp>
        <p:nvSpPr>
          <p:cNvPr id="11" name="object 11"/>
          <p:cNvSpPr txBox="1"/>
          <p:nvPr/>
        </p:nvSpPr>
        <p:spPr>
          <a:xfrm>
            <a:off x="797137" y="891211"/>
            <a:ext cx="14546580" cy="21602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107430">
              <a:lnSpc>
                <a:spcPct val="100000"/>
              </a:lnSpc>
              <a:spcBef>
                <a:spcPts val="130"/>
              </a:spcBef>
            </a:pPr>
            <a:r>
              <a:rPr dirty="0" sz="3550" spc="-36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55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5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10">
                <a:solidFill>
                  <a:srgbClr val="565656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355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0">
                <a:solidFill>
                  <a:srgbClr val="565656"/>
                </a:solidFill>
                <a:latin typeface="Lucida Sans Unicode"/>
                <a:cs typeface="Lucida Sans Unicode"/>
              </a:rPr>
              <a:t>организации*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Lucida Sans Unicode"/>
              <a:cs typeface="Lucida Sans Unicode"/>
            </a:endParaRPr>
          </a:p>
          <a:p>
            <a:pPr marL="12700" marR="2245360">
              <a:lnSpc>
                <a:spcPct val="101099"/>
              </a:lnSpc>
              <a:spcBef>
                <a:spcPts val="5"/>
              </a:spcBef>
            </a:pP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поступлении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приемное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отделение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пациента </a:t>
            </a:r>
            <a:r>
              <a:rPr dirty="0" sz="2550" spc="-7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характерными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симптомами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данными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эпидемиологического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анамнеза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51687" y="682805"/>
            <a:ext cx="9740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0">
                <a:solidFill>
                  <a:srgbClr val="0050EF"/>
                </a:solidFill>
                <a:latin typeface="Lucida Sans Unicode"/>
                <a:cs typeface="Lucida Sans Unicode"/>
              </a:rPr>
              <a:t>7.4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7728" y="628430"/>
            <a:ext cx="499109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75">
                <a:solidFill>
                  <a:srgbClr val="A6A6A6"/>
                </a:solidFill>
              </a:rPr>
              <a:t>35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1190625"/>
          </a:xfrm>
          <a:custGeom>
            <a:avLst/>
            <a:gdLst/>
            <a:ahLst/>
            <a:cxnLst/>
            <a:rect l="l" t="t" r="r" b="b"/>
            <a:pathLst>
              <a:path w="18861405" h="1190625">
                <a:moveTo>
                  <a:pt x="0" y="101293"/>
                </a:moveTo>
                <a:lnTo>
                  <a:pt x="7957" y="61874"/>
                </a:lnTo>
                <a:lnTo>
                  <a:pt x="29658" y="29676"/>
                </a:lnTo>
                <a:lnTo>
                  <a:pt x="61844" y="7963"/>
                </a:lnTo>
                <a:lnTo>
                  <a:pt x="101257" y="0"/>
                </a:lnTo>
                <a:lnTo>
                  <a:pt x="18760007" y="0"/>
                </a:lnTo>
                <a:lnTo>
                  <a:pt x="18799426" y="7963"/>
                </a:lnTo>
                <a:lnTo>
                  <a:pt x="18831624" y="29676"/>
                </a:lnTo>
                <a:lnTo>
                  <a:pt x="18853337" y="61874"/>
                </a:lnTo>
                <a:lnTo>
                  <a:pt x="18861301" y="101293"/>
                </a:lnTo>
                <a:lnTo>
                  <a:pt x="18861301" y="1089131"/>
                </a:lnTo>
                <a:lnTo>
                  <a:pt x="18853337" y="1128549"/>
                </a:lnTo>
                <a:lnTo>
                  <a:pt x="18831624" y="1160748"/>
                </a:lnTo>
                <a:lnTo>
                  <a:pt x="18799426" y="1182461"/>
                </a:lnTo>
                <a:lnTo>
                  <a:pt x="18760007" y="1190424"/>
                </a:lnTo>
                <a:lnTo>
                  <a:pt x="101257" y="1190424"/>
                </a:lnTo>
                <a:lnTo>
                  <a:pt x="61844" y="1182461"/>
                </a:lnTo>
                <a:lnTo>
                  <a:pt x="29658" y="1160748"/>
                </a:lnTo>
                <a:lnTo>
                  <a:pt x="7957" y="1128549"/>
                </a:lnTo>
                <a:lnTo>
                  <a:pt x="0" y="1089131"/>
                </a:lnTo>
                <a:lnTo>
                  <a:pt x="0" y="101293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7137" y="2240032"/>
            <a:ext cx="14621510" cy="811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2550" spc="140">
                <a:solidFill>
                  <a:srgbClr val="0050EF"/>
                </a:solidFill>
                <a:latin typeface="Lucida Sans Unicode"/>
                <a:cs typeface="Lucida Sans Unicode"/>
              </a:rPr>
              <a:t>В </a:t>
            </a:r>
            <a:r>
              <a:rPr dirty="0" sz="2550" spc="-9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организациях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стационарного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типа </a:t>
            </a:r>
            <a:r>
              <a:rPr dirty="0" sz="2550" spc="-105">
                <a:solidFill>
                  <a:srgbClr val="0050EF"/>
                </a:solidFill>
                <a:latin typeface="Lucida Sans Unicode"/>
                <a:cs typeface="Lucida Sans Unicode"/>
              </a:rPr>
              <a:t>необходимо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организовать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изоляторы, 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куда</a:t>
            </a:r>
            <a:r>
              <a:rPr dirty="0" sz="25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может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быть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помещен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пациент</a:t>
            </a:r>
            <a:r>
              <a:rPr dirty="0" sz="255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подозрением</a:t>
            </a:r>
            <a:r>
              <a:rPr dirty="0" sz="25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инфекцию,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20">
                <a:solidFill>
                  <a:srgbClr val="0050EF"/>
                </a:solidFill>
                <a:latin typeface="Lucida Sans Unicode"/>
                <a:cs typeface="Lucida Sans Unicode"/>
              </a:rPr>
              <a:t>вызванную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">
                <a:solidFill>
                  <a:srgbClr val="0050EF"/>
                </a:solidFill>
                <a:latin typeface="Lucida Sans Unicode"/>
                <a:cs typeface="Lucida Sans Unicode"/>
              </a:rPr>
              <a:t>новым</a:t>
            </a:r>
            <a:r>
              <a:rPr dirty="0" sz="25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вирусом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3605644"/>
            <a:ext cx="9434195" cy="7143115"/>
          </a:xfrm>
          <a:custGeom>
            <a:avLst/>
            <a:gdLst/>
            <a:ahLst/>
            <a:cxnLst/>
            <a:rect l="l" t="t" r="r" b="b"/>
            <a:pathLst>
              <a:path w="9434195" h="7143115">
                <a:moveTo>
                  <a:pt x="0" y="173489"/>
                </a:moveTo>
                <a:lnTo>
                  <a:pt x="6196" y="127361"/>
                </a:lnTo>
                <a:lnTo>
                  <a:pt x="23685" y="85916"/>
                </a:lnTo>
                <a:lnTo>
                  <a:pt x="50812" y="50805"/>
                </a:lnTo>
                <a:lnTo>
                  <a:pt x="85924" y="23681"/>
                </a:lnTo>
                <a:lnTo>
                  <a:pt x="127368" y="6195"/>
                </a:lnTo>
                <a:lnTo>
                  <a:pt x="173489" y="0"/>
                </a:lnTo>
                <a:lnTo>
                  <a:pt x="9260434" y="0"/>
                </a:lnTo>
                <a:lnTo>
                  <a:pt x="9306562" y="6195"/>
                </a:lnTo>
                <a:lnTo>
                  <a:pt x="9348007" y="23681"/>
                </a:lnTo>
                <a:lnTo>
                  <a:pt x="9383118" y="50805"/>
                </a:lnTo>
                <a:lnTo>
                  <a:pt x="9410242" y="85916"/>
                </a:lnTo>
                <a:lnTo>
                  <a:pt x="9427728" y="127361"/>
                </a:lnTo>
                <a:lnTo>
                  <a:pt x="9433923" y="173489"/>
                </a:lnTo>
                <a:lnTo>
                  <a:pt x="9433923" y="6969057"/>
                </a:lnTo>
                <a:lnTo>
                  <a:pt x="9427728" y="7015176"/>
                </a:lnTo>
                <a:lnTo>
                  <a:pt x="9410242" y="7056618"/>
                </a:lnTo>
                <a:lnTo>
                  <a:pt x="9383118" y="7091731"/>
                </a:lnTo>
                <a:lnTo>
                  <a:pt x="9348007" y="7118859"/>
                </a:lnTo>
                <a:lnTo>
                  <a:pt x="9306562" y="7136349"/>
                </a:lnTo>
                <a:lnTo>
                  <a:pt x="9260434" y="7142547"/>
                </a:lnTo>
                <a:lnTo>
                  <a:pt x="173489" y="7142547"/>
                </a:lnTo>
                <a:lnTo>
                  <a:pt x="127368" y="7136349"/>
                </a:lnTo>
                <a:lnTo>
                  <a:pt x="85924" y="7118859"/>
                </a:lnTo>
                <a:lnTo>
                  <a:pt x="50812" y="7091731"/>
                </a:lnTo>
                <a:lnTo>
                  <a:pt x="23685" y="7056618"/>
                </a:lnTo>
                <a:lnTo>
                  <a:pt x="6196" y="7015176"/>
                </a:lnTo>
                <a:lnTo>
                  <a:pt x="0" y="6969057"/>
                </a:lnTo>
                <a:lnTo>
                  <a:pt x="0" y="173489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2949" y="2779142"/>
            <a:ext cx="9048750" cy="734949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marL="808355" marR="361950" indent="-707390">
              <a:lnSpc>
                <a:spcPct val="64400"/>
              </a:lnSpc>
            </a:pPr>
            <a:r>
              <a:rPr dirty="0" baseline="-31020" sz="14775" spc="-2062" b="1">
                <a:solidFill>
                  <a:srgbClr val="FF2D66"/>
                </a:solidFill>
                <a:latin typeface="Trebuchet MS"/>
                <a:cs typeface="Trebuchet MS"/>
              </a:rPr>
              <a:t>1</a:t>
            </a:r>
            <a:r>
              <a:rPr dirty="0" baseline="-31020" sz="14775" spc="-270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слови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27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25">
                <a:solidFill>
                  <a:srgbClr val="1F1F1F"/>
                </a:solidFill>
                <a:latin typeface="Lucida Sans Unicode"/>
                <a:cs typeface="Lucida Sans Unicode"/>
              </a:rPr>
              <a:t>вы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вер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ят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ости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поступлен</a:t>
            </a:r>
            <a:r>
              <a:rPr dirty="0" sz="2300" spc="30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пац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 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новой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инфекцией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</a:t>
            </a:r>
            <a:endParaRPr sz="2300">
              <a:latin typeface="Lucida Sans Unicode"/>
              <a:cs typeface="Lucida Sans Unicode"/>
            </a:endParaRPr>
          </a:p>
          <a:p>
            <a:pPr marL="808355">
              <a:lnSpc>
                <a:spcPts val="2750"/>
              </a:lnSpc>
            </a:pP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реализовать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следующие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мероприятия:</a:t>
            </a:r>
            <a:endParaRPr sz="2300">
              <a:latin typeface="Lucida Sans Unicode"/>
              <a:cs typeface="Lucida Sans Unicode"/>
            </a:endParaRPr>
          </a:p>
          <a:p>
            <a:pPr marL="808355" marR="579120" indent="-327660">
              <a:lnSpc>
                <a:spcPct val="100000"/>
              </a:lnSpc>
              <a:spcBef>
                <a:spcPts val="1725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запрет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ици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нск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анизац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ях 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стационарного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типа;</a:t>
            </a:r>
            <a:endParaRPr sz="2000">
              <a:latin typeface="Lucida Sans Unicode"/>
              <a:cs typeface="Lucida Sans Unicode"/>
            </a:endParaRPr>
          </a:p>
          <a:p>
            <a:pPr marL="808355" marR="93980" indent="-327660">
              <a:lnSpc>
                <a:spcPct val="100000"/>
              </a:lnSpc>
              <a:spcBef>
                <a:spcPts val="1300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запрет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посещения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стационарного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типа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лицами,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являющимися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сотрудниками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организации;</a:t>
            </a:r>
            <a:endParaRPr sz="2000">
              <a:latin typeface="Lucida Sans Unicode"/>
              <a:cs typeface="Lucida Sans Unicode"/>
            </a:endParaRPr>
          </a:p>
          <a:p>
            <a:pPr marL="808355" indent="-327660">
              <a:lnSpc>
                <a:spcPct val="100000"/>
              </a:lnSpc>
              <a:spcBef>
                <a:spcPts val="1300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остановка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перенос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плановой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госпитализации;</a:t>
            </a:r>
            <a:endParaRPr sz="2000">
              <a:latin typeface="Lucida Sans Unicode"/>
              <a:cs typeface="Lucida Sans Unicode"/>
            </a:endParaRPr>
          </a:p>
          <a:p>
            <a:pPr marL="808355" marR="540385" indent="-327660">
              <a:lnSpc>
                <a:spcPct val="100000"/>
              </a:lnSpc>
              <a:spcBef>
                <a:spcPts val="1295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2-кратного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суток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медицинского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осмотра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термометрии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всех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стационарных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записью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результатов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листе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наблюдения;</a:t>
            </a:r>
            <a:endParaRPr sz="2000">
              <a:latin typeface="Lucida Sans Unicode"/>
              <a:cs typeface="Lucida Sans Unicode"/>
            </a:endParaRPr>
          </a:p>
          <a:p>
            <a:pPr marL="808355" marR="521970" indent="-327660">
              <a:lnSpc>
                <a:spcPct val="100000"/>
              </a:lnSpc>
              <a:spcBef>
                <a:spcPts val="1305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обучение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инструктаж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сотрудников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вопросам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предупреждения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распространения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коронавирусной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COVID-19,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проведения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противоэпидемических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мероприятий,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использованию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СИЗ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мерах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личной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профилактики;</a:t>
            </a:r>
            <a:endParaRPr sz="2000">
              <a:latin typeface="Lucida Sans Unicode"/>
              <a:cs typeface="Lucida Sans Unicode"/>
            </a:endParaRPr>
          </a:p>
          <a:p>
            <a:pPr marL="808355" indent="-327660">
              <a:lnSpc>
                <a:spcPts val="2395"/>
              </a:lnSpc>
              <a:spcBef>
                <a:spcPts val="1315"/>
              </a:spcBef>
              <a:buClr>
                <a:srgbClr val="940424"/>
              </a:buClr>
              <a:buFont typeface="Arial MT"/>
              <a:buChar char="•"/>
              <a:tabLst>
                <a:tab pos="808355" algn="l"/>
                <a:tab pos="80899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разработка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порядка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действий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endParaRPr sz="2000">
              <a:latin typeface="Lucida Sans Unicode"/>
              <a:cs typeface="Lucida Sans Unicode"/>
            </a:endParaRPr>
          </a:p>
          <a:p>
            <a:pPr marL="808355">
              <a:lnSpc>
                <a:spcPts val="2395"/>
              </a:lnSpc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подозрением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инфекцию,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вызванную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новым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коронавирусом.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0745" y="3603462"/>
            <a:ext cx="8696325" cy="7146290"/>
          </a:xfrm>
          <a:custGeom>
            <a:avLst/>
            <a:gdLst/>
            <a:ahLst/>
            <a:cxnLst/>
            <a:rect l="l" t="t" r="r" b="b"/>
            <a:pathLst>
              <a:path w="8696325" h="7146290">
                <a:moveTo>
                  <a:pt x="0" y="214680"/>
                </a:moveTo>
                <a:lnTo>
                  <a:pt x="5669" y="165454"/>
                </a:lnTo>
                <a:lnTo>
                  <a:pt x="21819" y="120267"/>
                </a:lnTo>
                <a:lnTo>
                  <a:pt x="47161" y="80406"/>
                </a:lnTo>
                <a:lnTo>
                  <a:pt x="80406" y="47161"/>
                </a:lnTo>
                <a:lnTo>
                  <a:pt x="120267" y="21819"/>
                </a:lnTo>
                <a:lnTo>
                  <a:pt x="165454" y="5669"/>
                </a:lnTo>
                <a:lnTo>
                  <a:pt x="214680" y="0"/>
                </a:lnTo>
                <a:lnTo>
                  <a:pt x="8481638" y="0"/>
                </a:lnTo>
                <a:lnTo>
                  <a:pt x="8530864" y="5669"/>
                </a:lnTo>
                <a:lnTo>
                  <a:pt x="8576051" y="21819"/>
                </a:lnTo>
                <a:lnTo>
                  <a:pt x="8615912" y="47161"/>
                </a:lnTo>
                <a:lnTo>
                  <a:pt x="8649157" y="80406"/>
                </a:lnTo>
                <a:lnTo>
                  <a:pt x="8674499" y="120267"/>
                </a:lnTo>
                <a:lnTo>
                  <a:pt x="8690649" y="165454"/>
                </a:lnTo>
                <a:lnTo>
                  <a:pt x="8696318" y="214680"/>
                </a:lnTo>
                <a:lnTo>
                  <a:pt x="8696318" y="6931159"/>
                </a:lnTo>
                <a:lnTo>
                  <a:pt x="8690649" y="6980378"/>
                </a:lnTo>
                <a:lnTo>
                  <a:pt x="8674499" y="7025560"/>
                </a:lnTo>
                <a:lnTo>
                  <a:pt x="8649157" y="7065417"/>
                </a:lnTo>
                <a:lnTo>
                  <a:pt x="8615912" y="7098661"/>
                </a:lnTo>
                <a:lnTo>
                  <a:pt x="8576051" y="7124001"/>
                </a:lnTo>
                <a:lnTo>
                  <a:pt x="8530864" y="7140151"/>
                </a:lnTo>
                <a:lnTo>
                  <a:pt x="8481638" y="7145820"/>
                </a:lnTo>
                <a:lnTo>
                  <a:pt x="214680" y="7145820"/>
                </a:lnTo>
                <a:lnTo>
                  <a:pt x="165454" y="7140151"/>
                </a:lnTo>
                <a:lnTo>
                  <a:pt x="120267" y="7124001"/>
                </a:lnTo>
                <a:lnTo>
                  <a:pt x="80406" y="7098661"/>
                </a:lnTo>
                <a:lnTo>
                  <a:pt x="47161" y="7065417"/>
                </a:lnTo>
                <a:lnTo>
                  <a:pt x="21819" y="7025560"/>
                </a:lnTo>
                <a:lnTo>
                  <a:pt x="5669" y="6980378"/>
                </a:lnTo>
                <a:lnTo>
                  <a:pt x="0" y="6931159"/>
                </a:lnTo>
                <a:lnTo>
                  <a:pt x="0" y="214680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460367" y="3752158"/>
            <a:ext cx="7186295" cy="5918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95275">
              <a:lnSpc>
                <a:spcPts val="2755"/>
              </a:lnSpc>
              <a:spcBef>
                <a:spcPts val="90"/>
              </a:spcBef>
            </a:pPr>
            <a:r>
              <a:rPr dirty="0" sz="2300" spc="11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10">
                <a:solidFill>
                  <a:srgbClr val="353535"/>
                </a:solidFill>
                <a:latin typeface="Lucida Sans Unicode"/>
                <a:cs typeface="Lucida Sans Unicode"/>
              </a:rPr>
              <a:t>чае</a:t>
            </a:r>
            <a:r>
              <a:rPr dirty="0" sz="23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29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тве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ения</a:t>
            </a:r>
            <a:r>
              <a:rPr dirty="0" sz="23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агноза</a:t>
            </a:r>
            <a:r>
              <a:rPr dirty="0" sz="23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5">
                <a:solidFill>
                  <a:srgbClr val="353535"/>
                </a:solidFill>
                <a:latin typeface="Lucida Sans Unicode"/>
                <a:cs typeface="Lucida Sans Unicode"/>
              </a:rPr>
              <a:t>C</a:t>
            </a:r>
            <a:r>
              <a:rPr dirty="0" sz="2300" spc="-225">
                <a:solidFill>
                  <a:srgbClr val="353535"/>
                </a:solidFill>
                <a:latin typeface="Lucida Sans Unicode"/>
                <a:cs typeface="Lucida Sans Unicode"/>
              </a:rPr>
              <a:t>O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V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I</a:t>
            </a:r>
            <a:r>
              <a:rPr dirty="0" sz="2300" spc="-200">
                <a:solidFill>
                  <a:srgbClr val="353535"/>
                </a:solidFill>
                <a:latin typeface="Lucida Sans Unicode"/>
                <a:cs typeface="Lucida Sans Unicode"/>
              </a:rPr>
              <a:t>D</a:t>
            </a:r>
            <a:r>
              <a:rPr dirty="0" sz="2300" spc="-45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40">
                <a:solidFill>
                  <a:srgbClr val="353535"/>
                </a:solidFill>
                <a:latin typeface="Lucida Sans Unicode"/>
                <a:cs typeface="Lucida Sans Unicode"/>
              </a:rPr>
              <a:t>19</a:t>
            </a:r>
            <a:endParaRPr sz="2300">
              <a:latin typeface="Lucida Sans Unicode"/>
              <a:cs typeface="Lucida Sans Unicode"/>
            </a:endParaRPr>
          </a:p>
          <a:p>
            <a:pPr marL="295275" marR="5080">
              <a:lnSpc>
                <a:spcPts val="2750"/>
              </a:lnSpc>
              <a:spcBef>
                <a:spcPts val="95"/>
              </a:spcBef>
            </a:pPr>
            <a:r>
              <a:rPr dirty="0" cap="small" sz="2300" spc="22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ациона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00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мо</a:t>
            </a:r>
            <a:r>
              <a:rPr dirty="0" sz="230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6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114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вить</a:t>
            </a:r>
            <a:r>
              <a:rPr dirty="0" sz="230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ш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их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цие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ом,</a:t>
            </a:r>
            <a:r>
              <a:rPr dirty="0" sz="2300" spc="-1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еди:</a:t>
            </a:r>
            <a:endParaRPr sz="2300">
              <a:latin typeface="Lucida Sans Unicode"/>
              <a:cs typeface="Lucida Sans Unicode"/>
            </a:endParaRPr>
          </a:p>
          <a:p>
            <a:pPr marL="295910" indent="-283845">
              <a:lnSpc>
                <a:spcPct val="100000"/>
              </a:lnSpc>
              <a:spcBef>
                <a:spcPts val="1635"/>
              </a:spcBef>
              <a:buClr>
                <a:srgbClr val="C00000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ши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анном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учр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ении;</a:t>
            </a:r>
            <a:endParaRPr sz="2000">
              <a:latin typeface="Lucida Sans Unicode"/>
              <a:cs typeface="Lucida Sans Unicode"/>
            </a:endParaRPr>
          </a:p>
          <a:p>
            <a:pPr marL="295910" indent="-283845">
              <a:lnSpc>
                <a:spcPct val="100000"/>
              </a:lnSpc>
              <a:spcBef>
                <a:spcPts val="1295"/>
              </a:spcBef>
              <a:buClr>
                <a:srgbClr val="C00000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переве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енн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ых</a:t>
            </a:r>
            <a:endParaRPr sz="2000">
              <a:latin typeface="Lucida Sans Unicode"/>
              <a:cs typeface="Lucida Sans Unicode"/>
            </a:endParaRPr>
          </a:p>
          <a:p>
            <a:pPr marL="295910" marR="170688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(на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консультацию,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стационарное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лечение)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другие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организации,</a:t>
            </a:r>
            <a:endParaRPr sz="2000">
              <a:latin typeface="Lucida Sans Unicode"/>
              <a:cs typeface="Lucida Sans Unicode"/>
            </a:endParaRPr>
          </a:p>
          <a:p>
            <a:pPr marL="295910">
              <a:lnSpc>
                <a:spcPct val="100000"/>
              </a:lnSpc>
              <a:spcBef>
                <a:spcPts val="1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выпис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нн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х;</a:t>
            </a:r>
            <a:endParaRPr sz="2000">
              <a:latin typeface="Lucida Sans Unicode"/>
              <a:cs typeface="Lucida Sans Unicode"/>
            </a:endParaRPr>
          </a:p>
          <a:p>
            <a:pPr marL="295910" marR="1656714" indent="-283845">
              <a:lnSpc>
                <a:spcPct val="100000"/>
              </a:lnSpc>
              <a:spcBef>
                <a:spcPts val="1295"/>
              </a:spcBef>
              <a:buClr>
                <a:srgbClr val="C00000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ин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аб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тни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ов 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еро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регистр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диагностические, 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смотровые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кабинеты);</a:t>
            </a:r>
            <a:endParaRPr sz="2000">
              <a:latin typeface="Lucida Sans Unicode"/>
              <a:cs typeface="Lucida Sans Unicode"/>
            </a:endParaRPr>
          </a:p>
          <a:p>
            <a:pPr marL="295910" indent="-283845">
              <a:lnSpc>
                <a:spcPct val="100000"/>
              </a:lnSpc>
              <a:spcBef>
                <a:spcPts val="1305"/>
              </a:spcBef>
              <a:buClr>
                <a:srgbClr val="C00000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ети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елей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анизации,</a:t>
            </a:r>
            <a:endParaRPr sz="2000">
              <a:latin typeface="Lucida Sans Unicode"/>
              <a:cs typeface="Lucida Sans Unicode"/>
            </a:endParaRPr>
          </a:p>
          <a:p>
            <a:pPr marL="295910" marR="102489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ети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елей,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покинувших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медицинскую 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ани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ацию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моме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ту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выявле</a:t>
            </a:r>
            <a:r>
              <a:rPr dirty="0" sz="2000" spc="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а;</a:t>
            </a:r>
            <a:endParaRPr sz="2000">
              <a:latin typeface="Lucida Sans Unicode"/>
              <a:cs typeface="Lucida Sans Unicode"/>
            </a:endParaRPr>
          </a:p>
          <a:p>
            <a:pPr marL="295910" marR="2567305" indent="-283845">
              <a:lnSpc>
                <a:spcPct val="100000"/>
              </a:lnSpc>
              <a:spcBef>
                <a:spcPts val="1305"/>
              </a:spcBef>
              <a:buClr>
                <a:srgbClr val="C00000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лиц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месту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жи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ства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пацие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работы,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учебы.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00091" y="3499016"/>
            <a:ext cx="680720" cy="1531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850" spc="-615" b="1">
                <a:solidFill>
                  <a:srgbClr val="00B895"/>
                </a:solidFill>
                <a:latin typeface="Trebuchet MS"/>
                <a:cs typeface="Trebuchet MS"/>
              </a:rPr>
              <a:t>2</a:t>
            </a:r>
            <a:endParaRPr sz="98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91980" y="399711"/>
            <a:ext cx="11510645" cy="572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550" spc="-40">
                <a:solidFill>
                  <a:srgbClr val="FF2D66"/>
                </a:solidFill>
                <a:latin typeface="Lucida Sans Unicode"/>
                <a:cs typeface="Lucida Sans Unicode"/>
              </a:rPr>
              <a:t>Мероприятия</a:t>
            </a:r>
            <a:r>
              <a:rPr dirty="0" sz="3550" spc="-2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5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95">
                <a:solidFill>
                  <a:srgbClr val="FF2D66"/>
                </a:solidFill>
                <a:latin typeface="Lucida Sans Unicode"/>
                <a:cs typeface="Lucida Sans Unicode"/>
              </a:rPr>
              <a:t>предупреждению</a:t>
            </a:r>
            <a:r>
              <a:rPr dirty="0" sz="3550" spc="-2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5">
                <a:solidFill>
                  <a:srgbClr val="FF2D66"/>
                </a:solidFill>
                <a:latin typeface="Lucida Sans Unicode"/>
                <a:cs typeface="Lucida Sans Unicode"/>
              </a:rPr>
              <a:t>распространения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1980" y="891211"/>
            <a:ext cx="9093200" cy="571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50" spc="-36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550" spc="-2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5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10">
                <a:solidFill>
                  <a:srgbClr val="565656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355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0">
                <a:solidFill>
                  <a:srgbClr val="565656"/>
                </a:solidFill>
                <a:latin typeface="Lucida Sans Unicode"/>
                <a:cs typeface="Lucida Sans Unicode"/>
              </a:rPr>
              <a:t>организации*</a:t>
            </a:r>
            <a:r>
              <a:rPr dirty="0" sz="355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30">
                <a:solidFill>
                  <a:srgbClr val="A6A6A6"/>
                </a:solidFill>
                <a:latin typeface="Lucida Sans Unicode"/>
                <a:cs typeface="Lucida Sans Unicode"/>
              </a:rPr>
              <a:t>[2]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1687" y="682805"/>
            <a:ext cx="9740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0">
                <a:solidFill>
                  <a:srgbClr val="0050EF"/>
                </a:solidFill>
                <a:latin typeface="Lucida Sans Unicode"/>
                <a:cs typeface="Lucida Sans Unicode"/>
              </a:rPr>
              <a:t>7.4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4634" y="628430"/>
            <a:ext cx="5156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09">
                <a:solidFill>
                  <a:srgbClr val="A6A6A6"/>
                </a:solidFill>
                <a:latin typeface="Lucida Sans Unicode"/>
                <a:cs typeface="Lucida Sans Unicode"/>
              </a:rPr>
              <a:t>36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463" y="9980065"/>
            <a:ext cx="14364969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респираторы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сертифицированы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соответствие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требованиям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одного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национальных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международных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стандартов: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ТР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0">
                <a:solidFill>
                  <a:srgbClr val="1F1F1F"/>
                </a:solidFill>
                <a:latin typeface="Lucida Sans Unicode"/>
                <a:cs typeface="Lucida Sans Unicode"/>
              </a:rPr>
              <a:t>ТС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0">
                <a:solidFill>
                  <a:srgbClr val="1F1F1F"/>
                </a:solidFill>
                <a:latin typeface="Lucida Sans Unicode"/>
                <a:cs typeface="Lucida Sans Unicode"/>
              </a:rPr>
              <a:t>019/2011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«О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безопасности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индивидуальной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защиты»,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40">
                <a:solidFill>
                  <a:srgbClr val="1F1F1F"/>
                </a:solidFill>
                <a:latin typeface="Lucida Sans Unicode"/>
                <a:cs typeface="Lucida Sans Unicode"/>
              </a:rPr>
              <a:t>ГОСТ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12.4.294-2015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EN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0">
                <a:solidFill>
                  <a:srgbClr val="1F1F1F"/>
                </a:solidFill>
                <a:latin typeface="Lucida Sans Unicode"/>
                <a:cs typeface="Lucida Sans Unicode"/>
              </a:rPr>
              <a:t>149:2001+А1:2009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«Respiratory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protective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devices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9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Filtering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half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masks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to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protect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against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particles»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9610" y="1953078"/>
            <a:ext cx="10547985" cy="7851775"/>
            <a:chOff x="9119610" y="1953078"/>
            <a:chExt cx="10547985" cy="7851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9610" y="1953078"/>
              <a:ext cx="10547526" cy="78513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8419" y="2079697"/>
              <a:ext cx="9951665" cy="76766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25518" y="2058965"/>
              <a:ext cx="10261600" cy="7565390"/>
            </a:xfrm>
            <a:custGeom>
              <a:avLst/>
              <a:gdLst/>
              <a:ahLst/>
              <a:cxnLst/>
              <a:rect l="l" t="t" r="r" b="b"/>
              <a:pathLst>
                <a:path w="10261600" h="7565390">
                  <a:moveTo>
                    <a:pt x="10062688" y="0"/>
                  </a:moveTo>
                  <a:lnTo>
                    <a:pt x="198313" y="0"/>
                  </a:lnTo>
                  <a:lnTo>
                    <a:pt x="152828" y="5235"/>
                  </a:lnTo>
                  <a:lnTo>
                    <a:pt x="111081" y="20149"/>
                  </a:lnTo>
                  <a:lnTo>
                    <a:pt x="74260" y="43553"/>
                  </a:lnTo>
                  <a:lnTo>
                    <a:pt x="43553" y="74260"/>
                  </a:lnTo>
                  <a:lnTo>
                    <a:pt x="20149" y="111081"/>
                  </a:lnTo>
                  <a:lnTo>
                    <a:pt x="5235" y="152828"/>
                  </a:lnTo>
                  <a:lnTo>
                    <a:pt x="0" y="198313"/>
                  </a:lnTo>
                  <a:lnTo>
                    <a:pt x="0" y="7366502"/>
                  </a:lnTo>
                  <a:lnTo>
                    <a:pt x="5235" y="7411987"/>
                  </a:lnTo>
                  <a:lnTo>
                    <a:pt x="20149" y="7453734"/>
                  </a:lnTo>
                  <a:lnTo>
                    <a:pt x="43553" y="7490554"/>
                  </a:lnTo>
                  <a:lnTo>
                    <a:pt x="74260" y="7521261"/>
                  </a:lnTo>
                  <a:lnTo>
                    <a:pt x="111081" y="7544666"/>
                  </a:lnTo>
                  <a:lnTo>
                    <a:pt x="152828" y="7559580"/>
                  </a:lnTo>
                  <a:lnTo>
                    <a:pt x="198313" y="7564815"/>
                  </a:lnTo>
                  <a:lnTo>
                    <a:pt x="10062688" y="7564815"/>
                  </a:lnTo>
                  <a:lnTo>
                    <a:pt x="10108173" y="7559580"/>
                  </a:lnTo>
                  <a:lnTo>
                    <a:pt x="10149920" y="7544666"/>
                  </a:lnTo>
                  <a:lnTo>
                    <a:pt x="10186741" y="7521261"/>
                  </a:lnTo>
                  <a:lnTo>
                    <a:pt x="10217447" y="7490554"/>
                  </a:lnTo>
                  <a:lnTo>
                    <a:pt x="10240852" y="7453734"/>
                  </a:lnTo>
                  <a:lnTo>
                    <a:pt x="10255766" y="7411987"/>
                  </a:lnTo>
                  <a:lnTo>
                    <a:pt x="10261001" y="7366502"/>
                  </a:lnTo>
                  <a:lnTo>
                    <a:pt x="10261001" y="198313"/>
                  </a:lnTo>
                  <a:lnTo>
                    <a:pt x="10255766" y="152828"/>
                  </a:lnTo>
                  <a:lnTo>
                    <a:pt x="10240852" y="111081"/>
                  </a:lnTo>
                  <a:lnTo>
                    <a:pt x="10217447" y="74260"/>
                  </a:lnTo>
                  <a:lnTo>
                    <a:pt x="10186741" y="43553"/>
                  </a:lnTo>
                  <a:lnTo>
                    <a:pt x="10149920" y="20149"/>
                  </a:lnTo>
                  <a:lnTo>
                    <a:pt x="10108173" y="5235"/>
                  </a:lnTo>
                  <a:lnTo>
                    <a:pt x="10062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528791" y="2118678"/>
            <a:ext cx="9170035" cy="7269480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Ор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ани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аци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нн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ы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меры:</a:t>
            </a:r>
            <a:endParaRPr sz="2550">
              <a:latin typeface="Lucida Sans Unicode"/>
              <a:cs typeface="Lucida Sans Unicode"/>
            </a:endParaRPr>
          </a:p>
          <a:p>
            <a:pPr marL="398780" marR="2618105" indent="-386715">
              <a:lnSpc>
                <a:spcPts val="2650"/>
              </a:lnSpc>
              <a:spcBef>
                <a:spcPts val="2435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12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415" sz="3450" spc="-172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baseline="2415" sz="3450" spc="-30">
                <a:solidFill>
                  <a:srgbClr val="353535"/>
                </a:solidFill>
                <a:latin typeface="Lucida Sans Unicode"/>
                <a:cs typeface="Lucida Sans Unicode"/>
              </a:rPr>
              <a:t>учение</a:t>
            </a:r>
            <a:r>
              <a:rPr dirty="0" baseline="2415" sz="3450" spc="-23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27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baseline="2415" sz="3450" spc="-97">
                <a:solidFill>
                  <a:srgbClr val="353535"/>
                </a:solidFill>
                <a:latin typeface="Lucida Sans Unicode"/>
                <a:cs typeface="Lucida Sans Unicode"/>
              </a:rPr>
              <a:t>ер</a:t>
            </a:r>
            <a:r>
              <a:rPr dirty="0" baseline="2415" sz="3450" spc="-12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baseline="2415" sz="3450" spc="-60">
                <a:solidFill>
                  <a:srgbClr val="353535"/>
                </a:solidFill>
                <a:latin typeface="Lucida Sans Unicode"/>
                <a:cs typeface="Lucida Sans Unicode"/>
              </a:rPr>
              <a:t>онала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04">
                <a:solidFill>
                  <a:srgbClr val="353535"/>
                </a:solidFill>
                <a:latin typeface="Lucida Sans Unicode"/>
                <a:cs typeface="Lucida Sans Unicode"/>
              </a:rPr>
              <a:t>принц</a:t>
            </a:r>
            <a:r>
              <a:rPr dirty="0" baseline="2415" sz="3450" spc="-97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415" sz="3450" spc="-60">
                <a:solidFill>
                  <a:srgbClr val="353535"/>
                </a:solidFill>
                <a:latin typeface="Lucida Sans Unicode"/>
                <a:cs typeface="Lucida Sans Unicode"/>
              </a:rPr>
              <a:t>пам 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правильного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использования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респираторов;</a:t>
            </a:r>
            <a:endParaRPr sz="23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305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89">
                <a:solidFill>
                  <a:srgbClr val="353535"/>
                </a:solidFill>
                <a:latin typeface="Lucida Sans Unicode"/>
                <a:cs typeface="Lucida Sans Unicode"/>
              </a:rPr>
              <a:t>проведен</a:t>
            </a:r>
            <a:r>
              <a:rPr dirty="0" baseline="2415" sz="3450" spc="-60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r>
              <a:rPr dirty="0" baseline="2415" sz="3450" spc="-25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baseline="2415" sz="3450" spc="-60">
                <a:solidFill>
                  <a:srgbClr val="353535"/>
                </a:solidFill>
                <a:latin typeface="Lucida Sans Unicode"/>
                <a:cs typeface="Lucida Sans Unicode"/>
              </a:rPr>
              <a:t>енки</a:t>
            </a:r>
            <a:r>
              <a:rPr dirty="0" baseline="2415" sz="3450" spc="-25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97">
                <a:solidFill>
                  <a:srgbClr val="353535"/>
                </a:solidFill>
                <a:latin typeface="Lucida Sans Unicode"/>
                <a:cs typeface="Lucida Sans Unicode"/>
              </a:rPr>
              <a:t>риска;</a:t>
            </a:r>
            <a:endParaRPr baseline="2415" sz="3450">
              <a:latin typeface="Lucida Sans Unicode"/>
              <a:cs typeface="Lucida Sans Unicode"/>
            </a:endParaRPr>
          </a:p>
          <a:p>
            <a:pPr marL="398780" indent="-386715">
              <a:lnSpc>
                <a:spcPts val="2705"/>
              </a:lnSpc>
              <a:spcBef>
                <a:spcPts val="1280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75">
                <a:solidFill>
                  <a:srgbClr val="353535"/>
                </a:solidFill>
                <a:latin typeface="Lucida Sans Unicode"/>
                <a:cs typeface="Lucida Sans Unicode"/>
              </a:rPr>
              <a:t>максимальное</a:t>
            </a:r>
            <a:r>
              <a:rPr dirty="0" baseline="2415" sz="3450" spc="-26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82">
                <a:solidFill>
                  <a:srgbClr val="353535"/>
                </a:solidFill>
                <a:latin typeface="Lucida Sans Unicode"/>
                <a:cs typeface="Lucida Sans Unicode"/>
              </a:rPr>
              <a:t>разобщение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89">
                <a:solidFill>
                  <a:srgbClr val="353535"/>
                </a:solidFill>
                <a:latin typeface="Lucida Sans Unicode"/>
                <a:cs typeface="Lucida Sans Unicode"/>
              </a:rPr>
              <a:t>потоков</a:t>
            </a:r>
            <a:endParaRPr baseline="2415" sz="3450">
              <a:latin typeface="Lucida Sans Unicode"/>
              <a:cs typeface="Lucida Sans Unicode"/>
            </a:endParaRPr>
          </a:p>
          <a:p>
            <a:pPr marL="398780">
              <a:lnSpc>
                <a:spcPts val="2705"/>
              </a:lnSpc>
            </a:pP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выделения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зон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низкого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высокого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риска;</a:t>
            </a:r>
            <a:endParaRPr sz="2300">
              <a:latin typeface="Lucida Sans Unicode"/>
              <a:cs typeface="Lucida Sans Unicode"/>
            </a:endParaRPr>
          </a:p>
          <a:p>
            <a:pPr marL="398780" marR="3850004" indent="-386715">
              <a:lnSpc>
                <a:spcPts val="2660"/>
              </a:lnSpc>
              <a:spcBef>
                <a:spcPts val="1545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выделение</a:t>
            </a:r>
            <a:r>
              <a:rPr dirty="0" baseline="2415" sz="3450" spc="-25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52">
                <a:solidFill>
                  <a:srgbClr val="353535"/>
                </a:solidFill>
                <a:latin typeface="Lucida Sans Unicode"/>
                <a:cs typeface="Lucida Sans Unicode"/>
              </a:rPr>
              <a:t>зон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57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415" sz="3450" spc="-232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baseline="2415" sz="3450" spc="-195">
                <a:solidFill>
                  <a:srgbClr val="353535"/>
                </a:solidFill>
                <a:latin typeface="Lucida Sans Unicode"/>
                <a:cs typeface="Lucida Sans Unicode"/>
              </a:rPr>
              <a:t>дыха</a:t>
            </a:r>
            <a:r>
              <a:rPr dirty="0" baseline="2415" sz="3450" spc="-1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04">
                <a:solidFill>
                  <a:srgbClr val="353535"/>
                </a:solidFill>
                <a:latin typeface="Lucida Sans Unicode"/>
                <a:cs typeface="Lucida Sans Unicode"/>
              </a:rPr>
              <a:t>пер</a:t>
            </a:r>
            <a:r>
              <a:rPr dirty="0" baseline="2415" sz="3450" spc="-13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онала 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поме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щ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ений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фисной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раб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ты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675"/>
              </a:lnSpc>
            </a:pP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сима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льно</a:t>
            </a:r>
            <a:r>
              <a:rPr dirty="0" sz="23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из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лированн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315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поме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ще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ниях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398780" indent="-386715">
              <a:lnSpc>
                <a:spcPts val="2705"/>
              </a:lnSpc>
              <a:spcBef>
                <a:spcPts val="1370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вы</a:t>
            </a:r>
            <a:r>
              <a:rPr dirty="0" baseline="2415" sz="3450" spc="-37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baseline="2415" sz="3450" spc="-52">
                <a:solidFill>
                  <a:srgbClr val="353535"/>
                </a:solidFill>
                <a:latin typeface="Lucida Sans Unicode"/>
                <a:cs typeface="Lucida Sans Unicode"/>
              </a:rPr>
              <a:t>еление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2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415" sz="3450" spc="-30">
                <a:solidFill>
                  <a:srgbClr val="353535"/>
                </a:solidFill>
                <a:latin typeface="Lucida Sans Unicode"/>
                <a:cs typeface="Lucida Sans Unicode"/>
              </a:rPr>
              <a:t>лее</a:t>
            </a:r>
            <a:r>
              <a:rPr dirty="0" baseline="2415" sz="3450" spc="-23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04">
                <a:solidFill>
                  <a:srgbClr val="353535"/>
                </a:solidFill>
                <a:latin typeface="Lucida Sans Unicode"/>
                <a:cs typeface="Lucida Sans Unicode"/>
              </a:rPr>
              <a:t>узких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57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baseline="2415" sz="3450" spc="-24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baseline="2415" sz="3450" spc="-97">
                <a:solidFill>
                  <a:srgbClr val="353535"/>
                </a:solidFill>
                <a:latin typeface="Lucida Sans Unicode"/>
                <a:cs typeface="Lucida Sans Unicode"/>
              </a:rPr>
              <a:t>упп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04">
                <a:solidFill>
                  <a:srgbClr val="353535"/>
                </a:solidFill>
                <a:latin typeface="Lucida Sans Unicode"/>
                <a:cs typeface="Lucida Sans Unicode"/>
              </a:rPr>
              <a:t>пер</a:t>
            </a:r>
            <a:r>
              <a:rPr dirty="0" baseline="2415" sz="3450" spc="-127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baseline="2415" sz="3450" spc="-60">
                <a:solidFill>
                  <a:srgbClr val="353535"/>
                </a:solidFill>
                <a:latin typeface="Lucida Sans Unicode"/>
                <a:cs typeface="Lucida Sans Unicode"/>
              </a:rPr>
              <a:t>онала</a:t>
            </a:r>
            <a:r>
              <a:rPr dirty="0" baseline="2415" sz="3450" spc="-179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endParaRPr baseline="2415" sz="3450">
              <a:latin typeface="Lucida Sans Unicode"/>
              <a:cs typeface="Lucida Sans Unicode"/>
            </a:endParaRPr>
          </a:p>
          <a:p>
            <a:pPr marL="398780">
              <a:lnSpc>
                <a:spcPts val="2705"/>
              </a:lnSpc>
            </a:pP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который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работает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наиболее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высокого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риска;</a:t>
            </a:r>
            <a:endParaRPr sz="2300">
              <a:latin typeface="Lucida Sans Unicode"/>
              <a:cs typeface="Lucida Sans Unicode"/>
            </a:endParaRPr>
          </a:p>
          <a:p>
            <a:pPr marL="398780" marR="2788285" indent="-386715">
              <a:lnSpc>
                <a:spcPts val="2660"/>
              </a:lnSpc>
              <a:spcBef>
                <a:spcPts val="1545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12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baseline="2415" sz="3450" spc="-187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baseline="2415" sz="3450" spc="60">
                <a:solidFill>
                  <a:srgbClr val="353535"/>
                </a:solidFill>
                <a:latin typeface="Lucida Sans Unicode"/>
                <a:cs typeface="Lucida Sans Unicode"/>
              </a:rPr>
              <a:t>яз</a:t>
            </a:r>
            <a:r>
              <a:rPr dirty="0" baseline="2415" sz="3450" spc="22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ельное</a:t>
            </a:r>
            <a:r>
              <a:rPr dirty="0" baseline="2415" sz="3450" spc="-25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7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baseline="2415" sz="3450" spc="-1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baseline="2415" sz="3450" spc="-142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baseline="2415" sz="3450" spc="-202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baseline="2415" sz="3450" spc="-89">
                <a:solidFill>
                  <a:srgbClr val="353535"/>
                </a:solidFill>
                <a:latin typeface="Lucida Sans Unicode"/>
                <a:cs typeface="Lucida Sans Unicode"/>
              </a:rPr>
              <a:t>лосу</a:t>
            </a:r>
            <a:r>
              <a:rPr dirty="0" baseline="2415" sz="3450" spc="-13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baseline="2415" sz="3450" spc="-52">
                <a:solidFill>
                  <a:srgbClr val="353535"/>
                </a:solidFill>
                <a:latin typeface="Lucida Sans Unicode"/>
                <a:cs typeface="Lucida Sans Unicode"/>
              </a:rPr>
              <a:t>очное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75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  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3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ма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ок</a:t>
            </a:r>
            <a:r>
              <a:rPr dirty="0" sz="23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ами;</a:t>
            </a:r>
            <a:endParaRPr sz="23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295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52">
                <a:solidFill>
                  <a:srgbClr val="353535"/>
                </a:solidFill>
                <a:latin typeface="Lucida Sans Unicode"/>
                <a:cs typeface="Lucida Sans Unicode"/>
              </a:rPr>
              <a:t>естественная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вентиляции</a:t>
            </a:r>
            <a:r>
              <a:rPr dirty="0" baseline="2415" sz="3450" spc="-24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142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75">
                <a:solidFill>
                  <a:srgbClr val="353535"/>
                </a:solidFill>
                <a:latin typeface="Lucida Sans Unicode"/>
                <a:cs typeface="Lucida Sans Unicode"/>
              </a:rPr>
              <a:t>максимально</a:t>
            </a:r>
            <a:r>
              <a:rPr dirty="0" baseline="2415" sz="3450" spc="-209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35">
                <a:solidFill>
                  <a:srgbClr val="353535"/>
                </a:solidFill>
                <a:latin typeface="Lucida Sans Unicode"/>
                <a:cs typeface="Lucida Sans Unicode"/>
              </a:rPr>
              <a:t>допустимом</a:t>
            </a:r>
            <a:r>
              <a:rPr dirty="0" baseline="2415" sz="345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97">
                <a:solidFill>
                  <a:srgbClr val="353535"/>
                </a:solidFill>
                <a:latin typeface="Lucida Sans Unicode"/>
                <a:cs typeface="Lucida Sans Unicode"/>
              </a:rPr>
              <a:t>режиме;</a:t>
            </a:r>
            <a:endParaRPr baseline="2415" sz="3450">
              <a:latin typeface="Lucida Sans Unicode"/>
              <a:cs typeface="Lucida Sans Unicode"/>
            </a:endParaRPr>
          </a:p>
          <a:p>
            <a:pPr marL="398780" marR="2775585" indent="-386715">
              <a:lnSpc>
                <a:spcPts val="2650"/>
              </a:lnSpc>
              <a:spcBef>
                <a:spcPts val="1460"/>
              </a:spcBef>
              <a:buClr>
                <a:srgbClr val="006FC0"/>
              </a:buClr>
              <a:buSzPct val="123913"/>
              <a:buFont typeface="Wingdings"/>
              <a:buChar char=""/>
              <a:tabLst>
                <a:tab pos="399415" algn="l"/>
              </a:tabLst>
            </a:pPr>
            <a:r>
              <a:rPr dirty="0" baseline="2415" sz="3450" spc="-44">
                <a:solidFill>
                  <a:srgbClr val="353535"/>
                </a:solidFill>
                <a:latin typeface="Lucida Sans Unicode"/>
                <a:cs typeface="Lucida Sans Unicode"/>
              </a:rPr>
              <a:t>исключить</a:t>
            </a:r>
            <a:r>
              <a:rPr dirty="0" baseline="2415" sz="3450" spc="-32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37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использование</a:t>
            </a:r>
            <a:r>
              <a:rPr dirty="0" baseline="2415" sz="3450" spc="-209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415" sz="3450" spc="-104">
                <a:solidFill>
                  <a:srgbClr val="353535"/>
                </a:solidFill>
                <a:latin typeface="Lucida Sans Unicode"/>
                <a:cs typeface="Lucida Sans Unicode"/>
              </a:rPr>
              <a:t>кондиционеров </a:t>
            </a:r>
            <a:r>
              <a:rPr dirty="0" baseline="2415" sz="3450" spc="-106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омн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тно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типа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(спли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09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сис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ем)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1655" y="1953097"/>
            <a:ext cx="8462645" cy="7854950"/>
            <a:chOff x="511655" y="1953097"/>
            <a:chExt cx="8462645" cy="78549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55" y="1953097"/>
              <a:ext cx="8462398" cy="78545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211" y="2084061"/>
              <a:ext cx="7475888" cy="74693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7580" y="2058965"/>
              <a:ext cx="8176259" cy="7568565"/>
            </a:xfrm>
            <a:custGeom>
              <a:avLst/>
              <a:gdLst/>
              <a:ahLst/>
              <a:cxnLst/>
              <a:rect l="l" t="t" r="r" b="b"/>
              <a:pathLst>
                <a:path w="8176259" h="7568565">
                  <a:moveTo>
                    <a:pt x="7966170" y="0"/>
                  </a:moveTo>
                  <a:lnTo>
                    <a:pt x="209706" y="0"/>
                  </a:lnTo>
                  <a:lnTo>
                    <a:pt x="161623" y="5540"/>
                  </a:lnTo>
                  <a:lnTo>
                    <a:pt x="117484" y="21321"/>
                  </a:lnTo>
                  <a:lnTo>
                    <a:pt x="78547" y="46080"/>
                  </a:lnTo>
                  <a:lnTo>
                    <a:pt x="46071" y="78557"/>
                  </a:lnTo>
                  <a:lnTo>
                    <a:pt x="21315" y="117490"/>
                  </a:lnTo>
                  <a:lnTo>
                    <a:pt x="5538" y="161617"/>
                  </a:lnTo>
                  <a:lnTo>
                    <a:pt x="0" y="209679"/>
                  </a:lnTo>
                  <a:lnTo>
                    <a:pt x="0" y="7358409"/>
                  </a:lnTo>
                  <a:lnTo>
                    <a:pt x="5538" y="7406470"/>
                  </a:lnTo>
                  <a:lnTo>
                    <a:pt x="21315" y="7450598"/>
                  </a:lnTo>
                  <a:lnTo>
                    <a:pt x="46071" y="7489531"/>
                  </a:lnTo>
                  <a:lnTo>
                    <a:pt x="78547" y="7522008"/>
                  </a:lnTo>
                  <a:lnTo>
                    <a:pt x="117484" y="7546767"/>
                  </a:lnTo>
                  <a:lnTo>
                    <a:pt x="161623" y="7562548"/>
                  </a:lnTo>
                  <a:lnTo>
                    <a:pt x="209706" y="7568088"/>
                  </a:lnTo>
                  <a:lnTo>
                    <a:pt x="7966170" y="7568088"/>
                  </a:lnTo>
                  <a:lnTo>
                    <a:pt x="8014231" y="7562548"/>
                  </a:lnTo>
                  <a:lnTo>
                    <a:pt x="8058359" y="7546767"/>
                  </a:lnTo>
                  <a:lnTo>
                    <a:pt x="8097291" y="7522008"/>
                  </a:lnTo>
                  <a:lnTo>
                    <a:pt x="8129768" y="7489531"/>
                  </a:lnTo>
                  <a:lnTo>
                    <a:pt x="8154528" y="7450598"/>
                  </a:lnTo>
                  <a:lnTo>
                    <a:pt x="8170308" y="7406470"/>
                  </a:lnTo>
                  <a:lnTo>
                    <a:pt x="8175849" y="7358409"/>
                  </a:lnTo>
                  <a:lnTo>
                    <a:pt x="8175849" y="209679"/>
                  </a:lnTo>
                  <a:lnTo>
                    <a:pt x="8170308" y="161617"/>
                  </a:lnTo>
                  <a:lnTo>
                    <a:pt x="8154528" y="117490"/>
                  </a:lnTo>
                  <a:lnTo>
                    <a:pt x="8129768" y="78557"/>
                  </a:lnTo>
                  <a:lnTo>
                    <a:pt x="8097291" y="46080"/>
                  </a:lnTo>
                  <a:lnTo>
                    <a:pt x="8058359" y="21321"/>
                  </a:lnTo>
                  <a:lnTo>
                    <a:pt x="8014231" y="5540"/>
                  </a:lnTo>
                  <a:lnTo>
                    <a:pt x="7966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23672" y="2315138"/>
            <a:ext cx="6696709" cy="6868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47040">
              <a:lnSpc>
                <a:spcPct val="101099"/>
              </a:lnSpc>
              <a:spcBef>
                <a:spcPts val="90"/>
              </a:spcBef>
            </a:pPr>
            <a:r>
              <a:rPr dirty="0" sz="2550" spc="-275">
                <a:solidFill>
                  <a:srgbClr val="00B895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75">
                <a:solidFill>
                  <a:srgbClr val="00B895"/>
                </a:solidFill>
                <a:latin typeface="Lucida Sans Unicode"/>
                <a:cs typeface="Lucida Sans Unicode"/>
              </a:rPr>
              <a:t>ля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рац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ональн</a:t>
            </a:r>
            <a:r>
              <a:rPr dirty="0" sz="2550" spc="-2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80">
                <a:solidFill>
                  <a:srgbClr val="00B895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8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B895"/>
                </a:solidFill>
                <a:latin typeface="Lucida Sans Unicode"/>
                <a:cs typeface="Lucida Sans Unicode"/>
              </a:rPr>
              <a:t>исп</a:t>
            </a:r>
            <a:r>
              <a:rPr dirty="0" sz="2550" spc="-8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15">
                <a:solidFill>
                  <a:srgbClr val="00B895"/>
                </a:solidFill>
                <a:latin typeface="Lucida Sans Unicode"/>
                <a:cs typeface="Lucida Sans Unicode"/>
              </a:rPr>
              <a:t>льзова</a:t>
            </a:r>
            <a:r>
              <a:rPr dirty="0" sz="2550" spc="20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50">
                <a:solidFill>
                  <a:srgbClr val="00B895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6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14">
                <a:solidFill>
                  <a:srgbClr val="00B895"/>
                </a:solidFill>
                <a:latin typeface="Lucida Sans Unicode"/>
                <a:cs typeface="Lucida Sans Unicode"/>
              </a:rPr>
              <a:t>СИЗ 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рекомендуется:</a:t>
            </a:r>
            <a:endParaRPr sz="2550">
              <a:latin typeface="Lucida Sans Unicode"/>
              <a:cs typeface="Lucida Sans Unicode"/>
            </a:endParaRPr>
          </a:p>
          <a:p>
            <a:pPr marL="398780" marR="939800" indent="-386715">
              <a:lnSpc>
                <a:spcPts val="2750"/>
              </a:lnSpc>
              <a:spcBef>
                <a:spcPts val="1400"/>
              </a:spcBef>
              <a:buClr>
                <a:srgbClr val="00B895"/>
              </a:buClr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опре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елить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перечень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ли</a:t>
            </a:r>
            <a:r>
              <a:rPr dirty="0" sz="2300" spc="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,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ающих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зона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5">
                <a:solidFill>
                  <a:srgbClr val="1F1F1F"/>
                </a:solidFill>
                <a:latin typeface="Lucida Sans Unicode"/>
                <a:cs typeface="Lucida Sans Unicode"/>
              </a:rPr>
              <a:t>вы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риска 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нуж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ающи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10">
                <a:solidFill>
                  <a:srgbClr val="353535"/>
                </a:solidFill>
                <a:latin typeface="Lucida Sans Unicode"/>
                <a:cs typeface="Lucida Sans Unicode"/>
              </a:rPr>
              <a:t>ся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исп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льзовании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4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229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З;</a:t>
            </a:r>
            <a:endParaRPr sz="2300">
              <a:latin typeface="Lucida Sans Unicode"/>
              <a:cs typeface="Lucida Sans Unicode"/>
            </a:endParaRPr>
          </a:p>
          <a:p>
            <a:pPr marL="398780" marR="2561590" indent="-386715">
              <a:lnSpc>
                <a:spcPts val="2750"/>
              </a:lnSpc>
              <a:spcBef>
                <a:spcPts val="1285"/>
              </a:spcBef>
              <a:buClr>
                <a:srgbClr val="00B895"/>
              </a:buClr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оптим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зиров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ть</a:t>
            </a:r>
            <a:r>
              <a:rPr dirty="0" sz="23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про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сы 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пом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ощью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ехни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ческих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660"/>
              </a:lnSpc>
            </a:pP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истр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тивных</a:t>
            </a:r>
            <a:r>
              <a:rPr dirty="0" sz="23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ме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398780" marR="2153920" indent="-386715">
              <a:lnSpc>
                <a:spcPts val="2750"/>
              </a:lnSpc>
              <a:spcBef>
                <a:spcPts val="1380"/>
              </a:spcBef>
              <a:buClr>
                <a:srgbClr val="00B895"/>
              </a:buClr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23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дистанционное </a:t>
            </a:r>
            <a:r>
              <a:rPr dirty="0" sz="2300" spc="-7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консультирование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655"/>
              </a:lnSpc>
            </a:pP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консультирования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пациентов</a:t>
            </a:r>
            <a:endParaRPr sz="2300">
              <a:latin typeface="Lucida Sans Unicode"/>
              <a:cs typeface="Lucida Sans Unicode"/>
            </a:endParaRPr>
          </a:p>
          <a:p>
            <a:pPr marL="398780">
              <a:lnSpc>
                <a:spcPts val="2755"/>
              </a:lnSpc>
            </a:pP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иц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дозрением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30">
                <a:solidFill>
                  <a:srgbClr val="353535"/>
                </a:solidFill>
                <a:latin typeface="Lucida Sans Unicode"/>
                <a:cs typeface="Lucida Sans Unicode"/>
              </a:rPr>
              <a:t>C</a:t>
            </a:r>
            <a:r>
              <a:rPr dirty="0" sz="2300" spc="-225">
                <a:solidFill>
                  <a:srgbClr val="353535"/>
                </a:solidFill>
                <a:latin typeface="Lucida Sans Unicode"/>
                <a:cs typeface="Lucida Sans Unicode"/>
              </a:rPr>
              <a:t>O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VID</a:t>
            </a:r>
            <a:r>
              <a:rPr dirty="0" sz="2300" spc="-45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85">
                <a:solidFill>
                  <a:srgbClr val="353535"/>
                </a:solidFill>
                <a:latin typeface="Lucida Sans Unicode"/>
                <a:cs typeface="Lucida Sans Unicode"/>
              </a:rPr>
              <a:t>1</a:t>
            </a:r>
            <a:r>
              <a:rPr dirty="0" sz="2300" spc="-409">
                <a:solidFill>
                  <a:srgbClr val="353535"/>
                </a:solidFill>
                <a:latin typeface="Lucida Sans Unicode"/>
                <a:cs typeface="Lucida Sans Unicode"/>
              </a:rPr>
              <a:t>9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398780" indent="-386715">
              <a:lnSpc>
                <a:spcPts val="2755"/>
              </a:lnSpc>
              <a:spcBef>
                <a:spcPts val="1280"/>
              </a:spcBef>
              <a:buClr>
                <a:srgbClr val="00B895"/>
              </a:buClr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внедрить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пра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тику</a:t>
            </a:r>
            <a:endParaRPr sz="2300">
              <a:latin typeface="Lucida Sans Unicode"/>
              <a:cs typeface="Lucida Sans Unicode"/>
            </a:endParaRPr>
          </a:p>
          <a:p>
            <a:pPr marL="398780" marR="5080">
              <a:lnSpc>
                <a:spcPts val="2750"/>
              </a:lnSpc>
              <a:spcBef>
                <a:spcPts val="95"/>
              </a:spcBef>
            </a:pP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расширенное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использование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респираторов* </a:t>
            </a:r>
            <a:r>
              <a:rPr dirty="0" sz="2300" spc="-7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(со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степенью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ниже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защиты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FFP2);</a:t>
            </a:r>
            <a:endParaRPr sz="2300">
              <a:latin typeface="Lucida Sans Unicode"/>
              <a:cs typeface="Lucida Sans Unicode"/>
            </a:endParaRPr>
          </a:p>
          <a:p>
            <a:pPr marL="398780" marR="2408555" indent="-386715">
              <a:lnSpc>
                <a:spcPts val="2750"/>
              </a:lnSpc>
              <a:spcBef>
                <a:spcPts val="1285"/>
              </a:spcBef>
              <a:buClr>
                <a:srgbClr val="00B895"/>
              </a:buClr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1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ен  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правильно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использоваться.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91980" y="422625"/>
            <a:ext cx="8077200" cy="54991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25">
                <a:solidFill>
                  <a:srgbClr val="FF2D66"/>
                </a:solidFill>
              </a:rPr>
              <a:t>Рациональное</a:t>
            </a:r>
            <a:r>
              <a:rPr dirty="0" sz="3400" spc="-225">
                <a:solidFill>
                  <a:srgbClr val="FF2D66"/>
                </a:solidFill>
              </a:rPr>
              <a:t> </a:t>
            </a:r>
            <a:r>
              <a:rPr dirty="0" sz="3400" spc="-20">
                <a:solidFill>
                  <a:srgbClr val="FF2D66"/>
                </a:solidFill>
              </a:rPr>
              <a:t>использование</a:t>
            </a:r>
            <a:r>
              <a:rPr dirty="0" sz="3400" spc="-220">
                <a:solidFill>
                  <a:srgbClr val="FF2D66"/>
                </a:solidFill>
              </a:rPr>
              <a:t> </a:t>
            </a:r>
            <a:r>
              <a:rPr dirty="0" sz="3400" spc="-80">
                <a:solidFill>
                  <a:srgbClr val="FF2D66"/>
                </a:solidFill>
              </a:rPr>
              <a:t>средств</a:t>
            </a:r>
            <a:endParaRPr sz="3400"/>
          </a:p>
        </p:txBody>
      </p:sp>
      <p:sp>
        <p:nvSpPr>
          <p:cNvPr id="15" name="object 15"/>
          <p:cNvSpPr txBox="1"/>
          <p:nvPr/>
        </p:nvSpPr>
        <p:spPr>
          <a:xfrm>
            <a:off x="6891980" y="894485"/>
            <a:ext cx="11527155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100">
                <a:solidFill>
                  <a:srgbClr val="FF2D66"/>
                </a:solidFill>
                <a:latin typeface="Lucida Sans Unicode"/>
                <a:cs typeface="Lucida Sans Unicode"/>
              </a:rPr>
              <a:t>индиви</a:t>
            </a:r>
            <a:r>
              <a:rPr dirty="0" sz="3400" spc="-125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3400" spc="-25">
                <a:solidFill>
                  <a:srgbClr val="FF2D66"/>
                </a:solidFill>
                <a:latin typeface="Lucida Sans Unicode"/>
                <a:cs typeface="Lucida Sans Unicode"/>
              </a:rPr>
              <a:t>уальной</a:t>
            </a:r>
            <a:r>
              <a:rPr dirty="0" sz="3400" spc="-19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0">
                <a:solidFill>
                  <a:srgbClr val="FF2D66"/>
                </a:solidFill>
                <a:latin typeface="Lucida Sans Unicode"/>
                <a:cs typeface="Lucida Sans Unicode"/>
              </a:rPr>
              <a:t>защиты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15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20">
                <a:solidFill>
                  <a:srgbClr val="565656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340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9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80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3400" spc="-70">
                <a:solidFill>
                  <a:srgbClr val="565656"/>
                </a:solidFill>
                <a:latin typeface="Lucida Sans Unicode"/>
                <a:cs typeface="Lucida Sans Unicode"/>
              </a:rPr>
              <a:t>ганизациях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454960" y="682805"/>
            <a:ext cx="969644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5">
                <a:solidFill>
                  <a:srgbClr val="0050EF"/>
                </a:solidFill>
                <a:latin typeface="Lucida Sans Unicode"/>
                <a:cs typeface="Lucida Sans Unicode"/>
              </a:rPr>
              <a:t>7.5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20" y="628430"/>
            <a:ext cx="44577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85">
                <a:solidFill>
                  <a:srgbClr val="A6A6A6"/>
                </a:solidFill>
                <a:latin typeface="Lucida Sans Unicode"/>
                <a:cs typeface="Lucida Sans Unicode"/>
              </a:rPr>
              <a:t>37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658" y="2074228"/>
            <a:ext cx="18989675" cy="8209280"/>
            <a:chOff x="511658" y="2074228"/>
            <a:chExt cx="18989675" cy="8209280"/>
          </a:xfrm>
        </p:grpSpPr>
        <p:sp>
          <p:nvSpPr>
            <p:cNvPr id="4" name="object 4"/>
            <p:cNvSpPr/>
            <p:nvPr/>
          </p:nvSpPr>
          <p:spPr>
            <a:xfrm>
              <a:off x="625763" y="2087880"/>
              <a:ext cx="18861405" cy="1190625"/>
            </a:xfrm>
            <a:custGeom>
              <a:avLst/>
              <a:gdLst/>
              <a:ahLst/>
              <a:cxnLst/>
              <a:rect l="l" t="t" r="r" b="b"/>
              <a:pathLst>
                <a:path w="18861405" h="1190625">
                  <a:moveTo>
                    <a:pt x="0" y="101293"/>
                  </a:moveTo>
                  <a:lnTo>
                    <a:pt x="7957" y="61874"/>
                  </a:lnTo>
                  <a:lnTo>
                    <a:pt x="29658" y="29676"/>
                  </a:lnTo>
                  <a:lnTo>
                    <a:pt x="61844" y="7963"/>
                  </a:lnTo>
                  <a:lnTo>
                    <a:pt x="101257" y="0"/>
                  </a:lnTo>
                  <a:lnTo>
                    <a:pt x="18760007" y="0"/>
                  </a:lnTo>
                  <a:lnTo>
                    <a:pt x="18799426" y="7963"/>
                  </a:lnTo>
                  <a:lnTo>
                    <a:pt x="18831624" y="29676"/>
                  </a:lnTo>
                  <a:lnTo>
                    <a:pt x="18853337" y="61874"/>
                  </a:lnTo>
                  <a:lnTo>
                    <a:pt x="18861301" y="101293"/>
                  </a:lnTo>
                  <a:lnTo>
                    <a:pt x="18861301" y="1089131"/>
                  </a:lnTo>
                  <a:lnTo>
                    <a:pt x="18853337" y="1128549"/>
                  </a:lnTo>
                  <a:lnTo>
                    <a:pt x="18831624" y="1160748"/>
                  </a:lnTo>
                  <a:lnTo>
                    <a:pt x="18799426" y="1182461"/>
                  </a:lnTo>
                  <a:lnTo>
                    <a:pt x="18760007" y="1190424"/>
                  </a:lnTo>
                  <a:lnTo>
                    <a:pt x="101257" y="1190424"/>
                  </a:lnTo>
                  <a:lnTo>
                    <a:pt x="61844" y="1182461"/>
                  </a:lnTo>
                  <a:lnTo>
                    <a:pt x="29658" y="1160748"/>
                  </a:lnTo>
                  <a:lnTo>
                    <a:pt x="7957" y="1128549"/>
                  </a:lnTo>
                  <a:lnTo>
                    <a:pt x="0" y="1089131"/>
                  </a:lnTo>
                  <a:lnTo>
                    <a:pt x="0" y="101293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58" y="3738160"/>
              <a:ext cx="9354940" cy="65452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752" y="3742581"/>
              <a:ext cx="8728507" cy="57333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580" y="3844056"/>
              <a:ext cx="9068435" cy="6259195"/>
            </a:xfrm>
            <a:custGeom>
              <a:avLst/>
              <a:gdLst/>
              <a:ahLst/>
              <a:cxnLst/>
              <a:rect l="l" t="t" r="r" b="b"/>
              <a:pathLst>
                <a:path w="9068435" h="6259195">
                  <a:moveTo>
                    <a:pt x="8916363" y="0"/>
                  </a:moveTo>
                  <a:lnTo>
                    <a:pt x="152021" y="0"/>
                  </a:lnTo>
                  <a:lnTo>
                    <a:pt x="103970" y="7754"/>
                  </a:lnTo>
                  <a:lnTo>
                    <a:pt x="62238" y="29344"/>
                  </a:lnTo>
                  <a:lnTo>
                    <a:pt x="29330" y="62259"/>
                  </a:lnTo>
                  <a:lnTo>
                    <a:pt x="7749" y="103992"/>
                  </a:lnTo>
                  <a:lnTo>
                    <a:pt x="0" y="152031"/>
                  </a:lnTo>
                  <a:lnTo>
                    <a:pt x="0" y="6106699"/>
                  </a:lnTo>
                  <a:lnTo>
                    <a:pt x="7749" y="6154738"/>
                  </a:lnTo>
                  <a:lnTo>
                    <a:pt x="29330" y="6196470"/>
                  </a:lnTo>
                  <a:lnTo>
                    <a:pt x="62238" y="6229386"/>
                  </a:lnTo>
                  <a:lnTo>
                    <a:pt x="103970" y="6250976"/>
                  </a:lnTo>
                  <a:lnTo>
                    <a:pt x="152021" y="6258730"/>
                  </a:lnTo>
                  <a:lnTo>
                    <a:pt x="8916363" y="6258730"/>
                  </a:lnTo>
                  <a:lnTo>
                    <a:pt x="8964402" y="6250976"/>
                  </a:lnTo>
                  <a:lnTo>
                    <a:pt x="9006134" y="6229386"/>
                  </a:lnTo>
                  <a:lnTo>
                    <a:pt x="9039050" y="6196470"/>
                  </a:lnTo>
                  <a:lnTo>
                    <a:pt x="9060640" y="6154738"/>
                  </a:lnTo>
                  <a:lnTo>
                    <a:pt x="9068394" y="6106699"/>
                  </a:lnTo>
                  <a:lnTo>
                    <a:pt x="9068394" y="152031"/>
                  </a:lnTo>
                  <a:lnTo>
                    <a:pt x="9060640" y="103992"/>
                  </a:lnTo>
                  <a:lnTo>
                    <a:pt x="9039050" y="62259"/>
                  </a:lnTo>
                  <a:lnTo>
                    <a:pt x="9006134" y="29344"/>
                  </a:lnTo>
                  <a:lnTo>
                    <a:pt x="8964402" y="7754"/>
                  </a:lnTo>
                  <a:lnTo>
                    <a:pt x="891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09463" y="10548363"/>
            <a:ext cx="153733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Предлагаемые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длительному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повторному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использованию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СИЗ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имеют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временный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характер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период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возможного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недостаточного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обеспечения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СИЗ.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942" y="3974749"/>
            <a:ext cx="7955915" cy="5133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10">
                <a:solidFill>
                  <a:srgbClr val="00B895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80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0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50">
                <a:solidFill>
                  <a:srgbClr val="00B895"/>
                </a:solidFill>
                <a:latin typeface="Lucida Sans Unicode"/>
                <a:cs typeface="Lucida Sans Unicode"/>
              </a:rPr>
              <a:t>орное</a:t>
            </a:r>
            <a:r>
              <a:rPr dirty="0" sz="2550" spc="-19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B895"/>
                </a:solidFill>
                <a:latin typeface="Lucida Sans Unicode"/>
                <a:cs typeface="Lucida Sans Unicode"/>
              </a:rPr>
              <a:t>исп</a:t>
            </a:r>
            <a:r>
              <a:rPr dirty="0" sz="2550" spc="-8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15">
                <a:solidFill>
                  <a:srgbClr val="00B895"/>
                </a:solidFill>
                <a:latin typeface="Lucida Sans Unicode"/>
                <a:cs typeface="Lucida Sans Unicode"/>
              </a:rPr>
              <a:t>льзова</a:t>
            </a:r>
            <a:r>
              <a:rPr dirty="0" sz="2550" spc="20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20">
                <a:solidFill>
                  <a:srgbClr val="00B895"/>
                </a:solidFill>
                <a:latin typeface="Lucida Sans Unicode"/>
                <a:cs typeface="Lucida Sans Unicode"/>
              </a:rPr>
              <a:t>ие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B895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550" spc="-75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0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ора</a:t>
            </a:r>
            <a:endParaRPr sz="2550">
              <a:latin typeface="Lucida Sans Unicode"/>
              <a:cs typeface="Lucida Sans Unicode"/>
            </a:endParaRPr>
          </a:p>
          <a:p>
            <a:pPr marL="12700" marR="294005">
              <a:lnSpc>
                <a:spcPct val="101099"/>
              </a:lnSpc>
            </a:pPr>
            <a:r>
              <a:rPr dirty="0" sz="2550" spc="-10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ем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ж</a:t>
            </a:r>
            <a:r>
              <a:rPr dirty="0" sz="2550" spc="-5">
                <a:solidFill>
                  <a:srgbClr val="00B895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00B895"/>
                </a:solidFill>
                <a:latin typeface="Lucida Sans Unicode"/>
                <a:cs typeface="Lucida Sans Unicode"/>
              </a:rPr>
              <a:t>медици</a:t>
            </a:r>
            <a:r>
              <a:rPr dirty="0" sz="2550" spc="-80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50">
                <a:solidFill>
                  <a:srgbClr val="00B895"/>
                </a:solidFill>
                <a:latin typeface="Lucida Sans Unicode"/>
                <a:cs typeface="Lucida Sans Unicode"/>
              </a:rPr>
              <a:t>ским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B895"/>
                </a:solidFill>
                <a:latin typeface="Lucida Sans Unicode"/>
                <a:cs typeface="Lucida Sans Unicode"/>
              </a:rPr>
              <a:t>раб</a:t>
            </a:r>
            <a:r>
              <a:rPr dirty="0" sz="2550" spc="-8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40">
                <a:solidFill>
                  <a:srgbClr val="00B895"/>
                </a:solidFill>
                <a:latin typeface="Lucida Sans Unicode"/>
                <a:cs typeface="Lucida Sans Unicode"/>
              </a:rPr>
              <a:t>тни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ом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10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у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словиях  </a:t>
            </a:r>
            <a:r>
              <a:rPr dirty="0" sz="2550" spc="-3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15">
                <a:solidFill>
                  <a:srgbClr val="00B895"/>
                </a:solidFill>
                <a:latin typeface="Lucida Sans Unicode"/>
                <a:cs typeface="Lucida Sans Unicode"/>
              </a:rPr>
              <a:t>азания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помощи</a:t>
            </a:r>
            <a:r>
              <a:rPr dirty="0" sz="2550" spc="-18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9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льным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25">
                <a:solidFill>
                  <a:srgbClr val="00B895"/>
                </a:solidFill>
                <a:latin typeface="Lucida Sans Unicode"/>
                <a:cs typeface="Lucida Sans Unicode"/>
              </a:rPr>
              <a:t>C</a:t>
            </a:r>
            <a:r>
              <a:rPr dirty="0" sz="2550" spc="-235">
                <a:solidFill>
                  <a:srgbClr val="00B895"/>
                </a:solidFill>
                <a:latin typeface="Lucida Sans Unicode"/>
                <a:cs typeface="Lucida Sans Unicode"/>
              </a:rPr>
              <a:t>O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VI</a:t>
            </a:r>
            <a:r>
              <a:rPr dirty="0" sz="2550" spc="-140">
                <a:solidFill>
                  <a:srgbClr val="00B895"/>
                </a:solidFill>
                <a:latin typeface="Lucida Sans Unicode"/>
                <a:cs typeface="Lucida Sans Unicode"/>
              </a:rPr>
              <a:t>D</a:t>
            </a:r>
            <a:r>
              <a:rPr dirty="0" sz="2550" spc="-484">
                <a:solidFill>
                  <a:srgbClr val="00B895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360">
                <a:solidFill>
                  <a:srgbClr val="00B895"/>
                </a:solidFill>
                <a:latin typeface="Lucida Sans Unicode"/>
                <a:cs typeface="Lucida Sans Unicode"/>
              </a:rPr>
              <a:t>19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35">
                <a:solidFill>
                  <a:srgbClr val="00B895"/>
                </a:solidFill>
                <a:latin typeface="Lucida Sans Unicode"/>
                <a:cs typeface="Lucida Sans Unicode"/>
              </a:rPr>
              <a:t>во</a:t>
            </a:r>
            <a:r>
              <a:rPr dirty="0" sz="2550" spc="35">
                <a:solidFill>
                  <a:srgbClr val="00B895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80">
                <a:solidFill>
                  <a:srgbClr val="00B895"/>
                </a:solidFill>
                <a:latin typeface="Lucida Sans Unicode"/>
                <a:cs typeface="Lucida Sans Unicode"/>
              </a:rPr>
              <a:t>м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жно 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6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20">
                <a:solidFill>
                  <a:srgbClr val="00B895"/>
                </a:solidFill>
                <a:latin typeface="Lucida Sans Unicode"/>
                <a:cs typeface="Lucida Sans Unicode"/>
              </a:rPr>
              <a:t>вып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лнении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следую</a:t>
            </a:r>
            <a:r>
              <a:rPr dirty="0" sz="2550" spc="-110">
                <a:solidFill>
                  <a:srgbClr val="00B895"/>
                </a:solidFill>
                <a:latin typeface="Lucida Sans Unicode"/>
                <a:cs typeface="Lucida Sans Unicode"/>
              </a:rPr>
              <a:t>щ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их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у</a:t>
            </a:r>
            <a:r>
              <a:rPr dirty="0" sz="2550" spc="-35">
                <a:solidFill>
                  <a:srgbClr val="00B895"/>
                </a:solidFill>
                <a:latin typeface="Lucida Sans Unicode"/>
                <a:cs typeface="Lucida Sans Unicode"/>
              </a:rPr>
              <a:t>словий: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2150"/>
              </a:spcBef>
              <a:buClr>
                <a:srgbClr val="00B895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физически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овреж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ен;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2135"/>
              </a:spcBef>
              <a:buClr>
                <a:srgbClr val="00B895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обеспечивает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плотное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прилегание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лицу,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исключающее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утечку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воздуха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под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полумаску;</a:t>
            </a:r>
            <a:endParaRPr sz="2300">
              <a:latin typeface="Lucida Sans Unicode"/>
              <a:cs typeface="Lucida Sans Unicode"/>
            </a:endParaRPr>
          </a:p>
          <a:p>
            <a:pPr marL="339725" marR="332740" indent="-327660">
              <a:lnSpc>
                <a:spcPts val="2750"/>
              </a:lnSpc>
              <a:spcBef>
                <a:spcPts val="2240"/>
              </a:spcBef>
              <a:buClr>
                <a:srgbClr val="00B895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оз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ает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изб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очно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опр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тивления 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дыханию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повы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ш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енной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влажности;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2045"/>
              </a:spcBef>
              <a:buClr>
                <a:srgbClr val="00B895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имеет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видимых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следов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контаминации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логически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жид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остями.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12276" y="3734909"/>
            <a:ext cx="9347200" cy="6548755"/>
            <a:chOff x="10312276" y="3734909"/>
            <a:chExt cx="9347200" cy="65487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2276" y="3734909"/>
              <a:ext cx="9347190" cy="65484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8679" y="3761130"/>
              <a:ext cx="7936345" cy="61599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18124" y="3840783"/>
              <a:ext cx="9060815" cy="6262370"/>
            </a:xfrm>
            <a:custGeom>
              <a:avLst/>
              <a:gdLst/>
              <a:ahLst/>
              <a:cxnLst/>
              <a:rect l="l" t="t" r="r" b="b"/>
              <a:pathLst>
                <a:path w="9060815" h="6262370">
                  <a:moveTo>
                    <a:pt x="8872627" y="0"/>
                  </a:moveTo>
                  <a:lnTo>
                    <a:pt x="188129" y="0"/>
                  </a:lnTo>
                  <a:lnTo>
                    <a:pt x="138106" y="6718"/>
                  </a:lnTo>
                  <a:lnTo>
                    <a:pt x="93163" y="25678"/>
                  </a:lnTo>
                  <a:lnTo>
                    <a:pt x="55090" y="55090"/>
                  </a:lnTo>
                  <a:lnTo>
                    <a:pt x="25678" y="93163"/>
                  </a:lnTo>
                  <a:lnTo>
                    <a:pt x="6718" y="138106"/>
                  </a:lnTo>
                  <a:lnTo>
                    <a:pt x="0" y="188129"/>
                  </a:lnTo>
                  <a:lnTo>
                    <a:pt x="0" y="6073875"/>
                  </a:lnTo>
                  <a:lnTo>
                    <a:pt x="6718" y="6123897"/>
                  </a:lnTo>
                  <a:lnTo>
                    <a:pt x="25678" y="6168840"/>
                  </a:lnTo>
                  <a:lnTo>
                    <a:pt x="55090" y="6206913"/>
                  </a:lnTo>
                  <a:lnTo>
                    <a:pt x="93163" y="6236325"/>
                  </a:lnTo>
                  <a:lnTo>
                    <a:pt x="138106" y="6255286"/>
                  </a:lnTo>
                  <a:lnTo>
                    <a:pt x="188129" y="6262004"/>
                  </a:lnTo>
                  <a:lnTo>
                    <a:pt x="8872627" y="6262004"/>
                  </a:lnTo>
                  <a:lnTo>
                    <a:pt x="8922650" y="6255286"/>
                  </a:lnTo>
                  <a:lnTo>
                    <a:pt x="8967593" y="6236325"/>
                  </a:lnTo>
                  <a:lnTo>
                    <a:pt x="9005666" y="6206913"/>
                  </a:lnTo>
                  <a:lnTo>
                    <a:pt x="9035078" y="6168840"/>
                  </a:lnTo>
                  <a:lnTo>
                    <a:pt x="9054038" y="6123897"/>
                  </a:lnTo>
                  <a:lnTo>
                    <a:pt x="9060756" y="6073875"/>
                  </a:lnTo>
                  <a:lnTo>
                    <a:pt x="9060756" y="188129"/>
                  </a:lnTo>
                  <a:lnTo>
                    <a:pt x="9054038" y="138106"/>
                  </a:lnTo>
                  <a:lnTo>
                    <a:pt x="9035078" y="93163"/>
                  </a:lnTo>
                  <a:lnTo>
                    <a:pt x="9005666" y="55090"/>
                  </a:lnTo>
                  <a:lnTo>
                    <a:pt x="8967593" y="25678"/>
                  </a:lnTo>
                  <a:lnTo>
                    <a:pt x="8922650" y="6718"/>
                  </a:lnTo>
                  <a:lnTo>
                    <a:pt x="8872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672228" y="3982569"/>
            <a:ext cx="7180580" cy="55695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90"/>
              </a:spcBef>
            </a:pPr>
            <a:r>
              <a:rPr dirty="0" sz="2300" spc="-40">
                <a:latin typeface="Lucida Sans Unicode"/>
                <a:cs typeface="Lucida Sans Unicode"/>
              </a:rPr>
              <a:t>если </a:t>
            </a:r>
            <a:r>
              <a:rPr dirty="0" sz="2300" spc="-65">
                <a:latin typeface="Lucida Sans Unicode"/>
                <a:cs typeface="Lucida Sans Unicode"/>
              </a:rPr>
              <a:t>предполагается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повторное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использование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latin typeface="Lucida Sans Unicode"/>
                <a:cs typeface="Lucida Sans Unicode"/>
              </a:rPr>
              <a:t>рес</a:t>
            </a:r>
            <a:r>
              <a:rPr dirty="0" sz="2300" spc="-65">
                <a:latin typeface="Lucida Sans Unicode"/>
                <a:cs typeface="Lucida Sans Unicode"/>
              </a:rPr>
              <a:t>п</a:t>
            </a:r>
            <a:r>
              <a:rPr dirty="0" sz="2300" spc="-50">
                <a:latin typeface="Lucida Sans Unicode"/>
                <a:cs typeface="Lucida Sans Unicode"/>
              </a:rPr>
              <a:t>ир</a:t>
            </a:r>
            <a:r>
              <a:rPr dirty="0" sz="2300" spc="-65">
                <a:latin typeface="Lucida Sans Unicode"/>
                <a:cs typeface="Lucida Sans Unicode"/>
              </a:rPr>
              <a:t>а</a:t>
            </a:r>
            <a:r>
              <a:rPr dirty="0" sz="2300" spc="-145">
                <a:latin typeface="Lucida Sans Unicode"/>
                <a:cs typeface="Lucida Sans Unicode"/>
              </a:rPr>
              <a:t>т</a:t>
            </a:r>
            <a:r>
              <a:rPr dirty="0" sz="2300" spc="-65">
                <a:latin typeface="Lucida Sans Unicode"/>
                <a:cs typeface="Lucida Sans Unicode"/>
              </a:rPr>
              <a:t>ор</a:t>
            </a:r>
            <a:r>
              <a:rPr dirty="0" sz="2300" spc="-35">
                <a:latin typeface="Lucida Sans Unicode"/>
                <a:cs typeface="Lucida Sans Unicode"/>
              </a:rPr>
              <a:t>а</a:t>
            </a:r>
            <a:r>
              <a:rPr dirty="0" sz="2300" spc="-120">
                <a:latin typeface="Lucida Sans Unicode"/>
                <a:cs typeface="Lucida Sans Unicode"/>
              </a:rPr>
              <a:t>,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95">
                <a:latin typeface="Lucida Sans Unicode"/>
                <a:cs typeface="Lucida Sans Unicode"/>
              </a:rPr>
              <a:t>е</a:t>
            </a:r>
            <a:r>
              <a:rPr dirty="0" sz="2300" spc="-120">
                <a:latin typeface="Lucida Sans Unicode"/>
                <a:cs typeface="Lucida Sans Unicode"/>
              </a:rPr>
              <a:t>г</a:t>
            </a:r>
            <a:r>
              <a:rPr dirty="0" sz="2300" spc="-75">
                <a:latin typeface="Lucida Sans Unicode"/>
                <a:cs typeface="Lucida Sans Unicode"/>
              </a:rPr>
              <a:t>о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марки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ини</a:t>
            </a:r>
            <a:r>
              <a:rPr dirty="0" sz="2300" spc="-45">
                <a:latin typeface="Lucida Sans Unicode"/>
                <a:cs typeface="Lucida Sans Unicode"/>
              </a:rPr>
              <a:t>циала</a:t>
            </a:r>
            <a:r>
              <a:rPr dirty="0" sz="2300" spc="-50">
                <a:latin typeface="Lucida Sans Unicode"/>
                <a:cs typeface="Lucida Sans Unicode"/>
              </a:rPr>
              <a:t>м</a:t>
            </a:r>
            <a:r>
              <a:rPr dirty="0" sz="2300" spc="-25">
                <a:latin typeface="Lucida Sans Unicode"/>
                <a:cs typeface="Lucida Sans Unicode"/>
              </a:rPr>
              <a:t>и  </a:t>
            </a:r>
            <a:r>
              <a:rPr dirty="0" sz="2300" spc="-25">
                <a:latin typeface="Lucida Sans Unicode"/>
                <a:cs typeface="Lucida Sans Unicode"/>
              </a:rPr>
              <a:t>пользователя,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дезинфицируют</a:t>
            </a:r>
            <a:r>
              <a:rPr dirty="0" sz="230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latin typeface="Lucida Sans Unicode"/>
                <a:cs typeface="Lucida Sans Unicode"/>
              </a:rPr>
              <a:t>ультрафиолетовым </a:t>
            </a:r>
            <a:r>
              <a:rPr dirty="0" sz="2300" spc="-715">
                <a:latin typeface="Lucida Sans Unicode"/>
                <a:cs typeface="Lucida Sans Unicode"/>
              </a:rPr>
              <a:t> </a:t>
            </a:r>
            <a:r>
              <a:rPr dirty="0" sz="2300" spc="-50">
                <a:latin typeface="Lucida Sans Unicode"/>
                <a:cs typeface="Lucida Sans Unicode"/>
              </a:rPr>
              <a:t>ба</a:t>
            </a:r>
            <a:r>
              <a:rPr dirty="0" sz="2300" spc="-45">
                <a:latin typeface="Lucida Sans Unicode"/>
                <a:cs typeface="Lucida Sans Unicode"/>
              </a:rPr>
              <a:t>к</a:t>
            </a:r>
            <a:r>
              <a:rPr dirty="0" sz="2300" spc="-145">
                <a:latin typeface="Lucida Sans Unicode"/>
                <a:cs typeface="Lucida Sans Unicode"/>
              </a:rPr>
              <a:t>т</a:t>
            </a:r>
            <a:r>
              <a:rPr dirty="0" sz="2300" spc="-55">
                <a:latin typeface="Lucida Sans Unicode"/>
                <a:cs typeface="Lucida Sans Unicode"/>
              </a:rPr>
              <a:t>ер</a:t>
            </a:r>
            <a:r>
              <a:rPr dirty="0" sz="2300" spc="-50">
                <a:latin typeface="Lucida Sans Unicode"/>
                <a:cs typeface="Lucida Sans Unicode"/>
              </a:rPr>
              <a:t>и</a:t>
            </a:r>
            <a:r>
              <a:rPr dirty="0" sz="2300" spc="-90">
                <a:latin typeface="Lucida Sans Unicode"/>
                <a:cs typeface="Lucida Sans Unicode"/>
              </a:rPr>
              <a:t>ци</a:t>
            </a:r>
            <a:r>
              <a:rPr dirty="0" sz="2300" spc="-80">
                <a:latin typeface="Lucida Sans Unicode"/>
                <a:cs typeface="Lucida Sans Unicode"/>
              </a:rPr>
              <a:t>дны</a:t>
            </a:r>
            <a:r>
              <a:rPr dirty="0" sz="2300" spc="-80">
                <a:latin typeface="Lucida Sans Unicode"/>
                <a:cs typeface="Lucida Sans Unicode"/>
              </a:rPr>
              <a:t>м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 spc="-80">
                <a:latin typeface="Lucida Sans Unicode"/>
                <a:cs typeface="Lucida Sans Unicode"/>
              </a:rPr>
              <a:t>о</a:t>
            </a:r>
            <a:r>
              <a:rPr dirty="0" sz="2300" spc="-100">
                <a:latin typeface="Lucida Sans Unicode"/>
                <a:cs typeface="Lucida Sans Unicode"/>
              </a:rPr>
              <a:t>б</a:t>
            </a:r>
            <a:r>
              <a:rPr dirty="0" sz="2300" spc="-20">
                <a:latin typeface="Lucida Sans Unicode"/>
                <a:cs typeface="Lucida Sans Unicode"/>
              </a:rPr>
              <a:t>лучен</a:t>
            </a:r>
            <a:r>
              <a:rPr dirty="0" sz="2300" spc="-15">
                <a:latin typeface="Lucida Sans Unicode"/>
                <a:cs typeface="Lucida Sans Unicode"/>
              </a:rPr>
              <a:t>и</a:t>
            </a:r>
            <a:r>
              <a:rPr dirty="0" sz="2300" spc="-50">
                <a:latin typeface="Lucida Sans Unicode"/>
                <a:cs typeface="Lucida Sans Unicode"/>
              </a:rPr>
              <a:t>е</a:t>
            </a:r>
            <a:r>
              <a:rPr dirty="0" sz="2300" spc="-55">
                <a:latin typeface="Lucida Sans Unicode"/>
                <a:cs typeface="Lucida Sans Unicode"/>
              </a:rPr>
              <a:t>м</a:t>
            </a:r>
            <a:r>
              <a:rPr dirty="0" sz="2300" spc="-120">
                <a:latin typeface="Lucida Sans Unicode"/>
                <a:cs typeface="Lucida Sans Unicode"/>
              </a:rPr>
              <a:t>,</a:t>
            </a:r>
            <a:r>
              <a:rPr dirty="0" sz="2300" spc="-155">
                <a:latin typeface="Lucida Sans Unicode"/>
                <a:cs typeface="Lucida Sans Unicode"/>
              </a:rPr>
              <a:t> </a:t>
            </a:r>
            <a:r>
              <a:rPr dirty="0" sz="2300" spc="-204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лностью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высохнуть;</a:t>
            </a:r>
            <a:endParaRPr sz="2300">
              <a:latin typeface="Lucida Sans Unicode"/>
              <a:cs typeface="Lucida Sans Unicode"/>
            </a:endParaRPr>
          </a:p>
          <a:p>
            <a:pPr marL="12700" marR="205740">
              <a:lnSpc>
                <a:spcPts val="2750"/>
              </a:lnSpc>
              <a:spcBef>
                <a:spcPts val="1720"/>
              </a:spcBef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рес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оры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нель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ыть,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еханически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чистить, 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обрабатывать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дезинфектантами,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обеззараживать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25">
                <a:solidFill>
                  <a:srgbClr val="1F1F1F"/>
                </a:solidFill>
                <a:latin typeface="Lucida Sans Unicode"/>
                <a:cs typeface="Lucida Sans Unicode"/>
              </a:rPr>
              <a:t>вы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окими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ту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ами,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аром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.;</a:t>
            </a:r>
            <a:endParaRPr sz="2300">
              <a:latin typeface="Lucida Sans Unicode"/>
              <a:cs typeface="Lucida Sans Unicode"/>
            </a:endParaRPr>
          </a:p>
          <a:p>
            <a:pPr marL="12700" marR="718820">
              <a:lnSpc>
                <a:spcPts val="2750"/>
              </a:lnSpc>
              <a:spcBef>
                <a:spcPts val="1714"/>
              </a:spcBef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жду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пер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орн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сп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15">
                <a:solidFill>
                  <a:srgbClr val="1F1F1F"/>
                </a:solidFill>
                <a:latin typeface="Lucida Sans Unicode"/>
                <a:cs typeface="Lucida Sans Unicode"/>
              </a:rPr>
              <a:t>льзов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ан</a:t>
            </a:r>
            <a:r>
              <a:rPr dirty="0" sz="2300" spc="30">
                <a:solidFill>
                  <a:srgbClr val="1F1F1F"/>
                </a:solidFill>
                <a:latin typeface="Lucida Sans Unicode"/>
                <a:cs typeface="Lucida Sans Unicode"/>
              </a:rPr>
              <a:t>ия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рес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хранить</a:t>
            </a:r>
            <a:r>
              <a:rPr dirty="0" sz="23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60"/>
              </a:lnSpc>
            </a:pP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рас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равлен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ном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ви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су</a:t>
            </a:r>
            <a:r>
              <a:rPr dirty="0" sz="2300" spc="-204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чис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е;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5"/>
              </a:lnSpc>
              <a:spcBef>
                <a:spcPts val="1710"/>
              </a:spcBef>
            </a:pP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каждого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снятия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респиратора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0"/>
              </a:lnSpc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маска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леж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ут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ил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зац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755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ет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исп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льзов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ться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орн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24365" y="3290853"/>
            <a:ext cx="2400300" cy="5839460"/>
            <a:chOff x="8924365" y="3290853"/>
            <a:chExt cx="2400300" cy="583946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4365" y="3290853"/>
              <a:ext cx="2225908" cy="18712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769231" y="4122123"/>
              <a:ext cx="555625" cy="5008245"/>
            </a:xfrm>
            <a:custGeom>
              <a:avLst/>
              <a:gdLst/>
              <a:ahLst/>
              <a:cxnLst/>
              <a:rect l="l" t="t" r="r" b="b"/>
              <a:pathLst>
                <a:path w="555625" h="5008245">
                  <a:moveTo>
                    <a:pt x="555345" y="4982616"/>
                  </a:moveTo>
                  <a:lnTo>
                    <a:pt x="551992" y="4969243"/>
                  </a:lnTo>
                  <a:lnTo>
                    <a:pt x="540880" y="4949939"/>
                  </a:lnTo>
                  <a:lnTo>
                    <a:pt x="503859" y="4885550"/>
                  </a:lnTo>
                  <a:lnTo>
                    <a:pt x="489051" y="4859794"/>
                  </a:lnTo>
                  <a:lnTo>
                    <a:pt x="359460" y="4634458"/>
                  </a:lnTo>
                  <a:lnTo>
                    <a:pt x="309867" y="4548213"/>
                  </a:lnTo>
                  <a:lnTo>
                    <a:pt x="309867" y="4917745"/>
                  </a:lnTo>
                  <a:lnTo>
                    <a:pt x="307378" y="4930381"/>
                  </a:lnTo>
                  <a:lnTo>
                    <a:pt x="300532" y="4940605"/>
                  </a:lnTo>
                  <a:lnTo>
                    <a:pt x="290309" y="4947437"/>
                  </a:lnTo>
                  <a:lnTo>
                    <a:pt x="277672" y="4949939"/>
                  </a:lnTo>
                  <a:lnTo>
                    <a:pt x="265036" y="4947437"/>
                  </a:lnTo>
                  <a:lnTo>
                    <a:pt x="254812" y="4940605"/>
                  </a:lnTo>
                  <a:lnTo>
                    <a:pt x="247967" y="4930381"/>
                  </a:lnTo>
                  <a:lnTo>
                    <a:pt x="245478" y="4917745"/>
                  </a:lnTo>
                  <a:lnTo>
                    <a:pt x="247967" y="4905108"/>
                  </a:lnTo>
                  <a:lnTo>
                    <a:pt x="290309" y="4888039"/>
                  </a:lnTo>
                  <a:lnTo>
                    <a:pt x="309867" y="4917745"/>
                  </a:lnTo>
                  <a:lnTo>
                    <a:pt x="309867" y="4548213"/>
                  </a:lnTo>
                  <a:lnTo>
                    <a:pt x="300215" y="4531423"/>
                  </a:lnTo>
                  <a:lnTo>
                    <a:pt x="296989" y="4528159"/>
                  </a:lnTo>
                  <a:lnTo>
                    <a:pt x="296989" y="4634458"/>
                  </a:lnTo>
                  <a:lnTo>
                    <a:pt x="296989" y="4859794"/>
                  </a:lnTo>
                  <a:lnTo>
                    <a:pt x="258356" y="4859794"/>
                  </a:lnTo>
                  <a:lnTo>
                    <a:pt x="258356" y="4634458"/>
                  </a:lnTo>
                  <a:lnTo>
                    <a:pt x="296989" y="4634458"/>
                  </a:lnTo>
                  <a:lnTo>
                    <a:pt x="296989" y="4528159"/>
                  </a:lnTo>
                  <a:lnTo>
                    <a:pt x="290550" y="4521644"/>
                  </a:lnTo>
                  <a:lnTo>
                    <a:pt x="277990" y="4518380"/>
                  </a:lnTo>
                  <a:lnTo>
                    <a:pt x="265442" y="4521644"/>
                  </a:lnTo>
                  <a:lnTo>
                    <a:pt x="255778" y="4531423"/>
                  </a:lnTo>
                  <a:lnTo>
                    <a:pt x="3365" y="4969243"/>
                  </a:lnTo>
                  <a:lnTo>
                    <a:pt x="0" y="4982616"/>
                  </a:lnTo>
                  <a:lnTo>
                    <a:pt x="3517" y="4995088"/>
                  </a:lnTo>
                  <a:lnTo>
                    <a:pt x="12598" y="5004282"/>
                  </a:lnTo>
                  <a:lnTo>
                    <a:pt x="25895" y="5007876"/>
                  </a:lnTo>
                  <a:lnTo>
                    <a:pt x="529450" y="5007876"/>
                  </a:lnTo>
                  <a:lnTo>
                    <a:pt x="542747" y="5004282"/>
                  </a:lnTo>
                  <a:lnTo>
                    <a:pt x="551827" y="4995088"/>
                  </a:lnTo>
                  <a:lnTo>
                    <a:pt x="555345" y="4982616"/>
                  </a:lnTo>
                  <a:close/>
                </a:path>
                <a:path w="555625" h="5008245">
                  <a:moveTo>
                    <a:pt x="555345" y="3762730"/>
                  </a:moveTo>
                  <a:lnTo>
                    <a:pt x="551992" y="3749370"/>
                  </a:lnTo>
                  <a:lnTo>
                    <a:pt x="540880" y="3730053"/>
                  </a:lnTo>
                  <a:lnTo>
                    <a:pt x="503859" y="3665664"/>
                  </a:lnTo>
                  <a:lnTo>
                    <a:pt x="489051" y="3639909"/>
                  </a:lnTo>
                  <a:lnTo>
                    <a:pt x="359460" y="3414572"/>
                  </a:lnTo>
                  <a:lnTo>
                    <a:pt x="309867" y="3328327"/>
                  </a:lnTo>
                  <a:lnTo>
                    <a:pt x="309867" y="3697859"/>
                  </a:lnTo>
                  <a:lnTo>
                    <a:pt x="307378" y="3710495"/>
                  </a:lnTo>
                  <a:lnTo>
                    <a:pt x="300532" y="3720719"/>
                  </a:lnTo>
                  <a:lnTo>
                    <a:pt x="290309" y="3727551"/>
                  </a:lnTo>
                  <a:lnTo>
                    <a:pt x="277672" y="3730053"/>
                  </a:lnTo>
                  <a:lnTo>
                    <a:pt x="265036" y="3727551"/>
                  </a:lnTo>
                  <a:lnTo>
                    <a:pt x="254812" y="3720719"/>
                  </a:lnTo>
                  <a:lnTo>
                    <a:pt x="247967" y="3710495"/>
                  </a:lnTo>
                  <a:lnTo>
                    <a:pt x="245478" y="3697859"/>
                  </a:lnTo>
                  <a:lnTo>
                    <a:pt x="247967" y="3685222"/>
                  </a:lnTo>
                  <a:lnTo>
                    <a:pt x="290309" y="3668166"/>
                  </a:lnTo>
                  <a:lnTo>
                    <a:pt x="309867" y="3697859"/>
                  </a:lnTo>
                  <a:lnTo>
                    <a:pt x="309867" y="3328327"/>
                  </a:lnTo>
                  <a:lnTo>
                    <a:pt x="300215" y="3311537"/>
                  </a:lnTo>
                  <a:lnTo>
                    <a:pt x="296989" y="3308273"/>
                  </a:lnTo>
                  <a:lnTo>
                    <a:pt x="296989" y="3414572"/>
                  </a:lnTo>
                  <a:lnTo>
                    <a:pt x="296989" y="3639909"/>
                  </a:lnTo>
                  <a:lnTo>
                    <a:pt x="258356" y="3639909"/>
                  </a:lnTo>
                  <a:lnTo>
                    <a:pt x="258356" y="3414572"/>
                  </a:lnTo>
                  <a:lnTo>
                    <a:pt x="296989" y="3414572"/>
                  </a:lnTo>
                  <a:lnTo>
                    <a:pt x="296989" y="3308273"/>
                  </a:lnTo>
                  <a:lnTo>
                    <a:pt x="290550" y="3301758"/>
                  </a:lnTo>
                  <a:lnTo>
                    <a:pt x="277990" y="3298494"/>
                  </a:lnTo>
                  <a:lnTo>
                    <a:pt x="265442" y="3301758"/>
                  </a:lnTo>
                  <a:lnTo>
                    <a:pt x="255778" y="3311537"/>
                  </a:lnTo>
                  <a:lnTo>
                    <a:pt x="3365" y="3749370"/>
                  </a:lnTo>
                  <a:lnTo>
                    <a:pt x="0" y="3762730"/>
                  </a:lnTo>
                  <a:lnTo>
                    <a:pt x="3517" y="3775202"/>
                  </a:lnTo>
                  <a:lnTo>
                    <a:pt x="12598" y="3784396"/>
                  </a:lnTo>
                  <a:lnTo>
                    <a:pt x="25895" y="3787991"/>
                  </a:lnTo>
                  <a:lnTo>
                    <a:pt x="529450" y="3787991"/>
                  </a:lnTo>
                  <a:lnTo>
                    <a:pt x="542747" y="3784396"/>
                  </a:lnTo>
                  <a:lnTo>
                    <a:pt x="551827" y="3775202"/>
                  </a:lnTo>
                  <a:lnTo>
                    <a:pt x="555345" y="3762730"/>
                  </a:lnTo>
                  <a:close/>
                </a:path>
                <a:path w="555625" h="5008245">
                  <a:moveTo>
                    <a:pt x="555345" y="2408644"/>
                  </a:moveTo>
                  <a:lnTo>
                    <a:pt x="551992" y="2395270"/>
                  </a:lnTo>
                  <a:lnTo>
                    <a:pt x="540880" y="2375954"/>
                  </a:lnTo>
                  <a:lnTo>
                    <a:pt x="503859" y="2311565"/>
                  </a:lnTo>
                  <a:lnTo>
                    <a:pt x="489051" y="2285822"/>
                  </a:lnTo>
                  <a:lnTo>
                    <a:pt x="359460" y="2060473"/>
                  </a:lnTo>
                  <a:lnTo>
                    <a:pt x="309867" y="1974227"/>
                  </a:lnTo>
                  <a:lnTo>
                    <a:pt x="309867" y="2343759"/>
                  </a:lnTo>
                  <a:lnTo>
                    <a:pt x="307378" y="2356396"/>
                  </a:lnTo>
                  <a:lnTo>
                    <a:pt x="300532" y="2366619"/>
                  </a:lnTo>
                  <a:lnTo>
                    <a:pt x="290309" y="2373465"/>
                  </a:lnTo>
                  <a:lnTo>
                    <a:pt x="277672" y="2375954"/>
                  </a:lnTo>
                  <a:lnTo>
                    <a:pt x="265036" y="2373465"/>
                  </a:lnTo>
                  <a:lnTo>
                    <a:pt x="254812" y="2366619"/>
                  </a:lnTo>
                  <a:lnTo>
                    <a:pt x="247967" y="2356396"/>
                  </a:lnTo>
                  <a:lnTo>
                    <a:pt x="245478" y="2343759"/>
                  </a:lnTo>
                  <a:lnTo>
                    <a:pt x="247967" y="2331123"/>
                  </a:lnTo>
                  <a:lnTo>
                    <a:pt x="254812" y="2320912"/>
                  </a:lnTo>
                  <a:lnTo>
                    <a:pt x="265036" y="2314067"/>
                  </a:lnTo>
                  <a:lnTo>
                    <a:pt x="277672" y="2311565"/>
                  </a:lnTo>
                  <a:lnTo>
                    <a:pt x="290309" y="2314067"/>
                  </a:lnTo>
                  <a:lnTo>
                    <a:pt x="300532" y="2320912"/>
                  </a:lnTo>
                  <a:lnTo>
                    <a:pt x="307378" y="2331123"/>
                  </a:lnTo>
                  <a:lnTo>
                    <a:pt x="309867" y="2343759"/>
                  </a:lnTo>
                  <a:lnTo>
                    <a:pt x="309867" y="1974227"/>
                  </a:lnTo>
                  <a:lnTo>
                    <a:pt x="300215" y="1957438"/>
                  </a:lnTo>
                  <a:lnTo>
                    <a:pt x="296989" y="1954174"/>
                  </a:lnTo>
                  <a:lnTo>
                    <a:pt x="296989" y="2060473"/>
                  </a:lnTo>
                  <a:lnTo>
                    <a:pt x="296989" y="2285822"/>
                  </a:lnTo>
                  <a:lnTo>
                    <a:pt x="258356" y="2285822"/>
                  </a:lnTo>
                  <a:lnTo>
                    <a:pt x="258356" y="2060473"/>
                  </a:lnTo>
                  <a:lnTo>
                    <a:pt x="296989" y="2060473"/>
                  </a:lnTo>
                  <a:lnTo>
                    <a:pt x="296989" y="1954174"/>
                  </a:lnTo>
                  <a:lnTo>
                    <a:pt x="290550" y="1947659"/>
                  </a:lnTo>
                  <a:lnTo>
                    <a:pt x="277990" y="1944408"/>
                  </a:lnTo>
                  <a:lnTo>
                    <a:pt x="265442" y="1947659"/>
                  </a:lnTo>
                  <a:lnTo>
                    <a:pt x="255778" y="1957438"/>
                  </a:lnTo>
                  <a:lnTo>
                    <a:pt x="3365" y="2395270"/>
                  </a:lnTo>
                  <a:lnTo>
                    <a:pt x="0" y="2408644"/>
                  </a:lnTo>
                  <a:lnTo>
                    <a:pt x="3517" y="2421102"/>
                  </a:lnTo>
                  <a:lnTo>
                    <a:pt x="12598" y="2430310"/>
                  </a:lnTo>
                  <a:lnTo>
                    <a:pt x="25895" y="2433904"/>
                  </a:lnTo>
                  <a:lnTo>
                    <a:pt x="529450" y="2433904"/>
                  </a:lnTo>
                  <a:lnTo>
                    <a:pt x="542747" y="2430310"/>
                  </a:lnTo>
                  <a:lnTo>
                    <a:pt x="551827" y="2421102"/>
                  </a:lnTo>
                  <a:lnTo>
                    <a:pt x="555345" y="2408644"/>
                  </a:lnTo>
                  <a:close/>
                </a:path>
                <a:path w="555625" h="5008245">
                  <a:moveTo>
                    <a:pt x="555345" y="464248"/>
                  </a:moveTo>
                  <a:lnTo>
                    <a:pt x="551992" y="450875"/>
                  </a:lnTo>
                  <a:lnTo>
                    <a:pt x="540880" y="431558"/>
                  </a:lnTo>
                  <a:lnTo>
                    <a:pt x="503859" y="367169"/>
                  </a:lnTo>
                  <a:lnTo>
                    <a:pt x="489051" y="341426"/>
                  </a:lnTo>
                  <a:lnTo>
                    <a:pt x="359460" y="116078"/>
                  </a:lnTo>
                  <a:lnTo>
                    <a:pt x="309867" y="29832"/>
                  </a:lnTo>
                  <a:lnTo>
                    <a:pt x="309867" y="399364"/>
                  </a:lnTo>
                  <a:lnTo>
                    <a:pt x="307378" y="412000"/>
                  </a:lnTo>
                  <a:lnTo>
                    <a:pt x="300532" y="422224"/>
                  </a:lnTo>
                  <a:lnTo>
                    <a:pt x="290309" y="429056"/>
                  </a:lnTo>
                  <a:lnTo>
                    <a:pt x="277672" y="431558"/>
                  </a:lnTo>
                  <a:lnTo>
                    <a:pt x="265036" y="429056"/>
                  </a:lnTo>
                  <a:lnTo>
                    <a:pt x="254812" y="422224"/>
                  </a:lnTo>
                  <a:lnTo>
                    <a:pt x="247967" y="412000"/>
                  </a:lnTo>
                  <a:lnTo>
                    <a:pt x="245478" y="399364"/>
                  </a:lnTo>
                  <a:lnTo>
                    <a:pt x="247967" y="386727"/>
                  </a:lnTo>
                  <a:lnTo>
                    <a:pt x="254812" y="376504"/>
                  </a:lnTo>
                  <a:lnTo>
                    <a:pt x="265036" y="369671"/>
                  </a:lnTo>
                  <a:lnTo>
                    <a:pt x="277672" y="367169"/>
                  </a:lnTo>
                  <a:lnTo>
                    <a:pt x="290309" y="369671"/>
                  </a:lnTo>
                  <a:lnTo>
                    <a:pt x="300532" y="376504"/>
                  </a:lnTo>
                  <a:lnTo>
                    <a:pt x="307378" y="386727"/>
                  </a:lnTo>
                  <a:lnTo>
                    <a:pt x="309867" y="399364"/>
                  </a:lnTo>
                  <a:lnTo>
                    <a:pt x="309867" y="29832"/>
                  </a:lnTo>
                  <a:lnTo>
                    <a:pt x="300215" y="13042"/>
                  </a:lnTo>
                  <a:lnTo>
                    <a:pt x="296989" y="9779"/>
                  </a:lnTo>
                  <a:lnTo>
                    <a:pt x="296989" y="116078"/>
                  </a:lnTo>
                  <a:lnTo>
                    <a:pt x="296989" y="341426"/>
                  </a:lnTo>
                  <a:lnTo>
                    <a:pt x="258356" y="341426"/>
                  </a:lnTo>
                  <a:lnTo>
                    <a:pt x="258356" y="116078"/>
                  </a:lnTo>
                  <a:lnTo>
                    <a:pt x="296989" y="116078"/>
                  </a:lnTo>
                  <a:lnTo>
                    <a:pt x="296989" y="9779"/>
                  </a:lnTo>
                  <a:lnTo>
                    <a:pt x="290550" y="3263"/>
                  </a:lnTo>
                  <a:lnTo>
                    <a:pt x="277990" y="0"/>
                  </a:lnTo>
                  <a:lnTo>
                    <a:pt x="265442" y="3263"/>
                  </a:lnTo>
                  <a:lnTo>
                    <a:pt x="255778" y="13042"/>
                  </a:lnTo>
                  <a:lnTo>
                    <a:pt x="3365" y="450875"/>
                  </a:lnTo>
                  <a:lnTo>
                    <a:pt x="0" y="464248"/>
                  </a:lnTo>
                  <a:lnTo>
                    <a:pt x="3517" y="476707"/>
                  </a:lnTo>
                  <a:lnTo>
                    <a:pt x="12598" y="485914"/>
                  </a:lnTo>
                  <a:lnTo>
                    <a:pt x="25895" y="489508"/>
                  </a:lnTo>
                  <a:lnTo>
                    <a:pt x="529450" y="489508"/>
                  </a:lnTo>
                  <a:lnTo>
                    <a:pt x="542747" y="485914"/>
                  </a:lnTo>
                  <a:lnTo>
                    <a:pt x="551827" y="476707"/>
                  </a:lnTo>
                  <a:lnTo>
                    <a:pt x="555345" y="464248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891980" y="0"/>
            <a:ext cx="8059420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60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3400" spc="-45">
                <a:solidFill>
                  <a:srgbClr val="FF2D66"/>
                </a:solidFill>
                <a:latin typeface="Lucida Sans Unicode"/>
                <a:cs typeface="Lucida Sans Unicode"/>
              </a:rPr>
              <a:t>ациональ</a:t>
            </a:r>
            <a:r>
              <a:rPr dirty="0" sz="3400" spc="-4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3400" spc="-45">
                <a:solidFill>
                  <a:srgbClr val="FF2D66"/>
                </a:solidFill>
                <a:latin typeface="Lucida Sans Unicode"/>
                <a:cs typeface="Lucida Sans Unicode"/>
              </a:rPr>
              <a:t>ое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400" spc="-85">
                <a:solidFill>
                  <a:srgbClr val="FF2D66"/>
                </a:solidFill>
                <a:latin typeface="Lucida Sans Unicode"/>
                <a:cs typeface="Lucida Sans Unicode"/>
              </a:rPr>
              <a:t>сп</a:t>
            </a:r>
            <a:r>
              <a:rPr dirty="0" sz="3400" spc="-12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10">
                <a:solidFill>
                  <a:srgbClr val="FF2D66"/>
                </a:solidFill>
                <a:latin typeface="Lucida Sans Unicode"/>
                <a:cs typeface="Lucida Sans Unicode"/>
              </a:rPr>
              <a:t>льзование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125">
                <a:solidFill>
                  <a:srgbClr val="FF2D66"/>
                </a:solidFill>
                <a:latin typeface="Lucida Sans Unicode"/>
                <a:cs typeface="Lucida Sans Unicode"/>
              </a:rPr>
              <a:t>сре</a:t>
            </a:r>
            <a:r>
              <a:rPr dirty="0" sz="3400" spc="-130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3400" spc="-10">
                <a:solidFill>
                  <a:srgbClr val="FF2D66"/>
                </a:solidFill>
                <a:latin typeface="Lucida Sans Unicode"/>
                <a:cs typeface="Lucida Sans Unicode"/>
              </a:rPr>
              <a:t>ств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91980" y="422625"/>
            <a:ext cx="8497570" cy="54991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70">
                <a:solidFill>
                  <a:srgbClr val="FF2D66"/>
                </a:solidFill>
              </a:rPr>
              <a:t>инди</a:t>
            </a:r>
            <a:r>
              <a:rPr dirty="0" sz="3400" spc="-75">
                <a:solidFill>
                  <a:srgbClr val="FF2D66"/>
                </a:solidFill>
              </a:rPr>
              <a:t>в</a:t>
            </a:r>
            <a:r>
              <a:rPr dirty="0" sz="3400" spc="-145">
                <a:solidFill>
                  <a:srgbClr val="FF2D66"/>
                </a:solidFill>
              </a:rPr>
              <a:t>ид</a:t>
            </a:r>
            <a:r>
              <a:rPr dirty="0" sz="3400" spc="-175">
                <a:solidFill>
                  <a:srgbClr val="FF2D66"/>
                </a:solidFill>
              </a:rPr>
              <a:t>у</a:t>
            </a:r>
            <a:r>
              <a:rPr dirty="0" sz="3400" spc="-20">
                <a:solidFill>
                  <a:srgbClr val="FF2D66"/>
                </a:solidFill>
              </a:rPr>
              <a:t>альной</a:t>
            </a:r>
            <a:r>
              <a:rPr dirty="0" sz="3400" spc="-204">
                <a:solidFill>
                  <a:srgbClr val="FF2D66"/>
                </a:solidFill>
              </a:rPr>
              <a:t> </a:t>
            </a:r>
            <a:r>
              <a:rPr dirty="0" sz="3400" spc="-15">
                <a:solidFill>
                  <a:srgbClr val="FF2D66"/>
                </a:solidFill>
              </a:rPr>
              <a:t>защиты</a:t>
            </a:r>
            <a:r>
              <a:rPr dirty="0" sz="3400" spc="-220">
                <a:solidFill>
                  <a:srgbClr val="FF2D66"/>
                </a:solidFill>
              </a:rPr>
              <a:t> </a:t>
            </a:r>
            <a:r>
              <a:rPr dirty="0" sz="3400" spc="150">
                <a:solidFill>
                  <a:srgbClr val="FF2D66"/>
                </a:solidFill>
              </a:rPr>
              <a:t>в</a:t>
            </a:r>
            <a:r>
              <a:rPr dirty="0" sz="3400" spc="-220">
                <a:solidFill>
                  <a:srgbClr val="FF2D66"/>
                </a:solidFill>
              </a:rPr>
              <a:t> </a:t>
            </a:r>
            <a:r>
              <a:rPr dirty="0" sz="3400" spc="-140">
                <a:solidFill>
                  <a:srgbClr val="FF2D66"/>
                </a:solidFill>
              </a:rPr>
              <a:t>ме</a:t>
            </a:r>
            <a:r>
              <a:rPr dirty="0" sz="3400" spc="-165">
                <a:solidFill>
                  <a:srgbClr val="FF2D66"/>
                </a:solidFill>
              </a:rPr>
              <a:t>д</a:t>
            </a:r>
            <a:r>
              <a:rPr dirty="0" sz="3400" spc="-70">
                <a:solidFill>
                  <a:srgbClr val="FF2D66"/>
                </a:solidFill>
              </a:rPr>
              <a:t>ицинск</a:t>
            </a:r>
            <a:r>
              <a:rPr dirty="0" sz="3400" spc="-90">
                <a:solidFill>
                  <a:srgbClr val="FF2D66"/>
                </a:solidFill>
              </a:rPr>
              <a:t>и</a:t>
            </a:r>
            <a:r>
              <a:rPr dirty="0" sz="3400" spc="-380">
                <a:solidFill>
                  <a:srgbClr val="FF2D66"/>
                </a:solidFill>
              </a:rPr>
              <a:t>х</a:t>
            </a:r>
            <a:endParaRPr sz="3400"/>
          </a:p>
        </p:txBody>
      </p:sp>
      <p:sp>
        <p:nvSpPr>
          <p:cNvPr id="20" name="object 20"/>
          <p:cNvSpPr txBox="1"/>
          <p:nvPr/>
        </p:nvSpPr>
        <p:spPr>
          <a:xfrm>
            <a:off x="797137" y="894485"/>
            <a:ext cx="16730980" cy="2157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107430">
              <a:lnSpc>
                <a:spcPts val="3895"/>
              </a:lnSpc>
              <a:spcBef>
                <a:spcPts val="135"/>
              </a:spcBef>
            </a:pPr>
            <a:r>
              <a:rPr dirty="0" sz="3400" spc="-85">
                <a:solidFill>
                  <a:srgbClr val="FF2D66"/>
                </a:solidFill>
                <a:latin typeface="Lucida Sans Unicode"/>
                <a:cs typeface="Lucida Sans Unicode"/>
              </a:rPr>
              <a:t>организациях.</a:t>
            </a:r>
            <a:endParaRPr sz="3400">
              <a:latin typeface="Lucida Sans Unicode"/>
              <a:cs typeface="Lucida Sans Unicode"/>
            </a:endParaRPr>
          </a:p>
          <a:p>
            <a:pPr marL="6107430">
              <a:lnSpc>
                <a:spcPts val="3895"/>
              </a:lnSpc>
            </a:pPr>
            <a:r>
              <a:rPr dirty="0" sz="3400" spc="-25">
                <a:solidFill>
                  <a:srgbClr val="565656"/>
                </a:solidFill>
                <a:latin typeface="Lucida Sans Unicode"/>
                <a:cs typeface="Lucida Sans Unicode"/>
              </a:rPr>
              <a:t>Правила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5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3400" spc="-4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400" spc="-14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400" spc="-110">
                <a:solidFill>
                  <a:srgbClr val="565656"/>
                </a:solidFill>
                <a:latin typeface="Lucida Sans Unicode"/>
                <a:cs typeface="Lucida Sans Unicode"/>
              </a:rPr>
              <a:t>орно</a:t>
            </a:r>
            <a:r>
              <a:rPr dirty="0" sz="3400" spc="-13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3400" spc="-8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75">
                <a:solidFill>
                  <a:srgbClr val="565656"/>
                </a:solidFill>
                <a:latin typeface="Lucida Sans Unicode"/>
                <a:cs typeface="Lucida Sans Unicode"/>
              </a:rPr>
              <a:t>исп</a:t>
            </a:r>
            <a:r>
              <a:rPr dirty="0" sz="3400" spc="-114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30">
                <a:solidFill>
                  <a:srgbClr val="565656"/>
                </a:solidFill>
                <a:latin typeface="Lucida Sans Unicode"/>
                <a:cs typeface="Lucida Sans Unicode"/>
              </a:rPr>
              <a:t>льзования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65">
                <a:solidFill>
                  <a:srgbClr val="565656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3400" spc="-9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3400" spc="-14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400" spc="-75">
                <a:solidFill>
                  <a:srgbClr val="565656"/>
                </a:solidFill>
                <a:latin typeface="Lucida Sans Unicode"/>
                <a:cs typeface="Lucida Sans Unicode"/>
              </a:rPr>
              <a:t>ора*</a:t>
            </a:r>
            <a:endParaRPr sz="3400">
              <a:latin typeface="Lucida Sans Unicode"/>
              <a:cs typeface="Lucida Sans Unicode"/>
            </a:endParaRPr>
          </a:p>
          <a:p>
            <a:pPr marL="12700" marR="3011805">
              <a:lnSpc>
                <a:spcPct val="101099"/>
              </a:lnSpc>
              <a:spcBef>
                <a:spcPts val="2760"/>
              </a:spcBef>
            </a:pP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дефиците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респираторов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возможно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введение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режима </a:t>
            </a:r>
            <a:r>
              <a:rPr dirty="0" sz="2550" spc="-7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75">
                <a:solidFill>
                  <a:srgbClr val="0050EF"/>
                </a:solidFill>
                <a:latin typeface="Lucida Sans Unicode"/>
                <a:cs typeface="Lucida Sans Unicode"/>
              </a:rPr>
              <a:t>их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ограниченного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повторного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использования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надетой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поверх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хирургической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маской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454960" y="682805"/>
            <a:ext cx="9702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75">
                <a:solidFill>
                  <a:srgbClr val="0050EF"/>
                </a:solidFill>
                <a:latin typeface="Lucida Sans Unicode"/>
                <a:cs typeface="Lucida Sans Unicode"/>
              </a:rPr>
              <a:t>7.5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9359" y="628430"/>
            <a:ext cx="53149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45">
                <a:solidFill>
                  <a:srgbClr val="A6A6A6"/>
                </a:solidFill>
                <a:latin typeface="Lucida Sans Unicode"/>
                <a:cs typeface="Lucida Sans Unicode"/>
              </a:rPr>
              <a:t>38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4565840"/>
            <a:ext cx="11851005" cy="2803525"/>
          </a:xfrm>
          <a:custGeom>
            <a:avLst/>
            <a:gdLst/>
            <a:ahLst/>
            <a:cxnLst/>
            <a:rect l="l" t="t" r="r" b="b"/>
            <a:pathLst>
              <a:path w="11851005" h="2803525">
                <a:moveTo>
                  <a:pt x="0" y="107658"/>
                </a:moveTo>
                <a:lnTo>
                  <a:pt x="8461" y="65749"/>
                </a:lnTo>
                <a:lnTo>
                  <a:pt x="31538" y="31529"/>
                </a:lnTo>
                <a:lnTo>
                  <a:pt x="65764" y="8459"/>
                </a:lnTo>
                <a:lnTo>
                  <a:pt x="107676" y="0"/>
                </a:lnTo>
                <a:lnTo>
                  <a:pt x="11743122" y="0"/>
                </a:lnTo>
                <a:lnTo>
                  <a:pt x="11785031" y="8459"/>
                </a:lnTo>
                <a:lnTo>
                  <a:pt x="11819251" y="31529"/>
                </a:lnTo>
                <a:lnTo>
                  <a:pt x="11842321" y="65749"/>
                </a:lnTo>
                <a:lnTo>
                  <a:pt x="11850780" y="107658"/>
                </a:lnTo>
                <a:lnTo>
                  <a:pt x="11850780" y="2695458"/>
                </a:lnTo>
                <a:lnTo>
                  <a:pt x="11842321" y="2737367"/>
                </a:lnTo>
                <a:lnTo>
                  <a:pt x="11819251" y="2771587"/>
                </a:lnTo>
                <a:lnTo>
                  <a:pt x="11785031" y="2794658"/>
                </a:lnTo>
                <a:lnTo>
                  <a:pt x="11743122" y="2803117"/>
                </a:lnTo>
                <a:lnTo>
                  <a:pt x="107676" y="2803117"/>
                </a:lnTo>
                <a:lnTo>
                  <a:pt x="65764" y="2794658"/>
                </a:lnTo>
                <a:lnTo>
                  <a:pt x="31538" y="2771587"/>
                </a:lnTo>
                <a:lnTo>
                  <a:pt x="8461" y="2737367"/>
                </a:lnTo>
                <a:lnTo>
                  <a:pt x="0" y="2695458"/>
                </a:lnTo>
                <a:lnTo>
                  <a:pt x="0" y="107658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812" y="4683076"/>
            <a:ext cx="8665210" cy="25501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8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формулировке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патологоанатомического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диагноза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следует</a:t>
            </a:r>
            <a:r>
              <a:rPr dirty="0" sz="255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1F1F1F"/>
                </a:solidFill>
                <a:latin typeface="Lucida Sans Unicode"/>
                <a:cs typeface="Lucida Sans Unicode"/>
              </a:rPr>
              <a:t>диф</a:t>
            </a: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еренцировать:</a:t>
            </a:r>
            <a:endParaRPr sz="2550">
              <a:latin typeface="Lucida Sans Unicode"/>
              <a:cs typeface="Lucida Sans Unicode"/>
            </a:endParaRPr>
          </a:p>
          <a:p>
            <a:pPr marL="274320" marR="1416685" indent="-262255">
              <a:lnSpc>
                <a:spcPts val="2750"/>
              </a:lnSpc>
              <a:spcBef>
                <a:spcPts val="960"/>
              </a:spcBef>
              <a:buClr>
                <a:srgbClr val="00B895"/>
              </a:buClr>
              <a:buSzPct val="123913"/>
              <a:buFont typeface="Arial MT"/>
              <a:buChar char="•"/>
              <a:tabLst>
                <a:tab pos="274955" algn="l"/>
              </a:tabLst>
            </a:pP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наступление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летального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исхода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95">
                <a:solidFill>
                  <a:srgbClr val="353535"/>
                </a:solidFill>
                <a:latin typeface="Lucida Sans Unicode"/>
                <a:cs typeface="Lucida Sans Unicode"/>
              </a:rPr>
              <a:t>C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OVID</a:t>
            </a:r>
            <a:r>
              <a:rPr dirty="0" sz="2300" spc="-409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250">
                <a:solidFill>
                  <a:srgbClr val="353535"/>
                </a:solidFill>
                <a:latin typeface="Lucida Sans Unicode"/>
                <a:cs typeface="Lucida Sans Unicode"/>
              </a:rPr>
              <a:t>19,  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когда</a:t>
            </a:r>
            <a:r>
              <a:rPr dirty="0" sz="23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40">
                <a:solidFill>
                  <a:srgbClr val="353535"/>
                </a:solidFill>
                <a:latin typeface="Lucida Sans Unicode"/>
                <a:cs typeface="Lucida Sans Unicode"/>
              </a:rPr>
              <a:t>COVID-19</a:t>
            </a:r>
            <a:r>
              <a:rPr dirty="0" sz="23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0">
                <a:solidFill>
                  <a:srgbClr val="353535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23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основным</a:t>
            </a:r>
            <a:r>
              <a:rPr dirty="0" sz="2300" spc="-1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заболеванием </a:t>
            </a:r>
            <a:r>
              <a:rPr dirty="0" sz="2300" spc="-7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565656"/>
                </a:solidFill>
                <a:latin typeface="Lucida Sans Unicode"/>
                <a:cs typeface="Lucida Sans Unicode"/>
              </a:rPr>
              <a:t>(первоначальной</a:t>
            </a:r>
            <a:r>
              <a:rPr dirty="0" sz="2300" spc="-1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565656"/>
                </a:solidFill>
                <a:latin typeface="Lucida Sans Unicode"/>
                <a:cs typeface="Lucida Sans Unicode"/>
              </a:rPr>
              <a:t>причиной</a:t>
            </a:r>
            <a:r>
              <a:rPr dirty="0" sz="2300" spc="-1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565656"/>
                </a:solidFill>
                <a:latin typeface="Lucida Sans Unicode"/>
                <a:cs typeface="Lucida Sans Unicode"/>
              </a:rPr>
              <a:t>смерти);</a:t>
            </a:r>
            <a:endParaRPr sz="23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1614"/>
              </a:spcBef>
              <a:buClr>
                <a:srgbClr val="00B895"/>
              </a:buClr>
              <a:buSzPct val="123913"/>
              <a:buFont typeface="Arial MT"/>
              <a:buChar char="•"/>
              <a:tabLst>
                <a:tab pos="274955" algn="l"/>
              </a:tabLst>
            </a:pP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наступление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летального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исхода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23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300" spc="-1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заболеваний.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2104247"/>
            <a:ext cx="11851005" cy="2196465"/>
          </a:xfrm>
          <a:custGeom>
            <a:avLst/>
            <a:gdLst/>
            <a:ahLst/>
            <a:cxnLst/>
            <a:rect l="l" t="t" r="r" b="b"/>
            <a:pathLst>
              <a:path w="11851005" h="2196465">
                <a:moveTo>
                  <a:pt x="0" y="122479"/>
                </a:moveTo>
                <a:lnTo>
                  <a:pt x="9626" y="74802"/>
                </a:lnTo>
                <a:lnTo>
                  <a:pt x="35880" y="35870"/>
                </a:lnTo>
                <a:lnTo>
                  <a:pt x="74817" y="9624"/>
                </a:lnTo>
                <a:lnTo>
                  <a:pt x="122497" y="0"/>
                </a:lnTo>
                <a:lnTo>
                  <a:pt x="11728300" y="0"/>
                </a:lnTo>
                <a:lnTo>
                  <a:pt x="11775978" y="9624"/>
                </a:lnTo>
                <a:lnTo>
                  <a:pt x="11814909" y="35870"/>
                </a:lnTo>
                <a:lnTo>
                  <a:pt x="11841156" y="74802"/>
                </a:lnTo>
                <a:lnTo>
                  <a:pt x="11850780" y="122479"/>
                </a:lnTo>
                <a:lnTo>
                  <a:pt x="11850780" y="2073968"/>
                </a:lnTo>
                <a:lnTo>
                  <a:pt x="11841156" y="2121645"/>
                </a:lnTo>
                <a:lnTo>
                  <a:pt x="11814909" y="2160576"/>
                </a:lnTo>
                <a:lnTo>
                  <a:pt x="11775978" y="2186823"/>
                </a:lnTo>
                <a:lnTo>
                  <a:pt x="11728300" y="2196447"/>
                </a:lnTo>
                <a:lnTo>
                  <a:pt x="122497" y="2196447"/>
                </a:lnTo>
                <a:lnTo>
                  <a:pt x="74817" y="2186823"/>
                </a:lnTo>
                <a:lnTo>
                  <a:pt x="35880" y="2160576"/>
                </a:lnTo>
                <a:lnTo>
                  <a:pt x="9626" y="2121645"/>
                </a:lnTo>
                <a:lnTo>
                  <a:pt x="0" y="2073968"/>
                </a:lnTo>
                <a:lnTo>
                  <a:pt x="0" y="122479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98213" y="2204025"/>
            <a:ext cx="127635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5">
                <a:solidFill>
                  <a:srgbClr val="565656"/>
                </a:solidFill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213" y="3011734"/>
            <a:ext cx="127635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5">
                <a:solidFill>
                  <a:srgbClr val="565656"/>
                </a:solidFill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5552" y="2216027"/>
            <a:ext cx="10088880" cy="188150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2352040">
              <a:lnSpc>
                <a:spcPts val="2750"/>
              </a:lnSpc>
              <a:spcBef>
                <a:spcPts val="190"/>
              </a:spcBef>
            </a:pP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Все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умерших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подлежат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обязательному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ло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оан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омичес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ому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вскрыти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2300">
              <a:latin typeface="Lucida Sans Unicode"/>
              <a:cs typeface="Lucida Sans Unicode"/>
            </a:endParaRPr>
          </a:p>
          <a:p>
            <a:pPr marL="12700" marR="1997710">
              <a:lnSpc>
                <a:spcPts val="2750"/>
              </a:lnSpc>
              <a:spcBef>
                <a:spcPts val="860"/>
              </a:spcBef>
            </a:pP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Тело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умершего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транспортируется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отделения,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роизошла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сме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ть,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непосре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ственно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60"/>
              </a:lnSpc>
            </a:pPr>
            <a:r>
              <a:rPr dirty="0" sz="23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патологоанатомическое</a:t>
            </a:r>
            <a:r>
              <a:rPr dirty="0" sz="230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отделение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данной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00994" y="2104247"/>
            <a:ext cx="6586220" cy="8645525"/>
          </a:xfrm>
          <a:custGeom>
            <a:avLst/>
            <a:gdLst/>
            <a:ahLst/>
            <a:cxnLst/>
            <a:rect l="l" t="t" r="r" b="b"/>
            <a:pathLst>
              <a:path w="6586219" h="8645525">
                <a:moveTo>
                  <a:pt x="0" y="238048"/>
                </a:moveTo>
                <a:lnTo>
                  <a:pt x="4835" y="190070"/>
                </a:lnTo>
                <a:lnTo>
                  <a:pt x="18705" y="145384"/>
                </a:lnTo>
                <a:lnTo>
                  <a:pt x="40652" y="104948"/>
                </a:lnTo>
                <a:lnTo>
                  <a:pt x="69718" y="69718"/>
                </a:lnTo>
                <a:lnTo>
                  <a:pt x="104948" y="40652"/>
                </a:lnTo>
                <a:lnTo>
                  <a:pt x="145384" y="18705"/>
                </a:lnTo>
                <a:lnTo>
                  <a:pt x="190070" y="4835"/>
                </a:lnTo>
                <a:lnTo>
                  <a:pt x="238048" y="0"/>
                </a:lnTo>
                <a:lnTo>
                  <a:pt x="6348021" y="0"/>
                </a:lnTo>
                <a:lnTo>
                  <a:pt x="6396000" y="4835"/>
                </a:lnTo>
                <a:lnTo>
                  <a:pt x="6440685" y="18705"/>
                </a:lnTo>
                <a:lnTo>
                  <a:pt x="6481121" y="40652"/>
                </a:lnTo>
                <a:lnTo>
                  <a:pt x="6516351" y="69718"/>
                </a:lnTo>
                <a:lnTo>
                  <a:pt x="6545418" y="104948"/>
                </a:lnTo>
                <a:lnTo>
                  <a:pt x="6567364" y="145384"/>
                </a:lnTo>
                <a:lnTo>
                  <a:pt x="6581234" y="190070"/>
                </a:lnTo>
                <a:lnTo>
                  <a:pt x="6586070" y="238048"/>
                </a:lnTo>
                <a:lnTo>
                  <a:pt x="6586070" y="8406941"/>
                </a:lnTo>
                <a:lnTo>
                  <a:pt x="6581234" y="8454927"/>
                </a:lnTo>
                <a:lnTo>
                  <a:pt x="6567364" y="8499620"/>
                </a:lnTo>
                <a:lnTo>
                  <a:pt x="6545418" y="8540064"/>
                </a:lnTo>
                <a:lnTo>
                  <a:pt x="6516351" y="8575301"/>
                </a:lnTo>
                <a:lnTo>
                  <a:pt x="6481121" y="8604374"/>
                </a:lnTo>
                <a:lnTo>
                  <a:pt x="6440685" y="8626325"/>
                </a:lnTo>
                <a:lnTo>
                  <a:pt x="6396000" y="8640198"/>
                </a:lnTo>
                <a:lnTo>
                  <a:pt x="6348021" y="8645035"/>
                </a:lnTo>
                <a:lnTo>
                  <a:pt x="238048" y="8645035"/>
                </a:lnTo>
                <a:lnTo>
                  <a:pt x="190070" y="8640198"/>
                </a:lnTo>
                <a:lnTo>
                  <a:pt x="145384" y="8626325"/>
                </a:lnTo>
                <a:lnTo>
                  <a:pt x="104948" y="8604374"/>
                </a:lnTo>
                <a:lnTo>
                  <a:pt x="69718" y="8575301"/>
                </a:lnTo>
                <a:lnTo>
                  <a:pt x="40652" y="8540064"/>
                </a:lnTo>
                <a:lnTo>
                  <a:pt x="18705" y="8499620"/>
                </a:lnTo>
                <a:lnTo>
                  <a:pt x="4835" y="8454927"/>
                </a:lnTo>
                <a:lnTo>
                  <a:pt x="0" y="8406941"/>
                </a:lnTo>
                <a:lnTo>
                  <a:pt x="0" y="238048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215725" y="2129846"/>
            <a:ext cx="5734685" cy="8281034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2850" spc="-80">
                <a:solidFill>
                  <a:srgbClr val="565656"/>
                </a:solidFill>
                <a:latin typeface="Lucida Sans Unicode"/>
                <a:cs typeface="Lucida Sans Unicode"/>
              </a:rPr>
              <a:t>Оснащение</a:t>
            </a:r>
            <a:r>
              <a:rPr dirty="0" sz="2850" spc="-1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29">
                <a:solidFill>
                  <a:srgbClr val="565656"/>
                </a:solidFill>
                <a:latin typeface="Lucida Sans Unicode"/>
                <a:cs typeface="Lucida Sans Unicode"/>
              </a:rPr>
              <a:t>ПАО</a:t>
            </a:r>
            <a:endParaRPr sz="2850">
              <a:latin typeface="Lucida Sans Unicode"/>
              <a:cs typeface="Lucida Sans Unicode"/>
            </a:endParaRPr>
          </a:p>
          <a:p>
            <a:pPr marL="291465" marR="391160" indent="-279400">
              <a:lnSpc>
                <a:spcPts val="2750"/>
              </a:lnSpc>
              <a:spcBef>
                <a:spcPts val="1680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методическая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папка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оперативным </a:t>
            </a:r>
            <a:r>
              <a:rPr dirty="0" sz="2300" spc="-7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планом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противоэпидемических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мероприятий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случае </a:t>
            </a:r>
            <a:r>
              <a:rPr dirty="0" sz="2300" spc="35">
                <a:solidFill>
                  <a:srgbClr val="353535"/>
                </a:solidFill>
                <a:latin typeface="Lucida Sans Unicode"/>
                <a:cs typeface="Lucida Sans Unicode"/>
              </a:rPr>
              <a:t>выявления </a:t>
            </a:r>
            <a:r>
              <a:rPr dirty="0" sz="2300" spc="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больного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95">
                <a:solidFill>
                  <a:srgbClr val="353535"/>
                </a:solidFill>
                <a:latin typeface="Lucida Sans Unicode"/>
                <a:cs typeface="Lucida Sans Unicode"/>
              </a:rPr>
              <a:t>C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OVI</a:t>
            </a:r>
            <a:r>
              <a:rPr dirty="0" sz="2300" spc="-165">
                <a:solidFill>
                  <a:srgbClr val="353535"/>
                </a:solidFill>
                <a:latin typeface="Lucida Sans Unicode"/>
                <a:cs typeface="Lucida Sans Unicode"/>
              </a:rPr>
              <a:t>D</a:t>
            </a:r>
            <a:r>
              <a:rPr dirty="0" sz="2300" spc="-409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295">
                <a:solidFill>
                  <a:srgbClr val="353535"/>
                </a:solidFill>
                <a:latin typeface="Lucida Sans Unicode"/>
                <a:cs typeface="Lucida Sans Unicode"/>
              </a:rPr>
              <a:t>19;</a:t>
            </a:r>
            <a:endParaRPr sz="2300">
              <a:latin typeface="Lucida Sans Unicode"/>
              <a:cs typeface="Lucida Sans Unicode"/>
            </a:endParaRPr>
          </a:p>
          <a:p>
            <a:pPr marL="291465" indent="-279400">
              <a:lnSpc>
                <a:spcPct val="100000"/>
              </a:lnSpc>
              <a:spcBef>
                <a:spcPts val="1480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схема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оповещения;</a:t>
            </a:r>
            <a:endParaRPr sz="2300">
              <a:latin typeface="Lucida Sans Unicode"/>
              <a:cs typeface="Lucida Sans Unicode"/>
            </a:endParaRPr>
          </a:p>
          <a:p>
            <a:pPr marL="291465" marR="5080" indent="-279400">
              <a:lnSpc>
                <a:spcPts val="2750"/>
              </a:lnSpc>
              <a:spcBef>
                <a:spcPts val="1595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пам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ятка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ехни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ке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вскры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тия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353535"/>
                </a:solidFill>
                <a:latin typeface="Lucida Sans Unicode"/>
                <a:cs typeface="Lucida Sans Unicode"/>
              </a:rPr>
              <a:t>за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бора 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материала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бактериологического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исследования;</a:t>
            </a:r>
            <a:endParaRPr sz="2300">
              <a:latin typeface="Lucida Sans Unicode"/>
              <a:cs typeface="Lucida Sans Unicode"/>
            </a:endParaRPr>
          </a:p>
          <a:p>
            <a:pPr marL="291465" marR="940435" indent="-279400">
              <a:lnSpc>
                <a:spcPct val="100000"/>
              </a:lnSpc>
              <a:spcBef>
                <a:spcPts val="1400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10">
                <a:solidFill>
                  <a:srgbClr val="353535"/>
                </a:solidFill>
                <a:latin typeface="Lucida Sans Unicode"/>
                <a:cs typeface="Lucida Sans Unicode"/>
              </a:rPr>
              <a:t>ф</a:t>
            </a:r>
            <a:r>
              <a:rPr dirty="0" sz="2300" spc="-5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нкциона</a:t>
            </a:r>
            <a:r>
              <a:rPr dirty="0" sz="2300">
                <a:solidFill>
                  <a:srgbClr val="353535"/>
                </a:solidFill>
                <a:latin typeface="Lucida Sans Unicode"/>
                <a:cs typeface="Lucida Sans Unicode"/>
              </a:rPr>
              <a:t>льн</a:t>
            </a:r>
            <a:r>
              <a:rPr dirty="0" sz="2300" spc="-10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обязанности; 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всех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сотрудников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отделения;</a:t>
            </a:r>
            <a:endParaRPr sz="2300">
              <a:latin typeface="Lucida Sans Unicode"/>
              <a:cs typeface="Lucida Sans Unicode"/>
            </a:endParaRPr>
          </a:p>
          <a:p>
            <a:pPr marL="291465" marR="854075" indent="-279400">
              <a:lnSpc>
                <a:spcPts val="2750"/>
              </a:lnSpc>
              <a:spcBef>
                <a:spcPts val="1585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защитная 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одежда 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(противочумн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й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костюм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353535"/>
                </a:solidFill>
                <a:latin typeface="Lucida Sans Unicode"/>
                <a:cs typeface="Lucida Sans Unicode"/>
              </a:rPr>
              <a:t>II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типа);</a:t>
            </a:r>
            <a:endParaRPr sz="2300">
              <a:latin typeface="Lucida Sans Unicode"/>
              <a:cs typeface="Lucida Sans Unicode"/>
            </a:endParaRPr>
          </a:p>
          <a:p>
            <a:pPr marL="291465" indent="-279400">
              <a:lnSpc>
                <a:spcPct val="100000"/>
              </a:lnSpc>
              <a:spcBef>
                <a:spcPts val="1400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укладка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11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забора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материа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ла;</a:t>
            </a:r>
            <a:endParaRPr sz="2300">
              <a:latin typeface="Lucida Sans Unicode"/>
              <a:cs typeface="Lucida Sans Unicode"/>
            </a:endParaRPr>
          </a:p>
          <a:p>
            <a:pPr marL="291465" indent="-279400">
              <a:lnSpc>
                <a:spcPct val="100000"/>
              </a:lnSpc>
              <a:spcBef>
                <a:spcPts val="1495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стерильный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353535"/>
                </a:solidFill>
                <a:latin typeface="Lucida Sans Unicode"/>
                <a:cs typeface="Lucida Sans Unicode"/>
              </a:rPr>
              <a:t>секционный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набор;</a:t>
            </a:r>
            <a:endParaRPr sz="2300">
              <a:latin typeface="Lucida Sans Unicode"/>
              <a:cs typeface="Lucida Sans Unicode"/>
            </a:endParaRPr>
          </a:p>
          <a:p>
            <a:pPr marL="291465" marR="716280" indent="-279400">
              <a:lnSpc>
                <a:spcPts val="2750"/>
              </a:lnSpc>
              <a:spcBef>
                <a:spcPts val="1595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запас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дезинфицирующих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средс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70">
                <a:solidFill>
                  <a:srgbClr val="353535"/>
                </a:solidFill>
                <a:latin typeface="Lucida Sans Unicode"/>
                <a:cs typeface="Lucida Sans Unicode"/>
              </a:rPr>
              <a:t>в 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ем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ости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75">
                <a:solidFill>
                  <a:srgbClr val="353535"/>
                </a:solidFill>
                <a:latin typeface="Lucida Sans Unicode"/>
                <a:cs typeface="Lucida Sans Unicode"/>
              </a:rPr>
              <a:t>их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готовления;</a:t>
            </a:r>
            <a:endParaRPr sz="2300">
              <a:latin typeface="Lucida Sans Unicode"/>
              <a:cs typeface="Lucida Sans Unicode"/>
            </a:endParaRPr>
          </a:p>
          <a:p>
            <a:pPr marL="291465" indent="-279400">
              <a:lnSpc>
                <a:spcPct val="100000"/>
              </a:lnSpc>
              <a:spcBef>
                <a:spcPts val="1400"/>
              </a:spcBef>
              <a:buClr>
                <a:srgbClr val="006FC0"/>
              </a:buClr>
              <a:buSzPct val="123913"/>
              <a:buFont typeface="Arial MT"/>
              <a:buChar char="•"/>
              <a:tabLst>
                <a:tab pos="291465" algn="l"/>
                <a:tab pos="292100" algn="l"/>
              </a:tabLst>
            </a:pP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защитная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одежда.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8126" y="7634102"/>
            <a:ext cx="11851005" cy="3115310"/>
          </a:xfrm>
          <a:custGeom>
            <a:avLst/>
            <a:gdLst/>
            <a:ahLst/>
            <a:cxnLst/>
            <a:rect l="l" t="t" r="r" b="b"/>
            <a:pathLst>
              <a:path w="11851005" h="3115309">
                <a:moveTo>
                  <a:pt x="0" y="173489"/>
                </a:moveTo>
                <a:lnTo>
                  <a:pt x="6196" y="127361"/>
                </a:lnTo>
                <a:lnTo>
                  <a:pt x="23685" y="85916"/>
                </a:lnTo>
                <a:lnTo>
                  <a:pt x="50811" y="50805"/>
                </a:lnTo>
                <a:lnTo>
                  <a:pt x="85921" y="23681"/>
                </a:lnTo>
                <a:lnTo>
                  <a:pt x="127362" y="6195"/>
                </a:lnTo>
                <a:lnTo>
                  <a:pt x="173480" y="0"/>
                </a:lnTo>
                <a:lnTo>
                  <a:pt x="11677290" y="0"/>
                </a:lnTo>
                <a:lnTo>
                  <a:pt x="11723418" y="6195"/>
                </a:lnTo>
                <a:lnTo>
                  <a:pt x="11764863" y="23681"/>
                </a:lnTo>
                <a:lnTo>
                  <a:pt x="11799974" y="50805"/>
                </a:lnTo>
                <a:lnTo>
                  <a:pt x="11827098" y="85916"/>
                </a:lnTo>
                <a:lnTo>
                  <a:pt x="11844584" y="127361"/>
                </a:lnTo>
                <a:lnTo>
                  <a:pt x="11850780" y="173489"/>
                </a:lnTo>
                <a:lnTo>
                  <a:pt x="11850780" y="2941690"/>
                </a:lnTo>
                <a:lnTo>
                  <a:pt x="11844584" y="2987812"/>
                </a:lnTo>
                <a:lnTo>
                  <a:pt x="11827098" y="3029256"/>
                </a:lnTo>
                <a:lnTo>
                  <a:pt x="11799974" y="3064368"/>
                </a:lnTo>
                <a:lnTo>
                  <a:pt x="11764863" y="3091495"/>
                </a:lnTo>
                <a:lnTo>
                  <a:pt x="11723418" y="3108983"/>
                </a:lnTo>
                <a:lnTo>
                  <a:pt x="11677290" y="3115180"/>
                </a:lnTo>
                <a:lnTo>
                  <a:pt x="173480" y="3115180"/>
                </a:lnTo>
                <a:lnTo>
                  <a:pt x="127362" y="3108983"/>
                </a:lnTo>
                <a:lnTo>
                  <a:pt x="85921" y="3091495"/>
                </a:lnTo>
                <a:lnTo>
                  <a:pt x="50811" y="3064368"/>
                </a:lnTo>
                <a:lnTo>
                  <a:pt x="23685" y="3029256"/>
                </a:lnTo>
                <a:lnTo>
                  <a:pt x="6196" y="2987812"/>
                </a:lnTo>
                <a:lnTo>
                  <a:pt x="0" y="2941690"/>
                </a:lnTo>
                <a:lnTo>
                  <a:pt x="0" y="173489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24452" y="7771214"/>
            <a:ext cx="10053955" cy="107378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95"/>
              </a:spcBef>
            </a:pP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Патологоанатомическое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вскрытие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проводят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максимально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возможные </a:t>
            </a:r>
            <a:r>
              <a:rPr dirty="0" sz="2300" spc="-7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ранние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сроки врачи-патологоанатомы,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лаборанты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санитары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прошедши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инст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85">
                <a:solidFill>
                  <a:srgbClr val="353535"/>
                </a:solidFill>
                <a:latin typeface="Lucida Sans Unicode"/>
                <a:cs typeface="Lucida Sans Unicode"/>
              </a:rPr>
              <a:t>ук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353535"/>
                </a:solidFill>
                <a:latin typeface="Lucida Sans Unicode"/>
                <a:cs typeface="Lucida Sans Unicode"/>
              </a:rPr>
              <a:t>специальное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учение.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4452" y="9386489"/>
            <a:ext cx="9643745" cy="10737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90"/>
              </a:spcBef>
            </a:pP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Доставка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аутопсийного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материала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353535"/>
                </a:solidFill>
                <a:latin typeface="Lucida Sans Unicode"/>
                <a:cs typeface="Lucida Sans Unicode"/>
              </a:rPr>
              <a:t>исследования </a:t>
            </a:r>
            <a:r>
              <a:rPr dirty="0" sz="2300" spc="-7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353535"/>
                </a:solidFill>
                <a:latin typeface="Lucida Sans Unicode"/>
                <a:cs typeface="Lucida Sans Unicode"/>
              </a:rPr>
              <a:t>рег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ональное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353535"/>
                </a:solidFill>
                <a:latin typeface="Lucida Sans Unicode"/>
                <a:cs typeface="Lucida Sans Unicode"/>
              </a:rPr>
              <a:t>пре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5">
                <a:solidFill>
                  <a:srgbClr val="353535"/>
                </a:solidFill>
                <a:latin typeface="Lucida Sans Unicode"/>
                <a:cs typeface="Lucida Sans Unicode"/>
              </a:rPr>
              <a:t>ави</a:t>
            </a:r>
            <a:r>
              <a:rPr dirty="0" sz="23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5">
                <a:solidFill>
                  <a:srgbClr val="353535"/>
                </a:solidFill>
                <a:latin typeface="Lucida Sans Unicode"/>
                <a:cs typeface="Lucida Sans Unicode"/>
              </a:rPr>
              <a:t>ельство</a:t>
            </a:r>
            <a:r>
              <a:rPr dirty="0" sz="23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155">
                <a:solidFill>
                  <a:srgbClr val="353535"/>
                </a:solidFill>
                <a:latin typeface="Lucida Sans Unicode"/>
                <a:cs typeface="Lucida Sans Unicode"/>
              </a:rPr>
              <a:t>Ф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105">
                <a:solidFill>
                  <a:srgbClr val="353535"/>
                </a:solidFill>
                <a:latin typeface="Lucida Sans Unicode"/>
                <a:cs typeface="Lucida Sans Unicode"/>
              </a:rPr>
              <a:t>УЗ</a:t>
            </a:r>
            <a:r>
              <a:rPr dirty="0" sz="23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«</a:t>
            </a:r>
            <a:r>
              <a:rPr dirty="0" sz="2300" spc="-6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70">
                <a:solidFill>
                  <a:srgbClr val="353535"/>
                </a:solidFill>
                <a:latin typeface="Lucida Sans Unicode"/>
                <a:cs typeface="Lucida Sans Unicode"/>
              </a:rPr>
              <a:t>ентр</a:t>
            </a:r>
            <a:r>
              <a:rPr dirty="0" sz="2300" spc="-1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353535"/>
                </a:solidFill>
                <a:latin typeface="Lucida Sans Unicode"/>
                <a:cs typeface="Lucida Sans Unicode"/>
              </a:rPr>
              <a:t>гиг</a:t>
            </a:r>
            <a:r>
              <a:rPr dirty="0" sz="2300" spc="-10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0">
                <a:solidFill>
                  <a:srgbClr val="353535"/>
                </a:solidFill>
                <a:latin typeface="Lucida Sans Unicode"/>
                <a:cs typeface="Lucida Sans Unicode"/>
              </a:rPr>
              <a:t>ены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60"/>
              </a:lnSpc>
            </a:pP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353535"/>
                </a:solidFill>
                <a:latin typeface="Lucida Sans Unicode"/>
                <a:cs typeface="Lucida Sans Unicode"/>
              </a:rPr>
              <a:t>эпидемиологии»</a:t>
            </a:r>
            <a:r>
              <a:rPr dirty="0" sz="23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353535"/>
                </a:solidFill>
                <a:latin typeface="Lucida Sans Unicode"/>
                <a:cs typeface="Lucida Sans Unicode"/>
              </a:rPr>
              <a:t>кратчайшие</a:t>
            </a:r>
            <a:r>
              <a:rPr dirty="0" sz="230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353535"/>
                </a:solidFill>
                <a:latin typeface="Lucida Sans Unicode"/>
                <a:cs typeface="Lucida Sans Unicode"/>
              </a:rPr>
              <a:t>сроки.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555371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90"/>
              <a:t>По</a:t>
            </a:r>
            <a:r>
              <a:rPr dirty="0" sz="4300" spc="-225"/>
              <a:t>р</a:t>
            </a:r>
            <a:r>
              <a:rPr dirty="0" sz="4300" spc="-95"/>
              <a:t>я</a:t>
            </a:r>
            <a:r>
              <a:rPr dirty="0" sz="4300" spc="-90"/>
              <a:t>д</a:t>
            </a:r>
            <a:r>
              <a:rPr dirty="0" sz="4300" spc="-80"/>
              <a:t>ок</a:t>
            </a:r>
            <a:r>
              <a:rPr dirty="0" sz="4300" spc="-315"/>
              <a:t> </a:t>
            </a:r>
            <a:r>
              <a:rPr dirty="0" sz="4300" spc="-114"/>
              <a:t>прове</a:t>
            </a:r>
            <a:r>
              <a:rPr dirty="0" sz="4300" spc="-105"/>
              <a:t>д</a:t>
            </a:r>
            <a:r>
              <a:rPr dirty="0" sz="4300" spc="-10"/>
              <a:t>ения</a:t>
            </a:r>
            <a:endParaRPr sz="4300"/>
          </a:p>
        </p:txBody>
      </p:sp>
      <p:sp>
        <p:nvSpPr>
          <p:cNvPr id="15" name="object 15"/>
          <p:cNvSpPr txBox="1"/>
          <p:nvPr/>
        </p:nvSpPr>
        <p:spPr>
          <a:xfrm>
            <a:off x="6891980" y="880300"/>
            <a:ext cx="898207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85">
                <a:solidFill>
                  <a:srgbClr val="FF2D66"/>
                </a:solidFill>
                <a:latin typeface="Lucida Sans Unicode"/>
                <a:cs typeface="Lucida Sans Unicode"/>
              </a:rPr>
              <a:t>п</a:t>
            </a:r>
            <a:r>
              <a:rPr dirty="0" sz="4300" spc="-110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-20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17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50">
                <a:solidFill>
                  <a:srgbClr val="FF2D66"/>
                </a:solidFill>
                <a:latin typeface="Lucida Sans Unicode"/>
                <a:cs typeface="Lucida Sans Unicode"/>
              </a:rPr>
              <a:t>ло</a:t>
            </a:r>
            <a:r>
              <a:rPr dirty="0" sz="4300" spc="-17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90">
                <a:solidFill>
                  <a:srgbClr val="FF2D66"/>
                </a:solidFill>
                <a:latin typeface="Lucida Sans Unicode"/>
                <a:cs typeface="Lucida Sans Unicode"/>
              </a:rPr>
              <a:t>оа</a:t>
            </a:r>
            <a:r>
              <a:rPr dirty="0" sz="4300" spc="-95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65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4300" spc="-20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омических</a:t>
            </a:r>
            <a:r>
              <a:rPr dirty="0" sz="4300" spc="-3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45">
                <a:solidFill>
                  <a:srgbClr val="FF2D66"/>
                </a:solidFill>
                <a:latin typeface="Lucida Sans Unicode"/>
                <a:cs typeface="Lucida Sans Unicode"/>
              </a:rPr>
              <a:t>вскрытий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22287" y="682805"/>
            <a:ext cx="70231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4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0110" y="7903992"/>
            <a:ext cx="555625" cy="2065655"/>
          </a:xfrm>
          <a:custGeom>
            <a:avLst/>
            <a:gdLst/>
            <a:ahLst/>
            <a:cxnLst/>
            <a:rect l="l" t="t" r="r" b="b"/>
            <a:pathLst>
              <a:path w="555625" h="2065654">
                <a:moveTo>
                  <a:pt x="555345" y="2039823"/>
                </a:moveTo>
                <a:lnTo>
                  <a:pt x="551992" y="2026462"/>
                </a:lnTo>
                <a:lnTo>
                  <a:pt x="540880" y="2007146"/>
                </a:lnTo>
                <a:lnTo>
                  <a:pt x="503859" y="1942757"/>
                </a:lnTo>
                <a:lnTo>
                  <a:pt x="489051" y="1917001"/>
                </a:lnTo>
                <a:lnTo>
                  <a:pt x="359460" y="1691665"/>
                </a:lnTo>
                <a:lnTo>
                  <a:pt x="309880" y="1605445"/>
                </a:lnTo>
                <a:lnTo>
                  <a:pt x="309880" y="1974951"/>
                </a:lnTo>
                <a:lnTo>
                  <a:pt x="307378" y="1987588"/>
                </a:lnTo>
                <a:lnTo>
                  <a:pt x="300532" y="1997811"/>
                </a:lnTo>
                <a:lnTo>
                  <a:pt x="290309" y="2004644"/>
                </a:lnTo>
                <a:lnTo>
                  <a:pt x="277672" y="2007146"/>
                </a:lnTo>
                <a:lnTo>
                  <a:pt x="265036" y="2004644"/>
                </a:lnTo>
                <a:lnTo>
                  <a:pt x="254812" y="1997811"/>
                </a:lnTo>
                <a:lnTo>
                  <a:pt x="247980" y="1987588"/>
                </a:lnTo>
                <a:lnTo>
                  <a:pt x="245478" y="1974951"/>
                </a:lnTo>
                <a:lnTo>
                  <a:pt x="247980" y="1962315"/>
                </a:lnTo>
                <a:lnTo>
                  <a:pt x="290309" y="1945259"/>
                </a:lnTo>
                <a:lnTo>
                  <a:pt x="309880" y="1974951"/>
                </a:lnTo>
                <a:lnTo>
                  <a:pt x="309880" y="1605445"/>
                </a:lnTo>
                <a:lnTo>
                  <a:pt x="300215" y="1588630"/>
                </a:lnTo>
                <a:lnTo>
                  <a:pt x="296989" y="1585366"/>
                </a:lnTo>
                <a:lnTo>
                  <a:pt x="296989" y="1691665"/>
                </a:lnTo>
                <a:lnTo>
                  <a:pt x="296989" y="1917001"/>
                </a:lnTo>
                <a:lnTo>
                  <a:pt x="258356" y="1917001"/>
                </a:lnTo>
                <a:lnTo>
                  <a:pt x="258356" y="1691665"/>
                </a:lnTo>
                <a:lnTo>
                  <a:pt x="296989" y="1691665"/>
                </a:lnTo>
                <a:lnTo>
                  <a:pt x="296989" y="1585366"/>
                </a:lnTo>
                <a:lnTo>
                  <a:pt x="290550" y="1578851"/>
                </a:lnTo>
                <a:lnTo>
                  <a:pt x="278003" y="1575587"/>
                </a:lnTo>
                <a:lnTo>
                  <a:pt x="265442" y="1578851"/>
                </a:lnTo>
                <a:lnTo>
                  <a:pt x="255778" y="1588630"/>
                </a:lnTo>
                <a:lnTo>
                  <a:pt x="3365" y="2026462"/>
                </a:lnTo>
                <a:lnTo>
                  <a:pt x="0" y="2039823"/>
                </a:lnTo>
                <a:lnTo>
                  <a:pt x="3530" y="2052294"/>
                </a:lnTo>
                <a:lnTo>
                  <a:pt x="12598" y="2061502"/>
                </a:lnTo>
                <a:lnTo>
                  <a:pt x="25895" y="2065096"/>
                </a:lnTo>
                <a:lnTo>
                  <a:pt x="529450" y="2065096"/>
                </a:lnTo>
                <a:lnTo>
                  <a:pt x="542759" y="2061502"/>
                </a:lnTo>
                <a:lnTo>
                  <a:pt x="551827" y="2052294"/>
                </a:lnTo>
                <a:lnTo>
                  <a:pt x="555345" y="2039823"/>
                </a:lnTo>
                <a:close/>
              </a:path>
              <a:path w="555625" h="2065654">
                <a:moveTo>
                  <a:pt x="555345" y="464235"/>
                </a:moveTo>
                <a:lnTo>
                  <a:pt x="551992" y="450862"/>
                </a:lnTo>
                <a:lnTo>
                  <a:pt x="540880" y="431546"/>
                </a:lnTo>
                <a:lnTo>
                  <a:pt x="503859" y="367169"/>
                </a:lnTo>
                <a:lnTo>
                  <a:pt x="489051" y="341414"/>
                </a:lnTo>
                <a:lnTo>
                  <a:pt x="359460" y="116065"/>
                </a:lnTo>
                <a:lnTo>
                  <a:pt x="309880" y="29845"/>
                </a:lnTo>
                <a:lnTo>
                  <a:pt x="309880" y="399364"/>
                </a:lnTo>
                <a:lnTo>
                  <a:pt x="307378" y="411988"/>
                </a:lnTo>
                <a:lnTo>
                  <a:pt x="300532" y="422211"/>
                </a:lnTo>
                <a:lnTo>
                  <a:pt x="290309" y="429056"/>
                </a:lnTo>
                <a:lnTo>
                  <a:pt x="277672" y="431546"/>
                </a:lnTo>
                <a:lnTo>
                  <a:pt x="265036" y="429056"/>
                </a:lnTo>
                <a:lnTo>
                  <a:pt x="254812" y="422211"/>
                </a:lnTo>
                <a:lnTo>
                  <a:pt x="247980" y="411988"/>
                </a:lnTo>
                <a:lnTo>
                  <a:pt x="245478" y="399364"/>
                </a:lnTo>
                <a:lnTo>
                  <a:pt x="247980" y="386727"/>
                </a:lnTo>
                <a:lnTo>
                  <a:pt x="290309" y="369658"/>
                </a:lnTo>
                <a:lnTo>
                  <a:pt x="309880" y="399364"/>
                </a:lnTo>
                <a:lnTo>
                  <a:pt x="309880" y="29845"/>
                </a:lnTo>
                <a:lnTo>
                  <a:pt x="300215" y="13030"/>
                </a:lnTo>
                <a:lnTo>
                  <a:pt x="296989" y="9779"/>
                </a:lnTo>
                <a:lnTo>
                  <a:pt x="296989" y="116065"/>
                </a:lnTo>
                <a:lnTo>
                  <a:pt x="296989" y="341414"/>
                </a:lnTo>
                <a:lnTo>
                  <a:pt x="258356" y="341414"/>
                </a:lnTo>
                <a:lnTo>
                  <a:pt x="258356" y="116065"/>
                </a:lnTo>
                <a:lnTo>
                  <a:pt x="296989" y="116065"/>
                </a:lnTo>
                <a:lnTo>
                  <a:pt x="296989" y="9779"/>
                </a:lnTo>
                <a:lnTo>
                  <a:pt x="290550" y="3263"/>
                </a:lnTo>
                <a:lnTo>
                  <a:pt x="278003" y="0"/>
                </a:lnTo>
                <a:lnTo>
                  <a:pt x="265442" y="3263"/>
                </a:lnTo>
                <a:lnTo>
                  <a:pt x="255778" y="13030"/>
                </a:lnTo>
                <a:lnTo>
                  <a:pt x="3365" y="450862"/>
                </a:lnTo>
                <a:lnTo>
                  <a:pt x="0" y="464235"/>
                </a:lnTo>
                <a:lnTo>
                  <a:pt x="3530" y="476694"/>
                </a:lnTo>
                <a:lnTo>
                  <a:pt x="12598" y="485902"/>
                </a:lnTo>
                <a:lnTo>
                  <a:pt x="25895" y="489496"/>
                </a:lnTo>
                <a:lnTo>
                  <a:pt x="529450" y="489496"/>
                </a:lnTo>
                <a:lnTo>
                  <a:pt x="542759" y="485902"/>
                </a:lnTo>
                <a:lnTo>
                  <a:pt x="551827" y="476694"/>
                </a:lnTo>
                <a:lnTo>
                  <a:pt x="555345" y="464235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4634" y="628430"/>
            <a:ext cx="5156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09">
                <a:solidFill>
                  <a:srgbClr val="A6A6A6"/>
                </a:solidFill>
                <a:latin typeface="Lucida Sans Unicode"/>
                <a:cs typeface="Lucida Sans Unicode"/>
              </a:rPr>
              <a:t>39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88987" y="5534628"/>
            <a:ext cx="9501505" cy="5417820"/>
            <a:chOff x="10188987" y="5534628"/>
            <a:chExt cx="9501505" cy="5417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0783" y="5534628"/>
              <a:ext cx="2098239" cy="15867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8987" y="7094546"/>
              <a:ext cx="9501028" cy="3857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1373" y="7261480"/>
              <a:ext cx="8784155" cy="30720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40654" y="7246205"/>
              <a:ext cx="9145905" cy="3502660"/>
            </a:xfrm>
            <a:custGeom>
              <a:avLst/>
              <a:gdLst/>
              <a:ahLst/>
              <a:cxnLst/>
              <a:rect l="l" t="t" r="r" b="b"/>
              <a:pathLst>
                <a:path w="9145905" h="3502659">
                  <a:moveTo>
                    <a:pt x="9040661" y="0"/>
                  </a:moveTo>
                  <a:lnTo>
                    <a:pt x="105203" y="0"/>
                  </a:lnTo>
                  <a:lnTo>
                    <a:pt x="64253" y="8267"/>
                  </a:lnTo>
                  <a:lnTo>
                    <a:pt x="30813" y="30813"/>
                  </a:lnTo>
                  <a:lnTo>
                    <a:pt x="8267" y="64253"/>
                  </a:lnTo>
                  <a:lnTo>
                    <a:pt x="0" y="105203"/>
                  </a:lnTo>
                  <a:lnTo>
                    <a:pt x="0" y="3397320"/>
                  </a:lnTo>
                  <a:lnTo>
                    <a:pt x="8267" y="3438271"/>
                  </a:lnTo>
                  <a:lnTo>
                    <a:pt x="30813" y="3471714"/>
                  </a:lnTo>
                  <a:lnTo>
                    <a:pt x="64253" y="3494263"/>
                  </a:lnTo>
                  <a:lnTo>
                    <a:pt x="105203" y="3502532"/>
                  </a:lnTo>
                  <a:lnTo>
                    <a:pt x="9040661" y="3502532"/>
                  </a:lnTo>
                  <a:lnTo>
                    <a:pt x="9081612" y="3494263"/>
                  </a:lnTo>
                  <a:lnTo>
                    <a:pt x="9115052" y="3471714"/>
                  </a:lnTo>
                  <a:lnTo>
                    <a:pt x="9137597" y="3438271"/>
                  </a:lnTo>
                  <a:lnTo>
                    <a:pt x="9145865" y="3397320"/>
                  </a:lnTo>
                  <a:lnTo>
                    <a:pt x="9145865" y="105203"/>
                  </a:lnTo>
                  <a:lnTo>
                    <a:pt x="9137597" y="64253"/>
                  </a:lnTo>
                  <a:lnTo>
                    <a:pt x="9115052" y="30813"/>
                  </a:lnTo>
                  <a:lnTo>
                    <a:pt x="9081612" y="8267"/>
                  </a:lnTo>
                  <a:lnTo>
                    <a:pt x="9040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12124" y="2074241"/>
            <a:ext cx="18888710" cy="3341370"/>
            <a:chOff x="612124" y="2074241"/>
            <a:chExt cx="18888710" cy="3341370"/>
          </a:xfrm>
        </p:grpSpPr>
        <p:sp>
          <p:nvSpPr>
            <p:cNvPr id="9" name="object 9"/>
            <p:cNvSpPr/>
            <p:nvPr/>
          </p:nvSpPr>
          <p:spPr>
            <a:xfrm>
              <a:off x="625763" y="2087880"/>
              <a:ext cx="18861405" cy="3314065"/>
            </a:xfrm>
            <a:custGeom>
              <a:avLst/>
              <a:gdLst/>
              <a:ahLst/>
              <a:cxnLst/>
              <a:rect l="l" t="t" r="r" b="b"/>
              <a:pathLst>
                <a:path w="18861405" h="3314065">
                  <a:moveTo>
                    <a:pt x="18762099" y="0"/>
                  </a:moveTo>
                  <a:lnTo>
                    <a:pt x="99211" y="0"/>
                  </a:lnTo>
                  <a:lnTo>
                    <a:pt x="60593" y="7802"/>
                  </a:lnTo>
                  <a:lnTo>
                    <a:pt x="29058" y="29074"/>
                  </a:lnTo>
                  <a:lnTo>
                    <a:pt x="7796" y="60608"/>
                  </a:lnTo>
                  <a:lnTo>
                    <a:pt x="0" y="99202"/>
                  </a:lnTo>
                  <a:lnTo>
                    <a:pt x="0" y="3214564"/>
                  </a:lnTo>
                  <a:lnTo>
                    <a:pt x="7796" y="3253157"/>
                  </a:lnTo>
                  <a:lnTo>
                    <a:pt x="29058" y="3284692"/>
                  </a:lnTo>
                  <a:lnTo>
                    <a:pt x="60593" y="3305963"/>
                  </a:lnTo>
                  <a:lnTo>
                    <a:pt x="99211" y="3313766"/>
                  </a:lnTo>
                  <a:lnTo>
                    <a:pt x="18762099" y="3313766"/>
                  </a:lnTo>
                  <a:lnTo>
                    <a:pt x="18800692" y="3305963"/>
                  </a:lnTo>
                  <a:lnTo>
                    <a:pt x="18832227" y="3284692"/>
                  </a:lnTo>
                  <a:lnTo>
                    <a:pt x="18853498" y="3253157"/>
                  </a:lnTo>
                  <a:lnTo>
                    <a:pt x="18861301" y="3214564"/>
                  </a:lnTo>
                  <a:lnTo>
                    <a:pt x="18861301" y="99202"/>
                  </a:lnTo>
                  <a:lnTo>
                    <a:pt x="18853498" y="60608"/>
                  </a:lnTo>
                  <a:lnTo>
                    <a:pt x="18832227" y="29074"/>
                  </a:lnTo>
                  <a:lnTo>
                    <a:pt x="18800692" y="7802"/>
                  </a:lnTo>
                  <a:lnTo>
                    <a:pt x="1876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5763" y="2087880"/>
              <a:ext cx="18861405" cy="3314065"/>
            </a:xfrm>
            <a:custGeom>
              <a:avLst/>
              <a:gdLst/>
              <a:ahLst/>
              <a:cxnLst/>
              <a:rect l="l" t="t" r="r" b="b"/>
              <a:pathLst>
                <a:path w="18861405" h="3314065">
                  <a:moveTo>
                    <a:pt x="0" y="99202"/>
                  </a:moveTo>
                  <a:lnTo>
                    <a:pt x="7796" y="60608"/>
                  </a:lnTo>
                  <a:lnTo>
                    <a:pt x="29058" y="29074"/>
                  </a:lnTo>
                  <a:lnTo>
                    <a:pt x="60593" y="7802"/>
                  </a:lnTo>
                  <a:lnTo>
                    <a:pt x="99211" y="0"/>
                  </a:lnTo>
                  <a:lnTo>
                    <a:pt x="18762099" y="0"/>
                  </a:lnTo>
                  <a:lnTo>
                    <a:pt x="18800692" y="7802"/>
                  </a:lnTo>
                  <a:lnTo>
                    <a:pt x="18832227" y="29074"/>
                  </a:lnTo>
                  <a:lnTo>
                    <a:pt x="18853498" y="60608"/>
                  </a:lnTo>
                  <a:lnTo>
                    <a:pt x="18861301" y="99202"/>
                  </a:lnTo>
                  <a:lnTo>
                    <a:pt x="18861301" y="3214564"/>
                  </a:lnTo>
                  <a:lnTo>
                    <a:pt x="18853498" y="3253157"/>
                  </a:lnTo>
                  <a:lnTo>
                    <a:pt x="18832227" y="3284692"/>
                  </a:lnTo>
                  <a:lnTo>
                    <a:pt x="18800692" y="3305963"/>
                  </a:lnTo>
                  <a:lnTo>
                    <a:pt x="18762099" y="3313766"/>
                  </a:lnTo>
                  <a:lnTo>
                    <a:pt x="99211" y="3313766"/>
                  </a:lnTo>
                  <a:lnTo>
                    <a:pt x="60593" y="3305963"/>
                  </a:lnTo>
                  <a:lnTo>
                    <a:pt x="29058" y="3284692"/>
                  </a:lnTo>
                  <a:lnTo>
                    <a:pt x="7796" y="3253157"/>
                  </a:lnTo>
                  <a:lnTo>
                    <a:pt x="0" y="3214564"/>
                  </a:lnTo>
                  <a:lnTo>
                    <a:pt x="0" y="99202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25491" y="2319684"/>
            <a:ext cx="15880715" cy="2775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886835">
              <a:lnSpc>
                <a:spcPct val="101099"/>
              </a:lnSpc>
              <a:spcBef>
                <a:spcPts val="90"/>
              </a:spcBef>
            </a:pP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Медицинская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60">
                <a:solidFill>
                  <a:srgbClr val="0050EF"/>
                </a:solidFill>
                <a:latin typeface="Lucida Sans Unicode"/>
                <a:cs typeface="Lucida Sans Unicode"/>
              </a:rPr>
              <a:t>COVID-19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соответствии </a:t>
            </a:r>
            <a:r>
              <a:rPr dirty="0" sz="2550" spc="-7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азом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Министе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ства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здра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оохранения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России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от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80">
                <a:solidFill>
                  <a:srgbClr val="0050EF"/>
                </a:solidFill>
                <a:latin typeface="Lucida Sans Unicode"/>
                <a:cs typeface="Lucida Sans Unicode"/>
              </a:rPr>
              <a:t>19.03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550" spc="-240">
                <a:solidFill>
                  <a:srgbClr val="0050EF"/>
                </a:solidFill>
                <a:latin typeface="Lucida Sans Unicode"/>
                <a:cs typeface="Lucida Sans Unicode"/>
              </a:rPr>
              <a:t>2020</a:t>
            </a:r>
            <a:r>
              <a:rPr dirty="0" sz="255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350">
                <a:solidFill>
                  <a:srgbClr val="0050EF"/>
                </a:solidFill>
                <a:latin typeface="Lucida Sans Unicode"/>
                <a:cs typeface="Lucida Sans Unicode"/>
              </a:rPr>
              <a:t>№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9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2550" spc="-42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8н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«О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временном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порядке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работы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организаций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1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целях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реализации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мер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по</a:t>
            </a:r>
            <a:r>
              <a:rPr dirty="0" sz="255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профилактике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снижению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рисков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распространения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новой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25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255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10">
                <a:solidFill>
                  <a:srgbClr val="0050EF"/>
                </a:solidFill>
                <a:latin typeface="Lucida Sans Unicode"/>
                <a:cs typeface="Lucida Sans Unicode"/>
              </a:rPr>
              <a:t>COVID-19»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550" spc="65">
                <a:solidFill>
                  <a:srgbClr val="0050EF"/>
                </a:solidFill>
                <a:latin typeface="Lucida Sans Unicode"/>
                <a:cs typeface="Lucida Sans Unicode"/>
              </a:rPr>
              <a:t>(в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ред.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от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90">
                <a:solidFill>
                  <a:srgbClr val="0050EF"/>
                </a:solidFill>
                <a:latin typeface="Lucida Sans Unicode"/>
                <a:cs typeface="Lucida Sans Unicode"/>
              </a:rPr>
              <a:t>22.07.2021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N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10">
                <a:solidFill>
                  <a:srgbClr val="0050EF"/>
                </a:solidFill>
                <a:latin typeface="Lucida Sans Unicode"/>
                <a:cs typeface="Lucida Sans Unicode"/>
              </a:rPr>
              <a:t>792н)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виде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скорой,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первичной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медико-санитарной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специализированной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помощи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организациях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75">
                <a:solidFill>
                  <a:srgbClr val="0050EF"/>
                </a:solidFill>
                <a:latin typeface="Lucida Sans Unicode"/>
                <a:cs typeface="Lucida Sans Unicode"/>
              </a:rPr>
              <a:t>их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0050EF"/>
                </a:solidFill>
                <a:latin typeface="Lucida Sans Unicode"/>
                <a:cs typeface="Lucida Sans Unicode"/>
              </a:rPr>
              <a:t>структурных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подразделениях,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также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(на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0050EF"/>
                </a:solidFill>
                <a:latin typeface="Lucida Sans Unicode"/>
                <a:cs typeface="Lucida Sans Unicode"/>
              </a:rPr>
              <a:t>дому)</a:t>
            </a:r>
            <a:endParaRPr sz="255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1701" y="5822236"/>
            <a:ext cx="9432925" cy="5107305"/>
            <a:chOff x="511701" y="5822236"/>
            <a:chExt cx="9432925" cy="51073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701" y="5822236"/>
              <a:ext cx="9432346" cy="51070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573" y="6074338"/>
              <a:ext cx="7672291" cy="47055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7580" y="5928118"/>
              <a:ext cx="9145905" cy="4820920"/>
            </a:xfrm>
            <a:custGeom>
              <a:avLst/>
              <a:gdLst/>
              <a:ahLst/>
              <a:cxnLst/>
              <a:rect l="l" t="t" r="r" b="b"/>
              <a:pathLst>
                <a:path w="9145905" h="4820920">
                  <a:moveTo>
                    <a:pt x="9028750" y="0"/>
                  </a:moveTo>
                  <a:lnTo>
                    <a:pt x="117096" y="0"/>
                  </a:lnTo>
                  <a:lnTo>
                    <a:pt x="71518" y="9207"/>
                  </a:lnTo>
                  <a:lnTo>
                    <a:pt x="34297" y="34313"/>
                  </a:lnTo>
                  <a:lnTo>
                    <a:pt x="9202" y="71541"/>
                  </a:lnTo>
                  <a:lnTo>
                    <a:pt x="0" y="117114"/>
                  </a:lnTo>
                  <a:lnTo>
                    <a:pt x="0" y="4703522"/>
                  </a:lnTo>
                  <a:lnTo>
                    <a:pt x="9202" y="4749100"/>
                  </a:lnTo>
                  <a:lnTo>
                    <a:pt x="34297" y="4786321"/>
                  </a:lnTo>
                  <a:lnTo>
                    <a:pt x="71518" y="4811417"/>
                  </a:lnTo>
                  <a:lnTo>
                    <a:pt x="117096" y="4820619"/>
                  </a:lnTo>
                  <a:lnTo>
                    <a:pt x="9028750" y="4820619"/>
                  </a:lnTo>
                  <a:lnTo>
                    <a:pt x="9074323" y="4811417"/>
                  </a:lnTo>
                  <a:lnTo>
                    <a:pt x="9111551" y="4786321"/>
                  </a:lnTo>
                  <a:lnTo>
                    <a:pt x="9136657" y="4749100"/>
                  </a:lnTo>
                  <a:lnTo>
                    <a:pt x="9145865" y="4703522"/>
                  </a:lnTo>
                  <a:lnTo>
                    <a:pt x="9145865" y="117114"/>
                  </a:lnTo>
                  <a:lnTo>
                    <a:pt x="9136657" y="71541"/>
                  </a:lnTo>
                  <a:lnTo>
                    <a:pt x="9111551" y="34313"/>
                  </a:lnTo>
                  <a:lnTo>
                    <a:pt x="9074323" y="9207"/>
                  </a:lnTo>
                  <a:lnTo>
                    <a:pt x="9028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96667" y="6333503"/>
            <a:ext cx="7011670" cy="62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780" indent="-386715">
              <a:lnSpc>
                <a:spcPts val="2360"/>
              </a:lnSpc>
              <a:spcBef>
                <a:spcPts val="10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15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22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ависим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ости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степе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тяжести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состояния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>
              <a:lnSpc>
                <a:spcPts val="2360"/>
              </a:lnSpc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подтверждении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диагноза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осуществляют: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6667" y="7271877"/>
            <a:ext cx="6827520" cy="31375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98780" marR="22860" indent="-386715">
              <a:lnSpc>
                <a:spcPct val="98500"/>
              </a:lnSpc>
              <a:spcBef>
                <a:spcPts val="135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легкие</a:t>
            </a:r>
            <a:r>
              <a:rPr dirty="0" baseline="2777" sz="30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формы,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отсутствие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клинических</a:t>
            </a:r>
            <a:r>
              <a:rPr dirty="0" baseline="2777" sz="30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5">
                <a:solidFill>
                  <a:srgbClr val="353535"/>
                </a:solidFill>
                <a:latin typeface="Lucida Sans Unicode"/>
                <a:cs typeface="Lucida Sans Unicode"/>
              </a:rPr>
              <a:t>проявлений </a:t>
            </a:r>
            <a:r>
              <a:rPr dirty="0" baseline="2777" sz="3000" spc="-92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паци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нта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0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раб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отники 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амбулат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рных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организ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ций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дому;</a:t>
            </a:r>
            <a:endParaRPr sz="2000">
              <a:latin typeface="Lucida Sans Unicode"/>
              <a:cs typeface="Lucida Sans Unicode"/>
            </a:endParaRPr>
          </a:p>
          <a:p>
            <a:pPr marL="398780" marR="5080" indent="-386715">
              <a:lnSpc>
                <a:spcPct val="98400"/>
              </a:lnSpc>
              <a:spcBef>
                <a:spcPts val="271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средней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тяжести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60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отделении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для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15">
                <a:solidFill>
                  <a:srgbClr val="353535"/>
                </a:solidFill>
                <a:latin typeface="Lucida Sans Unicode"/>
                <a:cs typeface="Lucida Sans Unicode"/>
              </a:rPr>
              <a:t>леч</a:t>
            </a:r>
            <a:r>
              <a:rPr dirty="0" baseline="2777" sz="300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baseline="2777" sz="3000" spc="15">
                <a:solidFill>
                  <a:srgbClr val="353535"/>
                </a:solidFill>
                <a:latin typeface="Lucida Sans Unicode"/>
                <a:cs typeface="Lucida Sans Unicode"/>
              </a:rPr>
              <a:t>ния 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инфекционных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организации; </a:t>
            </a:r>
            <a:r>
              <a:rPr dirty="0" sz="2000" spc="-6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допускается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оказание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помощи</a:t>
            </a:r>
            <a:endParaRPr sz="2000">
              <a:latin typeface="Lucida Sans Unicode"/>
              <a:cs typeface="Lucida Sans Unicode"/>
            </a:endParaRPr>
          </a:p>
          <a:p>
            <a:pPr marL="398780">
              <a:lnSpc>
                <a:spcPct val="100000"/>
              </a:lnSpc>
              <a:spcBef>
                <a:spcPts val="5"/>
              </a:spcBef>
            </a:pP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дому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взрослым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пацие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там;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2670"/>
              </a:spcBef>
              <a:buClr>
                <a:srgbClr val="FF2D66"/>
              </a:buClr>
              <a:buSzPct val="125000"/>
              <a:buFont typeface="Wingdings"/>
              <a:buChar char=""/>
              <a:tabLst>
                <a:tab pos="399415" algn="l"/>
              </a:tabLst>
            </a:pPr>
            <a:r>
              <a:rPr dirty="0" baseline="2777" sz="3000" spc="-7">
                <a:solidFill>
                  <a:srgbClr val="353535"/>
                </a:solidFill>
                <a:latin typeface="Lucida Sans Unicode"/>
                <a:cs typeface="Lucida Sans Unicode"/>
              </a:rPr>
              <a:t>тяжелые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формы</a:t>
            </a:r>
            <a:r>
              <a:rPr dirty="0" baseline="2777" sz="3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60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baseline="2777" sz="3000" spc="-17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65">
                <a:solidFill>
                  <a:srgbClr val="353535"/>
                </a:solidFill>
                <a:latin typeface="Lucida Sans Unicode"/>
                <a:cs typeface="Lucida Sans Unicode"/>
              </a:rPr>
              <a:t>ОРИТ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организации.</a:t>
            </a:r>
            <a:endParaRPr baseline="2777" sz="3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17558" y="7385723"/>
            <a:ext cx="8122920" cy="26015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Скорая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медицинская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оказывается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выездными</a:t>
            </a:r>
            <a:r>
              <a:rPr dirty="0" sz="20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бригадами:</a:t>
            </a:r>
            <a:endParaRPr sz="2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380"/>
              </a:spcBef>
              <a:buClr>
                <a:srgbClr val="FFC000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фельдшерскими;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295"/>
              </a:spcBef>
              <a:buClr>
                <a:srgbClr val="FFC000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врачебными;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indent="-386715">
              <a:lnSpc>
                <a:spcPct val="100000"/>
              </a:lnSpc>
              <a:spcBef>
                <a:spcPts val="1295"/>
              </a:spcBef>
              <a:buClr>
                <a:srgbClr val="FFC000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специализированными;</a:t>
            </a:r>
            <a:endParaRPr baseline="2777" sz="3000">
              <a:latin typeface="Lucida Sans Unicode"/>
              <a:cs typeface="Lucida Sans Unicode"/>
            </a:endParaRPr>
          </a:p>
          <a:p>
            <a:pPr marL="398780" marR="250190" indent="-386715">
              <a:lnSpc>
                <a:spcPts val="2320"/>
              </a:lnSpc>
              <a:spcBef>
                <a:spcPts val="1440"/>
              </a:spcBef>
              <a:buClr>
                <a:srgbClr val="FFC000"/>
              </a:buClr>
              <a:buSzPct val="125000"/>
              <a:buFont typeface="Wingdings"/>
              <a:buChar char=""/>
              <a:tabLst>
                <a:tab pos="398780" algn="l"/>
                <a:tab pos="399415" algn="l"/>
              </a:tabLst>
            </a:pP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экстренной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помощи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территориальных</a:t>
            </a: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центров </a:t>
            </a:r>
            <a:r>
              <a:rPr dirty="0" baseline="2777" sz="3000" spc="-9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медицины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катастроф.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717804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0">
                <a:solidFill>
                  <a:srgbClr val="FF2D66"/>
                </a:solidFill>
              </a:rPr>
              <a:t>Маршрутизация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85">
                <a:solidFill>
                  <a:srgbClr val="FF2D66"/>
                </a:solidFill>
              </a:rPr>
              <a:t>пациентов</a:t>
            </a:r>
            <a:endParaRPr sz="4300"/>
          </a:p>
        </p:txBody>
      </p:sp>
      <p:sp>
        <p:nvSpPr>
          <p:cNvPr id="20" name="object 20"/>
          <p:cNvSpPr txBox="1"/>
          <p:nvPr/>
        </p:nvSpPr>
        <p:spPr>
          <a:xfrm>
            <a:off x="6891980" y="880300"/>
            <a:ext cx="870267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9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лиц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60">
                <a:solidFill>
                  <a:srgbClr val="565656"/>
                </a:solidFill>
                <a:latin typeface="Lucida Sans Unicode"/>
                <a:cs typeface="Lucida Sans Unicode"/>
              </a:rPr>
              <a:t>подо</a:t>
            </a:r>
            <a:r>
              <a:rPr dirty="0" sz="4300" spc="-114">
                <a:solidFill>
                  <a:srgbClr val="565656"/>
                </a:solidFill>
                <a:latin typeface="Lucida Sans Unicode"/>
                <a:cs typeface="Lucida Sans Unicode"/>
              </a:rPr>
              <a:t>з</a:t>
            </a:r>
            <a:r>
              <a:rPr dirty="0" sz="4300" spc="-105">
                <a:solidFill>
                  <a:srgbClr val="565656"/>
                </a:solidFill>
                <a:latin typeface="Lucida Sans Unicode"/>
                <a:cs typeface="Lucida Sans Unicode"/>
              </a:rPr>
              <a:t>рением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75">
                <a:solidFill>
                  <a:srgbClr val="FF2D66"/>
                </a:solidFill>
                <a:latin typeface="Lucida Sans Unicode"/>
                <a:cs typeface="Lucida Sans Unicode"/>
              </a:rPr>
              <a:t>на</a:t>
            </a:r>
            <a:r>
              <a:rPr dirty="0" sz="4300" spc="-28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320">
                <a:solidFill>
                  <a:srgbClr val="FF2D66"/>
                </a:solidFill>
                <a:latin typeface="Lucida Sans Unicode"/>
                <a:cs typeface="Lucida Sans Unicode"/>
              </a:rPr>
              <a:t>COV</a:t>
            </a:r>
            <a:r>
              <a:rPr dirty="0" sz="4300" spc="-120">
                <a:solidFill>
                  <a:srgbClr val="FF2D66"/>
                </a:solidFill>
                <a:latin typeface="Lucida Sans Unicode"/>
                <a:cs typeface="Lucida Sans Unicode"/>
              </a:rPr>
              <a:t>I</a:t>
            </a:r>
            <a:r>
              <a:rPr dirty="0" sz="4300" spc="-409">
                <a:solidFill>
                  <a:srgbClr val="FF2D6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740">
                <a:solidFill>
                  <a:srgbClr val="FF2D6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FF2D6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522610" y="682805"/>
            <a:ext cx="9017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43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73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9047" y="628430"/>
            <a:ext cx="2724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95">
                <a:solidFill>
                  <a:srgbClr val="A6A6A6"/>
                </a:solidFill>
                <a:latin typeface="Lucida Sans Unicode"/>
                <a:cs typeface="Lucida Sans Unicode"/>
              </a:rPr>
              <a:t>4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653" y="1994537"/>
            <a:ext cx="4803140" cy="5333365"/>
            <a:chOff x="511653" y="1994537"/>
            <a:chExt cx="4803140" cy="5333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53" y="1994537"/>
              <a:ext cx="4802746" cy="53329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7580" y="2100428"/>
              <a:ext cx="4516755" cy="5046980"/>
            </a:xfrm>
            <a:custGeom>
              <a:avLst/>
              <a:gdLst/>
              <a:ahLst/>
              <a:cxnLst/>
              <a:rect l="l" t="t" r="r" b="b"/>
              <a:pathLst>
                <a:path w="4516755" h="5046980">
                  <a:moveTo>
                    <a:pt x="4306605" y="0"/>
                  </a:moveTo>
                  <a:lnTo>
                    <a:pt x="209597" y="0"/>
                  </a:lnTo>
                  <a:lnTo>
                    <a:pt x="161537" y="5535"/>
                  </a:lnTo>
                  <a:lnTo>
                    <a:pt x="117420" y="21303"/>
                  </a:lnTo>
                  <a:lnTo>
                    <a:pt x="78503" y="46044"/>
                  </a:lnTo>
                  <a:lnTo>
                    <a:pt x="46045" y="78502"/>
                  </a:lnTo>
                  <a:lnTo>
                    <a:pt x="21303" y="117417"/>
                  </a:lnTo>
                  <a:lnTo>
                    <a:pt x="5535" y="161532"/>
                  </a:lnTo>
                  <a:lnTo>
                    <a:pt x="0" y="209588"/>
                  </a:lnTo>
                  <a:lnTo>
                    <a:pt x="0" y="4836895"/>
                  </a:lnTo>
                  <a:lnTo>
                    <a:pt x="5535" y="4884951"/>
                  </a:lnTo>
                  <a:lnTo>
                    <a:pt x="21303" y="4929066"/>
                  </a:lnTo>
                  <a:lnTo>
                    <a:pt x="46045" y="4967981"/>
                  </a:lnTo>
                  <a:lnTo>
                    <a:pt x="78503" y="5000439"/>
                  </a:lnTo>
                  <a:lnTo>
                    <a:pt x="117420" y="5025180"/>
                  </a:lnTo>
                  <a:lnTo>
                    <a:pt x="161537" y="5040948"/>
                  </a:lnTo>
                  <a:lnTo>
                    <a:pt x="209597" y="5046483"/>
                  </a:lnTo>
                  <a:lnTo>
                    <a:pt x="4306605" y="5046483"/>
                  </a:lnTo>
                  <a:lnTo>
                    <a:pt x="4354661" y="5040948"/>
                  </a:lnTo>
                  <a:lnTo>
                    <a:pt x="4398776" y="5025180"/>
                  </a:lnTo>
                  <a:lnTo>
                    <a:pt x="4437691" y="5000439"/>
                  </a:lnTo>
                  <a:lnTo>
                    <a:pt x="4470149" y="4967981"/>
                  </a:lnTo>
                  <a:lnTo>
                    <a:pt x="4494890" y="4929066"/>
                  </a:lnTo>
                  <a:lnTo>
                    <a:pt x="4510658" y="4884951"/>
                  </a:lnTo>
                  <a:lnTo>
                    <a:pt x="4516193" y="4836895"/>
                  </a:lnTo>
                  <a:lnTo>
                    <a:pt x="4516193" y="209588"/>
                  </a:lnTo>
                  <a:lnTo>
                    <a:pt x="4510658" y="161532"/>
                  </a:lnTo>
                  <a:lnTo>
                    <a:pt x="4494890" y="117417"/>
                  </a:lnTo>
                  <a:lnTo>
                    <a:pt x="4470149" y="78502"/>
                  </a:lnTo>
                  <a:lnTo>
                    <a:pt x="4437691" y="46044"/>
                  </a:lnTo>
                  <a:lnTo>
                    <a:pt x="4398776" y="21303"/>
                  </a:lnTo>
                  <a:lnTo>
                    <a:pt x="4354661" y="5535"/>
                  </a:lnTo>
                  <a:lnTo>
                    <a:pt x="4306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774814" y="2100974"/>
            <a:ext cx="6823075" cy="2364740"/>
          </a:xfrm>
          <a:custGeom>
            <a:avLst/>
            <a:gdLst/>
            <a:ahLst/>
            <a:cxnLst/>
            <a:rect l="l" t="t" r="r" b="b"/>
            <a:pathLst>
              <a:path w="6823075" h="2364740">
                <a:moveTo>
                  <a:pt x="0" y="109749"/>
                </a:moveTo>
                <a:lnTo>
                  <a:pt x="8619" y="67015"/>
                </a:lnTo>
                <a:lnTo>
                  <a:pt x="32131" y="32131"/>
                </a:lnTo>
                <a:lnTo>
                  <a:pt x="67015" y="8619"/>
                </a:lnTo>
                <a:lnTo>
                  <a:pt x="109749" y="0"/>
                </a:lnTo>
                <a:lnTo>
                  <a:pt x="6713096" y="0"/>
                </a:lnTo>
                <a:lnTo>
                  <a:pt x="6755830" y="8619"/>
                </a:lnTo>
                <a:lnTo>
                  <a:pt x="6790714" y="32131"/>
                </a:lnTo>
                <a:lnTo>
                  <a:pt x="6814226" y="67015"/>
                </a:lnTo>
                <a:lnTo>
                  <a:pt x="6822846" y="109749"/>
                </a:lnTo>
                <a:lnTo>
                  <a:pt x="6822846" y="2254732"/>
                </a:lnTo>
                <a:lnTo>
                  <a:pt x="6814226" y="2297467"/>
                </a:lnTo>
                <a:lnTo>
                  <a:pt x="6790714" y="2332350"/>
                </a:lnTo>
                <a:lnTo>
                  <a:pt x="6755830" y="2355862"/>
                </a:lnTo>
                <a:lnTo>
                  <a:pt x="6713096" y="2364482"/>
                </a:lnTo>
                <a:lnTo>
                  <a:pt x="109749" y="2364482"/>
                </a:lnTo>
                <a:lnTo>
                  <a:pt x="67015" y="2355862"/>
                </a:lnTo>
                <a:lnTo>
                  <a:pt x="32131" y="2332350"/>
                </a:lnTo>
                <a:lnTo>
                  <a:pt x="8619" y="2297467"/>
                </a:lnTo>
                <a:lnTo>
                  <a:pt x="0" y="2254732"/>
                </a:lnTo>
                <a:lnTo>
                  <a:pt x="0" y="109749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84656" y="2240269"/>
            <a:ext cx="4203065" cy="20243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14"/>
              </a:spcBef>
            </a:pPr>
            <a:r>
              <a:rPr dirty="0" u="heavy" sz="3850" spc="10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850" spc="6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Lucida Sans Unicode"/>
                <a:cs typeface="Lucida Sans Unicode"/>
              </a:rPr>
              <a:t>Формы</a:t>
            </a:r>
            <a:r>
              <a:rPr dirty="0" u="heavy" sz="3850" spc="-28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3850" spc="-38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Lucida Sans Unicode"/>
                <a:cs typeface="Lucida Sans Unicode"/>
              </a:rPr>
              <a:t>COVID-19</a:t>
            </a:r>
            <a:endParaRPr sz="3850">
              <a:latin typeface="Lucida Sans Unicode"/>
              <a:cs typeface="Lucida Sans Unicode"/>
            </a:endParaRPr>
          </a:p>
          <a:p>
            <a:pPr marL="12700">
              <a:lnSpc>
                <a:spcPts val="3725"/>
              </a:lnSpc>
              <a:spcBef>
                <a:spcPts val="2390"/>
              </a:spcBef>
            </a:pPr>
            <a:r>
              <a:rPr dirty="0" sz="2000" spc="-30">
                <a:solidFill>
                  <a:srgbClr val="565656"/>
                </a:solidFill>
                <a:latin typeface="Lucida Sans Unicode"/>
                <a:cs typeface="Lucida Sans Unicode"/>
              </a:rPr>
              <a:t>легкая,</a:t>
            </a:r>
            <a:r>
              <a:rPr dirty="0" sz="2000" spc="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565656"/>
                </a:solidFill>
                <a:latin typeface="Lucida Sans Unicode"/>
                <a:cs typeface="Lucida Sans Unicode"/>
              </a:rPr>
              <a:t>средняя,</a:t>
            </a:r>
            <a:r>
              <a:rPr dirty="0" sz="2550" spc="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>
                <a:solidFill>
                  <a:srgbClr val="565656"/>
                </a:solidFill>
                <a:latin typeface="Lucida Sans Unicode"/>
                <a:cs typeface="Lucida Sans Unicode"/>
              </a:rPr>
              <a:t>тяжелая,</a:t>
            </a:r>
            <a:endParaRPr sz="3150">
              <a:latin typeface="Lucida Sans Unicode"/>
              <a:cs typeface="Lucida Sans Unicode"/>
            </a:endParaRPr>
          </a:p>
          <a:p>
            <a:pPr marL="38735">
              <a:lnSpc>
                <a:spcPts val="4985"/>
              </a:lnSpc>
            </a:pPr>
            <a:r>
              <a:rPr dirty="0" sz="4200" spc="15" b="1">
                <a:solidFill>
                  <a:srgbClr val="FF2D66"/>
                </a:solidFill>
                <a:latin typeface="Trebuchet MS"/>
                <a:cs typeface="Trebuchet MS"/>
              </a:rPr>
              <a:t>крайне</a:t>
            </a:r>
            <a:r>
              <a:rPr dirty="0" sz="4200" spc="-29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4200" spc="-40" b="1">
                <a:solidFill>
                  <a:srgbClr val="FF2D66"/>
                </a:solidFill>
                <a:latin typeface="Trebuchet MS"/>
                <a:cs typeface="Trebuchet MS"/>
              </a:rPr>
              <a:t>тяжелая</a:t>
            </a:r>
            <a:endParaRPr sz="4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61175" y="7133818"/>
            <a:ext cx="6850380" cy="3568065"/>
            <a:chOff x="5761175" y="7133818"/>
            <a:chExt cx="6850380" cy="3568065"/>
          </a:xfrm>
        </p:grpSpPr>
        <p:sp>
          <p:nvSpPr>
            <p:cNvPr id="9" name="object 9"/>
            <p:cNvSpPr/>
            <p:nvPr/>
          </p:nvSpPr>
          <p:spPr>
            <a:xfrm>
              <a:off x="5774814" y="7147457"/>
              <a:ext cx="6823075" cy="3540760"/>
            </a:xfrm>
            <a:custGeom>
              <a:avLst/>
              <a:gdLst/>
              <a:ahLst/>
              <a:cxnLst/>
              <a:rect l="l" t="t" r="r" b="b"/>
              <a:pathLst>
                <a:path w="6823075" h="3540759">
                  <a:moveTo>
                    <a:pt x="6720461" y="0"/>
                  </a:moveTo>
                  <a:lnTo>
                    <a:pt x="102384" y="0"/>
                  </a:lnTo>
                  <a:lnTo>
                    <a:pt x="62526" y="8044"/>
                  </a:lnTo>
                  <a:lnTo>
                    <a:pt x="29983" y="29983"/>
                  </a:lnTo>
                  <a:lnTo>
                    <a:pt x="8044" y="62526"/>
                  </a:lnTo>
                  <a:lnTo>
                    <a:pt x="0" y="102384"/>
                  </a:lnTo>
                  <a:lnTo>
                    <a:pt x="0" y="3438328"/>
                  </a:lnTo>
                  <a:lnTo>
                    <a:pt x="8044" y="3478183"/>
                  </a:lnTo>
                  <a:lnTo>
                    <a:pt x="29983" y="3510730"/>
                  </a:lnTo>
                  <a:lnTo>
                    <a:pt x="62526" y="3532675"/>
                  </a:lnTo>
                  <a:lnTo>
                    <a:pt x="102384" y="3540722"/>
                  </a:lnTo>
                  <a:lnTo>
                    <a:pt x="6720461" y="3540722"/>
                  </a:lnTo>
                  <a:lnTo>
                    <a:pt x="6760319" y="3532675"/>
                  </a:lnTo>
                  <a:lnTo>
                    <a:pt x="6792862" y="3510730"/>
                  </a:lnTo>
                  <a:lnTo>
                    <a:pt x="6814801" y="3478183"/>
                  </a:lnTo>
                  <a:lnTo>
                    <a:pt x="6822846" y="3438328"/>
                  </a:lnTo>
                  <a:lnTo>
                    <a:pt x="6822846" y="102384"/>
                  </a:lnTo>
                  <a:lnTo>
                    <a:pt x="6814801" y="62526"/>
                  </a:lnTo>
                  <a:lnTo>
                    <a:pt x="6792862" y="29983"/>
                  </a:lnTo>
                  <a:lnTo>
                    <a:pt x="6760319" y="8044"/>
                  </a:lnTo>
                  <a:lnTo>
                    <a:pt x="6720461" y="0"/>
                  </a:lnTo>
                  <a:close/>
                </a:path>
              </a:pathLst>
            </a:custGeom>
            <a:solidFill>
              <a:srgbClr val="0050E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74814" y="7147457"/>
              <a:ext cx="6823075" cy="3540760"/>
            </a:xfrm>
            <a:custGeom>
              <a:avLst/>
              <a:gdLst/>
              <a:ahLst/>
              <a:cxnLst/>
              <a:rect l="l" t="t" r="r" b="b"/>
              <a:pathLst>
                <a:path w="6823075" h="3540759">
                  <a:moveTo>
                    <a:pt x="0" y="102384"/>
                  </a:moveTo>
                  <a:lnTo>
                    <a:pt x="8044" y="62526"/>
                  </a:lnTo>
                  <a:lnTo>
                    <a:pt x="29983" y="29983"/>
                  </a:lnTo>
                  <a:lnTo>
                    <a:pt x="62526" y="8044"/>
                  </a:lnTo>
                  <a:lnTo>
                    <a:pt x="102384" y="0"/>
                  </a:lnTo>
                  <a:lnTo>
                    <a:pt x="6720461" y="0"/>
                  </a:lnTo>
                  <a:lnTo>
                    <a:pt x="6760319" y="8044"/>
                  </a:lnTo>
                  <a:lnTo>
                    <a:pt x="6792862" y="29983"/>
                  </a:lnTo>
                  <a:lnTo>
                    <a:pt x="6814801" y="62526"/>
                  </a:lnTo>
                  <a:lnTo>
                    <a:pt x="6822846" y="102384"/>
                  </a:lnTo>
                  <a:lnTo>
                    <a:pt x="6822846" y="3438328"/>
                  </a:lnTo>
                  <a:lnTo>
                    <a:pt x="6814801" y="3478183"/>
                  </a:lnTo>
                  <a:lnTo>
                    <a:pt x="6792862" y="3510730"/>
                  </a:lnTo>
                  <a:lnTo>
                    <a:pt x="6760319" y="3532675"/>
                  </a:lnTo>
                  <a:lnTo>
                    <a:pt x="6720461" y="3540722"/>
                  </a:lnTo>
                  <a:lnTo>
                    <a:pt x="102384" y="3540722"/>
                  </a:lnTo>
                  <a:lnTo>
                    <a:pt x="62526" y="3532675"/>
                  </a:lnTo>
                  <a:lnTo>
                    <a:pt x="29983" y="3510730"/>
                  </a:lnTo>
                  <a:lnTo>
                    <a:pt x="8044" y="3478183"/>
                  </a:lnTo>
                  <a:lnTo>
                    <a:pt x="0" y="3438328"/>
                  </a:lnTo>
                  <a:lnTo>
                    <a:pt x="0" y="102384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997889" y="7236324"/>
            <a:ext cx="6142355" cy="3113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2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Клинические</a:t>
            </a:r>
            <a:r>
              <a:rPr dirty="0" sz="285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5">
                <a:solidFill>
                  <a:srgbClr val="1F1F1F"/>
                </a:solidFill>
                <a:latin typeface="Lucida Sans Unicode"/>
                <a:cs typeface="Lucida Sans Unicode"/>
              </a:rPr>
              <a:t>варианты</a:t>
            </a:r>
            <a:endParaRPr sz="285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710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ОРВИ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легког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(80%);</a:t>
            </a:r>
            <a:endParaRPr sz="230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695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пневмония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ДН;</a:t>
            </a:r>
            <a:endParaRPr sz="230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695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ОРДС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(пневмон</a:t>
            </a:r>
            <a:r>
              <a:rPr dirty="0" sz="2300" spc="35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ОДН);</a:t>
            </a:r>
            <a:endParaRPr sz="230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695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сепсис;</a:t>
            </a:r>
            <a:endParaRPr sz="230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695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септически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шок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300">
              <a:latin typeface="Lucida Sans Unicode"/>
              <a:cs typeface="Lucida Sans Unicode"/>
            </a:endParaRPr>
          </a:p>
          <a:p>
            <a:pPr marL="287655" indent="-275590">
              <a:lnSpc>
                <a:spcPct val="100000"/>
              </a:lnSpc>
              <a:spcBef>
                <a:spcPts val="695"/>
              </a:spcBef>
              <a:buSzPct val="128260"/>
              <a:buFont typeface="Arial MT"/>
              <a:buChar char="•"/>
              <a:tabLst>
                <a:tab pos="288290" algn="l"/>
              </a:tabLst>
            </a:pP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ДВС-синдром,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тромбозы,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тромбоэмболии.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6991" y="4689623"/>
            <a:ext cx="3455670" cy="23171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1115" marR="22860">
              <a:lnSpc>
                <a:spcPct val="101099"/>
              </a:lnSpc>
              <a:spcBef>
                <a:spcPts val="90"/>
              </a:spcBef>
            </a:pPr>
            <a:r>
              <a:rPr dirty="0" sz="3400" spc="-60">
                <a:solidFill>
                  <a:srgbClr val="FF2D66"/>
                </a:solidFill>
                <a:latin typeface="Lucida Sans Unicode"/>
                <a:cs typeface="Lucida Sans Unicode"/>
              </a:rPr>
              <a:t>Инкубационный  </a:t>
            </a:r>
            <a:r>
              <a:rPr dirty="0" sz="3400" spc="-110">
                <a:solidFill>
                  <a:srgbClr val="FF2D66"/>
                </a:solidFill>
                <a:latin typeface="Lucida Sans Unicode"/>
                <a:cs typeface="Lucida Sans Unicode"/>
              </a:rPr>
              <a:t>период</a:t>
            </a:r>
            <a:endParaRPr sz="3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3400" spc="-12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13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40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700" spc="-290" b="1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r>
              <a:rPr dirty="0" sz="4700" spc="-509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400" spc="-27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400" spc="-8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700" spc="-375" b="1">
                <a:solidFill>
                  <a:srgbClr val="565656"/>
                </a:solidFill>
                <a:latin typeface="Trebuchet MS"/>
                <a:cs typeface="Trebuchet MS"/>
              </a:rPr>
              <a:t>14</a:t>
            </a:r>
            <a:r>
              <a:rPr dirty="0" sz="4700" spc="-50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400" spc="-114">
                <a:solidFill>
                  <a:srgbClr val="565656"/>
                </a:solidFill>
                <a:latin typeface="Lucida Sans Unicode"/>
                <a:cs typeface="Lucida Sans Unicode"/>
              </a:rPr>
              <a:t>су</a:t>
            </a:r>
            <a:r>
              <a:rPr dirty="0" sz="3400" spc="-17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400" spc="-70">
                <a:solidFill>
                  <a:srgbClr val="565656"/>
                </a:solidFill>
                <a:latin typeface="Lucida Sans Unicode"/>
                <a:cs typeface="Lucida Sans Unicode"/>
              </a:rPr>
              <a:t>ок</a:t>
            </a:r>
            <a:endParaRPr sz="3400">
              <a:latin typeface="Lucida Sans Unicode"/>
              <a:cs typeface="Lucida Sans Unicode"/>
            </a:endParaRPr>
          </a:p>
          <a:p>
            <a:pPr algn="ctr" marL="1270">
              <a:lnSpc>
                <a:spcPct val="100000"/>
              </a:lnSpc>
              <a:spcBef>
                <a:spcPts val="55"/>
              </a:spcBef>
            </a:pPr>
            <a:r>
              <a:rPr dirty="0" sz="3400" spc="90">
                <a:solidFill>
                  <a:srgbClr val="565656"/>
                </a:solidFill>
                <a:latin typeface="Lucida Sans Unicode"/>
                <a:cs typeface="Lucida Sans Unicode"/>
              </a:rPr>
              <a:t>(в</a:t>
            </a:r>
            <a:r>
              <a:rPr dirty="0" sz="340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95">
                <a:solidFill>
                  <a:srgbClr val="565656"/>
                </a:solidFill>
                <a:latin typeface="Lucida Sans Unicode"/>
                <a:cs typeface="Lucida Sans Unicode"/>
              </a:rPr>
              <a:t>среднем</a:t>
            </a:r>
            <a:r>
              <a:rPr dirty="0" sz="340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380">
                <a:solidFill>
                  <a:srgbClr val="565656"/>
                </a:solidFill>
                <a:latin typeface="Lucida Sans Unicode"/>
                <a:cs typeface="Lucida Sans Unicode"/>
              </a:rPr>
              <a:t>5</a:t>
            </a:r>
            <a:r>
              <a:rPr dirty="0" sz="3400" spc="-75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400" spc="-635">
                <a:solidFill>
                  <a:srgbClr val="565656"/>
                </a:solidFill>
                <a:latin typeface="Lucida Sans Unicode"/>
                <a:cs typeface="Lucida Sans Unicode"/>
              </a:rPr>
              <a:t>7</a:t>
            </a:r>
            <a:r>
              <a:rPr dirty="0" sz="3400" spc="10">
                <a:solidFill>
                  <a:srgbClr val="565656"/>
                </a:solidFill>
                <a:latin typeface="Lucida Sans Unicode"/>
                <a:cs typeface="Lucida Sans Unicode"/>
              </a:rPr>
              <a:t>)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173231" y="2104793"/>
            <a:ext cx="6313805" cy="575310"/>
          </a:xfrm>
          <a:custGeom>
            <a:avLst/>
            <a:gdLst/>
            <a:ahLst/>
            <a:cxnLst/>
            <a:rect l="l" t="t" r="r" b="b"/>
            <a:pathLst>
              <a:path w="6313805" h="575310">
                <a:moveTo>
                  <a:pt x="6217449" y="0"/>
                </a:moveTo>
                <a:lnTo>
                  <a:pt x="95837" y="0"/>
                </a:lnTo>
                <a:lnTo>
                  <a:pt x="58537" y="7532"/>
                </a:lnTo>
                <a:lnTo>
                  <a:pt x="28073" y="28073"/>
                </a:lnTo>
                <a:lnTo>
                  <a:pt x="7532" y="58537"/>
                </a:lnTo>
                <a:lnTo>
                  <a:pt x="0" y="95837"/>
                </a:lnTo>
                <a:lnTo>
                  <a:pt x="0" y="479188"/>
                </a:lnTo>
                <a:lnTo>
                  <a:pt x="7532" y="516488"/>
                </a:lnTo>
                <a:lnTo>
                  <a:pt x="28073" y="546952"/>
                </a:lnTo>
                <a:lnTo>
                  <a:pt x="58537" y="567493"/>
                </a:lnTo>
                <a:lnTo>
                  <a:pt x="95837" y="575026"/>
                </a:lnTo>
                <a:lnTo>
                  <a:pt x="6217449" y="575026"/>
                </a:lnTo>
                <a:lnTo>
                  <a:pt x="6254750" y="567493"/>
                </a:lnTo>
                <a:lnTo>
                  <a:pt x="6285213" y="546952"/>
                </a:lnTo>
                <a:lnTo>
                  <a:pt x="6305754" y="516488"/>
                </a:lnTo>
                <a:lnTo>
                  <a:pt x="6313287" y="479188"/>
                </a:lnTo>
                <a:lnTo>
                  <a:pt x="6313287" y="95837"/>
                </a:lnTo>
                <a:lnTo>
                  <a:pt x="6305754" y="58537"/>
                </a:lnTo>
                <a:lnTo>
                  <a:pt x="6285213" y="28073"/>
                </a:lnTo>
                <a:lnTo>
                  <a:pt x="6254750" y="7532"/>
                </a:lnTo>
                <a:lnTo>
                  <a:pt x="6217449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175920" y="2780160"/>
            <a:ext cx="5408295" cy="467423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температуры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тела;</a:t>
            </a:r>
            <a:endParaRPr sz="2000">
              <a:latin typeface="Lucida Sans Unicode"/>
              <a:cs typeface="Lucida Sans Unicode"/>
            </a:endParaRPr>
          </a:p>
          <a:p>
            <a:pPr marL="12700" marR="1467485">
              <a:lnSpc>
                <a:spcPct val="100000"/>
              </a:lnSpc>
              <a:spcBef>
                <a:spcPts val="1290"/>
              </a:spcBef>
            </a:pP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каше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2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(су</a:t>
            </a:r>
            <a:r>
              <a:rPr dirty="0" sz="2000" spc="-145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ой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неб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ль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ш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им 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количеством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мокроты);</a:t>
            </a:r>
            <a:endParaRPr sz="2000">
              <a:latin typeface="Lucida Sans Unicode"/>
              <a:cs typeface="Lucida Sans Unicode"/>
            </a:endParaRPr>
          </a:p>
          <a:p>
            <a:pPr marL="12700" marR="3634740">
              <a:lnSpc>
                <a:spcPct val="153900"/>
              </a:lnSpc>
              <a:spcBef>
                <a:spcPts val="10"/>
              </a:spcBef>
            </a:pP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омляемость; 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одышка*;</a:t>
            </a:r>
            <a:endParaRPr sz="2000">
              <a:latin typeface="Lucida Sans Unicode"/>
              <a:cs typeface="Lucida Sans Unicode"/>
            </a:endParaRPr>
          </a:p>
          <a:p>
            <a:pPr marL="12700" marR="2303145">
              <a:lnSpc>
                <a:spcPct val="100000"/>
              </a:lnSpc>
              <a:spcBef>
                <a:spcPts val="1295"/>
              </a:spcBef>
            </a:pP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ощу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зал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енности 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4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дной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клет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е;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миалгия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(11%),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спутанность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сознания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(9%),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головные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боли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(8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%),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кровохарканье 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(2-3%), </a:t>
            </a:r>
            <a:r>
              <a:rPr dirty="0" sz="2000" spc="-6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диарея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353535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260">
                <a:solidFill>
                  <a:srgbClr val="353535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%),</a:t>
            </a:r>
            <a:r>
              <a:rPr dirty="0" sz="200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ошн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рв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5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4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ебиение, 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боль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горле,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насморк,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снижение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обоняния </a:t>
            </a:r>
            <a:r>
              <a:rPr dirty="0" sz="2000" spc="-6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вкуса,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признаки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конъюнктивита.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85486" y="2131555"/>
            <a:ext cx="416496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20">
                <a:solidFill>
                  <a:srgbClr val="FFFFFF"/>
                </a:solidFill>
                <a:latin typeface="Lucida Sans Unicode"/>
                <a:cs typeface="Lucida Sans Unicode"/>
              </a:rPr>
              <a:t>Кли</a:t>
            </a:r>
            <a:r>
              <a:rPr dirty="0" sz="2850" spc="-35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2850" spc="-20">
                <a:solidFill>
                  <a:srgbClr val="FFFFFF"/>
                </a:solidFill>
                <a:latin typeface="Lucida Sans Unicode"/>
                <a:cs typeface="Lucida Sans Unicode"/>
              </a:rPr>
              <a:t>ические</a:t>
            </a:r>
            <a:r>
              <a:rPr dirty="0" sz="285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85">
                <a:solidFill>
                  <a:srgbClr val="FFFFFF"/>
                </a:solidFill>
                <a:latin typeface="Lucida Sans Unicode"/>
                <a:cs typeface="Lucida Sans Unicode"/>
              </a:rPr>
              <a:t>симп</a:t>
            </a:r>
            <a:r>
              <a:rPr dirty="0" sz="2850" spc="-105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2850" spc="-30">
                <a:solidFill>
                  <a:srgbClr val="FFFFFF"/>
                </a:solidFill>
                <a:latin typeface="Lucida Sans Unicode"/>
                <a:cs typeface="Lucida Sans Unicode"/>
              </a:rPr>
              <a:t>омы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28000" y="2793891"/>
            <a:ext cx="732155" cy="96393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000" spc="-135" b="1">
                <a:solidFill>
                  <a:srgbClr val="FF2D66"/>
                </a:solidFill>
                <a:latin typeface="Trebuchet MS"/>
                <a:cs typeface="Trebuchet MS"/>
              </a:rPr>
              <a:t>&gt;</a:t>
            </a:r>
            <a:r>
              <a:rPr dirty="0" sz="2000" spc="-13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FF2D66"/>
                </a:solidFill>
                <a:latin typeface="Trebuchet MS"/>
                <a:cs typeface="Trebuchet MS"/>
              </a:rPr>
              <a:t>90</a:t>
            </a:r>
            <a:r>
              <a:rPr dirty="0" sz="2000" spc="370" b="1">
                <a:solidFill>
                  <a:srgbClr val="FF2D66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  <a:p>
            <a:pPr marL="200025">
              <a:lnSpc>
                <a:spcPct val="100000"/>
              </a:lnSpc>
              <a:spcBef>
                <a:spcPts val="1290"/>
              </a:spcBef>
            </a:pPr>
            <a:r>
              <a:rPr dirty="0" sz="2000" spc="-5" b="1">
                <a:solidFill>
                  <a:srgbClr val="FF2D66"/>
                </a:solidFill>
                <a:latin typeface="Trebuchet MS"/>
                <a:cs typeface="Trebuchet MS"/>
              </a:rPr>
              <a:t>8</a:t>
            </a:r>
            <a:r>
              <a:rPr dirty="0" sz="2000" b="1">
                <a:solidFill>
                  <a:srgbClr val="FF2D66"/>
                </a:solidFill>
                <a:latin typeface="Trebuchet MS"/>
                <a:cs typeface="Trebuchet MS"/>
              </a:rPr>
              <a:t>0</a:t>
            </a:r>
            <a:r>
              <a:rPr dirty="0" sz="2000" spc="370" b="1">
                <a:solidFill>
                  <a:srgbClr val="FF2D66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38911" y="4038139"/>
            <a:ext cx="721360" cy="1433195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1390"/>
              </a:spcBef>
            </a:pPr>
            <a:r>
              <a:rPr dirty="0" sz="2000" spc="-30" b="1">
                <a:solidFill>
                  <a:srgbClr val="FF2D66"/>
                </a:solidFill>
                <a:latin typeface="Trebuchet MS"/>
                <a:cs typeface="Trebuchet MS"/>
              </a:rPr>
              <a:t>4</a:t>
            </a:r>
            <a:r>
              <a:rPr dirty="0" sz="2000" spc="-25" b="1">
                <a:solidFill>
                  <a:srgbClr val="FF2D66"/>
                </a:solidFill>
                <a:latin typeface="Trebuchet MS"/>
                <a:cs typeface="Trebuchet MS"/>
              </a:rPr>
              <a:t>0</a:t>
            </a:r>
            <a:r>
              <a:rPr dirty="0" sz="2000" spc="370" b="1">
                <a:solidFill>
                  <a:srgbClr val="FF2D66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  <a:p>
            <a:pPr marL="205740">
              <a:lnSpc>
                <a:spcPct val="100000"/>
              </a:lnSpc>
              <a:spcBef>
                <a:spcPts val="1295"/>
              </a:spcBef>
            </a:pPr>
            <a:r>
              <a:rPr dirty="0" sz="2000" spc="-70" b="1">
                <a:solidFill>
                  <a:srgbClr val="FF2D66"/>
                </a:solidFill>
                <a:latin typeface="Trebuchet MS"/>
                <a:cs typeface="Trebuchet MS"/>
              </a:rPr>
              <a:t>3</a:t>
            </a:r>
            <a:r>
              <a:rPr dirty="0" sz="2000" spc="-65" b="1">
                <a:solidFill>
                  <a:srgbClr val="FF2D66"/>
                </a:solidFill>
                <a:latin typeface="Trebuchet MS"/>
                <a:cs typeface="Trebuchet MS"/>
              </a:rPr>
              <a:t>0</a:t>
            </a:r>
            <a:r>
              <a:rPr dirty="0" sz="2000" spc="370" b="1">
                <a:solidFill>
                  <a:srgbClr val="FF2D66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 spc="-135" b="1">
                <a:solidFill>
                  <a:srgbClr val="FF2D66"/>
                </a:solidFill>
                <a:latin typeface="Trebuchet MS"/>
                <a:cs typeface="Trebuchet MS"/>
              </a:rPr>
              <a:t>&gt;</a:t>
            </a:r>
            <a:r>
              <a:rPr dirty="0" sz="2000" spc="-130" b="1">
                <a:solidFill>
                  <a:srgbClr val="FF2D66"/>
                </a:solidFill>
                <a:latin typeface="Trebuchet MS"/>
                <a:cs typeface="Trebuchet MS"/>
              </a:rPr>
              <a:t> </a:t>
            </a:r>
            <a:r>
              <a:rPr dirty="0" sz="2000" spc="-65" b="1">
                <a:solidFill>
                  <a:srgbClr val="FF2D66"/>
                </a:solidFill>
                <a:latin typeface="Trebuchet MS"/>
                <a:cs typeface="Trebuchet MS"/>
              </a:rPr>
              <a:t>20</a:t>
            </a:r>
            <a:r>
              <a:rPr dirty="0" sz="2000" spc="370" b="1">
                <a:solidFill>
                  <a:srgbClr val="FF2D66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46156" y="7554297"/>
            <a:ext cx="513397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0"/>
              </a:spcBef>
              <a:tabLst>
                <a:tab pos="269875" algn="l"/>
              </a:tabLst>
            </a:pPr>
            <a:r>
              <a:rPr dirty="0" sz="2000" spc="-85">
                <a:solidFill>
                  <a:srgbClr val="7E7E7E"/>
                </a:solidFill>
                <a:latin typeface="Lucida Sans Unicode"/>
                <a:cs typeface="Lucida Sans Unicode"/>
              </a:rPr>
              <a:t>*</a:t>
            </a:r>
            <a:r>
              <a:rPr dirty="0" sz="2000" spc="-85">
                <a:solidFill>
                  <a:srgbClr val="7E7E7E"/>
                </a:solidFill>
                <a:latin typeface="Lucida Sans Unicode"/>
                <a:cs typeface="Lucida Sans Unicode"/>
              </a:rPr>
              <a:t>	</a:t>
            </a:r>
            <a:r>
              <a:rPr dirty="0" sz="2000" spc="-40">
                <a:solidFill>
                  <a:srgbClr val="7E7E7E"/>
                </a:solidFill>
                <a:latin typeface="Lucida Sans Unicode"/>
                <a:cs typeface="Lucida Sans Unicode"/>
              </a:rPr>
              <a:t>наиб</a:t>
            </a:r>
            <a:r>
              <a:rPr dirty="0" sz="2000" spc="-65">
                <a:solidFill>
                  <a:srgbClr val="7E7E7E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5">
                <a:solidFill>
                  <a:srgbClr val="7E7E7E"/>
                </a:solidFill>
                <a:latin typeface="Lucida Sans Unicode"/>
                <a:cs typeface="Lucida Sans Unicode"/>
              </a:rPr>
              <a:t>лее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7E7E7E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7E7E7E"/>
                </a:solidFill>
                <a:latin typeface="Lucida Sans Unicode"/>
                <a:cs typeface="Lucida Sans Unicode"/>
              </a:rPr>
              <a:t>я</a:t>
            </a:r>
            <a:r>
              <a:rPr dirty="0" sz="2000" spc="-80">
                <a:solidFill>
                  <a:srgbClr val="7E7E7E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10">
                <a:solidFill>
                  <a:srgbClr val="7E7E7E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35">
                <a:solidFill>
                  <a:srgbClr val="7E7E7E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100">
                <a:solidFill>
                  <a:srgbClr val="7E7E7E"/>
                </a:solidFill>
                <a:latin typeface="Lucida Sans Unicode"/>
                <a:cs typeface="Lucida Sans Unicode"/>
              </a:rPr>
              <a:t>я</a:t>
            </a:r>
            <a:r>
              <a:rPr dirty="0" sz="2000" spc="-9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7E7E7E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45">
                <a:solidFill>
                  <a:srgbClr val="7E7E7E"/>
                </a:solidFill>
                <a:latin typeface="Lucida Sans Unicode"/>
                <a:cs typeface="Lucida Sans Unicode"/>
              </a:rPr>
              <a:t>дышка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Lucida Sans Unicode"/>
                <a:cs typeface="Lucida Sans Unicode"/>
              </a:rPr>
              <a:t>развивае</a:t>
            </a:r>
            <a:r>
              <a:rPr dirty="0" sz="2000" spc="-35">
                <a:solidFill>
                  <a:srgbClr val="7E7E7E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7E7E7E"/>
                </a:solidFill>
                <a:latin typeface="Lucida Sans Unicode"/>
                <a:cs typeface="Lucida Sans Unicode"/>
              </a:rPr>
              <a:t>ся  </a:t>
            </a:r>
            <a:r>
              <a:rPr dirty="0" sz="2000" spc="-45">
                <a:solidFill>
                  <a:srgbClr val="7E7E7E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1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0">
                <a:solidFill>
                  <a:srgbClr val="7E7E7E"/>
                </a:solidFill>
                <a:latin typeface="Lucida Sans Unicode"/>
                <a:cs typeface="Lucida Sans Unicode"/>
              </a:rPr>
              <a:t>6-8-му</a:t>
            </a:r>
            <a:r>
              <a:rPr dirty="0" sz="2000" spc="-8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дню</a:t>
            </a:r>
            <a:r>
              <a:rPr dirty="0" sz="2000" spc="-11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7E7E7E"/>
                </a:solidFill>
                <a:latin typeface="Lucida Sans Unicode"/>
                <a:cs typeface="Lucida Sans Unicode"/>
              </a:rPr>
              <a:t>от</a:t>
            </a:r>
            <a:r>
              <a:rPr dirty="0" sz="2000" spc="-105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7E7E7E"/>
                </a:solidFill>
                <a:latin typeface="Lucida Sans Unicode"/>
                <a:cs typeface="Lucida Sans Unicode"/>
              </a:rPr>
              <a:t>момента</a:t>
            </a:r>
            <a:r>
              <a:rPr dirty="0" sz="2000" spc="-90">
                <a:solidFill>
                  <a:srgbClr val="7E7E7E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Lucida Sans Unicode"/>
                <a:cs typeface="Lucida Sans Unicode"/>
              </a:rPr>
              <a:t>заболевания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278" y="9292652"/>
            <a:ext cx="4432300" cy="13354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b="1">
                <a:solidFill>
                  <a:srgbClr val="353535"/>
                </a:solidFill>
                <a:latin typeface="Trebuchet MS"/>
                <a:cs typeface="Trebuchet MS"/>
              </a:rPr>
              <a:t>Сокращения: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2299"/>
              </a:lnSpc>
            </a:pP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ОРВИ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острая</a:t>
            </a:r>
            <a:r>
              <a:rPr dirty="0" sz="14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респираторная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вирусная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инфекция </a:t>
            </a:r>
            <a:r>
              <a:rPr dirty="0" sz="1400" spc="-4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0">
                <a:solidFill>
                  <a:srgbClr val="353535"/>
                </a:solidFill>
                <a:latin typeface="Lucida Sans Unicode"/>
                <a:cs typeface="Lucida Sans Unicode"/>
              </a:rPr>
              <a:t>ДН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29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ел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нед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очно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3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12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100">
                <a:solidFill>
                  <a:srgbClr val="353535"/>
                </a:solidFill>
                <a:latin typeface="Lucida Sans Unicode"/>
                <a:cs typeface="Lucida Sans Unicode"/>
              </a:rPr>
              <a:t>ДН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остр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ел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нед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очно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3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endParaRPr sz="1400">
              <a:latin typeface="Lucida Sans Unicode"/>
              <a:cs typeface="Lucida Sans Unicode"/>
            </a:endParaRPr>
          </a:p>
          <a:p>
            <a:pPr marL="12700" marR="92710">
              <a:lnSpc>
                <a:spcPct val="102299"/>
              </a:lnSpc>
            </a:pP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ОРДС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353535"/>
                </a:solidFill>
                <a:latin typeface="Lucida Sans Unicode"/>
                <a:cs typeface="Lucida Sans Unicode"/>
              </a:rPr>
              <a:t>дистресс-синдром </a:t>
            </a:r>
            <a:r>
              <a:rPr dirty="0" sz="1400" spc="-4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5">
                <a:solidFill>
                  <a:srgbClr val="353535"/>
                </a:solidFill>
                <a:latin typeface="Lucida Sans Unicode"/>
                <a:cs typeface="Lucida Sans Unicode"/>
              </a:rPr>
              <a:t>АД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ери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ль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ое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авле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173777" y="8437175"/>
            <a:ext cx="6318885" cy="2250440"/>
          </a:xfrm>
          <a:custGeom>
            <a:avLst/>
            <a:gdLst/>
            <a:ahLst/>
            <a:cxnLst/>
            <a:rect l="l" t="t" r="r" b="b"/>
            <a:pathLst>
              <a:path w="6318884" h="2250440">
                <a:moveTo>
                  <a:pt x="0" y="104384"/>
                </a:moveTo>
                <a:lnTo>
                  <a:pt x="8203" y="63754"/>
                </a:lnTo>
                <a:lnTo>
                  <a:pt x="30574" y="30574"/>
                </a:lnTo>
                <a:lnTo>
                  <a:pt x="63754" y="8203"/>
                </a:lnTo>
                <a:lnTo>
                  <a:pt x="104384" y="0"/>
                </a:lnTo>
                <a:lnTo>
                  <a:pt x="6214358" y="0"/>
                </a:lnTo>
                <a:lnTo>
                  <a:pt x="6254988" y="8203"/>
                </a:lnTo>
                <a:lnTo>
                  <a:pt x="6288168" y="30574"/>
                </a:lnTo>
                <a:lnTo>
                  <a:pt x="6310539" y="63754"/>
                </a:lnTo>
                <a:lnTo>
                  <a:pt x="6318743" y="104384"/>
                </a:lnTo>
                <a:lnTo>
                  <a:pt x="6318743" y="2145492"/>
                </a:lnTo>
                <a:lnTo>
                  <a:pt x="6310539" y="2186135"/>
                </a:lnTo>
                <a:lnTo>
                  <a:pt x="6288168" y="2219327"/>
                </a:lnTo>
                <a:lnTo>
                  <a:pt x="6254988" y="2241706"/>
                </a:lnTo>
                <a:lnTo>
                  <a:pt x="6214358" y="2249913"/>
                </a:lnTo>
                <a:lnTo>
                  <a:pt x="104384" y="2249913"/>
                </a:lnTo>
                <a:lnTo>
                  <a:pt x="63754" y="2241706"/>
                </a:lnTo>
                <a:lnTo>
                  <a:pt x="30574" y="2219327"/>
                </a:lnTo>
                <a:lnTo>
                  <a:pt x="8203" y="2186135"/>
                </a:lnTo>
                <a:lnTo>
                  <a:pt x="0" y="2145492"/>
                </a:lnTo>
                <a:lnTo>
                  <a:pt x="0" y="10438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3450137" y="8629971"/>
            <a:ext cx="5338445" cy="185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100"/>
              </a:spcBef>
            </a:pPr>
            <a:r>
              <a:rPr dirty="0" sz="2000" spc="-75" b="1">
                <a:solidFill>
                  <a:srgbClr val="1F1F1F"/>
                </a:solidFill>
                <a:latin typeface="Trebuchet MS"/>
                <a:cs typeface="Trebuchet MS"/>
              </a:rPr>
              <a:t>У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пациент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2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1F1F1F"/>
                </a:solidFill>
                <a:latin typeface="Trebuchet MS"/>
                <a:cs typeface="Trebuchet MS"/>
              </a:rPr>
              <a:t>старческого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1F1F1F"/>
                </a:solidFill>
                <a:latin typeface="Trebuchet MS"/>
                <a:cs typeface="Trebuchet MS"/>
              </a:rPr>
              <a:t>возр</a:t>
            </a:r>
            <a:r>
              <a:rPr dirty="0" sz="2000" spc="15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ста 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возможна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атипичная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картина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лихора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ки,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ш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ля,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одышки.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Симп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м</a:t>
            </a:r>
            <a:r>
              <a:rPr dirty="0" sz="2000" spc="45" b="1">
                <a:solidFill>
                  <a:srgbClr val="1F1F1F"/>
                </a:solidFill>
                <a:latin typeface="Trebuchet MS"/>
                <a:cs typeface="Trebuchet MS"/>
              </a:rPr>
              <a:t>ы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5" b="1">
                <a:solidFill>
                  <a:srgbClr val="1F1F1F"/>
                </a:solidFill>
                <a:latin typeface="Trebuchet MS"/>
                <a:cs typeface="Trebuchet MS"/>
              </a:rPr>
              <a:t>включ</a:t>
            </a:r>
            <a:r>
              <a:rPr dirty="0" sz="2000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30" b="1">
                <a:solidFill>
                  <a:srgbClr val="1F1F1F"/>
                </a:solidFill>
                <a:latin typeface="Trebuchet MS"/>
                <a:cs typeface="Trebuchet MS"/>
              </a:rPr>
              <a:t>ют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делирий,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падения, 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функциона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ьн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снижение,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конъюнктивит, 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бред,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тахикардию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сниже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АД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74814" y="4800433"/>
            <a:ext cx="6823075" cy="2012314"/>
          </a:xfrm>
          <a:custGeom>
            <a:avLst/>
            <a:gdLst/>
            <a:ahLst/>
            <a:cxnLst/>
            <a:rect l="l" t="t" r="r" b="b"/>
            <a:pathLst>
              <a:path w="6823075" h="2012315">
                <a:moveTo>
                  <a:pt x="0" y="93382"/>
                </a:moveTo>
                <a:lnTo>
                  <a:pt x="7340" y="57041"/>
                </a:lnTo>
                <a:lnTo>
                  <a:pt x="27357" y="27357"/>
                </a:lnTo>
                <a:lnTo>
                  <a:pt x="57041" y="7340"/>
                </a:lnTo>
                <a:lnTo>
                  <a:pt x="93382" y="0"/>
                </a:lnTo>
                <a:lnTo>
                  <a:pt x="6729463" y="0"/>
                </a:lnTo>
                <a:lnTo>
                  <a:pt x="6765804" y="7340"/>
                </a:lnTo>
                <a:lnTo>
                  <a:pt x="6795488" y="27357"/>
                </a:lnTo>
                <a:lnTo>
                  <a:pt x="6815505" y="57041"/>
                </a:lnTo>
                <a:lnTo>
                  <a:pt x="6822846" y="93382"/>
                </a:lnTo>
                <a:lnTo>
                  <a:pt x="6822846" y="1918664"/>
                </a:lnTo>
                <a:lnTo>
                  <a:pt x="6815505" y="1955005"/>
                </a:lnTo>
                <a:lnTo>
                  <a:pt x="6795488" y="1984688"/>
                </a:lnTo>
                <a:lnTo>
                  <a:pt x="6765804" y="2004705"/>
                </a:lnTo>
                <a:lnTo>
                  <a:pt x="6729463" y="2012046"/>
                </a:lnTo>
                <a:lnTo>
                  <a:pt x="93382" y="2012046"/>
                </a:lnTo>
                <a:lnTo>
                  <a:pt x="57041" y="2004705"/>
                </a:lnTo>
                <a:lnTo>
                  <a:pt x="27357" y="1984688"/>
                </a:lnTo>
                <a:lnTo>
                  <a:pt x="7340" y="1955005"/>
                </a:lnTo>
                <a:lnTo>
                  <a:pt x="0" y="1918664"/>
                </a:lnTo>
                <a:lnTo>
                  <a:pt x="0" y="93382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877341" y="5022017"/>
            <a:ext cx="461708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50" spc="-19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85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35">
                <a:solidFill>
                  <a:srgbClr val="00B895"/>
                </a:solidFill>
                <a:latin typeface="Lucida Sans Unicode"/>
                <a:cs typeface="Lucida Sans Unicode"/>
              </a:rPr>
              <a:t>50</a:t>
            </a:r>
            <a:r>
              <a:rPr dirty="0" sz="4300" spc="45">
                <a:solidFill>
                  <a:srgbClr val="00B895"/>
                </a:solidFill>
                <a:latin typeface="Lucida Sans Unicode"/>
                <a:cs typeface="Lucida Sans Unicode"/>
              </a:rPr>
              <a:t>%</a:t>
            </a:r>
            <a:r>
              <a:rPr dirty="0" sz="4300" spc="-64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0">
                <a:solidFill>
                  <a:srgbClr val="353535"/>
                </a:solidFill>
                <a:latin typeface="Lucida Sans Unicode"/>
                <a:cs typeface="Lucida Sans Unicode"/>
              </a:rPr>
              <a:t>инфицирова</a:t>
            </a:r>
            <a:r>
              <a:rPr dirty="0" sz="2850" spc="-5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850" spc="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2850" spc="15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2850" spc="-330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5208" y="5679278"/>
            <a:ext cx="4141470" cy="897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785" marR="5080" indent="-807720">
              <a:lnSpc>
                <a:spcPct val="100499"/>
              </a:lnSpc>
              <a:spcBef>
                <a:spcPts val="90"/>
              </a:spcBef>
            </a:pPr>
            <a:r>
              <a:rPr dirty="0" sz="2850" spc="-2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заболевание</a:t>
            </a:r>
            <a:r>
              <a:rPr dirty="0" sz="285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протекает </a:t>
            </a:r>
            <a:r>
              <a:rPr dirty="0" sz="2850" spc="-8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80">
                <a:solidFill>
                  <a:srgbClr val="00B895"/>
                </a:solidFill>
                <a:latin typeface="Lucida Sans Unicode"/>
                <a:cs typeface="Lucida Sans Unicode"/>
              </a:rPr>
              <a:t>бессимптомно</a:t>
            </a:r>
            <a:endParaRPr sz="285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03256" y="2527061"/>
            <a:ext cx="2343785" cy="1758950"/>
            <a:chOff x="1703256" y="2527061"/>
            <a:chExt cx="2343785" cy="175895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256" y="2527061"/>
              <a:ext cx="2343750" cy="17589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1270" y="3314858"/>
              <a:ext cx="183310" cy="1833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6954" y="3312675"/>
              <a:ext cx="183310" cy="1833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2638" y="3312675"/>
              <a:ext cx="183310" cy="1833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1270" y="3552724"/>
              <a:ext cx="183310" cy="1833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8323" y="3312675"/>
              <a:ext cx="183310" cy="1833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2590" y="3549451"/>
              <a:ext cx="183310" cy="1833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0456" y="3549451"/>
              <a:ext cx="183310" cy="18331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2083" y="3552724"/>
              <a:ext cx="183310" cy="18331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8323" y="3549451"/>
              <a:ext cx="183310" cy="1833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3403" y="3550542"/>
              <a:ext cx="183310" cy="1833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1270" y="3785135"/>
              <a:ext cx="183310" cy="18331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2590" y="3782953"/>
              <a:ext cx="183310" cy="1833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0456" y="3782953"/>
              <a:ext cx="183310" cy="18331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2083" y="3786226"/>
              <a:ext cx="183310" cy="1833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3403" y="3784044"/>
              <a:ext cx="183310" cy="18331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891980" y="585695"/>
            <a:ext cx="931291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">
                <a:solidFill>
                  <a:srgbClr val="FF2D66"/>
                </a:solidFill>
                <a:latin typeface="Lucida Sans Unicode"/>
                <a:cs typeface="Lucida Sans Unicode"/>
              </a:rPr>
              <a:t>Клини</a:t>
            </a:r>
            <a:r>
              <a:rPr dirty="0" sz="4300" spc="-10">
                <a:solidFill>
                  <a:srgbClr val="FF2D66"/>
                </a:solidFill>
                <a:latin typeface="Lucida Sans Unicode"/>
                <a:cs typeface="Lucida Sans Unicode"/>
              </a:rPr>
              <a:t>ч</a:t>
            </a:r>
            <a:r>
              <a:rPr dirty="0" sz="4300" spc="-65">
                <a:solidFill>
                  <a:srgbClr val="FF2D66"/>
                </a:solidFill>
                <a:latin typeface="Lucida Sans Unicode"/>
                <a:cs typeface="Lucida Sans Unicode"/>
              </a:rPr>
              <a:t>еские</a:t>
            </a:r>
            <a:r>
              <a:rPr dirty="0" sz="4300" spc="-30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5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165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110">
                <a:solidFill>
                  <a:srgbClr val="FF2D66"/>
                </a:solidFill>
                <a:latin typeface="Lucida Sans Unicode"/>
                <a:cs typeface="Lucida Sans Unicode"/>
              </a:rPr>
              <a:t>обе</a:t>
            </a:r>
            <a:r>
              <a:rPr dirty="0" sz="4300" spc="-11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125">
                <a:solidFill>
                  <a:srgbClr val="FF2D66"/>
                </a:solidFill>
                <a:latin typeface="Lucida Sans Unicode"/>
                <a:cs typeface="Lucida Sans Unicode"/>
              </a:rPr>
              <a:t>ности</a:t>
            </a:r>
            <a:r>
              <a:rPr dirty="0" sz="4300" spc="-28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575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dirty="0" sz="4300" spc="-425">
                <a:solidFill>
                  <a:srgbClr val="565656"/>
                </a:solidFill>
                <a:latin typeface="Lucida Sans Unicode"/>
                <a:cs typeface="Lucida Sans Unicode"/>
              </a:rPr>
              <a:t>O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VI</a:t>
            </a:r>
            <a:r>
              <a:rPr dirty="0" sz="4300" spc="-27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82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744110" y="682805"/>
            <a:ext cx="6807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9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1263904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10720" algn="l"/>
              </a:tabLst>
            </a:pPr>
            <a:r>
              <a:rPr dirty="0" sz="4300" spc="-155">
                <a:solidFill>
                  <a:srgbClr val="FF2D66"/>
                </a:solidFill>
              </a:rPr>
              <a:t>Поря</a:t>
            </a:r>
            <a:r>
              <a:rPr dirty="0" sz="4300" spc="-160">
                <a:solidFill>
                  <a:srgbClr val="FF2D66"/>
                </a:solidFill>
              </a:rPr>
              <a:t>д</a:t>
            </a:r>
            <a:r>
              <a:rPr dirty="0" sz="4300" spc="-80">
                <a:solidFill>
                  <a:srgbClr val="FF2D66"/>
                </a:solidFill>
              </a:rPr>
              <a:t>ок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95">
                <a:solidFill>
                  <a:srgbClr val="FF2D66"/>
                </a:solidFill>
              </a:rPr>
              <a:t>организ</a:t>
            </a:r>
            <a:r>
              <a:rPr dirty="0" sz="4300" spc="-90">
                <a:solidFill>
                  <a:srgbClr val="FF2D66"/>
                </a:solidFill>
              </a:rPr>
              <a:t>а</a:t>
            </a:r>
            <a:r>
              <a:rPr dirty="0" sz="4300" spc="-155">
                <a:solidFill>
                  <a:srgbClr val="FF2D66"/>
                </a:solidFill>
              </a:rPr>
              <a:t>ции</a:t>
            </a:r>
            <a:r>
              <a:rPr dirty="0" sz="4300" spc="-290">
                <a:solidFill>
                  <a:srgbClr val="FF2D66"/>
                </a:solidFill>
              </a:rPr>
              <a:t> </a:t>
            </a:r>
            <a:r>
              <a:rPr dirty="0" sz="4300" spc="-155">
                <a:solidFill>
                  <a:srgbClr val="FF2D66"/>
                </a:solidFill>
              </a:rPr>
              <a:t>медицинск</a:t>
            </a:r>
            <a:r>
              <a:rPr dirty="0" sz="4300" spc="-140">
                <a:solidFill>
                  <a:srgbClr val="FF2D66"/>
                </a:solidFill>
              </a:rPr>
              <a:t>о</a:t>
            </a:r>
            <a:r>
              <a:rPr dirty="0" sz="4300" spc="-95">
                <a:solidFill>
                  <a:srgbClr val="FF2D66"/>
                </a:solidFill>
              </a:rPr>
              <a:t>й</a:t>
            </a:r>
            <a:r>
              <a:rPr dirty="0" sz="4300" spc="-315">
                <a:solidFill>
                  <a:srgbClr val="FF2D66"/>
                </a:solidFill>
              </a:rPr>
              <a:t> </a:t>
            </a:r>
            <a:r>
              <a:rPr dirty="0" sz="4300" spc="-140">
                <a:solidFill>
                  <a:srgbClr val="FF2D66"/>
                </a:solidFill>
              </a:rPr>
              <a:t>по</a:t>
            </a:r>
            <a:r>
              <a:rPr dirty="0" sz="4300" spc="-155">
                <a:solidFill>
                  <a:srgbClr val="FF2D66"/>
                </a:solidFill>
              </a:rPr>
              <a:t>м</a:t>
            </a:r>
            <a:r>
              <a:rPr dirty="0" sz="4300" spc="-160">
                <a:solidFill>
                  <a:srgbClr val="FF2D66"/>
                </a:solidFill>
              </a:rPr>
              <a:t>ощи</a:t>
            </a:r>
            <a:r>
              <a:rPr dirty="0" sz="4300">
                <a:solidFill>
                  <a:srgbClr val="FF2D66"/>
                </a:solidFill>
              </a:rPr>
              <a:t>	</a:t>
            </a:r>
            <a:r>
              <a:rPr dirty="0" baseline="1443" sz="5775" spc="-615">
                <a:solidFill>
                  <a:srgbClr val="A6A6A6"/>
                </a:solidFill>
              </a:rPr>
              <a:t>40</a:t>
            </a:r>
            <a:endParaRPr baseline="1443" sz="5775"/>
          </a:p>
        </p:txBody>
      </p:sp>
      <p:grpSp>
        <p:nvGrpSpPr>
          <p:cNvPr id="3" name="object 3"/>
          <p:cNvGrpSpPr/>
          <p:nvPr/>
        </p:nvGrpSpPr>
        <p:grpSpPr>
          <a:xfrm>
            <a:off x="486558" y="1997828"/>
            <a:ext cx="9514840" cy="8931910"/>
            <a:chOff x="486558" y="1997828"/>
            <a:chExt cx="9514840" cy="8931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558" y="1997828"/>
              <a:ext cx="9514251" cy="8931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60" y="2015320"/>
              <a:ext cx="8511372" cy="84044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2484" y="2103702"/>
              <a:ext cx="9227820" cy="8645525"/>
            </a:xfrm>
            <a:custGeom>
              <a:avLst/>
              <a:gdLst/>
              <a:ahLst/>
              <a:cxnLst/>
              <a:rect l="l" t="t" r="r" b="b"/>
              <a:pathLst>
                <a:path w="9227820" h="8645525">
                  <a:moveTo>
                    <a:pt x="8939004" y="0"/>
                  </a:moveTo>
                  <a:lnTo>
                    <a:pt x="288658" y="0"/>
                  </a:lnTo>
                  <a:lnTo>
                    <a:pt x="241836" y="3777"/>
                  </a:lnTo>
                  <a:lnTo>
                    <a:pt x="197419" y="14713"/>
                  </a:lnTo>
                  <a:lnTo>
                    <a:pt x="156002" y="32215"/>
                  </a:lnTo>
                  <a:lnTo>
                    <a:pt x="118180" y="55688"/>
                  </a:lnTo>
                  <a:lnTo>
                    <a:pt x="84545" y="84539"/>
                  </a:lnTo>
                  <a:lnTo>
                    <a:pt x="55693" y="118176"/>
                  </a:lnTo>
                  <a:lnTo>
                    <a:pt x="32219" y="156003"/>
                  </a:lnTo>
                  <a:lnTo>
                    <a:pt x="14715" y="197427"/>
                  </a:lnTo>
                  <a:lnTo>
                    <a:pt x="3778" y="241856"/>
                  </a:lnTo>
                  <a:lnTo>
                    <a:pt x="0" y="288695"/>
                  </a:lnTo>
                  <a:lnTo>
                    <a:pt x="0" y="8356376"/>
                  </a:lnTo>
                  <a:lnTo>
                    <a:pt x="3778" y="8403199"/>
                  </a:lnTo>
                  <a:lnTo>
                    <a:pt x="14715" y="8447616"/>
                  </a:lnTo>
                  <a:lnTo>
                    <a:pt x="32219" y="8489032"/>
                  </a:lnTo>
                  <a:lnTo>
                    <a:pt x="55693" y="8526855"/>
                  </a:lnTo>
                  <a:lnTo>
                    <a:pt x="84545" y="8560490"/>
                  </a:lnTo>
                  <a:lnTo>
                    <a:pt x="118180" y="8589341"/>
                  </a:lnTo>
                  <a:lnTo>
                    <a:pt x="156002" y="8612816"/>
                  </a:lnTo>
                  <a:lnTo>
                    <a:pt x="197419" y="8630319"/>
                  </a:lnTo>
                  <a:lnTo>
                    <a:pt x="241836" y="8641257"/>
                  </a:lnTo>
                  <a:lnTo>
                    <a:pt x="288658" y="8645035"/>
                  </a:lnTo>
                  <a:lnTo>
                    <a:pt x="8939004" y="8645035"/>
                  </a:lnTo>
                  <a:lnTo>
                    <a:pt x="8985843" y="8641257"/>
                  </a:lnTo>
                  <a:lnTo>
                    <a:pt x="9030272" y="8630319"/>
                  </a:lnTo>
                  <a:lnTo>
                    <a:pt x="9071696" y="8612816"/>
                  </a:lnTo>
                  <a:lnTo>
                    <a:pt x="9109523" y="8589341"/>
                  </a:lnTo>
                  <a:lnTo>
                    <a:pt x="9143160" y="8560490"/>
                  </a:lnTo>
                  <a:lnTo>
                    <a:pt x="9172011" y="8526855"/>
                  </a:lnTo>
                  <a:lnTo>
                    <a:pt x="9195484" y="8489032"/>
                  </a:lnTo>
                  <a:lnTo>
                    <a:pt x="9212986" y="8447616"/>
                  </a:lnTo>
                  <a:lnTo>
                    <a:pt x="9223922" y="8403199"/>
                  </a:lnTo>
                  <a:lnTo>
                    <a:pt x="9227700" y="8356376"/>
                  </a:lnTo>
                  <a:lnTo>
                    <a:pt x="9227700" y="288695"/>
                  </a:lnTo>
                  <a:lnTo>
                    <a:pt x="9223922" y="241856"/>
                  </a:lnTo>
                  <a:lnTo>
                    <a:pt x="9212986" y="197427"/>
                  </a:lnTo>
                  <a:lnTo>
                    <a:pt x="9195484" y="156003"/>
                  </a:lnTo>
                  <a:lnTo>
                    <a:pt x="9172011" y="118176"/>
                  </a:lnTo>
                  <a:lnTo>
                    <a:pt x="9143160" y="84539"/>
                  </a:lnTo>
                  <a:lnTo>
                    <a:pt x="9109523" y="55688"/>
                  </a:lnTo>
                  <a:lnTo>
                    <a:pt x="9071696" y="32215"/>
                  </a:lnTo>
                  <a:lnTo>
                    <a:pt x="9030272" y="14713"/>
                  </a:lnTo>
                  <a:lnTo>
                    <a:pt x="8985843" y="3777"/>
                  </a:lnTo>
                  <a:lnTo>
                    <a:pt x="8939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2368550">
              <a:lnSpc>
                <a:spcPct val="100000"/>
              </a:lnSpc>
              <a:spcBef>
                <a:spcPts val="90"/>
              </a:spcBef>
            </a:pPr>
            <a:r>
              <a:rPr dirty="0" spc="155"/>
              <a:t>В</a:t>
            </a:r>
            <a:r>
              <a:rPr dirty="0" spc="-225"/>
              <a:t> </a:t>
            </a:r>
            <a:r>
              <a:rPr dirty="0" spc="-204"/>
              <a:t>ц</a:t>
            </a:r>
            <a:r>
              <a:rPr dirty="0" spc="-70"/>
              <a:t>елях</a:t>
            </a:r>
            <a:r>
              <a:rPr dirty="0" spc="-225"/>
              <a:t> </a:t>
            </a:r>
            <a:r>
              <a:rPr dirty="0" spc="-85"/>
              <a:t>обесп</a:t>
            </a:r>
            <a:r>
              <a:rPr dirty="0" spc="-75"/>
              <a:t>е</a:t>
            </a:r>
            <a:r>
              <a:rPr dirty="0" spc="10"/>
              <a:t>чения  </a:t>
            </a:r>
            <a:r>
              <a:rPr dirty="0" spc="-260"/>
              <a:t>г</a:t>
            </a:r>
            <a:r>
              <a:rPr dirty="0" spc="-145"/>
              <a:t>о</a:t>
            </a:r>
            <a:r>
              <a:rPr dirty="0" spc="-155"/>
              <a:t>т</a:t>
            </a:r>
            <a:r>
              <a:rPr dirty="0" spc="-70"/>
              <a:t>овности</a:t>
            </a:r>
            <a:r>
              <a:rPr dirty="0" spc="-215"/>
              <a:t> </a:t>
            </a:r>
            <a:r>
              <a:rPr dirty="0" spc="-25"/>
              <a:t>к</a:t>
            </a:r>
            <a:r>
              <a:rPr dirty="0" spc="-225"/>
              <a:t> </a:t>
            </a:r>
            <a:r>
              <a:rPr dirty="0" spc="-95"/>
              <a:t>прове</a:t>
            </a:r>
            <a:r>
              <a:rPr dirty="0" spc="-95"/>
              <a:t>д</a:t>
            </a:r>
            <a:r>
              <a:rPr dirty="0" spc="-75"/>
              <a:t>ению</a:t>
            </a:r>
          </a:p>
          <a:p>
            <a:pPr marL="12700" marR="5080">
              <a:lnSpc>
                <a:spcPts val="3950"/>
              </a:lnSpc>
              <a:spcBef>
                <a:spcPts val="125"/>
              </a:spcBef>
            </a:pPr>
            <a:r>
              <a:rPr dirty="0" spc="-95"/>
              <a:t>противоэпидемических</a:t>
            </a:r>
            <a:r>
              <a:rPr dirty="0" spc="-190"/>
              <a:t> </a:t>
            </a:r>
            <a:r>
              <a:rPr dirty="0" spc="-75"/>
              <a:t>мероприятий </a:t>
            </a:r>
            <a:r>
              <a:rPr dirty="0" spc="-1030"/>
              <a:t> </a:t>
            </a:r>
            <a:r>
              <a:rPr dirty="0" spc="120"/>
              <a:t>в</a:t>
            </a:r>
            <a:r>
              <a:rPr dirty="0" spc="-229"/>
              <a:t> </a:t>
            </a:r>
            <a:r>
              <a:rPr dirty="0" spc="-25"/>
              <a:t>случае</a:t>
            </a:r>
            <a:r>
              <a:rPr dirty="0" spc="-210"/>
              <a:t> </a:t>
            </a:r>
            <a:r>
              <a:rPr dirty="0" spc="10"/>
              <a:t>завоза</a:t>
            </a:r>
          </a:p>
          <a:p>
            <a:pPr marL="12700">
              <a:lnSpc>
                <a:spcPts val="3820"/>
              </a:lnSpc>
            </a:pPr>
            <a:r>
              <a:rPr dirty="0" spc="-75"/>
              <a:t>и</a:t>
            </a:r>
            <a:r>
              <a:rPr dirty="0" spc="-225"/>
              <a:t> </a:t>
            </a:r>
            <a:r>
              <a:rPr dirty="0" spc="-80"/>
              <a:t>р</a:t>
            </a:r>
            <a:r>
              <a:rPr dirty="0" spc="-80"/>
              <a:t>а</a:t>
            </a:r>
            <a:r>
              <a:rPr dirty="0" spc="-100"/>
              <a:t>спростр</a:t>
            </a:r>
            <a:r>
              <a:rPr dirty="0" spc="-114"/>
              <a:t>а</a:t>
            </a:r>
            <a:r>
              <a:rPr dirty="0" spc="-30"/>
              <a:t>нения</a:t>
            </a:r>
            <a:r>
              <a:rPr dirty="0" spc="-190"/>
              <a:t> </a:t>
            </a:r>
            <a:r>
              <a:rPr dirty="0" spc="-450"/>
              <a:t>C</a:t>
            </a:r>
            <a:r>
              <a:rPr dirty="0" spc="-335"/>
              <a:t>O</a:t>
            </a:r>
            <a:r>
              <a:rPr dirty="0" spc="-160"/>
              <a:t>VID</a:t>
            </a:r>
            <a:r>
              <a:rPr dirty="0" spc="-640"/>
              <a:t>-</a:t>
            </a:r>
            <a:r>
              <a:rPr dirty="0" spc="-484"/>
              <a:t>19</a:t>
            </a:r>
          </a:p>
          <a:p>
            <a:pPr marL="12700" marR="1838325">
              <a:lnSpc>
                <a:spcPts val="3950"/>
              </a:lnSpc>
              <a:spcBef>
                <a:spcPts val="135"/>
              </a:spcBef>
            </a:pPr>
            <a:r>
              <a:rPr dirty="0" spc="-120">
                <a:solidFill>
                  <a:srgbClr val="FF2D66"/>
                </a:solidFill>
              </a:rPr>
              <a:t>медицинским</a:t>
            </a:r>
            <a:r>
              <a:rPr dirty="0" spc="-200">
                <a:solidFill>
                  <a:srgbClr val="FF2D66"/>
                </a:solidFill>
              </a:rPr>
              <a:t> </a:t>
            </a:r>
            <a:r>
              <a:rPr dirty="0" spc="-155">
                <a:solidFill>
                  <a:srgbClr val="FF2D66"/>
                </a:solidFill>
              </a:rPr>
              <a:t>ор</a:t>
            </a:r>
            <a:r>
              <a:rPr dirty="0" spc="-165">
                <a:solidFill>
                  <a:srgbClr val="FF2D66"/>
                </a:solidFill>
              </a:rPr>
              <a:t>г</a:t>
            </a:r>
            <a:r>
              <a:rPr dirty="0" spc="-45">
                <a:solidFill>
                  <a:srgbClr val="FF2D66"/>
                </a:solidFill>
              </a:rPr>
              <a:t>анизациям  </a:t>
            </a:r>
            <a:r>
              <a:rPr dirty="0" spc="-170">
                <a:solidFill>
                  <a:srgbClr val="FF2D66"/>
                </a:solidFill>
              </a:rPr>
              <a:t>необходимо:</a:t>
            </a:r>
          </a:p>
          <a:p>
            <a:pPr marL="12700" marR="2447925">
              <a:lnSpc>
                <a:spcPct val="101099"/>
              </a:lnSpc>
              <a:spcBef>
                <a:spcPts val="3779"/>
              </a:spcBef>
            </a:pPr>
            <a:r>
              <a:rPr dirty="0" spc="-95"/>
              <a:t>Иметь</a:t>
            </a:r>
            <a:r>
              <a:rPr dirty="0" spc="-225"/>
              <a:t> </a:t>
            </a:r>
            <a:r>
              <a:rPr dirty="0" spc="-80"/>
              <a:t>опер</a:t>
            </a:r>
            <a:r>
              <a:rPr dirty="0" spc="-120"/>
              <a:t>а</a:t>
            </a:r>
            <a:r>
              <a:rPr dirty="0" spc="-25"/>
              <a:t>тивный</a:t>
            </a:r>
            <a:r>
              <a:rPr dirty="0" spc="-204"/>
              <a:t> </a:t>
            </a:r>
            <a:r>
              <a:rPr dirty="0" spc="-50"/>
              <a:t>план  </a:t>
            </a:r>
            <a:r>
              <a:rPr dirty="0" sz="3400" spc="-35">
                <a:solidFill>
                  <a:srgbClr val="353535"/>
                </a:solidFill>
              </a:rPr>
              <a:t>первичных </a:t>
            </a:r>
            <a:r>
              <a:rPr dirty="0" sz="3400" spc="-30">
                <a:solidFill>
                  <a:srgbClr val="353535"/>
                </a:solidFill>
              </a:rPr>
              <a:t> </a:t>
            </a:r>
            <a:r>
              <a:rPr dirty="0" sz="3400" spc="-70">
                <a:solidFill>
                  <a:srgbClr val="353535"/>
                </a:solidFill>
              </a:rPr>
              <a:t>противоэпидемических </a:t>
            </a:r>
            <a:r>
              <a:rPr dirty="0" sz="3400" spc="-65">
                <a:solidFill>
                  <a:srgbClr val="353535"/>
                </a:solidFill>
              </a:rPr>
              <a:t> </a:t>
            </a:r>
            <a:r>
              <a:rPr dirty="0" sz="3400" spc="-45">
                <a:solidFill>
                  <a:srgbClr val="353535"/>
                </a:solidFill>
              </a:rPr>
              <a:t>мероприятий</a:t>
            </a:r>
            <a:endParaRPr sz="3400"/>
          </a:p>
          <a:p>
            <a:pPr marL="12700" marR="2110740">
              <a:lnSpc>
                <a:spcPct val="101099"/>
              </a:lnSpc>
            </a:pPr>
            <a:r>
              <a:rPr dirty="0" sz="3400" spc="-60">
                <a:solidFill>
                  <a:srgbClr val="353535"/>
                </a:solidFill>
              </a:rPr>
              <a:t>при</a:t>
            </a:r>
            <a:r>
              <a:rPr dirty="0" sz="3400" spc="-204">
                <a:solidFill>
                  <a:srgbClr val="353535"/>
                </a:solidFill>
              </a:rPr>
              <a:t> </a:t>
            </a:r>
            <a:r>
              <a:rPr dirty="0" sz="3400" spc="60">
                <a:solidFill>
                  <a:srgbClr val="353535"/>
                </a:solidFill>
              </a:rPr>
              <a:t>выявлении</a:t>
            </a:r>
            <a:r>
              <a:rPr dirty="0" sz="3400" spc="-215">
                <a:solidFill>
                  <a:srgbClr val="353535"/>
                </a:solidFill>
              </a:rPr>
              <a:t> </a:t>
            </a:r>
            <a:r>
              <a:rPr dirty="0" sz="3400" spc="-90">
                <a:solidFill>
                  <a:srgbClr val="353535"/>
                </a:solidFill>
              </a:rPr>
              <a:t>больного, </a:t>
            </a:r>
            <a:r>
              <a:rPr dirty="0" sz="3400" spc="-1060">
                <a:solidFill>
                  <a:srgbClr val="353535"/>
                </a:solidFill>
              </a:rPr>
              <a:t> </a:t>
            </a:r>
            <a:r>
              <a:rPr dirty="0" sz="3400" spc="-80">
                <a:solidFill>
                  <a:srgbClr val="353535"/>
                </a:solidFill>
              </a:rPr>
              <a:t>подозрительного</a:t>
            </a:r>
            <a:endParaRPr sz="340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400" spc="-25">
                <a:solidFill>
                  <a:srgbClr val="353535"/>
                </a:solidFill>
              </a:rPr>
              <a:t>на</a:t>
            </a:r>
            <a:r>
              <a:rPr dirty="0" sz="3400" spc="-175">
                <a:solidFill>
                  <a:srgbClr val="353535"/>
                </a:solidFill>
              </a:rPr>
              <a:t> </a:t>
            </a:r>
            <a:r>
              <a:rPr dirty="0" sz="3400" spc="-75">
                <a:solidFill>
                  <a:srgbClr val="353535"/>
                </a:solidFill>
              </a:rPr>
              <a:t>данное</a:t>
            </a:r>
            <a:r>
              <a:rPr dirty="0" sz="3400" spc="-185">
                <a:solidFill>
                  <a:srgbClr val="353535"/>
                </a:solidFill>
              </a:rPr>
              <a:t> </a:t>
            </a:r>
            <a:r>
              <a:rPr dirty="0" sz="3400" spc="-20">
                <a:solidFill>
                  <a:srgbClr val="353535"/>
                </a:solidFill>
              </a:rPr>
              <a:t>заболевание.</a:t>
            </a:r>
            <a:endParaRPr sz="3400"/>
          </a:p>
        </p:txBody>
      </p:sp>
      <p:grpSp>
        <p:nvGrpSpPr>
          <p:cNvPr id="8" name="object 8"/>
          <p:cNvGrpSpPr/>
          <p:nvPr/>
        </p:nvGrpSpPr>
        <p:grpSpPr>
          <a:xfrm>
            <a:off x="10177978" y="1997828"/>
            <a:ext cx="9489440" cy="8931910"/>
            <a:chOff x="10177978" y="1997828"/>
            <a:chExt cx="9489440" cy="89319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7978" y="1997828"/>
              <a:ext cx="9489170" cy="89314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267" y="2020776"/>
              <a:ext cx="7926525" cy="84393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83915" y="2103702"/>
              <a:ext cx="9203055" cy="8645525"/>
            </a:xfrm>
            <a:custGeom>
              <a:avLst/>
              <a:gdLst/>
              <a:ahLst/>
              <a:cxnLst/>
              <a:rect l="l" t="t" r="r" b="b"/>
              <a:pathLst>
                <a:path w="9203055" h="8645525">
                  <a:moveTo>
                    <a:pt x="8890085" y="0"/>
                  </a:moveTo>
                  <a:lnTo>
                    <a:pt x="312518" y="0"/>
                  </a:lnTo>
                  <a:lnTo>
                    <a:pt x="266340" y="3388"/>
                  </a:lnTo>
                  <a:lnTo>
                    <a:pt x="222265" y="13233"/>
                  </a:lnTo>
                  <a:lnTo>
                    <a:pt x="180776" y="29049"/>
                  </a:lnTo>
                  <a:lnTo>
                    <a:pt x="142356" y="50353"/>
                  </a:lnTo>
                  <a:lnTo>
                    <a:pt x="107490" y="76661"/>
                  </a:lnTo>
                  <a:lnTo>
                    <a:pt x="76661" y="107490"/>
                  </a:lnTo>
                  <a:lnTo>
                    <a:pt x="50353" y="142356"/>
                  </a:lnTo>
                  <a:lnTo>
                    <a:pt x="29049" y="180776"/>
                  </a:lnTo>
                  <a:lnTo>
                    <a:pt x="13233" y="222265"/>
                  </a:lnTo>
                  <a:lnTo>
                    <a:pt x="3388" y="266340"/>
                  </a:lnTo>
                  <a:lnTo>
                    <a:pt x="0" y="312518"/>
                  </a:lnTo>
                  <a:lnTo>
                    <a:pt x="0" y="8332517"/>
                  </a:lnTo>
                  <a:lnTo>
                    <a:pt x="3388" y="8378699"/>
                  </a:lnTo>
                  <a:lnTo>
                    <a:pt x="13233" y="8422776"/>
                  </a:lnTo>
                  <a:lnTo>
                    <a:pt x="29049" y="8464267"/>
                  </a:lnTo>
                  <a:lnTo>
                    <a:pt x="50353" y="8502686"/>
                  </a:lnTo>
                  <a:lnTo>
                    <a:pt x="76661" y="8537552"/>
                  </a:lnTo>
                  <a:lnTo>
                    <a:pt x="107490" y="8568380"/>
                  </a:lnTo>
                  <a:lnTo>
                    <a:pt x="142356" y="8594687"/>
                  </a:lnTo>
                  <a:lnTo>
                    <a:pt x="180776" y="8615989"/>
                  </a:lnTo>
                  <a:lnTo>
                    <a:pt x="222265" y="8631804"/>
                  </a:lnTo>
                  <a:lnTo>
                    <a:pt x="266340" y="8641647"/>
                  </a:lnTo>
                  <a:lnTo>
                    <a:pt x="312518" y="8645035"/>
                  </a:lnTo>
                  <a:lnTo>
                    <a:pt x="8890085" y="8645035"/>
                  </a:lnTo>
                  <a:lnTo>
                    <a:pt x="8936263" y="8641647"/>
                  </a:lnTo>
                  <a:lnTo>
                    <a:pt x="8980338" y="8631804"/>
                  </a:lnTo>
                  <a:lnTo>
                    <a:pt x="9021827" y="8615989"/>
                  </a:lnTo>
                  <a:lnTo>
                    <a:pt x="9060247" y="8594687"/>
                  </a:lnTo>
                  <a:lnTo>
                    <a:pt x="9095113" y="8568380"/>
                  </a:lnTo>
                  <a:lnTo>
                    <a:pt x="9125942" y="8537552"/>
                  </a:lnTo>
                  <a:lnTo>
                    <a:pt x="9152250" y="8502686"/>
                  </a:lnTo>
                  <a:lnTo>
                    <a:pt x="9173554" y="8464267"/>
                  </a:lnTo>
                  <a:lnTo>
                    <a:pt x="9189370" y="8422776"/>
                  </a:lnTo>
                  <a:lnTo>
                    <a:pt x="9199215" y="8378699"/>
                  </a:lnTo>
                  <a:lnTo>
                    <a:pt x="9202604" y="8332517"/>
                  </a:lnTo>
                  <a:lnTo>
                    <a:pt x="9202604" y="312518"/>
                  </a:lnTo>
                  <a:lnTo>
                    <a:pt x="9199215" y="266340"/>
                  </a:lnTo>
                  <a:lnTo>
                    <a:pt x="9189370" y="222265"/>
                  </a:lnTo>
                  <a:lnTo>
                    <a:pt x="9173554" y="180776"/>
                  </a:lnTo>
                  <a:lnTo>
                    <a:pt x="9152250" y="142356"/>
                  </a:lnTo>
                  <a:lnTo>
                    <a:pt x="9125942" y="107490"/>
                  </a:lnTo>
                  <a:lnTo>
                    <a:pt x="9095113" y="76661"/>
                  </a:lnTo>
                  <a:lnTo>
                    <a:pt x="9060247" y="50353"/>
                  </a:lnTo>
                  <a:lnTo>
                    <a:pt x="9021827" y="29049"/>
                  </a:lnTo>
                  <a:lnTo>
                    <a:pt x="8980338" y="13233"/>
                  </a:lnTo>
                  <a:lnTo>
                    <a:pt x="8936263" y="3388"/>
                  </a:lnTo>
                  <a:lnTo>
                    <a:pt x="8890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87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pc="-40"/>
              <a:t>Руководствоваться</a:t>
            </a:r>
            <a:r>
              <a:rPr dirty="0" spc="-170"/>
              <a:t> </a:t>
            </a:r>
            <a:r>
              <a:rPr dirty="0" spc="-110"/>
              <a:t>действующими:</a:t>
            </a:r>
          </a:p>
          <a:p>
            <a:pPr marL="421640" marR="4010025" indent="-409575">
              <a:lnSpc>
                <a:spcPct val="100499"/>
              </a:lnSpc>
              <a:spcBef>
                <a:spcPts val="2220"/>
              </a:spcBef>
              <a:buClr>
                <a:srgbClr val="0050EF"/>
              </a:buClr>
              <a:buSzPct val="124561"/>
              <a:buFont typeface="Arial MT"/>
              <a:buChar char="•"/>
              <a:tabLst>
                <a:tab pos="421640" algn="l"/>
                <a:tab pos="422275" algn="l"/>
              </a:tabLst>
            </a:pPr>
            <a:r>
              <a:rPr dirty="0" sz="2850" spc="-70">
                <a:solidFill>
                  <a:srgbClr val="565656"/>
                </a:solidFill>
              </a:rPr>
              <a:t>норм</a:t>
            </a:r>
            <a:r>
              <a:rPr dirty="0" sz="2850" spc="-95">
                <a:solidFill>
                  <a:srgbClr val="565656"/>
                </a:solidFill>
              </a:rPr>
              <a:t>а</a:t>
            </a:r>
            <a:r>
              <a:rPr dirty="0" sz="2850" spc="-5">
                <a:solidFill>
                  <a:srgbClr val="565656"/>
                </a:solidFill>
              </a:rPr>
              <a:t>тивн</a:t>
            </a:r>
            <a:r>
              <a:rPr dirty="0" sz="2850" spc="-15">
                <a:solidFill>
                  <a:srgbClr val="565656"/>
                </a:solidFill>
              </a:rPr>
              <a:t>ы</a:t>
            </a:r>
            <a:r>
              <a:rPr dirty="0" sz="2850" spc="-45">
                <a:solidFill>
                  <a:srgbClr val="565656"/>
                </a:solidFill>
              </a:rPr>
              <a:t>ми  </a:t>
            </a:r>
            <a:r>
              <a:rPr dirty="0" sz="2850" spc="-90">
                <a:solidFill>
                  <a:srgbClr val="565656"/>
                </a:solidFill>
              </a:rPr>
              <a:t>документами;</a:t>
            </a:r>
            <a:endParaRPr sz="2850"/>
          </a:p>
          <a:p>
            <a:pPr marL="421640" marR="3948429" indent="-409575">
              <a:lnSpc>
                <a:spcPct val="100499"/>
              </a:lnSpc>
              <a:spcBef>
                <a:spcPts val="2225"/>
              </a:spcBef>
              <a:buClr>
                <a:srgbClr val="0050EF"/>
              </a:buClr>
              <a:buSzPct val="124561"/>
              <a:buFont typeface="Arial MT"/>
              <a:buChar char="•"/>
              <a:tabLst>
                <a:tab pos="421640" algn="l"/>
                <a:tab pos="422275" algn="l"/>
              </a:tabLst>
            </a:pPr>
            <a:r>
              <a:rPr dirty="0" sz="2850" spc="-80">
                <a:solidFill>
                  <a:srgbClr val="565656"/>
                </a:solidFill>
              </a:rPr>
              <a:t>ме</a:t>
            </a:r>
            <a:r>
              <a:rPr dirty="0" sz="2850" spc="-114">
                <a:solidFill>
                  <a:srgbClr val="565656"/>
                </a:solidFill>
              </a:rPr>
              <a:t>т</a:t>
            </a:r>
            <a:r>
              <a:rPr dirty="0" sz="2850" spc="-114">
                <a:solidFill>
                  <a:srgbClr val="565656"/>
                </a:solidFill>
              </a:rPr>
              <a:t>о</a:t>
            </a:r>
            <a:r>
              <a:rPr dirty="0" sz="2850" spc="-55">
                <a:solidFill>
                  <a:srgbClr val="565656"/>
                </a:solidFill>
              </a:rPr>
              <a:t>дическ</a:t>
            </a:r>
            <a:r>
              <a:rPr dirty="0" sz="2850" spc="-70">
                <a:solidFill>
                  <a:srgbClr val="565656"/>
                </a:solidFill>
              </a:rPr>
              <a:t>и</a:t>
            </a:r>
            <a:r>
              <a:rPr dirty="0" sz="2850" spc="-45">
                <a:solidFill>
                  <a:srgbClr val="565656"/>
                </a:solidFill>
              </a:rPr>
              <a:t>ми  </a:t>
            </a:r>
            <a:r>
              <a:rPr dirty="0" sz="2850" spc="-90">
                <a:solidFill>
                  <a:srgbClr val="565656"/>
                </a:solidFill>
              </a:rPr>
              <a:t>документами;</a:t>
            </a:r>
            <a:endParaRPr sz="2850"/>
          </a:p>
          <a:p>
            <a:pPr marL="421640" marR="3187065" indent="-409575">
              <a:lnSpc>
                <a:spcPct val="100499"/>
              </a:lnSpc>
              <a:spcBef>
                <a:spcPts val="2215"/>
              </a:spcBef>
              <a:buClr>
                <a:srgbClr val="0050EF"/>
              </a:buClr>
              <a:buSzPct val="124561"/>
              <a:buFont typeface="Arial MT"/>
              <a:buChar char="•"/>
              <a:tabLst>
                <a:tab pos="421640" algn="l"/>
                <a:tab pos="422275" algn="l"/>
              </a:tabLst>
            </a:pPr>
            <a:r>
              <a:rPr dirty="0" sz="2850" spc="-55">
                <a:solidFill>
                  <a:srgbClr val="565656"/>
                </a:solidFill>
              </a:rPr>
              <a:t>санитарным </a:t>
            </a:r>
            <a:r>
              <a:rPr dirty="0" sz="2850" spc="-50">
                <a:solidFill>
                  <a:srgbClr val="565656"/>
                </a:solidFill>
              </a:rPr>
              <a:t> </a:t>
            </a:r>
            <a:r>
              <a:rPr dirty="0" sz="2850" spc="-10">
                <a:solidFill>
                  <a:srgbClr val="565656"/>
                </a:solidFill>
              </a:rPr>
              <a:t>за</a:t>
            </a:r>
            <a:r>
              <a:rPr dirty="0" sz="2850" spc="-80">
                <a:solidFill>
                  <a:srgbClr val="565656"/>
                </a:solidFill>
              </a:rPr>
              <a:t>к</a:t>
            </a:r>
            <a:r>
              <a:rPr dirty="0" sz="2850" spc="-75">
                <a:solidFill>
                  <a:srgbClr val="565656"/>
                </a:solidFill>
              </a:rPr>
              <a:t>он</a:t>
            </a:r>
            <a:r>
              <a:rPr dirty="0" sz="2850" spc="-105">
                <a:solidFill>
                  <a:srgbClr val="565656"/>
                </a:solidFill>
              </a:rPr>
              <a:t>о</a:t>
            </a:r>
            <a:r>
              <a:rPr dirty="0" sz="2850" spc="-210">
                <a:solidFill>
                  <a:srgbClr val="565656"/>
                </a:solidFill>
              </a:rPr>
              <a:t>д</a:t>
            </a:r>
            <a:r>
              <a:rPr dirty="0" sz="2850" spc="-40">
                <a:solidFill>
                  <a:srgbClr val="565656"/>
                </a:solidFill>
              </a:rPr>
              <a:t>а</a:t>
            </a:r>
            <a:r>
              <a:rPr dirty="0" sz="2850" spc="-170">
                <a:solidFill>
                  <a:srgbClr val="565656"/>
                </a:solidFill>
              </a:rPr>
              <a:t>т</a:t>
            </a:r>
            <a:r>
              <a:rPr dirty="0" sz="2850" spc="-40">
                <a:solidFill>
                  <a:srgbClr val="565656"/>
                </a:solidFill>
              </a:rPr>
              <a:t>ельством;</a:t>
            </a:r>
            <a:endParaRPr sz="2850"/>
          </a:p>
          <a:p>
            <a:pPr marL="421640" indent="-409575">
              <a:lnSpc>
                <a:spcPct val="100000"/>
              </a:lnSpc>
              <a:spcBef>
                <a:spcPts val="2235"/>
              </a:spcBef>
              <a:buClr>
                <a:srgbClr val="0050EF"/>
              </a:buClr>
              <a:buSzPct val="124561"/>
              <a:buFont typeface="Arial MT"/>
              <a:buChar char="•"/>
              <a:tabLst>
                <a:tab pos="421640" algn="l"/>
                <a:tab pos="422275" algn="l"/>
              </a:tabLst>
            </a:pPr>
            <a:r>
              <a:rPr dirty="0" sz="2850" spc="-45">
                <a:solidFill>
                  <a:srgbClr val="565656"/>
                </a:solidFill>
              </a:rPr>
              <a:t>региональным</a:t>
            </a:r>
            <a:r>
              <a:rPr dirty="0" sz="2850" spc="-150">
                <a:solidFill>
                  <a:srgbClr val="565656"/>
                </a:solidFill>
              </a:rPr>
              <a:t> </a:t>
            </a:r>
            <a:r>
              <a:rPr dirty="0" sz="2850" spc="-60">
                <a:solidFill>
                  <a:srgbClr val="565656"/>
                </a:solidFill>
              </a:rPr>
              <a:t>Планом</a:t>
            </a:r>
            <a:endParaRPr sz="2850"/>
          </a:p>
          <a:p>
            <a:pPr marL="421640" marR="577850">
              <a:lnSpc>
                <a:spcPct val="100499"/>
              </a:lnSpc>
            </a:pPr>
            <a:r>
              <a:rPr dirty="0" sz="2850" spc="-85">
                <a:solidFill>
                  <a:srgbClr val="565656"/>
                </a:solidFill>
              </a:rPr>
              <a:t>санитарно-противоэпидемических </a:t>
            </a:r>
            <a:r>
              <a:rPr dirty="0" sz="2850" spc="-890">
                <a:solidFill>
                  <a:srgbClr val="565656"/>
                </a:solidFill>
              </a:rPr>
              <a:t> </a:t>
            </a:r>
            <a:r>
              <a:rPr dirty="0" sz="2850" spc="-50">
                <a:solidFill>
                  <a:srgbClr val="565656"/>
                </a:solidFill>
              </a:rPr>
              <a:t>мероприятий</a:t>
            </a:r>
            <a:endParaRPr sz="2850"/>
          </a:p>
          <a:p>
            <a:pPr marL="421640" marR="1813560">
              <a:lnSpc>
                <a:spcPct val="100499"/>
              </a:lnSpc>
            </a:pPr>
            <a:r>
              <a:rPr dirty="0" sz="2850" spc="-70">
                <a:solidFill>
                  <a:srgbClr val="565656"/>
                </a:solidFill>
              </a:rPr>
              <a:t>по</a:t>
            </a:r>
            <a:r>
              <a:rPr dirty="0" sz="2850" spc="-145">
                <a:solidFill>
                  <a:srgbClr val="565656"/>
                </a:solidFill>
              </a:rPr>
              <a:t> </a:t>
            </a:r>
            <a:r>
              <a:rPr dirty="0" sz="2850" spc="-105">
                <a:solidFill>
                  <a:srgbClr val="565656"/>
                </a:solidFill>
              </a:rPr>
              <a:t>предупреж</a:t>
            </a:r>
            <a:r>
              <a:rPr dirty="0" sz="2850" spc="-95">
                <a:solidFill>
                  <a:srgbClr val="565656"/>
                </a:solidFill>
              </a:rPr>
              <a:t>д</a:t>
            </a:r>
            <a:r>
              <a:rPr dirty="0" sz="2850" spc="-60">
                <a:solidFill>
                  <a:srgbClr val="565656"/>
                </a:solidFill>
              </a:rPr>
              <a:t>ению</a:t>
            </a:r>
            <a:r>
              <a:rPr dirty="0" sz="2850" spc="-120">
                <a:solidFill>
                  <a:srgbClr val="565656"/>
                </a:solidFill>
              </a:rPr>
              <a:t> </a:t>
            </a:r>
            <a:r>
              <a:rPr dirty="0" sz="2850" spc="20">
                <a:solidFill>
                  <a:srgbClr val="565656"/>
                </a:solidFill>
              </a:rPr>
              <a:t>зав</a:t>
            </a:r>
            <a:r>
              <a:rPr dirty="0" sz="2850" spc="5">
                <a:solidFill>
                  <a:srgbClr val="565656"/>
                </a:solidFill>
              </a:rPr>
              <a:t>о</a:t>
            </a:r>
            <a:r>
              <a:rPr dirty="0" sz="2850" spc="10">
                <a:solidFill>
                  <a:srgbClr val="565656"/>
                </a:solidFill>
              </a:rPr>
              <a:t>за  </a:t>
            </a:r>
            <a:r>
              <a:rPr dirty="0" sz="2850" spc="-35">
                <a:solidFill>
                  <a:srgbClr val="565656"/>
                </a:solidFill>
              </a:rPr>
              <a:t>и</a:t>
            </a:r>
            <a:r>
              <a:rPr dirty="0" sz="2850" spc="-150">
                <a:solidFill>
                  <a:srgbClr val="565656"/>
                </a:solidFill>
              </a:rPr>
              <a:t> </a:t>
            </a:r>
            <a:r>
              <a:rPr dirty="0" sz="2850" spc="-55">
                <a:solidFill>
                  <a:srgbClr val="565656"/>
                </a:solidFill>
              </a:rPr>
              <a:t>распространения</a:t>
            </a:r>
            <a:endParaRPr sz="2850"/>
          </a:p>
          <a:p>
            <a:pPr marL="421640" marR="2613660">
              <a:lnSpc>
                <a:spcPct val="100499"/>
              </a:lnSpc>
            </a:pPr>
            <a:r>
              <a:rPr dirty="0" sz="2850" spc="-25">
                <a:solidFill>
                  <a:srgbClr val="565656"/>
                </a:solidFill>
              </a:rPr>
              <a:t>новой</a:t>
            </a:r>
            <a:r>
              <a:rPr dirty="0" sz="2850" spc="-155">
                <a:solidFill>
                  <a:srgbClr val="565656"/>
                </a:solidFill>
              </a:rPr>
              <a:t> </a:t>
            </a:r>
            <a:r>
              <a:rPr dirty="0" sz="2850" spc="-70">
                <a:solidFill>
                  <a:srgbClr val="565656"/>
                </a:solidFill>
              </a:rPr>
              <a:t>коронавирусной </a:t>
            </a:r>
            <a:r>
              <a:rPr dirty="0" sz="2850" spc="-885">
                <a:solidFill>
                  <a:srgbClr val="565656"/>
                </a:solidFill>
              </a:rPr>
              <a:t> </a:t>
            </a:r>
            <a:r>
              <a:rPr dirty="0" sz="2850" spc="-45">
                <a:solidFill>
                  <a:srgbClr val="565656"/>
                </a:solidFill>
              </a:rPr>
              <a:t>инфекции, </a:t>
            </a:r>
            <a:r>
              <a:rPr dirty="0" sz="2850" spc="10">
                <a:solidFill>
                  <a:srgbClr val="565656"/>
                </a:solidFill>
              </a:rPr>
              <a:t>вызванной </a:t>
            </a:r>
            <a:r>
              <a:rPr dirty="0" sz="2850" spc="-890">
                <a:solidFill>
                  <a:srgbClr val="565656"/>
                </a:solidFill>
              </a:rPr>
              <a:t> </a:t>
            </a:r>
            <a:r>
              <a:rPr dirty="0" sz="2850" spc="-235">
                <a:solidFill>
                  <a:srgbClr val="565656"/>
                </a:solidFill>
              </a:rPr>
              <a:t>SARS-CoV-2.</a:t>
            </a:r>
            <a:endParaRPr sz="2850"/>
          </a:p>
        </p:txBody>
      </p:sp>
      <p:grpSp>
        <p:nvGrpSpPr>
          <p:cNvPr id="13" name="object 13"/>
          <p:cNvGrpSpPr/>
          <p:nvPr/>
        </p:nvGrpSpPr>
        <p:grpSpPr>
          <a:xfrm>
            <a:off x="7075988" y="7346601"/>
            <a:ext cx="2128520" cy="1995170"/>
            <a:chOff x="7075988" y="7346601"/>
            <a:chExt cx="2128520" cy="1995170"/>
          </a:xfrm>
        </p:grpSpPr>
        <p:sp>
          <p:nvSpPr>
            <p:cNvPr id="14" name="object 14"/>
            <p:cNvSpPr/>
            <p:nvPr/>
          </p:nvSpPr>
          <p:spPr>
            <a:xfrm>
              <a:off x="7108426" y="8171137"/>
              <a:ext cx="731520" cy="333375"/>
            </a:xfrm>
            <a:custGeom>
              <a:avLst/>
              <a:gdLst/>
              <a:ahLst/>
              <a:cxnLst/>
              <a:rect l="l" t="t" r="r" b="b"/>
              <a:pathLst>
                <a:path w="731520" h="333375">
                  <a:moveTo>
                    <a:pt x="731131" y="0"/>
                  </a:moveTo>
                  <a:lnTo>
                    <a:pt x="0" y="0"/>
                  </a:lnTo>
                  <a:lnTo>
                    <a:pt x="0" y="333319"/>
                  </a:lnTo>
                  <a:lnTo>
                    <a:pt x="731131" y="333319"/>
                  </a:lnTo>
                  <a:lnTo>
                    <a:pt x="731131" y="0"/>
                  </a:lnTo>
                  <a:close/>
                </a:path>
              </a:pathLst>
            </a:custGeom>
            <a:solidFill>
              <a:srgbClr val="1FB5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38427" y="8171137"/>
              <a:ext cx="731520" cy="333375"/>
            </a:xfrm>
            <a:custGeom>
              <a:avLst/>
              <a:gdLst/>
              <a:ahLst/>
              <a:cxnLst/>
              <a:rect l="l" t="t" r="r" b="b"/>
              <a:pathLst>
                <a:path w="731520" h="333375">
                  <a:moveTo>
                    <a:pt x="731128" y="0"/>
                  </a:moveTo>
                  <a:lnTo>
                    <a:pt x="0" y="0"/>
                  </a:lnTo>
                  <a:lnTo>
                    <a:pt x="0" y="333319"/>
                  </a:lnTo>
                  <a:lnTo>
                    <a:pt x="731128" y="333319"/>
                  </a:lnTo>
                  <a:lnTo>
                    <a:pt x="731128" y="0"/>
                  </a:lnTo>
                  <a:close/>
                </a:path>
              </a:pathLst>
            </a:custGeom>
            <a:solidFill>
              <a:srgbClr val="CAE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75983" y="8138561"/>
              <a:ext cx="2128520" cy="401320"/>
            </a:xfrm>
            <a:custGeom>
              <a:avLst/>
              <a:gdLst/>
              <a:ahLst/>
              <a:cxnLst/>
              <a:rect l="l" t="t" r="r" b="b"/>
              <a:pathLst>
                <a:path w="2128520" h="401320">
                  <a:moveTo>
                    <a:pt x="796010" y="32588"/>
                  </a:moveTo>
                  <a:lnTo>
                    <a:pt x="793750" y="19024"/>
                  </a:lnTo>
                  <a:lnTo>
                    <a:pt x="787273" y="8763"/>
                  </a:lnTo>
                  <a:lnTo>
                    <a:pt x="777049" y="2273"/>
                  </a:lnTo>
                  <a:lnTo>
                    <a:pt x="763574" y="0"/>
                  </a:lnTo>
                  <a:lnTo>
                    <a:pt x="731126" y="0"/>
                  </a:lnTo>
                  <a:lnTo>
                    <a:pt x="731126" y="65163"/>
                  </a:lnTo>
                  <a:lnTo>
                    <a:pt x="731126" y="333324"/>
                  </a:lnTo>
                  <a:lnTo>
                    <a:pt x="64871" y="333324"/>
                  </a:lnTo>
                  <a:lnTo>
                    <a:pt x="64871" y="65163"/>
                  </a:lnTo>
                  <a:lnTo>
                    <a:pt x="731126" y="65163"/>
                  </a:lnTo>
                  <a:lnTo>
                    <a:pt x="731126" y="0"/>
                  </a:lnTo>
                  <a:lnTo>
                    <a:pt x="32435" y="0"/>
                  </a:lnTo>
                  <a:lnTo>
                    <a:pt x="18948" y="2273"/>
                  </a:lnTo>
                  <a:lnTo>
                    <a:pt x="8737" y="8763"/>
                  </a:lnTo>
                  <a:lnTo>
                    <a:pt x="2260" y="19024"/>
                  </a:lnTo>
                  <a:lnTo>
                    <a:pt x="0" y="32588"/>
                  </a:lnTo>
                  <a:lnTo>
                    <a:pt x="0" y="365899"/>
                  </a:lnTo>
                  <a:lnTo>
                    <a:pt x="2260" y="379844"/>
                  </a:lnTo>
                  <a:lnTo>
                    <a:pt x="8737" y="390969"/>
                  </a:lnTo>
                  <a:lnTo>
                    <a:pt x="18948" y="398322"/>
                  </a:lnTo>
                  <a:lnTo>
                    <a:pt x="32435" y="400989"/>
                  </a:lnTo>
                  <a:lnTo>
                    <a:pt x="763574" y="400989"/>
                  </a:lnTo>
                  <a:lnTo>
                    <a:pt x="777049" y="398322"/>
                  </a:lnTo>
                  <a:lnTo>
                    <a:pt x="787273" y="390969"/>
                  </a:lnTo>
                  <a:lnTo>
                    <a:pt x="793750" y="379844"/>
                  </a:lnTo>
                  <a:lnTo>
                    <a:pt x="796010" y="365899"/>
                  </a:lnTo>
                  <a:lnTo>
                    <a:pt x="796010" y="333324"/>
                  </a:lnTo>
                  <a:lnTo>
                    <a:pt x="796010" y="65163"/>
                  </a:lnTo>
                  <a:lnTo>
                    <a:pt x="796010" y="32588"/>
                  </a:lnTo>
                  <a:close/>
                </a:path>
                <a:path w="2128520" h="401320">
                  <a:moveTo>
                    <a:pt x="2128507" y="32588"/>
                  </a:moveTo>
                  <a:lnTo>
                    <a:pt x="2125853" y="19024"/>
                  </a:lnTo>
                  <a:lnTo>
                    <a:pt x="2118512" y="8763"/>
                  </a:lnTo>
                  <a:lnTo>
                    <a:pt x="2107438" y="2273"/>
                  </a:lnTo>
                  <a:lnTo>
                    <a:pt x="2093569" y="0"/>
                  </a:lnTo>
                  <a:lnTo>
                    <a:pt x="2061121" y="0"/>
                  </a:lnTo>
                  <a:lnTo>
                    <a:pt x="2061121" y="65163"/>
                  </a:lnTo>
                  <a:lnTo>
                    <a:pt x="2061121" y="333324"/>
                  </a:lnTo>
                  <a:lnTo>
                    <a:pt x="1394879" y="333324"/>
                  </a:lnTo>
                  <a:lnTo>
                    <a:pt x="1394879" y="65163"/>
                  </a:lnTo>
                  <a:lnTo>
                    <a:pt x="2061121" y="65163"/>
                  </a:lnTo>
                  <a:lnTo>
                    <a:pt x="2061121" y="0"/>
                  </a:lnTo>
                  <a:lnTo>
                    <a:pt x="1362443" y="0"/>
                  </a:lnTo>
                  <a:lnTo>
                    <a:pt x="1349997" y="2273"/>
                  </a:lnTo>
                  <a:lnTo>
                    <a:pt x="1339659" y="8763"/>
                  </a:lnTo>
                  <a:lnTo>
                    <a:pt x="1332611" y="19024"/>
                  </a:lnTo>
                  <a:lnTo>
                    <a:pt x="1329994" y="32588"/>
                  </a:lnTo>
                  <a:lnTo>
                    <a:pt x="1329994" y="365899"/>
                  </a:lnTo>
                  <a:lnTo>
                    <a:pt x="1332611" y="379844"/>
                  </a:lnTo>
                  <a:lnTo>
                    <a:pt x="1339659" y="390969"/>
                  </a:lnTo>
                  <a:lnTo>
                    <a:pt x="1349997" y="398322"/>
                  </a:lnTo>
                  <a:lnTo>
                    <a:pt x="1362443" y="400989"/>
                  </a:lnTo>
                  <a:lnTo>
                    <a:pt x="2093569" y="400989"/>
                  </a:lnTo>
                  <a:lnTo>
                    <a:pt x="2107438" y="398322"/>
                  </a:lnTo>
                  <a:lnTo>
                    <a:pt x="2118512" y="390969"/>
                  </a:lnTo>
                  <a:lnTo>
                    <a:pt x="2125853" y="379844"/>
                  </a:lnTo>
                  <a:lnTo>
                    <a:pt x="2128507" y="365899"/>
                  </a:lnTo>
                  <a:lnTo>
                    <a:pt x="2128507" y="333324"/>
                  </a:lnTo>
                  <a:lnTo>
                    <a:pt x="2128507" y="65163"/>
                  </a:lnTo>
                  <a:lnTo>
                    <a:pt x="2128507" y="32588"/>
                  </a:lnTo>
                  <a:close/>
                </a:path>
              </a:pathLst>
            </a:custGeom>
            <a:solidFill>
              <a:srgbClr val="090D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23392" y="7741343"/>
              <a:ext cx="1209675" cy="1193165"/>
            </a:xfrm>
            <a:custGeom>
              <a:avLst/>
              <a:gdLst/>
              <a:ahLst/>
              <a:cxnLst/>
              <a:rect l="l" t="t" r="r" b="b"/>
              <a:pathLst>
                <a:path w="1209675" h="1193165">
                  <a:moveTo>
                    <a:pt x="234556" y="1088923"/>
                  </a:moveTo>
                  <a:lnTo>
                    <a:pt x="187147" y="1041298"/>
                  </a:lnTo>
                  <a:lnTo>
                    <a:pt x="149720" y="1078915"/>
                  </a:lnTo>
                  <a:lnTo>
                    <a:pt x="149720" y="898448"/>
                  </a:lnTo>
                  <a:lnTo>
                    <a:pt x="147459" y="884516"/>
                  </a:lnTo>
                  <a:lnTo>
                    <a:pt x="140982" y="873391"/>
                  </a:lnTo>
                  <a:lnTo>
                    <a:pt x="130771" y="866025"/>
                  </a:lnTo>
                  <a:lnTo>
                    <a:pt x="117284" y="863371"/>
                  </a:lnTo>
                  <a:lnTo>
                    <a:pt x="104838" y="866025"/>
                  </a:lnTo>
                  <a:lnTo>
                    <a:pt x="94513" y="873391"/>
                  </a:lnTo>
                  <a:lnTo>
                    <a:pt x="87452" y="884516"/>
                  </a:lnTo>
                  <a:lnTo>
                    <a:pt x="84836" y="898448"/>
                  </a:lnTo>
                  <a:lnTo>
                    <a:pt x="84836" y="1078915"/>
                  </a:lnTo>
                  <a:lnTo>
                    <a:pt x="47409" y="1041298"/>
                  </a:lnTo>
                  <a:lnTo>
                    <a:pt x="0" y="1088923"/>
                  </a:lnTo>
                  <a:lnTo>
                    <a:pt x="94818" y="1181658"/>
                  </a:lnTo>
                  <a:lnTo>
                    <a:pt x="105384" y="1190117"/>
                  </a:lnTo>
                  <a:lnTo>
                    <a:pt x="117589" y="1192936"/>
                  </a:lnTo>
                  <a:lnTo>
                    <a:pt x="130263" y="1190117"/>
                  </a:lnTo>
                  <a:lnTo>
                    <a:pt x="142227" y="1181658"/>
                  </a:lnTo>
                  <a:lnTo>
                    <a:pt x="234556" y="1088923"/>
                  </a:lnTo>
                  <a:close/>
                </a:path>
                <a:path w="1209675" h="1193165">
                  <a:moveTo>
                    <a:pt x="234556" y="103987"/>
                  </a:moveTo>
                  <a:lnTo>
                    <a:pt x="142227" y="11290"/>
                  </a:lnTo>
                  <a:lnTo>
                    <a:pt x="130263" y="2819"/>
                  </a:lnTo>
                  <a:lnTo>
                    <a:pt x="117589" y="0"/>
                  </a:lnTo>
                  <a:lnTo>
                    <a:pt x="105384" y="2819"/>
                  </a:lnTo>
                  <a:lnTo>
                    <a:pt x="94818" y="11290"/>
                  </a:lnTo>
                  <a:lnTo>
                    <a:pt x="0" y="103987"/>
                  </a:lnTo>
                  <a:lnTo>
                    <a:pt x="47409" y="151625"/>
                  </a:lnTo>
                  <a:lnTo>
                    <a:pt x="84836" y="114046"/>
                  </a:lnTo>
                  <a:lnTo>
                    <a:pt x="84836" y="296976"/>
                  </a:lnTo>
                  <a:lnTo>
                    <a:pt x="87452" y="309473"/>
                  </a:lnTo>
                  <a:lnTo>
                    <a:pt x="94513" y="319849"/>
                  </a:lnTo>
                  <a:lnTo>
                    <a:pt x="104838" y="326936"/>
                  </a:lnTo>
                  <a:lnTo>
                    <a:pt x="117284" y="329552"/>
                  </a:lnTo>
                  <a:lnTo>
                    <a:pt x="130771" y="326936"/>
                  </a:lnTo>
                  <a:lnTo>
                    <a:pt x="140982" y="319849"/>
                  </a:lnTo>
                  <a:lnTo>
                    <a:pt x="147459" y="309473"/>
                  </a:lnTo>
                  <a:lnTo>
                    <a:pt x="149720" y="296976"/>
                  </a:lnTo>
                  <a:lnTo>
                    <a:pt x="149720" y="114046"/>
                  </a:lnTo>
                  <a:lnTo>
                    <a:pt x="187147" y="151625"/>
                  </a:lnTo>
                  <a:lnTo>
                    <a:pt x="234556" y="103987"/>
                  </a:lnTo>
                  <a:close/>
                </a:path>
                <a:path w="1209675" h="1193165">
                  <a:moveTo>
                    <a:pt x="701167" y="1088923"/>
                  </a:moveTo>
                  <a:lnTo>
                    <a:pt x="653770" y="1041298"/>
                  </a:lnTo>
                  <a:lnTo>
                    <a:pt x="616343" y="1078915"/>
                  </a:lnTo>
                  <a:lnTo>
                    <a:pt x="616343" y="898448"/>
                  </a:lnTo>
                  <a:lnTo>
                    <a:pt x="613727" y="884516"/>
                  </a:lnTo>
                  <a:lnTo>
                    <a:pt x="606666" y="873391"/>
                  </a:lnTo>
                  <a:lnTo>
                    <a:pt x="596328" y="866025"/>
                  </a:lnTo>
                  <a:lnTo>
                    <a:pt x="583895" y="863371"/>
                  </a:lnTo>
                  <a:lnTo>
                    <a:pt x="570014" y="866025"/>
                  </a:lnTo>
                  <a:lnTo>
                    <a:pt x="558939" y="873391"/>
                  </a:lnTo>
                  <a:lnTo>
                    <a:pt x="551611" y="884516"/>
                  </a:lnTo>
                  <a:lnTo>
                    <a:pt x="548970" y="898448"/>
                  </a:lnTo>
                  <a:lnTo>
                    <a:pt x="548970" y="1078915"/>
                  </a:lnTo>
                  <a:lnTo>
                    <a:pt x="514032" y="1041298"/>
                  </a:lnTo>
                  <a:lnTo>
                    <a:pt x="466636" y="1088923"/>
                  </a:lnTo>
                  <a:lnTo>
                    <a:pt x="558939" y="1181658"/>
                  </a:lnTo>
                  <a:lnTo>
                    <a:pt x="570915" y="1190117"/>
                  </a:lnTo>
                  <a:lnTo>
                    <a:pt x="583590" y="1192936"/>
                  </a:lnTo>
                  <a:lnTo>
                    <a:pt x="595795" y="1190117"/>
                  </a:lnTo>
                  <a:lnTo>
                    <a:pt x="606374" y="1181658"/>
                  </a:lnTo>
                  <a:lnTo>
                    <a:pt x="701167" y="1088923"/>
                  </a:lnTo>
                  <a:close/>
                </a:path>
                <a:path w="1209675" h="1193165">
                  <a:moveTo>
                    <a:pt x="701167" y="103987"/>
                  </a:moveTo>
                  <a:lnTo>
                    <a:pt x="606374" y="11290"/>
                  </a:lnTo>
                  <a:lnTo>
                    <a:pt x="595795" y="2819"/>
                  </a:lnTo>
                  <a:lnTo>
                    <a:pt x="583590" y="0"/>
                  </a:lnTo>
                  <a:lnTo>
                    <a:pt x="570915" y="2819"/>
                  </a:lnTo>
                  <a:lnTo>
                    <a:pt x="558939" y="11290"/>
                  </a:lnTo>
                  <a:lnTo>
                    <a:pt x="466636" y="103987"/>
                  </a:lnTo>
                  <a:lnTo>
                    <a:pt x="514032" y="151625"/>
                  </a:lnTo>
                  <a:lnTo>
                    <a:pt x="548970" y="114046"/>
                  </a:lnTo>
                  <a:lnTo>
                    <a:pt x="548970" y="296976"/>
                  </a:lnTo>
                  <a:lnTo>
                    <a:pt x="551611" y="309473"/>
                  </a:lnTo>
                  <a:lnTo>
                    <a:pt x="558939" y="319849"/>
                  </a:lnTo>
                  <a:lnTo>
                    <a:pt x="570014" y="326936"/>
                  </a:lnTo>
                  <a:lnTo>
                    <a:pt x="583895" y="329552"/>
                  </a:lnTo>
                  <a:lnTo>
                    <a:pt x="596328" y="326936"/>
                  </a:lnTo>
                  <a:lnTo>
                    <a:pt x="606666" y="319849"/>
                  </a:lnTo>
                  <a:lnTo>
                    <a:pt x="613727" y="309473"/>
                  </a:lnTo>
                  <a:lnTo>
                    <a:pt x="616343" y="296976"/>
                  </a:lnTo>
                  <a:lnTo>
                    <a:pt x="616343" y="114046"/>
                  </a:lnTo>
                  <a:lnTo>
                    <a:pt x="653770" y="151625"/>
                  </a:lnTo>
                  <a:lnTo>
                    <a:pt x="701167" y="103987"/>
                  </a:lnTo>
                  <a:close/>
                </a:path>
                <a:path w="1209675" h="1193165">
                  <a:moveTo>
                    <a:pt x="1209598" y="596455"/>
                  </a:moveTo>
                  <a:lnTo>
                    <a:pt x="1207262" y="583615"/>
                  </a:lnTo>
                  <a:lnTo>
                    <a:pt x="1200251" y="572643"/>
                  </a:lnTo>
                  <a:lnTo>
                    <a:pt x="1105420" y="477431"/>
                  </a:lnTo>
                  <a:lnTo>
                    <a:pt x="1057986" y="525043"/>
                  </a:lnTo>
                  <a:lnTo>
                    <a:pt x="1095451" y="562622"/>
                  </a:lnTo>
                  <a:lnTo>
                    <a:pt x="935736" y="562622"/>
                  </a:lnTo>
                  <a:lnTo>
                    <a:pt x="973162" y="525043"/>
                  </a:lnTo>
                  <a:lnTo>
                    <a:pt x="925766" y="477431"/>
                  </a:lnTo>
                  <a:lnTo>
                    <a:pt x="830935" y="572643"/>
                  </a:lnTo>
                  <a:lnTo>
                    <a:pt x="823925" y="583615"/>
                  </a:lnTo>
                  <a:lnTo>
                    <a:pt x="821588" y="596455"/>
                  </a:lnTo>
                  <a:lnTo>
                    <a:pt x="823925" y="609307"/>
                  </a:lnTo>
                  <a:lnTo>
                    <a:pt x="830935" y="620280"/>
                  </a:lnTo>
                  <a:lnTo>
                    <a:pt x="925766" y="715518"/>
                  </a:lnTo>
                  <a:lnTo>
                    <a:pt x="973162" y="667880"/>
                  </a:lnTo>
                  <a:lnTo>
                    <a:pt x="935736" y="630288"/>
                  </a:lnTo>
                  <a:lnTo>
                    <a:pt x="1095451" y="630288"/>
                  </a:lnTo>
                  <a:lnTo>
                    <a:pt x="1057986" y="667880"/>
                  </a:lnTo>
                  <a:lnTo>
                    <a:pt x="1105420" y="715518"/>
                  </a:lnTo>
                  <a:lnTo>
                    <a:pt x="1200251" y="620280"/>
                  </a:lnTo>
                  <a:lnTo>
                    <a:pt x="1207262" y="609307"/>
                  </a:lnTo>
                  <a:lnTo>
                    <a:pt x="1209598" y="596455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240" y="8271383"/>
              <a:ext cx="132248" cy="1328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7864" y="8271383"/>
              <a:ext cx="132241" cy="1328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7482" y="8271383"/>
              <a:ext cx="132258" cy="1328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7846" y="8271383"/>
              <a:ext cx="132258" cy="1328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245" y="8271383"/>
              <a:ext cx="132225" cy="1328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7480" y="8271383"/>
              <a:ext cx="132258" cy="1328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75988" y="7346601"/>
              <a:ext cx="332105" cy="323850"/>
            </a:xfrm>
            <a:custGeom>
              <a:avLst/>
              <a:gdLst/>
              <a:ahLst/>
              <a:cxnLst/>
              <a:rect l="l" t="t" r="r" b="b"/>
              <a:pathLst>
                <a:path w="332104" h="323850">
                  <a:moveTo>
                    <a:pt x="213833" y="0"/>
                  </a:moveTo>
                  <a:lnTo>
                    <a:pt x="115784" y="0"/>
                  </a:lnTo>
                  <a:lnTo>
                    <a:pt x="80958" y="14115"/>
                  </a:lnTo>
                  <a:lnTo>
                    <a:pt x="47722" y="39165"/>
                  </a:lnTo>
                  <a:lnTo>
                    <a:pt x="22179" y="71943"/>
                  </a:lnTo>
                  <a:lnTo>
                    <a:pt x="5787" y="111126"/>
                  </a:lnTo>
                  <a:lnTo>
                    <a:pt x="0" y="155393"/>
                  </a:lnTo>
                  <a:lnTo>
                    <a:pt x="5787" y="200030"/>
                  </a:lnTo>
                  <a:lnTo>
                    <a:pt x="22180" y="240141"/>
                  </a:lnTo>
                  <a:lnTo>
                    <a:pt x="47722" y="274124"/>
                  </a:lnTo>
                  <a:lnTo>
                    <a:pt x="80958" y="300380"/>
                  </a:lnTo>
                  <a:lnTo>
                    <a:pt x="120432" y="317306"/>
                  </a:lnTo>
                  <a:lnTo>
                    <a:pt x="164689" y="323304"/>
                  </a:lnTo>
                  <a:lnTo>
                    <a:pt x="209130" y="317306"/>
                  </a:lnTo>
                  <a:lnTo>
                    <a:pt x="249067" y="300380"/>
                  </a:lnTo>
                  <a:lnTo>
                    <a:pt x="282904" y="274124"/>
                  </a:lnTo>
                  <a:lnTo>
                    <a:pt x="297125" y="255639"/>
                  </a:lnTo>
                  <a:lnTo>
                    <a:pt x="164689" y="255639"/>
                  </a:lnTo>
                  <a:lnTo>
                    <a:pt x="125933" y="247731"/>
                  </a:lnTo>
                  <a:lnTo>
                    <a:pt x="94195" y="226196"/>
                  </a:lnTo>
                  <a:lnTo>
                    <a:pt x="72751" y="194321"/>
                  </a:lnTo>
                  <a:lnTo>
                    <a:pt x="64876" y="155390"/>
                  </a:lnTo>
                  <a:lnTo>
                    <a:pt x="72751" y="116464"/>
                  </a:lnTo>
                  <a:lnTo>
                    <a:pt x="94195" y="84589"/>
                  </a:lnTo>
                  <a:lnTo>
                    <a:pt x="125933" y="63055"/>
                  </a:lnTo>
                  <a:lnTo>
                    <a:pt x="164689" y="55147"/>
                  </a:lnTo>
                  <a:lnTo>
                    <a:pt x="295651" y="55147"/>
                  </a:lnTo>
                  <a:lnTo>
                    <a:pt x="282904" y="39165"/>
                  </a:lnTo>
                  <a:lnTo>
                    <a:pt x="249067" y="14115"/>
                  </a:lnTo>
                  <a:lnTo>
                    <a:pt x="213833" y="0"/>
                  </a:lnTo>
                  <a:close/>
                </a:path>
                <a:path w="332104" h="323850">
                  <a:moveTo>
                    <a:pt x="295651" y="55147"/>
                  </a:moveTo>
                  <a:lnTo>
                    <a:pt x="164689" y="55147"/>
                  </a:lnTo>
                  <a:lnTo>
                    <a:pt x="203444" y="63055"/>
                  </a:lnTo>
                  <a:lnTo>
                    <a:pt x="235181" y="84589"/>
                  </a:lnTo>
                  <a:lnTo>
                    <a:pt x="256624" y="116464"/>
                  </a:lnTo>
                  <a:lnTo>
                    <a:pt x="264499" y="155393"/>
                  </a:lnTo>
                  <a:lnTo>
                    <a:pt x="256624" y="194321"/>
                  </a:lnTo>
                  <a:lnTo>
                    <a:pt x="235181" y="226196"/>
                  </a:lnTo>
                  <a:lnTo>
                    <a:pt x="203444" y="247731"/>
                  </a:lnTo>
                  <a:lnTo>
                    <a:pt x="164689" y="255639"/>
                  </a:lnTo>
                  <a:lnTo>
                    <a:pt x="297125" y="255639"/>
                  </a:lnTo>
                  <a:lnTo>
                    <a:pt x="309047" y="240141"/>
                  </a:lnTo>
                  <a:lnTo>
                    <a:pt x="325902" y="200030"/>
                  </a:lnTo>
                  <a:lnTo>
                    <a:pt x="331875" y="155390"/>
                  </a:lnTo>
                  <a:lnTo>
                    <a:pt x="325902" y="111126"/>
                  </a:lnTo>
                  <a:lnTo>
                    <a:pt x="309047" y="71943"/>
                  </a:lnTo>
                  <a:lnTo>
                    <a:pt x="295651" y="55147"/>
                  </a:lnTo>
                  <a:close/>
                </a:path>
              </a:pathLst>
            </a:custGeom>
            <a:solidFill>
              <a:srgbClr val="00A4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40106" y="7346601"/>
              <a:ext cx="332105" cy="323850"/>
            </a:xfrm>
            <a:custGeom>
              <a:avLst/>
              <a:gdLst/>
              <a:ahLst/>
              <a:cxnLst/>
              <a:rect l="l" t="t" r="r" b="b"/>
              <a:pathLst>
                <a:path w="332104" h="323850">
                  <a:moveTo>
                    <a:pt x="216103" y="0"/>
                  </a:moveTo>
                  <a:lnTo>
                    <a:pt x="118043" y="0"/>
                  </a:lnTo>
                  <a:lnTo>
                    <a:pt x="82807" y="14115"/>
                  </a:lnTo>
                  <a:lnTo>
                    <a:pt x="48969" y="39165"/>
                  </a:lnTo>
                  <a:lnTo>
                    <a:pt x="22826" y="71943"/>
                  </a:lnTo>
                  <a:lnTo>
                    <a:pt x="5972" y="111126"/>
                  </a:lnTo>
                  <a:lnTo>
                    <a:pt x="0" y="155393"/>
                  </a:lnTo>
                  <a:lnTo>
                    <a:pt x="5972" y="200030"/>
                  </a:lnTo>
                  <a:lnTo>
                    <a:pt x="22826" y="240141"/>
                  </a:lnTo>
                  <a:lnTo>
                    <a:pt x="48969" y="274124"/>
                  </a:lnTo>
                  <a:lnTo>
                    <a:pt x="82807" y="300380"/>
                  </a:lnTo>
                  <a:lnTo>
                    <a:pt x="122746" y="317306"/>
                  </a:lnTo>
                  <a:lnTo>
                    <a:pt x="167192" y="323304"/>
                  </a:lnTo>
                  <a:lnTo>
                    <a:pt x="211454" y="317306"/>
                  </a:lnTo>
                  <a:lnTo>
                    <a:pt x="250932" y="300380"/>
                  </a:lnTo>
                  <a:lnTo>
                    <a:pt x="284169" y="274124"/>
                  </a:lnTo>
                  <a:lnTo>
                    <a:pt x="298063" y="255639"/>
                  </a:lnTo>
                  <a:lnTo>
                    <a:pt x="167192" y="255639"/>
                  </a:lnTo>
                  <a:lnTo>
                    <a:pt x="128430" y="247731"/>
                  </a:lnTo>
                  <a:lnTo>
                    <a:pt x="96692" y="226196"/>
                  </a:lnTo>
                  <a:lnTo>
                    <a:pt x="75250" y="194321"/>
                  </a:lnTo>
                  <a:lnTo>
                    <a:pt x="67375" y="155393"/>
                  </a:lnTo>
                  <a:lnTo>
                    <a:pt x="75250" y="116464"/>
                  </a:lnTo>
                  <a:lnTo>
                    <a:pt x="96692" y="84589"/>
                  </a:lnTo>
                  <a:lnTo>
                    <a:pt x="128430" y="63055"/>
                  </a:lnTo>
                  <a:lnTo>
                    <a:pt x="167192" y="55147"/>
                  </a:lnTo>
                  <a:lnTo>
                    <a:pt x="296623" y="55147"/>
                  </a:lnTo>
                  <a:lnTo>
                    <a:pt x="284169" y="39165"/>
                  </a:lnTo>
                  <a:lnTo>
                    <a:pt x="250932" y="14115"/>
                  </a:lnTo>
                  <a:lnTo>
                    <a:pt x="216103" y="0"/>
                  </a:lnTo>
                  <a:close/>
                </a:path>
                <a:path w="332104" h="323850">
                  <a:moveTo>
                    <a:pt x="296623" y="55147"/>
                  </a:moveTo>
                  <a:lnTo>
                    <a:pt x="167192" y="55147"/>
                  </a:lnTo>
                  <a:lnTo>
                    <a:pt x="205954" y="63055"/>
                  </a:lnTo>
                  <a:lnTo>
                    <a:pt x="237693" y="84589"/>
                  </a:lnTo>
                  <a:lnTo>
                    <a:pt x="259135" y="116464"/>
                  </a:lnTo>
                  <a:lnTo>
                    <a:pt x="267010" y="155393"/>
                  </a:lnTo>
                  <a:lnTo>
                    <a:pt x="259135" y="194321"/>
                  </a:lnTo>
                  <a:lnTo>
                    <a:pt x="237693" y="226196"/>
                  </a:lnTo>
                  <a:lnTo>
                    <a:pt x="205955" y="247731"/>
                  </a:lnTo>
                  <a:lnTo>
                    <a:pt x="167192" y="255639"/>
                  </a:lnTo>
                  <a:lnTo>
                    <a:pt x="298063" y="255639"/>
                  </a:lnTo>
                  <a:lnTo>
                    <a:pt x="309712" y="240141"/>
                  </a:lnTo>
                  <a:lnTo>
                    <a:pt x="326105" y="200030"/>
                  </a:lnTo>
                  <a:lnTo>
                    <a:pt x="331892" y="155393"/>
                  </a:lnTo>
                  <a:lnTo>
                    <a:pt x="326105" y="111126"/>
                  </a:lnTo>
                  <a:lnTo>
                    <a:pt x="309712" y="71943"/>
                  </a:lnTo>
                  <a:lnTo>
                    <a:pt x="296623" y="55147"/>
                  </a:lnTo>
                  <a:close/>
                </a:path>
              </a:pathLst>
            </a:custGeom>
            <a:solidFill>
              <a:srgbClr val="EB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53374" y="7743222"/>
              <a:ext cx="701675" cy="328295"/>
            </a:xfrm>
            <a:custGeom>
              <a:avLst/>
              <a:gdLst/>
              <a:ahLst/>
              <a:cxnLst/>
              <a:rect l="l" t="t" r="r" b="b"/>
              <a:pathLst>
                <a:path w="701675" h="328295">
                  <a:moveTo>
                    <a:pt x="237070" y="102108"/>
                  </a:moveTo>
                  <a:lnTo>
                    <a:pt x="142240" y="9410"/>
                  </a:lnTo>
                  <a:lnTo>
                    <a:pt x="131318" y="2349"/>
                  </a:lnTo>
                  <a:lnTo>
                    <a:pt x="118541" y="0"/>
                  </a:lnTo>
                  <a:lnTo>
                    <a:pt x="105752" y="2349"/>
                  </a:lnTo>
                  <a:lnTo>
                    <a:pt x="94830" y="9410"/>
                  </a:lnTo>
                  <a:lnTo>
                    <a:pt x="0" y="102108"/>
                  </a:lnTo>
                  <a:lnTo>
                    <a:pt x="47434" y="149745"/>
                  </a:lnTo>
                  <a:lnTo>
                    <a:pt x="84861" y="112166"/>
                  </a:lnTo>
                  <a:lnTo>
                    <a:pt x="84861" y="295097"/>
                  </a:lnTo>
                  <a:lnTo>
                    <a:pt x="87477" y="307594"/>
                  </a:lnTo>
                  <a:lnTo>
                    <a:pt x="94526" y="317969"/>
                  </a:lnTo>
                  <a:lnTo>
                    <a:pt x="104863" y="325056"/>
                  </a:lnTo>
                  <a:lnTo>
                    <a:pt x="117309" y="327672"/>
                  </a:lnTo>
                  <a:lnTo>
                    <a:pt x="131178" y="325056"/>
                  </a:lnTo>
                  <a:lnTo>
                    <a:pt x="142252" y="317969"/>
                  </a:lnTo>
                  <a:lnTo>
                    <a:pt x="149580" y="307594"/>
                  </a:lnTo>
                  <a:lnTo>
                    <a:pt x="152234" y="295097"/>
                  </a:lnTo>
                  <a:lnTo>
                    <a:pt x="152234" y="112166"/>
                  </a:lnTo>
                  <a:lnTo>
                    <a:pt x="189661" y="149745"/>
                  </a:lnTo>
                  <a:lnTo>
                    <a:pt x="237070" y="102108"/>
                  </a:lnTo>
                  <a:close/>
                </a:path>
                <a:path w="701675" h="328295">
                  <a:moveTo>
                    <a:pt x="701179" y="102108"/>
                  </a:moveTo>
                  <a:lnTo>
                    <a:pt x="608876" y="9410"/>
                  </a:lnTo>
                  <a:lnTo>
                    <a:pt x="596900" y="2349"/>
                  </a:lnTo>
                  <a:lnTo>
                    <a:pt x="584225" y="0"/>
                  </a:lnTo>
                  <a:lnTo>
                    <a:pt x="572020" y="2349"/>
                  </a:lnTo>
                  <a:lnTo>
                    <a:pt x="561441" y="9410"/>
                  </a:lnTo>
                  <a:lnTo>
                    <a:pt x="466648" y="102108"/>
                  </a:lnTo>
                  <a:lnTo>
                    <a:pt x="514045" y="149745"/>
                  </a:lnTo>
                  <a:lnTo>
                    <a:pt x="551472" y="112166"/>
                  </a:lnTo>
                  <a:lnTo>
                    <a:pt x="551472" y="295097"/>
                  </a:lnTo>
                  <a:lnTo>
                    <a:pt x="554088" y="307594"/>
                  </a:lnTo>
                  <a:lnTo>
                    <a:pt x="561136" y="317969"/>
                  </a:lnTo>
                  <a:lnTo>
                    <a:pt x="571474" y="325056"/>
                  </a:lnTo>
                  <a:lnTo>
                    <a:pt x="583920" y="327672"/>
                  </a:lnTo>
                  <a:lnTo>
                    <a:pt x="597395" y="325056"/>
                  </a:lnTo>
                  <a:lnTo>
                    <a:pt x="607618" y="317969"/>
                  </a:lnTo>
                  <a:lnTo>
                    <a:pt x="614095" y="307594"/>
                  </a:lnTo>
                  <a:lnTo>
                    <a:pt x="616356" y="295097"/>
                  </a:lnTo>
                  <a:lnTo>
                    <a:pt x="616356" y="112166"/>
                  </a:lnTo>
                  <a:lnTo>
                    <a:pt x="653783" y="149745"/>
                  </a:lnTo>
                  <a:lnTo>
                    <a:pt x="701179" y="102108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05986" y="7346601"/>
              <a:ext cx="332105" cy="323850"/>
            </a:xfrm>
            <a:custGeom>
              <a:avLst/>
              <a:gdLst/>
              <a:ahLst/>
              <a:cxnLst/>
              <a:rect l="l" t="t" r="r" b="b"/>
              <a:pathLst>
                <a:path w="332104" h="323850">
                  <a:moveTo>
                    <a:pt x="213834" y="0"/>
                  </a:moveTo>
                  <a:lnTo>
                    <a:pt x="116683" y="0"/>
                  </a:lnTo>
                  <a:lnTo>
                    <a:pt x="82068" y="14115"/>
                  </a:lnTo>
                  <a:lnTo>
                    <a:pt x="48657" y="39165"/>
                  </a:lnTo>
                  <a:lnTo>
                    <a:pt x="22734" y="71943"/>
                  </a:lnTo>
                  <a:lnTo>
                    <a:pt x="5960" y="111126"/>
                  </a:lnTo>
                  <a:lnTo>
                    <a:pt x="0" y="155393"/>
                  </a:lnTo>
                  <a:lnTo>
                    <a:pt x="5960" y="200030"/>
                  </a:lnTo>
                  <a:lnTo>
                    <a:pt x="22734" y="240141"/>
                  </a:lnTo>
                  <a:lnTo>
                    <a:pt x="48657" y="274124"/>
                  </a:lnTo>
                  <a:lnTo>
                    <a:pt x="82068" y="300380"/>
                  </a:lnTo>
                  <a:lnTo>
                    <a:pt x="121303" y="317306"/>
                  </a:lnTo>
                  <a:lnTo>
                    <a:pt x="164700" y="323304"/>
                  </a:lnTo>
                  <a:lnTo>
                    <a:pt x="209132" y="317306"/>
                  </a:lnTo>
                  <a:lnTo>
                    <a:pt x="249062" y="300380"/>
                  </a:lnTo>
                  <a:lnTo>
                    <a:pt x="282894" y="274124"/>
                  </a:lnTo>
                  <a:lnTo>
                    <a:pt x="297113" y="255639"/>
                  </a:lnTo>
                  <a:lnTo>
                    <a:pt x="164700" y="255639"/>
                  </a:lnTo>
                  <a:lnTo>
                    <a:pt x="125937" y="247731"/>
                  </a:lnTo>
                  <a:lnTo>
                    <a:pt x="94199" y="226196"/>
                  </a:lnTo>
                  <a:lnTo>
                    <a:pt x="72757" y="194321"/>
                  </a:lnTo>
                  <a:lnTo>
                    <a:pt x="64882" y="155393"/>
                  </a:lnTo>
                  <a:lnTo>
                    <a:pt x="72757" y="116464"/>
                  </a:lnTo>
                  <a:lnTo>
                    <a:pt x="94199" y="84589"/>
                  </a:lnTo>
                  <a:lnTo>
                    <a:pt x="125937" y="63055"/>
                  </a:lnTo>
                  <a:lnTo>
                    <a:pt x="164699" y="55147"/>
                  </a:lnTo>
                  <a:lnTo>
                    <a:pt x="295639" y="55147"/>
                  </a:lnTo>
                  <a:lnTo>
                    <a:pt x="282894" y="39165"/>
                  </a:lnTo>
                  <a:lnTo>
                    <a:pt x="249062" y="14115"/>
                  </a:lnTo>
                  <a:lnTo>
                    <a:pt x="213834" y="0"/>
                  </a:lnTo>
                  <a:close/>
                </a:path>
                <a:path w="332104" h="323850">
                  <a:moveTo>
                    <a:pt x="295639" y="55147"/>
                  </a:moveTo>
                  <a:lnTo>
                    <a:pt x="164699" y="55147"/>
                  </a:lnTo>
                  <a:lnTo>
                    <a:pt x="204494" y="63055"/>
                  </a:lnTo>
                  <a:lnTo>
                    <a:pt x="236106" y="84589"/>
                  </a:lnTo>
                  <a:lnTo>
                    <a:pt x="256960" y="116464"/>
                  </a:lnTo>
                  <a:lnTo>
                    <a:pt x="264483" y="155393"/>
                  </a:lnTo>
                  <a:lnTo>
                    <a:pt x="256960" y="194321"/>
                  </a:lnTo>
                  <a:lnTo>
                    <a:pt x="236106" y="226196"/>
                  </a:lnTo>
                  <a:lnTo>
                    <a:pt x="204494" y="247731"/>
                  </a:lnTo>
                  <a:lnTo>
                    <a:pt x="164700" y="255639"/>
                  </a:lnTo>
                  <a:lnTo>
                    <a:pt x="297113" y="255639"/>
                  </a:lnTo>
                  <a:lnTo>
                    <a:pt x="309034" y="240141"/>
                  </a:lnTo>
                  <a:lnTo>
                    <a:pt x="325887" y="200030"/>
                  </a:lnTo>
                  <a:lnTo>
                    <a:pt x="331859" y="155393"/>
                  </a:lnTo>
                  <a:lnTo>
                    <a:pt x="325887" y="111126"/>
                  </a:lnTo>
                  <a:lnTo>
                    <a:pt x="309034" y="71943"/>
                  </a:lnTo>
                  <a:lnTo>
                    <a:pt x="295639" y="55147"/>
                  </a:lnTo>
                  <a:close/>
                </a:path>
              </a:pathLst>
            </a:custGeom>
            <a:solidFill>
              <a:srgbClr val="090D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870104" y="7346601"/>
              <a:ext cx="332105" cy="323850"/>
            </a:xfrm>
            <a:custGeom>
              <a:avLst/>
              <a:gdLst/>
              <a:ahLst/>
              <a:cxnLst/>
              <a:rect l="l" t="t" r="r" b="b"/>
              <a:pathLst>
                <a:path w="332104" h="323850">
                  <a:moveTo>
                    <a:pt x="216330" y="0"/>
                  </a:moveTo>
                  <a:lnTo>
                    <a:pt x="118043" y="0"/>
                  </a:lnTo>
                  <a:lnTo>
                    <a:pt x="82807" y="14115"/>
                  </a:lnTo>
                  <a:lnTo>
                    <a:pt x="48969" y="39165"/>
                  </a:lnTo>
                  <a:lnTo>
                    <a:pt x="22826" y="71943"/>
                  </a:lnTo>
                  <a:lnTo>
                    <a:pt x="5972" y="111126"/>
                  </a:lnTo>
                  <a:lnTo>
                    <a:pt x="0" y="155393"/>
                  </a:lnTo>
                  <a:lnTo>
                    <a:pt x="6837" y="200030"/>
                  </a:lnTo>
                  <a:lnTo>
                    <a:pt x="23934" y="240141"/>
                  </a:lnTo>
                  <a:lnTo>
                    <a:pt x="49904" y="274124"/>
                  </a:lnTo>
                  <a:lnTo>
                    <a:pt x="83361" y="300380"/>
                  </a:lnTo>
                  <a:lnTo>
                    <a:pt x="122919" y="317306"/>
                  </a:lnTo>
                  <a:lnTo>
                    <a:pt x="167192" y="323304"/>
                  </a:lnTo>
                  <a:lnTo>
                    <a:pt x="211628" y="317306"/>
                  </a:lnTo>
                  <a:lnTo>
                    <a:pt x="251563" y="300380"/>
                  </a:lnTo>
                  <a:lnTo>
                    <a:pt x="285403" y="274124"/>
                  </a:lnTo>
                  <a:lnTo>
                    <a:pt x="299627" y="255639"/>
                  </a:lnTo>
                  <a:lnTo>
                    <a:pt x="167192" y="255639"/>
                  </a:lnTo>
                  <a:lnTo>
                    <a:pt x="128430" y="247731"/>
                  </a:lnTo>
                  <a:lnTo>
                    <a:pt x="96692" y="226196"/>
                  </a:lnTo>
                  <a:lnTo>
                    <a:pt x="75250" y="194321"/>
                  </a:lnTo>
                  <a:lnTo>
                    <a:pt x="67375" y="155393"/>
                  </a:lnTo>
                  <a:lnTo>
                    <a:pt x="75250" y="116464"/>
                  </a:lnTo>
                  <a:lnTo>
                    <a:pt x="96692" y="84589"/>
                  </a:lnTo>
                  <a:lnTo>
                    <a:pt x="128430" y="63055"/>
                  </a:lnTo>
                  <a:lnTo>
                    <a:pt x="167192" y="55147"/>
                  </a:lnTo>
                  <a:lnTo>
                    <a:pt x="298152" y="55147"/>
                  </a:lnTo>
                  <a:lnTo>
                    <a:pt x="285403" y="39165"/>
                  </a:lnTo>
                  <a:lnTo>
                    <a:pt x="251563" y="14115"/>
                  </a:lnTo>
                  <a:lnTo>
                    <a:pt x="216330" y="0"/>
                  </a:lnTo>
                  <a:close/>
                </a:path>
                <a:path w="332104" h="323850">
                  <a:moveTo>
                    <a:pt x="298152" y="55147"/>
                  </a:moveTo>
                  <a:lnTo>
                    <a:pt x="167192" y="55147"/>
                  </a:lnTo>
                  <a:lnTo>
                    <a:pt x="205940" y="63055"/>
                  </a:lnTo>
                  <a:lnTo>
                    <a:pt x="237680" y="84589"/>
                  </a:lnTo>
                  <a:lnTo>
                    <a:pt x="259130" y="116464"/>
                  </a:lnTo>
                  <a:lnTo>
                    <a:pt x="267010" y="155393"/>
                  </a:lnTo>
                  <a:lnTo>
                    <a:pt x="259130" y="194321"/>
                  </a:lnTo>
                  <a:lnTo>
                    <a:pt x="237680" y="226196"/>
                  </a:lnTo>
                  <a:lnTo>
                    <a:pt x="205940" y="247731"/>
                  </a:lnTo>
                  <a:lnTo>
                    <a:pt x="167192" y="255639"/>
                  </a:lnTo>
                  <a:lnTo>
                    <a:pt x="299627" y="255639"/>
                  </a:lnTo>
                  <a:lnTo>
                    <a:pt x="311551" y="240141"/>
                  </a:lnTo>
                  <a:lnTo>
                    <a:pt x="328411" y="200030"/>
                  </a:lnTo>
                  <a:lnTo>
                    <a:pt x="331893" y="174015"/>
                  </a:lnTo>
                  <a:lnTo>
                    <a:pt x="331893" y="136925"/>
                  </a:lnTo>
                  <a:lnTo>
                    <a:pt x="328411" y="111126"/>
                  </a:lnTo>
                  <a:lnTo>
                    <a:pt x="311551" y="71943"/>
                  </a:lnTo>
                  <a:lnTo>
                    <a:pt x="298152" y="55147"/>
                  </a:lnTo>
                  <a:close/>
                </a:path>
              </a:pathLst>
            </a:custGeom>
            <a:solidFill>
              <a:srgbClr val="00A4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75988" y="9005688"/>
              <a:ext cx="332105" cy="335915"/>
            </a:xfrm>
            <a:custGeom>
              <a:avLst/>
              <a:gdLst/>
              <a:ahLst/>
              <a:cxnLst/>
              <a:rect l="l" t="t" r="r" b="b"/>
              <a:pathLst>
                <a:path w="332104" h="335915">
                  <a:moveTo>
                    <a:pt x="164689" y="0"/>
                  </a:moveTo>
                  <a:lnTo>
                    <a:pt x="120433" y="5998"/>
                  </a:lnTo>
                  <a:lnTo>
                    <a:pt x="80959" y="22928"/>
                  </a:lnTo>
                  <a:lnTo>
                    <a:pt x="47723" y="49185"/>
                  </a:lnTo>
                  <a:lnTo>
                    <a:pt x="22180" y="83171"/>
                  </a:lnTo>
                  <a:lnTo>
                    <a:pt x="5787" y="123282"/>
                  </a:lnTo>
                  <a:lnTo>
                    <a:pt x="0" y="167918"/>
                  </a:lnTo>
                  <a:lnTo>
                    <a:pt x="5787" y="212553"/>
                  </a:lnTo>
                  <a:lnTo>
                    <a:pt x="22180" y="252664"/>
                  </a:lnTo>
                  <a:lnTo>
                    <a:pt x="47723" y="286648"/>
                  </a:lnTo>
                  <a:lnTo>
                    <a:pt x="80959" y="312905"/>
                  </a:lnTo>
                  <a:lnTo>
                    <a:pt x="120433" y="329834"/>
                  </a:lnTo>
                  <a:lnTo>
                    <a:pt x="164690" y="335832"/>
                  </a:lnTo>
                  <a:lnTo>
                    <a:pt x="209131" y="329834"/>
                  </a:lnTo>
                  <a:lnTo>
                    <a:pt x="249068" y="312905"/>
                  </a:lnTo>
                  <a:lnTo>
                    <a:pt x="282905" y="286648"/>
                  </a:lnTo>
                  <a:lnTo>
                    <a:pt x="297122" y="268167"/>
                  </a:lnTo>
                  <a:lnTo>
                    <a:pt x="164690" y="268167"/>
                  </a:lnTo>
                  <a:lnTo>
                    <a:pt x="125934" y="260257"/>
                  </a:lnTo>
                  <a:lnTo>
                    <a:pt x="94196" y="238719"/>
                  </a:lnTo>
                  <a:lnTo>
                    <a:pt x="72752" y="206843"/>
                  </a:lnTo>
                  <a:lnTo>
                    <a:pt x="64876" y="167918"/>
                  </a:lnTo>
                  <a:lnTo>
                    <a:pt x="72752" y="128995"/>
                  </a:lnTo>
                  <a:lnTo>
                    <a:pt x="94196" y="97119"/>
                  </a:lnTo>
                  <a:lnTo>
                    <a:pt x="125934" y="75582"/>
                  </a:lnTo>
                  <a:lnTo>
                    <a:pt x="164690" y="67672"/>
                  </a:lnTo>
                  <a:lnTo>
                    <a:pt x="297125" y="67672"/>
                  </a:lnTo>
                  <a:lnTo>
                    <a:pt x="282905" y="49185"/>
                  </a:lnTo>
                  <a:lnTo>
                    <a:pt x="249067" y="22928"/>
                  </a:lnTo>
                  <a:lnTo>
                    <a:pt x="209131" y="5998"/>
                  </a:lnTo>
                  <a:lnTo>
                    <a:pt x="164689" y="0"/>
                  </a:lnTo>
                  <a:close/>
                </a:path>
                <a:path w="332104" h="335915">
                  <a:moveTo>
                    <a:pt x="297125" y="67672"/>
                  </a:moveTo>
                  <a:lnTo>
                    <a:pt x="164690" y="67672"/>
                  </a:lnTo>
                  <a:lnTo>
                    <a:pt x="203445" y="75582"/>
                  </a:lnTo>
                  <a:lnTo>
                    <a:pt x="235181" y="97119"/>
                  </a:lnTo>
                  <a:lnTo>
                    <a:pt x="256625" y="128995"/>
                  </a:lnTo>
                  <a:lnTo>
                    <a:pt x="264500" y="167918"/>
                  </a:lnTo>
                  <a:lnTo>
                    <a:pt x="256625" y="206843"/>
                  </a:lnTo>
                  <a:lnTo>
                    <a:pt x="235181" y="238719"/>
                  </a:lnTo>
                  <a:lnTo>
                    <a:pt x="203445" y="260257"/>
                  </a:lnTo>
                  <a:lnTo>
                    <a:pt x="164690" y="268167"/>
                  </a:lnTo>
                  <a:lnTo>
                    <a:pt x="297122" y="268167"/>
                  </a:lnTo>
                  <a:lnTo>
                    <a:pt x="309048" y="252664"/>
                  </a:lnTo>
                  <a:lnTo>
                    <a:pt x="325903" y="212553"/>
                  </a:lnTo>
                  <a:lnTo>
                    <a:pt x="331876" y="167918"/>
                  </a:lnTo>
                  <a:lnTo>
                    <a:pt x="325903" y="123282"/>
                  </a:lnTo>
                  <a:lnTo>
                    <a:pt x="309048" y="83171"/>
                  </a:lnTo>
                  <a:lnTo>
                    <a:pt x="297125" y="67672"/>
                  </a:lnTo>
                  <a:close/>
                </a:path>
              </a:pathLst>
            </a:custGeom>
            <a:solidFill>
              <a:srgbClr val="EB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540106" y="9005688"/>
              <a:ext cx="332105" cy="335915"/>
            </a:xfrm>
            <a:custGeom>
              <a:avLst/>
              <a:gdLst/>
              <a:ahLst/>
              <a:cxnLst/>
              <a:rect l="l" t="t" r="r" b="b"/>
              <a:pathLst>
                <a:path w="332104" h="335915">
                  <a:moveTo>
                    <a:pt x="167192" y="0"/>
                  </a:moveTo>
                  <a:lnTo>
                    <a:pt x="122746" y="5998"/>
                  </a:lnTo>
                  <a:lnTo>
                    <a:pt x="82807" y="22928"/>
                  </a:lnTo>
                  <a:lnTo>
                    <a:pt x="48969" y="49185"/>
                  </a:lnTo>
                  <a:lnTo>
                    <a:pt x="22826" y="83171"/>
                  </a:lnTo>
                  <a:lnTo>
                    <a:pt x="5972" y="123282"/>
                  </a:lnTo>
                  <a:lnTo>
                    <a:pt x="0" y="167918"/>
                  </a:lnTo>
                  <a:lnTo>
                    <a:pt x="5972" y="212553"/>
                  </a:lnTo>
                  <a:lnTo>
                    <a:pt x="22826" y="252664"/>
                  </a:lnTo>
                  <a:lnTo>
                    <a:pt x="48969" y="286648"/>
                  </a:lnTo>
                  <a:lnTo>
                    <a:pt x="82807" y="312905"/>
                  </a:lnTo>
                  <a:lnTo>
                    <a:pt x="122746" y="329834"/>
                  </a:lnTo>
                  <a:lnTo>
                    <a:pt x="167192" y="335832"/>
                  </a:lnTo>
                  <a:lnTo>
                    <a:pt x="211454" y="329834"/>
                  </a:lnTo>
                  <a:lnTo>
                    <a:pt x="250932" y="312905"/>
                  </a:lnTo>
                  <a:lnTo>
                    <a:pt x="284169" y="286648"/>
                  </a:lnTo>
                  <a:lnTo>
                    <a:pt x="298060" y="268167"/>
                  </a:lnTo>
                  <a:lnTo>
                    <a:pt x="167192" y="268167"/>
                  </a:lnTo>
                  <a:lnTo>
                    <a:pt x="128430" y="260257"/>
                  </a:lnTo>
                  <a:lnTo>
                    <a:pt x="96692" y="238719"/>
                  </a:lnTo>
                  <a:lnTo>
                    <a:pt x="75250" y="206843"/>
                  </a:lnTo>
                  <a:lnTo>
                    <a:pt x="67375" y="167918"/>
                  </a:lnTo>
                  <a:lnTo>
                    <a:pt x="75250" y="128995"/>
                  </a:lnTo>
                  <a:lnTo>
                    <a:pt x="96692" y="97119"/>
                  </a:lnTo>
                  <a:lnTo>
                    <a:pt x="128430" y="75582"/>
                  </a:lnTo>
                  <a:lnTo>
                    <a:pt x="167192" y="67672"/>
                  </a:lnTo>
                  <a:lnTo>
                    <a:pt x="298063" y="67672"/>
                  </a:lnTo>
                  <a:lnTo>
                    <a:pt x="284169" y="49185"/>
                  </a:lnTo>
                  <a:lnTo>
                    <a:pt x="250932" y="22928"/>
                  </a:lnTo>
                  <a:lnTo>
                    <a:pt x="211454" y="5998"/>
                  </a:lnTo>
                  <a:lnTo>
                    <a:pt x="167192" y="0"/>
                  </a:lnTo>
                  <a:close/>
                </a:path>
                <a:path w="332104" h="335915">
                  <a:moveTo>
                    <a:pt x="298063" y="67672"/>
                  </a:moveTo>
                  <a:lnTo>
                    <a:pt x="167192" y="67672"/>
                  </a:lnTo>
                  <a:lnTo>
                    <a:pt x="205954" y="75582"/>
                  </a:lnTo>
                  <a:lnTo>
                    <a:pt x="237693" y="97119"/>
                  </a:lnTo>
                  <a:lnTo>
                    <a:pt x="259135" y="128995"/>
                  </a:lnTo>
                  <a:lnTo>
                    <a:pt x="267010" y="167918"/>
                  </a:lnTo>
                  <a:lnTo>
                    <a:pt x="259135" y="206843"/>
                  </a:lnTo>
                  <a:lnTo>
                    <a:pt x="237693" y="238719"/>
                  </a:lnTo>
                  <a:lnTo>
                    <a:pt x="205955" y="260257"/>
                  </a:lnTo>
                  <a:lnTo>
                    <a:pt x="167192" y="268167"/>
                  </a:lnTo>
                  <a:lnTo>
                    <a:pt x="298060" y="268167"/>
                  </a:lnTo>
                  <a:lnTo>
                    <a:pt x="309712" y="252664"/>
                  </a:lnTo>
                  <a:lnTo>
                    <a:pt x="326105" y="212553"/>
                  </a:lnTo>
                  <a:lnTo>
                    <a:pt x="331892" y="167918"/>
                  </a:lnTo>
                  <a:lnTo>
                    <a:pt x="326105" y="123282"/>
                  </a:lnTo>
                  <a:lnTo>
                    <a:pt x="309712" y="83171"/>
                  </a:lnTo>
                  <a:lnTo>
                    <a:pt x="298063" y="67672"/>
                  </a:lnTo>
                  <a:close/>
                </a:path>
              </a:pathLst>
            </a:custGeom>
            <a:solidFill>
              <a:srgbClr val="00A4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453374" y="8604714"/>
              <a:ext cx="701675" cy="329565"/>
            </a:xfrm>
            <a:custGeom>
              <a:avLst/>
              <a:gdLst/>
              <a:ahLst/>
              <a:cxnLst/>
              <a:rect l="l" t="t" r="r" b="b"/>
              <a:pathLst>
                <a:path w="701675" h="329565">
                  <a:moveTo>
                    <a:pt x="237070" y="225552"/>
                  </a:moveTo>
                  <a:lnTo>
                    <a:pt x="189661" y="177927"/>
                  </a:lnTo>
                  <a:lnTo>
                    <a:pt x="152234" y="215544"/>
                  </a:lnTo>
                  <a:lnTo>
                    <a:pt x="152234" y="35077"/>
                  </a:lnTo>
                  <a:lnTo>
                    <a:pt x="149580" y="21145"/>
                  </a:lnTo>
                  <a:lnTo>
                    <a:pt x="142252" y="10020"/>
                  </a:lnTo>
                  <a:lnTo>
                    <a:pt x="131178" y="2654"/>
                  </a:lnTo>
                  <a:lnTo>
                    <a:pt x="117309" y="0"/>
                  </a:lnTo>
                  <a:lnTo>
                    <a:pt x="104863" y="2654"/>
                  </a:lnTo>
                  <a:lnTo>
                    <a:pt x="94526" y="10020"/>
                  </a:lnTo>
                  <a:lnTo>
                    <a:pt x="87477" y="21145"/>
                  </a:lnTo>
                  <a:lnTo>
                    <a:pt x="84861" y="35077"/>
                  </a:lnTo>
                  <a:lnTo>
                    <a:pt x="84861" y="215544"/>
                  </a:lnTo>
                  <a:lnTo>
                    <a:pt x="47434" y="177927"/>
                  </a:lnTo>
                  <a:lnTo>
                    <a:pt x="0" y="225552"/>
                  </a:lnTo>
                  <a:lnTo>
                    <a:pt x="94830" y="318287"/>
                  </a:lnTo>
                  <a:lnTo>
                    <a:pt x="105752" y="326745"/>
                  </a:lnTo>
                  <a:lnTo>
                    <a:pt x="118541" y="329565"/>
                  </a:lnTo>
                  <a:lnTo>
                    <a:pt x="131318" y="326745"/>
                  </a:lnTo>
                  <a:lnTo>
                    <a:pt x="142240" y="318287"/>
                  </a:lnTo>
                  <a:lnTo>
                    <a:pt x="237070" y="225552"/>
                  </a:lnTo>
                  <a:close/>
                </a:path>
                <a:path w="701675" h="329565">
                  <a:moveTo>
                    <a:pt x="701179" y="225552"/>
                  </a:moveTo>
                  <a:lnTo>
                    <a:pt x="653783" y="177927"/>
                  </a:lnTo>
                  <a:lnTo>
                    <a:pt x="616356" y="215544"/>
                  </a:lnTo>
                  <a:lnTo>
                    <a:pt x="616356" y="35077"/>
                  </a:lnTo>
                  <a:lnTo>
                    <a:pt x="614095" y="21145"/>
                  </a:lnTo>
                  <a:lnTo>
                    <a:pt x="607618" y="10020"/>
                  </a:lnTo>
                  <a:lnTo>
                    <a:pt x="597395" y="2654"/>
                  </a:lnTo>
                  <a:lnTo>
                    <a:pt x="583920" y="0"/>
                  </a:lnTo>
                  <a:lnTo>
                    <a:pt x="571474" y="2654"/>
                  </a:lnTo>
                  <a:lnTo>
                    <a:pt x="561136" y="10020"/>
                  </a:lnTo>
                  <a:lnTo>
                    <a:pt x="554088" y="21145"/>
                  </a:lnTo>
                  <a:lnTo>
                    <a:pt x="551472" y="35077"/>
                  </a:lnTo>
                  <a:lnTo>
                    <a:pt x="551472" y="215544"/>
                  </a:lnTo>
                  <a:lnTo>
                    <a:pt x="514045" y="177927"/>
                  </a:lnTo>
                  <a:lnTo>
                    <a:pt x="466648" y="225552"/>
                  </a:lnTo>
                  <a:lnTo>
                    <a:pt x="561441" y="318287"/>
                  </a:lnTo>
                  <a:lnTo>
                    <a:pt x="572020" y="326745"/>
                  </a:lnTo>
                  <a:lnTo>
                    <a:pt x="584225" y="329565"/>
                  </a:lnTo>
                  <a:lnTo>
                    <a:pt x="596900" y="326745"/>
                  </a:lnTo>
                  <a:lnTo>
                    <a:pt x="608876" y="318287"/>
                  </a:lnTo>
                  <a:lnTo>
                    <a:pt x="701179" y="225552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405986" y="9005688"/>
              <a:ext cx="332105" cy="335915"/>
            </a:xfrm>
            <a:custGeom>
              <a:avLst/>
              <a:gdLst/>
              <a:ahLst/>
              <a:cxnLst/>
              <a:rect l="l" t="t" r="r" b="b"/>
              <a:pathLst>
                <a:path w="332104" h="335915">
                  <a:moveTo>
                    <a:pt x="164699" y="0"/>
                  </a:moveTo>
                  <a:lnTo>
                    <a:pt x="121303" y="5998"/>
                  </a:lnTo>
                  <a:lnTo>
                    <a:pt x="82068" y="22928"/>
                  </a:lnTo>
                  <a:lnTo>
                    <a:pt x="48657" y="49185"/>
                  </a:lnTo>
                  <a:lnTo>
                    <a:pt x="22734" y="83171"/>
                  </a:lnTo>
                  <a:lnTo>
                    <a:pt x="5960" y="123282"/>
                  </a:lnTo>
                  <a:lnTo>
                    <a:pt x="0" y="167918"/>
                  </a:lnTo>
                  <a:lnTo>
                    <a:pt x="5960" y="212553"/>
                  </a:lnTo>
                  <a:lnTo>
                    <a:pt x="22734" y="252664"/>
                  </a:lnTo>
                  <a:lnTo>
                    <a:pt x="48657" y="286648"/>
                  </a:lnTo>
                  <a:lnTo>
                    <a:pt x="82068" y="312905"/>
                  </a:lnTo>
                  <a:lnTo>
                    <a:pt x="121303" y="329834"/>
                  </a:lnTo>
                  <a:lnTo>
                    <a:pt x="164700" y="335832"/>
                  </a:lnTo>
                  <a:lnTo>
                    <a:pt x="209132" y="329834"/>
                  </a:lnTo>
                  <a:lnTo>
                    <a:pt x="249062" y="312905"/>
                  </a:lnTo>
                  <a:lnTo>
                    <a:pt x="282894" y="286648"/>
                  </a:lnTo>
                  <a:lnTo>
                    <a:pt x="297109" y="268167"/>
                  </a:lnTo>
                  <a:lnTo>
                    <a:pt x="164700" y="268167"/>
                  </a:lnTo>
                  <a:lnTo>
                    <a:pt x="125937" y="260257"/>
                  </a:lnTo>
                  <a:lnTo>
                    <a:pt x="94199" y="238719"/>
                  </a:lnTo>
                  <a:lnTo>
                    <a:pt x="72757" y="206843"/>
                  </a:lnTo>
                  <a:lnTo>
                    <a:pt x="64882" y="167918"/>
                  </a:lnTo>
                  <a:lnTo>
                    <a:pt x="72757" y="128995"/>
                  </a:lnTo>
                  <a:lnTo>
                    <a:pt x="94199" y="97119"/>
                  </a:lnTo>
                  <a:lnTo>
                    <a:pt x="125937" y="75582"/>
                  </a:lnTo>
                  <a:lnTo>
                    <a:pt x="164699" y="67672"/>
                  </a:lnTo>
                  <a:lnTo>
                    <a:pt x="297112" y="67672"/>
                  </a:lnTo>
                  <a:lnTo>
                    <a:pt x="282894" y="49185"/>
                  </a:lnTo>
                  <a:lnTo>
                    <a:pt x="249062" y="22928"/>
                  </a:lnTo>
                  <a:lnTo>
                    <a:pt x="209132" y="5998"/>
                  </a:lnTo>
                  <a:lnTo>
                    <a:pt x="164699" y="0"/>
                  </a:lnTo>
                  <a:close/>
                </a:path>
                <a:path w="332104" h="335915">
                  <a:moveTo>
                    <a:pt x="297112" y="67672"/>
                  </a:moveTo>
                  <a:lnTo>
                    <a:pt x="164699" y="67672"/>
                  </a:lnTo>
                  <a:lnTo>
                    <a:pt x="204494" y="75582"/>
                  </a:lnTo>
                  <a:lnTo>
                    <a:pt x="236106" y="97119"/>
                  </a:lnTo>
                  <a:lnTo>
                    <a:pt x="256960" y="128995"/>
                  </a:lnTo>
                  <a:lnTo>
                    <a:pt x="264483" y="167918"/>
                  </a:lnTo>
                  <a:lnTo>
                    <a:pt x="256960" y="206843"/>
                  </a:lnTo>
                  <a:lnTo>
                    <a:pt x="236106" y="238719"/>
                  </a:lnTo>
                  <a:lnTo>
                    <a:pt x="204494" y="260257"/>
                  </a:lnTo>
                  <a:lnTo>
                    <a:pt x="164700" y="268167"/>
                  </a:lnTo>
                  <a:lnTo>
                    <a:pt x="297109" y="268167"/>
                  </a:lnTo>
                  <a:lnTo>
                    <a:pt x="309034" y="252664"/>
                  </a:lnTo>
                  <a:lnTo>
                    <a:pt x="325887" y="212553"/>
                  </a:lnTo>
                  <a:lnTo>
                    <a:pt x="331859" y="167918"/>
                  </a:lnTo>
                  <a:lnTo>
                    <a:pt x="325887" y="123282"/>
                  </a:lnTo>
                  <a:lnTo>
                    <a:pt x="309034" y="83171"/>
                  </a:lnTo>
                  <a:lnTo>
                    <a:pt x="297112" y="67672"/>
                  </a:lnTo>
                  <a:close/>
                </a:path>
              </a:pathLst>
            </a:custGeom>
            <a:solidFill>
              <a:srgbClr val="EB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70105" y="9005688"/>
              <a:ext cx="334645" cy="335915"/>
            </a:xfrm>
            <a:custGeom>
              <a:avLst/>
              <a:gdLst/>
              <a:ahLst/>
              <a:cxnLst/>
              <a:rect l="l" t="t" r="r" b="b"/>
              <a:pathLst>
                <a:path w="334645" h="335915">
                  <a:moveTo>
                    <a:pt x="167192" y="0"/>
                  </a:moveTo>
                  <a:lnTo>
                    <a:pt x="122746" y="5998"/>
                  </a:lnTo>
                  <a:lnTo>
                    <a:pt x="82807" y="22928"/>
                  </a:lnTo>
                  <a:lnTo>
                    <a:pt x="48969" y="49185"/>
                  </a:lnTo>
                  <a:lnTo>
                    <a:pt x="22826" y="83171"/>
                  </a:lnTo>
                  <a:lnTo>
                    <a:pt x="5972" y="123282"/>
                  </a:lnTo>
                  <a:lnTo>
                    <a:pt x="0" y="167918"/>
                  </a:lnTo>
                  <a:lnTo>
                    <a:pt x="5972" y="212553"/>
                  </a:lnTo>
                  <a:lnTo>
                    <a:pt x="22826" y="252664"/>
                  </a:lnTo>
                  <a:lnTo>
                    <a:pt x="48969" y="286648"/>
                  </a:lnTo>
                  <a:lnTo>
                    <a:pt x="82807" y="312905"/>
                  </a:lnTo>
                  <a:lnTo>
                    <a:pt x="122746" y="329834"/>
                  </a:lnTo>
                  <a:lnTo>
                    <a:pt x="167192" y="335832"/>
                  </a:lnTo>
                  <a:lnTo>
                    <a:pt x="211628" y="329834"/>
                  </a:lnTo>
                  <a:lnTo>
                    <a:pt x="251563" y="312905"/>
                  </a:lnTo>
                  <a:lnTo>
                    <a:pt x="285403" y="286648"/>
                  </a:lnTo>
                  <a:lnTo>
                    <a:pt x="299623" y="268167"/>
                  </a:lnTo>
                  <a:lnTo>
                    <a:pt x="167192" y="268167"/>
                  </a:lnTo>
                  <a:lnTo>
                    <a:pt x="128430" y="260257"/>
                  </a:lnTo>
                  <a:lnTo>
                    <a:pt x="96692" y="238719"/>
                  </a:lnTo>
                  <a:lnTo>
                    <a:pt x="75250" y="206843"/>
                  </a:lnTo>
                  <a:lnTo>
                    <a:pt x="67375" y="167918"/>
                  </a:lnTo>
                  <a:lnTo>
                    <a:pt x="75250" y="128995"/>
                  </a:lnTo>
                  <a:lnTo>
                    <a:pt x="96692" y="97119"/>
                  </a:lnTo>
                  <a:lnTo>
                    <a:pt x="128430" y="75582"/>
                  </a:lnTo>
                  <a:lnTo>
                    <a:pt x="167192" y="67672"/>
                  </a:lnTo>
                  <a:lnTo>
                    <a:pt x="299626" y="67672"/>
                  </a:lnTo>
                  <a:lnTo>
                    <a:pt x="285403" y="49185"/>
                  </a:lnTo>
                  <a:lnTo>
                    <a:pt x="251563" y="22928"/>
                  </a:lnTo>
                  <a:lnTo>
                    <a:pt x="211627" y="5998"/>
                  </a:lnTo>
                  <a:lnTo>
                    <a:pt x="167192" y="0"/>
                  </a:lnTo>
                  <a:close/>
                </a:path>
                <a:path w="334645" h="335915">
                  <a:moveTo>
                    <a:pt x="299626" y="67672"/>
                  </a:moveTo>
                  <a:lnTo>
                    <a:pt x="167192" y="67672"/>
                  </a:lnTo>
                  <a:lnTo>
                    <a:pt x="205940" y="75582"/>
                  </a:lnTo>
                  <a:lnTo>
                    <a:pt x="237680" y="97119"/>
                  </a:lnTo>
                  <a:lnTo>
                    <a:pt x="259130" y="128995"/>
                  </a:lnTo>
                  <a:lnTo>
                    <a:pt x="267010" y="167918"/>
                  </a:lnTo>
                  <a:lnTo>
                    <a:pt x="259130" y="206843"/>
                  </a:lnTo>
                  <a:lnTo>
                    <a:pt x="237680" y="238719"/>
                  </a:lnTo>
                  <a:lnTo>
                    <a:pt x="205940" y="260257"/>
                  </a:lnTo>
                  <a:lnTo>
                    <a:pt x="167192" y="268167"/>
                  </a:lnTo>
                  <a:lnTo>
                    <a:pt x="299623" y="268167"/>
                  </a:lnTo>
                  <a:lnTo>
                    <a:pt x="311551" y="252664"/>
                  </a:lnTo>
                  <a:lnTo>
                    <a:pt x="328411" y="212553"/>
                  </a:lnTo>
                  <a:lnTo>
                    <a:pt x="334385" y="167918"/>
                  </a:lnTo>
                  <a:lnTo>
                    <a:pt x="328411" y="123282"/>
                  </a:lnTo>
                  <a:lnTo>
                    <a:pt x="311551" y="83171"/>
                  </a:lnTo>
                  <a:lnTo>
                    <a:pt x="299626" y="67672"/>
                  </a:lnTo>
                  <a:close/>
                </a:path>
              </a:pathLst>
            </a:custGeom>
            <a:solidFill>
              <a:srgbClr val="176E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422226" y="682805"/>
            <a:ext cx="100266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90">
                <a:solidFill>
                  <a:srgbClr val="0050EF"/>
                </a:solidFill>
                <a:latin typeface="Lucida Sans Unicode"/>
                <a:cs typeface="Lucida Sans Unicode"/>
              </a:rPr>
              <a:t>9.2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3376" y="628430"/>
            <a:ext cx="44830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75">
                <a:solidFill>
                  <a:srgbClr val="A6A6A6"/>
                </a:solidFill>
                <a:latin typeface="Lucida Sans Unicode"/>
                <a:cs typeface="Lucida Sans Unicode"/>
              </a:rPr>
              <a:t>41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1210310"/>
          </a:xfrm>
          <a:custGeom>
            <a:avLst/>
            <a:gdLst/>
            <a:ahLst/>
            <a:cxnLst/>
            <a:rect l="l" t="t" r="r" b="b"/>
            <a:pathLst>
              <a:path w="18861405" h="1210310">
                <a:moveTo>
                  <a:pt x="0" y="116296"/>
                </a:moveTo>
                <a:lnTo>
                  <a:pt x="9137" y="71042"/>
                </a:lnTo>
                <a:lnTo>
                  <a:pt x="34055" y="34075"/>
                </a:lnTo>
                <a:lnTo>
                  <a:pt x="71016" y="9143"/>
                </a:lnTo>
                <a:lnTo>
                  <a:pt x="116278" y="0"/>
                </a:lnTo>
                <a:lnTo>
                  <a:pt x="18745004" y="0"/>
                </a:lnTo>
                <a:lnTo>
                  <a:pt x="18790258" y="9143"/>
                </a:lnTo>
                <a:lnTo>
                  <a:pt x="18827226" y="34075"/>
                </a:lnTo>
                <a:lnTo>
                  <a:pt x="18852157" y="71042"/>
                </a:lnTo>
                <a:lnTo>
                  <a:pt x="18861301" y="116296"/>
                </a:lnTo>
                <a:lnTo>
                  <a:pt x="18861301" y="1093768"/>
                </a:lnTo>
                <a:lnTo>
                  <a:pt x="18852157" y="1139022"/>
                </a:lnTo>
                <a:lnTo>
                  <a:pt x="18827226" y="1175989"/>
                </a:lnTo>
                <a:lnTo>
                  <a:pt x="18790258" y="1200921"/>
                </a:lnTo>
                <a:lnTo>
                  <a:pt x="18745004" y="1210064"/>
                </a:lnTo>
                <a:lnTo>
                  <a:pt x="116278" y="1210064"/>
                </a:lnTo>
                <a:lnTo>
                  <a:pt x="71016" y="1200921"/>
                </a:lnTo>
                <a:lnTo>
                  <a:pt x="34055" y="1175989"/>
                </a:lnTo>
                <a:lnTo>
                  <a:pt x="9137" y="1139022"/>
                </a:lnTo>
                <a:lnTo>
                  <a:pt x="0" y="1093768"/>
                </a:lnTo>
                <a:lnTo>
                  <a:pt x="0" y="116296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11739" y="3510093"/>
            <a:ext cx="19155410" cy="7411720"/>
            <a:chOff x="511739" y="3510093"/>
            <a:chExt cx="19155410" cy="7411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39" y="3510093"/>
              <a:ext cx="19155363" cy="74116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215" y="3530902"/>
              <a:ext cx="16791969" cy="72074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580" y="3616010"/>
              <a:ext cx="18869025" cy="7125334"/>
            </a:xfrm>
            <a:custGeom>
              <a:avLst/>
              <a:gdLst/>
              <a:ahLst/>
              <a:cxnLst/>
              <a:rect l="l" t="t" r="r" b="b"/>
              <a:pathLst>
                <a:path w="18869025" h="7125334">
                  <a:moveTo>
                    <a:pt x="18695903" y="0"/>
                  </a:moveTo>
                  <a:lnTo>
                    <a:pt x="173071" y="0"/>
                  </a:lnTo>
                  <a:lnTo>
                    <a:pt x="127062" y="6180"/>
                  </a:lnTo>
                  <a:lnTo>
                    <a:pt x="85719" y="23624"/>
                  </a:lnTo>
                  <a:lnTo>
                    <a:pt x="50692" y="50680"/>
                  </a:lnTo>
                  <a:lnTo>
                    <a:pt x="23629" y="85700"/>
                  </a:lnTo>
                  <a:lnTo>
                    <a:pt x="6182" y="127035"/>
                  </a:lnTo>
                  <a:lnTo>
                    <a:pt x="0" y="173035"/>
                  </a:lnTo>
                  <a:lnTo>
                    <a:pt x="0" y="6952017"/>
                  </a:lnTo>
                  <a:lnTo>
                    <a:pt x="6182" y="6998026"/>
                  </a:lnTo>
                  <a:lnTo>
                    <a:pt x="23629" y="7039369"/>
                  </a:lnTo>
                  <a:lnTo>
                    <a:pt x="50692" y="7074397"/>
                  </a:lnTo>
                  <a:lnTo>
                    <a:pt x="85719" y="7101459"/>
                  </a:lnTo>
                  <a:lnTo>
                    <a:pt x="127062" y="7118907"/>
                  </a:lnTo>
                  <a:lnTo>
                    <a:pt x="173071" y="7125089"/>
                  </a:lnTo>
                  <a:lnTo>
                    <a:pt x="18695903" y="7125089"/>
                  </a:lnTo>
                  <a:lnTo>
                    <a:pt x="18741903" y="7118907"/>
                  </a:lnTo>
                  <a:lnTo>
                    <a:pt x="18783238" y="7101459"/>
                  </a:lnTo>
                  <a:lnTo>
                    <a:pt x="18818258" y="7074397"/>
                  </a:lnTo>
                  <a:lnTo>
                    <a:pt x="18845314" y="7039369"/>
                  </a:lnTo>
                  <a:lnTo>
                    <a:pt x="18862758" y="6998026"/>
                  </a:lnTo>
                  <a:lnTo>
                    <a:pt x="18868939" y="6952017"/>
                  </a:lnTo>
                  <a:lnTo>
                    <a:pt x="18868939" y="173035"/>
                  </a:lnTo>
                  <a:lnTo>
                    <a:pt x="18862758" y="127035"/>
                  </a:lnTo>
                  <a:lnTo>
                    <a:pt x="18845314" y="85700"/>
                  </a:lnTo>
                  <a:lnTo>
                    <a:pt x="18818258" y="50680"/>
                  </a:lnTo>
                  <a:lnTo>
                    <a:pt x="18783238" y="23624"/>
                  </a:lnTo>
                  <a:lnTo>
                    <a:pt x="18741903" y="6180"/>
                  </a:lnTo>
                  <a:lnTo>
                    <a:pt x="1869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3034" y="3752795"/>
            <a:ext cx="8482330" cy="661733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39725" indent="-327660">
              <a:lnSpc>
                <a:spcPts val="2755"/>
              </a:lnSpc>
              <a:spcBef>
                <a:spcPts val="9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запас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расходных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материалов</a:t>
            </a:r>
            <a:endParaRPr sz="2300">
              <a:latin typeface="Lucida Sans Unicode"/>
              <a:cs typeface="Lucida Sans Unicode"/>
            </a:endParaRPr>
          </a:p>
          <a:p>
            <a:pPr marL="339725" marR="3469640">
              <a:lnSpc>
                <a:spcPts val="2750"/>
              </a:lnSpc>
              <a:spcBef>
                <a:spcPts val="95"/>
              </a:spcBef>
            </a:pP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отбора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проб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прове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дения 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лабораторных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35">
                <a:solidFill>
                  <a:srgbClr val="1F1F1F"/>
                </a:solidFill>
                <a:latin typeface="Lucida Sans Unicode"/>
                <a:cs typeface="Lucida Sans Unicode"/>
              </a:rPr>
              <a:t>COVID-19,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0"/>
              </a:lnSpc>
            </a:pP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дезинфекц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ионных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средс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едс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индивидуа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ьной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защиты;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71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информирование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работников</a:t>
            </a:r>
            <a:endParaRPr sz="2300">
              <a:latin typeface="Lucida Sans Unicode"/>
              <a:cs typeface="Lucida Sans Unicode"/>
            </a:endParaRPr>
          </a:p>
          <a:p>
            <a:pPr marL="339725" marR="3509645">
              <a:lnSpc>
                <a:spcPts val="2750"/>
              </a:lnSpc>
              <a:spcBef>
                <a:spcPts val="95"/>
              </a:spcBef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воп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росам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лечени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COVI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00">
                <a:solidFill>
                  <a:srgbClr val="1F1F1F"/>
                </a:solidFill>
                <a:latin typeface="Lucida Sans Unicode"/>
                <a:cs typeface="Lucida Sans Unicode"/>
              </a:rPr>
              <a:t>19;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62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соблюдению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мер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инфекционной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безопасно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ти</a:t>
            </a:r>
            <a:endParaRPr sz="2300">
              <a:latin typeface="Lucida Sans Unicode"/>
              <a:cs typeface="Lucida Sans Unicode"/>
            </a:endParaRPr>
          </a:p>
          <a:p>
            <a:pPr marL="339725" marR="883919">
              <a:lnSpc>
                <a:spcPts val="2750"/>
              </a:lnSpc>
              <a:spcBef>
                <a:spcPts val="90"/>
              </a:spcBef>
            </a:pP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выездных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бригад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скорой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помощи 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согласно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риложен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2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300" spc="-41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62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системную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работу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информированию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населения</a:t>
            </a:r>
            <a:endParaRPr sz="2300">
              <a:latin typeface="Lucida Sans Unicode"/>
              <a:cs typeface="Lucida Sans Unicode"/>
            </a:endParaRPr>
          </a:p>
          <a:p>
            <a:pPr marL="339725" marR="5080">
              <a:lnSpc>
                <a:spcPts val="2750"/>
              </a:lnSpc>
              <a:spcBef>
                <a:spcPts val="95"/>
              </a:spcBef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рис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ах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9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OVID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8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300" spc="-38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рах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див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дуальн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про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фила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и, 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необхо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димости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своевремен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ного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обращения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медицин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ской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помощью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появлении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первых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симптомов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И.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7257" y="3752795"/>
            <a:ext cx="6492240" cy="54819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39725" marR="779780" indent="-327660">
              <a:lnSpc>
                <a:spcPts val="2750"/>
              </a:lnSpc>
              <a:spcBef>
                <a:spcPts val="19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указан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медиц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нскими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работни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ами 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бланке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направления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аб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ратор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иссл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дова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endParaRPr sz="2300">
              <a:latin typeface="Lucida Sans Unicode"/>
              <a:cs typeface="Lucida Sans Unicode"/>
            </a:endParaRPr>
          </a:p>
          <a:p>
            <a:pPr marL="339725" marR="341630">
              <a:lnSpc>
                <a:spcPts val="2750"/>
              </a:lnSpc>
              <a:spcBef>
                <a:spcPts val="95"/>
              </a:spcBef>
            </a:pP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диа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ноза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«пне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вмония»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и 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олог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иче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ск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ого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матер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ала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ци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тов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вн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больни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чной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пне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вмо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ни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ди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гн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сти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COVI</a:t>
            </a:r>
            <a:r>
              <a:rPr dirty="0" sz="2300" spc="-21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00">
                <a:solidFill>
                  <a:srgbClr val="1F1F1F"/>
                </a:solidFill>
                <a:latin typeface="Lucida Sans Unicode"/>
                <a:cs typeface="Lucida Sans Unicode"/>
              </a:rPr>
              <a:t>19;</a:t>
            </a:r>
            <a:endParaRPr sz="2300">
              <a:latin typeface="Lucida Sans Unicode"/>
              <a:cs typeface="Lucida Sans Unicode"/>
            </a:endParaRPr>
          </a:p>
          <a:p>
            <a:pPr marL="339725" marR="401320" indent="-327660">
              <a:lnSpc>
                <a:spcPts val="2750"/>
              </a:lnSpc>
              <a:spcBef>
                <a:spcPts val="181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пер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дачу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иоло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ическ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ого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мате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иал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 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ци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тов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необ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оди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ости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ора 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олог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иче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ск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ого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матер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ала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эта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пе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СМП 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(м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аз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носо</a:t>
            </a:r>
            <a:r>
              <a:rPr dirty="0" sz="2300" spc="-40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ро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оглотки)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подозре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COVI</a:t>
            </a:r>
            <a:r>
              <a:rPr dirty="0" sz="2300" spc="-22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385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endParaRPr sz="2300">
              <a:latin typeface="Lucida Sans Unicode"/>
              <a:cs typeface="Lucida Sans Unicode"/>
            </a:endParaRPr>
          </a:p>
          <a:p>
            <a:pPr marL="339725" marR="5080">
              <a:lnSpc>
                <a:spcPts val="2750"/>
              </a:lnSpc>
              <a:spcBef>
                <a:spcPts val="95"/>
              </a:spcBef>
            </a:pP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ла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бор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тории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еди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ин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ск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орг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ни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имеющих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эпидемиологическое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заключение </a:t>
            </a:r>
            <a:r>
              <a:rPr dirty="0" sz="2300" spc="-7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работу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1F1F1F"/>
                </a:solidFill>
                <a:latin typeface="Lucida Sans Unicode"/>
                <a:cs typeface="Lucida Sans Unicode"/>
              </a:rPr>
              <a:t>III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IV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гр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упп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тоге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нн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сти;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399711"/>
            <a:ext cx="9230360" cy="5721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550" spc="-95">
                <a:solidFill>
                  <a:srgbClr val="FF2D66"/>
                </a:solidFill>
              </a:rPr>
              <a:t>Порядок</a:t>
            </a:r>
            <a:r>
              <a:rPr dirty="0" sz="3550" spc="-250">
                <a:solidFill>
                  <a:srgbClr val="FF2D66"/>
                </a:solidFill>
              </a:rPr>
              <a:t> </a:t>
            </a:r>
            <a:r>
              <a:rPr dirty="0" sz="3550" spc="-75">
                <a:solidFill>
                  <a:srgbClr val="FF2D66"/>
                </a:solidFill>
              </a:rPr>
              <a:t>организации</a:t>
            </a:r>
            <a:r>
              <a:rPr dirty="0" sz="3550" spc="-260">
                <a:solidFill>
                  <a:srgbClr val="FF2D66"/>
                </a:solidFill>
              </a:rPr>
              <a:t> </a:t>
            </a:r>
            <a:r>
              <a:rPr dirty="0" sz="3550" spc="-105">
                <a:solidFill>
                  <a:srgbClr val="FF2D66"/>
                </a:solidFill>
              </a:rPr>
              <a:t>скорой,</a:t>
            </a:r>
            <a:r>
              <a:rPr dirty="0" sz="3550" spc="-235">
                <a:solidFill>
                  <a:srgbClr val="FF2D66"/>
                </a:solidFill>
              </a:rPr>
              <a:t> </a:t>
            </a:r>
            <a:r>
              <a:rPr dirty="0" sz="3550" spc="150"/>
              <a:t>в</a:t>
            </a:r>
            <a:r>
              <a:rPr dirty="0" sz="3550" spc="-225"/>
              <a:t> </a:t>
            </a:r>
            <a:r>
              <a:rPr dirty="0" sz="3550" spc="-120"/>
              <a:t>том</a:t>
            </a:r>
            <a:r>
              <a:rPr dirty="0" sz="3550" spc="-225"/>
              <a:t> </a:t>
            </a:r>
            <a:r>
              <a:rPr dirty="0" sz="3550" spc="-5"/>
              <a:t>числе</a:t>
            </a:r>
            <a:endParaRPr sz="3550"/>
          </a:p>
        </p:txBody>
      </p:sp>
      <p:sp>
        <p:nvSpPr>
          <p:cNvPr id="11" name="object 11"/>
          <p:cNvSpPr txBox="1"/>
          <p:nvPr/>
        </p:nvSpPr>
        <p:spPr>
          <a:xfrm>
            <a:off x="801502" y="891211"/>
            <a:ext cx="17491710" cy="2255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102985">
              <a:lnSpc>
                <a:spcPct val="100000"/>
              </a:lnSpc>
              <a:spcBef>
                <a:spcPts val="130"/>
              </a:spcBef>
            </a:pPr>
            <a:r>
              <a:rPr dirty="0" sz="3550" spc="-85">
                <a:solidFill>
                  <a:srgbClr val="565656"/>
                </a:solidFill>
                <a:latin typeface="Lucida Sans Unicode"/>
                <a:cs typeface="Lucida Sans Unicode"/>
              </a:rPr>
              <a:t>скорой</a:t>
            </a:r>
            <a:r>
              <a:rPr dirty="0" sz="3550" spc="-24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5">
                <a:solidFill>
                  <a:srgbClr val="565656"/>
                </a:solidFill>
                <a:latin typeface="Lucida Sans Unicode"/>
                <a:cs typeface="Lucida Sans Unicode"/>
              </a:rPr>
              <a:t>специализированной,</a:t>
            </a:r>
            <a:r>
              <a:rPr dirty="0" sz="3550" spc="-2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10">
                <a:solidFill>
                  <a:srgbClr val="FF2D66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3550" spc="-2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5">
                <a:solidFill>
                  <a:srgbClr val="FF2D66"/>
                </a:solidFill>
                <a:latin typeface="Lucida Sans Unicode"/>
                <a:cs typeface="Lucida Sans Unicode"/>
              </a:rPr>
              <a:t>помощи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150" spc="-50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Руководителям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31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организаций,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3150" spc="-65">
                <a:solidFill>
                  <a:srgbClr val="0050EF"/>
                </a:solidFill>
                <a:latin typeface="Lucida Sans Unicode"/>
                <a:cs typeface="Lucida Sans Unicode"/>
              </a:rPr>
              <a:t>оказывающих</a:t>
            </a:r>
            <a:r>
              <a:rPr dirty="0" sz="3150" spc="-1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0050EF"/>
                </a:solidFill>
                <a:latin typeface="Lucida Sans Unicode"/>
                <a:cs typeface="Lucida Sans Unicode"/>
              </a:rPr>
              <a:t>скорую</a:t>
            </a:r>
            <a:r>
              <a:rPr dirty="0" sz="31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медицинскую</a:t>
            </a:r>
            <a:r>
              <a:rPr dirty="0" sz="315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0050EF"/>
                </a:solidFill>
                <a:latin typeface="Lucida Sans Unicode"/>
                <a:cs typeface="Lucida Sans Unicode"/>
              </a:rPr>
              <a:t>помощь,</a:t>
            </a:r>
            <a:r>
              <a:rPr dirty="0" sz="31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45">
                <a:solidFill>
                  <a:srgbClr val="0050E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315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0050EF"/>
                </a:solidFill>
                <a:latin typeface="Lucida Sans Unicode"/>
                <a:cs typeface="Lucida Sans Unicode"/>
              </a:rPr>
              <a:t>обеспечить: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24347" y="682805"/>
            <a:ext cx="13004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18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40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3150" spc="-95">
                <a:solidFill>
                  <a:srgbClr val="0050EF"/>
                </a:solidFill>
                <a:latin typeface="Lucida Sans Unicode"/>
                <a:cs typeface="Lucida Sans Unicode"/>
              </a:rPr>
              <a:t>.a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1001" y="628430"/>
            <a:ext cx="5010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70">
                <a:solidFill>
                  <a:srgbClr val="A6A6A6"/>
                </a:solidFill>
                <a:latin typeface="Lucida Sans Unicode"/>
                <a:cs typeface="Lucida Sans Unicode"/>
              </a:rPr>
              <a:t>42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5763" y="2087880"/>
            <a:ext cx="18861405" cy="1210310"/>
          </a:xfrm>
          <a:custGeom>
            <a:avLst/>
            <a:gdLst/>
            <a:ahLst/>
            <a:cxnLst/>
            <a:rect l="l" t="t" r="r" b="b"/>
            <a:pathLst>
              <a:path w="18861405" h="1210310">
                <a:moveTo>
                  <a:pt x="0" y="116296"/>
                </a:moveTo>
                <a:lnTo>
                  <a:pt x="9137" y="71042"/>
                </a:lnTo>
                <a:lnTo>
                  <a:pt x="34055" y="34075"/>
                </a:lnTo>
                <a:lnTo>
                  <a:pt x="71016" y="9143"/>
                </a:lnTo>
                <a:lnTo>
                  <a:pt x="116278" y="0"/>
                </a:lnTo>
                <a:lnTo>
                  <a:pt x="18745004" y="0"/>
                </a:lnTo>
                <a:lnTo>
                  <a:pt x="18790258" y="9143"/>
                </a:lnTo>
                <a:lnTo>
                  <a:pt x="18827226" y="34075"/>
                </a:lnTo>
                <a:lnTo>
                  <a:pt x="18852157" y="71042"/>
                </a:lnTo>
                <a:lnTo>
                  <a:pt x="18861301" y="116296"/>
                </a:lnTo>
                <a:lnTo>
                  <a:pt x="18861301" y="1093768"/>
                </a:lnTo>
                <a:lnTo>
                  <a:pt x="18852157" y="1139022"/>
                </a:lnTo>
                <a:lnTo>
                  <a:pt x="18827226" y="1175989"/>
                </a:lnTo>
                <a:lnTo>
                  <a:pt x="18790258" y="1200921"/>
                </a:lnTo>
                <a:lnTo>
                  <a:pt x="18745004" y="1210064"/>
                </a:lnTo>
                <a:lnTo>
                  <a:pt x="116278" y="1210064"/>
                </a:lnTo>
                <a:lnTo>
                  <a:pt x="71016" y="1200921"/>
                </a:lnTo>
                <a:lnTo>
                  <a:pt x="34055" y="1175989"/>
                </a:lnTo>
                <a:lnTo>
                  <a:pt x="9137" y="1139022"/>
                </a:lnTo>
                <a:lnTo>
                  <a:pt x="0" y="1093768"/>
                </a:lnTo>
                <a:lnTo>
                  <a:pt x="0" y="116296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511739" y="3510093"/>
            <a:ext cx="19155410" cy="7411720"/>
            <a:chOff x="511739" y="3510093"/>
            <a:chExt cx="19155410" cy="74117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39" y="3510093"/>
              <a:ext cx="19155363" cy="7411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47" y="3541795"/>
              <a:ext cx="18645802" cy="73307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7580" y="3616010"/>
              <a:ext cx="18869025" cy="7125334"/>
            </a:xfrm>
            <a:custGeom>
              <a:avLst/>
              <a:gdLst/>
              <a:ahLst/>
              <a:cxnLst/>
              <a:rect l="l" t="t" r="r" b="b"/>
              <a:pathLst>
                <a:path w="18869025" h="7125334">
                  <a:moveTo>
                    <a:pt x="18695903" y="0"/>
                  </a:moveTo>
                  <a:lnTo>
                    <a:pt x="173071" y="0"/>
                  </a:lnTo>
                  <a:lnTo>
                    <a:pt x="127062" y="6180"/>
                  </a:lnTo>
                  <a:lnTo>
                    <a:pt x="85719" y="23624"/>
                  </a:lnTo>
                  <a:lnTo>
                    <a:pt x="50692" y="50680"/>
                  </a:lnTo>
                  <a:lnTo>
                    <a:pt x="23629" y="85700"/>
                  </a:lnTo>
                  <a:lnTo>
                    <a:pt x="6182" y="127035"/>
                  </a:lnTo>
                  <a:lnTo>
                    <a:pt x="0" y="173035"/>
                  </a:lnTo>
                  <a:lnTo>
                    <a:pt x="0" y="6952017"/>
                  </a:lnTo>
                  <a:lnTo>
                    <a:pt x="6182" y="6998026"/>
                  </a:lnTo>
                  <a:lnTo>
                    <a:pt x="23629" y="7039369"/>
                  </a:lnTo>
                  <a:lnTo>
                    <a:pt x="50692" y="7074397"/>
                  </a:lnTo>
                  <a:lnTo>
                    <a:pt x="85719" y="7101459"/>
                  </a:lnTo>
                  <a:lnTo>
                    <a:pt x="127062" y="7118907"/>
                  </a:lnTo>
                  <a:lnTo>
                    <a:pt x="173071" y="7125089"/>
                  </a:lnTo>
                  <a:lnTo>
                    <a:pt x="18695903" y="7125089"/>
                  </a:lnTo>
                  <a:lnTo>
                    <a:pt x="18741903" y="7118907"/>
                  </a:lnTo>
                  <a:lnTo>
                    <a:pt x="18783238" y="7101459"/>
                  </a:lnTo>
                  <a:lnTo>
                    <a:pt x="18818258" y="7074397"/>
                  </a:lnTo>
                  <a:lnTo>
                    <a:pt x="18845314" y="7039369"/>
                  </a:lnTo>
                  <a:lnTo>
                    <a:pt x="18862758" y="6998026"/>
                  </a:lnTo>
                  <a:lnTo>
                    <a:pt x="18868939" y="6952017"/>
                  </a:lnTo>
                  <a:lnTo>
                    <a:pt x="18868939" y="173035"/>
                  </a:lnTo>
                  <a:lnTo>
                    <a:pt x="18862758" y="127035"/>
                  </a:lnTo>
                  <a:lnTo>
                    <a:pt x="18845314" y="85700"/>
                  </a:lnTo>
                  <a:lnTo>
                    <a:pt x="18818258" y="50680"/>
                  </a:lnTo>
                  <a:lnTo>
                    <a:pt x="18783238" y="23624"/>
                  </a:lnTo>
                  <a:lnTo>
                    <a:pt x="18741903" y="6180"/>
                  </a:lnTo>
                  <a:lnTo>
                    <a:pt x="1869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13034" y="3753886"/>
            <a:ext cx="7645400" cy="659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marR="314325" indent="-327660">
              <a:lnSpc>
                <a:spcPct val="100000"/>
              </a:lnSpc>
              <a:spcBef>
                <a:spcPts val="10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налич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паса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мых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расхо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ных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материалов 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для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отбора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биологического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материала,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проведения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лабораторных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исследований,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дезинфекционных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средств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индивидуальной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защиты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(СИЗ),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25"/>
              </a:spcBef>
            </a:pP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мых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изд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елий;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71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инфо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мир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ание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медрабо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ников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вопросам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профилактики,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COVID-19,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сбора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эпидемиологического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анамнеза;</a:t>
            </a:r>
            <a:endParaRPr sz="2000">
              <a:latin typeface="Lucida Sans Unicode"/>
              <a:cs typeface="Lucida Sans Unicode"/>
            </a:endParaRPr>
          </a:p>
          <a:p>
            <a:pPr marL="339725" marR="91440" indent="-327660">
              <a:lnSpc>
                <a:spcPct val="100000"/>
              </a:lnSpc>
              <a:spcBef>
                <a:spcPts val="72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госпитализацию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нетипичным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течением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ОРВИ,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внебольничной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пневмонией;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72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противоэпидемических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мероприятий</a:t>
            </a:r>
            <a:endParaRPr sz="2000">
              <a:latin typeface="Lucida Sans Unicode"/>
              <a:cs typeface="Lucida Sans Unicode"/>
            </a:endParaRPr>
          </a:p>
          <a:p>
            <a:pPr algn="r" marR="2306320">
              <a:lnSpc>
                <a:spcPct val="100000"/>
              </a:lnSpc>
              <a:spcBef>
                <a:spcPts val="5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2000">
              <a:latin typeface="Lucida Sans Unicode"/>
              <a:cs typeface="Lucida Sans Unicode"/>
            </a:endParaRPr>
          </a:p>
          <a:p>
            <a:pPr algn="r" marL="327025" marR="2375535" indent="-327025">
              <a:lnSpc>
                <a:spcPct val="100000"/>
              </a:lnSpc>
              <a:spcBef>
                <a:spcPts val="720"/>
              </a:spcBef>
              <a:buClr>
                <a:srgbClr val="D20001"/>
              </a:buClr>
              <a:buFont typeface="Wingdings"/>
              <a:buChar char=""/>
              <a:tabLst>
                <a:tab pos="327025" algn="l"/>
                <a:tab pos="340360" algn="l"/>
              </a:tabLst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ием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че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ез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смо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вые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боксы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(или)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фильтр-боксы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endParaRPr sz="2000">
              <a:latin typeface="Lucida Sans Unicode"/>
              <a:cs typeface="Lucida Sans Unicode"/>
            </a:endParaRPr>
          </a:p>
          <a:p>
            <a:pPr marL="339725" marR="1383665">
              <a:lnSpc>
                <a:spcPct val="100000"/>
              </a:lnSpc>
              <a:spcBef>
                <a:spcPts val="5"/>
              </a:spcBef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признаками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ОРВИ,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внебольничных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пневмоний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дальнейшую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маршрутизацию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организации;</a:t>
            </a:r>
            <a:endParaRPr sz="2000">
              <a:latin typeface="Lucida Sans Unicode"/>
              <a:cs typeface="Lucida Sans Unicode"/>
            </a:endParaRPr>
          </a:p>
          <a:p>
            <a:pPr marL="339725" marR="679450" indent="-327660">
              <a:lnSpc>
                <a:spcPct val="100000"/>
              </a:lnSpc>
              <a:spcBef>
                <a:spcPts val="73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разделение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медработников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лиц,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контактировавших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симптомами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ОРВИ,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внебольничной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пневмонией,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контактировавших;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7257" y="3753886"/>
            <a:ext cx="8388350" cy="677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marR="402590" indent="-327660">
              <a:lnSpc>
                <a:spcPct val="100000"/>
              </a:lnSpc>
              <a:spcBef>
                <a:spcPts val="10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соблюдение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режима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проветривания,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температурного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режима,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текущей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езин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екции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ици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нской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органи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заци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 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медработниками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СИЗ;</a:t>
            </a:r>
            <a:endParaRPr sz="2000">
              <a:latin typeface="Lucida Sans Unicode"/>
              <a:cs typeface="Lucida Sans Unicode"/>
            </a:endParaRPr>
          </a:p>
          <a:p>
            <a:pPr marL="339725" marR="1322070" indent="-327660">
              <a:lnSpc>
                <a:spcPct val="100000"/>
              </a:lnSpc>
              <a:spcBef>
                <a:spcPts val="73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обеззараживания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воздуха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поверхностей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помещениях;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73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контроль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конце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трации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дезинфицирующих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средс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тв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рабо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чих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рас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тво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ах;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72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увеличение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кратности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дезинфекционных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обработок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поме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ици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нск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339725" marR="1809750" indent="-327660">
              <a:lnSpc>
                <a:spcPct val="100000"/>
              </a:lnSpc>
              <a:spcBef>
                <a:spcPts val="72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передачу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биологического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материала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атории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ици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нск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10"/>
              </a:spcBef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оформлением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Акта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пер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дач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и;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72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указание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медработниками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бланке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направления</a:t>
            </a:r>
            <a:endParaRPr sz="2000">
              <a:latin typeface="Lucida Sans Unicode"/>
              <a:cs typeface="Lucida Sans Unicode"/>
            </a:endParaRPr>
          </a:p>
          <a:p>
            <a:pPr marL="339725" marR="1035050">
              <a:lnSpc>
                <a:spcPct val="100000"/>
              </a:lnSpc>
              <a:spcBef>
                <a:spcPts val="10"/>
              </a:spcBef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лабораторное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исследование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диагноза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«пневмония»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направлении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биологического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материала пациентов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внебольничной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пневмонией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2000">
              <a:latin typeface="Lucida Sans Unicode"/>
              <a:cs typeface="Lucida Sans Unicode"/>
            </a:endParaRPr>
          </a:p>
          <a:p>
            <a:pPr marL="339725" marR="2508250" indent="-327660">
              <a:lnSpc>
                <a:spcPct val="100000"/>
              </a:lnSpc>
              <a:spcBef>
                <a:spcPts val="730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рассмотре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возможности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перено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сроков 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оказания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плановой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помощи;</a:t>
            </a:r>
            <a:endParaRPr sz="20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ct val="100000"/>
              </a:lnSpc>
              <a:spcBef>
                <a:spcPts val="725"/>
              </a:spcBef>
              <a:buClr>
                <a:srgbClr val="D20001"/>
              </a:buClr>
              <a:buFont typeface="Wingdings"/>
              <a:buChar char=""/>
              <a:tabLst>
                <a:tab pos="339725" algn="l"/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информирование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населения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рисках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распространения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COVID-19,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мерах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инд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30">
                <a:solidFill>
                  <a:srgbClr val="1F1F1F"/>
                </a:solidFill>
                <a:latin typeface="Lucida Sans Unicode"/>
                <a:cs typeface="Lucida Sans Unicode"/>
              </a:rPr>
              <a:t>ви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дуальной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профи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лактики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944372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35"/>
              <a:t>Порядок</a:t>
            </a:r>
            <a:r>
              <a:rPr dirty="0" sz="4300" spc="-290"/>
              <a:t> </a:t>
            </a:r>
            <a:r>
              <a:rPr dirty="0" sz="4300" spc="-114"/>
              <a:t>организа</a:t>
            </a:r>
            <a:r>
              <a:rPr dirty="0" sz="4300" spc="-125"/>
              <a:t>ц</a:t>
            </a:r>
            <a:r>
              <a:rPr dirty="0" sz="4300" spc="-90"/>
              <a:t>ии</a:t>
            </a:r>
            <a:r>
              <a:rPr dirty="0" sz="4300" spc="-290"/>
              <a:t> </a:t>
            </a:r>
            <a:r>
              <a:rPr dirty="0" sz="4300" spc="-145"/>
              <a:t>медицинской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801502" y="880300"/>
            <a:ext cx="15424150" cy="2266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102985">
              <a:lnSpc>
                <a:spcPct val="100000"/>
              </a:lnSpc>
              <a:spcBef>
                <a:spcPts val="95"/>
              </a:spcBef>
            </a:pP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4300" spc="-155">
                <a:solidFill>
                  <a:srgbClr val="565656"/>
                </a:solidFill>
                <a:latin typeface="Lucida Sans Unicode"/>
                <a:cs typeface="Lucida Sans Unicode"/>
              </a:rPr>
              <a:t>м</a:t>
            </a:r>
            <a:r>
              <a:rPr dirty="0" sz="4300" spc="-160">
                <a:solidFill>
                  <a:srgbClr val="565656"/>
                </a:solidFill>
                <a:latin typeface="Lucida Sans Unicode"/>
                <a:cs typeface="Lucida Sans Unicode"/>
              </a:rPr>
              <a:t>ощи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16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2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30">
                <a:solidFill>
                  <a:srgbClr val="FF2D66"/>
                </a:solidFill>
                <a:latin typeface="Lucida Sans Unicode"/>
                <a:cs typeface="Lucida Sans Unicode"/>
              </a:rPr>
              <a:t>стацио</a:t>
            </a:r>
            <a:r>
              <a:rPr dirty="0" sz="4300" spc="-135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40">
                <a:solidFill>
                  <a:srgbClr val="FF2D66"/>
                </a:solidFill>
                <a:latin typeface="Lucida Sans Unicode"/>
                <a:cs typeface="Lucida Sans Unicode"/>
              </a:rPr>
              <a:t>арн</a:t>
            </a:r>
            <a:r>
              <a:rPr dirty="0" sz="4300" spc="-45">
                <a:solidFill>
                  <a:srgbClr val="FF2D66"/>
                </a:solidFill>
                <a:latin typeface="Lucida Sans Unicode"/>
                <a:cs typeface="Lucida Sans Unicode"/>
              </a:rPr>
              <a:t>ы</a:t>
            </a:r>
            <a:r>
              <a:rPr dirty="0" sz="4300" spc="-509">
                <a:solidFill>
                  <a:srgbClr val="FF2D66"/>
                </a:solidFill>
                <a:latin typeface="Lucida Sans Unicode"/>
                <a:cs typeface="Lucida Sans Unicode"/>
              </a:rPr>
              <a:t>х</a:t>
            </a:r>
            <a:r>
              <a:rPr dirty="0" sz="4300" spc="-30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5">
                <a:solidFill>
                  <a:srgbClr val="FF2D66"/>
                </a:solidFill>
                <a:latin typeface="Lucida Sans Unicode"/>
                <a:cs typeface="Lucida Sans Unicode"/>
              </a:rPr>
              <a:t>услови</a:t>
            </a:r>
            <a:r>
              <a:rPr dirty="0" sz="4300" spc="-5">
                <a:solidFill>
                  <a:srgbClr val="FF2D66"/>
                </a:solidFill>
                <a:latin typeface="Lucida Sans Unicode"/>
                <a:cs typeface="Lucida Sans Unicode"/>
              </a:rPr>
              <a:t>я</a:t>
            </a:r>
            <a:r>
              <a:rPr dirty="0" sz="4300" spc="-509">
                <a:solidFill>
                  <a:srgbClr val="FF2D66"/>
                </a:solidFill>
                <a:latin typeface="Lucida Sans Unicode"/>
                <a:cs typeface="Lucida Sans Unicode"/>
              </a:rPr>
              <a:t>х</a:t>
            </a:r>
            <a:endParaRPr sz="43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4925"/>
              </a:spcBef>
            </a:pPr>
            <a:r>
              <a:rPr dirty="0" sz="3150" spc="-50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Руководителям</a:t>
            </a:r>
            <a:r>
              <a:rPr dirty="0" sz="315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3150" spc="-1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организаций,</a:t>
            </a:r>
            <a:r>
              <a:rPr dirty="0" sz="3150" spc="-2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0050EF"/>
                </a:solidFill>
                <a:latin typeface="Lucida Sans Unicode"/>
                <a:cs typeface="Lucida Sans Unicode"/>
              </a:rPr>
              <a:t>оказывающих</a:t>
            </a:r>
            <a:r>
              <a:rPr dirty="0" sz="3150" spc="-1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медицинскую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0050EF"/>
                </a:solidFill>
                <a:latin typeface="Lucida Sans Unicode"/>
                <a:cs typeface="Lucida Sans Unicode"/>
              </a:rPr>
              <a:t>помощь </a:t>
            </a:r>
            <a:r>
              <a:rPr dirty="0" sz="3150" spc="-9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4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0050EF"/>
                </a:solidFill>
                <a:latin typeface="Lucida Sans Unicode"/>
                <a:cs typeface="Lucida Sans Unicode"/>
              </a:rPr>
              <a:t>стационарных</a:t>
            </a:r>
            <a:r>
              <a:rPr dirty="0" sz="3150" spc="-1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0050EF"/>
                </a:solidFill>
                <a:latin typeface="Lucida Sans Unicode"/>
                <a:cs typeface="Lucida Sans Unicode"/>
              </a:rPr>
              <a:t>условиях,</a:t>
            </a:r>
            <a:r>
              <a:rPr dirty="0" sz="3150" spc="-2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45">
                <a:solidFill>
                  <a:srgbClr val="0050E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315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0050EF"/>
                </a:solidFill>
                <a:latin typeface="Lucida Sans Unicode"/>
                <a:cs typeface="Lucida Sans Unicode"/>
              </a:rPr>
              <a:t>обеспечить: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6709" y="682805"/>
            <a:ext cx="13081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18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40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100">
                <a:solidFill>
                  <a:srgbClr val="0050EF"/>
                </a:solidFill>
                <a:latin typeface="Lucida Sans Unicode"/>
                <a:cs typeface="Lucida Sans Unicode"/>
              </a:rPr>
              <a:t>б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3005" y="628430"/>
            <a:ext cx="4762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90">
                <a:solidFill>
                  <a:srgbClr val="A6A6A6"/>
                </a:solidFill>
                <a:latin typeface="Lucida Sans Unicode"/>
                <a:cs typeface="Lucida Sans Unicode"/>
              </a:rPr>
              <a:t>43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1210310"/>
          </a:xfrm>
          <a:custGeom>
            <a:avLst/>
            <a:gdLst/>
            <a:ahLst/>
            <a:cxnLst/>
            <a:rect l="l" t="t" r="r" b="b"/>
            <a:pathLst>
              <a:path w="18861405" h="1210310">
                <a:moveTo>
                  <a:pt x="0" y="116296"/>
                </a:moveTo>
                <a:lnTo>
                  <a:pt x="9137" y="71042"/>
                </a:lnTo>
                <a:lnTo>
                  <a:pt x="34055" y="34075"/>
                </a:lnTo>
                <a:lnTo>
                  <a:pt x="71016" y="9143"/>
                </a:lnTo>
                <a:lnTo>
                  <a:pt x="116278" y="0"/>
                </a:lnTo>
                <a:lnTo>
                  <a:pt x="18745004" y="0"/>
                </a:lnTo>
                <a:lnTo>
                  <a:pt x="18790258" y="9143"/>
                </a:lnTo>
                <a:lnTo>
                  <a:pt x="18827226" y="34075"/>
                </a:lnTo>
                <a:lnTo>
                  <a:pt x="18852157" y="71042"/>
                </a:lnTo>
                <a:lnTo>
                  <a:pt x="18861301" y="116296"/>
                </a:lnTo>
                <a:lnTo>
                  <a:pt x="18861301" y="1093768"/>
                </a:lnTo>
                <a:lnTo>
                  <a:pt x="18852157" y="1139022"/>
                </a:lnTo>
                <a:lnTo>
                  <a:pt x="18827226" y="1175989"/>
                </a:lnTo>
                <a:lnTo>
                  <a:pt x="18790258" y="1200921"/>
                </a:lnTo>
                <a:lnTo>
                  <a:pt x="18745004" y="1210064"/>
                </a:lnTo>
                <a:lnTo>
                  <a:pt x="116278" y="1210064"/>
                </a:lnTo>
                <a:lnTo>
                  <a:pt x="71016" y="1200921"/>
                </a:lnTo>
                <a:lnTo>
                  <a:pt x="34055" y="1175989"/>
                </a:lnTo>
                <a:lnTo>
                  <a:pt x="9137" y="1139022"/>
                </a:lnTo>
                <a:lnTo>
                  <a:pt x="0" y="1093768"/>
                </a:lnTo>
                <a:lnTo>
                  <a:pt x="0" y="116296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11739" y="3510093"/>
            <a:ext cx="19155410" cy="7411720"/>
            <a:chOff x="511739" y="3510093"/>
            <a:chExt cx="19155410" cy="7411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39" y="3510093"/>
              <a:ext cx="19155363" cy="74116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215" y="3530911"/>
              <a:ext cx="18874940" cy="7289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580" y="3616010"/>
              <a:ext cx="18869025" cy="7125334"/>
            </a:xfrm>
            <a:custGeom>
              <a:avLst/>
              <a:gdLst/>
              <a:ahLst/>
              <a:cxnLst/>
              <a:rect l="l" t="t" r="r" b="b"/>
              <a:pathLst>
                <a:path w="18869025" h="7125334">
                  <a:moveTo>
                    <a:pt x="18695903" y="0"/>
                  </a:moveTo>
                  <a:lnTo>
                    <a:pt x="173071" y="0"/>
                  </a:lnTo>
                  <a:lnTo>
                    <a:pt x="127062" y="6180"/>
                  </a:lnTo>
                  <a:lnTo>
                    <a:pt x="85719" y="23624"/>
                  </a:lnTo>
                  <a:lnTo>
                    <a:pt x="50692" y="50680"/>
                  </a:lnTo>
                  <a:lnTo>
                    <a:pt x="23629" y="85700"/>
                  </a:lnTo>
                  <a:lnTo>
                    <a:pt x="6182" y="127035"/>
                  </a:lnTo>
                  <a:lnTo>
                    <a:pt x="0" y="173035"/>
                  </a:lnTo>
                  <a:lnTo>
                    <a:pt x="0" y="6952017"/>
                  </a:lnTo>
                  <a:lnTo>
                    <a:pt x="6182" y="6998026"/>
                  </a:lnTo>
                  <a:lnTo>
                    <a:pt x="23629" y="7039369"/>
                  </a:lnTo>
                  <a:lnTo>
                    <a:pt x="50692" y="7074397"/>
                  </a:lnTo>
                  <a:lnTo>
                    <a:pt x="85719" y="7101459"/>
                  </a:lnTo>
                  <a:lnTo>
                    <a:pt x="127062" y="7118907"/>
                  </a:lnTo>
                  <a:lnTo>
                    <a:pt x="173071" y="7125089"/>
                  </a:lnTo>
                  <a:lnTo>
                    <a:pt x="18695903" y="7125089"/>
                  </a:lnTo>
                  <a:lnTo>
                    <a:pt x="18741903" y="7118907"/>
                  </a:lnTo>
                  <a:lnTo>
                    <a:pt x="18783238" y="7101459"/>
                  </a:lnTo>
                  <a:lnTo>
                    <a:pt x="18818258" y="7074397"/>
                  </a:lnTo>
                  <a:lnTo>
                    <a:pt x="18845314" y="7039369"/>
                  </a:lnTo>
                  <a:lnTo>
                    <a:pt x="18862758" y="6998026"/>
                  </a:lnTo>
                  <a:lnTo>
                    <a:pt x="18868939" y="6952017"/>
                  </a:lnTo>
                  <a:lnTo>
                    <a:pt x="18868939" y="173035"/>
                  </a:lnTo>
                  <a:lnTo>
                    <a:pt x="18862758" y="127035"/>
                  </a:lnTo>
                  <a:lnTo>
                    <a:pt x="18845314" y="85700"/>
                  </a:lnTo>
                  <a:lnTo>
                    <a:pt x="18818258" y="50680"/>
                  </a:lnTo>
                  <a:lnTo>
                    <a:pt x="18783238" y="23624"/>
                  </a:lnTo>
                  <a:lnTo>
                    <a:pt x="18741903" y="6180"/>
                  </a:lnTo>
                  <a:lnTo>
                    <a:pt x="1869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3034" y="3752795"/>
            <a:ext cx="8093709" cy="66986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339725" marR="2176780" indent="-327660">
              <a:lnSpc>
                <a:spcPts val="2750"/>
              </a:lnSpc>
              <a:spcBef>
                <a:spcPts val="19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запа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ре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ов,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ес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0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сис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ем,  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рас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дных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ериалов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60">
                <a:solidFill>
                  <a:srgbClr val="1F1F1F"/>
                </a:solidFill>
                <a:latin typeface="Lucida Sans Unicode"/>
                <a:cs typeface="Lucida Sans Unicode"/>
              </a:rPr>
              <a:t>ля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прове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ения 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лабор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орных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следова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ий,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655"/>
              </a:lnSpc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дезинфекционных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изделий,</a:t>
            </a:r>
            <a:endParaRPr sz="2300">
              <a:latin typeface="Lucida Sans Unicode"/>
              <a:cs typeface="Lucida Sans Unicode"/>
            </a:endParaRPr>
          </a:p>
          <a:p>
            <a:pPr marL="339725" marR="2054225">
              <a:lnSpc>
                <a:spcPts val="2750"/>
              </a:lnSpc>
              <a:spcBef>
                <a:spcPts val="95"/>
              </a:spcBef>
            </a:pP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включая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обеспечения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эффективной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безопасной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ты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лабор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ории;</a:t>
            </a:r>
            <a:endParaRPr sz="2300">
              <a:latin typeface="Lucida Sans Unicode"/>
              <a:cs typeface="Lucida Sans Unicode"/>
            </a:endParaRPr>
          </a:p>
          <a:p>
            <a:pPr marL="339725" marR="748665" indent="-327660">
              <a:lnSpc>
                <a:spcPts val="2750"/>
              </a:lnSpc>
              <a:spcBef>
                <a:spcPts val="193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тивоэпид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емических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мероприятий 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де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ние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правил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ты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логически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ми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логически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ами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1F1F1F"/>
                </a:solidFill>
                <a:latin typeface="Lucida Sans Unicode"/>
                <a:cs typeface="Lucida Sans Unicode"/>
              </a:rPr>
              <a:t>II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уппы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опасности;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83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емпер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турно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режим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endParaRPr sz="2300">
              <a:latin typeface="Lucida Sans Unicode"/>
              <a:cs typeface="Lucida Sans Unicode"/>
            </a:endParaRPr>
          </a:p>
          <a:p>
            <a:pPr marL="339725" marR="1118870">
              <a:lnSpc>
                <a:spcPts val="2750"/>
              </a:lnSpc>
              <a:spcBef>
                <a:spcPts val="95"/>
              </a:spcBef>
            </a:pP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екуще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езинфекции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лабор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ории, 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исп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льзование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тника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лабор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ории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З;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83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проведен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обе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зараживания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0"/>
              </a:lnSpc>
            </a:pP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воздуха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пове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хнос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ей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ещ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ени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0"/>
              </a:lnSpc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исп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льзование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бак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ериц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дных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луч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елей</a:t>
            </a:r>
            <a:endParaRPr sz="2300">
              <a:latin typeface="Lucida Sans Unicode"/>
              <a:cs typeface="Lucida Sans Unicode"/>
            </a:endParaRPr>
          </a:p>
          <a:p>
            <a:pPr marL="339725" marR="5080">
              <a:lnSpc>
                <a:spcPts val="2750"/>
              </a:lnSpc>
              <a:spcBef>
                <a:spcPts val="95"/>
              </a:spcBef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(или)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устройств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обеззараживания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воздуха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(или)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поверхностей;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7257" y="3752795"/>
            <a:ext cx="8570595" cy="65951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39725" indent="-327660">
              <a:lnSpc>
                <a:spcPts val="2755"/>
              </a:lnSpc>
              <a:spcBef>
                <a:spcPts val="9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контроль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концентрации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дезинфицирующих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средств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рабочих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ра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створах;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92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увели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чен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кр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тнос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ези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фек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ионных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об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аб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ок</a:t>
            </a:r>
            <a:endParaRPr sz="2300">
              <a:latin typeface="Lucida Sans Unicode"/>
              <a:cs typeface="Lucida Sans Unicode"/>
            </a:endParaRPr>
          </a:p>
          <a:p>
            <a:pPr marL="339725">
              <a:lnSpc>
                <a:spcPts val="2755"/>
              </a:lnSpc>
            </a:pP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и;</a:t>
            </a:r>
            <a:endParaRPr sz="2300">
              <a:latin typeface="Lucida Sans Unicode"/>
              <a:cs typeface="Lucida Sans Unicode"/>
            </a:endParaRPr>
          </a:p>
          <a:p>
            <a:pPr marL="339725" marR="5080" indent="-327660">
              <a:lnSpc>
                <a:spcPts val="2750"/>
              </a:lnSpc>
              <a:spcBef>
                <a:spcPts val="202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лучен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лог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ичес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иал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паци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ов 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(мазки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носо-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ротоглотки)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65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офор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млен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ем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4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пере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ачи;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830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указание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медицинскими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работниками</a:t>
            </a:r>
            <a:endParaRPr sz="2300">
              <a:latin typeface="Lucida Sans Unicode"/>
              <a:cs typeface="Lucida Sans Unicode"/>
            </a:endParaRPr>
          </a:p>
          <a:p>
            <a:pPr marL="339725" marR="593725">
              <a:lnSpc>
                <a:spcPct val="99700"/>
              </a:lnSpc>
              <a:spcBef>
                <a:spcPts val="5"/>
              </a:spcBef>
            </a:pPr>
            <a:r>
              <a:rPr dirty="0" sz="23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бланке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направления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лабораторное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исследование </a:t>
            </a:r>
            <a:r>
              <a:rPr dirty="0" sz="2300" spc="-7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диа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«пневм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35">
                <a:solidFill>
                  <a:srgbClr val="1F1F1F"/>
                </a:solidFill>
                <a:latin typeface="Lucida Sans Unicode"/>
                <a:cs typeface="Lucida Sans Unicode"/>
              </a:rPr>
              <a:t>ния»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и 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лог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чес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ала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па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ци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endParaRPr sz="2300">
              <a:latin typeface="Lucida Sans Unicode"/>
              <a:cs typeface="Lucida Sans Unicode"/>
            </a:endParaRPr>
          </a:p>
          <a:p>
            <a:pPr marL="339725" marR="3981450">
              <a:lnSpc>
                <a:spcPts val="2750"/>
              </a:lnSpc>
              <a:spcBef>
                <a:spcPts val="85"/>
              </a:spcBef>
              <a:tabLst>
                <a:tab pos="2835275" algn="l"/>
              </a:tabLst>
            </a:pP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2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3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еб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льн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чной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пн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вм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ей 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	</a:t>
            </a:r>
            <a:r>
              <a:rPr dirty="0" sz="2300" spc="-254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2300">
              <a:latin typeface="Lucida Sans Unicode"/>
              <a:cs typeface="Lucida Sans Unicode"/>
            </a:endParaRPr>
          </a:p>
          <a:p>
            <a:pPr marL="339725" indent="-327660">
              <a:lnSpc>
                <a:spcPts val="2755"/>
              </a:lnSpc>
              <a:spcBef>
                <a:spcPts val="1835"/>
              </a:spcBef>
              <a:buClr>
                <a:srgbClr val="D20001"/>
              </a:buClr>
              <a:buFont typeface="Wingdings"/>
              <a:buChar char=""/>
              <a:tabLst>
                <a:tab pos="340360" algn="l"/>
              </a:tabLst>
            </a:pP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меди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инс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ю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(е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едн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10">
                <a:solidFill>
                  <a:srgbClr val="1F1F1F"/>
                </a:solidFill>
                <a:latin typeface="Lucida Sans Unicode"/>
                <a:cs typeface="Lucida Sans Unicode"/>
              </a:rPr>
              <a:t>вн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етри</a:t>
            </a:r>
            <a:r>
              <a:rPr dirty="0" sz="2300" spc="55">
                <a:solidFill>
                  <a:srgbClr val="1F1F1F"/>
                </a:solidFill>
                <a:latin typeface="Lucida Sans Unicode"/>
                <a:cs typeface="Lucida Sans Unicode"/>
              </a:rPr>
              <a:t>я)</a:t>
            </a:r>
            <a:endParaRPr sz="2300">
              <a:latin typeface="Lucida Sans Unicode"/>
              <a:cs typeface="Lucida Sans Unicode"/>
            </a:endParaRPr>
          </a:p>
          <a:p>
            <a:pPr marL="339725" marR="282575">
              <a:lnSpc>
                <a:spcPts val="2750"/>
              </a:lnSpc>
              <a:spcBef>
                <a:spcPts val="95"/>
              </a:spcBef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лабораторное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тестирование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сотрудников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лаборатории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тве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ствии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ебован</a:t>
            </a:r>
            <a:r>
              <a:rPr dirty="0" sz="2300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и.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986917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35">
                <a:solidFill>
                  <a:srgbClr val="FF2D66"/>
                </a:solidFill>
              </a:rPr>
              <a:t>Порядок</a:t>
            </a:r>
            <a:r>
              <a:rPr dirty="0" sz="4300" spc="-310">
                <a:solidFill>
                  <a:srgbClr val="FF2D66"/>
                </a:solidFill>
              </a:rPr>
              <a:t> </a:t>
            </a:r>
            <a:r>
              <a:rPr dirty="0" sz="4300" spc="-114">
                <a:solidFill>
                  <a:srgbClr val="FF2D66"/>
                </a:solidFill>
              </a:rPr>
              <a:t>организации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135">
                <a:solidFill>
                  <a:srgbClr val="FF2D66"/>
                </a:solidFill>
              </a:rPr>
              <a:t>лабораторного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801502" y="880300"/>
            <a:ext cx="16731615" cy="2266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102985">
              <a:lnSpc>
                <a:spcPct val="100000"/>
              </a:lnSpc>
              <a:spcBef>
                <a:spcPts val="95"/>
              </a:spcBef>
            </a:pPr>
            <a:r>
              <a:rPr dirty="0" sz="4300" spc="-150">
                <a:solidFill>
                  <a:srgbClr val="FF2D66"/>
                </a:solidFill>
                <a:latin typeface="Lucida Sans Unicode"/>
                <a:cs typeface="Lucida Sans Unicode"/>
              </a:rPr>
              <a:t>обсле</a:t>
            </a:r>
            <a:r>
              <a:rPr dirty="0" sz="4300" spc="-145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4300">
                <a:solidFill>
                  <a:srgbClr val="FF2D66"/>
                </a:solidFill>
                <a:latin typeface="Lucida Sans Unicode"/>
                <a:cs typeface="Lucida Sans Unicode"/>
              </a:rPr>
              <a:t>ования</a:t>
            </a:r>
            <a:r>
              <a:rPr dirty="0" sz="4300" spc="-30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40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4300" spc="95">
                <a:solidFill>
                  <a:srgbClr val="565656"/>
                </a:solidFill>
                <a:latin typeface="Lucida Sans Unicode"/>
                <a:cs typeface="Lucida Sans Unicode"/>
              </a:rPr>
              <a:t>ля</a:t>
            </a:r>
            <a:r>
              <a:rPr dirty="0" sz="4300" spc="-3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215">
                <a:solidFill>
                  <a:srgbClr val="565656"/>
                </a:solidFill>
                <a:latin typeface="Lucida Sans Unicode"/>
                <a:cs typeface="Lucida Sans Unicode"/>
              </a:rPr>
              <a:t>диа</a:t>
            </a:r>
            <a:r>
              <a:rPr dirty="0" sz="4300" spc="-170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105">
                <a:solidFill>
                  <a:srgbClr val="565656"/>
                </a:solidFill>
                <a:latin typeface="Lucida Sans Unicode"/>
                <a:cs typeface="Lucida Sans Unicode"/>
              </a:rPr>
              <a:t>ностики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575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dirty="0" sz="4300" spc="-425">
                <a:solidFill>
                  <a:srgbClr val="565656"/>
                </a:solidFill>
                <a:latin typeface="Lucida Sans Unicode"/>
                <a:cs typeface="Lucida Sans Unicode"/>
              </a:rPr>
              <a:t>O</a:t>
            </a:r>
            <a:r>
              <a:rPr dirty="0" sz="4300" spc="-175">
                <a:solidFill>
                  <a:srgbClr val="565656"/>
                </a:solidFill>
                <a:latin typeface="Lucida Sans Unicode"/>
                <a:cs typeface="Lucida Sans Unicode"/>
              </a:rPr>
              <a:t>VI</a:t>
            </a:r>
            <a:r>
              <a:rPr dirty="0" sz="4300" spc="-254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4300" spc="-82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63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4300">
              <a:latin typeface="Lucida Sans Unicode"/>
              <a:cs typeface="Lucida Sans Unicode"/>
            </a:endParaRPr>
          </a:p>
          <a:p>
            <a:pPr marL="12700" marR="3849370">
              <a:lnSpc>
                <a:spcPct val="100000"/>
              </a:lnSpc>
              <a:spcBef>
                <a:spcPts val="4925"/>
              </a:spcBef>
            </a:pPr>
            <a:r>
              <a:rPr dirty="0" sz="3150" spc="-35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Руководителям</a:t>
            </a:r>
            <a:r>
              <a:rPr dirty="0" sz="3150" spc="-229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организаций,</a:t>
            </a:r>
            <a:r>
              <a:rPr dirty="0" sz="3150" spc="-2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4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6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0050EF"/>
                </a:solidFill>
                <a:latin typeface="Lucida Sans Unicode"/>
                <a:cs typeface="Lucida Sans Unicode"/>
              </a:rPr>
              <a:t>подчинении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0050EF"/>
                </a:solidFill>
                <a:latin typeface="Lucida Sans Unicode"/>
                <a:cs typeface="Lucida Sans Unicode"/>
              </a:rPr>
              <a:t>которых </a:t>
            </a:r>
            <a:r>
              <a:rPr dirty="0" sz="3150" spc="-9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0050EF"/>
                </a:solidFill>
                <a:latin typeface="Lucida Sans Unicode"/>
                <a:cs typeface="Lucida Sans Unicode"/>
              </a:rPr>
              <a:t>находятся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0050EF"/>
                </a:solidFill>
                <a:latin typeface="Lucida Sans Unicode"/>
                <a:cs typeface="Lucida Sans Unicode"/>
              </a:rPr>
              <a:t>диагностические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0050EF"/>
                </a:solidFill>
                <a:latin typeface="Lucida Sans Unicode"/>
                <a:cs typeface="Lucida Sans Unicode"/>
              </a:rPr>
              <a:t>лаборатории,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5">
                <a:solidFill>
                  <a:srgbClr val="0050E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3150" spc="-2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0050EF"/>
                </a:solidFill>
                <a:latin typeface="Lucida Sans Unicode"/>
                <a:cs typeface="Lucida Sans Unicode"/>
              </a:rPr>
              <a:t>обеспечить: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70175" y="682805"/>
            <a:ext cx="125412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18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40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3150" spc="-190">
                <a:solidFill>
                  <a:srgbClr val="0050EF"/>
                </a:solidFill>
                <a:latin typeface="Lucida Sans Unicode"/>
                <a:cs typeface="Lucida Sans Unicode"/>
              </a:rPr>
              <a:t>.г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2273" y="628430"/>
            <a:ext cx="49910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75">
                <a:solidFill>
                  <a:srgbClr val="A6A6A6"/>
                </a:solidFill>
                <a:latin typeface="Lucida Sans Unicode"/>
                <a:cs typeface="Lucida Sans Unicode"/>
              </a:rPr>
              <a:t>44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103156"/>
            <a:ext cx="18861405" cy="1354455"/>
          </a:xfrm>
          <a:custGeom>
            <a:avLst/>
            <a:gdLst/>
            <a:ahLst/>
            <a:cxnLst/>
            <a:rect l="l" t="t" r="r" b="b"/>
            <a:pathLst>
              <a:path w="18861405" h="1354454">
                <a:moveTo>
                  <a:pt x="0" y="115205"/>
                </a:moveTo>
                <a:lnTo>
                  <a:pt x="9050" y="70352"/>
                </a:lnTo>
                <a:lnTo>
                  <a:pt x="33734" y="33734"/>
                </a:lnTo>
                <a:lnTo>
                  <a:pt x="70344" y="9050"/>
                </a:lnTo>
                <a:lnTo>
                  <a:pt x="115178" y="0"/>
                </a:lnTo>
                <a:lnTo>
                  <a:pt x="18746095" y="0"/>
                </a:lnTo>
                <a:lnTo>
                  <a:pt x="18790948" y="9050"/>
                </a:lnTo>
                <a:lnTo>
                  <a:pt x="18827566" y="33734"/>
                </a:lnTo>
                <a:lnTo>
                  <a:pt x="18852251" y="70352"/>
                </a:lnTo>
                <a:lnTo>
                  <a:pt x="18861301" y="115205"/>
                </a:lnTo>
                <a:lnTo>
                  <a:pt x="18861301" y="1238889"/>
                </a:lnTo>
                <a:lnTo>
                  <a:pt x="18852251" y="1283741"/>
                </a:lnTo>
                <a:lnTo>
                  <a:pt x="18827566" y="1320360"/>
                </a:lnTo>
                <a:lnTo>
                  <a:pt x="18790948" y="1345044"/>
                </a:lnTo>
                <a:lnTo>
                  <a:pt x="18746095" y="1354094"/>
                </a:lnTo>
                <a:lnTo>
                  <a:pt x="115178" y="1354094"/>
                </a:lnTo>
                <a:lnTo>
                  <a:pt x="70344" y="1345044"/>
                </a:lnTo>
                <a:lnTo>
                  <a:pt x="33734" y="1320360"/>
                </a:lnTo>
                <a:lnTo>
                  <a:pt x="9050" y="1283741"/>
                </a:lnTo>
                <a:lnTo>
                  <a:pt x="0" y="1238889"/>
                </a:lnTo>
                <a:lnTo>
                  <a:pt x="0" y="11520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4623" y="7893239"/>
            <a:ext cx="8637270" cy="2907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latin typeface="Segoe UI"/>
                <a:cs typeface="Segoe UI"/>
              </a:rPr>
              <a:t>*СП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1.3.3118-13</a:t>
            </a:r>
            <a:r>
              <a:rPr dirty="0" sz="1700" spc="6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«Безопасность</a:t>
            </a:r>
            <a:r>
              <a:rPr dirty="0" sz="1700" spc="60">
                <a:latin typeface="Segoe UI"/>
                <a:cs typeface="Segoe UI"/>
              </a:rPr>
              <a:t> </a:t>
            </a:r>
            <a:r>
              <a:rPr dirty="0" sz="1700" spc="-5">
                <a:latin typeface="Segoe UI"/>
                <a:cs typeface="Segoe UI"/>
              </a:rPr>
              <a:t>работы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с</a:t>
            </a:r>
            <a:r>
              <a:rPr dirty="0" sz="1700" spc="2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микроорганизмами</a:t>
            </a: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>
                <a:latin typeface="Segoe UI"/>
                <a:cs typeface="Segoe UI"/>
              </a:rPr>
              <a:t>I-II </a:t>
            </a:r>
            <a:r>
              <a:rPr dirty="0" sz="1700" spc="10">
                <a:latin typeface="Segoe UI"/>
                <a:cs typeface="Segoe UI"/>
              </a:rPr>
              <a:t>групп</a:t>
            </a:r>
            <a:r>
              <a:rPr dirty="0" sz="1700" spc="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патогенности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(опасности)».</a:t>
            </a: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 spc="5">
                <a:latin typeface="Segoe UI"/>
                <a:cs typeface="Segoe UI"/>
              </a:rPr>
              <a:t>СП</a:t>
            </a:r>
            <a:r>
              <a:rPr dirty="0" sz="170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3.1.3597-20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«Профилактика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новой</a:t>
            </a:r>
            <a:r>
              <a:rPr dirty="0" sz="1700" spc="2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коронавирусной</a:t>
            </a:r>
            <a:r>
              <a:rPr dirty="0" sz="1700" spc="5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инфекции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COVID-19».</a:t>
            </a:r>
            <a:endParaRPr sz="1700">
              <a:latin typeface="Segoe UI"/>
              <a:cs typeface="Segoe UI"/>
            </a:endParaRPr>
          </a:p>
          <a:p>
            <a:pPr algn="just" marL="12700" marR="1271270">
              <a:lnSpc>
                <a:spcPct val="101099"/>
              </a:lnSpc>
            </a:pPr>
            <a:r>
              <a:rPr dirty="0" sz="1700" spc="5">
                <a:latin typeface="Segoe UI"/>
                <a:cs typeface="Segoe UI"/>
              </a:rPr>
              <a:t>Приказ Минздрава </a:t>
            </a:r>
            <a:r>
              <a:rPr dirty="0" sz="1700" spc="-5">
                <a:latin typeface="Segoe UI"/>
                <a:cs typeface="Segoe UI"/>
              </a:rPr>
              <a:t>России </a:t>
            </a:r>
            <a:r>
              <a:rPr dirty="0" sz="1700" spc="-15">
                <a:latin typeface="Segoe UI"/>
                <a:cs typeface="Segoe UI"/>
              </a:rPr>
              <a:t>от </a:t>
            </a:r>
            <a:r>
              <a:rPr dirty="0" sz="1700">
                <a:latin typeface="Segoe UI"/>
                <a:cs typeface="Segoe UI"/>
              </a:rPr>
              <a:t>19.03.2020 </a:t>
            </a:r>
            <a:r>
              <a:rPr dirty="0" sz="1700" spc="20">
                <a:latin typeface="Segoe UI"/>
                <a:cs typeface="Segoe UI"/>
              </a:rPr>
              <a:t>№ </a:t>
            </a:r>
            <a:r>
              <a:rPr dirty="0" sz="1700" spc="5">
                <a:latin typeface="Segoe UI"/>
                <a:cs typeface="Segoe UI"/>
              </a:rPr>
              <a:t>198н </a:t>
            </a:r>
            <a:r>
              <a:rPr dirty="0" sz="1700" spc="10">
                <a:latin typeface="Segoe UI"/>
                <a:cs typeface="Segoe UI"/>
              </a:rPr>
              <a:t>«О </a:t>
            </a:r>
            <a:r>
              <a:rPr dirty="0" sz="1700" spc="5">
                <a:latin typeface="Segoe UI"/>
                <a:cs typeface="Segoe UI"/>
              </a:rPr>
              <a:t>временном </a:t>
            </a:r>
            <a:r>
              <a:rPr dirty="0" sz="1700">
                <a:latin typeface="Segoe UI"/>
                <a:cs typeface="Segoe UI"/>
              </a:rPr>
              <a:t>порядке </a:t>
            </a:r>
            <a:r>
              <a:rPr dirty="0" sz="1700" spc="-45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организации </a:t>
            </a:r>
            <a:r>
              <a:rPr dirty="0" sz="1700" spc="-5">
                <a:latin typeface="Segoe UI"/>
                <a:cs typeface="Segoe UI"/>
              </a:rPr>
              <a:t>работы </a:t>
            </a:r>
            <a:r>
              <a:rPr dirty="0" sz="1700">
                <a:latin typeface="Segoe UI"/>
                <a:cs typeface="Segoe UI"/>
              </a:rPr>
              <a:t>медицинских организаций </a:t>
            </a:r>
            <a:r>
              <a:rPr dirty="0" sz="1700" spc="5">
                <a:latin typeface="Segoe UI"/>
                <a:cs typeface="Segoe UI"/>
              </a:rPr>
              <a:t>в целях </a:t>
            </a:r>
            <a:r>
              <a:rPr dirty="0" sz="1700" spc="10">
                <a:latin typeface="Segoe UI"/>
                <a:cs typeface="Segoe UI"/>
              </a:rPr>
              <a:t>реализации </a:t>
            </a:r>
            <a:r>
              <a:rPr dirty="0" sz="1700" spc="5">
                <a:latin typeface="Segoe UI"/>
                <a:cs typeface="Segoe UI"/>
              </a:rPr>
              <a:t>мер </a:t>
            </a:r>
            <a:r>
              <a:rPr dirty="0" sz="1700" spc="-45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по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профилактике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 spc="10">
                <a:latin typeface="Segoe UI"/>
                <a:cs typeface="Segoe UI"/>
              </a:rPr>
              <a:t>и </a:t>
            </a:r>
            <a:r>
              <a:rPr dirty="0" sz="1700">
                <a:latin typeface="Segoe UI"/>
                <a:cs typeface="Segoe UI"/>
              </a:rPr>
              <a:t>снижению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рисков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распространения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новой</a:t>
            </a:r>
            <a:endParaRPr sz="1700">
              <a:latin typeface="Segoe UI"/>
              <a:cs typeface="Segoe UI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700" spc="5">
                <a:latin typeface="Segoe UI"/>
                <a:cs typeface="Segoe UI"/>
              </a:rPr>
              <a:t>коронавирусной</a:t>
            </a:r>
            <a:r>
              <a:rPr dirty="0" sz="1700" spc="1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инфекции</a:t>
            </a:r>
            <a:r>
              <a:rPr dirty="0" sz="170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COVID-19».</a:t>
            </a:r>
            <a:endParaRPr sz="1700">
              <a:latin typeface="Segoe UI"/>
              <a:cs typeface="Segoe UI"/>
            </a:endParaRPr>
          </a:p>
          <a:p>
            <a:pPr marL="12700" marR="5080">
              <a:lnSpc>
                <a:spcPct val="101099"/>
              </a:lnSpc>
            </a:pPr>
            <a:r>
              <a:rPr dirty="0" sz="1700" spc="10">
                <a:latin typeface="Segoe UI"/>
                <a:cs typeface="Segoe UI"/>
              </a:rPr>
              <a:t>МР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3.1.0229-21.</a:t>
            </a:r>
            <a:r>
              <a:rPr dirty="0" sz="1700" spc="6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Рекомендации</a:t>
            </a:r>
            <a:r>
              <a:rPr dirty="0" sz="1700" spc="4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по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организации</a:t>
            </a:r>
            <a:r>
              <a:rPr dirty="0" sz="1700" spc="5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противоэпидемических</a:t>
            </a:r>
            <a:r>
              <a:rPr dirty="0" sz="1700" spc="7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мероприятий </a:t>
            </a:r>
            <a:r>
              <a:rPr dirty="0" sz="1700" spc="-45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в</a:t>
            </a:r>
            <a:r>
              <a:rPr dirty="0" sz="1700" spc="1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медицинских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организациях,</a:t>
            </a:r>
            <a:r>
              <a:rPr dirty="0" sz="1700" spc="3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осуществляющих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оказание</a:t>
            </a:r>
            <a:r>
              <a:rPr dirty="0" sz="1700" spc="35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медицинской</a:t>
            </a:r>
            <a:r>
              <a:rPr dirty="0" sz="1700" spc="4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помощи </a:t>
            </a:r>
            <a:r>
              <a:rPr dirty="0" sz="1700" spc="1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пациентам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с новой</a:t>
            </a:r>
            <a:r>
              <a:rPr dirty="0" sz="1700" spc="2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коронавирусной</a:t>
            </a:r>
            <a:r>
              <a:rPr dirty="0" sz="1700" spc="5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инфекцией</a:t>
            </a:r>
            <a:r>
              <a:rPr dirty="0" sz="1700" spc="10">
                <a:latin typeface="Segoe UI"/>
                <a:cs typeface="Segoe UI"/>
              </a:rPr>
              <a:t> </a:t>
            </a:r>
            <a:r>
              <a:rPr dirty="0" sz="1700">
                <a:latin typeface="Segoe UI"/>
                <a:cs typeface="Segoe UI"/>
              </a:rPr>
              <a:t>(COVID-19)</a:t>
            </a:r>
            <a:endParaRPr sz="1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700" spc="5">
                <a:latin typeface="Segoe UI"/>
                <a:cs typeface="Segoe UI"/>
              </a:rPr>
              <a:t>(подозрением</a:t>
            </a:r>
            <a:r>
              <a:rPr dirty="0" sz="1700" spc="3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на</a:t>
            </a:r>
            <a:r>
              <a:rPr dirty="0" sz="1700" spc="1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заболевание)</a:t>
            </a:r>
            <a:r>
              <a:rPr dirty="0" sz="1700" spc="2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в</a:t>
            </a:r>
            <a:r>
              <a:rPr dirty="0" sz="1700" spc="10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стационарных</a:t>
            </a:r>
            <a:r>
              <a:rPr dirty="0" sz="1700" spc="35">
                <a:latin typeface="Segoe UI"/>
                <a:cs typeface="Segoe UI"/>
              </a:rPr>
              <a:t> </a:t>
            </a:r>
            <a:r>
              <a:rPr dirty="0" sz="1700" spc="5">
                <a:latin typeface="Segoe UI"/>
                <a:cs typeface="Segoe UI"/>
              </a:rPr>
              <a:t>условиях.</a:t>
            </a:r>
            <a:endParaRPr sz="170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9299" y="3635465"/>
            <a:ext cx="9721850" cy="3834129"/>
            <a:chOff x="519299" y="3635465"/>
            <a:chExt cx="9721850" cy="38341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299" y="3635465"/>
              <a:ext cx="9721555" cy="3833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666" y="3695662"/>
              <a:ext cx="8478638" cy="36896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5218" y="3741490"/>
              <a:ext cx="9435465" cy="3547745"/>
            </a:xfrm>
            <a:custGeom>
              <a:avLst/>
              <a:gdLst/>
              <a:ahLst/>
              <a:cxnLst/>
              <a:rect l="l" t="t" r="r" b="b"/>
              <a:pathLst>
                <a:path w="9435465" h="3547745">
                  <a:moveTo>
                    <a:pt x="9309625" y="0"/>
                  </a:moveTo>
                  <a:lnTo>
                    <a:pt x="125398" y="0"/>
                  </a:lnTo>
                  <a:lnTo>
                    <a:pt x="76585" y="9848"/>
                  </a:lnTo>
                  <a:lnTo>
                    <a:pt x="36726" y="36712"/>
                  </a:lnTo>
                  <a:lnTo>
                    <a:pt x="9853" y="76566"/>
                  </a:lnTo>
                  <a:lnTo>
                    <a:pt x="0" y="125389"/>
                  </a:lnTo>
                  <a:lnTo>
                    <a:pt x="0" y="3421879"/>
                  </a:lnTo>
                  <a:lnTo>
                    <a:pt x="9853" y="3470702"/>
                  </a:lnTo>
                  <a:lnTo>
                    <a:pt x="36726" y="3510556"/>
                  </a:lnTo>
                  <a:lnTo>
                    <a:pt x="76585" y="3537420"/>
                  </a:lnTo>
                  <a:lnTo>
                    <a:pt x="125398" y="3547268"/>
                  </a:lnTo>
                  <a:lnTo>
                    <a:pt x="9309625" y="3547268"/>
                  </a:lnTo>
                  <a:lnTo>
                    <a:pt x="9358448" y="3537420"/>
                  </a:lnTo>
                  <a:lnTo>
                    <a:pt x="9398303" y="3510556"/>
                  </a:lnTo>
                  <a:lnTo>
                    <a:pt x="9425166" y="3470702"/>
                  </a:lnTo>
                  <a:lnTo>
                    <a:pt x="9435015" y="3421879"/>
                  </a:lnTo>
                  <a:lnTo>
                    <a:pt x="9435015" y="125389"/>
                  </a:lnTo>
                  <a:lnTo>
                    <a:pt x="9425166" y="76566"/>
                  </a:lnTo>
                  <a:lnTo>
                    <a:pt x="9398303" y="36712"/>
                  </a:lnTo>
                  <a:lnTo>
                    <a:pt x="9358448" y="9848"/>
                  </a:lnTo>
                  <a:lnTo>
                    <a:pt x="930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07305" y="3813425"/>
            <a:ext cx="7724140" cy="3203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3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нес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льких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анизаций</a:t>
            </a:r>
            <a:r>
              <a:rPr dirty="0" sz="2300" spc="-5">
                <a:solidFill>
                  <a:srgbClr val="1F1F1F"/>
                </a:solidFill>
                <a:latin typeface="Segoe UI"/>
                <a:cs typeface="Segoe UI"/>
              </a:rPr>
              <a:t>,  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соответствующих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минимальным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требованиям,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тяжелыми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тяжёлыми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формами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направлять </a:t>
            </a:r>
            <a:r>
              <a:rPr dirty="0" sz="2300" spc="8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ла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ающие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7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еми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ехн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логиями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орной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жки,</a:t>
            </a:r>
            <a:r>
              <a:rPr dirty="0" sz="230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эфферентной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упреждающей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противовоспалительной</a:t>
            </a:r>
            <a:r>
              <a:rPr dirty="0" sz="23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терапии.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62799" y="3589832"/>
            <a:ext cx="9527540" cy="7362825"/>
            <a:chOff x="10162799" y="3589832"/>
            <a:chExt cx="9527540" cy="73628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2799" y="3589832"/>
              <a:ext cx="9527215" cy="73624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8100" y="3669475"/>
              <a:ext cx="8912908" cy="70219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314467" y="3741490"/>
              <a:ext cx="9172575" cy="7007859"/>
            </a:xfrm>
            <a:custGeom>
              <a:avLst/>
              <a:gdLst/>
              <a:ahLst/>
              <a:cxnLst/>
              <a:rect l="l" t="t" r="r" b="b"/>
              <a:pathLst>
                <a:path w="9172575" h="7007859">
                  <a:moveTo>
                    <a:pt x="8922819" y="0"/>
                  </a:moveTo>
                  <a:lnTo>
                    <a:pt x="249232" y="0"/>
                  </a:lnTo>
                  <a:lnTo>
                    <a:pt x="204428" y="4014"/>
                  </a:lnTo>
                  <a:lnTo>
                    <a:pt x="162260" y="15590"/>
                  </a:lnTo>
                  <a:lnTo>
                    <a:pt x="123432" y="34023"/>
                  </a:lnTo>
                  <a:lnTo>
                    <a:pt x="88648" y="58610"/>
                  </a:lnTo>
                  <a:lnTo>
                    <a:pt x="58610" y="88648"/>
                  </a:lnTo>
                  <a:lnTo>
                    <a:pt x="34023" y="123432"/>
                  </a:lnTo>
                  <a:lnTo>
                    <a:pt x="15590" y="162260"/>
                  </a:lnTo>
                  <a:lnTo>
                    <a:pt x="4014" y="204428"/>
                  </a:lnTo>
                  <a:lnTo>
                    <a:pt x="0" y="249232"/>
                  </a:lnTo>
                  <a:lnTo>
                    <a:pt x="0" y="6757996"/>
                  </a:lnTo>
                  <a:lnTo>
                    <a:pt x="4014" y="6802799"/>
                  </a:lnTo>
                  <a:lnTo>
                    <a:pt x="15590" y="6844967"/>
                  </a:lnTo>
                  <a:lnTo>
                    <a:pt x="34023" y="6883797"/>
                  </a:lnTo>
                  <a:lnTo>
                    <a:pt x="58610" y="6918584"/>
                  </a:lnTo>
                  <a:lnTo>
                    <a:pt x="88648" y="6948625"/>
                  </a:lnTo>
                  <a:lnTo>
                    <a:pt x="123432" y="6973216"/>
                  </a:lnTo>
                  <a:lnTo>
                    <a:pt x="162260" y="6991653"/>
                  </a:lnTo>
                  <a:lnTo>
                    <a:pt x="204428" y="7003231"/>
                  </a:lnTo>
                  <a:lnTo>
                    <a:pt x="249232" y="7007247"/>
                  </a:lnTo>
                  <a:lnTo>
                    <a:pt x="8922819" y="7007247"/>
                  </a:lnTo>
                  <a:lnTo>
                    <a:pt x="8967624" y="7003231"/>
                  </a:lnTo>
                  <a:lnTo>
                    <a:pt x="9009791" y="6991653"/>
                  </a:lnTo>
                  <a:lnTo>
                    <a:pt x="9048619" y="6973216"/>
                  </a:lnTo>
                  <a:lnTo>
                    <a:pt x="9083404" y="6948625"/>
                  </a:lnTo>
                  <a:lnTo>
                    <a:pt x="9113441" y="6918584"/>
                  </a:lnTo>
                  <a:lnTo>
                    <a:pt x="9138028" y="6883797"/>
                  </a:lnTo>
                  <a:lnTo>
                    <a:pt x="9156461" y="6844967"/>
                  </a:lnTo>
                  <a:lnTo>
                    <a:pt x="9168037" y="6802799"/>
                  </a:lnTo>
                  <a:lnTo>
                    <a:pt x="9172052" y="6757996"/>
                  </a:lnTo>
                  <a:lnTo>
                    <a:pt x="9172052" y="249232"/>
                  </a:lnTo>
                  <a:lnTo>
                    <a:pt x="9168037" y="204428"/>
                  </a:lnTo>
                  <a:lnTo>
                    <a:pt x="9156461" y="162260"/>
                  </a:lnTo>
                  <a:lnTo>
                    <a:pt x="9138028" y="123432"/>
                  </a:lnTo>
                  <a:lnTo>
                    <a:pt x="9113441" y="88648"/>
                  </a:lnTo>
                  <a:lnTo>
                    <a:pt x="9083404" y="58610"/>
                  </a:lnTo>
                  <a:lnTo>
                    <a:pt x="9048619" y="34023"/>
                  </a:lnTo>
                  <a:lnTo>
                    <a:pt x="9009791" y="15590"/>
                  </a:lnTo>
                  <a:lnTo>
                    <a:pt x="8967624" y="4014"/>
                  </a:lnTo>
                  <a:lnTo>
                    <a:pt x="8922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633016" y="3900552"/>
            <a:ext cx="8102600" cy="63982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30">
                <a:solidFill>
                  <a:srgbClr val="FF2D66"/>
                </a:solidFill>
                <a:latin typeface="Lucida Sans Unicode"/>
                <a:cs typeface="Lucida Sans Unicode"/>
              </a:rPr>
              <a:t>Требования</a:t>
            </a:r>
            <a:r>
              <a:rPr dirty="0" sz="2550" spc="-15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6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0">
                <a:solidFill>
                  <a:srgbClr val="FF2D66"/>
                </a:solidFill>
                <a:latin typeface="Lucida Sans Unicode"/>
                <a:cs typeface="Lucida Sans Unicode"/>
              </a:rPr>
              <a:t>меди</a:t>
            </a:r>
            <a:r>
              <a:rPr dirty="0" sz="2550" spc="-100">
                <a:solidFill>
                  <a:srgbClr val="FF2D66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-40">
                <a:solidFill>
                  <a:srgbClr val="FF2D66"/>
                </a:solidFill>
                <a:latin typeface="Lucida Sans Unicode"/>
                <a:cs typeface="Lucida Sans Unicode"/>
              </a:rPr>
              <a:t>инс</a:t>
            </a: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ой</a:t>
            </a:r>
            <a:r>
              <a:rPr dirty="0" sz="2550" spc="-17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органи</a:t>
            </a: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75">
                <a:solidFill>
                  <a:srgbClr val="FF2D66"/>
                </a:solidFill>
                <a:latin typeface="Lucida Sans Unicode"/>
                <a:cs typeface="Lucida Sans Unicode"/>
              </a:rPr>
              <a:t>ации:</a:t>
            </a:r>
            <a:endParaRPr sz="255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spcBef>
                <a:spcPts val="2615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неснижаемого</a:t>
            </a:r>
            <a:r>
              <a:rPr dirty="0" sz="25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запаса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СИЗ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персонала;</a:t>
            </a:r>
            <a:endParaRPr sz="2550">
              <a:latin typeface="Lucida Sans Unicode"/>
              <a:cs typeface="Lucida Sans Unicode"/>
            </a:endParaRPr>
          </a:p>
          <a:p>
            <a:pPr marL="424815" marR="572135" indent="-412750">
              <a:lnSpc>
                <a:spcPct val="101099"/>
              </a:lnSpc>
              <a:spcBef>
                <a:spcPts val="855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укладки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абора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би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логи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еско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о 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материала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больного</a:t>
            </a:r>
            <a:r>
              <a:rPr dirty="0" sz="255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(подозр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тельного);</a:t>
            </a:r>
            <a:endParaRPr sz="2550">
              <a:latin typeface="Lucida Sans Unicode"/>
              <a:cs typeface="Lucida Sans Unicode"/>
            </a:endParaRPr>
          </a:p>
          <a:p>
            <a:pPr marL="424815" marR="779780" indent="-412750">
              <a:lnSpc>
                <a:spcPct val="101099"/>
              </a:lnSpc>
              <a:spcBef>
                <a:spcPts val="860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укладки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со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1F1F1F"/>
                </a:solidFill>
                <a:latin typeface="Lucida Sans Unicode"/>
                <a:cs typeface="Lucida Sans Unicode"/>
              </a:rPr>
              <a:t>средс</a:t>
            </a:r>
            <a:r>
              <a:rPr dirty="0" sz="255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вами</a:t>
            </a:r>
            <a:r>
              <a:rPr dirty="0" sz="255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экстренн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й 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профилактики</a:t>
            </a:r>
            <a:r>
              <a:rPr dirty="0" sz="2550" spc="-1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работников;</a:t>
            </a:r>
            <a:endParaRPr sz="2550">
              <a:latin typeface="Lucida Sans Unicode"/>
              <a:cs typeface="Lucida Sans Unicode"/>
            </a:endParaRPr>
          </a:p>
          <a:p>
            <a:pPr marL="424815" marR="343535" indent="-412750">
              <a:lnSpc>
                <a:spcPct val="101099"/>
              </a:lnSpc>
              <a:spcBef>
                <a:spcPts val="860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месячного</a:t>
            </a:r>
            <a:r>
              <a:rPr dirty="0" sz="25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запаса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дези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65">
                <a:solidFill>
                  <a:srgbClr val="1F1F1F"/>
                </a:solidFill>
                <a:latin typeface="Lucida Sans Unicode"/>
                <a:cs typeface="Lucida Sans Unicode"/>
              </a:rPr>
              <a:t>фицирующих  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25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аппарату</a:t>
            </a:r>
            <a:r>
              <a:rPr dirty="0" sz="255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ы;</a:t>
            </a:r>
            <a:endParaRPr sz="2550">
              <a:latin typeface="Lucida Sans Unicode"/>
              <a:cs typeface="Lucida Sans Unicode"/>
            </a:endParaRPr>
          </a:p>
          <a:p>
            <a:pPr marL="424815" marR="1433830" indent="-412750">
              <a:lnSpc>
                <a:spcPct val="101099"/>
              </a:lnSpc>
              <a:spcBef>
                <a:spcPts val="860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тест</a:t>
            </a:r>
            <a:r>
              <a:rPr dirty="0" sz="2550" spc="-434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систем</a:t>
            </a:r>
            <a:r>
              <a:rPr dirty="0" sz="25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бор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55">
                <a:solidFill>
                  <a:srgbClr val="1F1F1F"/>
                </a:solidFill>
                <a:latin typeface="Lucida Sans Unicode"/>
                <a:cs typeface="Lucida Sans Unicode"/>
              </a:rPr>
              <a:t>торной  </a:t>
            </a:r>
            <a:r>
              <a:rPr dirty="0" sz="2550" spc="-70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случае</a:t>
            </a:r>
            <a:r>
              <a:rPr dirty="0" sz="255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60">
                <a:solidFill>
                  <a:srgbClr val="1F1F1F"/>
                </a:solidFill>
                <a:latin typeface="Lucida Sans Unicode"/>
                <a:cs typeface="Lucida Sans Unicode"/>
              </a:rPr>
              <a:t>выявления</a:t>
            </a:r>
            <a:r>
              <a:rPr dirty="0" sz="25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1F1F1F"/>
                </a:solidFill>
                <a:latin typeface="Lucida Sans Unicode"/>
                <a:cs typeface="Lucida Sans Unicode"/>
              </a:rPr>
              <a:t>лиц</a:t>
            </a:r>
            <a:endParaRPr sz="2550">
              <a:latin typeface="Lucida Sans Unicode"/>
              <a:cs typeface="Lucida Sans Unicode"/>
            </a:endParaRPr>
          </a:p>
          <a:p>
            <a:pPr marL="424815">
              <a:lnSpc>
                <a:spcPct val="100000"/>
              </a:lnSpc>
              <a:spcBef>
                <a:spcPts val="30"/>
              </a:spcBef>
            </a:pP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подозрением</a:t>
            </a:r>
            <a:r>
              <a:rPr dirty="0" sz="255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1F1F1F"/>
                </a:solidFill>
                <a:latin typeface="Lucida Sans Unicode"/>
                <a:cs typeface="Lucida Sans Unicode"/>
              </a:rPr>
              <a:t>корона</a:t>
            </a:r>
            <a:r>
              <a:rPr dirty="0" sz="2550" spc="-1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70">
                <a:solidFill>
                  <a:srgbClr val="1F1F1F"/>
                </a:solidFill>
                <a:latin typeface="Lucida Sans Unicode"/>
                <a:cs typeface="Lucida Sans Unicode"/>
              </a:rPr>
              <a:t>ирусную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5">
                <a:solidFill>
                  <a:srgbClr val="1F1F1F"/>
                </a:solidFill>
                <a:latin typeface="Lucida Sans Unicode"/>
                <a:cs typeface="Lucida Sans Unicode"/>
              </a:rPr>
              <a:t>инфе</a:t>
            </a:r>
            <a:r>
              <a:rPr dirty="0" sz="2550" spc="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95">
                <a:solidFill>
                  <a:srgbClr val="1F1F1F"/>
                </a:solidFill>
                <a:latin typeface="Lucida Sans Unicode"/>
                <a:cs typeface="Lucida Sans Unicode"/>
              </a:rPr>
              <a:t>цию;</a:t>
            </a:r>
            <a:endParaRPr sz="255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spcBef>
                <a:spcPts val="894"/>
              </a:spcBef>
              <a:buClr>
                <a:srgbClr val="FF2D66"/>
              </a:buClr>
              <a:buFont typeface="Wingdings"/>
              <a:buChar char=""/>
              <a:tabLst>
                <a:tab pos="424815" algn="l"/>
                <a:tab pos="425450" algn="l"/>
              </a:tabLst>
            </a:pPr>
            <a:r>
              <a:rPr dirty="0" sz="25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55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медицинского</a:t>
            </a:r>
            <a:r>
              <a:rPr dirty="0" sz="255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персонала,</a:t>
            </a:r>
            <a:endParaRPr sz="2550">
              <a:latin typeface="Lucida Sans Unicode"/>
              <a:cs typeface="Lucida Sans Unicode"/>
            </a:endParaRPr>
          </a:p>
          <a:p>
            <a:pPr marL="424815" marR="5080">
              <a:lnSpc>
                <a:spcPct val="101099"/>
              </a:lnSpc>
            </a:pP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обученного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1F1F1F"/>
                </a:solidFill>
                <a:latin typeface="Lucida Sans Unicode"/>
                <a:cs typeface="Lucida Sans Unicode"/>
              </a:rPr>
              <a:t>действиям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5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45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выявлении</a:t>
            </a:r>
            <a:r>
              <a:rPr dirty="0" sz="25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больного </a:t>
            </a:r>
            <a:r>
              <a:rPr dirty="0" sz="2550" spc="-7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1F1F1F"/>
                </a:solidFill>
                <a:latin typeface="Lucida Sans Unicode"/>
                <a:cs typeface="Lucida Sans Unicode"/>
              </a:rPr>
              <a:t>(подозрительного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1F1F1F"/>
                </a:solidFill>
                <a:latin typeface="Lucida Sans Unicode"/>
                <a:cs typeface="Lucida Sans Unicode"/>
              </a:rPr>
              <a:t>на)</a:t>
            </a:r>
            <a:r>
              <a:rPr dirty="0" sz="255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45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91980" y="186941"/>
            <a:ext cx="8997315" cy="54991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95">
                <a:solidFill>
                  <a:srgbClr val="FF2D66"/>
                </a:solidFill>
              </a:rPr>
              <a:t>Особенности</a:t>
            </a:r>
            <a:r>
              <a:rPr dirty="0" sz="3400" spc="-240">
                <a:solidFill>
                  <a:srgbClr val="FF2D66"/>
                </a:solidFill>
              </a:rPr>
              <a:t> </a:t>
            </a:r>
            <a:r>
              <a:rPr dirty="0" sz="3400" spc="-55">
                <a:solidFill>
                  <a:srgbClr val="FF2D66"/>
                </a:solidFill>
              </a:rPr>
              <a:t>эвакуационных</a:t>
            </a:r>
            <a:r>
              <a:rPr dirty="0" sz="3400" spc="-215">
                <a:solidFill>
                  <a:srgbClr val="FF2D66"/>
                </a:solidFill>
              </a:rPr>
              <a:t> </a:t>
            </a:r>
            <a:r>
              <a:rPr dirty="0" sz="3400" spc="-50">
                <a:solidFill>
                  <a:srgbClr val="FF2D66"/>
                </a:solidFill>
              </a:rPr>
              <a:t>мероприятий</a:t>
            </a:r>
            <a:endParaRPr sz="3400"/>
          </a:p>
        </p:txBody>
      </p:sp>
      <p:sp>
        <p:nvSpPr>
          <p:cNvPr id="16" name="object 16"/>
          <p:cNvSpPr txBox="1"/>
          <p:nvPr/>
        </p:nvSpPr>
        <p:spPr>
          <a:xfrm>
            <a:off x="6891980" y="658801"/>
            <a:ext cx="9418320" cy="549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00" spc="-5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80">
                <a:solidFill>
                  <a:srgbClr val="FF2D66"/>
                </a:solidFill>
                <a:latin typeface="Lucida Sans Unicode"/>
                <a:cs typeface="Lucida Sans Unicode"/>
              </a:rPr>
              <a:t>общие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90">
                <a:solidFill>
                  <a:srgbClr val="FF2D66"/>
                </a:solidFill>
                <a:latin typeface="Lucida Sans Unicode"/>
                <a:cs typeface="Lucida Sans Unicode"/>
              </a:rPr>
              <a:t>п</a:t>
            </a:r>
            <a:r>
              <a:rPr dirty="0" sz="3400" spc="-85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3400" spc="-55">
                <a:solidFill>
                  <a:srgbClr val="FF2D66"/>
                </a:solidFill>
                <a:latin typeface="Lucida Sans Unicode"/>
                <a:cs typeface="Lucida Sans Unicode"/>
              </a:rPr>
              <a:t>инципы</a:t>
            </a:r>
            <a:r>
              <a:rPr dirty="0" sz="340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250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3400" spc="-80">
                <a:solidFill>
                  <a:srgbClr val="FF2D66"/>
                </a:solidFill>
                <a:latin typeface="Lucida Sans Unicode"/>
                <a:cs typeface="Lucida Sans Unicode"/>
              </a:rPr>
              <a:t>оспи</a:t>
            </a:r>
            <a:r>
              <a:rPr dirty="0" sz="3400" spc="-10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3400" spc="-35">
                <a:solidFill>
                  <a:srgbClr val="FF2D66"/>
                </a:solidFill>
                <a:latin typeface="Lucida Sans Unicode"/>
                <a:cs typeface="Lucida Sans Unicode"/>
              </a:rPr>
              <a:t>ализации</a:t>
            </a:r>
            <a:r>
              <a:rPr dirty="0" sz="340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90">
                <a:solidFill>
                  <a:srgbClr val="FF2D66"/>
                </a:solidFill>
                <a:latin typeface="Lucida Sans Unicode"/>
                <a:cs typeface="Lucida Sans Unicode"/>
              </a:rPr>
              <a:t>б</a:t>
            </a:r>
            <a:r>
              <a:rPr dirty="0" sz="3400" spc="-12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50">
                <a:solidFill>
                  <a:srgbClr val="FF2D66"/>
                </a:solidFill>
                <a:latin typeface="Lucida Sans Unicode"/>
                <a:cs typeface="Lucida Sans Unicode"/>
              </a:rPr>
              <a:t>льных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034" y="1130169"/>
            <a:ext cx="17520920" cy="208216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077585">
              <a:lnSpc>
                <a:spcPct val="100000"/>
              </a:lnSpc>
              <a:spcBef>
                <a:spcPts val="135"/>
              </a:spcBef>
            </a:pPr>
            <a:r>
              <a:rPr dirty="0" sz="3400" spc="-3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80">
                <a:solidFill>
                  <a:srgbClr val="565656"/>
                </a:solidFill>
                <a:latin typeface="Lucida Sans Unicode"/>
                <a:cs typeface="Lucida Sans Unicode"/>
              </a:rPr>
              <a:t>лиц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9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80">
                <a:solidFill>
                  <a:srgbClr val="565656"/>
                </a:solidFill>
                <a:latin typeface="Lucida Sans Unicode"/>
                <a:cs typeface="Lucida Sans Unicode"/>
              </a:rPr>
              <a:t>п</a:t>
            </a:r>
            <a:r>
              <a:rPr dirty="0" sz="3400" spc="-12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400" spc="-31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400" spc="-45">
                <a:solidFill>
                  <a:srgbClr val="565656"/>
                </a:solidFill>
                <a:latin typeface="Lucida Sans Unicode"/>
                <a:cs typeface="Lucida Sans Unicode"/>
              </a:rPr>
              <a:t>озрением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35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340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400" spc="-430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dirty="0" sz="3400" spc="-310">
                <a:solidFill>
                  <a:srgbClr val="565656"/>
                </a:solidFill>
                <a:latin typeface="Lucida Sans Unicode"/>
                <a:cs typeface="Lucida Sans Unicode"/>
              </a:rPr>
              <a:t>O</a:t>
            </a:r>
            <a:r>
              <a:rPr dirty="0" sz="3400" spc="-145">
                <a:solidFill>
                  <a:srgbClr val="565656"/>
                </a:solidFill>
                <a:latin typeface="Lucida Sans Unicode"/>
                <a:cs typeface="Lucida Sans Unicode"/>
              </a:rPr>
              <a:t>VID</a:t>
            </a:r>
            <a:r>
              <a:rPr dirty="0" sz="3400" spc="-64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400" spc="-480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400" spc="-120">
                <a:solidFill>
                  <a:srgbClr val="565656"/>
                </a:solidFill>
                <a:latin typeface="Lucida Sans Unicode"/>
                <a:cs typeface="Lucida Sans Unicode"/>
              </a:rPr>
              <a:t>*</a:t>
            </a:r>
            <a:endParaRPr sz="3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15"/>
              </a:spcBef>
            </a:pPr>
            <a:r>
              <a:rPr dirty="0" sz="3150" spc="-45">
                <a:solidFill>
                  <a:srgbClr val="0050EF"/>
                </a:solidFill>
                <a:latin typeface="Lucida Sans Unicode"/>
                <a:cs typeface="Lucida Sans Unicode"/>
              </a:rPr>
              <a:t>Госпитализация</a:t>
            </a:r>
            <a:r>
              <a:rPr dirty="0" sz="3150" spc="-2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0050E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315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0">
                <a:solidFill>
                  <a:srgbClr val="0050EF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3150" spc="-2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4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315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315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0050EF"/>
                </a:solidFill>
                <a:latin typeface="Lucida Sans Unicode"/>
                <a:cs typeface="Lucida Sans Unicode"/>
              </a:rPr>
              <a:t>имеющие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3150" spc="-50">
                <a:solidFill>
                  <a:srgbClr val="0050EF"/>
                </a:solidFill>
                <a:latin typeface="Lucida Sans Unicode"/>
                <a:cs typeface="Lucida Sans Unicode"/>
              </a:rPr>
              <a:t>мельцеровские</a:t>
            </a:r>
            <a:r>
              <a:rPr dirty="0" sz="315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0050EF"/>
                </a:solidFill>
                <a:latin typeface="Lucida Sans Unicode"/>
                <a:cs typeface="Lucida Sans Unicode"/>
              </a:rPr>
              <a:t>боксы,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0050EF"/>
                </a:solidFill>
                <a:latin typeface="Lucida Sans Unicode"/>
                <a:cs typeface="Lucida Sans Unicode"/>
              </a:rPr>
              <a:t>либо</a:t>
            </a:r>
            <a:r>
              <a:rPr dirty="0" sz="31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4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0050EF"/>
                </a:solidFill>
                <a:latin typeface="Lucida Sans Unicode"/>
                <a:cs typeface="Lucida Sans Unicode"/>
              </a:rPr>
              <a:t>перепрофилируемые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под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0050EF"/>
                </a:solidFill>
                <a:latin typeface="Lucida Sans Unicode"/>
                <a:cs typeface="Lucida Sans Unicode"/>
              </a:rPr>
              <a:t>специализированные</a:t>
            </a:r>
            <a:r>
              <a:rPr dirty="0" sz="3150" spc="-21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0050EF"/>
                </a:solidFill>
                <a:latin typeface="Lucida Sans Unicode"/>
                <a:cs typeface="Lucida Sans Unicode"/>
              </a:rPr>
              <a:t>учреждения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448413" y="682805"/>
            <a:ext cx="9766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285">
                <a:solidFill>
                  <a:srgbClr val="0050EF"/>
                </a:solidFill>
                <a:latin typeface="Lucida Sans Unicode"/>
                <a:cs typeface="Lucida Sans Unicode"/>
              </a:rPr>
              <a:t>.3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0090" y="628430"/>
            <a:ext cx="5041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55">
                <a:solidFill>
                  <a:srgbClr val="A6A6A6"/>
                </a:solidFill>
                <a:latin typeface="Lucida Sans Unicode"/>
                <a:cs typeface="Lucida Sans Unicode"/>
              </a:rPr>
              <a:t>45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26" y="8838711"/>
            <a:ext cx="8592820" cy="1899920"/>
          </a:xfrm>
          <a:custGeom>
            <a:avLst/>
            <a:gdLst/>
            <a:ahLst/>
            <a:cxnLst/>
            <a:rect l="l" t="t" r="r" b="b"/>
            <a:pathLst>
              <a:path w="8592820" h="1899920">
                <a:moveTo>
                  <a:pt x="0" y="118024"/>
                </a:moveTo>
                <a:lnTo>
                  <a:pt x="9276" y="72078"/>
                </a:lnTo>
                <a:lnTo>
                  <a:pt x="34572" y="34563"/>
                </a:lnTo>
                <a:lnTo>
                  <a:pt x="72093" y="9273"/>
                </a:lnTo>
                <a:lnTo>
                  <a:pt x="118042" y="0"/>
                </a:lnTo>
                <a:lnTo>
                  <a:pt x="8474637" y="0"/>
                </a:lnTo>
                <a:lnTo>
                  <a:pt x="8520582" y="9273"/>
                </a:lnTo>
                <a:lnTo>
                  <a:pt x="8558097" y="34563"/>
                </a:lnTo>
                <a:lnTo>
                  <a:pt x="8583388" y="72078"/>
                </a:lnTo>
                <a:lnTo>
                  <a:pt x="8592661" y="118024"/>
                </a:lnTo>
                <a:lnTo>
                  <a:pt x="8592661" y="1781608"/>
                </a:lnTo>
                <a:lnTo>
                  <a:pt x="8583388" y="1827558"/>
                </a:lnTo>
                <a:lnTo>
                  <a:pt x="8558097" y="1865082"/>
                </a:lnTo>
                <a:lnTo>
                  <a:pt x="8520582" y="1890382"/>
                </a:lnTo>
                <a:lnTo>
                  <a:pt x="8474637" y="1899660"/>
                </a:lnTo>
                <a:lnTo>
                  <a:pt x="118042" y="1899660"/>
                </a:lnTo>
                <a:lnTo>
                  <a:pt x="72093" y="1890382"/>
                </a:lnTo>
                <a:lnTo>
                  <a:pt x="34572" y="1865082"/>
                </a:lnTo>
                <a:lnTo>
                  <a:pt x="9276" y="1827558"/>
                </a:lnTo>
                <a:lnTo>
                  <a:pt x="0" y="1781608"/>
                </a:lnTo>
                <a:lnTo>
                  <a:pt x="0" y="11802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8579" y="8935034"/>
            <a:ext cx="8068309" cy="1640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Койки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пациентов,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находящихся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крайне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состоянии,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тре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ующих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Л: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17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нарушение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сознания;</a:t>
            </a:r>
            <a:endParaRPr sz="1700">
              <a:latin typeface="Lucida Sans Unicode"/>
              <a:cs typeface="Lucida Sans Unicode"/>
            </a:endParaRPr>
          </a:p>
          <a:p>
            <a:pPr marL="38100" marR="3494404">
              <a:lnSpc>
                <a:spcPct val="122100"/>
              </a:lnSpc>
              <a:spcBef>
                <a:spcPts val="5"/>
              </a:spcBef>
            </a:pP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19323" sz="1725" spc="-22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19323" sz="17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1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320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(на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кисл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апии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;  </a:t>
            </a: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9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23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6099971"/>
            <a:ext cx="8592820" cy="2552700"/>
          </a:xfrm>
          <a:custGeom>
            <a:avLst/>
            <a:gdLst/>
            <a:ahLst/>
            <a:cxnLst/>
            <a:rect l="l" t="t" r="r" b="b"/>
            <a:pathLst>
              <a:path w="8592820" h="2552700">
                <a:moveTo>
                  <a:pt x="0" y="97929"/>
                </a:moveTo>
                <a:lnTo>
                  <a:pt x="7692" y="59803"/>
                </a:lnTo>
                <a:lnTo>
                  <a:pt x="28672" y="28676"/>
                </a:lnTo>
                <a:lnTo>
                  <a:pt x="59791" y="7693"/>
                </a:lnTo>
                <a:lnTo>
                  <a:pt x="97901" y="0"/>
                </a:lnTo>
                <a:lnTo>
                  <a:pt x="8494732" y="0"/>
                </a:lnTo>
                <a:lnTo>
                  <a:pt x="8532858" y="7693"/>
                </a:lnTo>
                <a:lnTo>
                  <a:pt x="8563985" y="28676"/>
                </a:lnTo>
                <a:lnTo>
                  <a:pt x="8584968" y="59803"/>
                </a:lnTo>
                <a:lnTo>
                  <a:pt x="8592661" y="97929"/>
                </a:lnTo>
                <a:lnTo>
                  <a:pt x="8592661" y="2454227"/>
                </a:lnTo>
                <a:lnTo>
                  <a:pt x="8584968" y="2492353"/>
                </a:lnTo>
                <a:lnTo>
                  <a:pt x="8563985" y="2523480"/>
                </a:lnTo>
                <a:lnTo>
                  <a:pt x="8532858" y="2544463"/>
                </a:lnTo>
                <a:lnTo>
                  <a:pt x="8494732" y="2552156"/>
                </a:lnTo>
                <a:lnTo>
                  <a:pt x="97901" y="2552156"/>
                </a:lnTo>
                <a:lnTo>
                  <a:pt x="59791" y="2544463"/>
                </a:lnTo>
                <a:lnTo>
                  <a:pt x="28672" y="2523480"/>
                </a:lnTo>
                <a:lnTo>
                  <a:pt x="7692" y="2492353"/>
                </a:lnTo>
                <a:lnTo>
                  <a:pt x="0" y="2454227"/>
                </a:lnTo>
                <a:lnTo>
                  <a:pt x="0" y="97929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8087" y="6059707"/>
            <a:ext cx="7785734" cy="2452370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Койки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состоянии,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требующих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ИВЛ: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700" spc="5">
                <a:solidFill>
                  <a:srgbClr val="1F1F1F"/>
                </a:solidFill>
                <a:latin typeface="Segoe UI"/>
                <a:cs typeface="Segoe UI"/>
              </a:rPr>
              <a:t>1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ней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тяже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ти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рите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иев:</a:t>
            </a:r>
            <a:endParaRPr sz="1700">
              <a:latin typeface="Lucida Sans Unicode"/>
              <a:cs typeface="Lucida Sans Unicode"/>
            </a:endParaRPr>
          </a:p>
          <a:p>
            <a:pPr marL="243840" marR="285750">
              <a:lnSpc>
                <a:spcPct val="122100"/>
              </a:lnSpc>
              <a:spcBef>
                <a:spcPts val="20"/>
              </a:spcBef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насыщение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кислородом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пульсоксиметрии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700" spc="-4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95%;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1700" spc="-4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5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0">
                <a:solidFill>
                  <a:srgbClr val="1F1F1F"/>
                </a:solidFill>
                <a:latin typeface="Lucida Sans Unicode"/>
                <a:cs typeface="Lucida Sans Unicode"/>
              </a:rPr>
              <a:t>°C;</a:t>
            </a:r>
            <a:endParaRPr sz="1700">
              <a:latin typeface="Lucida Sans Unicode"/>
              <a:cs typeface="Lucida Sans Unicode"/>
            </a:endParaRPr>
          </a:p>
          <a:p>
            <a:pPr marL="243840">
              <a:lnSpc>
                <a:spcPct val="100000"/>
              </a:lnSpc>
              <a:spcBef>
                <a:spcPts val="450"/>
              </a:spcBef>
            </a:pP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ас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ота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дыха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ельных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движений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1700">
              <a:latin typeface="Lucida Sans Unicode"/>
              <a:cs typeface="Lucida Sans Unicode"/>
            </a:endParaRPr>
          </a:p>
          <a:p>
            <a:pPr marL="476250" marR="243840" indent="-232410">
              <a:lnSpc>
                <a:spcPct val="101099"/>
              </a:lnSpc>
              <a:spcBef>
                <a:spcPts val="430"/>
              </a:spcBef>
            </a:pP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г)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распространенностью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обо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22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легки</a:t>
            </a:r>
            <a:r>
              <a:rPr dirty="0" sz="1700" spc="-22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ее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5%.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126" y="2104247"/>
            <a:ext cx="8592820" cy="3809365"/>
          </a:xfrm>
          <a:custGeom>
            <a:avLst/>
            <a:gdLst/>
            <a:ahLst/>
            <a:cxnLst/>
            <a:rect l="l" t="t" r="r" b="b"/>
            <a:pathLst>
              <a:path w="8592820" h="3809365">
                <a:moveTo>
                  <a:pt x="0" y="133118"/>
                </a:moveTo>
                <a:lnTo>
                  <a:pt x="6786" y="91061"/>
                </a:lnTo>
                <a:lnTo>
                  <a:pt x="25685" y="54521"/>
                </a:lnTo>
                <a:lnTo>
                  <a:pt x="54503" y="25698"/>
                </a:lnTo>
                <a:lnTo>
                  <a:pt x="91048" y="6791"/>
                </a:lnTo>
                <a:lnTo>
                  <a:pt x="133127" y="0"/>
                </a:lnTo>
                <a:lnTo>
                  <a:pt x="8459543" y="0"/>
                </a:lnTo>
                <a:lnTo>
                  <a:pt x="8501600" y="6791"/>
                </a:lnTo>
                <a:lnTo>
                  <a:pt x="8538139" y="25698"/>
                </a:lnTo>
                <a:lnTo>
                  <a:pt x="8566963" y="54521"/>
                </a:lnTo>
                <a:lnTo>
                  <a:pt x="8585870" y="91061"/>
                </a:lnTo>
                <a:lnTo>
                  <a:pt x="8592661" y="133118"/>
                </a:lnTo>
                <a:lnTo>
                  <a:pt x="8592661" y="3676022"/>
                </a:lnTo>
                <a:lnTo>
                  <a:pt x="8585870" y="3718078"/>
                </a:lnTo>
                <a:lnTo>
                  <a:pt x="8566963" y="3754618"/>
                </a:lnTo>
                <a:lnTo>
                  <a:pt x="8538139" y="3783442"/>
                </a:lnTo>
                <a:lnTo>
                  <a:pt x="8501600" y="3802349"/>
                </a:lnTo>
                <a:lnTo>
                  <a:pt x="8459543" y="3809140"/>
                </a:lnTo>
                <a:lnTo>
                  <a:pt x="133127" y="3809140"/>
                </a:lnTo>
                <a:lnTo>
                  <a:pt x="91048" y="3802349"/>
                </a:lnTo>
                <a:lnTo>
                  <a:pt x="54503" y="3783442"/>
                </a:lnTo>
                <a:lnTo>
                  <a:pt x="25685" y="3754618"/>
                </a:lnTo>
                <a:lnTo>
                  <a:pt x="6786" y="3718078"/>
                </a:lnTo>
                <a:lnTo>
                  <a:pt x="0" y="3676022"/>
                </a:lnTo>
                <a:lnTo>
                  <a:pt x="0" y="133118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8579" y="2074378"/>
            <a:ext cx="7740650" cy="3761104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495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Ко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пац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ентов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средней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тяжест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204470" marR="1846580" indent="-204470">
              <a:lnSpc>
                <a:spcPct val="101899"/>
              </a:lnSpc>
              <a:spcBef>
                <a:spcPts val="1180"/>
              </a:spcBef>
              <a:buFont typeface="Segoe UI"/>
              <a:buAutoNum type="romanUcPeriod"/>
              <a:tabLst>
                <a:tab pos="204470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амбулаторном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лечении,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сохранении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температуры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1700" spc="-459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5">
                <a:solidFill>
                  <a:srgbClr val="1F1F1F"/>
                </a:solidFill>
                <a:latin typeface="Lucida Sans Unicode"/>
                <a:cs typeface="Lucida Sans Unicode"/>
              </a:rPr>
              <a:t>38,5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95">
                <a:solidFill>
                  <a:srgbClr val="1F1F1F"/>
                </a:solidFill>
                <a:latin typeface="Lucida Sans Unicode"/>
                <a:cs typeface="Lucida Sans Unicode"/>
              </a:rPr>
              <a:t>°C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более.</a:t>
            </a:r>
            <a:endParaRPr sz="1700">
              <a:latin typeface="Lucida Sans Unicode"/>
              <a:cs typeface="Lucida Sans Unicode"/>
            </a:endParaRPr>
          </a:p>
          <a:p>
            <a:pPr marL="292100" indent="-250825">
              <a:lnSpc>
                <a:spcPct val="100000"/>
              </a:lnSpc>
              <a:spcBef>
                <a:spcPts val="20"/>
              </a:spcBef>
              <a:buAutoNum type="romanUcPeriod"/>
              <a:tabLst>
                <a:tab pos="292735" algn="l"/>
              </a:tabLst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вне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зависимости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состояния:</a:t>
            </a:r>
            <a:endParaRPr sz="1700">
              <a:latin typeface="Lucida Sans Unicode"/>
              <a:cs typeface="Lucida Sans Unicode"/>
            </a:endParaRPr>
          </a:p>
          <a:p>
            <a:pPr lvl="1" marL="489584" indent="-216535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490220" algn="l"/>
              </a:tabLst>
            </a:pP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пациенты,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относящиеся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группе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риска;</a:t>
            </a:r>
            <a:endParaRPr sz="1700">
              <a:latin typeface="Lucida Sans Unicode"/>
              <a:cs typeface="Lucida Sans Unicode"/>
            </a:endParaRPr>
          </a:p>
          <a:p>
            <a:pPr lvl="1" marL="501650" marR="30480" indent="-232410">
              <a:lnSpc>
                <a:spcPct val="101099"/>
              </a:lnSpc>
              <a:spcBef>
                <a:spcPts val="430"/>
              </a:spcBef>
              <a:buAutoNum type="arabicParenR"/>
              <a:tabLst>
                <a:tab pos="509270" algn="l"/>
              </a:tabLst>
            </a:pP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пациенты,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проживающие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общежитии,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многонаселенной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квартире,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лицами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старше </a:t>
            </a:r>
            <a:r>
              <a:rPr dirty="0" sz="1700" spc="-175">
                <a:solidFill>
                  <a:srgbClr val="1F1F1F"/>
                </a:solidFill>
                <a:latin typeface="Lucida Sans Unicode"/>
                <a:cs typeface="Lucida Sans Unicode"/>
              </a:rPr>
              <a:t>65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лет,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лицами,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страдающими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хроническими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бронхолегочной,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сердечно-сосудистой</a:t>
            </a:r>
            <a:endParaRPr sz="1700">
              <a:latin typeface="Lucida Sans Unicode"/>
              <a:cs typeface="Lucida Sans Unicode"/>
            </a:endParaRPr>
          </a:p>
          <a:p>
            <a:pPr marL="501650">
              <a:lnSpc>
                <a:spcPct val="100000"/>
              </a:lnSpc>
              <a:spcBef>
                <a:spcPts val="25"/>
              </a:spcBef>
            </a:pP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эндокринной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систем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двух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критериев:</a:t>
            </a:r>
            <a:endParaRPr sz="1700">
              <a:latin typeface="Lucida Sans Unicode"/>
              <a:cs typeface="Lucida Sans Unicode"/>
            </a:endParaRPr>
          </a:p>
          <a:p>
            <a:pPr marL="621665" marR="2954655">
              <a:lnSpc>
                <a:spcPct val="122100"/>
              </a:lnSpc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S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19323" sz="1725" spc="-22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19323" sz="17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95%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(обязательный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крите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); 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8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1700" spc="-145">
                <a:solidFill>
                  <a:srgbClr val="1F1F1F"/>
                </a:solidFill>
                <a:latin typeface="Lucida Sans Unicode"/>
                <a:cs typeface="Lucida Sans Unicode"/>
              </a:rPr>
              <a:t>C;</a:t>
            </a:r>
            <a:endParaRPr sz="1700">
              <a:latin typeface="Lucida Sans Unicode"/>
              <a:cs typeface="Lucida Sans Unicode"/>
            </a:endParaRPr>
          </a:p>
          <a:p>
            <a:pPr marL="621665">
              <a:lnSpc>
                <a:spcPct val="100000"/>
              </a:lnSpc>
              <a:spcBef>
                <a:spcPts val="450"/>
              </a:spcBef>
            </a:pP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12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74841" y="2104247"/>
            <a:ext cx="10013315" cy="3230880"/>
          </a:xfrm>
          <a:custGeom>
            <a:avLst/>
            <a:gdLst/>
            <a:ahLst/>
            <a:cxnLst/>
            <a:rect l="l" t="t" r="r" b="b"/>
            <a:pathLst>
              <a:path w="10013315" h="3230879">
                <a:moveTo>
                  <a:pt x="0" y="116842"/>
                </a:moveTo>
                <a:lnTo>
                  <a:pt x="9178" y="71349"/>
                </a:lnTo>
                <a:lnTo>
                  <a:pt x="34211" y="34211"/>
                </a:lnTo>
                <a:lnTo>
                  <a:pt x="71349" y="9178"/>
                </a:lnTo>
                <a:lnTo>
                  <a:pt x="116842" y="0"/>
                </a:lnTo>
                <a:lnTo>
                  <a:pt x="9896472" y="0"/>
                </a:lnTo>
                <a:lnTo>
                  <a:pt x="9941965" y="9178"/>
                </a:lnTo>
                <a:lnTo>
                  <a:pt x="9979103" y="34211"/>
                </a:lnTo>
                <a:lnTo>
                  <a:pt x="10004136" y="71349"/>
                </a:lnTo>
                <a:lnTo>
                  <a:pt x="10013314" y="116842"/>
                </a:lnTo>
                <a:lnTo>
                  <a:pt x="10013314" y="3113998"/>
                </a:lnTo>
                <a:lnTo>
                  <a:pt x="10004136" y="3159490"/>
                </a:lnTo>
                <a:lnTo>
                  <a:pt x="9979103" y="3196629"/>
                </a:lnTo>
                <a:lnTo>
                  <a:pt x="9941965" y="3221662"/>
                </a:lnTo>
                <a:lnTo>
                  <a:pt x="9896472" y="3230840"/>
                </a:lnTo>
                <a:lnTo>
                  <a:pt x="116842" y="3230840"/>
                </a:lnTo>
                <a:lnTo>
                  <a:pt x="71349" y="3221662"/>
                </a:lnTo>
                <a:lnTo>
                  <a:pt x="34211" y="3196629"/>
                </a:lnTo>
                <a:lnTo>
                  <a:pt x="9178" y="3159490"/>
                </a:lnTo>
                <a:lnTo>
                  <a:pt x="0" y="3113998"/>
                </a:lnTo>
                <a:lnTo>
                  <a:pt x="0" y="116842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655967" y="2067109"/>
            <a:ext cx="8303895" cy="310959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15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ойки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НИВЛ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38100" marR="2046605">
              <a:lnSpc>
                <a:spcPct val="143200"/>
              </a:lnSpc>
              <a:spcBef>
                <a:spcPts val="355"/>
              </a:spcBef>
            </a:pP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критериев*: </a:t>
            </a:r>
            <a:r>
              <a:rPr dirty="0" sz="1700" spc="-5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19323" sz="1725" spc="-22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19323" sz="17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320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1700">
              <a:latin typeface="Lucida Sans Unicode"/>
              <a:cs typeface="Lucida Sans Unicode"/>
            </a:endParaRPr>
          </a:p>
          <a:p>
            <a:pPr marL="38100" marR="7071995">
              <a:lnSpc>
                <a:spcPct val="143200"/>
              </a:lnSpc>
            </a:pP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18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8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1700" spc="-204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;  </a:t>
            </a: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9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≥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195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700">
              <a:latin typeface="Lucida Sans Unicode"/>
              <a:cs typeface="Lucida Sans Unicode"/>
            </a:endParaRPr>
          </a:p>
          <a:p>
            <a:pPr algn="just" marL="38100" marR="30480">
              <a:lnSpc>
                <a:spcPct val="101600"/>
              </a:lnSpc>
              <a:spcBef>
                <a:spcPts val="865"/>
              </a:spcBef>
            </a:pPr>
            <a:r>
              <a:rPr dirty="0" sz="1550" spc="-25">
                <a:solidFill>
                  <a:srgbClr val="353535"/>
                </a:solidFill>
                <a:latin typeface="Lucida Sans Unicode"/>
                <a:cs typeface="Lucida Sans Unicode"/>
              </a:rPr>
              <a:t>Дополнительными</a:t>
            </a:r>
            <a:r>
              <a:rPr dirty="0" sz="155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5">
                <a:solidFill>
                  <a:srgbClr val="353535"/>
                </a:solidFill>
                <a:latin typeface="Lucida Sans Unicode"/>
                <a:cs typeface="Lucida Sans Unicode"/>
              </a:rPr>
              <a:t>признаками</a:t>
            </a:r>
            <a:r>
              <a:rPr dirty="0" sz="155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0">
                <a:solidFill>
                  <a:srgbClr val="353535"/>
                </a:solidFill>
                <a:latin typeface="Lucida Sans Unicode"/>
                <a:cs typeface="Lucida Sans Unicode"/>
              </a:rPr>
              <a:t>нахождения</a:t>
            </a:r>
            <a:r>
              <a:rPr dirty="0" sz="155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53535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155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8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55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">
                <a:solidFill>
                  <a:srgbClr val="353535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155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53535"/>
                </a:solidFill>
                <a:latin typeface="Lucida Sans Unicode"/>
                <a:cs typeface="Lucida Sans Unicode"/>
              </a:rPr>
              <a:t>состоянии</a:t>
            </a:r>
            <a:r>
              <a:rPr dirty="0" sz="155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20">
                <a:solidFill>
                  <a:srgbClr val="353535"/>
                </a:solidFill>
                <a:latin typeface="Lucida Sans Unicode"/>
                <a:cs typeface="Lucida Sans Unicode"/>
              </a:rPr>
              <a:t>являются </a:t>
            </a:r>
            <a:r>
              <a:rPr dirty="0" sz="1550" spc="-4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353535"/>
                </a:solidFill>
                <a:latin typeface="Lucida Sans Unicode"/>
                <a:cs typeface="Lucida Sans Unicode"/>
              </a:rPr>
              <a:t>снижение </a:t>
            </a:r>
            <a:r>
              <a:rPr dirty="0" sz="1550" spc="5">
                <a:solidFill>
                  <a:srgbClr val="353535"/>
                </a:solidFill>
                <a:latin typeface="Lucida Sans Unicode"/>
                <a:cs typeface="Lucida Sans Unicode"/>
              </a:rPr>
              <a:t>уровня </a:t>
            </a:r>
            <a:r>
              <a:rPr dirty="0" sz="1550" spc="-15">
                <a:solidFill>
                  <a:srgbClr val="353535"/>
                </a:solidFill>
                <a:latin typeface="Lucida Sans Unicode"/>
                <a:cs typeface="Lucida Sans Unicode"/>
              </a:rPr>
              <a:t>сознания, </a:t>
            </a:r>
            <a:r>
              <a:rPr dirty="0" sz="1550" spc="-20">
                <a:solidFill>
                  <a:srgbClr val="353535"/>
                </a:solidFill>
                <a:latin typeface="Lucida Sans Unicode"/>
                <a:cs typeface="Lucida Sans Unicode"/>
              </a:rPr>
              <a:t>ажитация, </a:t>
            </a:r>
            <a:r>
              <a:rPr dirty="0" sz="1550" spc="-10">
                <a:solidFill>
                  <a:srgbClr val="353535"/>
                </a:solidFill>
                <a:latin typeface="Lucida Sans Unicode"/>
                <a:cs typeface="Lucida Sans Unicode"/>
              </a:rPr>
              <a:t>нестабильные </a:t>
            </a:r>
            <a:r>
              <a:rPr dirty="0" sz="1550" spc="-30">
                <a:solidFill>
                  <a:srgbClr val="353535"/>
                </a:solidFill>
                <a:latin typeface="Lucida Sans Unicode"/>
                <a:cs typeface="Lucida Sans Unicode"/>
              </a:rPr>
              <a:t>гемодинамические </a:t>
            </a:r>
            <a:r>
              <a:rPr dirty="0" sz="1550" spc="-15">
                <a:solidFill>
                  <a:srgbClr val="353535"/>
                </a:solidFill>
                <a:latin typeface="Lucida Sans Unicode"/>
                <a:cs typeface="Lucida Sans Unicode"/>
              </a:rPr>
              <a:t>показатели </a:t>
            </a:r>
            <a:r>
              <a:rPr dirty="0" sz="1550" spc="-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53535"/>
                </a:solidFill>
                <a:latin typeface="Lucida Sans Unicode"/>
                <a:cs typeface="Lucida Sans Unicode"/>
              </a:rPr>
              <a:t>(систолическое</a:t>
            </a:r>
            <a:r>
              <a:rPr dirty="0" sz="1550" spc="-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353535"/>
                </a:solidFill>
                <a:latin typeface="Lucida Sans Unicode"/>
                <a:cs typeface="Lucida Sans Unicode"/>
              </a:rPr>
              <a:t>артериальное</a:t>
            </a:r>
            <a:r>
              <a:rPr dirty="0" sz="155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5">
                <a:solidFill>
                  <a:srgbClr val="353535"/>
                </a:solidFill>
                <a:latin typeface="Lucida Sans Unicode"/>
                <a:cs typeface="Lucida Sans Unicode"/>
              </a:rPr>
              <a:t>давление</a:t>
            </a:r>
            <a:r>
              <a:rPr dirty="0" sz="15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50">
                <a:solidFill>
                  <a:srgbClr val="353535"/>
                </a:solidFill>
                <a:latin typeface="Lucida Sans Unicode"/>
                <a:cs typeface="Lucida Sans Unicode"/>
              </a:rPr>
              <a:t>&lt;</a:t>
            </a:r>
            <a:r>
              <a:rPr dirty="0" sz="1550" spc="-4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25">
                <a:solidFill>
                  <a:srgbClr val="353535"/>
                </a:solidFill>
                <a:latin typeface="Lucida Sans Unicode"/>
                <a:cs typeface="Lucida Sans Unicode"/>
              </a:rPr>
              <a:t>90</a:t>
            </a:r>
            <a:r>
              <a:rPr dirty="0" sz="155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5">
                <a:solidFill>
                  <a:srgbClr val="353535"/>
                </a:solidFill>
                <a:latin typeface="Lucida Sans Unicode"/>
                <a:cs typeface="Lucida Sans Unicode"/>
              </a:rPr>
              <a:t>мм</a:t>
            </a:r>
            <a:r>
              <a:rPr dirty="0" sz="15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70">
                <a:solidFill>
                  <a:srgbClr val="353535"/>
                </a:solidFill>
                <a:latin typeface="Lucida Sans Unicode"/>
                <a:cs typeface="Lucida Sans Unicode"/>
              </a:rPr>
              <a:t>рт.</a:t>
            </a:r>
            <a:r>
              <a:rPr dirty="0" sz="1550" spc="-65">
                <a:solidFill>
                  <a:srgbClr val="353535"/>
                </a:solidFill>
                <a:latin typeface="Lucida Sans Unicode"/>
                <a:cs typeface="Lucida Sans Unicode"/>
              </a:rPr>
              <a:t> ст.,</a:t>
            </a:r>
            <a:endParaRPr sz="1550">
              <a:latin typeface="Lucida Sans Unicode"/>
              <a:cs typeface="Lucida Sans Unicode"/>
            </a:endParaRPr>
          </a:p>
          <a:p>
            <a:pPr algn="just" marL="38100">
              <a:lnSpc>
                <a:spcPct val="100000"/>
              </a:lnSpc>
              <a:spcBef>
                <a:spcPts val="30"/>
              </a:spcBef>
            </a:pPr>
            <a:r>
              <a:rPr dirty="0" sz="1550" spc="-30">
                <a:solidFill>
                  <a:srgbClr val="353535"/>
                </a:solidFill>
                <a:latin typeface="Lucida Sans Unicode"/>
                <a:cs typeface="Lucida Sans Unicode"/>
              </a:rPr>
              <a:t>диастолическое</a:t>
            </a:r>
            <a:r>
              <a:rPr dirty="0" sz="155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353535"/>
                </a:solidFill>
                <a:latin typeface="Lucida Sans Unicode"/>
                <a:cs typeface="Lucida Sans Unicode"/>
              </a:rPr>
              <a:t>артериальное</a:t>
            </a:r>
            <a:r>
              <a:rPr dirty="0" sz="155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5">
                <a:solidFill>
                  <a:srgbClr val="353535"/>
                </a:solidFill>
                <a:latin typeface="Lucida Sans Unicode"/>
                <a:cs typeface="Lucida Sans Unicode"/>
              </a:rPr>
              <a:t>давление</a:t>
            </a:r>
            <a:r>
              <a:rPr dirty="0" sz="15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450">
                <a:solidFill>
                  <a:srgbClr val="353535"/>
                </a:solidFill>
                <a:latin typeface="Lucida Sans Unicode"/>
                <a:cs typeface="Lucida Sans Unicode"/>
              </a:rPr>
              <a:t>&lt;</a:t>
            </a:r>
            <a:r>
              <a:rPr dirty="0" sz="1550" spc="-4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20">
                <a:solidFill>
                  <a:srgbClr val="353535"/>
                </a:solidFill>
                <a:latin typeface="Lucida Sans Unicode"/>
                <a:cs typeface="Lucida Sans Unicode"/>
              </a:rPr>
              <a:t>60</a:t>
            </a:r>
            <a:r>
              <a:rPr dirty="0" sz="155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35">
                <a:solidFill>
                  <a:srgbClr val="353535"/>
                </a:solidFill>
                <a:latin typeface="Lucida Sans Unicode"/>
                <a:cs typeface="Lucida Sans Unicode"/>
              </a:rPr>
              <a:t>мм</a:t>
            </a:r>
            <a:r>
              <a:rPr dirty="0" sz="15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70">
                <a:solidFill>
                  <a:srgbClr val="353535"/>
                </a:solidFill>
                <a:latin typeface="Lucida Sans Unicode"/>
                <a:cs typeface="Lucida Sans Unicode"/>
              </a:rPr>
              <a:t>рт. </a:t>
            </a:r>
            <a:r>
              <a:rPr dirty="0" sz="1550" spc="-50">
                <a:solidFill>
                  <a:srgbClr val="353535"/>
                </a:solidFill>
                <a:latin typeface="Lucida Sans Unicode"/>
                <a:cs typeface="Lucida Sans Unicode"/>
              </a:rPr>
              <a:t>ст.).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98057" y="10337993"/>
            <a:ext cx="6659880" cy="462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* 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Госпитализация осуществляется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с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учетом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требований,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предусмотренных 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приказом</a:t>
            </a:r>
            <a:r>
              <a:rPr dirty="0" sz="14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Минздрава</a:t>
            </a: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России</a:t>
            </a:r>
            <a:r>
              <a:rPr dirty="0" sz="14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0">
                <a:solidFill>
                  <a:srgbClr val="353535"/>
                </a:solidFill>
                <a:latin typeface="Lucida Sans Unicode"/>
                <a:cs typeface="Lucida Sans Unicode"/>
              </a:rPr>
              <a:t>19.03.2020</a:t>
            </a:r>
            <a:r>
              <a:rPr dirty="0" sz="14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15">
                <a:solidFill>
                  <a:srgbClr val="353535"/>
                </a:solidFill>
                <a:latin typeface="Lucida Sans Unicode"/>
                <a:cs typeface="Lucida Sans Unicode"/>
              </a:rPr>
              <a:t>№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353535"/>
                </a:solidFill>
                <a:latin typeface="Lucida Sans Unicode"/>
                <a:cs typeface="Lucida Sans Unicode"/>
              </a:rPr>
              <a:t>198н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ред.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0">
                <a:solidFill>
                  <a:srgbClr val="353535"/>
                </a:solidFill>
                <a:latin typeface="Lucida Sans Unicode"/>
                <a:cs typeface="Lucida Sans Unicode"/>
              </a:rPr>
              <a:t>22.07.2021</a:t>
            </a: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N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353535"/>
                </a:solidFill>
                <a:latin typeface="Lucida Sans Unicode"/>
                <a:cs typeface="Lucida Sans Unicode"/>
              </a:rPr>
              <a:t>792н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043178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35">
                <a:solidFill>
                  <a:srgbClr val="FF2D66"/>
                </a:solidFill>
              </a:rPr>
              <a:t>По</a:t>
            </a:r>
            <a:r>
              <a:rPr dirty="0" spc="-160">
                <a:solidFill>
                  <a:srgbClr val="FF2D66"/>
                </a:solidFill>
              </a:rPr>
              <a:t>р</a:t>
            </a:r>
            <a:r>
              <a:rPr dirty="0" spc="-65">
                <a:solidFill>
                  <a:srgbClr val="FF2D66"/>
                </a:solidFill>
              </a:rPr>
              <a:t>я</a:t>
            </a:r>
            <a:r>
              <a:rPr dirty="0" spc="-80">
                <a:solidFill>
                  <a:srgbClr val="FF2D66"/>
                </a:solidFill>
              </a:rPr>
              <a:t>д</a:t>
            </a:r>
            <a:r>
              <a:rPr dirty="0" spc="-55">
                <a:solidFill>
                  <a:srgbClr val="FF2D66"/>
                </a:solidFill>
              </a:rPr>
              <a:t>ок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250">
                <a:solidFill>
                  <a:srgbClr val="FF2D66"/>
                </a:solidFill>
              </a:rPr>
              <a:t>г</a:t>
            </a:r>
            <a:r>
              <a:rPr dirty="0" spc="-90">
                <a:solidFill>
                  <a:srgbClr val="FF2D66"/>
                </a:solidFill>
              </a:rPr>
              <a:t>оспи</a:t>
            </a:r>
            <a:r>
              <a:rPr dirty="0" spc="-120">
                <a:solidFill>
                  <a:srgbClr val="FF2D66"/>
                </a:solidFill>
              </a:rPr>
              <a:t>т</a:t>
            </a:r>
            <a:r>
              <a:rPr dirty="0" spc="-45">
                <a:solidFill>
                  <a:srgbClr val="FF2D66"/>
                </a:solidFill>
              </a:rPr>
              <a:t>ализац</a:t>
            </a:r>
            <a:r>
              <a:rPr dirty="0" spc="-6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120">
                <a:solidFill>
                  <a:srgbClr val="FF2D66"/>
                </a:solidFill>
              </a:rPr>
              <a:t>в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0">
                <a:solidFill>
                  <a:srgbClr val="FF2D66"/>
                </a:solidFill>
              </a:rPr>
              <a:t>ме</a:t>
            </a:r>
            <a:r>
              <a:rPr dirty="0" spc="-165">
                <a:solidFill>
                  <a:srgbClr val="FF2D66"/>
                </a:solidFill>
              </a:rPr>
              <a:t>д</a:t>
            </a:r>
            <a:r>
              <a:rPr dirty="0" spc="-110">
                <a:solidFill>
                  <a:srgbClr val="FF2D66"/>
                </a:solidFill>
              </a:rPr>
              <a:t>иц</a:t>
            </a:r>
            <a:r>
              <a:rPr dirty="0" spc="-114">
                <a:solidFill>
                  <a:srgbClr val="FF2D66"/>
                </a:solidFill>
              </a:rPr>
              <a:t>и</a:t>
            </a:r>
            <a:r>
              <a:rPr dirty="0" spc="-60">
                <a:solidFill>
                  <a:srgbClr val="FF2D66"/>
                </a:solidFill>
              </a:rPr>
              <a:t>нские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40">
                <a:solidFill>
                  <a:srgbClr val="FF2D66"/>
                </a:solidFill>
              </a:rPr>
              <a:t>ор</a:t>
            </a:r>
            <a:r>
              <a:rPr dirty="0" spc="-150">
                <a:solidFill>
                  <a:srgbClr val="FF2D66"/>
                </a:solidFill>
              </a:rPr>
              <a:t>г</a:t>
            </a:r>
            <a:r>
              <a:rPr dirty="0" spc="-60">
                <a:solidFill>
                  <a:srgbClr val="FF2D66"/>
                </a:solidFill>
              </a:rPr>
              <a:t>анизации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1980" y="898849"/>
            <a:ext cx="114769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зависимости</a:t>
            </a:r>
            <a:r>
              <a:rPr dirty="0" sz="3150" spc="-2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565656"/>
                </a:solidFill>
                <a:latin typeface="Lucida Sans Unicode"/>
                <a:cs typeface="Lucida Sans Unicode"/>
              </a:rPr>
              <a:t>от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степени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565656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3150" spc="-2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заболевания*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44049" y="682805"/>
            <a:ext cx="98044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74841" y="5505304"/>
            <a:ext cx="10012680" cy="4539615"/>
          </a:xfrm>
          <a:custGeom>
            <a:avLst/>
            <a:gdLst/>
            <a:ahLst/>
            <a:cxnLst/>
            <a:rect l="l" t="t" r="r" b="b"/>
            <a:pathLst>
              <a:path w="10012680" h="4539615">
                <a:moveTo>
                  <a:pt x="0" y="115750"/>
                </a:moveTo>
                <a:lnTo>
                  <a:pt x="9097" y="70697"/>
                </a:lnTo>
                <a:lnTo>
                  <a:pt x="33904" y="33904"/>
                </a:lnTo>
                <a:lnTo>
                  <a:pt x="70697" y="9097"/>
                </a:lnTo>
                <a:lnTo>
                  <a:pt x="115750" y="0"/>
                </a:lnTo>
                <a:lnTo>
                  <a:pt x="9896472" y="0"/>
                </a:lnTo>
                <a:lnTo>
                  <a:pt x="9941526" y="9097"/>
                </a:lnTo>
                <a:lnTo>
                  <a:pt x="9978319" y="33904"/>
                </a:lnTo>
                <a:lnTo>
                  <a:pt x="10003126" y="70697"/>
                </a:lnTo>
                <a:lnTo>
                  <a:pt x="10012223" y="115750"/>
                </a:lnTo>
                <a:lnTo>
                  <a:pt x="10012223" y="4423356"/>
                </a:lnTo>
                <a:lnTo>
                  <a:pt x="10003126" y="4468409"/>
                </a:lnTo>
                <a:lnTo>
                  <a:pt x="9978319" y="4505202"/>
                </a:lnTo>
                <a:lnTo>
                  <a:pt x="9941526" y="4530010"/>
                </a:lnTo>
                <a:lnTo>
                  <a:pt x="9896472" y="4539107"/>
                </a:lnTo>
                <a:lnTo>
                  <a:pt x="115750" y="4539107"/>
                </a:lnTo>
                <a:lnTo>
                  <a:pt x="70697" y="4530010"/>
                </a:lnTo>
                <a:lnTo>
                  <a:pt x="33904" y="4505202"/>
                </a:lnTo>
                <a:lnTo>
                  <a:pt x="9097" y="4468409"/>
                </a:lnTo>
                <a:lnTo>
                  <a:pt x="0" y="4423356"/>
                </a:lnTo>
                <a:lnTo>
                  <a:pt x="0" y="115750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676730" y="5600772"/>
            <a:ext cx="9032240" cy="425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4099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Пациенты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возрасте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18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лет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госпитализируются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налич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3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кри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ер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ев:</a:t>
            </a:r>
            <a:endParaRPr sz="2000">
              <a:latin typeface="Lucida Sans Unicode"/>
              <a:cs typeface="Lucida Sans Unicode"/>
            </a:endParaRPr>
          </a:p>
          <a:p>
            <a:pPr marL="12700" marR="1461770">
              <a:lnSpc>
                <a:spcPct val="132700"/>
              </a:lnSpc>
              <a:spcBef>
                <a:spcPts val="655"/>
              </a:spcBef>
            </a:pP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а)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1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26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114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8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1700" spc="-20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день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обра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щ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95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70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38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1700" spc="-20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ечение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90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ей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7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льше; 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б)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дыхательная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недостаточность;</a:t>
            </a:r>
            <a:endParaRPr sz="1700">
              <a:latin typeface="Lucida Sans Unicode"/>
              <a:cs typeface="Lucida Sans Unicode"/>
            </a:endParaRPr>
          </a:p>
          <a:p>
            <a:pPr marL="12700" marR="3230880">
              <a:lnSpc>
                <a:spcPct val="132700"/>
              </a:lnSpc>
            </a:pPr>
            <a:r>
              <a:rPr dirty="0" sz="1700" spc="45">
                <a:solidFill>
                  <a:srgbClr val="1F1F1F"/>
                </a:solidFill>
                <a:latin typeface="Lucida Sans Unicode"/>
                <a:cs typeface="Lucida Sans Unicode"/>
              </a:rPr>
              <a:t>в)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тахикардия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детей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20%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возрастной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нормы;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г)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емор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агич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ес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сыпи;</a:t>
            </a:r>
            <a:endParaRPr sz="1700">
              <a:latin typeface="Lucida Sans Unicode"/>
              <a:cs typeface="Lucida Sans Unicode"/>
            </a:endParaRPr>
          </a:p>
          <a:p>
            <a:pPr marL="269875" marR="1494790" indent="-257810">
              <a:lnSpc>
                <a:spcPct val="101099"/>
              </a:lnSpc>
              <a:spcBef>
                <a:spcPts val="640"/>
              </a:spcBef>
            </a:pP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д)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любого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следующих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экстренных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неотложных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признаков: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судороги;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шок;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тяжелая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дыхательная</a:t>
            </a:r>
            <a:r>
              <a:rPr dirty="0" sz="17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недостаточность;</a:t>
            </a:r>
            <a:endParaRPr sz="1700">
              <a:latin typeface="Lucida Sans Unicode"/>
              <a:cs typeface="Lucida Sans Unicode"/>
            </a:endParaRPr>
          </a:p>
          <a:p>
            <a:pPr marL="269875" marR="2593975">
              <a:lnSpc>
                <a:spcPct val="101099"/>
              </a:lnSpc>
            </a:pP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тяжелое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обезвоживание;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угнетение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сознания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(сонливость)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возбуждение;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е)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7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тяжелых</a:t>
            </a:r>
            <a:r>
              <a:rPr dirty="0" sz="17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фоновых</a:t>
            </a:r>
            <a:r>
              <a:rPr dirty="0" sz="17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заболеваний;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32700"/>
              </a:lnSpc>
            </a:pP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ж)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невозможность </a:t>
            </a:r>
            <a:r>
              <a:rPr dirty="0" sz="1700" spc="-5">
                <a:solidFill>
                  <a:srgbClr val="1F1F1F"/>
                </a:solidFill>
                <a:latin typeface="Lucida Sans Unicode"/>
                <a:cs typeface="Lucida Sans Unicode"/>
              </a:rPr>
              <a:t>изоляции </a:t>
            </a:r>
            <a:r>
              <a:rPr dirty="0" sz="17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170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проживании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700" spc="-30">
                <a:solidFill>
                  <a:srgbClr val="1F1F1F"/>
                </a:solidFill>
                <a:latin typeface="Lucida Sans Unicode"/>
                <a:cs typeface="Lucida Sans Unicode"/>
              </a:rPr>
              <a:t>лицами, относящими к </a:t>
            </a:r>
            <a:r>
              <a:rPr dirty="0" sz="1700" spc="-55">
                <a:solidFill>
                  <a:srgbClr val="1F1F1F"/>
                </a:solidFill>
                <a:latin typeface="Lucida Sans Unicode"/>
                <a:cs typeface="Lucida Sans Unicode"/>
              </a:rPr>
              <a:t>группе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риска; </a:t>
            </a:r>
            <a:r>
              <a:rPr dirty="0" sz="1700" spc="-5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1F1F1F"/>
                </a:solidFill>
                <a:latin typeface="Lucida Sans Unicode"/>
                <a:cs typeface="Lucida Sans Unicode"/>
              </a:rPr>
              <a:t>з)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отсутствие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условий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1F1F1F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1F1F1F"/>
                </a:solidFill>
                <a:latin typeface="Lucida Sans Unicode"/>
                <a:cs typeface="Lucida Sans Unicode"/>
              </a:rPr>
              <a:t>дому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7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1F1F1F"/>
                </a:solidFill>
                <a:latin typeface="Lucida Sans Unicode"/>
                <a:cs typeface="Lucida Sans Unicode"/>
              </a:rPr>
              <a:t>гарантий</a:t>
            </a:r>
            <a:r>
              <a:rPr dirty="0" sz="17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1F1F1F"/>
                </a:solidFill>
                <a:latin typeface="Lucida Sans Unicode"/>
                <a:cs typeface="Lucida Sans Unicode"/>
              </a:rPr>
              <a:t>выполнения</a:t>
            </a:r>
            <a:r>
              <a:rPr dirty="0" sz="17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рекомендаций.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3723" y="628430"/>
            <a:ext cx="5270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65">
                <a:solidFill>
                  <a:srgbClr val="A6A6A6"/>
                </a:solidFill>
                <a:latin typeface="Lucida Sans Unicode"/>
                <a:cs typeface="Lucida Sans Unicode"/>
              </a:rPr>
              <a:t>46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644" y="1997828"/>
            <a:ext cx="9489440" cy="8931910"/>
            <a:chOff x="511644" y="1997828"/>
            <a:chExt cx="9489440" cy="8931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44" y="1997828"/>
              <a:ext cx="9489170" cy="8931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27" y="1998953"/>
              <a:ext cx="9058029" cy="8582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580" y="2103702"/>
              <a:ext cx="9203055" cy="8645525"/>
            </a:xfrm>
            <a:custGeom>
              <a:avLst/>
              <a:gdLst/>
              <a:ahLst/>
              <a:cxnLst/>
              <a:rect l="l" t="t" r="r" b="b"/>
              <a:pathLst>
                <a:path w="9203055" h="8645525">
                  <a:moveTo>
                    <a:pt x="9050209" y="0"/>
                  </a:moveTo>
                  <a:lnTo>
                    <a:pt x="152412" y="0"/>
                  </a:lnTo>
                  <a:lnTo>
                    <a:pt x="104236" y="7765"/>
                  </a:lnTo>
                  <a:lnTo>
                    <a:pt x="62397" y="29393"/>
                  </a:lnTo>
                  <a:lnTo>
                    <a:pt x="29405" y="62377"/>
                  </a:lnTo>
                  <a:lnTo>
                    <a:pt x="7769" y="104213"/>
                  </a:lnTo>
                  <a:lnTo>
                    <a:pt x="0" y="152394"/>
                  </a:lnTo>
                  <a:lnTo>
                    <a:pt x="0" y="8492622"/>
                  </a:lnTo>
                  <a:lnTo>
                    <a:pt x="7769" y="8540795"/>
                  </a:lnTo>
                  <a:lnTo>
                    <a:pt x="29405" y="8582634"/>
                  </a:lnTo>
                  <a:lnTo>
                    <a:pt x="62397" y="8615627"/>
                  </a:lnTo>
                  <a:lnTo>
                    <a:pt x="104236" y="8637265"/>
                  </a:lnTo>
                  <a:lnTo>
                    <a:pt x="152412" y="8645035"/>
                  </a:lnTo>
                  <a:lnTo>
                    <a:pt x="9050209" y="8645035"/>
                  </a:lnTo>
                  <a:lnTo>
                    <a:pt x="9098390" y="8637265"/>
                  </a:lnTo>
                  <a:lnTo>
                    <a:pt x="9140226" y="8615627"/>
                  </a:lnTo>
                  <a:lnTo>
                    <a:pt x="9173210" y="8582634"/>
                  </a:lnTo>
                  <a:lnTo>
                    <a:pt x="9194838" y="8540795"/>
                  </a:lnTo>
                  <a:lnTo>
                    <a:pt x="9202604" y="8492622"/>
                  </a:lnTo>
                  <a:lnTo>
                    <a:pt x="9202604" y="152394"/>
                  </a:lnTo>
                  <a:lnTo>
                    <a:pt x="9194838" y="104213"/>
                  </a:lnTo>
                  <a:lnTo>
                    <a:pt x="9173210" y="62377"/>
                  </a:lnTo>
                  <a:lnTo>
                    <a:pt x="9140226" y="29393"/>
                  </a:lnTo>
                  <a:lnTo>
                    <a:pt x="9098390" y="7765"/>
                  </a:lnTo>
                  <a:lnTo>
                    <a:pt x="9050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29653" y="2210390"/>
            <a:ext cx="8385175" cy="80460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00B895"/>
                </a:solidFill>
                <a:latin typeface="Lucida Sans Unicode"/>
                <a:cs typeface="Lucida Sans Unicode"/>
              </a:rPr>
              <a:t>Временный </a:t>
            </a:r>
            <a:r>
              <a:rPr dirty="0" sz="2000" spc="-55">
                <a:solidFill>
                  <a:srgbClr val="00B895"/>
                </a:solidFill>
                <a:latin typeface="Lucida Sans Unicode"/>
                <a:cs typeface="Lucida Sans Unicode"/>
              </a:rPr>
              <a:t>порядок </a:t>
            </a:r>
            <a:r>
              <a:rPr dirty="0" sz="2000" spc="-50">
                <a:solidFill>
                  <a:srgbClr val="00B895"/>
                </a:solidFill>
                <a:latin typeface="Lucida Sans Unicode"/>
                <a:cs typeface="Lucida Sans Unicode"/>
              </a:rPr>
              <a:t>приема </a:t>
            </a:r>
            <a:r>
              <a:rPr dirty="0" sz="2000" spc="-40">
                <a:solidFill>
                  <a:srgbClr val="00B895"/>
                </a:solidFill>
                <a:latin typeface="Lucida Sans Unicode"/>
                <a:cs typeface="Lucida Sans Unicode"/>
              </a:rPr>
              <a:t>пациентов </a:t>
            </a:r>
            <a:r>
              <a:rPr dirty="0" sz="2000" spc="-50">
                <a:solidFill>
                  <a:srgbClr val="00B895"/>
                </a:solidFill>
                <a:latin typeface="Lucida Sans Unicode"/>
                <a:cs typeface="Lucida Sans Unicode"/>
              </a:rPr>
              <a:t>организациями, </a:t>
            </a:r>
            <a:r>
              <a:rPr dirty="0" sz="2000" spc="-4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00B895"/>
                </a:solidFill>
                <a:latin typeface="Lucida Sans Unicode"/>
                <a:cs typeface="Lucida Sans Unicode"/>
              </a:rPr>
              <a:t>оказывающими </a:t>
            </a:r>
            <a:r>
              <a:rPr dirty="0" sz="2000" spc="-40">
                <a:solidFill>
                  <a:srgbClr val="00B895"/>
                </a:solidFill>
                <a:latin typeface="Lucida Sans Unicode"/>
                <a:cs typeface="Lucida Sans Unicode"/>
              </a:rPr>
              <a:t>специализированную, </a:t>
            </a:r>
            <a:r>
              <a:rPr dirty="0" sz="2000" spc="75">
                <a:solidFill>
                  <a:srgbClr val="00B895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65">
                <a:solidFill>
                  <a:srgbClr val="00B895"/>
                </a:solidFill>
                <a:latin typeface="Lucida Sans Unicode"/>
                <a:cs typeface="Lucida Sans Unicode"/>
              </a:rPr>
              <a:t>том </a:t>
            </a:r>
            <a:r>
              <a:rPr dirty="0" sz="2000" spc="-15">
                <a:solidFill>
                  <a:srgbClr val="00B895"/>
                </a:solidFill>
                <a:latin typeface="Lucida Sans Unicode"/>
                <a:cs typeface="Lucida Sans Unicode"/>
              </a:rPr>
              <a:t>числе </a:t>
            </a:r>
            <a:r>
              <a:rPr dirty="0" sz="2000" spc="-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00B895"/>
                </a:solidFill>
                <a:latin typeface="Lucida Sans Unicode"/>
                <a:cs typeface="Lucida Sans Unicode"/>
              </a:rPr>
              <a:t>высокотехнологичную,</a:t>
            </a:r>
            <a:r>
              <a:rPr dirty="0" sz="20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00B895"/>
                </a:solidFill>
                <a:latin typeface="Lucida Sans Unicode"/>
                <a:cs typeface="Lucida Sans Unicode"/>
              </a:rPr>
              <a:t>медицинскую</a:t>
            </a:r>
            <a:r>
              <a:rPr dirty="0" sz="2000" spc="-12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00B895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2000" spc="-12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00B895"/>
                </a:solidFill>
                <a:latin typeface="Lucida Sans Unicode"/>
                <a:cs typeface="Lucida Sans Unicode"/>
              </a:rPr>
              <a:t>плановой</a:t>
            </a:r>
            <a:r>
              <a:rPr dirty="0" sz="20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00B895"/>
                </a:solidFill>
                <a:latin typeface="Lucida Sans Unicode"/>
                <a:cs typeface="Lucida Sans Unicode"/>
              </a:rPr>
              <a:t>форме</a:t>
            </a:r>
            <a:endParaRPr sz="2000">
              <a:latin typeface="Lucida Sans Unicode"/>
              <a:cs typeface="Lucida Sans Unicode"/>
            </a:endParaRPr>
          </a:p>
          <a:p>
            <a:pPr marL="12700" marR="3432810">
              <a:lnSpc>
                <a:spcPct val="101099"/>
              </a:lnSpc>
              <a:spcBef>
                <a:spcPts val="2415"/>
              </a:spcBef>
            </a:pPr>
            <a:r>
              <a:rPr dirty="0" sz="1700" spc="-20">
                <a:solidFill>
                  <a:srgbClr val="00B895"/>
                </a:solidFill>
                <a:latin typeface="Lucida Sans Unicode"/>
                <a:cs typeface="Lucida Sans Unicode"/>
              </a:rPr>
              <a:t>Руководители</a:t>
            </a:r>
            <a:r>
              <a:rPr dirty="0" sz="1700" spc="-114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B895"/>
                </a:solidFill>
                <a:latin typeface="Lucida Sans Unicode"/>
                <a:cs typeface="Lucida Sans Unicode"/>
              </a:rPr>
              <a:t>органов</a:t>
            </a:r>
            <a:r>
              <a:rPr dirty="0" sz="1700" spc="-10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00B895"/>
                </a:solidFill>
                <a:latin typeface="Lucida Sans Unicode"/>
                <a:cs typeface="Lucida Sans Unicode"/>
              </a:rPr>
              <a:t>исполнительной</a:t>
            </a:r>
            <a:r>
              <a:rPr dirty="0" sz="1700" spc="-10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B895"/>
                </a:solidFill>
                <a:latin typeface="Lucida Sans Unicode"/>
                <a:cs typeface="Lucida Sans Unicode"/>
              </a:rPr>
              <a:t>власти </a:t>
            </a:r>
            <a:r>
              <a:rPr dirty="0" sz="1700" spc="-5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B895"/>
                </a:solidFill>
                <a:latin typeface="Lucida Sans Unicode"/>
                <a:cs typeface="Lucida Sans Unicode"/>
              </a:rPr>
              <a:t>субъектов</a:t>
            </a:r>
            <a:r>
              <a:rPr dirty="0" sz="17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70">
                <a:solidFill>
                  <a:srgbClr val="00B895"/>
                </a:solidFill>
                <a:latin typeface="Lucida Sans Unicode"/>
                <a:cs typeface="Lucida Sans Unicode"/>
              </a:rPr>
              <a:t>РФ</a:t>
            </a:r>
            <a:r>
              <a:rPr dirty="0" sz="1700" spc="-114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5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00B895"/>
                </a:solidFill>
                <a:latin typeface="Lucida Sans Unicode"/>
                <a:cs typeface="Lucida Sans Unicode"/>
              </a:rPr>
              <a:t>сфере</a:t>
            </a:r>
            <a:r>
              <a:rPr dirty="0" sz="17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B895"/>
                </a:solidFill>
                <a:latin typeface="Lucida Sans Unicode"/>
                <a:cs typeface="Lucida Sans Unicode"/>
              </a:rPr>
              <a:t>охраны</a:t>
            </a:r>
            <a:r>
              <a:rPr dirty="0" sz="1700" spc="-1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B895"/>
                </a:solidFill>
                <a:latin typeface="Lucida Sans Unicode"/>
                <a:cs typeface="Lucida Sans Unicode"/>
              </a:rPr>
              <a:t>здоро</a:t>
            </a:r>
            <a:r>
              <a:rPr dirty="0" sz="1700" spc="-25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10">
                <a:solidFill>
                  <a:srgbClr val="00B895"/>
                </a:solidFill>
                <a:latin typeface="Lucida Sans Unicode"/>
                <a:cs typeface="Lucida Sans Unicode"/>
              </a:rPr>
              <a:t>ья:</a:t>
            </a:r>
            <a:endParaRPr sz="1700">
              <a:latin typeface="Lucida Sans Unicode"/>
              <a:cs typeface="Lucida Sans Unicode"/>
            </a:endParaRPr>
          </a:p>
          <a:p>
            <a:pPr marL="218440" indent="-206375">
              <a:lnSpc>
                <a:spcPct val="100000"/>
              </a:lnSpc>
              <a:spcBef>
                <a:spcPts val="885"/>
              </a:spcBef>
              <a:buClr>
                <a:srgbClr val="00B895"/>
              </a:buClr>
              <a:buAutoNum type="arabicPeriod"/>
              <a:tabLst>
                <a:tab pos="219075" algn="l"/>
              </a:tabLst>
            </a:pPr>
            <a:r>
              <a:rPr dirty="0" sz="1700" spc="-20">
                <a:latin typeface="Lucida Sans Unicode"/>
                <a:cs typeface="Lucida Sans Unicode"/>
              </a:rPr>
              <a:t>Обеспечивают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к</a:t>
            </a:r>
            <a:r>
              <a:rPr dirty="0" sz="1700" spc="-20">
                <a:latin typeface="Lucida Sans Unicode"/>
                <a:cs typeface="Lucida Sans Unicode"/>
              </a:rPr>
              <a:t>орректировку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и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утвер</a:t>
            </a:r>
            <a:r>
              <a:rPr dirty="0" sz="1700" spc="-80">
                <a:latin typeface="Lucida Sans Unicode"/>
                <a:cs typeface="Lucida Sans Unicode"/>
              </a:rPr>
              <a:t>ж</a:t>
            </a:r>
            <a:r>
              <a:rPr dirty="0" sz="1700" spc="-70">
                <a:latin typeface="Lucida Sans Unicode"/>
                <a:cs typeface="Lucida Sans Unicode"/>
              </a:rPr>
              <a:t>д</a:t>
            </a:r>
            <a:r>
              <a:rPr dirty="0" sz="1700" spc="-20">
                <a:latin typeface="Lucida Sans Unicode"/>
                <a:cs typeface="Lucida Sans Unicode"/>
              </a:rPr>
              <a:t>ение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1700" spc="-75">
                <a:latin typeface="Lucida Sans Unicode"/>
                <a:cs typeface="Lucida Sans Unicode"/>
              </a:rPr>
              <a:t>схем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маршрутизации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пациентов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для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оказания</a:t>
            </a:r>
            <a:r>
              <a:rPr dirty="0" sz="1700" spc="-7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специализированной,</a:t>
            </a:r>
            <a:endParaRPr sz="1700">
              <a:latin typeface="Lucida Sans Unicode"/>
              <a:cs typeface="Lucida Sans Unicode"/>
            </a:endParaRPr>
          </a:p>
          <a:p>
            <a:pPr marL="274320" marR="5080">
              <a:lnSpc>
                <a:spcPct val="101099"/>
              </a:lnSpc>
            </a:pPr>
            <a:r>
              <a:rPr dirty="0" sz="1700" spc="85">
                <a:latin typeface="Lucida Sans Unicode"/>
                <a:cs typeface="Lucida Sans Unicode"/>
              </a:rPr>
              <a:t>в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50">
                <a:latin typeface="Lucida Sans Unicode"/>
                <a:cs typeface="Lucida Sans Unicode"/>
              </a:rPr>
              <a:t>том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75">
                <a:latin typeface="Lucida Sans Unicode"/>
                <a:cs typeface="Lucida Sans Unicode"/>
              </a:rPr>
              <a:t>ч</a:t>
            </a:r>
            <a:r>
              <a:rPr dirty="0" sz="1700" spc="-15">
                <a:latin typeface="Lucida Sans Unicode"/>
                <a:cs typeface="Lucida Sans Unicode"/>
              </a:rPr>
              <a:t>исл</a:t>
            </a:r>
            <a:r>
              <a:rPr dirty="0" sz="1700" spc="-10">
                <a:latin typeface="Lucida Sans Unicode"/>
                <a:cs typeface="Lucida Sans Unicode"/>
              </a:rPr>
              <a:t>е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высокотехнол</a:t>
            </a:r>
            <a:r>
              <a:rPr dirty="0" sz="1700" spc="-30">
                <a:latin typeface="Lucida Sans Unicode"/>
                <a:cs typeface="Lucida Sans Unicode"/>
              </a:rPr>
              <a:t>о</a:t>
            </a:r>
            <a:r>
              <a:rPr dirty="0" sz="1700" spc="-15">
                <a:latin typeface="Lucida Sans Unicode"/>
                <a:cs typeface="Lucida Sans Unicode"/>
              </a:rPr>
              <a:t>ги</a:t>
            </a:r>
            <a:r>
              <a:rPr dirty="0" sz="1700" spc="-10">
                <a:latin typeface="Lucida Sans Unicode"/>
                <a:cs typeface="Lucida Sans Unicode"/>
              </a:rPr>
              <a:t>ч</a:t>
            </a:r>
            <a:r>
              <a:rPr dirty="0" sz="1700" spc="-40">
                <a:latin typeface="Lucida Sans Unicode"/>
                <a:cs typeface="Lucida Sans Unicode"/>
              </a:rPr>
              <a:t>ной,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65">
                <a:latin typeface="Lucida Sans Unicode"/>
                <a:cs typeface="Lucida Sans Unicode"/>
              </a:rPr>
              <a:t>ме</a:t>
            </a:r>
            <a:r>
              <a:rPr dirty="0" sz="1700" spc="-80">
                <a:latin typeface="Lucida Sans Unicode"/>
                <a:cs typeface="Lucida Sans Unicode"/>
              </a:rPr>
              <a:t>д</a:t>
            </a:r>
            <a:r>
              <a:rPr dirty="0" sz="1700" spc="-40">
                <a:latin typeface="Lucida Sans Unicode"/>
                <a:cs typeface="Lucida Sans Unicode"/>
              </a:rPr>
              <a:t>иц</a:t>
            </a:r>
            <a:r>
              <a:rPr dirty="0" sz="1700" spc="-35">
                <a:latin typeface="Lucida Sans Unicode"/>
                <a:cs typeface="Lucida Sans Unicode"/>
              </a:rPr>
              <a:t>и</a:t>
            </a:r>
            <a:r>
              <a:rPr dirty="0" sz="1700" spc="-35">
                <a:latin typeface="Lucida Sans Unicode"/>
                <a:cs typeface="Lucida Sans Unicode"/>
              </a:rPr>
              <a:t>нской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помо</a:t>
            </a:r>
            <a:r>
              <a:rPr dirty="0" sz="1700" spc="-45">
                <a:latin typeface="Lucida Sans Unicode"/>
                <a:cs typeface="Lucida Sans Unicode"/>
              </a:rPr>
              <a:t>щ</a:t>
            </a:r>
            <a:r>
              <a:rPr dirty="0" sz="1700" spc="-15">
                <a:latin typeface="Lucida Sans Unicode"/>
                <a:cs typeface="Lucida Sans Unicode"/>
              </a:rPr>
              <a:t>и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85">
                <a:latin typeface="Lucida Sans Unicode"/>
                <a:cs typeface="Lucida Sans Unicode"/>
              </a:rPr>
              <a:t>в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плановой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форме  </a:t>
            </a:r>
            <a:r>
              <a:rPr dirty="0" sz="1700" spc="85">
                <a:latin typeface="Lucida Sans Unicode"/>
                <a:cs typeface="Lucida Sans Unicode"/>
              </a:rPr>
              <a:t>в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медицинские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организации,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осуществляющие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50">
                <a:latin typeface="Lucida Sans Unicode"/>
                <a:cs typeface="Lucida Sans Unicode"/>
              </a:rPr>
              <a:t>медицинскую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помощь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5"/>
              </a:spcBef>
            </a:pPr>
            <a:r>
              <a:rPr dirty="0" sz="1700" spc="85">
                <a:latin typeface="Lucida Sans Unicode"/>
                <a:cs typeface="Lucida Sans Unicode"/>
              </a:rPr>
              <a:t>в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50">
                <a:latin typeface="Lucida Sans Unicode"/>
                <a:cs typeface="Lucida Sans Unicode"/>
              </a:rPr>
              <a:t>стационарных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условиях.</a:t>
            </a:r>
            <a:endParaRPr sz="1700">
              <a:latin typeface="Lucida Sans Unicode"/>
              <a:cs typeface="Lucida Sans Unicode"/>
            </a:endParaRPr>
          </a:p>
          <a:p>
            <a:pPr marL="238125" indent="-226060">
              <a:lnSpc>
                <a:spcPct val="100000"/>
              </a:lnSpc>
              <a:spcBef>
                <a:spcPts val="880"/>
              </a:spcBef>
              <a:buClr>
                <a:srgbClr val="00B895"/>
              </a:buClr>
              <a:buAutoNum type="arabicPeriod" startAt="2"/>
              <a:tabLst>
                <a:tab pos="238760" algn="l"/>
              </a:tabLst>
            </a:pPr>
            <a:r>
              <a:rPr dirty="0" sz="1700" spc="-20">
                <a:latin typeface="Lucida Sans Unicode"/>
                <a:cs typeface="Lucida Sans Unicode"/>
              </a:rPr>
              <a:t>Обеспечивают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проведение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лабораторного</a:t>
            </a:r>
            <a:r>
              <a:rPr dirty="0" sz="1700" spc="-114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исследования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1700" spc="-50">
                <a:latin typeface="Lucida Sans Unicode"/>
                <a:cs typeface="Lucida Sans Unicode"/>
              </a:rPr>
              <a:t>перед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плановой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госпитализ</a:t>
            </a:r>
            <a:r>
              <a:rPr dirty="0" sz="1700" spc="-35">
                <a:latin typeface="Lucida Sans Unicode"/>
                <a:cs typeface="Lucida Sans Unicode"/>
              </a:rPr>
              <a:t>а</a:t>
            </a:r>
            <a:r>
              <a:rPr dirty="0" sz="1700" spc="-40">
                <a:latin typeface="Lucida Sans Unicode"/>
                <a:cs typeface="Lucida Sans Unicode"/>
              </a:rPr>
              <a:t>цией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био</a:t>
            </a:r>
            <a:r>
              <a:rPr dirty="0" sz="1700" spc="-15">
                <a:latin typeface="Lucida Sans Unicode"/>
                <a:cs typeface="Lucida Sans Unicode"/>
              </a:rPr>
              <a:t>ло</a:t>
            </a:r>
            <a:r>
              <a:rPr dirty="0" sz="1700" spc="-15">
                <a:latin typeface="Lucida Sans Unicode"/>
                <a:cs typeface="Lucida Sans Unicode"/>
              </a:rPr>
              <a:t>ги</a:t>
            </a:r>
            <a:r>
              <a:rPr dirty="0" sz="1700" spc="-10">
                <a:latin typeface="Lucida Sans Unicode"/>
                <a:cs typeface="Lucida Sans Unicode"/>
              </a:rPr>
              <a:t>ч</a:t>
            </a:r>
            <a:r>
              <a:rPr dirty="0" sz="1700" spc="-50">
                <a:latin typeface="Lucida Sans Unicode"/>
                <a:cs typeface="Lucida Sans Unicode"/>
              </a:rPr>
              <a:t>еского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мате</a:t>
            </a:r>
            <a:r>
              <a:rPr dirty="0" sz="1700" spc="-50">
                <a:latin typeface="Lucida Sans Unicode"/>
                <a:cs typeface="Lucida Sans Unicode"/>
              </a:rPr>
              <a:t>р</a:t>
            </a:r>
            <a:r>
              <a:rPr dirty="0" sz="1700">
                <a:latin typeface="Lucida Sans Unicode"/>
                <a:cs typeface="Lucida Sans Unicode"/>
              </a:rPr>
              <a:t>иал</a:t>
            </a:r>
            <a:r>
              <a:rPr dirty="0" sz="1700" spc="-5">
                <a:latin typeface="Lucida Sans Unicode"/>
                <a:cs typeface="Lucida Sans Unicode"/>
              </a:rPr>
              <a:t>а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пациента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5"/>
              </a:spcBef>
            </a:pPr>
            <a:r>
              <a:rPr dirty="0" sz="1700" spc="-20">
                <a:latin typeface="Lucida Sans Unicode"/>
                <a:cs typeface="Lucida Sans Unicode"/>
              </a:rPr>
              <a:t>на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наличие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165">
                <a:latin typeface="Lucida Sans Unicode"/>
                <a:cs typeface="Lucida Sans Unicode"/>
              </a:rPr>
              <a:t>COVID-19</a:t>
            </a:r>
            <a:r>
              <a:rPr dirty="0" sz="1700" spc="-114">
                <a:latin typeface="Lucida Sans Unicode"/>
                <a:cs typeface="Lucida Sans Unicode"/>
              </a:rPr>
              <a:t> </a:t>
            </a:r>
            <a:r>
              <a:rPr dirty="0" sz="1700" spc="-60">
                <a:latin typeface="Lucida Sans Unicode"/>
                <a:cs typeface="Lucida Sans Unicode"/>
              </a:rPr>
              <a:t>методом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амплификации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нуклеиновых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кислот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1700" spc="-15">
                <a:latin typeface="Lucida Sans Unicode"/>
                <a:cs typeface="Lucida Sans Unicode"/>
              </a:rPr>
              <a:t>на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догоспитальном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этапе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(не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ранее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315">
                <a:latin typeface="Lucida Sans Unicode"/>
                <a:cs typeface="Lucida Sans Unicode"/>
              </a:rPr>
              <a:t>7</a:t>
            </a:r>
            <a:r>
              <a:rPr dirty="0" sz="1700" spc="-30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календарных</a:t>
            </a:r>
            <a:r>
              <a:rPr dirty="0" sz="1700" spc="-65">
                <a:latin typeface="Lucida Sans Unicode"/>
                <a:cs typeface="Lucida Sans Unicode"/>
              </a:rPr>
              <a:t> </a:t>
            </a:r>
            <a:r>
              <a:rPr dirty="0" sz="1700" spc="-50">
                <a:latin typeface="Lucida Sans Unicode"/>
                <a:cs typeface="Lucida Sans Unicode"/>
              </a:rPr>
              <a:t>дней</a:t>
            </a:r>
            <a:r>
              <a:rPr dirty="0" sz="1700" spc="-65">
                <a:latin typeface="Lucida Sans Unicode"/>
                <a:cs typeface="Lucida Sans Unicode"/>
              </a:rPr>
              <a:t> </a:t>
            </a:r>
            <a:r>
              <a:rPr dirty="0" sz="1700" spc="-95">
                <a:latin typeface="Lucida Sans Unicode"/>
                <a:cs typeface="Lucida Sans Unicode"/>
              </a:rPr>
              <a:t>до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поступления).</a:t>
            </a:r>
            <a:endParaRPr sz="1700">
              <a:latin typeface="Lucida Sans Unicode"/>
              <a:cs typeface="Lucida Sans Unicode"/>
            </a:endParaRPr>
          </a:p>
          <a:p>
            <a:pPr marL="12700" marR="4042410">
              <a:lnSpc>
                <a:spcPct val="101200"/>
              </a:lnSpc>
              <a:spcBef>
                <a:spcPts val="1285"/>
              </a:spcBef>
            </a:pPr>
            <a:r>
              <a:rPr dirty="0" sz="1700" spc="-20">
                <a:solidFill>
                  <a:srgbClr val="00B895"/>
                </a:solidFill>
                <a:latin typeface="Lucida Sans Unicode"/>
                <a:cs typeface="Lucida Sans Unicode"/>
              </a:rPr>
              <a:t>Руководители</a:t>
            </a:r>
            <a:r>
              <a:rPr dirty="0" sz="1700" spc="-114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00B89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1700" spc="-10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B895"/>
                </a:solidFill>
                <a:latin typeface="Lucida Sans Unicode"/>
                <a:cs typeface="Lucida Sans Unicode"/>
              </a:rPr>
              <a:t>организаций </a:t>
            </a:r>
            <a:r>
              <a:rPr dirty="0" sz="1700" spc="-52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B895"/>
                </a:solidFill>
                <a:latin typeface="Lucida Sans Unicode"/>
                <a:cs typeface="Lucida Sans Unicode"/>
              </a:rPr>
              <a:t>обеспечивают</a:t>
            </a:r>
            <a:r>
              <a:rPr dirty="0" sz="1700" spc="-11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B895"/>
                </a:solidFill>
                <a:latin typeface="Lucida Sans Unicode"/>
                <a:cs typeface="Lucida Sans Unicode"/>
              </a:rPr>
              <a:t>проведение: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700">
                <a:latin typeface="Lucida Sans Unicode"/>
                <a:cs typeface="Lucida Sans Unicode"/>
              </a:rPr>
              <a:t>а)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прие</a:t>
            </a:r>
            <a:r>
              <a:rPr dirty="0" sz="1700" spc="-50">
                <a:latin typeface="Lucida Sans Unicode"/>
                <a:cs typeface="Lucida Sans Unicode"/>
              </a:rPr>
              <a:t>м</a:t>
            </a:r>
            <a:r>
              <a:rPr dirty="0" sz="1700">
                <a:latin typeface="Lucida Sans Unicode"/>
                <a:cs typeface="Lucida Sans Unicode"/>
              </a:rPr>
              <a:t>а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(осмотра)</a:t>
            </a:r>
            <a:r>
              <a:rPr dirty="0" sz="1700" spc="-130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вр</a:t>
            </a:r>
            <a:r>
              <a:rPr dirty="0" sz="1700" spc="-10">
                <a:latin typeface="Lucida Sans Unicode"/>
                <a:cs typeface="Lucida Sans Unicode"/>
              </a:rPr>
              <a:t>ачо</a:t>
            </a:r>
            <a:r>
              <a:rPr dirty="0" sz="1700" spc="-15">
                <a:latin typeface="Lucida Sans Unicode"/>
                <a:cs typeface="Lucida Sans Unicode"/>
              </a:rPr>
              <a:t>м</a:t>
            </a:r>
            <a:r>
              <a:rPr dirty="0" sz="1700" spc="-290">
                <a:latin typeface="Lucida Sans Unicode"/>
                <a:cs typeface="Lucida Sans Unicode"/>
              </a:rPr>
              <a:t>-</a:t>
            </a:r>
            <a:r>
              <a:rPr dirty="0" sz="1700" spc="-20">
                <a:latin typeface="Lucida Sans Unicode"/>
                <a:cs typeface="Lucida Sans Unicode"/>
              </a:rPr>
              <a:t>терапевтом</a:t>
            </a:r>
            <a:endParaRPr sz="1700">
              <a:latin typeface="Lucida Sans Unicode"/>
              <a:cs typeface="Lucida Sans Unicode"/>
            </a:endParaRPr>
          </a:p>
          <a:p>
            <a:pPr marL="216535">
              <a:lnSpc>
                <a:spcPct val="100000"/>
              </a:lnSpc>
              <a:spcBef>
                <a:spcPts val="25"/>
              </a:spcBef>
            </a:pPr>
            <a:r>
              <a:rPr dirty="0" sz="1700" spc="-5">
                <a:latin typeface="Lucida Sans Unicode"/>
                <a:cs typeface="Lucida Sans Unicode"/>
              </a:rPr>
              <a:t>(для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85">
                <a:latin typeface="Lucida Sans Unicode"/>
                <a:cs typeface="Lucida Sans Unicode"/>
              </a:rPr>
              <a:t>д</a:t>
            </a:r>
            <a:r>
              <a:rPr dirty="0" sz="1700" spc="-80">
                <a:latin typeface="Lucida Sans Unicode"/>
                <a:cs typeface="Lucida Sans Unicode"/>
              </a:rPr>
              <a:t>е</a:t>
            </a:r>
            <a:r>
              <a:rPr dirty="0" sz="1700" spc="-30">
                <a:latin typeface="Lucida Sans Unicode"/>
                <a:cs typeface="Lucida Sans Unicode"/>
              </a:rPr>
              <a:t>тей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60">
                <a:latin typeface="Lucida Sans Unicode"/>
                <a:cs typeface="Lucida Sans Unicode"/>
              </a:rPr>
              <a:t>пе</a:t>
            </a:r>
            <a:r>
              <a:rPr dirty="0" sz="1700" spc="-75">
                <a:latin typeface="Lucida Sans Unicode"/>
                <a:cs typeface="Lucida Sans Unicode"/>
              </a:rPr>
              <a:t>д</a:t>
            </a:r>
            <a:r>
              <a:rPr dirty="0" sz="1700" spc="-30">
                <a:latin typeface="Lucida Sans Unicode"/>
                <a:cs typeface="Lucida Sans Unicode"/>
              </a:rPr>
              <a:t>иатра);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700" spc="-20">
                <a:latin typeface="Lucida Sans Unicode"/>
                <a:cs typeface="Lucida Sans Unicode"/>
              </a:rPr>
              <a:t>б)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бес</a:t>
            </a:r>
            <a:r>
              <a:rPr dirty="0" sz="1700" spc="-35">
                <a:latin typeface="Lucida Sans Unicode"/>
                <a:cs typeface="Lucida Sans Unicode"/>
              </a:rPr>
              <a:t>к</a:t>
            </a:r>
            <a:r>
              <a:rPr dirty="0" sz="1700" spc="-30">
                <a:latin typeface="Lucida Sans Unicode"/>
                <a:cs typeface="Lucida Sans Unicode"/>
              </a:rPr>
              <a:t>онтактной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термометрии;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700" spc="45">
                <a:latin typeface="Lucida Sans Unicode"/>
                <a:cs typeface="Lucida Sans Unicode"/>
              </a:rPr>
              <a:t>в)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пульсоксиметрии;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700" spc="-50">
                <a:latin typeface="Lucida Sans Unicode"/>
                <a:cs typeface="Lucida Sans Unicode"/>
              </a:rPr>
              <a:t>г)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при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нали</a:t>
            </a:r>
            <a:r>
              <a:rPr dirty="0" sz="1700" spc="15">
                <a:latin typeface="Lucida Sans Unicode"/>
                <a:cs typeface="Lucida Sans Unicode"/>
              </a:rPr>
              <a:t>ч</a:t>
            </a:r>
            <a:r>
              <a:rPr dirty="0" sz="1700" spc="-15">
                <a:latin typeface="Lucida Sans Unicode"/>
                <a:cs typeface="Lucida Sans Unicode"/>
              </a:rPr>
              <a:t>ии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65">
                <a:latin typeface="Lucida Sans Unicode"/>
                <a:cs typeface="Lucida Sans Unicode"/>
              </a:rPr>
              <a:t>ме</a:t>
            </a:r>
            <a:r>
              <a:rPr dirty="0" sz="1700" spc="-80">
                <a:latin typeface="Lucida Sans Unicode"/>
                <a:cs typeface="Lucida Sans Unicode"/>
              </a:rPr>
              <a:t>д</a:t>
            </a:r>
            <a:r>
              <a:rPr dirty="0" sz="1700" spc="-40">
                <a:latin typeface="Lucida Sans Unicode"/>
                <a:cs typeface="Lucida Sans Unicode"/>
              </a:rPr>
              <a:t>иц</a:t>
            </a:r>
            <a:r>
              <a:rPr dirty="0" sz="1700" spc="-35">
                <a:latin typeface="Lucida Sans Unicode"/>
                <a:cs typeface="Lucida Sans Unicode"/>
              </a:rPr>
              <a:t>и</a:t>
            </a:r>
            <a:r>
              <a:rPr dirty="0" sz="1700" spc="-70">
                <a:latin typeface="Lucida Sans Unicode"/>
                <a:cs typeface="Lucida Sans Unicode"/>
              </a:rPr>
              <a:t>нских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показаний</a:t>
            </a:r>
            <a:r>
              <a:rPr dirty="0" sz="1700" spc="-85">
                <a:latin typeface="Lucida Sans Unicode"/>
                <a:cs typeface="Lucida Sans Unicode"/>
              </a:rPr>
              <a:t>:</a:t>
            </a:r>
            <a:endParaRPr sz="1700">
              <a:latin typeface="Lucida Sans Unicode"/>
              <a:cs typeface="Lucida Sans Unicode"/>
            </a:endParaRPr>
          </a:p>
          <a:p>
            <a:pPr lvl="1" marL="405130" indent="-196850">
              <a:lnSpc>
                <a:spcPct val="100000"/>
              </a:lnSpc>
              <a:spcBef>
                <a:spcPts val="880"/>
              </a:spcBef>
              <a:buClr>
                <a:srgbClr val="00B895"/>
              </a:buClr>
              <a:buFont typeface="Arial MT"/>
              <a:buChar char="•"/>
              <a:tabLst>
                <a:tab pos="405765" algn="l"/>
              </a:tabLst>
            </a:pPr>
            <a:r>
              <a:rPr dirty="0" sz="1700" spc="-25">
                <a:latin typeface="Lucida Sans Unicode"/>
                <a:cs typeface="Lucida Sans Unicode"/>
              </a:rPr>
              <a:t>обз</a:t>
            </a:r>
            <a:r>
              <a:rPr dirty="0" sz="1700" spc="-35">
                <a:latin typeface="Lucida Sans Unicode"/>
                <a:cs typeface="Lucida Sans Unicode"/>
              </a:rPr>
              <a:t>о</a:t>
            </a:r>
            <a:r>
              <a:rPr dirty="0" sz="1700" spc="-40">
                <a:latin typeface="Lucida Sans Unicode"/>
                <a:cs typeface="Lucida Sans Unicode"/>
              </a:rPr>
              <a:t>рной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рентгеног</a:t>
            </a:r>
            <a:r>
              <a:rPr dirty="0" sz="1700" spc="10">
                <a:latin typeface="Lucida Sans Unicode"/>
                <a:cs typeface="Lucida Sans Unicode"/>
              </a:rPr>
              <a:t>ра</a:t>
            </a:r>
            <a:r>
              <a:rPr dirty="0" sz="1700" spc="5">
                <a:latin typeface="Lucida Sans Unicode"/>
                <a:cs typeface="Lucida Sans Unicode"/>
              </a:rPr>
              <a:t>ф</a:t>
            </a:r>
            <a:r>
              <a:rPr dirty="0" sz="1700" spc="-25">
                <a:latin typeface="Lucida Sans Unicode"/>
                <a:cs typeface="Lucida Sans Unicode"/>
              </a:rPr>
              <a:t>ии</a:t>
            </a:r>
            <a:r>
              <a:rPr dirty="0" sz="1700" spc="-135">
                <a:latin typeface="Lucida Sans Unicode"/>
                <a:cs typeface="Lucida Sans Unicode"/>
              </a:rPr>
              <a:t> </a:t>
            </a:r>
            <a:r>
              <a:rPr dirty="0" sz="1700" spc="-55">
                <a:latin typeface="Lucida Sans Unicode"/>
                <a:cs typeface="Lucida Sans Unicode"/>
              </a:rPr>
              <a:t>легких</a:t>
            </a:r>
            <a:endParaRPr sz="1700">
              <a:latin typeface="Lucida Sans Unicode"/>
              <a:cs typeface="Lucida Sans Unicode"/>
            </a:endParaRPr>
          </a:p>
          <a:p>
            <a:pPr marL="405130">
              <a:lnSpc>
                <a:spcPct val="100000"/>
              </a:lnSpc>
              <a:spcBef>
                <a:spcPts val="20"/>
              </a:spcBef>
            </a:pPr>
            <a:r>
              <a:rPr dirty="0" sz="1700" spc="-5">
                <a:latin typeface="Lucida Sans Unicode"/>
                <a:cs typeface="Lucida Sans Unicode"/>
              </a:rPr>
              <a:t>или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ко</a:t>
            </a:r>
            <a:r>
              <a:rPr dirty="0" sz="1700" spc="-50">
                <a:latin typeface="Lucida Sans Unicode"/>
                <a:cs typeface="Lucida Sans Unicode"/>
              </a:rPr>
              <a:t>м</a:t>
            </a:r>
            <a:r>
              <a:rPr dirty="0" sz="1700" spc="-10">
                <a:latin typeface="Lucida Sans Unicode"/>
                <a:cs typeface="Lucida Sans Unicode"/>
              </a:rPr>
              <a:t>пь</a:t>
            </a:r>
            <a:r>
              <a:rPr dirty="0" sz="1700" spc="-25">
                <a:latin typeface="Lucida Sans Unicode"/>
                <a:cs typeface="Lucida Sans Unicode"/>
              </a:rPr>
              <a:t>ю</a:t>
            </a:r>
            <a:r>
              <a:rPr dirty="0" sz="1700" spc="-35">
                <a:latin typeface="Lucida Sans Unicode"/>
                <a:cs typeface="Lucida Sans Unicode"/>
              </a:rPr>
              <a:t>терн</a:t>
            </a:r>
            <a:r>
              <a:rPr dirty="0" sz="1700" spc="-35">
                <a:latin typeface="Lucida Sans Unicode"/>
                <a:cs typeface="Lucida Sans Unicode"/>
              </a:rPr>
              <a:t>ой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томографии</a:t>
            </a:r>
            <a:r>
              <a:rPr dirty="0" sz="1700" spc="-135">
                <a:latin typeface="Lucida Sans Unicode"/>
                <a:cs typeface="Lucida Sans Unicode"/>
              </a:rPr>
              <a:t> </a:t>
            </a:r>
            <a:r>
              <a:rPr dirty="0" sz="1700" spc="-60">
                <a:latin typeface="Lucida Sans Unicode"/>
                <a:cs typeface="Lucida Sans Unicode"/>
              </a:rPr>
              <a:t>легких;</a:t>
            </a:r>
            <a:endParaRPr sz="1700">
              <a:latin typeface="Lucida Sans Unicode"/>
              <a:cs typeface="Lucida Sans Unicode"/>
            </a:endParaRPr>
          </a:p>
          <a:p>
            <a:pPr lvl="1" marL="405130" indent="-196850">
              <a:lnSpc>
                <a:spcPct val="100000"/>
              </a:lnSpc>
              <a:spcBef>
                <a:spcPts val="885"/>
              </a:spcBef>
              <a:buClr>
                <a:srgbClr val="00B895"/>
              </a:buClr>
              <a:buFont typeface="Arial MT"/>
              <a:buChar char="•"/>
              <a:tabLst>
                <a:tab pos="405765" algn="l"/>
              </a:tabLst>
            </a:pPr>
            <a:r>
              <a:rPr dirty="0" sz="1700" spc="-40">
                <a:latin typeface="Lucida Sans Unicode"/>
                <a:cs typeface="Lucida Sans Unicode"/>
              </a:rPr>
              <a:t>лабораторного</a:t>
            </a:r>
            <a:r>
              <a:rPr dirty="0" sz="1700" spc="-12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исследования</a:t>
            </a:r>
            <a:r>
              <a:rPr dirty="0" sz="1700" spc="-114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биологического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материала</a:t>
            </a:r>
            <a:r>
              <a:rPr dirty="0" sz="1700" spc="-6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пациента</a:t>
            </a:r>
            <a:endParaRPr sz="1700">
              <a:latin typeface="Lucida Sans Unicode"/>
              <a:cs typeface="Lucida Sans Unicode"/>
            </a:endParaRPr>
          </a:p>
          <a:p>
            <a:pPr marL="405130">
              <a:lnSpc>
                <a:spcPct val="100000"/>
              </a:lnSpc>
              <a:spcBef>
                <a:spcPts val="20"/>
              </a:spcBef>
            </a:pPr>
            <a:r>
              <a:rPr dirty="0" sz="1700" spc="-20">
                <a:latin typeface="Lucida Sans Unicode"/>
                <a:cs typeface="Lucida Sans Unicode"/>
              </a:rPr>
              <a:t>на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140">
                <a:latin typeface="Lucida Sans Unicode"/>
                <a:cs typeface="Lucida Sans Unicode"/>
              </a:rPr>
              <a:t>COV</a:t>
            </a:r>
            <a:r>
              <a:rPr dirty="0" sz="1700" spc="-35">
                <a:latin typeface="Lucida Sans Unicode"/>
                <a:cs typeface="Lucida Sans Unicode"/>
              </a:rPr>
              <a:t>I</a:t>
            </a:r>
            <a:r>
              <a:rPr dirty="0" sz="1700" spc="-95">
                <a:latin typeface="Lucida Sans Unicode"/>
                <a:cs typeface="Lucida Sans Unicode"/>
              </a:rPr>
              <a:t>D</a:t>
            </a:r>
            <a:r>
              <a:rPr dirty="0" sz="1700" spc="-290">
                <a:latin typeface="Lucida Sans Unicode"/>
                <a:cs typeface="Lucida Sans Unicode"/>
              </a:rPr>
              <a:t>-</a:t>
            </a:r>
            <a:r>
              <a:rPr dirty="0" sz="1700" spc="-240">
                <a:latin typeface="Lucida Sans Unicode"/>
                <a:cs typeface="Lucida Sans Unicode"/>
              </a:rPr>
              <a:t>19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55">
                <a:latin typeface="Lucida Sans Unicode"/>
                <a:cs typeface="Lucida Sans Unicode"/>
              </a:rPr>
              <a:t>(допу</a:t>
            </a:r>
            <a:r>
              <a:rPr dirty="0" sz="1700" spc="-60">
                <a:latin typeface="Lucida Sans Unicode"/>
                <a:cs typeface="Lucida Sans Unicode"/>
              </a:rPr>
              <a:t>с</a:t>
            </a:r>
            <a:r>
              <a:rPr dirty="0" sz="1700" spc="-30">
                <a:latin typeface="Lucida Sans Unicode"/>
                <a:cs typeface="Lucida Sans Unicode"/>
              </a:rPr>
              <a:t>кае</a:t>
            </a:r>
            <a:r>
              <a:rPr dirty="0" sz="1700" spc="-35">
                <a:latin typeface="Lucida Sans Unicode"/>
                <a:cs typeface="Lucida Sans Unicode"/>
              </a:rPr>
              <a:t>т</a:t>
            </a:r>
            <a:r>
              <a:rPr dirty="0" sz="1700" spc="20">
                <a:latin typeface="Lucida Sans Unicode"/>
                <a:cs typeface="Lucida Sans Unicode"/>
              </a:rPr>
              <a:t>ся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примен</a:t>
            </a:r>
            <a:r>
              <a:rPr dirty="0" sz="1700" spc="-35">
                <a:latin typeface="Lucida Sans Unicode"/>
                <a:cs typeface="Lucida Sans Unicode"/>
              </a:rPr>
              <a:t>е</a:t>
            </a:r>
            <a:r>
              <a:rPr dirty="0" sz="1700" spc="-15">
                <a:latin typeface="Lucida Sans Unicode"/>
                <a:cs typeface="Lucida Sans Unicode"/>
              </a:rPr>
              <a:t>ние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экс</a:t>
            </a:r>
            <a:r>
              <a:rPr dirty="0" sz="1700" spc="-50">
                <a:latin typeface="Lucida Sans Unicode"/>
                <a:cs typeface="Lucida Sans Unicode"/>
              </a:rPr>
              <a:t>п</a:t>
            </a:r>
            <a:r>
              <a:rPr dirty="0" sz="1700" spc="-35">
                <a:latin typeface="Lucida Sans Unicode"/>
                <a:cs typeface="Lucida Sans Unicode"/>
              </a:rPr>
              <a:t>р</a:t>
            </a:r>
            <a:r>
              <a:rPr dirty="0" sz="1700" spc="-40">
                <a:latin typeface="Lucida Sans Unicode"/>
                <a:cs typeface="Lucida Sans Unicode"/>
              </a:rPr>
              <a:t>е</a:t>
            </a:r>
            <a:r>
              <a:rPr dirty="0" sz="1700" spc="-55">
                <a:latin typeface="Lucida Sans Unicode"/>
                <a:cs typeface="Lucida Sans Unicode"/>
              </a:rPr>
              <a:t>сс</a:t>
            </a:r>
            <a:r>
              <a:rPr dirty="0" sz="1700" spc="-290">
                <a:latin typeface="Lucida Sans Unicode"/>
                <a:cs typeface="Lucida Sans Unicode"/>
              </a:rPr>
              <a:t>-</a:t>
            </a:r>
            <a:r>
              <a:rPr dirty="0" sz="1700" spc="-45">
                <a:latin typeface="Lucida Sans Unicode"/>
                <a:cs typeface="Lucida Sans Unicode"/>
              </a:rPr>
              <a:t>те</a:t>
            </a:r>
            <a:r>
              <a:rPr dirty="0" sz="1700" spc="-55">
                <a:latin typeface="Lucida Sans Unicode"/>
                <a:cs typeface="Lucida Sans Unicode"/>
              </a:rPr>
              <a:t>с</a:t>
            </a:r>
            <a:r>
              <a:rPr dirty="0" sz="1700" spc="-10">
                <a:latin typeface="Lucida Sans Unicode"/>
                <a:cs typeface="Lucida Sans Unicode"/>
              </a:rPr>
              <a:t>тов</a:t>
            </a:r>
            <a:r>
              <a:rPr dirty="0" sz="1700" spc="5">
                <a:latin typeface="Lucida Sans Unicode"/>
                <a:cs typeface="Lucida Sans Unicode"/>
              </a:rPr>
              <a:t>)</a:t>
            </a:r>
            <a:r>
              <a:rPr dirty="0" sz="1700" spc="-85">
                <a:latin typeface="Lucida Sans Unicode"/>
                <a:cs typeface="Lucida Sans Unicode"/>
              </a:rPr>
              <a:t>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77984" y="1997828"/>
            <a:ext cx="9490710" cy="9084310"/>
            <a:chOff x="10177984" y="1997828"/>
            <a:chExt cx="9490710" cy="90843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7984" y="1997828"/>
              <a:ext cx="9490254" cy="89314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4262" y="1997862"/>
              <a:ext cx="8703411" cy="90842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83915" y="2103702"/>
              <a:ext cx="9203690" cy="8645525"/>
            </a:xfrm>
            <a:custGeom>
              <a:avLst/>
              <a:gdLst/>
              <a:ahLst/>
              <a:cxnLst/>
              <a:rect l="l" t="t" r="r" b="b"/>
              <a:pathLst>
                <a:path w="9203690" h="8645525">
                  <a:moveTo>
                    <a:pt x="9054846" y="0"/>
                  </a:moveTo>
                  <a:lnTo>
                    <a:pt x="148848" y="0"/>
                  </a:lnTo>
                  <a:lnTo>
                    <a:pt x="101804" y="7589"/>
                  </a:lnTo>
                  <a:lnTo>
                    <a:pt x="60944" y="28721"/>
                  </a:lnTo>
                  <a:lnTo>
                    <a:pt x="28721" y="60944"/>
                  </a:lnTo>
                  <a:lnTo>
                    <a:pt x="7589" y="101804"/>
                  </a:lnTo>
                  <a:lnTo>
                    <a:pt x="0" y="148848"/>
                  </a:lnTo>
                  <a:lnTo>
                    <a:pt x="0" y="8496169"/>
                  </a:lnTo>
                  <a:lnTo>
                    <a:pt x="7589" y="8543222"/>
                  </a:lnTo>
                  <a:lnTo>
                    <a:pt x="28721" y="8584087"/>
                  </a:lnTo>
                  <a:lnTo>
                    <a:pt x="60944" y="8616313"/>
                  </a:lnTo>
                  <a:lnTo>
                    <a:pt x="101804" y="8637446"/>
                  </a:lnTo>
                  <a:lnTo>
                    <a:pt x="148848" y="8645035"/>
                  </a:lnTo>
                  <a:lnTo>
                    <a:pt x="9054846" y="8645035"/>
                  </a:lnTo>
                  <a:lnTo>
                    <a:pt x="9101891" y="8637446"/>
                  </a:lnTo>
                  <a:lnTo>
                    <a:pt x="9142751" y="8616313"/>
                  </a:lnTo>
                  <a:lnTo>
                    <a:pt x="9174973" y="8584087"/>
                  </a:lnTo>
                  <a:lnTo>
                    <a:pt x="9196106" y="8543222"/>
                  </a:lnTo>
                  <a:lnTo>
                    <a:pt x="9203695" y="8496169"/>
                  </a:lnTo>
                  <a:lnTo>
                    <a:pt x="9203695" y="148848"/>
                  </a:lnTo>
                  <a:lnTo>
                    <a:pt x="9196106" y="101804"/>
                  </a:lnTo>
                  <a:lnTo>
                    <a:pt x="9174973" y="60944"/>
                  </a:lnTo>
                  <a:lnTo>
                    <a:pt x="9142751" y="28721"/>
                  </a:lnTo>
                  <a:lnTo>
                    <a:pt x="9101891" y="7589"/>
                  </a:lnTo>
                  <a:lnTo>
                    <a:pt x="9054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495806" y="2209298"/>
            <a:ext cx="7928609" cy="941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5">
                <a:solidFill>
                  <a:srgbClr val="0050EF"/>
                </a:solidFill>
                <a:latin typeface="Lucida Sans Unicode"/>
                <a:cs typeface="Lucida Sans Unicode"/>
              </a:rPr>
              <a:t>Прием</a:t>
            </a:r>
            <a:r>
              <a:rPr dirty="0" sz="200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20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0050EF"/>
                </a:solidFill>
                <a:latin typeface="Lucida Sans Unicode"/>
                <a:cs typeface="Lucida Sans Unicode"/>
              </a:rPr>
              <a:t>иные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организации, </a:t>
            </a:r>
            <a:r>
              <a:rPr dirty="0" sz="2000" spc="-35">
                <a:solidFill>
                  <a:srgbClr val="0050EF"/>
                </a:solidFill>
                <a:latin typeface="Lucida Sans Unicode"/>
                <a:cs typeface="Lucida Sans Unicode"/>
              </a:rPr>
              <a:t>осуществляющие </a:t>
            </a:r>
            <a:r>
              <a:rPr dirty="0" sz="2000" spc="-65">
                <a:solidFill>
                  <a:srgbClr val="0050EF"/>
                </a:solidFill>
                <a:latin typeface="Lucida Sans Unicode"/>
                <a:cs typeface="Lucida Sans Unicode"/>
              </a:rPr>
              <a:t>санаторно-курортное </a:t>
            </a:r>
            <a:r>
              <a:rPr dirty="0" sz="2000" spc="-10">
                <a:solidFill>
                  <a:srgbClr val="0050EF"/>
                </a:solidFill>
                <a:latin typeface="Lucida Sans Unicode"/>
                <a:cs typeface="Lucida Sans Unicode"/>
              </a:rPr>
              <a:t>лечение </a:t>
            </a:r>
            <a:r>
              <a:rPr dirty="0" sz="2000" spc="-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0050EF"/>
                </a:solidFill>
                <a:latin typeface="Lucida Sans Unicode"/>
                <a:cs typeface="Lucida Sans Unicode"/>
              </a:rPr>
              <a:t>санат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65">
                <a:solidFill>
                  <a:srgbClr val="0050EF"/>
                </a:solidFill>
                <a:latin typeface="Lucida Sans Unicode"/>
                <a:cs typeface="Lucida Sans Unicode"/>
              </a:rPr>
              <a:t>рно</a:t>
            </a:r>
            <a:r>
              <a:rPr dirty="0" sz="2000" spc="-34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куро</a:t>
            </a:r>
            <a:r>
              <a:rPr dirty="0" sz="2000" spc="-6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тное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0050EF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200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0050EF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0050EF"/>
                </a:solidFill>
                <a:latin typeface="Lucida Sans Unicode"/>
                <a:cs typeface="Lucida Sans Unicode"/>
              </a:rPr>
              <a:t>основании: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5806" y="3234962"/>
            <a:ext cx="6637020" cy="170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320" marR="610870" indent="-262255">
              <a:lnSpc>
                <a:spcPct val="101099"/>
              </a:lnSpc>
              <a:spcBef>
                <a:spcPts val="95"/>
              </a:spcBef>
              <a:buClr>
                <a:srgbClr val="0050EF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dirty="0" sz="1700" spc="-40">
                <a:latin typeface="Lucida Sans Unicode"/>
                <a:cs typeface="Lucida Sans Unicode"/>
              </a:rPr>
              <a:t>документов,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0">
                <a:latin typeface="Lucida Sans Unicode"/>
                <a:cs typeface="Lucida Sans Unicode"/>
              </a:rPr>
              <a:t>предусмотренных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Порядком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организации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санато</a:t>
            </a:r>
            <a:r>
              <a:rPr dirty="0" sz="1700" spc="-30">
                <a:latin typeface="Lucida Sans Unicode"/>
                <a:cs typeface="Lucida Sans Unicode"/>
              </a:rPr>
              <a:t>р</a:t>
            </a:r>
            <a:r>
              <a:rPr dirty="0" sz="1700" spc="-40">
                <a:latin typeface="Lucida Sans Unicode"/>
                <a:cs typeface="Lucida Sans Unicode"/>
              </a:rPr>
              <a:t>н</a:t>
            </a:r>
            <a:r>
              <a:rPr dirty="0" sz="1700" spc="-45">
                <a:latin typeface="Lucida Sans Unicode"/>
                <a:cs typeface="Lucida Sans Unicode"/>
              </a:rPr>
              <a:t>о</a:t>
            </a:r>
            <a:r>
              <a:rPr dirty="0" sz="1700" spc="-290">
                <a:latin typeface="Lucida Sans Unicode"/>
                <a:cs typeface="Lucida Sans Unicode"/>
              </a:rPr>
              <a:t>-</a:t>
            </a:r>
            <a:r>
              <a:rPr dirty="0" sz="1700" spc="-45">
                <a:latin typeface="Lucida Sans Unicode"/>
                <a:cs typeface="Lucida Sans Unicode"/>
              </a:rPr>
              <a:t>курортно</a:t>
            </a:r>
            <a:r>
              <a:rPr dirty="0" sz="1700" spc="-35">
                <a:latin typeface="Lucida Sans Unicode"/>
                <a:cs typeface="Lucida Sans Unicode"/>
              </a:rPr>
              <a:t>г</a:t>
            </a:r>
            <a:r>
              <a:rPr dirty="0" sz="1700" spc="-40">
                <a:latin typeface="Lucida Sans Unicode"/>
                <a:cs typeface="Lucida Sans Unicode"/>
              </a:rPr>
              <a:t>о</a:t>
            </a:r>
            <a:r>
              <a:rPr dirty="0" sz="1700" spc="-135">
                <a:latin typeface="Lucida Sans Unicode"/>
                <a:cs typeface="Lucida Sans Unicode"/>
              </a:rPr>
              <a:t> </a:t>
            </a:r>
            <a:r>
              <a:rPr dirty="0" sz="1700" spc="15">
                <a:latin typeface="Lucida Sans Unicode"/>
                <a:cs typeface="Lucida Sans Unicode"/>
              </a:rPr>
              <a:t>лечения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 spc="-80">
                <a:latin typeface="Lucida Sans Unicode"/>
                <a:cs typeface="Lucida Sans Unicode"/>
              </a:rPr>
              <a:t>*;</a:t>
            </a:r>
            <a:endParaRPr sz="1700">
              <a:latin typeface="Lucida Sans Unicode"/>
              <a:cs typeface="Lucida Sans Unicode"/>
            </a:endParaRPr>
          </a:p>
          <a:p>
            <a:pPr marL="274320" marR="259715" indent="-262255">
              <a:lnSpc>
                <a:spcPct val="101099"/>
              </a:lnSpc>
              <a:spcBef>
                <a:spcPts val="860"/>
              </a:spcBef>
              <a:buClr>
                <a:srgbClr val="0050EF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dirty="0" sz="1700" spc="-15">
                <a:latin typeface="Lucida Sans Unicode"/>
                <a:cs typeface="Lucida Sans Unicode"/>
              </a:rPr>
              <a:t>справки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5">
                <a:latin typeface="Lucida Sans Unicode"/>
                <a:cs typeface="Lucida Sans Unicode"/>
              </a:rPr>
              <a:t>(заключения)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врача-специалиста**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об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отсутствии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контакта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55">
                <a:latin typeface="Lucida Sans Unicode"/>
                <a:cs typeface="Lucida Sans Unicode"/>
              </a:rPr>
              <a:t>с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больными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инфекционными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заболеваниями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1700" spc="85">
                <a:latin typeface="Lucida Sans Unicode"/>
                <a:cs typeface="Lucida Sans Unicode"/>
              </a:rPr>
              <a:t>в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те</a:t>
            </a:r>
            <a:r>
              <a:rPr dirty="0" sz="1700" spc="5">
                <a:latin typeface="Lucida Sans Unicode"/>
                <a:cs typeface="Lucida Sans Unicode"/>
              </a:rPr>
              <a:t>ч</a:t>
            </a:r>
            <a:r>
              <a:rPr dirty="0" sz="1700" spc="-15">
                <a:latin typeface="Lucida Sans Unicode"/>
                <a:cs typeface="Lucida Sans Unicode"/>
              </a:rPr>
              <a:t>ени</a:t>
            </a:r>
            <a:r>
              <a:rPr dirty="0" sz="1700" spc="-10">
                <a:latin typeface="Lucida Sans Unicode"/>
                <a:cs typeface="Lucida Sans Unicode"/>
              </a:rPr>
              <a:t>е</a:t>
            </a:r>
            <a:r>
              <a:rPr dirty="0" sz="1700" spc="-8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предшествую</a:t>
            </a:r>
            <a:r>
              <a:rPr dirty="0" sz="1700" spc="-45">
                <a:latin typeface="Lucida Sans Unicode"/>
                <a:cs typeface="Lucida Sans Unicode"/>
              </a:rPr>
              <a:t>щ</a:t>
            </a:r>
            <a:r>
              <a:rPr dirty="0" sz="1700" spc="-15">
                <a:latin typeface="Lucida Sans Unicode"/>
                <a:cs typeface="Lucida Sans Unicode"/>
              </a:rPr>
              <a:t>и</a:t>
            </a:r>
            <a:r>
              <a:rPr dirty="0" sz="1700" spc="-220">
                <a:latin typeface="Lucida Sans Unicode"/>
                <a:cs typeface="Lucida Sans Unicode"/>
              </a:rPr>
              <a:t>х</a:t>
            </a:r>
            <a:r>
              <a:rPr dirty="0" sz="1700" spc="-85">
                <a:latin typeface="Lucida Sans Unicode"/>
                <a:cs typeface="Lucida Sans Unicode"/>
              </a:rPr>
              <a:t> </a:t>
            </a:r>
            <a:r>
              <a:rPr dirty="0" sz="1700" spc="-285">
                <a:latin typeface="Lucida Sans Unicode"/>
                <a:cs typeface="Lucida Sans Unicode"/>
              </a:rPr>
              <a:t>14</a:t>
            </a:r>
            <a:r>
              <a:rPr dirty="0" sz="1700" spc="-7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кал</a:t>
            </a:r>
            <a:r>
              <a:rPr dirty="0" sz="1700" spc="-55">
                <a:latin typeface="Lucida Sans Unicode"/>
                <a:cs typeface="Lucida Sans Unicode"/>
              </a:rPr>
              <a:t>ендарных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55">
                <a:latin typeface="Lucida Sans Unicode"/>
                <a:cs typeface="Lucida Sans Unicode"/>
              </a:rPr>
              <a:t>дней,</a:t>
            </a:r>
            <a:endParaRPr sz="1700">
              <a:latin typeface="Lucida Sans Unicode"/>
              <a:cs typeface="Lucida Sans Unicode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1700" spc="-20">
                <a:latin typeface="Lucida Sans Unicode"/>
                <a:cs typeface="Lucida Sans Unicode"/>
              </a:rPr>
              <a:t>выданной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не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позднее,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чем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15">
                <a:latin typeface="Lucida Sans Unicode"/>
                <a:cs typeface="Lucida Sans Unicode"/>
              </a:rPr>
              <a:t>за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00">
                <a:latin typeface="Lucida Sans Unicode"/>
                <a:cs typeface="Lucida Sans Unicode"/>
              </a:rPr>
              <a:t>3</a:t>
            </a:r>
            <a:r>
              <a:rPr dirty="0" sz="1700" spc="-12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календарных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дня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100">
                <a:latin typeface="Lucida Sans Unicode"/>
                <a:cs typeface="Lucida Sans Unicode"/>
              </a:rPr>
              <a:t>до</a:t>
            </a:r>
            <a:r>
              <a:rPr dirty="0" sz="1700" spc="-114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отъезда;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5806" y="5079156"/>
            <a:ext cx="8088630" cy="5700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84885">
              <a:lnSpc>
                <a:spcPct val="101099"/>
              </a:lnSpc>
              <a:spcBef>
                <a:spcPts val="95"/>
              </a:spcBef>
            </a:pP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Руководители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санаторно-курортных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организаций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поступлении </a:t>
            </a:r>
            <a:r>
              <a:rPr dirty="0" sz="1700" spc="-5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обеспечивают</a:t>
            </a:r>
            <a:r>
              <a:rPr dirty="0" sz="17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проведение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7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сопровождающим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0050EF"/>
                </a:solidFill>
                <a:latin typeface="Lucida Sans Unicode"/>
                <a:cs typeface="Lucida Sans Unicode"/>
              </a:rPr>
              <a:t>лицам:</a:t>
            </a:r>
            <a:endParaRPr sz="17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450"/>
              </a:spcBef>
              <a:buClr>
                <a:srgbClr val="0050EF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термометрии</a:t>
            </a:r>
            <a:r>
              <a:rPr dirty="0" sz="1700" spc="-7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4040"/>
                </a:solidFill>
                <a:latin typeface="Lucida Sans Unicode"/>
                <a:cs typeface="Lucida Sans Unicode"/>
              </a:rPr>
              <a:t>бесконтактным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404040"/>
                </a:solidFill>
                <a:latin typeface="Lucida Sans Unicode"/>
                <a:cs typeface="Lucida Sans Unicode"/>
              </a:rPr>
              <a:t>методом;</a:t>
            </a:r>
            <a:endParaRPr sz="17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450"/>
              </a:spcBef>
              <a:buClr>
                <a:srgbClr val="0050EF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dirty="0" sz="1700" spc="-30">
                <a:solidFill>
                  <a:srgbClr val="404040"/>
                </a:solidFill>
                <a:latin typeface="Lucida Sans Unicode"/>
                <a:cs typeface="Lucida Sans Unicode"/>
              </a:rPr>
              <a:t>пульсоксиметрии;</a:t>
            </a:r>
            <a:endParaRPr sz="17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455"/>
              </a:spcBef>
              <a:buClr>
                <a:srgbClr val="0050EF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dirty="0" sz="1700" spc="-45">
                <a:solidFill>
                  <a:srgbClr val="404040"/>
                </a:solidFill>
                <a:latin typeface="Lucida Sans Unicode"/>
                <a:cs typeface="Lucida Sans Unicode"/>
              </a:rPr>
              <a:t>осмотра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 врачом-терапевтом/врачом-педиатром.</a:t>
            </a:r>
            <a:endParaRPr sz="1700">
              <a:latin typeface="Lucida Sans Unicode"/>
              <a:cs typeface="Lucida Sans Unicode"/>
            </a:endParaRPr>
          </a:p>
          <a:p>
            <a:pPr algn="just" marL="12700" marR="1663700">
              <a:lnSpc>
                <a:spcPct val="101099"/>
              </a:lnSpc>
              <a:spcBef>
                <a:spcPts val="1290"/>
              </a:spcBef>
            </a:pPr>
            <a:r>
              <a:rPr dirty="0" sz="1700" spc="-20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Руководители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органов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исполнительной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власти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субъектов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70">
                <a:solidFill>
                  <a:srgbClr val="0050EF"/>
                </a:solidFill>
                <a:latin typeface="Lucida Sans Unicode"/>
                <a:cs typeface="Lucida Sans Unicode"/>
              </a:rPr>
              <a:t>РФ </a:t>
            </a:r>
            <a:r>
              <a:rPr dirty="0" sz="1700" spc="-5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сфере</a:t>
            </a:r>
            <a:r>
              <a:rPr dirty="0" sz="1700" spc="-10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0050EF"/>
                </a:solidFill>
                <a:latin typeface="Lucida Sans Unicode"/>
                <a:cs typeface="Lucida Sans Unicode"/>
              </a:rPr>
              <a:t>охраны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50EF"/>
                </a:solidFill>
                <a:latin typeface="Lucida Sans Unicode"/>
                <a:cs typeface="Lucida Sans Unicode"/>
              </a:rPr>
              <a:t>здоровья</a:t>
            </a:r>
            <a:r>
              <a:rPr dirty="0" sz="170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0050EF"/>
                </a:solidFill>
                <a:latin typeface="Lucida Sans Unicode"/>
                <a:cs typeface="Lucida Sans Unicode"/>
              </a:rPr>
              <a:t>руководители</a:t>
            </a:r>
            <a:endParaRPr sz="17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700" spc="-35">
                <a:solidFill>
                  <a:srgbClr val="0050EF"/>
                </a:solidFill>
                <a:latin typeface="Lucida Sans Unicode"/>
                <a:cs typeface="Lucida Sans Unicode"/>
              </a:rPr>
              <a:t>санаторно</a:t>
            </a:r>
            <a:r>
              <a:rPr dirty="0" sz="1700" spc="-29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40">
                <a:solidFill>
                  <a:srgbClr val="0050EF"/>
                </a:solidFill>
                <a:latin typeface="Lucida Sans Unicode"/>
                <a:cs typeface="Lucida Sans Unicode"/>
              </a:rPr>
              <a:t>курортных</a:t>
            </a:r>
            <a:r>
              <a:rPr dirty="0" sz="170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орг</a:t>
            </a:r>
            <a:r>
              <a:rPr dirty="0" sz="1700" spc="-5">
                <a:solidFill>
                  <a:srgbClr val="0050EF"/>
                </a:solidFill>
                <a:latin typeface="Lucida Sans Unicode"/>
                <a:cs typeface="Lucida Sans Unicode"/>
              </a:rPr>
              <a:t>аниз</a:t>
            </a:r>
            <a:r>
              <a:rPr dirty="0" sz="1700" spc="-1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65">
                <a:solidFill>
                  <a:srgbClr val="0050EF"/>
                </a:solidFill>
                <a:latin typeface="Lucida Sans Unicode"/>
                <a:cs typeface="Lucida Sans Unicode"/>
              </a:rPr>
              <a:t>ций:</a:t>
            </a:r>
            <a:endParaRPr sz="1700">
              <a:latin typeface="Lucida Sans Unicode"/>
              <a:cs typeface="Lucida Sans Unicode"/>
            </a:endParaRPr>
          </a:p>
          <a:p>
            <a:pPr algn="just" marL="339725" marR="711200" indent="-327660">
              <a:lnSpc>
                <a:spcPct val="101099"/>
              </a:lnSpc>
              <a:spcBef>
                <a:spcPts val="430"/>
              </a:spcBef>
              <a:buClr>
                <a:srgbClr val="0050EF"/>
              </a:buClr>
              <a:buAutoNum type="arabicPeriod"/>
              <a:tabLst>
                <a:tab pos="340360" algn="l"/>
              </a:tabLst>
            </a:pPr>
            <a:r>
              <a:rPr dirty="0" sz="1700" spc="-25">
                <a:solidFill>
                  <a:srgbClr val="404040"/>
                </a:solidFill>
                <a:latin typeface="Lucida Sans Unicode"/>
                <a:cs typeface="Lucida Sans Unicode"/>
              </a:rPr>
              <a:t>Обеспечивают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404040"/>
                </a:solidFill>
                <a:latin typeface="Lucida Sans Unicode"/>
                <a:cs typeface="Lucida Sans Unicode"/>
              </a:rPr>
              <a:t>маршрутизацию</a:t>
            </a:r>
            <a:r>
              <a:rPr dirty="0" sz="1700" spc="-7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404040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4040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404040"/>
                </a:solidFill>
                <a:latin typeface="Lucida Sans Unicode"/>
                <a:cs typeface="Lucida Sans Unicode"/>
              </a:rPr>
              <a:t>сопровождающих</a:t>
            </a:r>
            <a:r>
              <a:rPr dirty="0" sz="1700" spc="-10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4040"/>
                </a:solidFill>
                <a:latin typeface="Lucida Sans Unicode"/>
                <a:cs typeface="Lucida Sans Unicode"/>
              </a:rPr>
              <a:t>лиц </a:t>
            </a:r>
            <a:r>
              <a:rPr dirty="0" sz="1700" spc="-52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404040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14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404040"/>
                </a:solidFill>
                <a:latin typeface="Lucida Sans Unicode"/>
                <a:cs typeface="Lucida Sans Unicode"/>
              </a:rPr>
              <a:t>симптомами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4040"/>
                </a:solidFill>
                <a:latin typeface="Lucida Sans Unicode"/>
                <a:cs typeface="Lucida Sans Unicode"/>
              </a:rPr>
              <a:t>ОРВИ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4040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7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404040"/>
                </a:solidFill>
                <a:latin typeface="Lucida Sans Unicode"/>
                <a:cs typeface="Lucida Sans Unicode"/>
              </a:rPr>
              <a:t>внебольничной</a:t>
            </a:r>
            <a:r>
              <a:rPr dirty="0" sz="1700" spc="-9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4040"/>
                </a:solidFill>
                <a:latin typeface="Lucida Sans Unicode"/>
                <a:cs typeface="Lucida Sans Unicode"/>
              </a:rPr>
              <a:t>пневмонией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404040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медицинские </a:t>
            </a:r>
            <a:r>
              <a:rPr dirty="0" sz="1700" spc="-52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404040"/>
                </a:solidFill>
                <a:latin typeface="Lucida Sans Unicode"/>
                <a:cs typeface="Lucida Sans Unicode"/>
              </a:rPr>
              <a:t>организации;</a:t>
            </a:r>
            <a:endParaRPr sz="1700">
              <a:latin typeface="Lucida Sans Unicode"/>
              <a:cs typeface="Lucida Sans Unicode"/>
            </a:endParaRPr>
          </a:p>
          <a:p>
            <a:pPr algn="just" marL="339725" indent="-327660">
              <a:lnSpc>
                <a:spcPct val="100000"/>
              </a:lnSpc>
              <a:spcBef>
                <a:spcPts val="450"/>
              </a:spcBef>
              <a:buClr>
                <a:srgbClr val="0050EF"/>
              </a:buClr>
              <a:buAutoNum type="arabicPeriod"/>
              <a:tabLst>
                <a:tab pos="340360" algn="l"/>
              </a:tabLst>
            </a:pPr>
            <a:r>
              <a:rPr dirty="0" sz="1700" spc="-110">
                <a:solidFill>
                  <a:srgbClr val="404040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45">
                <a:solidFill>
                  <a:srgbClr val="404040"/>
                </a:solidFill>
                <a:latin typeface="Lucida Sans Unicode"/>
                <a:cs typeface="Lucida Sans Unicode"/>
              </a:rPr>
              <a:t>уще</a:t>
            </a:r>
            <a:r>
              <a:rPr dirty="0" sz="1700" spc="-45">
                <a:solidFill>
                  <a:srgbClr val="404040"/>
                </a:solidFill>
                <a:latin typeface="Lucida Sans Unicode"/>
                <a:cs typeface="Lucida Sans Unicode"/>
              </a:rPr>
              <a:t>с</a:t>
            </a:r>
            <a:r>
              <a:rPr dirty="0" sz="1700">
                <a:solidFill>
                  <a:srgbClr val="404040"/>
                </a:solidFill>
                <a:latin typeface="Lucida Sans Unicode"/>
                <a:cs typeface="Lucida Sans Unicode"/>
              </a:rPr>
              <a:t>твляют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0">
                <a:solidFill>
                  <a:srgbClr val="404040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70">
                <a:solidFill>
                  <a:srgbClr val="404040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404040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ост</a:t>
            </a:r>
            <a:r>
              <a:rPr dirty="0" sz="1700" spc="-50">
                <a:solidFill>
                  <a:srgbClr val="404040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5">
                <a:solidFill>
                  <a:srgbClr val="404040"/>
                </a:solidFill>
                <a:latin typeface="Lucida Sans Unicode"/>
                <a:cs typeface="Lucida Sans Unicode"/>
              </a:rPr>
              <a:t>вление</a:t>
            </a:r>
            <a:r>
              <a:rPr dirty="0" sz="1700" spc="-7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5">
                <a:solidFill>
                  <a:srgbClr val="404040"/>
                </a:solidFill>
                <a:latin typeface="Lucida Sans Unicode"/>
                <a:cs typeface="Lucida Sans Unicode"/>
              </a:rPr>
              <a:t>ин</a:t>
            </a:r>
            <a:r>
              <a:rPr dirty="0" sz="1700" spc="10">
                <a:solidFill>
                  <a:srgbClr val="404040"/>
                </a:solidFill>
                <a:latin typeface="Lucida Sans Unicode"/>
                <a:cs typeface="Lucida Sans Unicode"/>
              </a:rPr>
              <a:t>ф</a:t>
            </a:r>
            <a:r>
              <a:rPr dirty="0" sz="1700" spc="-35">
                <a:solidFill>
                  <a:srgbClr val="404040"/>
                </a:solidFill>
                <a:latin typeface="Lucida Sans Unicode"/>
                <a:cs typeface="Lucida Sans Unicode"/>
              </a:rPr>
              <a:t>орм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ции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-8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4040"/>
                </a:solidFill>
                <a:latin typeface="Lucida Sans Unicode"/>
                <a:cs typeface="Lucida Sans Unicode"/>
              </a:rPr>
              <a:t>пацие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те</a:t>
            </a:r>
            <a:endParaRPr sz="1700">
              <a:latin typeface="Lucida Sans Unicode"/>
              <a:cs typeface="Lucida Sans Unicode"/>
            </a:endParaRPr>
          </a:p>
          <a:p>
            <a:pPr marL="339725" marR="1337310">
              <a:lnSpc>
                <a:spcPct val="101099"/>
              </a:lnSpc>
              <a:spcBef>
                <a:spcPts val="5"/>
              </a:spcBef>
            </a:pPr>
            <a:r>
              <a:rPr dirty="0" sz="1700" spc="-15">
                <a:solidFill>
                  <a:srgbClr val="404040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13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4040"/>
                </a:solidFill>
                <a:latin typeface="Lucida Sans Unicode"/>
                <a:cs typeface="Lucida Sans Unicode"/>
              </a:rPr>
              <a:t>контактировавших</a:t>
            </a:r>
            <a:r>
              <a:rPr dirty="0" sz="1700" spc="-7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404040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9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4040"/>
                </a:solidFill>
                <a:latin typeface="Lucida Sans Unicode"/>
                <a:cs typeface="Lucida Sans Unicode"/>
              </a:rPr>
              <a:t>ним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404040"/>
                </a:solidFill>
                <a:latin typeface="Lucida Sans Unicode"/>
                <a:cs typeface="Lucida Sans Unicode"/>
              </a:rPr>
              <a:t>лицах</a:t>
            </a:r>
            <a:r>
              <a:rPr dirty="0" sz="1700" spc="-7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404040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404040"/>
                </a:solidFill>
                <a:latin typeface="Lucida Sans Unicode"/>
                <a:cs typeface="Lucida Sans Unicode"/>
              </a:rPr>
              <a:t>информационный</a:t>
            </a:r>
            <a:r>
              <a:rPr dirty="0" sz="1700" spc="-8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404040"/>
                </a:solidFill>
                <a:latin typeface="Lucida Sans Unicode"/>
                <a:cs typeface="Lucida Sans Unicode"/>
              </a:rPr>
              <a:t>ресурс </a:t>
            </a:r>
            <a:r>
              <a:rPr dirty="0" sz="1700" spc="-52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404040"/>
                </a:solidFill>
                <a:latin typeface="Lucida Sans Unicode"/>
                <a:cs typeface="Lucida Sans Unicode"/>
              </a:rPr>
              <a:t>учета </a:t>
            </a:r>
            <a:r>
              <a:rPr dirty="0" sz="1700" spc="-20">
                <a:solidFill>
                  <a:srgbClr val="404040"/>
                </a:solidFill>
                <a:latin typeface="Lucida Sans Unicode"/>
                <a:cs typeface="Lucida Sans Unicode"/>
              </a:rPr>
              <a:t>информации </a:t>
            </a:r>
            <a:r>
              <a:rPr dirty="0" sz="1700" spc="85">
                <a:solidFill>
                  <a:srgbClr val="404040"/>
                </a:solidFill>
                <a:latin typeface="Lucida Sans Unicode"/>
                <a:cs typeface="Lucida Sans Unicode"/>
              </a:rPr>
              <a:t>в </a:t>
            </a:r>
            <a:r>
              <a:rPr dirty="0" sz="1700" spc="-40">
                <a:solidFill>
                  <a:srgbClr val="404040"/>
                </a:solidFill>
                <a:latin typeface="Lucida Sans Unicode"/>
                <a:cs typeface="Lucida Sans Unicode"/>
              </a:rPr>
              <a:t>целях </a:t>
            </a:r>
            <a:r>
              <a:rPr dirty="0" sz="1700" spc="-25">
                <a:solidFill>
                  <a:srgbClr val="404040"/>
                </a:solidFill>
                <a:latin typeface="Lucida Sans Unicode"/>
                <a:cs typeface="Lucida Sans Unicode"/>
              </a:rPr>
              <a:t>предотвращения </a:t>
            </a:r>
            <a:r>
              <a:rPr dirty="0" sz="1700" spc="-2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4040"/>
                </a:solidFill>
                <a:latin typeface="Lucida Sans Unicode"/>
                <a:cs typeface="Lucida Sans Unicode"/>
              </a:rPr>
              <a:t>распространения</a:t>
            </a:r>
            <a:r>
              <a:rPr dirty="0" sz="1700" spc="-65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35">
                <a:solidFill>
                  <a:srgbClr val="404040"/>
                </a:solidFill>
                <a:latin typeface="Lucida Sans Unicode"/>
                <a:cs typeface="Lucida Sans Unicode"/>
              </a:rPr>
              <a:t>(COVID-19).</a:t>
            </a:r>
            <a:endParaRPr sz="1700">
              <a:latin typeface="Lucida Sans Unicode"/>
              <a:cs typeface="Lucida Sans Unicode"/>
            </a:endParaRPr>
          </a:p>
          <a:p>
            <a:pPr algn="just" marL="12700">
              <a:lnSpc>
                <a:spcPts val="1760"/>
              </a:lnSpc>
              <a:spcBef>
                <a:spcPts val="1225"/>
              </a:spcBef>
            </a:pPr>
            <a:r>
              <a:rPr dirty="0" sz="1500" spc="45" i="1">
                <a:latin typeface="Arial"/>
                <a:cs typeface="Arial"/>
              </a:rPr>
              <a:t>*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Приказ</a:t>
            </a:r>
            <a:r>
              <a:rPr dirty="0" sz="1500" spc="-55" i="1">
                <a:latin typeface="Arial"/>
                <a:cs typeface="Arial"/>
              </a:rPr>
              <a:t> </a:t>
            </a:r>
            <a:r>
              <a:rPr dirty="0" sz="1500" spc="-120" i="1">
                <a:latin typeface="Arial"/>
                <a:cs typeface="Arial"/>
              </a:rPr>
              <a:t>Министерства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5" i="1">
                <a:latin typeface="Arial"/>
                <a:cs typeface="Arial"/>
              </a:rPr>
              <a:t>здравоохранения</a:t>
            </a:r>
            <a:r>
              <a:rPr dirty="0" sz="1500" spc="-65" i="1">
                <a:latin typeface="Arial"/>
                <a:cs typeface="Arial"/>
              </a:rPr>
              <a:t> </a:t>
            </a:r>
            <a:r>
              <a:rPr dirty="0" sz="1500" spc="-25" i="1">
                <a:latin typeface="Arial"/>
                <a:cs typeface="Arial"/>
              </a:rPr>
              <a:t>Российской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Федерации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spc="-300" i="1">
                <a:latin typeface="Arial"/>
                <a:cs typeface="Arial"/>
              </a:rPr>
              <a:t>от</a:t>
            </a:r>
            <a:r>
              <a:rPr dirty="0" sz="1500" spc="-270" i="1">
                <a:latin typeface="Arial"/>
                <a:cs typeface="Arial"/>
              </a:rPr>
              <a:t> </a:t>
            </a:r>
            <a:r>
              <a:rPr dirty="0" sz="1500" spc="-100" i="1">
                <a:latin typeface="Arial"/>
                <a:cs typeface="Arial"/>
              </a:rPr>
              <a:t>5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30" i="1">
                <a:latin typeface="Arial"/>
                <a:cs typeface="Arial"/>
              </a:rPr>
              <a:t>мая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114" i="1">
                <a:latin typeface="Arial"/>
                <a:cs typeface="Arial"/>
              </a:rPr>
              <a:t>2016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80" i="1">
                <a:latin typeface="Arial"/>
                <a:cs typeface="Arial"/>
              </a:rPr>
              <a:t>г.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55" i="1">
                <a:latin typeface="Arial"/>
                <a:cs typeface="Arial"/>
              </a:rPr>
              <a:t>№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-85" i="1">
                <a:latin typeface="Arial"/>
                <a:cs typeface="Arial"/>
              </a:rPr>
              <a:t>279н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720"/>
              </a:lnSpc>
              <a:spcBef>
                <a:spcPts val="85"/>
              </a:spcBef>
            </a:pPr>
            <a:r>
              <a:rPr dirty="0" sz="1500" spc="-85" i="1">
                <a:latin typeface="Arial"/>
                <a:cs typeface="Arial"/>
              </a:rPr>
              <a:t>«Об </a:t>
            </a:r>
            <a:r>
              <a:rPr dirty="0" sz="1500" spc="-55" i="1">
                <a:latin typeface="Arial"/>
                <a:cs typeface="Arial"/>
              </a:rPr>
              <a:t>утверждении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spc="-15" i="1">
                <a:latin typeface="Arial"/>
                <a:cs typeface="Arial"/>
              </a:rPr>
              <a:t>Порядка </a:t>
            </a:r>
            <a:r>
              <a:rPr dirty="0" sz="1500" spc="-5" i="1">
                <a:latin typeface="Arial"/>
                <a:cs typeface="Arial"/>
              </a:rPr>
              <a:t>организации </a:t>
            </a:r>
            <a:r>
              <a:rPr dirty="0" sz="1500" spc="-65" i="1">
                <a:latin typeface="Arial"/>
                <a:cs typeface="Arial"/>
              </a:rPr>
              <a:t>санаторно-курортного </a:t>
            </a:r>
            <a:r>
              <a:rPr dirty="0" sz="1500" spc="-5" i="1">
                <a:latin typeface="Arial"/>
                <a:cs typeface="Arial"/>
              </a:rPr>
              <a:t>лечения» </a:t>
            </a:r>
            <a:r>
              <a:rPr dirty="0" sz="1500" spc="-50" i="1">
                <a:latin typeface="Arial"/>
                <a:cs typeface="Arial"/>
              </a:rPr>
              <a:t>(зарегистрирован </a:t>
            </a:r>
            <a:r>
              <a:rPr dirty="0" sz="1500" spc="-405" i="1">
                <a:latin typeface="Arial"/>
                <a:cs typeface="Arial"/>
              </a:rPr>
              <a:t> </a:t>
            </a:r>
            <a:r>
              <a:rPr dirty="0" sz="1500" spc="-110" i="1">
                <a:latin typeface="Arial"/>
                <a:cs typeface="Arial"/>
              </a:rPr>
              <a:t>Министерством</a:t>
            </a:r>
            <a:r>
              <a:rPr dirty="0" sz="1500" spc="-50" i="1">
                <a:latin typeface="Arial"/>
                <a:cs typeface="Arial"/>
              </a:rPr>
              <a:t> </a:t>
            </a:r>
            <a:r>
              <a:rPr dirty="0" sz="1500" spc="-85" i="1">
                <a:latin typeface="Arial"/>
                <a:cs typeface="Arial"/>
              </a:rPr>
              <a:t>юстиции</a:t>
            </a:r>
            <a:r>
              <a:rPr dirty="0" sz="1500" spc="-25" i="1">
                <a:latin typeface="Arial"/>
                <a:cs typeface="Arial"/>
              </a:rPr>
              <a:t> Российской</a:t>
            </a:r>
            <a:r>
              <a:rPr dirty="0" sz="1500" spc="-55" i="1">
                <a:latin typeface="Arial"/>
                <a:cs typeface="Arial"/>
              </a:rPr>
              <a:t> </a:t>
            </a:r>
            <a:r>
              <a:rPr dirty="0" sz="1500" spc="-5" i="1">
                <a:latin typeface="Arial"/>
                <a:cs typeface="Arial"/>
              </a:rPr>
              <a:t>Федерации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85" i="1">
                <a:latin typeface="Arial"/>
                <a:cs typeface="Arial"/>
              </a:rPr>
              <a:t>21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 spc="10" i="1">
                <a:latin typeface="Arial"/>
                <a:cs typeface="Arial"/>
              </a:rPr>
              <a:t>июня</a:t>
            </a:r>
            <a:r>
              <a:rPr dirty="0" sz="1500" spc="-25" i="1">
                <a:latin typeface="Arial"/>
                <a:cs typeface="Arial"/>
              </a:rPr>
              <a:t> </a:t>
            </a:r>
            <a:r>
              <a:rPr dirty="0" sz="1500" spc="-120" i="1">
                <a:latin typeface="Arial"/>
                <a:cs typeface="Arial"/>
              </a:rPr>
              <a:t>2016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spc="-70" i="1">
                <a:latin typeface="Arial"/>
                <a:cs typeface="Arial"/>
              </a:rPr>
              <a:t>г.,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50" i="1">
                <a:latin typeface="Arial"/>
                <a:cs typeface="Arial"/>
              </a:rPr>
              <a:t>регистрационный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55" i="1">
                <a:latin typeface="Arial"/>
                <a:cs typeface="Arial"/>
              </a:rPr>
              <a:t>№</a:t>
            </a:r>
            <a:r>
              <a:rPr dirty="0" sz="1500" spc="-30" i="1">
                <a:latin typeface="Arial"/>
                <a:cs typeface="Arial"/>
              </a:rPr>
              <a:t> </a:t>
            </a:r>
            <a:r>
              <a:rPr dirty="0" sz="1500" spc="-65" i="1">
                <a:latin typeface="Arial"/>
                <a:cs typeface="Arial"/>
              </a:rPr>
              <a:t>42580)</a:t>
            </a:r>
            <a:endParaRPr sz="1500">
              <a:latin typeface="Arial"/>
              <a:cs typeface="Arial"/>
            </a:endParaRPr>
          </a:p>
          <a:p>
            <a:pPr marL="12700" marR="554990">
              <a:lnSpc>
                <a:spcPct val="101000"/>
              </a:lnSpc>
              <a:spcBef>
                <a:spcPts val="284"/>
              </a:spcBef>
            </a:pPr>
            <a:r>
              <a:rPr dirty="0" sz="1500" spc="45" i="1">
                <a:latin typeface="Arial"/>
                <a:cs typeface="Arial"/>
              </a:rPr>
              <a:t>**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врача-эпидемиолога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10">
                <a:latin typeface="Lucida Sans Unicode"/>
                <a:cs typeface="Lucida Sans Unicode"/>
              </a:rPr>
              <a:t>или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врача-педиатра/врача-терапевта/врача</a:t>
            </a:r>
            <a:r>
              <a:rPr dirty="0" sz="1400" spc="-95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общей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практики </a:t>
            </a:r>
            <a:r>
              <a:rPr dirty="0" sz="1400" spc="-43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(семейного</a:t>
            </a:r>
            <a:r>
              <a:rPr dirty="0" sz="1400" spc="-90">
                <a:latin typeface="Lucida Sans Unicode"/>
                <a:cs typeface="Lucida Sans Unicode"/>
              </a:rPr>
              <a:t> </a:t>
            </a:r>
            <a:r>
              <a:rPr dirty="0" sz="1400" spc="25">
                <a:latin typeface="Lucida Sans Unicode"/>
                <a:cs typeface="Lucida Sans Unicode"/>
              </a:rPr>
              <a:t>врача)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91980" y="314603"/>
            <a:ext cx="9682480" cy="46228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25">
                <a:solidFill>
                  <a:srgbClr val="FF2D66"/>
                </a:solidFill>
              </a:rPr>
              <a:t>Временный</a:t>
            </a:r>
            <a:r>
              <a:rPr dirty="0" sz="2850" spc="-150">
                <a:solidFill>
                  <a:srgbClr val="FF2D66"/>
                </a:solidFill>
              </a:rPr>
              <a:t> </a:t>
            </a:r>
            <a:r>
              <a:rPr dirty="0" sz="2850" spc="-70">
                <a:solidFill>
                  <a:srgbClr val="FF2D66"/>
                </a:solidFill>
              </a:rPr>
              <a:t>порядок</a:t>
            </a:r>
            <a:r>
              <a:rPr dirty="0" sz="2850" spc="-185">
                <a:solidFill>
                  <a:srgbClr val="FF2D66"/>
                </a:solidFill>
              </a:rPr>
              <a:t> </a:t>
            </a:r>
            <a:r>
              <a:rPr dirty="0" sz="2850" spc="-60">
                <a:solidFill>
                  <a:srgbClr val="FF2D66"/>
                </a:solidFill>
              </a:rPr>
              <a:t>приема</a:t>
            </a:r>
            <a:r>
              <a:rPr dirty="0" sz="2850" spc="-185">
                <a:solidFill>
                  <a:srgbClr val="FF2D66"/>
                </a:solidFill>
              </a:rPr>
              <a:t> </a:t>
            </a:r>
            <a:r>
              <a:rPr dirty="0" sz="2850" spc="-55">
                <a:solidFill>
                  <a:srgbClr val="FF2D66"/>
                </a:solidFill>
              </a:rPr>
              <a:t>пациентов</a:t>
            </a:r>
            <a:r>
              <a:rPr dirty="0" sz="2850" spc="-150">
                <a:solidFill>
                  <a:srgbClr val="FF2D66"/>
                </a:solidFill>
              </a:rPr>
              <a:t> </a:t>
            </a:r>
            <a:r>
              <a:rPr dirty="0" sz="2850" spc="114"/>
              <a:t>в</a:t>
            </a:r>
            <a:r>
              <a:rPr dirty="0" sz="2850" spc="-185"/>
              <a:t> </a:t>
            </a:r>
            <a:r>
              <a:rPr dirty="0" sz="2850" spc="-80"/>
              <a:t>организации,</a:t>
            </a:r>
            <a:endParaRPr sz="2850"/>
          </a:p>
        </p:txBody>
      </p:sp>
      <p:sp>
        <p:nvSpPr>
          <p:cNvPr id="16" name="object 16"/>
          <p:cNvSpPr txBox="1"/>
          <p:nvPr/>
        </p:nvSpPr>
        <p:spPr>
          <a:xfrm>
            <a:off x="6891980" y="707901"/>
            <a:ext cx="10336530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10">
                <a:solidFill>
                  <a:srgbClr val="565656"/>
                </a:solidFill>
                <a:latin typeface="Lucida Sans Unicode"/>
                <a:cs typeface="Lucida Sans Unicode"/>
              </a:rPr>
              <a:t>оказыва</a:t>
            </a:r>
            <a:r>
              <a:rPr dirty="0" sz="2850">
                <a:solidFill>
                  <a:srgbClr val="565656"/>
                </a:solidFill>
                <a:latin typeface="Lucida Sans Unicode"/>
                <a:cs typeface="Lucida Sans Unicode"/>
              </a:rPr>
              <a:t>ю</a:t>
            </a:r>
            <a:r>
              <a:rPr dirty="0" sz="2850" spc="-75">
                <a:solidFill>
                  <a:srgbClr val="565656"/>
                </a:solidFill>
                <a:latin typeface="Lucida Sans Unicode"/>
                <a:cs typeface="Lucida Sans Unicode"/>
              </a:rPr>
              <a:t>щие</a:t>
            </a:r>
            <a:r>
              <a:rPr dirty="0" sz="2850" spc="-1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5">
                <a:solidFill>
                  <a:srgbClr val="565656"/>
                </a:solidFill>
                <a:latin typeface="Lucida Sans Unicode"/>
                <a:cs typeface="Lucida Sans Unicode"/>
              </a:rPr>
              <a:t>специализирован</a:t>
            </a:r>
            <a:r>
              <a:rPr dirty="0" sz="2850" spc="-6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2850" spc="-35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2850" spc="-60">
                <a:solidFill>
                  <a:srgbClr val="565656"/>
                </a:solidFill>
                <a:latin typeface="Lucida Sans Unicode"/>
                <a:cs typeface="Lucida Sans Unicode"/>
              </a:rPr>
              <a:t>ю</a:t>
            </a:r>
            <a:r>
              <a:rPr dirty="0" sz="2850" spc="-1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85">
                <a:solidFill>
                  <a:srgbClr val="565656"/>
                </a:solidFill>
                <a:latin typeface="Lucida Sans Unicode"/>
                <a:cs typeface="Lucida Sans Unicode"/>
              </a:rPr>
              <a:t>медицинскую</a:t>
            </a:r>
            <a:r>
              <a:rPr dirty="0" sz="2850" spc="-1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5">
                <a:solidFill>
                  <a:srgbClr val="565656"/>
                </a:solidFill>
                <a:latin typeface="Lucida Sans Unicode"/>
                <a:cs typeface="Lucida Sans Unicode"/>
              </a:rPr>
              <a:t>помо</a:t>
            </a:r>
            <a:r>
              <a:rPr dirty="0" sz="2850" spc="-125">
                <a:solidFill>
                  <a:srgbClr val="565656"/>
                </a:solidFill>
                <a:latin typeface="Lucida Sans Unicode"/>
                <a:cs typeface="Lucida Sans Unicode"/>
              </a:rPr>
              <a:t>щ</a:t>
            </a:r>
            <a:r>
              <a:rPr dirty="0" sz="2850" spc="40">
                <a:solidFill>
                  <a:srgbClr val="565656"/>
                </a:solidFill>
                <a:latin typeface="Lucida Sans Unicode"/>
                <a:cs typeface="Lucida Sans Unicode"/>
              </a:rPr>
              <a:t>ь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1980" y="1100709"/>
            <a:ext cx="608901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4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2850" spc="-1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5">
                <a:solidFill>
                  <a:srgbClr val="565656"/>
                </a:solidFill>
                <a:latin typeface="Lucida Sans Unicode"/>
                <a:cs typeface="Lucida Sans Unicode"/>
              </a:rPr>
              <a:t>санаторно-курортное</a:t>
            </a:r>
            <a:r>
              <a:rPr dirty="0" sz="2850" spc="-1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5">
                <a:solidFill>
                  <a:srgbClr val="565656"/>
                </a:solidFill>
                <a:latin typeface="Lucida Sans Unicode"/>
                <a:cs typeface="Lucida Sans Unicode"/>
              </a:rPr>
              <a:t>лечение</a:t>
            </a:r>
            <a:endParaRPr sz="2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3735" y="628430"/>
            <a:ext cx="4635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15">
                <a:solidFill>
                  <a:srgbClr val="A6A6A6"/>
                </a:solidFill>
                <a:latin typeface="Lucida Sans Unicode"/>
                <a:cs typeface="Lucida Sans Unicode"/>
              </a:rPr>
              <a:t>47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859155"/>
          </a:xfrm>
          <a:custGeom>
            <a:avLst/>
            <a:gdLst/>
            <a:ahLst/>
            <a:cxnLst/>
            <a:rect l="l" t="t" r="r" b="b"/>
            <a:pathLst>
              <a:path w="18861405" h="859155">
                <a:moveTo>
                  <a:pt x="0" y="73014"/>
                </a:moveTo>
                <a:lnTo>
                  <a:pt x="5739" y="44612"/>
                </a:lnTo>
                <a:lnTo>
                  <a:pt x="21391" y="21402"/>
                </a:lnTo>
                <a:lnTo>
                  <a:pt x="44608" y="5744"/>
                </a:lnTo>
                <a:lnTo>
                  <a:pt x="73042" y="0"/>
                </a:lnTo>
                <a:lnTo>
                  <a:pt x="18788286" y="0"/>
                </a:lnTo>
                <a:lnTo>
                  <a:pt x="18816688" y="5744"/>
                </a:lnTo>
                <a:lnTo>
                  <a:pt x="18839899" y="21402"/>
                </a:lnTo>
                <a:lnTo>
                  <a:pt x="18855557" y="44612"/>
                </a:lnTo>
                <a:lnTo>
                  <a:pt x="18861301" y="73014"/>
                </a:lnTo>
                <a:lnTo>
                  <a:pt x="18861301" y="785705"/>
                </a:lnTo>
                <a:lnTo>
                  <a:pt x="18855557" y="814107"/>
                </a:lnTo>
                <a:lnTo>
                  <a:pt x="18839899" y="837318"/>
                </a:lnTo>
                <a:lnTo>
                  <a:pt x="18816688" y="852976"/>
                </a:lnTo>
                <a:lnTo>
                  <a:pt x="18788286" y="858720"/>
                </a:lnTo>
                <a:lnTo>
                  <a:pt x="73042" y="858720"/>
                </a:lnTo>
                <a:lnTo>
                  <a:pt x="44608" y="852976"/>
                </a:lnTo>
                <a:lnTo>
                  <a:pt x="21391" y="837318"/>
                </a:lnTo>
                <a:lnTo>
                  <a:pt x="5739" y="814107"/>
                </a:lnTo>
                <a:lnTo>
                  <a:pt x="0" y="785705"/>
                </a:lnTo>
                <a:lnTo>
                  <a:pt x="0" y="73014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4623" y="10325117"/>
            <a:ext cx="10204450" cy="462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*Алгоритм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действий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работников,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оказывающих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медицинскую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условиях,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том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дому,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острыми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респираторными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вирусными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инфекциями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представлен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приложении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80">
                <a:solidFill>
                  <a:srgbClr val="1F1F1F"/>
                </a:solidFill>
                <a:latin typeface="Lucida Sans Unicode"/>
                <a:cs typeface="Lucida Sans Unicode"/>
              </a:rPr>
              <a:t>12.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1698" y="3105280"/>
            <a:ext cx="11125835" cy="7113905"/>
            <a:chOff x="511698" y="3105280"/>
            <a:chExt cx="11125835" cy="71139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98" y="3105280"/>
              <a:ext cx="11125787" cy="7113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117" y="3115181"/>
              <a:ext cx="9900382" cy="70754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7580" y="3211200"/>
              <a:ext cx="10839450" cy="6827520"/>
            </a:xfrm>
            <a:custGeom>
              <a:avLst/>
              <a:gdLst/>
              <a:ahLst/>
              <a:cxnLst/>
              <a:rect l="l" t="t" r="r" b="b"/>
              <a:pathLst>
                <a:path w="10839450" h="6827520">
                  <a:moveTo>
                    <a:pt x="10673449" y="0"/>
                  </a:moveTo>
                  <a:lnTo>
                    <a:pt x="165833" y="0"/>
                  </a:lnTo>
                  <a:lnTo>
                    <a:pt x="121750" y="5926"/>
                  </a:lnTo>
                  <a:lnTo>
                    <a:pt x="82136" y="22651"/>
                  </a:lnTo>
                  <a:lnTo>
                    <a:pt x="48573" y="48589"/>
                  </a:lnTo>
                  <a:lnTo>
                    <a:pt x="22642" y="82158"/>
                  </a:lnTo>
                  <a:lnTo>
                    <a:pt x="5924" y="121773"/>
                  </a:lnTo>
                  <a:lnTo>
                    <a:pt x="0" y="165852"/>
                  </a:lnTo>
                  <a:lnTo>
                    <a:pt x="0" y="6661358"/>
                  </a:lnTo>
                  <a:lnTo>
                    <a:pt x="5924" y="6705436"/>
                  </a:lnTo>
                  <a:lnTo>
                    <a:pt x="22642" y="6745052"/>
                  </a:lnTo>
                  <a:lnTo>
                    <a:pt x="48573" y="6778621"/>
                  </a:lnTo>
                  <a:lnTo>
                    <a:pt x="82136" y="6804559"/>
                  </a:lnTo>
                  <a:lnTo>
                    <a:pt x="121750" y="6821283"/>
                  </a:lnTo>
                  <a:lnTo>
                    <a:pt x="165833" y="6827210"/>
                  </a:lnTo>
                  <a:lnTo>
                    <a:pt x="10673449" y="6827210"/>
                  </a:lnTo>
                  <a:lnTo>
                    <a:pt x="10717527" y="6821283"/>
                  </a:lnTo>
                  <a:lnTo>
                    <a:pt x="10757143" y="6804559"/>
                  </a:lnTo>
                  <a:lnTo>
                    <a:pt x="10790712" y="6778621"/>
                  </a:lnTo>
                  <a:lnTo>
                    <a:pt x="10816650" y="6745052"/>
                  </a:lnTo>
                  <a:lnTo>
                    <a:pt x="10833374" y="6705436"/>
                  </a:lnTo>
                  <a:lnTo>
                    <a:pt x="10839301" y="6661358"/>
                  </a:lnTo>
                  <a:lnTo>
                    <a:pt x="10839301" y="165852"/>
                  </a:lnTo>
                  <a:lnTo>
                    <a:pt x="10833374" y="121773"/>
                  </a:lnTo>
                  <a:lnTo>
                    <a:pt x="10816650" y="82158"/>
                  </a:lnTo>
                  <a:lnTo>
                    <a:pt x="10790712" y="48589"/>
                  </a:lnTo>
                  <a:lnTo>
                    <a:pt x="10757143" y="22651"/>
                  </a:lnTo>
                  <a:lnTo>
                    <a:pt x="10717527" y="5926"/>
                  </a:lnTo>
                  <a:lnTo>
                    <a:pt x="1067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85451" y="3346712"/>
            <a:ext cx="9220200" cy="65081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50" spc="-140">
                <a:solidFill>
                  <a:srgbClr val="00B895"/>
                </a:solidFill>
                <a:latin typeface="Lucida Sans Unicode"/>
                <a:cs typeface="Lucida Sans Unicode"/>
              </a:rPr>
              <a:t>Ам</a:t>
            </a:r>
            <a:r>
              <a:rPr dirty="0" sz="2550" spc="-160">
                <a:solidFill>
                  <a:srgbClr val="00B895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85">
                <a:solidFill>
                  <a:srgbClr val="00B895"/>
                </a:solidFill>
                <a:latin typeface="Lucida Sans Unicode"/>
                <a:cs typeface="Lucida Sans Unicode"/>
              </a:rPr>
              <a:t>у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л</a:t>
            </a: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05">
                <a:solidFill>
                  <a:srgbClr val="00B895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орн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5">
                <a:solidFill>
                  <a:srgbClr val="00B895"/>
                </a:solidFill>
                <a:latin typeface="Lucida Sans Unicode"/>
                <a:cs typeface="Lucida Sans Unicode"/>
              </a:rPr>
              <a:t>е</a:t>
            </a:r>
            <a:r>
              <a:rPr dirty="0" sz="2550" spc="-18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B895"/>
                </a:solidFill>
                <a:latin typeface="Lucida Sans Unicode"/>
                <a:cs typeface="Lucida Sans Unicode"/>
              </a:rPr>
              <a:t>лечение:</a:t>
            </a:r>
            <a:endParaRPr sz="2550">
              <a:latin typeface="Lucida Sans Unicode"/>
              <a:cs typeface="Lucida Sans Unicode"/>
            </a:endParaRPr>
          </a:p>
          <a:p>
            <a:pPr marL="299720" marR="1316990" indent="-262255">
              <a:lnSpc>
                <a:spcPct val="100600"/>
              </a:lnSpc>
              <a:spcBef>
                <a:spcPts val="1725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50">
                <a:latin typeface="Lucida Sans Unicode"/>
                <a:cs typeface="Lucida Sans Unicode"/>
              </a:rPr>
              <a:t>Пациент </a:t>
            </a:r>
            <a:r>
              <a:rPr dirty="0" sz="1850" spc="-25">
                <a:latin typeface="Lucida Sans Unicode"/>
                <a:cs typeface="Lucida Sans Unicode"/>
              </a:rPr>
              <a:t>не </a:t>
            </a:r>
            <a:r>
              <a:rPr dirty="0" sz="1850" spc="-30">
                <a:latin typeface="Lucida Sans Unicode"/>
                <a:cs typeface="Lucida Sans Unicode"/>
              </a:rPr>
              <a:t>проживает </a:t>
            </a:r>
            <a:r>
              <a:rPr dirty="0" sz="1850" spc="85">
                <a:latin typeface="Lucida Sans Unicode"/>
                <a:cs typeface="Lucida Sans Unicode"/>
              </a:rPr>
              <a:t>в </a:t>
            </a:r>
            <a:r>
              <a:rPr dirty="0" sz="1850" spc="-45">
                <a:latin typeface="Lucida Sans Unicode"/>
                <a:cs typeface="Lucida Sans Unicode"/>
              </a:rPr>
              <a:t>общежитии, </a:t>
            </a:r>
            <a:r>
              <a:rPr dirty="0" sz="1850" spc="-40">
                <a:latin typeface="Lucida Sans Unicode"/>
                <a:cs typeface="Lucida Sans Unicode"/>
              </a:rPr>
              <a:t>многонаселенной </a:t>
            </a:r>
            <a:r>
              <a:rPr dirty="0" sz="1850" spc="-35">
                <a:latin typeface="Lucida Sans Unicode"/>
                <a:cs typeface="Lucida Sans Unicode"/>
              </a:rPr>
              <a:t>квартире, </a:t>
            </a:r>
            <a:r>
              <a:rPr dirty="0" sz="1850" spc="-575">
                <a:latin typeface="Lucida Sans Unicode"/>
                <a:cs typeface="Lucida Sans Unicode"/>
              </a:rPr>
              <a:t> </a:t>
            </a:r>
            <a:r>
              <a:rPr dirty="0" sz="1850" spc="-60">
                <a:latin typeface="Lucida Sans Unicode"/>
                <a:cs typeface="Lucida Sans Unicode"/>
              </a:rPr>
              <a:t>с</a:t>
            </a:r>
            <a:r>
              <a:rPr dirty="0" sz="1850" spc="-100">
                <a:latin typeface="Lucida Sans Unicode"/>
                <a:cs typeface="Lucida Sans Unicode"/>
              </a:rPr>
              <a:t> </a:t>
            </a:r>
            <a:r>
              <a:rPr dirty="0" sz="1850" spc="-25">
                <a:latin typeface="Lucida Sans Unicode"/>
                <a:cs typeface="Lucida Sans Unicode"/>
              </a:rPr>
              <a:t>лицами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40">
                <a:latin typeface="Lucida Sans Unicode"/>
                <a:cs typeface="Lucida Sans Unicode"/>
              </a:rPr>
              <a:t>старше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195">
                <a:latin typeface="Lucida Sans Unicode"/>
                <a:cs typeface="Lucida Sans Unicode"/>
              </a:rPr>
              <a:t>65</a:t>
            </a:r>
            <a:r>
              <a:rPr dirty="0" sz="1850" spc="-105">
                <a:latin typeface="Lucida Sans Unicode"/>
                <a:cs typeface="Lucida Sans Unicode"/>
              </a:rPr>
              <a:t> </a:t>
            </a:r>
            <a:r>
              <a:rPr dirty="0" sz="1850" spc="-40">
                <a:latin typeface="Lucida Sans Unicode"/>
                <a:cs typeface="Lucida Sans Unicode"/>
              </a:rPr>
              <a:t>лет,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60">
                <a:latin typeface="Lucida Sans Unicode"/>
                <a:cs typeface="Lucida Sans Unicode"/>
              </a:rPr>
              <a:t>с</a:t>
            </a:r>
            <a:r>
              <a:rPr dirty="0" sz="1850" spc="-100">
                <a:latin typeface="Lucida Sans Unicode"/>
                <a:cs typeface="Lucida Sans Unicode"/>
              </a:rPr>
              <a:t> </a:t>
            </a:r>
            <a:r>
              <a:rPr dirty="0" sz="1850" spc="-40">
                <a:latin typeface="Lucida Sans Unicode"/>
                <a:cs typeface="Lucida Sans Unicode"/>
              </a:rPr>
              <a:t>лицами,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25">
                <a:latin typeface="Lucida Sans Unicode"/>
                <a:cs typeface="Lucida Sans Unicode"/>
              </a:rPr>
              <a:t>относящимися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35">
                <a:latin typeface="Lucida Sans Unicode"/>
                <a:cs typeface="Lucida Sans Unicode"/>
              </a:rPr>
              <a:t>к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группам</a:t>
            </a:r>
            <a:r>
              <a:rPr dirty="0" sz="1850" spc="-105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риска;</a:t>
            </a:r>
            <a:endParaRPr sz="1850">
              <a:latin typeface="Lucida Sans Unicode"/>
              <a:cs typeface="Lucida Sans Unicode"/>
            </a:endParaRPr>
          </a:p>
          <a:p>
            <a:pPr marL="299720" marR="2611120" indent="-262255">
              <a:lnSpc>
                <a:spcPct val="100600"/>
              </a:lnSpc>
              <a:spcBef>
                <a:spcPts val="860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25">
                <a:latin typeface="Lucida Sans Unicode"/>
                <a:cs typeface="Lucida Sans Unicode"/>
              </a:rPr>
              <a:t>имеется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25">
                <a:latin typeface="Lucida Sans Unicode"/>
                <a:cs typeface="Lucida Sans Unicode"/>
              </a:rPr>
              <a:t>возможность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60">
                <a:latin typeface="Lucida Sans Unicode"/>
                <a:cs typeface="Lucida Sans Unicode"/>
              </a:rPr>
              <a:t>находиться</a:t>
            </a:r>
            <a:r>
              <a:rPr dirty="0" sz="1850" spc="-70">
                <a:latin typeface="Lucida Sans Unicode"/>
                <a:cs typeface="Lucida Sans Unicode"/>
              </a:rPr>
              <a:t> </a:t>
            </a:r>
            <a:r>
              <a:rPr dirty="0" sz="1850" spc="85">
                <a:latin typeface="Lucida Sans Unicode"/>
                <a:cs typeface="Lucida Sans Unicode"/>
              </a:rPr>
              <a:t>в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отдельной</a:t>
            </a:r>
            <a:r>
              <a:rPr dirty="0" sz="1850" spc="-95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комнате, </a:t>
            </a:r>
            <a:r>
              <a:rPr dirty="0" sz="1850" spc="-570">
                <a:latin typeface="Lucida Sans Unicode"/>
                <a:cs typeface="Lucida Sans Unicode"/>
              </a:rPr>
              <a:t> </a:t>
            </a:r>
            <a:r>
              <a:rPr dirty="0" sz="1850" spc="-90">
                <a:latin typeface="Lucida Sans Unicode"/>
                <a:cs typeface="Lucida Sans Unicode"/>
              </a:rPr>
              <a:t>с</a:t>
            </a:r>
            <a:r>
              <a:rPr dirty="0" sz="1850" spc="-50">
                <a:latin typeface="Lucida Sans Unicode"/>
                <a:cs typeface="Lucida Sans Unicode"/>
              </a:rPr>
              <a:t>о</a:t>
            </a:r>
            <a:r>
              <a:rPr dirty="0" sz="1850" spc="-65">
                <a:latin typeface="Lucida Sans Unicode"/>
                <a:cs typeface="Lucida Sans Unicode"/>
              </a:rPr>
              <a:t>б</a:t>
            </a:r>
            <a:r>
              <a:rPr dirty="0" sz="1850" spc="-25">
                <a:latin typeface="Lucida Sans Unicode"/>
                <a:cs typeface="Lucida Sans Unicode"/>
              </a:rPr>
              <a:t>л</a:t>
            </a:r>
            <a:r>
              <a:rPr dirty="0" sz="1850" spc="-50">
                <a:latin typeface="Lucida Sans Unicode"/>
                <a:cs typeface="Lucida Sans Unicode"/>
              </a:rPr>
              <a:t>ю</a:t>
            </a:r>
            <a:r>
              <a:rPr dirty="0" sz="1850" spc="-140">
                <a:latin typeface="Lucida Sans Unicode"/>
                <a:cs typeface="Lucida Sans Unicode"/>
              </a:rPr>
              <a:t>д</a:t>
            </a:r>
            <a:r>
              <a:rPr dirty="0" sz="1850" spc="-35">
                <a:latin typeface="Lucida Sans Unicode"/>
                <a:cs typeface="Lucida Sans Unicode"/>
              </a:rPr>
              <a:t>а</a:t>
            </a:r>
            <a:r>
              <a:rPr dirty="0" sz="1850" spc="-25">
                <a:latin typeface="Lucida Sans Unicode"/>
                <a:cs typeface="Lucida Sans Unicode"/>
              </a:rPr>
              <a:t>ть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10">
                <a:latin typeface="Lucida Sans Unicode"/>
                <a:cs typeface="Lucida Sans Unicode"/>
              </a:rPr>
              <a:t>в</a:t>
            </a:r>
            <a:r>
              <a:rPr dirty="0" sz="1850" spc="5">
                <a:latin typeface="Lucida Sans Unicode"/>
                <a:cs typeface="Lucida Sans Unicode"/>
              </a:rPr>
              <a:t>р</a:t>
            </a:r>
            <a:r>
              <a:rPr dirty="0" sz="1850" spc="35">
                <a:latin typeface="Lucida Sans Unicode"/>
                <a:cs typeface="Lucida Sans Unicode"/>
              </a:rPr>
              <a:t>а</a:t>
            </a:r>
            <a:r>
              <a:rPr dirty="0" sz="1850" spc="25">
                <a:latin typeface="Lucida Sans Unicode"/>
                <a:cs typeface="Lucida Sans Unicode"/>
              </a:rPr>
              <a:t>ч</a:t>
            </a:r>
            <a:r>
              <a:rPr dirty="0" sz="1850" spc="-15">
                <a:latin typeface="Lucida Sans Unicode"/>
                <a:cs typeface="Lucida Sans Unicode"/>
              </a:rPr>
              <a:t>ебные</a:t>
            </a:r>
            <a:r>
              <a:rPr dirty="0" sz="1850" spc="-90">
                <a:latin typeface="Lucida Sans Unicode"/>
                <a:cs typeface="Lucida Sans Unicode"/>
              </a:rPr>
              <a:t> </a:t>
            </a:r>
            <a:r>
              <a:rPr dirty="0" sz="1850" spc="-20">
                <a:latin typeface="Lucida Sans Unicode"/>
                <a:cs typeface="Lucida Sans Unicode"/>
              </a:rPr>
              <a:t>и</a:t>
            </a:r>
            <a:r>
              <a:rPr dirty="0" sz="1850" spc="-95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са</a:t>
            </a:r>
            <a:r>
              <a:rPr dirty="0" sz="1850" spc="-45">
                <a:latin typeface="Lucida Sans Unicode"/>
                <a:cs typeface="Lucida Sans Unicode"/>
              </a:rPr>
              <a:t>н</a:t>
            </a:r>
            <a:r>
              <a:rPr dirty="0" sz="1850" spc="-50">
                <a:latin typeface="Lucida Sans Unicode"/>
                <a:cs typeface="Lucida Sans Unicode"/>
              </a:rPr>
              <a:t>и</a:t>
            </a:r>
            <a:r>
              <a:rPr dirty="0" sz="1850" spc="-60">
                <a:latin typeface="Lucida Sans Unicode"/>
                <a:cs typeface="Lucida Sans Unicode"/>
              </a:rPr>
              <a:t>т</a:t>
            </a:r>
            <a:r>
              <a:rPr dirty="0" sz="1850" spc="-35">
                <a:latin typeface="Lucida Sans Unicode"/>
                <a:cs typeface="Lucida Sans Unicode"/>
              </a:rPr>
              <a:t>а</a:t>
            </a:r>
            <a:r>
              <a:rPr dirty="0" sz="1850" spc="-45">
                <a:latin typeface="Lucida Sans Unicode"/>
                <a:cs typeface="Lucida Sans Unicode"/>
              </a:rPr>
              <a:t>р</a:t>
            </a:r>
            <a:r>
              <a:rPr dirty="0" sz="1850">
                <a:latin typeface="Lucida Sans Unicode"/>
                <a:cs typeface="Lucida Sans Unicode"/>
              </a:rPr>
              <a:t>ные</a:t>
            </a:r>
            <a:r>
              <a:rPr dirty="0" sz="1850" spc="-8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п</a:t>
            </a:r>
            <a:r>
              <a:rPr dirty="0" sz="1850" spc="-55">
                <a:latin typeface="Lucida Sans Unicode"/>
                <a:cs typeface="Lucida Sans Unicode"/>
              </a:rPr>
              <a:t>р</a:t>
            </a:r>
            <a:r>
              <a:rPr dirty="0" sz="1850" spc="-80">
                <a:latin typeface="Lucida Sans Unicode"/>
                <a:cs typeface="Lucida Sans Unicode"/>
              </a:rPr>
              <a:t>е</a:t>
            </a:r>
            <a:r>
              <a:rPr dirty="0" sz="1850" spc="-105">
                <a:latin typeface="Lucida Sans Unicode"/>
                <a:cs typeface="Lucida Sans Unicode"/>
              </a:rPr>
              <a:t>д</a:t>
            </a:r>
            <a:r>
              <a:rPr dirty="0" sz="1850" spc="-40">
                <a:latin typeface="Lucida Sans Unicode"/>
                <a:cs typeface="Lucida Sans Unicode"/>
              </a:rPr>
              <a:t>пи</a:t>
            </a:r>
            <a:r>
              <a:rPr dirty="0" sz="1850" spc="-45">
                <a:latin typeface="Lucida Sans Unicode"/>
                <a:cs typeface="Lucida Sans Unicode"/>
              </a:rPr>
              <a:t>с</a:t>
            </a:r>
            <a:r>
              <a:rPr dirty="0" sz="1850" spc="-20">
                <a:latin typeface="Lucida Sans Unicode"/>
                <a:cs typeface="Lucida Sans Unicode"/>
              </a:rPr>
              <a:t>а</a:t>
            </a:r>
            <a:r>
              <a:rPr dirty="0" sz="1850" spc="-30">
                <a:latin typeface="Lucida Sans Unicode"/>
                <a:cs typeface="Lucida Sans Unicode"/>
              </a:rPr>
              <a:t>н</a:t>
            </a:r>
            <a:r>
              <a:rPr dirty="0" sz="1850" spc="-5">
                <a:latin typeface="Lucida Sans Unicode"/>
                <a:cs typeface="Lucida Sans Unicode"/>
              </a:rPr>
              <a:t>ия;</a:t>
            </a:r>
            <a:endParaRPr sz="1850">
              <a:latin typeface="Lucida Sans Unicode"/>
              <a:cs typeface="Lucida Sans Unicode"/>
            </a:endParaRPr>
          </a:p>
          <a:p>
            <a:pPr marL="299720" indent="-262255">
              <a:lnSpc>
                <a:spcPct val="100000"/>
              </a:lnSpc>
              <a:spcBef>
                <a:spcPts val="875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45">
                <a:latin typeface="Lucida Sans Unicode"/>
                <a:cs typeface="Lucida Sans Unicode"/>
              </a:rPr>
              <a:t>при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легком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 spc="-20">
                <a:latin typeface="Lucida Sans Unicode"/>
                <a:cs typeface="Lucida Sans Unicode"/>
              </a:rPr>
              <a:t>течении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>
                <a:latin typeface="Lucida Sans Unicode"/>
                <a:cs typeface="Lucida Sans Unicode"/>
              </a:rPr>
              <a:t>заболевания</a:t>
            </a:r>
            <a:r>
              <a:rPr dirty="0" sz="1850" spc="-135">
                <a:latin typeface="Lucida Sans Unicode"/>
                <a:cs typeface="Lucida Sans Unicode"/>
              </a:rPr>
              <a:t> </a:t>
            </a:r>
            <a:r>
              <a:rPr dirty="0" sz="1850" spc="-5">
                <a:latin typeface="Lucida Sans Unicode"/>
                <a:cs typeface="Lucida Sans Unicode"/>
              </a:rPr>
              <a:t>или</a:t>
            </a:r>
            <a:r>
              <a:rPr dirty="0" sz="1850" spc="-95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отсутствии</a:t>
            </a:r>
            <a:r>
              <a:rPr dirty="0" sz="1850" spc="-100">
                <a:latin typeface="Lucida Sans Unicode"/>
                <a:cs typeface="Lucida Sans Unicode"/>
              </a:rPr>
              <a:t> </a:t>
            </a:r>
            <a:r>
              <a:rPr dirty="0" sz="1850" spc="-35">
                <a:latin typeface="Lucida Sans Unicode"/>
                <a:cs typeface="Lucida Sans Unicode"/>
              </a:rPr>
              <a:t>клинических</a:t>
            </a:r>
            <a:r>
              <a:rPr dirty="0" sz="1850" spc="-95">
                <a:latin typeface="Lucida Sans Unicode"/>
                <a:cs typeface="Lucida Sans Unicode"/>
              </a:rPr>
              <a:t> </a:t>
            </a:r>
            <a:r>
              <a:rPr dirty="0" sz="1850" spc="-15">
                <a:latin typeface="Lucida Sans Unicode"/>
                <a:cs typeface="Lucida Sans Unicode"/>
              </a:rPr>
              <a:t>проявлений;</a:t>
            </a:r>
            <a:endParaRPr sz="1850">
              <a:latin typeface="Lucida Sans Unicode"/>
              <a:cs typeface="Lucida Sans Unicode"/>
            </a:endParaRPr>
          </a:p>
          <a:p>
            <a:pPr marL="299720" indent="-262255">
              <a:lnSpc>
                <a:spcPct val="100000"/>
              </a:lnSpc>
              <a:spcBef>
                <a:spcPts val="875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пациент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должен</a:t>
            </a:r>
            <a:r>
              <a:rPr dirty="0" sz="185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проинформирован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возможных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способах</a:t>
            </a:r>
            <a:endParaRPr sz="1850">
              <a:latin typeface="Lucida Sans Unicode"/>
              <a:cs typeface="Lucida Sans Unicode"/>
            </a:endParaRPr>
          </a:p>
          <a:p>
            <a:pPr marL="299720">
              <a:lnSpc>
                <a:spcPct val="100000"/>
              </a:lnSpc>
              <a:spcBef>
                <a:spcPts val="10"/>
              </a:spcBef>
            </a:pPr>
            <a:r>
              <a:rPr dirty="0" sz="1850" spc="-30">
                <a:latin typeface="Lucida Sans Unicode"/>
                <a:cs typeface="Lucida Sans Unicode"/>
              </a:rPr>
              <a:t>обращения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15">
                <a:latin typeface="Lucida Sans Unicode"/>
                <a:cs typeface="Lucida Sans Unicode"/>
              </a:rPr>
              <a:t>за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60">
                <a:latin typeface="Lucida Sans Unicode"/>
                <a:cs typeface="Lucida Sans Unicode"/>
              </a:rPr>
              <a:t>медицинской</a:t>
            </a:r>
            <a:r>
              <a:rPr dirty="0" sz="1850" spc="-125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помощью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при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70">
                <a:latin typeface="Lucida Sans Unicode"/>
                <a:cs typeface="Lucida Sans Unicode"/>
              </a:rPr>
              <a:t>ухудшении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>
                <a:latin typeface="Lucida Sans Unicode"/>
                <a:cs typeface="Lucida Sans Unicode"/>
              </a:rPr>
              <a:t>самочувствия</a:t>
            </a:r>
            <a:endParaRPr sz="1850">
              <a:latin typeface="Lucida Sans Unicode"/>
              <a:cs typeface="Lucida Sans Unicode"/>
            </a:endParaRPr>
          </a:p>
          <a:p>
            <a:pPr marL="299720" marR="30480">
              <a:lnSpc>
                <a:spcPct val="100600"/>
              </a:lnSpc>
            </a:pP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(t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40">
                <a:solidFill>
                  <a:srgbClr val="1F1F1F"/>
                </a:solidFill>
                <a:latin typeface="Lucida Sans Unicode"/>
                <a:cs typeface="Lucida Sans Unicode"/>
              </a:rPr>
              <a:t>&gt; </a:t>
            </a:r>
            <a:r>
              <a:rPr dirty="0" sz="1850" spc="-5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75">
                <a:solidFill>
                  <a:srgbClr val="1F1F1F"/>
                </a:solidFill>
                <a:latin typeface="Lucida Sans Unicode"/>
                <a:cs typeface="Lucida Sans Unicode"/>
              </a:rPr>
              <a:t>38,5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95">
                <a:solidFill>
                  <a:srgbClr val="1F1F1F"/>
                </a:solidFill>
                <a:latin typeface="Lucida Sans Unicode"/>
                <a:cs typeface="Lucida Sans Unicode"/>
              </a:rPr>
              <a:t>°C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3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более,</a:t>
            </a:r>
            <a:r>
              <a:rPr dirty="0" sz="1850" spc="4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затрудненного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дыхания, </a:t>
            </a:r>
            <a:r>
              <a:rPr dirty="0" sz="1850" spc="-5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одышки,</a:t>
            </a:r>
            <a:r>
              <a:rPr dirty="0" sz="185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SpO</a:t>
            </a:r>
            <a:r>
              <a:rPr dirty="0" baseline="-20833" sz="1800" spc="-127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833" sz="1800" spc="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4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1850" spc="-4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93%);</a:t>
            </a:r>
            <a:endParaRPr sz="1850">
              <a:latin typeface="Lucida Sans Unicode"/>
              <a:cs typeface="Lucida Sans Unicode"/>
            </a:endParaRPr>
          </a:p>
          <a:p>
            <a:pPr marL="299720" marR="1113790" indent="-262255">
              <a:lnSpc>
                <a:spcPct val="100600"/>
              </a:lnSpc>
              <a:spcBef>
                <a:spcPts val="865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лица,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проживающие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пациентом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проинформированы </a:t>
            </a:r>
            <a:r>
              <a:rPr dirty="0" sz="1850" spc="-5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850" spc="-26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димости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latin typeface="Lucida Sans Unicode"/>
                <a:cs typeface="Lucida Sans Unicode"/>
              </a:rPr>
              <a:t>врем</a:t>
            </a:r>
            <a:r>
              <a:rPr dirty="0" sz="1850" spc="-20">
                <a:latin typeface="Lucida Sans Unicode"/>
                <a:cs typeface="Lucida Sans Unicode"/>
              </a:rPr>
              <a:t>е</a:t>
            </a:r>
            <a:r>
              <a:rPr dirty="0" sz="1850" spc="-65">
                <a:latin typeface="Lucida Sans Unicode"/>
                <a:cs typeface="Lucida Sans Unicode"/>
              </a:rPr>
              <a:t>нно</a:t>
            </a:r>
            <a:r>
              <a:rPr dirty="0" sz="1850" spc="-75">
                <a:latin typeface="Lucida Sans Unicode"/>
                <a:cs typeface="Lucida Sans Unicode"/>
              </a:rPr>
              <a:t>г</a:t>
            </a:r>
            <a:r>
              <a:rPr dirty="0" sz="1850" spc="-50">
                <a:latin typeface="Lucida Sans Unicode"/>
                <a:cs typeface="Lucida Sans Unicode"/>
              </a:rPr>
              <a:t>о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пр</a:t>
            </a:r>
            <a:r>
              <a:rPr dirty="0" sz="1850" spc="-65">
                <a:latin typeface="Lucida Sans Unicode"/>
                <a:cs typeface="Lucida Sans Unicode"/>
              </a:rPr>
              <a:t>о</a:t>
            </a:r>
            <a:r>
              <a:rPr dirty="0" sz="1850" spc="-5">
                <a:latin typeface="Lucida Sans Unicode"/>
                <a:cs typeface="Lucida Sans Unicode"/>
              </a:rPr>
              <a:t>живан</a:t>
            </a:r>
            <a:r>
              <a:rPr dirty="0" sz="1850" spc="-15">
                <a:latin typeface="Lucida Sans Unicode"/>
                <a:cs typeface="Lucida Sans Unicode"/>
              </a:rPr>
              <a:t>и</a:t>
            </a:r>
            <a:r>
              <a:rPr dirty="0" sz="1850" spc="100">
                <a:latin typeface="Lucida Sans Unicode"/>
                <a:cs typeface="Lucida Sans Unicode"/>
              </a:rPr>
              <a:t>я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75">
                <a:latin typeface="Lucida Sans Unicode"/>
                <a:cs typeface="Lucida Sans Unicode"/>
              </a:rPr>
              <a:t>в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185">
                <a:latin typeface="Lucida Sans Unicode"/>
                <a:cs typeface="Lucida Sans Unicode"/>
              </a:rPr>
              <a:t>д</a:t>
            </a:r>
            <a:r>
              <a:rPr dirty="0" sz="1850" spc="-85">
                <a:latin typeface="Lucida Sans Unicode"/>
                <a:cs typeface="Lucida Sans Unicode"/>
              </a:rPr>
              <a:t>р</a:t>
            </a:r>
            <a:r>
              <a:rPr dirty="0" sz="1850" spc="-70">
                <a:latin typeface="Lucida Sans Unicode"/>
                <a:cs typeface="Lucida Sans Unicode"/>
              </a:rPr>
              <a:t>у</a:t>
            </a:r>
            <a:r>
              <a:rPr dirty="0" sz="1850" spc="-90">
                <a:latin typeface="Lucida Sans Unicode"/>
                <a:cs typeface="Lucida Sans Unicode"/>
              </a:rPr>
              <a:t>г</a:t>
            </a:r>
            <a:r>
              <a:rPr dirty="0" sz="1850" spc="-55">
                <a:latin typeface="Lucida Sans Unicode"/>
                <a:cs typeface="Lucida Sans Unicode"/>
              </a:rPr>
              <a:t>ом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мес</a:t>
            </a:r>
            <a:r>
              <a:rPr dirty="0" sz="1850" spc="-70">
                <a:latin typeface="Lucida Sans Unicode"/>
                <a:cs typeface="Lucida Sans Unicode"/>
              </a:rPr>
              <a:t>т</a:t>
            </a:r>
            <a:r>
              <a:rPr dirty="0" sz="1850" spc="-60">
                <a:latin typeface="Lucida Sans Unicode"/>
                <a:cs typeface="Lucida Sans Unicode"/>
              </a:rPr>
              <a:t>е;</a:t>
            </a:r>
            <a:endParaRPr sz="1850">
              <a:latin typeface="Lucida Sans Unicode"/>
              <a:cs typeface="Lucida Sans Unicode"/>
            </a:endParaRPr>
          </a:p>
          <a:p>
            <a:pPr marL="299720" marR="1256665" indent="-262255">
              <a:lnSpc>
                <a:spcPct val="100600"/>
              </a:lnSpc>
              <a:spcBef>
                <a:spcPts val="860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оформить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согласие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-25">
                <a:latin typeface="Lucida Sans Unicode"/>
                <a:cs typeface="Lucida Sans Unicode"/>
              </a:rPr>
              <a:t>на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15">
                <a:latin typeface="Lucida Sans Unicode"/>
                <a:cs typeface="Lucida Sans Unicode"/>
              </a:rPr>
              <a:t>оказание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60">
                <a:latin typeface="Lucida Sans Unicode"/>
                <a:cs typeface="Lucida Sans Unicode"/>
              </a:rPr>
              <a:t>медицинской</a:t>
            </a:r>
            <a:r>
              <a:rPr dirty="0" sz="1850" spc="-114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помощи </a:t>
            </a:r>
            <a:r>
              <a:rPr dirty="0" sz="1850" spc="-570">
                <a:latin typeface="Lucida Sans Unicode"/>
                <a:cs typeface="Lucida Sans Unicode"/>
              </a:rPr>
              <a:t> </a:t>
            </a:r>
            <a:r>
              <a:rPr dirty="0" sz="1850" spc="75">
                <a:latin typeface="Lucida Sans Unicode"/>
                <a:cs typeface="Lucida Sans Unicode"/>
              </a:rPr>
              <a:t>в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амбулаторных</a:t>
            </a:r>
            <a:r>
              <a:rPr dirty="0" sz="1850" spc="-145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условиях</a:t>
            </a:r>
            <a:r>
              <a:rPr dirty="0" sz="1850" spc="-155"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соблюдение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режима</a:t>
            </a: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изоляции;</a:t>
            </a:r>
            <a:endParaRPr sz="1850">
              <a:latin typeface="Lucida Sans Unicode"/>
              <a:cs typeface="Lucida Sans Unicode"/>
            </a:endParaRPr>
          </a:p>
          <a:p>
            <a:pPr marL="299720" marR="353695" indent="-262255">
              <a:lnSpc>
                <a:spcPct val="100600"/>
              </a:lnSpc>
              <a:spcBef>
                <a:spcPts val="860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пациент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лица,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проживающие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ним,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должны 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быть </a:t>
            </a:r>
            <a:r>
              <a:rPr dirty="0" sz="1850" spc="-20">
                <a:latin typeface="Lucida Sans Unicode"/>
                <a:cs typeface="Lucida Sans Unicode"/>
              </a:rPr>
              <a:t>проинформированы </a:t>
            </a:r>
            <a:r>
              <a:rPr dirty="0" sz="1850" spc="-15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об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ответственности</a:t>
            </a:r>
            <a:r>
              <a:rPr dirty="0" sz="1850" spc="-125"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нарушение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санитарно-эпидемиологических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правил;</a:t>
            </a:r>
            <a:endParaRPr sz="1850">
              <a:latin typeface="Lucida Sans Unicode"/>
              <a:cs typeface="Lucida Sans Unicode"/>
            </a:endParaRPr>
          </a:p>
          <a:p>
            <a:pPr marL="299720" marR="1162050" indent="-262255">
              <a:lnSpc>
                <a:spcPct val="100699"/>
              </a:lnSpc>
              <a:spcBef>
                <a:spcPts val="855"/>
              </a:spcBef>
              <a:buClr>
                <a:srgbClr val="00B895"/>
              </a:buClr>
              <a:buFont typeface="Wingdings"/>
              <a:buChar char=""/>
              <a:tabLst>
                <a:tab pos="300355" algn="l"/>
              </a:tabLst>
            </a:pPr>
            <a:r>
              <a:rPr dirty="0" sz="1850" spc="-15">
                <a:latin typeface="Lucida Sans Unicode"/>
                <a:cs typeface="Lucida Sans Unicode"/>
              </a:rPr>
              <a:t>обеспечены</a:t>
            </a:r>
            <a:r>
              <a:rPr dirty="0" sz="1850" spc="-20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информационными</a:t>
            </a:r>
            <a:r>
              <a:rPr dirty="0" sz="1850" spc="-5">
                <a:latin typeface="Lucida Sans Unicode"/>
                <a:cs typeface="Lucida Sans Unicode"/>
              </a:rPr>
              <a:t> </a:t>
            </a:r>
            <a:r>
              <a:rPr dirty="0" sz="1850" spc="-35">
                <a:latin typeface="Lucida Sans Unicode"/>
                <a:cs typeface="Lucida Sans Unicode"/>
              </a:rPr>
              <a:t>материалами</a:t>
            </a:r>
            <a:r>
              <a:rPr dirty="0" sz="1850" spc="-20"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вопросам</a:t>
            </a:r>
            <a:r>
              <a:rPr dirty="0" sz="1850" spc="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ухода 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пациентами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общими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рекомендациями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защите</a:t>
            </a: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инфекций, </a:t>
            </a:r>
            <a:r>
              <a:rPr dirty="0" sz="1850" spc="-5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1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ающи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воз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ушн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33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>
                <a:solidFill>
                  <a:srgbClr val="1F1F1F"/>
                </a:solidFill>
                <a:latin typeface="Lucida Sans Unicode"/>
                <a:cs typeface="Lucida Sans Unicode"/>
              </a:rPr>
              <a:t>ель</a:t>
            </a:r>
            <a:r>
              <a:rPr dirty="0" sz="1850" spc="-1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ым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актным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пу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ем.</a:t>
            </a:r>
            <a:endParaRPr sz="18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752457" y="3103098"/>
            <a:ext cx="7907655" cy="7113905"/>
            <a:chOff x="11752457" y="3103098"/>
            <a:chExt cx="7907655" cy="71139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2457" y="3103098"/>
              <a:ext cx="7907068" cy="71137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02771" y="3123909"/>
              <a:ext cx="6610620" cy="6900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858418" y="3209018"/>
              <a:ext cx="7620634" cy="6827520"/>
            </a:xfrm>
            <a:custGeom>
              <a:avLst/>
              <a:gdLst/>
              <a:ahLst/>
              <a:cxnLst/>
              <a:rect l="l" t="t" r="r" b="b"/>
              <a:pathLst>
                <a:path w="7620634" h="6827520">
                  <a:moveTo>
                    <a:pt x="7415330" y="0"/>
                  </a:moveTo>
                  <a:lnTo>
                    <a:pt x="205041" y="0"/>
                  </a:lnTo>
                  <a:lnTo>
                    <a:pt x="158039" y="5417"/>
                  </a:lnTo>
                  <a:lnTo>
                    <a:pt x="114885" y="20847"/>
                  </a:lnTo>
                  <a:lnTo>
                    <a:pt x="76813" y="45056"/>
                  </a:lnTo>
                  <a:lnTo>
                    <a:pt x="45056" y="76813"/>
                  </a:lnTo>
                  <a:lnTo>
                    <a:pt x="20847" y="114885"/>
                  </a:lnTo>
                  <a:lnTo>
                    <a:pt x="5417" y="158039"/>
                  </a:lnTo>
                  <a:lnTo>
                    <a:pt x="0" y="205041"/>
                  </a:lnTo>
                  <a:lnTo>
                    <a:pt x="0" y="6622077"/>
                  </a:lnTo>
                  <a:lnTo>
                    <a:pt x="5417" y="6669114"/>
                  </a:lnTo>
                  <a:lnTo>
                    <a:pt x="20847" y="6712291"/>
                  </a:lnTo>
                  <a:lnTo>
                    <a:pt x="45056" y="6750379"/>
                  </a:lnTo>
                  <a:lnTo>
                    <a:pt x="76813" y="6782146"/>
                  </a:lnTo>
                  <a:lnTo>
                    <a:pt x="114885" y="6806361"/>
                  </a:lnTo>
                  <a:lnTo>
                    <a:pt x="158039" y="6821793"/>
                  </a:lnTo>
                  <a:lnTo>
                    <a:pt x="205041" y="6827210"/>
                  </a:lnTo>
                  <a:lnTo>
                    <a:pt x="7415330" y="6827210"/>
                  </a:lnTo>
                  <a:lnTo>
                    <a:pt x="7462366" y="6821793"/>
                  </a:lnTo>
                  <a:lnTo>
                    <a:pt x="7505544" y="6806361"/>
                  </a:lnTo>
                  <a:lnTo>
                    <a:pt x="7543632" y="6782146"/>
                  </a:lnTo>
                  <a:lnTo>
                    <a:pt x="7575399" y="6750379"/>
                  </a:lnTo>
                  <a:lnTo>
                    <a:pt x="7599614" y="6712291"/>
                  </a:lnTo>
                  <a:lnTo>
                    <a:pt x="7615045" y="6669114"/>
                  </a:lnTo>
                  <a:lnTo>
                    <a:pt x="7620463" y="6622077"/>
                  </a:lnTo>
                  <a:lnTo>
                    <a:pt x="7620463" y="205041"/>
                  </a:lnTo>
                  <a:lnTo>
                    <a:pt x="7615045" y="158039"/>
                  </a:lnTo>
                  <a:lnTo>
                    <a:pt x="7599614" y="114885"/>
                  </a:lnTo>
                  <a:lnTo>
                    <a:pt x="7575399" y="76813"/>
                  </a:lnTo>
                  <a:lnTo>
                    <a:pt x="7543632" y="45056"/>
                  </a:lnTo>
                  <a:lnTo>
                    <a:pt x="7505544" y="20847"/>
                  </a:lnTo>
                  <a:lnTo>
                    <a:pt x="7462366" y="5417"/>
                  </a:lnTo>
                  <a:lnTo>
                    <a:pt x="7415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2138596" y="3355623"/>
            <a:ext cx="588645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10">
                <a:solidFill>
                  <a:srgbClr val="FF2D66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114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225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леж</a:t>
            </a:r>
            <a:r>
              <a:rPr dirty="0" sz="2550" spc="-30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6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17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80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60">
                <a:solidFill>
                  <a:srgbClr val="FF2D66"/>
                </a:solidFill>
                <a:latin typeface="Lucida Sans Unicode"/>
                <a:cs typeface="Lucida Sans Unicode"/>
              </a:rPr>
              <a:t>оспи</a:t>
            </a:r>
            <a:r>
              <a:rPr dirty="0" sz="2550" spc="-7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ализац</a:t>
            </a:r>
            <a:r>
              <a:rPr dirty="0" sz="2550" spc="-2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6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пацие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40">
                <a:solidFill>
                  <a:srgbClr val="FF2D66"/>
                </a:solidFill>
                <a:latin typeface="Lucida Sans Unicode"/>
                <a:cs typeface="Lucida Sans Unicode"/>
              </a:rPr>
              <a:t>ты: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8596" y="3966657"/>
            <a:ext cx="5320665" cy="57226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r" marR="629920">
              <a:lnSpc>
                <a:spcPct val="100000"/>
              </a:lnSpc>
              <a:spcBef>
                <a:spcPts val="115"/>
              </a:spcBef>
              <a:tabLst>
                <a:tab pos="261620" algn="l"/>
              </a:tabLst>
            </a:pP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1850" spc="-24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ть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дин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об</a:t>
            </a: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ак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:</a:t>
            </a:r>
            <a:endParaRPr sz="1850">
              <a:latin typeface="Lucida Sans Unicode"/>
              <a:cs typeface="Lucida Sans Unicode"/>
            </a:endParaRPr>
          </a:p>
          <a:p>
            <a:pPr algn="r" marR="647700">
              <a:lnSpc>
                <a:spcPct val="100000"/>
              </a:lnSpc>
              <a:spcBef>
                <a:spcPts val="10"/>
              </a:spcBef>
            </a:pPr>
            <a:r>
              <a:rPr dirty="0" sz="1850" spc="-105">
                <a:latin typeface="Lucida Sans Unicode"/>
                <a:cs typeface="Lucida Sans Unicode"/>
              </a:rPr>
              <a:t>Ч</a:t>
            </a:r>
            <a:r>
              <a:rPr dirty="0" sz="1850" spc="-50">
                <a:latin typeface="Lucida Sans Unicode"/>
                <a:cs typeface="Lucida Sans Unicode"/>
              </a:rPr>
              <a:t>Д</a:t>
            </a:r>
            <a:r>
              <a:rPr dirty="0" sz="1850" spc="-220">
                <a:latin typeface="Lucida Sans Unicode"/>
                <a:cs typeface="Lucida Sans Unicode"/>
              </a:rPr>
              <a:t>Д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 spc="75">
                <a:latin typeface="Lucida Sans Unicode"/>
                <a:cs typeface="Lucida Sans Unicode"/>
              </a:rPr>
              <a:t>в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м</a:t>
            </a:r>
            <a:r>
              <a:rPr dirty="0" sz="1850" spc="-55">
                <a:latin typeface="Lucida Sans Unicode"/>
                <a:cs typeface="Lucida Sans Unicode"/>
              </a:rPr>
              <a:t>и</a:t>
            </a:r>
            <a:r>
              <a:rPr dirty="0" sz="1850" spc="-45">
                <a:latin typeface="Lucida Sans Unicode"/>
                <a:cs typeface="Lucida Sans Unicode"/>
              </a:rPr>
              <a:t>н</a:t>
            </a:r>
            <a:r>
              <a:rPr dirty="0" sz="1850" spc="-110">
                <a:latin typeface="Lucida Sans Unicode"/>
                <a:cs typeface="Lucida Sans Unicode"/>
              </a:rPr>
              <a:t> </a:t>
            </a:r>
            <a:r>
              <a:rPr dirty="0" sz="1850" spc="-210">
                <a:latin typeface="Lucida Sans Unicode"/>
                <a:cs typeface="Lucida Sans Unicode"/>
              </a:rPr>
              <a:t>22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и</a:t>
            </a:r>
            <a:r>
              <a:rPr dirty="0" sz="1850" spc="-125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б</a:t>
            </a:r>
            <a:r>
              <a:rPr dirty="0" sz="1850" spc="-70">
                <a:latin typeface="Lucida Sans Unicode"/>
                <a:cs typeface="Lucida Sans Unicode"/>
              </a:rPr>
              <a:t>о</a:t>
            </a:r>
            <a:r>
              <a:rPr dirty="0" sz="1850" spc="-30">
                <a:latin typeface="Lucida Sans Unicode"/>
                <a:cs typeface="Lucida Sans Unicode"/>
              </a:rPr>
              <a:t>лее,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SpO</a:t>
            </a:r>
            <a:r>
              <a:rPr dirty="0" sz="1850" spc="-210">
                <a:latin typeface="Lucida Sans Unicode"/>
                <a:cs typeface="Lucida Sans Unicode"/>
              </a:rPr>
              <a:t>2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-30">
                <a:latin typeface="Lucida Sans Unicode"/>
                <a:cs typeface="Lucida Sans Unicode"/>
              </a:rPr>
              <a:t>мен</a:t>
            </a:r>
            <a:r>
              <a:rPr dirty="0" sz="1850" spc="-40">
                <a:latin typeface="Lucida Sans Unicode"/>
                <a:cs typeface="Lucida Sans Unicode"/>
              </a:rPr>
              <a:t>е</a:t>
            </a:r>
            <a:r>
              <a:rPr dirty="0" sz="1850" spc="-10">
                <a:latin typeface="Lucida Sans Unicode"/>
                <a:cs typeface="Lucida Sans Unicode"/>
              </a:rPr>
              <a:t>е</a:t>
            </a:r>
            <a:r>
              <a:rPr dirty="0" sz="1850" spc="-130">
                <a:latin typeface="Lucida Sans Unicode"/>
                <a:cs typeface="Lucida Sans Unicode"/>
              </a:rPr>
              <a:t> </a:t>
            </a:r>
            <a:r>
              <a:rPr dirty="0" sz="1850" spc="-204">
                <a:latin typeface="Lucida Sans Unicode"/>
                <a:cs typeface="Lucida Sans Unicode"/>
              </a:rPr>
              <a:t>9</a:t>
            </a:r>
            <a:r>
              <a:rPr dirty="0" sz="1850" spc="-185">
                <a:latin typeface="Lucida Sans Unicode"/>
                <a:cs typeface="Lucida Sans Unicode"/>
              </a:rPr>
              <a:t>3</a:t>
            </a:r>
            <a:r>
              <a:rPr dirty="0" sz="1850" spc="125">
                <a:latin typeface="Lucida Sans Unicode"/>
                <a:cs typeface="Lucida Sans Unicode"/>
              </a:rPr>
              <a:t>%;</a:t>
            </a:r>
            <a:endParaRPr sz="1850">
              <a:latin typeface="Lucida Sans Unicode"/>
              <a:cs typeface="Lucida Sans Unicode"/>
            </a:endParaRPr>
          </a:p>
          <a:p>
            <a:pPr marL="274320" marR="1169035" indent="-262255">
              <a:lnSpc>
                <a:spcPct val="100600"/>
              </a:lnSpc>
              <a:spcBef>
                <a:spcPts val="1720"/>
              </a:spcBef>
              <a:tabLst>
                <a:tab pos="274320" algn="l"/>
              </a:tabLst>
            </a:pP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850" spc="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лев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">
                <a:solidFill>
                  <a:srgbClr val="1F1F1F"/>
                </a:solidFill>
                <a:latin typeface="Lucida Sans Unicode"/>
                <a:cs typeface="Lucida Sans Unicode"/>
              </a:rPr>
              <a:t>ния,  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latin typeface="Lucida Sans Unicode"/>
                <a:cs typeface="Lucida Sans Unicode"/>
              </a:rPr>
              <a:t>возрас</a:t>
            </a:r>
            <a:r>
              <a:rPr dirty="0" sz="1850" spc="-45">
                <a:latin typeface="Lucida Sans Unicode"/>
                <a:cs typeface="Lucida Sans Unicode"/>
              </a:rPr>
              <a:t>т</a:t>
            </a:r>
            <a:r>
              <a:rPr dirty="0" sz="1850" spc="-10">
                <a:latin typeface="Lucida Sans Unicode"/>
                <a:cs typeface="Lucida Sans Unicode"/>
              </a:rPr>
              <a:t>е</a:t>
            </a:r>
            <a:r>
              <a:rPr dirty="0" sz="1850" spc="-135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б</a:t>
            </a:r>
            <a:r>
              <a:rPr dirty="0" sz="1850" spc="-70">
                <a:latin typeface="Lucida Sans Unicode"/>
                <a:cs typeface="Lucida Sans Unicode"/>
              </a:rPr>
              <a:t>о</a:t>
            </a:r>
            <a:r>
              <a:rPr dirty="0" sz="1850" spc="-5">
                <a:latin typeface="Lucida Sans Unicode"/>
                <a:cs typeface="Lucida Sans Unicode"/>
              </a:rPr>
              <a:t>лее</a:t>
            </a:r>
            <a:r>
              <a:rPr dirty="0" sz="1850" spc="-135">
                <a:latin typeface="Lucida Sans Unicode"/>
                <a:cs typeface="Lucida Sans Unicode"/>
              </a:rPr>
              <a:t> </a:t>
            </a:r>
            <a:r>
              <a:rPr dirty="0" sz="1850" spc="-165">
                <a:latin typeface="Lucida Sans Unicode"/>
                <a:cs typeface="Lucida Sans Unicode"/>
              </a:rPr>
              <a:t>65</a:t>
            </a:r>
            <a:r>
              <a:rPr dirty="0" sz="1850" spc="-125">
                <a:latin typeface="Lucida Sans Unicode"/>
                <a:cs typeface="Lucida Sans Unicode"/>
              </a:rPr>
              <a:t> </a:t>
            </a:r>
            <a:r>
              <a:rPr dirty="0" sz="1850" spc="-20">
                <a:latin typeface="Lucida Sans Unicode"/>
                <a:cs typeface="Lucida Sans Unicode"/>
              </a:rPr>
              <a:t>лет</a:t>
            </a:r>
            <a:endParaRPr sz="1850">
              <a:latin typeface="Lucida Sans Unicode"/>
              <a:cs typeface="Lucida Sans Unicode"/>
            </a:endParaRPr>
          </a:p>
          <a:p>
            <a:pPr marL="274320" marR="714375">
              <a:lnSpc>
                <a:spcPct val="100600"/>
              </a:lnSpc>
            </a:pPr>
            <a:r>
              <a:rPr dirty="0" sz="1850" spc="-10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относящимися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группам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риска </a:t>
            </a:r>
            <a:r>
              <a:rPr dirty="0" sz="1850" spc="-5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личии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30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сим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омов</a:t>
            </a:r>
            <a:endParaRPr sz="1850">
              <a:latin typeface="Lucida Sans Unicode"/>
              <a:cs typeface="Lucida Sans Unicode"/>
            </a:endParaRPr>
          </a:p>
          <a:p>
            <a:pPr marL="274320" marR="5080">
              <a:lnSpc>
                <a:spcPct val="100600"/>
              </a:lnSpc>
              <a:spcBef>
                <a:spcPts val="5"/>
              </a:spcBef>
            </a:pP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острых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респираторных</a:t>
            </a: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вирусных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инфекций. </a:t>
            </a:r>
            <a:r>
              <a:rPr dirty="0" sz="1850" spc="-5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медицинская помощь может </a:t>
            </a:r>
            <a:r>
              <a:rPr dirty="0" sz="1850" spc="10">
                <a:latin typeface="Lucida Sans Unicode"/>
                <a:cs typeface="Lucida Sans Unicode"/>
              </a:rPr>
              <a:t>оказываться </a:t>
            </a:r>
            <a:r>
              <a:rPr dirty="0" sz="1850" spc="15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ам</a:t>
            </a:r>
            <a:r>
              <a:rPr dirty="0" sz="1850" spc="-65">
                <a:latin typeface="Lucida Sans Unicode"/>
                <a:cs typeface="Lucida Sans Unicode"/>
              </a:rPr>
              <a:t>б</a:t>
            </a:r>
            <a:r>
              <a:rPr dirty="0" sz="1850" spc="-60">
                <a:latin typeface="Lucida Sans Unicode"/>
                <a:cs typeface="Lucida Sans Unicode"/>
              </a:rPr>
              <a:t>у</a:t>
            </a:r>
            <a:r>
              <a:rPr dirty="0" sz="1850">
                <a:latin typeface="Lucida Sans Unicode"/>
                <a:cs typeface="Lucida Sans Unicode"/>
              </a:rPr>
              <a:t>л</a:t>
            </a:r>
            <a:r>
              <a:rPr dirty="0" sz="1850" spc="-15">
                <a:latin typeface="Lucida Sans Unicode"/>
                <a:cs typeface="Lucida Sans Unicode"/>
              </a:rPr>
              <a:t>а</a:t>
            </a:r>
            <a:r>
              <a:rPr dirty="0" sz="1850" spc="-85">
                <a:latin typeface="Lucida Sans Unicode"/>
                <a:cs typeface="Lucida Sans Unicode"/>
              </a:rPr>
              <a:t>т</a:t>
            </a:r>
            <a:r>
              <a:rPr dirty="0" sz="1850" spc="-50">
                <a:latin typeface="Lucida Sans Unicode"/>
                <a:cs typeface="Lucida Sans Unicode"/>
              </a:rPr>
              <a:t>орно</a:t>
            </a:r>
            <a:r>
              <a:rPr dirty="0" sz="1850" spc="-140">
                <a:latin typeface="Lucida Sans Unicode"/>
                <a:cs typeface="Lucida Sans Unicode"/>
              </a:rPr>
              <a:t> </a:t>
            </a:r>
            <a:r>
              <a:rPr dirty="0" sz="1850" spc="-45">
                <a:latin typeface="Lucida Sans Unicode"/>
                <a:cs typeface="Lucida Sans Unicode"/>
              </a:rPr>
              <a:t>при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5">
                <a:latin typeface="Lucida Sans Unicode"/>
                <a:cs typeface="Lucida Sans Unicode"/>
              </a:rPr>
              <a:t>налич</a:t>
            </a:r>
            <a:r>
              <a:rPr dirty="0" sz="1850" spc="-15">
                <a:latin typeface="Lucida Sans Unicode"/>
                <a:cs typeface="Lucida Sans Unicode"/>
              </a:rPr>
              <a:t>и</a:t>
            </a:r>
            <a:r>
              <a:rPr dirty="0" sz="1850" spc="-30">
                <a:latin typeface="Lucida Sans Unicode"/>
                <a:cs typeface="Lucida Sans Unicode"/>
              </a:rPr>
              <a:t>и</a:t>
            </a:r>
            <a:r>
              <a:rPr dirty="0" sz="1850" spc="-125">
                <a:latin typeface="Lucida Sans Unicode"/>
                <a:cs typeface="Lucida Sans Unicode"/>
              </a:rPr>
              <a:t> </a:t>
            </a:r>
            <a:r>
              <a:rPr dirty="0" sz="1850" spc="-50">
                <a:latin typeface="Lucida Sans Unicode"/>
                <a:cs typeface="Lucida Sans Unicode"/>
              </a:rPr>
              <a:t>у</a:t>
            </a:r>
            <a:r>
              <a:rPr dirty="0" sz="1850" spc="-15">
                <a:latin typeface="Lucida Sans Unicode"/>
                <a:cs typeface="Lucida Sans Unicode"/>
              </a:rPr>
              <a:t>слови</a:t>
            </a:r>
            <a:r>
              <a:rPr dirty="0" sz="1850" spc="-25">
                <a:latin typeface="Lucida Sans Unicode"/>
                <a:cs typeface="Lucida Sans Unicode"/>
              </a:rPr>
              <a:t>й</a:t>
            </a:r>
            <a:r>
              <a:rPr dirty="0" sz="1850" spc="-110"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74320" algn="l"/>
              </a:tabLst>
            </a:pP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1850" spc="-75">
                <a:latin typeface="Lucida Sans Unicode"/>
                <a:cs typeface="Lucida Sans Unicode"/>
              </a:rPr>
              <a:t>с</a:t>
            </a:r>
            <a:r>
              <a:rPr dirty="0" sz="1850" spc="-20">
                <a:latin typeface="Lucida Sans Unicode"/>
                <a:cs typeface="Lucida Sans Unicode"/>
              </a:rPr>
              <a:t>овме</a:t>
            </a:r>
            <a:r>
              <a:rPr dirty="0" sz="1850" spc="-30">
                <a:latin typeface="Lucida Sans Unicode"/>
                <a:cs typeface="Lucida Sans Unicode"/>
              </a:rPr>
              <a:t>с</a:t>
            </a:r>
            <a:r>
              <a:rPr dirty="0" sz="1850" spc="-50">
                <a:latin typeface="Lucida Sans Unicode"/>
                <a:cs typeface="Lucida Sans Unicode"/>
              </a:rPr>
              <a:t>тно</a:t>
            </a:r>
            <a:r>
              <a:rPr dirty="0" sz="1850" spc="-120">
                <a:latin typeface="Lucida Sans Unicode"/>
                <a:cs typeface="Lucida Sans Unicode"/>
              </a:rPr>
              <a:t> </a:t>
            </a:r>
            <a:r>
              <a:rPr dirty="0" sz="1850" spc="-55">
                <a:latin typeface="Lucida Sans Unicode"/>
                <a:cs typeface="Lucida Sans Unicode"/>
              </a:rPr>
              <a:t>пр</a:t>
            </a:r>
            <a:r>
              <a:rPr dirty="0" sz="1850" spc="-70">
                <a:latin typeface="Lucida Sans Unicode"/>
                <a:cs typeface="Lucida Sans Unicode"/>
              </a:rPr>
              <a:t>о</a:t>
            </a:r>
            <a:r>
              <a:rPr dirty="0" sz="1850" spc="-15">
                <a:latin typeface="Lucida Sans Unicode"/>
                <a:cs typeface="Lucida Sans Unicode"/>
              </a:rPr>
              <a:t>живающие</a:t>
            </a:r>
            <a:endParaRPr sz="1850">
              <a:latin typeface="Lucida Sans Unicode"/>
              <a:cs typeface="Lucida Sans Unicode"/>
            </a:endParaRPr>
          </a:p>
          <a:p>
            <a:pPr marL="274320" marR="303530">
              <a:lnSpc>
                <a:spcPct val="100600"/>
              </a:lnSpc>
            </a:pP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ами,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тносящимися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13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упп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ри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ка 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85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озм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жности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30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0">
                <a:solidFill>
                  <a:srgbClr val="1F1F1F"/>
                </a:solidFill>
                <a:latin typeface="Lucida Sans Unicode"/>
                <a:cs typeface="Lucida Sans Unicode"/>
              </a:rPr>
              <a:t>еле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5">
                <a:solidFill>
                  <a:srgbClr val="1F1F1F"/>
                </a:solidFill>
                <a:latin typeface="Lucida Sans Unicode"/>
                <a:cs typeface="Lucida Sans Unicode"/>
              </a:rPr>
              <a:t>ия;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274320" algn="l"/>
              </a:tabLst>
            </a:pP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3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18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850" spc="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20">
                <a:solidFill>
                  <a:srgbClr val="1F1F1F"/>
                </a:solidFill>
                <a:latin typeface="Lucida Sans Unicode"/>
                <a:cs typeface="Lucida Sans Unicode"/>
              </a:rPr>
              <a:t>лев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15">
                <a:solidFill>
                  <a:srgbClr val="1F1F1F"/>
                </a:solidFill>
                <a:latin typeface="Lucida Sans Unicode"/>
                <a:cs typeface="Lucida Sans Unicode"/>
              </a:rPr>
              <a:t>ния</a:t>
            </a:r>
            <a:endParaRPr sz="1850">
              <a:latin typeface="Lucida Sans Unicode"/>
              <a:cs typeface="Lucida Sans Unicode"/>
            </a:endParaRPr>
          </a:p>
          <a:p>
            <a:pPr marL="274320" marR="765810">
              <a:lnSpc>
                <a:spcPct val="100600"/>
              </a:lnSpc>
            </a:pPr>
            <a:r>
              <a:rPr dirty="0" sz="1850" spc="-25">
                <a:latin typeface="Lucida Sans Unicode"/>
                <a:cs typeface="Lucida Sans Unicode"/>
              </a:rPr>
              <a:t>у </a:t>
            </a:r>
            <a:r>
              <a:rPr dirty="0" sz="1850" spc="-60">
                <a:latin typeface="Lucida Sans Unicode"/>
                <a:cs typeface="Lucida Sans Unicode"/>
              </a:rPr>
              <a:t>детей </a:t>
            </a:r>
            <a:r>
              <a:rPr dirty="0" sz="1850" spc="-45">
                <a:latin typeface="Lucida Sans Unicode"/>
                <a:cs typeface="Lucida Sans Unicode"/>
              </a:rPr>
              <a:t>относящихся </a:t>
            </a:r>
            <a:r>
              <a:rPr dirty="0" sz="1850" spc="-5">
                <a:latin typeface="Lucida Sans Unicode"/>
                <a:cs typeface="Lucida Sans Unicode"/>
              </a:rPr>
              <a:t>к </a:t>
            </a:r>
            <a:r>
              <a:rPr dirty="0" sz="1850" spc="-55">
                <a:latin typeface="Lucida Sans Unicode"/>
                <a:cs typeface="Lucida Sans Unicode"/>
              </a:rPr>
              <a:t>группе </a:t>
            </a:r>
            <a:r>
              <a:rPr dirty="0" sz="1850" spc="-35">
                <a:latin typeface="Lucida Sans Unicode"/>
                <a:cs typeface="Lucida Sans Unicode"/>
              </a:rPr>
              <a:t>риска </a:t>
            </a:r>
            <a:r>
              <a:rPr dirty="0" sz="1850" spc="-30"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1F1F1F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них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симп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омо</a:t>
            </a:r>
            <a:r>
              <a:rPr dirty="0" sz="185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острых  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респираторных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вирусных</a:t>
            </a:r>
            <a:r>
              <a:rPr dirty="0" sz="1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инфекций;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74320" algn="l"/>
              </a:tabLst>
            </a:pPr>
            <a:r>
              <a:rPr dirty="0" sz="1850">
                <a:solidFill>
                  <a:srgbClr val="FF2D66"/>
                </a:solidFill>
                <a:latin typeface="Arial MT"/>
                <a:cs typeface="Arial MT"/>
              </a:rPr>
              <a:t>!	</a:t>
            </a:r>
            <a:r>
              <a:rPr dirty="0" sz="1850" spc="-30">
                <a:latin typeface="Lucida Sans Unicode"/>
                <a:cs typeface="Lucida Sans Unicode"/>
              </a:rPr>
              <a:t>беременные.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1025969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Основные</a:t>
            </a:r>
            <a:r>
              <a:rPr dirty="0" spc="-235"/>
              <a:t> </a:t>
            </a:r>
            <a:r>
              <a:rPr dirty="0" spc="-80"/>
              <a:t>принципы</a:t>
            </a:r>
            <a:r>
              <a:rPr dirty="0" spc="-220"/>
              <a:t> </a:t>
            </a:r>
            <a:r>
              <a:rPr dirty="0" spc="-10"/>
              <a:t>оказания</a:t>
            </a:r>
            <a:r>
              <a:rPr dirty="0" spc="-229"/>
              <a:t> </a:t>
            </a:r>
            <a:r>
              <a:rPr dirty="0" spc="-105">
                <a:solidFill>
                  <a:srgbClr val="FF2D66"/>
                </a:solidFill>
              </a:rPr>
              <a:t>медицинской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105">
                <a:solidFill>
                  <a:srgbClr val="FF2D66"/>
                </a:solidFill>
              </a:rPr>
              <a:t>помощи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91980" y="682805"/>
            <a:ext cx="105664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565656"/>
                </a:solidFill>
                <a:latin typeface="Lucida Sans Unicode"/>
                <a:cs typeface="Lucida Sans Unicode"/>
              </a:rPr>
              <a:t>установленным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845" y="1114893"/>
            <a:ext cx="12767945" cy="1574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15685">
              <a:lnSpc>
                <a:spcPct val="100000"/>
              </a:lnSpc>
              <a:spcBef>
                <a:spcPts val="100"/>
              </a:spcBef>
            </a:pPr>
            <a:r>
              <a:rPr dirty="0" sz="3150" spc="-105">
                <a:solidFill>
                  <a:srgbClr val="565656"/>
                </a:solidFill>
                <a:latin typeface="Lucida Sans Unicode"/>
                <a:cs typeface="Lucida Sans Unicode"/>
              </a:rPr>
              <a:t>диагнозом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310">
                <a:solidFill>
                  <a:srgbClr val="565656"/>
                </a:solidFill>
                <a:latin typeface="Lucida Sans Unicode"/>
                <a:cs typeface="Lucida Sans Unicode"/>
              </a:rPr>
              <a:t>19.*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Медицинская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пациенту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положительным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результатом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теста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60">
                <a:solidFill>
                  <a:srgbClr val="0050EF"/>
                </a:solidFill>
                <a:latin typeface="Lucida Sans Unicode"/>
                <a:cs typeface="Lucida Sans Unicode"/>
              </a:rPr>
              <a:t>COVID-19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418953" y="682805"/>
            <a:ext cx="100584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5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70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8447" y="628430"/>
            <a:ext cx="54292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00">
                <a:solidFill>
                  <a:srgbClr val="A6A6A6"/>
                </a:solidFill>
                <a:latin typeface="Lucida Sans Unicode"/>
                <a:cs typeface="Lucida Sans Unicode"/>
              </a:rPr>
              <a:t>48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9619962"/>
            <a:ext cx="18861405" cy="1123315"/>
          </a:xfrm>
          <a:custGeom>
            <a:avLst/>
            <a:gdLst/>
            <a:ahLst/>
            <a:cxnLst/>
            <a:rect l="l" t="t" r="r" b="b"/>
            <a:pathLst>
              <a:path w="18861405" h="1123315">
                <a:moveTo>
                  <a:pt x="0" y="95474"/>
                </a:moveTo>
                <a:lnTo>
                  <a:pt x="7504" y="58307"/>
                </a:lnTo>
                <a:lnTo>
                  <a:pt x="27970" y="27960"/>
                </a:lnTo>
                <a:lnTo>
                  <a:pt x="58326" y="7501"/>
                </a:lnTo>
                <a:lnTo>
                  <a:pt x="95501" y="0"/>
                </a:lnTo>
                <a:lnTo>
                  <a:pt x="18765827" y="0"/>
                </a:lnTo>
                <a:lnTo>
                  <a:pt x="18802993" y="7501"/>
                </a:lnTo>
                <a:lnTo>
                  <a:pt x="18833340" y="27960"/>
                </a:lnTo>
                <a:lnTo>
                  <a:pt x="18853799" y="58307"/>
                </a:lnTo>
                <a:lnTo>
                  <a:pt x="18861301" y="95474"/>
                </a:lnTo>
                <a:lnTo>
                  <a:pt x="18861301" y="1027273"/>
                </a:lnTo>
                <a:lnTo>
                  <a:pt x="18853799" y="1064444"/>
                </a:lnTo>
                <a:lnTo>
                  <a:pt x="18833340" y="1094800"/>
                </a:lnTo>
                <a:lnTo>
                  <a:pt x="18802993" y="1115268"/>
                </a:lnTo>
                <a:lnTo>
                  <a:pt x="18765827" y="1122774"/>
                </a:lnTo>
                <a:lnTo>
                  <a:pt x="95501" y="1122774"/>
                </a:lnTo>
                <a:lnTo>
                  <a:pt x="58326" y="1115268"/>
                </a:lnTo>
                <a:lnTo>
                  <a:pt x="27970" y="1094800"/>
                </a:lnTo>
                <a:lnTo>
                  <a:pt x="7504" y="1064444"/>
                </a:lnTo>
                <a:lnTo>
                  <a:pt x="0" y="1027273"/>
                </a:lnTo>
                <a:lnTo>
                  <a:pt x="0" y="95474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392" y="9738343"/>
            <a:ext cx="12442825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215" marR="5080" indent="-692150">
              <a:lnSpc>
                <a:spcPct val="101099"/>
              </a:lnSpc>
              <a:spcBef>
                <a:spcPts val="95"/>
              </a:spcBef>
              <a:tabLst>
                <a:tab pos="751840" algn="l"/>
              </a:tabLst>
            </a:pPr>
            <a:r>
              <a:rPr dirty="0" sz="2550" spc="-125" b="1">
                <a:solidFill>
                  <a:srgbClr val="FF2D66"/>
                </a:solidFill>
                <a:latin typeface="Trebuchet MS"/>
                <a:cs typeface="Trebuchet MS"/>
              </a:rPr>
              <a:t>N.B!		</a:t>
            </a:r>
            <a:r>
              <a:rPr dirty="0" sz="2550" spc="-30">
                <a:solidFill>
                  <a:srgbClr val="FF2D66"/>
                </a:solidFill>
                <a:latin typeface="Lucida Sans Unicode"/>
                <a:cs typeface="Lucida Sans Unicode"/>
              </a:rPr>
              <a:t>Для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550" spc="-1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FF2D66"/>
                </a:solidFill>
                <a:latin typeface="Lucida Sans Unicode"/>
                <a:cs typeface="Lucida Sans Unicode"/>
              </a:rPr>
              <a:t>подозрительным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FF2D66"/>
                </a:solidFill>
                <a:latin typeface="Lucida Sans Unicode"/>
                <a:cs typeface="Lucida Sans Unicode"/>
              </a:rPr>
              <a:t>или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FF2D66"/>
                </a:solidFill>
                <a:latin typeface="Lucida Sans Unicode"/>
                <a:cs typeface="Lucida Sans Unicode"/>
              </a:rPr>
              <a:t>подтвержденным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FF2D66"/>
                </a:solidFill>
                <a:latin typeface="Lucida Sans Unicode"/>
                <a:cs typeface="Lucida Sans Unicode"/>
              </a:rPr>
              <a:t>случаем</a:t>
            </a:r>
            <a:r>
              <a:rPr dirty="0" sz="2550" spc="-14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70">
                <a:solidFill>
                  <a:srgbClr val="FF2D66"/>
                </a:solidFill>
                <a:latin typeface="Lucida Sans Unicode"/>
                <a:cs typeface="Lucida Sans Unicode"/>
              </a:rPr>
              <a:t>COVID-19 </a:t>
            </a:r>
            <a:r>
              <a:rPr dirty="0" sz="2550" spc="-79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лю</a:t>
            </a:r>
            <a:r>
              <a:rPr dirty="0" sz="2550" spc="-75">
                <a:solidFill>
                  <a:srgbClr val="FF2D66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90">
                <a:solidFill>
                  <a:srgbClr val="FF2D66"/>
                </a:solidFill>
                <a:latin typeface="Lucida Sans Unicode"/>
                <a:cs typeface="Lucida Sans Unicode"/>
              </a:rPr>
              <a:t>ую</a:t>
            </a:r>
            <a:r>
              <a:rPr dirty="0" sz="2550" spc="-14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5">
                <a:solidFill>
                  <a:srgbClr val="FF2D66"/>
                </a:solidFill>
                <a:latin typeface="Lucida Sans Unicode"/>
                <a:cs typeface="Lucida Sans Unicode"/>
              </a:rPr>
              <a:t>из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FF2D66"/>
                </a:solidFill>
                <a:latin typeface="Lucida Sans Unicode"/>
                <a:cs typeface="Lucida Sans Unicode"/>
              </a:rPr>
              <a:t>э</a:t>
            </a:r>
            <a:r>
              <a:rPr dirty="0" sz="2550" spc="-150">
                <a:solidFill>
                  <a:srgbClr val="FF2D66"/>
                </a:solidFill>
                <a:latin typeface="Lucida Sans Unicode"/>
                <a:cs typeface="Lucida Sans Unicode"/>
              </a:rPr>
              <a:t>тих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FF2D66"/>
                </a:solidFill>
                <a:latin typeface="Lucida Sans Unicode"/>
                <a:cs typeface="Lucida Sans Unicode"/>
              </a:rPr>
              <a:t>про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-100">
                <a:solidFill>
                  <a:srgbClr val="FF2D66"/>
                </a:solidFill>
                <a:latin typeface="Lucida Sans Unicode"/>
                <a:cs typeface="Lucida Sans Unicode"/>
              </a:rPr>
              <a:t>едур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4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9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10">
                <a:solidFill>
                  <a:srgbClr val="FF2D66"/>
                </a:solidFill>
                <a:latin typeface="Lucida Sans Unicode"/>
                <a:cs typeface="Lucida Sans Unicode"/>
              </a:rPr>
              <a:t>ль</a:t>
            </a:r>
            <a:r>
              <a:rPr dirty="0" sz="2550" spc="-4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6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25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FF2D66"/>
                </a:solidFill>
                <a:latin typeface="Lucida Sans Unicode"/>
                <a:cs typeface="Lucida Sans Unicode"/>
              </a:rPr>
              <a:t>случае</a:t>
            </a:r>
            <a:r>
              <a:rPr dirty="0" sz="2550" spc="-1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FF2D66"/>
                </a:solidFill>
                <a:latin typeface="Lucida Sans Unicode"/>
                <a:cs typeface="Lucida Sans Unicode"/>
              </a:rPr>
              <a:t>кр</a:t>
            </a: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25">
                <a:solidFill>
                  <a:srgbClr val="FF2D66"/>
                </a:solidFill>
                <a:latin typeface="Lucida Sans Unicode"/>
                <a:cs typeface="Lucida Sans Unicode"/>
              </a:rPr>
              <a:t>йней</a:t>
            </a:r>
            <a:r>
              <a:rPr dirty="0" sz="2550" spc="-1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FF2D66"/>
                </a:solidFill>
                <a:latin typeface="Lucida Sans Unicode"/>
                <a:cs typeface="Lucida Sans Unicode"/>
              </a:rPr>
              <a:t>нео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355">
                <a:solidFill>
                  <a:srgbClr val="FF2D66"/>
                </a:solidFill>
                <a:latin typeface="Lucida Sans Unicode"/>
                <a:cs typeface="Lucida Sans Unicode"/>
              </a:rPr>
              <a:t>х</a:t>
            </a:r>
            <a:r>
              <a:rPr dirty="0" sz="2550" spc="-9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95">
                <a:solidFill>
                  <a:srgbClr val="FF2D66"/>
                </a:solidFill>
                <a:latin typeface="Lucida Sans Unicode"/>
                <a:cs typeface="Lucida Sans Unicode"/>
              </a:rPr>
              <a:t>ди</a:t>
            </a:r>
            <a:r>
              <a:rPr dirty="0" sz="2550" spc="-100">
                <a:solidFill>
                  <a:srgbClr val="FF2D66"/>
                </a:solidFill>
                <a:latin typeface="Lucida Sans Unicode"/>
                <a:cs typeface="Lucida Sans Unicode"/>
              </a:rPr>
              <a:t>м</a:t>
            </a:r>
            <a:r>
              <a:rPr dirty="0" sz="2550" spc="-80">
                <a:solidFill>
                  <a:srgbClr val="FF2D66"/>
                </a:solidFill>
                <a:latin typeface="Lucida Sans Unicode"/>
                <a:cs typeface="Lucida Sans Unicode"/>
              </a:rPr>
              <a:t>ости.</a:t>
            </a:r>
            <a:endParaRPr sz="255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1652" y="1985815"/>
            <a:ext cx="10977880" cy="7348855"/>
            <a:chOff x="511652" y="1985815"/>
            <a:chExt cx="10977880" cy="7348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52" y="1985815"/>
              <a:ext cx="10977461" cy="73482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08" y="1996771"/>
              <a:ext cx="10385936" cy="72391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7580" y="2091699"/>
              <a:ext cx="10691495" cy="7061834"/>
            </a:xfrm>
            <a:custGeom>
              <a:avLst/>
              <a:gdLst/>
              <a:ahLst/>
              <a:cxnLst/>
              <a:rect l="l" t="t" r="r" b="b"/>
              <a:pathLst>
                <a:path w="10691495" h="7061834">
                  <a:moveTo>
                    <a:pt x="10519418" y="0"/>
                  </a:moveTo>
                  <a:lnTo>
                    <a:pt x="171525" y="0"/>
                  </a:lnTo>
                  <a:lnTo>
                    <a:pt x="125928" y="6129"/>
                  </a:lnTo>
                  <a:lnTo>
                    <a:pt x="84954" y="23425"/>
                  </a:lnTo>
                  <a:lnTo>
                    <a:pt x="50239" y="50248"/>
                  </a:lnTo>
                  <a:lnTo>
                    <a:pt x="23418" y="84960"/>
                  </a:lnTo>
                  <a:lnTo>
                    <a:pt x="6127" y="125920"/>
                  </a:lnTo>
                  <a:lnTo>
                    <a:pt x="0" y="171489"/>
                  </a:lnTo>
                  <a:lnTo>
                    <a:pt x="0" y="6890314"/>
                  </a:lnTo>
                  <a:lnTo>
                    <a:pt x="6127" y="6935883"/>
                  </a:lnTo>
                  <a:lnTo>
                    <a:pt x="23418" y="6976843"/>
                  </a:lnTo>
                  <a:lnTo>
                    <a:pt x="50239" y="7011554"/>
                  </a:lnTo>
                  <a:lnTo>
                    <a:pt x="84954" y="7038378"/>
                  </a:lnTo>
                  <a:lnTo>
                    <a:pt x="125928" y="7055674"/>
                  </a:lnTo>
                  <a:lnTo>
                    <a:pt x="171525" y="7061803"/>
                  </a:lnTo>
                  <a:lnTo>
                    <a:pt x="10519418" y="7061803"/>
                  </a:lnTo>
                  <a:lnTo>
                    <a:pt x="10564987" y="7055674"/>
                  </a:lnTo>
                  <a:lnTo>
                    <a:pt x="10605947" y="7038378"/>
                  </a:lnTo>
                  <a:lnTo>
                    <a:pt x="10640658" y="7011554"/>
                  </a:lnTo>
                  <a:lnTo>
                    <a:pt x="10667481" y="6976843"/>
                  </a:lnTo>
                  <a:lnTo>
                    <a:pt x="10684777" y="6935883"/>
                  </a:lnTo>
                  <a:lnTo>
                    <a:pt x="10690907" y="6890314"/>
                  </a:lnTo>
                  <a:lnTo>
                    <a:pt x="10690907" y="171489"/>
                  </a:lnTo>
                  <a:lnTo>
                    <a:pt x="10684777" y="125920"/>
                  </a:lnTo>
                  <a:lnTo>
                    <a:pt x="10667481" y="84960"/>
                  </a:lnTo>
                  <a:lnTo>
                    <a:pt x="10640658" y="50248"/>
                  </a:lnTo>
                  <a:lnTo>
                    <a:pt x="10605947" y="23425"/>
                  </a:lnTo>
                  <a:lnTo>
                    <a:pt x="10564987" y="6129"/>
                  </a:lnTo>
                  <a:lnTo>
                    <a:pt x="10519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12579" y="2227811"/>
            <a:ext cx="9608820" cy="66395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Процедуры,</a:t>
            </a:r>
            <a:r>
              <a:rPr dirty="0" sz="2550" spc="-1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потенциально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опасные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50" spc="11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отн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шении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образо</a:t>
            </a: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10">
                <a:solidFill>
                  <a:srgbClr val="0050EF"/>
                </a:solidFill>
                <a:latin typeface="Lucida Sans Unicode"/>
                <a:cs typeface="Lucida Sans Unicode"/>
              </a:rPr>
              <a:t>ания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аэро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олей</a:t>
            </a:r>
            <a:r>
              <a:rPr dirty="0" sz="2550" spc="-18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5">
                <a:solidFill>
                  <a:srgbClr val="0050EF"/>
                </a:solidFill>
                <a:latin typeface="Lucida Sans Unicode"/>
                <a:cs typeface="Lucida Sans Unicode"/>
              </a:rPr>
              <a:t>COVI</a:t>
            </a:r>
            <a:r>
              <a:rPr dirty="0" sz="2550" spc="-180">
                <a:solidFill>
                  <a:srgbClr val="0050EF"/>
                </a:solidFill>
                <a:latin typeface="Lucida Sans Unicode"/>
                <a:cs typeface="Lucida Sans Unicode"/>
              </a:rPr>
              <a:t>D</a:t>
            </a:r>
            <a:r>
              <a:rPr dirty="0" sz="2550" spc="-434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550" spc="-290">
                <a:solidFill>
                  <a:srgbClr val="0050EF"/>
                </a:solidFill>
                <a:latin typeface="Lucida Sans Unicode"/>
                <a:cs typeface="Lucida Sans Unicode"/>
              </a:rPr>
              <a:t>19:</a:t>
            </a:r>
            <a:endParaRPr sz="2550">
              <a:latin typeface="Lucida Sans Unicode"/>
              <a:cs typeface="Lucida Sans Unicode"/>
            </a:endParaRPr>
          </a:p>
          <a:p>
            <a:pPr marL="274320" indent="-262255">
              <a:lnSpc>
                <a:spcPts val="2755"/>
              </a:lnSpc>
              <a:spcBef>
                <a:spcPts val="2145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</a:tabLst>
            </a:pPr>
            <a:r>
              <a:rPr dirty="0" sz="2300" spc="-60">
                <a:latin typeface="Lucida Sans Unicode"/>
                <a:cs typeface="Lucida Sans Unicode"/>
              </a:rPr>
              <a:t>эндоскопия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105">
                <a:latin typeface="Lucida Sans Unicode"/>
                <a:cs typeface="Lucida Sans Unicode"/>
              </a:rPr>
              <a:t>верхних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60">
                <a:latin typeface="Lucida Sans Unicode"/>
                <a:cs typeface="Lucida Sans Unicode"/>
              </a:rPr>
              <a:t>отделов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100">
                <a:latin typeface="Lucida Sans Unicode"/>
                <a:cs typeface="Lucida Sans Unicode"/>
              </a:rPr>
              <a:t>ЖКТ,</a:t>
            </a:r>
            <a:r>
              <a:rPr dirty="0" sz="2300" spc="-125">
                <a:latin typeface="Lucida Sans Unicode"/>
                <a:cs typeface="Lucida Sans Unicode"/>
              </a:rPr>
              <a:t> </a:t>
            </a:r>
            <a:r>
              <a:rPr dirty="0" sz="2300" spc="-45">
                <a:latin typeface="Lucida Sans Unicode"/>
                <a:cs typeface="Lucida Sans Unicode"/>
              </a:rPr>
              <a:t>подразумевающая</a:t>
            </a:r>
            <a:endParaRPr sz="2300">
              <a:latin typeface="Lucida Sans Unicode"/>
              <a:cs typeface="Lucida Sans Unicode"/>
            </a:endParaRPr>
          </a:p>
          <a:p>
            <a:pPr marL="274320">
              <a:lnSpc>
                <a:spcPts val="2755"/>
              </a:lnSpc>
            </a:pPr>
            <a:r>
              <a:rPr dirty="0" sz="2300" spc="-75">
                <a:latin typeface="Lucida Sans Unicode"/>
                <a:cs typeface="Lucida Sans Unicode"/>
              </a:rPr>
              <a:t>открытую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50">
                <a:latin typeface="Lucida Sans Unicode"/>
                <a:cs typeface="Lucida Sans Unicode"/>
              </a:rPr>
              <a:t>аспира</a:t>
            </a:r>
            <a:r>
              <a:rPr dirty="0" sz="2300" spc="-95">
                <a:latin typeface="Lucida Sans Unicode"/>
                <a:cs typeface="Lucida Sans Unicode"/>
              </a:rPr>
              <a:t>цию</a:t>
            </a:r>
            <a:r>
              <a:rPr dirty="0" sz="2300" spc="-135">
                <a:latin typeface="Lucida Sans Unicode"/>
                <a:cs typeface="Lucida Sans Unicode"/>
              </a:rPr>
              <a:t> </a:t>
            </a:r>
            <a:r>
              <a:rPr dirty="0" sz="2300" spc="-85">
                <a:latin typeface="Lucida Sans Unicode"/>
                <a:cs typeface="Lucida Sans Unicode"/>
              </a:rPr>
              <a:t>содержим</a:t>
            </a:r>
            <a:r>
              <a:rPr dirty="0" sz="2300" spc="-100">
                <a:latin typeface="Lucida Sans Unicode"/>
                <a:cs typeface="Lucida Sans Unicode"/>
              </a:rPr>
              <a:t>ого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105">
                <a:latin typeface="Lucida Sans Unicode"/>
                <a:cs typeface="Lucida Sans Unicode"/>
              </a:rPr>
              <a:t>верхних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85">
                <a:latin typeface="Lucida Sans Unicode"/>
                <a:cs typeface="Lucida Sans Unicode"/>
              </a:rPr>
              <a:t>дыхательных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70">
                <a:latin typeface="Lucida Sans Unicode"/>
                <a:cs typeface="Lucida Sans Unicode"/>
              </a:rPr>
              <a:t>путей;</a:t>
            </a:r>
            <a:endParaRPr sz="2300">
              <a:latin typeface="Lucida Sans Unicode"/>
              <a:cs typeface="Lucida Sans Unicode"/>
            </a:endParaRPr>
          </a:p>
          <a:p>
            <a:pPr marL="274320" marR="492125" indent="-262255">
              <a:lnSpc>
                <a:spcPts val="2750"/>
              </a:lnSpc>
              <a:spcBef>
                <a:spcPts val="2235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</a:tabLst>
            </a:pPr>
            <a:r>
              <a:rPr dirty="0" sz="2300" spc="-75">
                <a:latin typeface="Lucida Sans Unicode"/>
                <a:cs typeface="Lucida Sans Unicode"/>
              </a:rPr>
              <a:t>хирургические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60">
                <a:latin typeface="Lucida Sans Unicode"/>
                <a:cs typeface="Lucida Sans Unicode"/>
              </a:rPr>
              <a:t>операции</a:t>
            </a:r>
            <a:r>
              <a:rPr dirty="0" sz="2300" spc="-110">
                <a:latin typeface="Lucida Sans Unicode"/>
                <a:cs typeface="Lucida Sans Unicode"/>
              </a:rPr>
              <a:t> </a:t>
            </a:r>
            <a:r>
              <a:rPr dirty="0" sz="2300" spc="-90">
                <a:latin typeface="Lucida Sans Unicode"/>
                <a:cs typeface="Lucida Sans Unicode"/>
              </a:rPr>
              <a:t>с</a:t>
            </a:r>
            <a:r>
              <a:rPr dirty="0" sz="2300" spc="-95">
                <a:latin typeface="Lucida Sans Unicode"/>
                <a:cs typeface="Lucida Sans Unicode"/>
              </a:rPr>
              <a:t> </a:t>
            </a:r>
            <a:r>
              <a:rPr dirty="0" sz="2300" spc="-30">
                <a:latin typeface="Lucida Sans Unicode"/>
                <a:cs typeface="Lucida Sans Unicode"/>
              </a:rPr>
              <a:t>использованием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70">
                <a:latin typeface="Lucida Sans Unicode"/>
                <a:cs typeface="Lucida Sans Unicode"/>
              </a:rPr>
              <a:t>высокоскоростных </a:t>
            </a:r>
            <a:r>
              <a:rPr dirty="0" sz="2300" spc="-715">
                <a:latin typeface="Lucida Sans Unicode"/>
                <a:cs typeface="Lucida Sans Unicode"/>
              </a:rPr>
              <a:t> </a:t>
            </a:r>
            <a:r>
              <a:rPr dirty="0" sz="2300" spc="-95">
                <a:latin typeface="Lucida Sans Unicode"/>
                <a:cs typeface="Lucida Sans Unicode"/>
              </a:rPr>
              <a:t>ус</a:t>
            </a:r>
            <a:r>
              <a:rPr dirty="0" sz="2300" spc="-100">
                <a:latin typeface="Lucida Sans Unicode"/>
                <a:cs typeface="Lucida Sans Unicode"/>
              </a:rPr>
              <a:t>т</a:t>
            </a:r>
            <a:r>
              <a:rPr dirty="0" sz="2300" spc="-50">
                <a:latin typeface="Lucida Sans Unicode"/>
                <a:cs typeface="Lucida Sans Unicode"/>
              </a:rPr>
              <a:t>ройств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10">
                <a:latin typeface="Lucida Sans Unicode"/>
                <a:cs typeface="Lucida Sans Unicode"/>
              </a:rPr>
              <a:t>(пилы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 spc="-35">
                <a:latin typeface="Lucida Sans Unicode"/>
                <a:cs typeface="Lucida Sans Unicode"/>
              </a:rPr>
              <a:t>и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80">
                <a:latin typeface="Lucida Sans Unicode"/>
                <a:cs typeface="Lucida Sans Unicode"/>
              </a:rPr>
              <a:t>пр.);</a:t>
            </a:r>
            <a:endParaRPr sz="2300">
              <a:latin typeface="Lucida Sans Unicode"/>
              <a:cs typeface="Lucida Sans Unicode"/>
            </a:endParaRPr>
          </a:p>
          <a:p>
            <a:pPr marL="274320" marR="1365885" indent="-262255">
              <a:lnSpc>
                <a:spcPts val="2750"/>
              </a:lnSpc>
              <a:spcBef>
                <a:spcPts val="2150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</a:tabLst>
            </a:pPr>
            <a:r>
              <a:rPr dirty="0" sz="2300" spc="-55">
                <a:latin typeface="Lucida Sans Unicode"/>
                <a:cs typeface="Lucida Sans Unicode"/>
              </a:rPr>
              <a:t>некоторые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55">
                <a:latin typeface="Lucida Sans Unicode"/>
                <a:cs typeface="Lucida Sans Unicode"/>
              </a:rPr>
              <a:t>экстренные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 spc="-55">
                <a:latin typeface="Lucida Sans Unicode"/>
                <a:cs typeface="Lucida Sans Unicode"/>
              </a:rPr>
              <a:t>стоматологические</a:t>
            </a:r>
            <a:r>
              <a:rPr dirty="0" sz="2300" spc="-125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манипуляции </a:t>
            </a:r>
            <a:r>
              <a:rPr dirty="0" sz="2300" spc="-710">
                <a:latin typeface="Lucida Sans Unicode"/>
                <a:cs typeface="Lucida Sans Unicode"/>
              </a:rPr>
              <a:t> </a:t>
            </a:r>
            <a:r>
              <a:rPr dirty="0" sz="2300" spc="-35">
                <a:latin typeface="Lucida Sans Unicode"/>
                <a:cs typeface="Lucida Sans Unicode"/>
              </a:rPr>
              <a:t>(нап</a:t>
            </a:r>
            <a:r>
              <a:rPr dirty="0" sz="2300" spc="-60">
                <a:latin typeface="Lucida Sans Unicode"/>
                <a:cs typeface="Lucida Sans Unicode"/>
              </a:rPr>
              <a:t>риме</a:t>
            </a:r>
            <a:r>
              <a:rPr dirty="0" sz="2300" spc="-105">
                <a:latin typeface="Lucida Sans Unicode"/>
                <a:cs typeface="Lucida Sans Unicode"/>
              </a:rPr>
              <a:t>р,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20">
                <a:latin typeface="Lucida Sans Unicode"/>
                <a:cs typeface="Lucida Sans Unicode"/>
              </a:rPr>
              <a:t>высо</a:t>
            </a:r>
            <a:r>
              <a:rPr dirty="0" sz="2300" spc="-10">
                <a:latin typeface="Lucida Sans Unicode"/>
                <a:cs typeface="Lucida Sans Unicode"/>
              </a:rPr>
              <a:t>к</a:t>
            </a:r>
            <a:r>
              <a:rPr dirty="0" sz="2300" spc="-75">
                <a:latin typeface="Lucida Sans Unicode"/>
                <a:cs typeface="Lucida Sans Unicode"/>
              </a:rPr>
              <a:t>оскоростное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35">
                <a:latin typeface="Lucida Sans Unicode"/>
                <a:cs typeface="Lucida Sans Unicode"/>
              </a:rPr>
              <a:t>сверление);</a:t>
            </a:r>
            <a:endParaRPr sz="2300">
              <a:latin typeface="Lucida Sans Unicode"/>
              <a:cs typeface="Lucida Sans Unicode"/>
            </a:endParaRPr>
          </a:p>
          <a:p>
            <a:pPr marL="274320" marR="5080" indent="-262255">
              <a:lnSpc>
                <a:spcPts val="2750"/>
              </a:lnSpc>
              <a:spcBef>
                <a:spcPts val="2145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  <a:tab pos="6286500" algn="l"/>
              </a:tabLst>
            </a:pPr>
            <a:r>
              <a:rPr dirty="0" sz="2300">
                <a:latin typeface="Lucida Sans Unicode"/>
                <a:cs typeface="Lucida Sans Unicode"/>
              </a:rPr>
              <a:t>неинвазивная </a:t>
            </a:r>
            <a:r>
              <a:rPr dirty="0" sz="2300" spc="-20">
                <a:latin typeface="Lucida Sans Unicode"/>
                <a:cs typeface="Lucida Sans Unicode"/>
              </a:rPr>
              <a:t>вентиляция, </a:t>
            </a:r>
            <a:r>
              <a:rPr dirty="0" sz="2300" spc="-65">
                <a:latin typeface="Lucida Sans Unicode"/>
                <a:cs typeface="Lucida Sans Unicode"/>
              </a:rPr>
              <a:t>например, </a:t>
            </a:r>
            <a:r>
              <a:rPr dirty="0" sz="2300" spc="-45">
                <a:latin typeface="Lucida Sans Unicode"/>
                <a:cs typeface="Lucida Sans Unicode"/>
              </a:rPr>
              <a:t>двухуровневая </a:t>
            </a:r>
            <a:r>
              <a:rPr dirty="0" sz="2300" spc="-10">
                <a:latin typeface="Lucida Sans Unicode"/>
                <a:cs typeface="Lucida Sans Unicode"/>
              </a:rPr>
              <a:t>вентиляция </a:t>
            </a:r>
            <a:r>
              <a:rPr dirty="0" sz="2300" spc="-720">
                <a:latin typeface="Lucida Sans Unicode"/>
                <a:cs typeface="Lucida Sans Unicode"/>
              </a:rPr>
              <a:t> </a:t>
            </a:r>
            <a:r>
              <a:rPr dirty="0" sz="2300" spc="-90">
                <a:latin typeface="Lucida Sans Unicode"/>
                <a:cs typeface="Lucida Sans Unicode"/>
              </a:rPr>
              <a:t>с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положительным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давлением</a:t>
            </a:r>
            <a:r>
              <a:rPr dirty="0" sz="2300" spc="-110">
                <a:latin typeface="Lucida Sans Unicode"/>
                <a:cs typeface="Lucida Sans Unicode"/>
              </a:rPr>
              <a:t> </a:t>
            </a:r>
            <a:r>
              <a:rPr dirty="0" sz="2300" spc="95">
                <a:latin typeface="Lucida Sans Unicode"/>
                <a:cs typeface="Lucida Sans Unicode"/>
              </a:rPr>
              <a:t>в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90">
                <a:latin typeface="Lucida Sans Unicode"/>
                <a:cs typeface="Lucida Sans Unicode"/>
              </a:rPr>
              <a:t>дыхательных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90">
                <a:latin typeface="Lucida Sans Unicode"/>
                <a:cs typeface="Lucida Sans Unicode"/>
              </a:rPr>
              <a:t>путях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35">
                <a:latin typeface="Lucida Sans Unicode"/>
                <a:cs typeface="Lucida Sans Unicode"/>
              </a:rPr>
              <a:t>и</a:t>
            </a:r>
            <a:r>
              <a:rPr dirty="0" sz="2300" spc="-114">
                <a:latin typeface="Lucida Sans Unicode"/>
                <a:cs typeface="Lucida Sans Unicode"/>
              </a:rPr>
              <a:t> </a:t>
            </a:r>
            <a:r>
              <a:rPr dirty="0" sz="2300" spc="-15">
                <a:latin typeface="Lucida Sans Unicode"/>
                <a:cs typeface="Lucida Sans Unicode"/>
              </a:rPr>
              <a:t>непрерывная </a:t>
            </a:r>
            <a:r>
              <a:rPr dirty="0" sz="2300" spc="-71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вентиляция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 spc="-90">
                <a:latin typeface="Lucida Sans Unicode"/>
                <a:cs typeface="Lucida Sans Unicode"/>
              </a:rPr>
              <a:t>с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50">
                <a:latin typeface="Lucida Sans Unicode"/>
                <a:cs typeface="Lucida Sans Unicode"/>
              </a:rPr>
              <a:t>положите</a:t>
            </a:r>
            <a:r>
              <a:rPr dirty="0" sz="2300" spc="-55">
                <a:latin typeface="Lucida Sans Unicode"/>
                <a:cs typeface="Lucida Sans Unicode"/>
              </a:rPr>
              <a:t>л</a:t>
            </a:r>
            <a:r>
              <a:rPr dirty="0" sz="2300" spc="-20">
                <a:latin typeface="Lucida Sans Unicode"/>
                <a:cs typeface="Lucida Sans Unicode"/>
              </a:rPr>
              <a:t>ьным</a:t>
            </a:r>
            <a:r>
              <a:rPr dirty="0" sz="2300" spc="-150">
                <a:latin typeface="Lucida Sans Unicode"/>
                <a:cs typeface="Lucida Sans Unicode"/>
              </a:rPr>
              <a:t> </a:t>
            </a:r>
            <a:r>
              <a:rPr dirty="0" sz="2300" spc="-30">
                <a:latin typeface="Lucida Sans Unicode"/>
                <a:cs typeface="Lucida Sans Unicode"/>
              </a:rPr>
              <a:t>дав</a:t>
            </a:r>
            <a:r>
              <a:rPr dirty="0" sz="2300" spc="-40">
                <a:latin typeface="Lucida Sans Unicode"/>
                <a:cs typeface="Lucida Sans Unicode"/>
              </a:rPr>
              <a:t>л</a:t>
            </a:r>
            <a:r>
              <a:rPr dirty="0" sz="2300" spc="-45">
                <a:latin typeface="Lucida Sans Unicode"/>
                <a:cs typeface="Lucida Sans Unicode"/>
              </a:rPr>
              <a:t>ением</a:t>
            </a:r>
            <a:r>
              <a:rPr dirty="0" sz="2300">
                <a:latin typeface="Lucida Sans Unicode"/>
                <a:cs typeface="Lucida Sans Unicode"/>
              </a:rPr>
              <a:t>	</a:t>
            </a:r>
            <a:r>
              <a:rPr dirty="0" sz="2300" spc="95">
                <a:latin typeface="Lucida Sans Unicode"/>
                <a:cs typeface="Lucida Sans Unicode"/>
              </a:rPr>
              <a:t>в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220">
                <a:latin typeface="Lucida Sans Unicode"/>
                <a:cs typeface="Lucida Sans Unicode"/>
              </a:rPr>
              <a:t>д</a:t>
            </a:r>
            <a:r>
              <a:rPr dirty="0" sz="2300" spc="-75">
                <a:latin typeface="Lucida Sans Unicode"/>
                <a:cs typeface="Lucida Sans Unicode"/>
              </a:rPr>
              <a:t>ыхательных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85">
                <a:latin typeface="Lucida Sans Unicode"/>
                <a:cs typeface="Lucida Sans Unicode"/>
              </a:rPr>
              <a:t>путях,  </a:t>
            </a:r>
            <a:r>
              <a:rPr dirty="0" sz="2300" spc="-10">
                <a:latin typeface="Lucida Sans Unicode"/>
                <a:cs typeface="Lucida Sans Unicode"/>
              </a:rPr>
              <a:t>вентиляция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высокочастотными</a:t>
            </a:r>
            <a:r>
              <a:rPr dirty="0" sz="2300" spc="-145">
                <a:latin typeface="Lucida Sans Unicode"/>
                <a:cs typeface="Lucida Sans Unicode"/>
              </a:rPr>
              <a:t> </a:t>
            </a:r>
            <a:r>
              <a:rPr dirty="0" sz="2300" spc="-40">
                <a:latin typeface="Lucida Sans Unicode"/>
                <a:cs typeface="Lucida Sans Unicode"/>
              </a:rPr>
              <a:t>колебаниями;</a:t>
            </a:r>
            <a:endParaRPr sz="23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2050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</a:tabLst>
            </a:pPr>
            <a:r>
              <a:rPr dirty="0" sz="2300" spc="-35">
                <a:latin typeface="Lucida Sans Unicode"/>
                <a:cs typeface="Lucida Sans Unicode"/>
              </a:rPr>
              <a:t>стимуляция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85">
                <a:latin typeface="Lucida Sans Unicode"/>
                <a:cs typeface="Lucida Sans Unicode"/>
              </a:rPr>
              <a:t>отхождения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 spc="-75">
                <a:latin typeface="Lucida Sans Unicode"/>
                <a:cs typeface="Lucida Sans Unicode"/>
              </a:rPr>
              <a:t>мо</a:t>
            </a:r>
            <a:r>
              <a:rPr dirty="0" sz="2300" spc="-55">
                <a:latin typeface="Lucida Sans Unicode"/>
                <a:cs typeface="Lucida Sans Unicode"/>
              </a:rPr>
              <a:t>к</a:t>
            </a:r>
            <a:r>
              <a:rPr dirty="0" sz="2300" spc="-70">
                <a:latin typeface="Lucida Sans Unicode"/>
                <a:cs typeface="Lucida Sans Unicode"/>
              </a:rPr>
              <a:t>роты;</a:t>
            </a:r>
            <a:endParaRPr sz="2300">
              <a:latin typeface="Lucida Sans Unicode"/>
              <a:cs typeface="Lucida Sans Unicode"/>
            </a:endParaRPr>
          </a:p>
          <a:p>
            <a:pPr marL="274320" indent="-262255">
              <a:lnSpc>
                <a:spcPct val="100000"/>
              </a:lnSpc>
              <a:spcBef>
                <a:spcPts val="2135"/>
              </a:spcBef>
              <a:buClr>
                <a:srgbClr val="0050EF"/>
              </a:buClr>
              <a:buFont typeface="Wingdings"/>
              <a:buChar char=""/>
              <a:tabLst>
                <a:tab pos="274955" algn="l"/>
              </a:tabLst>
            </a:pPr>
            <a:r>
              <a:rPr dirty="0" sz="2300" spc="-25">
                <a:latin typeface="Lucida Sans Unicode"/>
                <a:cs typeface="Lucida Sans Unicode"/>
              </a:rPr>
              <a:t>высокопоточная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назальная</a:t>
            </a:r>
            <a:r>
              <a:rPr dirty="0" sz="2300" spc="-140">
                <a:latin typeface="Lucida Sans Unicode"/>
                <a:cs typeface="Lucida Sans Unicode"/>
              </a:rPr>
              <a:t> </a:t>
            </a:r>
            <a:r>
              <a:rPr dirty="0" sz="2300" spc="-60">
                <a:latin typeface="Lucida Sans Unicode"/>
                <a:cs typeface="Lucida Sans Unicode"/>
              </a:rPr>
              <a:t>оксигенация.</a:t>
            </a:r>
            <a:endParaRPr sz="23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618359" y="1982542"/>
            <a:ext cx="8041640" cy="7348855"/>
            <a:chOff x="11618359" y="1982542"/>
            <a:chExt cx="8041640" cy="73488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18359" y="1982542"/>
              <a:ext cx="8041108" cy="73482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0743" y="2005500"/>
              <a:ext cx="7504257" cy="71845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724208" y="2088426"/>
              <a:ext cx="7755255" cy="7061834"/>
            </a:xfrm>
            <a:custGeom>
              <a:avLst/>
              <a:gdLst/>
              <a:ahLst/>
              <a:cxnLst/>
              <a:rect l="l" t="t" r="r" b="b"/>
              <a:pathLst>
                <a:path w="7755255" h="7061834">
                  <a:moveTo>
                    <a:pt x="7542538" y="0"/>
                  </a:moveTo>
                  <a:lnTo>
                    <a:pt x="212134" y="0"/>
                  </a:lnTo>
                  <a:lnTo>
                    <a:pt x="163507" y="5604"/>
                  </a:lnTo>
                  <a:lnTo>
                    <a:pt x="118862" y="21569"/>
                  </a:lnTo>
                  <a:lnTo>
                    <a:pt x="79473" y="46617"/>
                  </a:lnTo>
                  <a:lnTo>
                    <a:pt x="46617" y="79473"/>
                  </a:lnTo>
                  <a:lnTo>
                    <a:pt x="21569" y="118862"/>
                  </a:lnTo>
                  <a:lnTo>
                    <a:pt x="5604" y="163507"/>
                  </a:lnTo>
                  <a:lnTo>
                    <a:pt x="0" y="212134"/>
                  </a:lnTo>
                  <a:lnTo>
                    <a:pt x="0" y="6849669"/>
                  </a:lnTo>
                  <a:lnTo>
                    <a:pt x="5604" y="6898296"/>
                  </a:lnTo>
                  <a:lnTo>
                    <a:pt x="21569" y="6942941"/>
                  </a:lnTo>
                  <a:lnTo>
                    <a:pt x="46617" y="6982330"/>
                  </a:lnTo>
                  <a:lnTo>
                    <a:pt x="79473" y="7015186"/>
                  </a:lnTo>
                  <a:lnTo>
                    <a:pt x="118862" y="7040234"/>
                  </a:lnTo>
                  <a:lnTo>
                    <a:pt x="163507" y="7056198"/>
                  </a:lnTo>
                  <a:lnTo>
                    <a:pt x="212134" y="7061803"/>
                  </a:lnTo>
                  <a:lnTo>
                    <a:pt x="7542538" y="7061803"/>
                  </a:lnTo>
                  <a:lnTo>
                    <a:pt x="7591164" y="7056198"/>
                  </a:lnTo>
                  <a:lnTo>
                    <a:pt x="7635810" y="7040234"/>
                  </a:lnTo>
                  <a:lnTo>
                    <a:pt x="7675199" y="7015186"/>
                  </a:lnTo>
                  <a:lnTo>
                    <a:pt x="7708055" y="6982330"/>
                  </a:lnTo>
                  <a:lnTo>
                    <a:pt x="7733103" y="6942941"/>
                  </a:lnTo>
                  <a:lnTo>
                    <a:pt x="7749067" y="6898296"/>
                  </a:lnTo>
                  <a:lnTo>
                    <a:pt x="7754672" y="6849669"/>
                  </a:lnTo>
                  <a:lnTo>
                    <a:pt x="7754672" y="212134"/>
                  </a:lnTo>
                  <a:lnTo>
                    <a:pt x="7749067" y="163507"/>
                  </a:lnTo>
                  <a:lnTo>
                    <a:pt x="7733103" y="118862"/>
                  </a:lnTo>
                  <a:lnTo>
                    <a:pt x="7708055" y="79473"/>
                  </a:lnTo>
                  <a:lnTo>
                    <a:pt x="7675199" y="46617"/>
                  </a:lnTo>
                  <a:lnTo>
                    <a:pt x="7635810" y="21569"/>
                  </a:lnTo>
                  <a:lnTo>
                    <a:pt x="7591164" y="5604"/>
                  </a:lnTo>
                  <a:lnTo>
                    <a:pt x="7542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2006750" y="2237395"/>
            <a:ext cx="6802755" cy="6584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577975">
              <a:lnSpc>
                <a:spcPct val="101099"/>
              </a:lnSpc>
              <a:spcBef>
                <a:spcPts val="90"/>
              </a:spcBef>
            </a:pPr>
            <a:r>
              <a:rPr dirty="0" sz="2550" spc="-45">
                <a:solidFill>
                  <a:srgbClr val="FF2D66"/>
                </a:solidFill>
                <a:latin typeface="Lucida Sans Unicode"/>
                <a:cs typeface="Lucida Sans Unicode"/>
              </a:rPr>
              <a:t>Защи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5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FF2D66"/>
                </a:solidFill>
                <a:latin typeface="Lucida Sans Unicode"/>
                <a:cs typeface="Lucida Sans Unicode"/>
              </a:rPr>
              <a:t>медици</a:t>
            </a:r>
            <a:r>
              <a:rPr dirty="0" sz="2550" spc="-8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35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8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2550" spc="-114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2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2550" spc="-60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9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FF2D66"/>
                </a:solidFill>
                <a:latin typeface="Lucida Sans Unicode"/>
                <a:cs typeface="Lucida Sans Unicode"/>
              </a:rPr>
              <a:t>пер</a:t>
            </a:r>
            <a:r>
              <a:rPr dirty="0" sz="2550" spc="-80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20">
                <a:solidFill>
                  <a:srgbClr val="FF2D66"/>
                </a:solidFill>
                <a:latin typeface="Lucida Sans Unicode"/>
                <a:cs typeface="Lucida Sans Unicode"/>
              </a:rPr>
              <a:t>онала  </a:t>
            </a:r>
            <a:r>
              <a:rPr dirty="0" sz="2550" spc="11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7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операционных:</a:t>
            </a: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  <a:tabLst>
                <a:tab pos="27432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исп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льзование</a:t>
            </a:r>
            <a:r>
              <a:rPr dirty="0" sz="23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доп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лни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ельных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229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З:</a:t>
            </a:r>
            <a:endParaRPr sz="2300">
              <a:latin typeface="Lucida Sans Unicode"/>
              <a:cs typeface="Lucida Sans Unicode"/>
            </a:endParaRPr>
          </a:p>
          <a:p>
            <a:pPr marL="667385" indent="-327660">
              <a:lnSpc>
                <a:spcPct val="100000"/>
              </a:lnSpc>
              <a:spcBef>
                <a:spcPts val="2135"/>
              </a:spcBef>
              <a:buClr>
                <a:srgbClr val="FF2D66"/>
              </a:buClr>
              <a:buFont typeface="Wingdings"/>
              <a:buChar char=""/>
              <a:tabLst>
                <a:tab pos="667385" algn="l"/>
              </a:tabLst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защитные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очки;</a:t>
            </a:r>
            <a:endParaRPr sz="2300">
              <a:latin typeface="Lucida Sans Unicode"/>
              <a:cs typeface="Lucida Sans Unicode"/>
            </a:endParaRPr>
          </a:p>
          <a:p>
            <a:pPr marL="667385" indent="-327660">
              <a:lnSpc>
                <a:spcPts val="2755"/>
              </a:lnSpc>
              <a:spcBef>
                <a:spcPts val="2140"/>
              </a:spcBef>
              <a:buClr>
                <a:srgbClr val="FF2D66"/>
              </a:buClr>
              <a:buFont typeface="Wingdings"/>
              <a:buChar char=""/>
              <a:tabLst>
                <a:tab pos="667385" algn="l"/>
              </a:tabLst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мас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F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F</a:t>
            </a:r>
            <a:r>
              <a:rPr dirty="0" sz="2300" spc="70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2300" spc="-30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/</a:t>
            </a:r>
            <a:r>
              <a:rPr dirty="0" sz="2300" spc="-30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endParaRPr sz="2300">
              <a:latin typeface="Lucida Sans Unicode"/>
              <a:cs typeface="Lucida Sans Unicode"/>
            </a:endParaRPr>
          </a:p>
          <a:p>
            <a:pPr marL="666750">
              <a:lnSpc>
                <a:spcPts val="2755"/>
              </a:lnSpc>
            </a:pPr>
            <a:r>
              <a:rPr dirty="0" sz="2300" spc="45">
                <a:solidFill>
                  <a:srgbClr val="1F1F1F"/>
                </a:solidFill>
                <a:latin typeface="Lucida Sans Unicode"/>
                <a:cs typeface="Lucida Sans Unicode"/>
              </a:rPr>
              <a:t>(в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ом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мас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защитн</a:t>
            </a:r>
            <a:r>
              <a:rPr dirty="0" sz="2300" spc="-5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озырь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ом);</a:t>
            </a:r>
            <a:endParaRPr sz="2300">
              <a:latin typeface="Lucida Sans Unicode"/>
              <a:cs typeface="Lucida Sans Unicode"/>
            </a:endParaRPr>
          </a:p>
          <a:p>
            <a:pPr marL="667385" indent="-327660">
              <a:lnSpc>
                <a:spcPct val="100000"/>
              </a:lnSpc>
              <a:spcBef>
                <a:spcPts val="2140"/>
              </a:spcBef>
              <a:buClr>
                <a:srgbClr val="FF2D66"/>
              </a:buClr>
              <a:buFont typeface="Wingdings"/>
              <a:buChar char=""/>
              <a:tabLst>
                <a:tab pos="667385" algn="l"/>
              </a:tabLst>
            </a:pP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защитн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де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2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омб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незон).</a:t>
            </a:r>
            <a:endParaRPr sz="2300">
              <a:latin typeface="Lucida Sans Unicode"/>
              <a:cs typeface="Lucida Sans Unicode"/>
            </a:endParaRPr>
          </a:p>
          <a:p>
            <a:pPr marL="274320" marR="2773680" indent="-262255">
              <a:lnSpc>
                <a:spcPts val="2750"/>
              </a:lnSpc>
              <a:spcBef>
                <a:spcPts val="2235"/>
              </a:spcBef>
              <a:tabLst>
                <a:tab pos="27432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!</a:t>
            </a: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	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ма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сима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льн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11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">
                <a:solidFill>
                  <a:srgbClr val="1F1F1F"/>
                </a:solidFill>
                <a:latin typeface="Lucida Sans Unicode"/>
                <a:cs typeface="Lucida Sans Unicode"/>
              </a:rPr>
              <a:t>вентиляция  </a:t>
            </a: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операционной;</a:t>
            </a:r>
            <a:endParaRPr sz="2300">
              <a:latin typeface="Lucida Sans Unicode"/>
              <a:cs typeface="Lucida Sans Unicode"/>
            </a:endParaRPr>
          </a:p>
          <a:p>
            <a:pPr marL="274320" marR="1470660" indent="-262255">
              <a:lnSpc>
                <a:spcPts val="2750"/>
              </a:lnSpc>
              <a:spcBef>
                <a:spcPts val="2150"/>
              </a:spcBef>
              <a:tabLst>
                <a:tab pos="274320" algn="l"/>
              </a:tabLst>
            </a:pPr>
            <a:r>
              <a:rPr dirty="0" sz="2300" spc="-5">
                <a:solidFill>
                  <a:srgbClr val="FF2D66"/>
                </a:solidFill>
                <a:latin typeface="Arial MT"/>
                <a:cs typeface="Arial MT"/>
              </a:rPr>
              <a:t>!	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тщательная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очистка</a:t>
            </a:r>
            <a:r>
              <a:rPr dirty="0" sz="23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дезинфекция </a:t>
            </a:r>
            <a:r>
              <a:rPr dirty="0" sz="2300" spc="-7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обо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13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дов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300" spc="-25">
                <a:solidFill>
                  <a:srgbClr val="1F1F1F"/>
                </a:solidFill>
                <a:latin typeface="Lucida Sans Unicode"/>
                <a:cs typeface="Lucida Sans Unicode"/>
              </a:rPr>
              <a:t>ния,</a:t>
            </a:r>
            <a:endParaRPr sz="2300">
              <a:latin typeface="Lucida Sans Unicode"/>
              <a:cs typeface="Lucida Sans Unicode"/>
            </a:endParaRPr>
          </a:p>
          <a:p>
            <a:pPr marL="274320">
              <a:lnSpc>
                <a:spcPts val="2655"/>
              </a:lnSpc>
            </a:pPr>
            <a:r>
              <a:rPr dirty="0" sz="2300" spc="9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том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1F1F1F"/>
                </a:solidFill>
                <a:latin typeface="Lucida Sans Unicode"/>
                <a:cs typeface="Lucida Sans Unicode"/>
              </a:rPr>
              <a:t>числе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лапароскопических,</a:t>
            </a:r>
            <a:endParaRPr sz="2300">
              <a:latin typeface="Lucida Sans Unicode"/>
              <a:cs typeface="Lucida Sans Unicode"/>
            </a:endParaRPr>
          </a:p>
          <a:p>
            <a:pPr marL="274320">
              <a:lnSpc>
                <a:spcPts val="2750"/>
              </a:lnSpc>
            </a:pP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эн</a:t>
            </a:r>
            <a:r>
              <a:rPr dirty="0" sz="2300" spc="-114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300" spc="-11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опическ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оек</a:t>
            </a:r>
            <a:endParaRPr sz="2300">
              <a:latin typeface="Lucida Sans Unicode"/>
              <a:cs typeface="Lucida Sans Unicode"/>
            </a:endParaRPr>
          </a:p>
          <a:p>
            <a:pPr marL="274320">
              <a:lnSpc>
                <a:spcPts val="2755"/>
              </a:lnSpc>
            </a:pPr>
            <a:r>
              <a:rPr dirty="0" sz="23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45">
                <a:solidFill>
                  <a:srgbClr val="1F1F1F"/>
                </a:solidFill>
                <a:latin typeface="Lucida Sans Unicode"/>
                <a:cs typeface="Lucida Sans Unicode"/>
              </a:rPr>
              <a:t>хи</a:t>
            </a:r>
            <a:r>
              <a:rPr dirty="0" sz="2300" spc="-18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ургическ</a:t>
            </a:r>
            <a:r>
              <a:rPr dirty="0" sz="23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3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3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0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300" spc="-75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300" spc="-9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300" spc="-45">
                <a:solidFill>
                  <a:srgbClr val="1F1F1F"/>
                </a:solidFill>
                <a:latin typeface="Lucida Sans Unicode"/>
                <a:cs typeface="Lucida Sans Unicode"/>
              </a:rPr>
              <a:t>лей.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1091247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>
                <a:solidFill>
                  <a:srgbClr val="FF2D66"/>
                </a:solidFill>
              </a:rPr>
              <a:t>Меры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105">
                <a:solidFill>
                  <a:srgbClr val="FF2D66"/>
                </a:solidFill>
              </a:rPr>
              <a:t>предосторожности</a:t>
            </a:r>
            <a:r>
              <a:rPr dirty="0" spc="-245">
                <a:solidFill>
                  <a:srgbClr val="FF2D66"/>
                </a:solidFill>
              </a:rPr>
              <a:t> </a:t>
            </a:r>
            <a:r>
              <a:rPr dirty="0" spc="-50"/>
              <a:t>для</a:t>
            </a:r>
            <a:r>
              <a:rPr dirty="0" spc="-215"/>
              <a:t> </a:t>
            </a:r>
            <a:r>
              <a:rPr dirty="0" spc="-30"/>
              <a:t>обеспечения</a:t>
            </a:r>
            <a:r>
              <a:rPr dirty="0" spc="-229"/>
              <a:t> </a:t>
            </a:r>
            <a:r>
              <a:rPr dirty="0" spc="-70"/>
              <a:t>безопасности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91980" y="682805"/>
            <a:ext cx="98983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медицинского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персонала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оказании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5">
                <a:solidFill>
                  <a:srgbClr val="FF2D66"/>
                </a:solidFill>
                <a:latin typeface="Lucida Sans Unicode"/>
                <a:cs typeface="Lucida Sans Unicode"/>
              </a:rPr>
              <a:t>экстренной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1980" y="1114893"/>
            <a:ext cx="453072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80">
                <a:solidFill>
                  <a:srgbClr val="FF2D66"/>
                </a:solidFill>
                <a:latin typeface="Lucida Sans Unicode"/>
                <a:cs typeface="Lucida Sans Unicode"/>
              </a:rPr>
              <a:t>хи</a:t>
            </a:r>
            <a:r>
              <a:rPr dirty="0" sz="3150" spc="-245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ургичес</a:t>
            </a:r>
            <a:r>
              <a:rPr dirty="0" sz="3150" spc="-12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ой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FF2D66"/>
                </a:solidFill>
                <a:latin typeface="Lucida Sans Unicode"/>
                <a:cs typeface="Lucida Sans Unicode"/>
              </a:rPr>
              <a:t>помощи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441867" y="682805"/>
            <a:ext cx="9829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r>
              <a:rPr dirty="0" sz="3150" spc="-22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0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5726" y="628430"/>
            <a:ext cx="5029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60">
                <a:solidFill>
                  <a:srgbClr val="A6A6A6"/>
                </a:solidFill>
                <a:latin typeface="Lucida Sans Unicode"/>
                <a:cs typeface="Lucida Sans Unicode"/>
              </a:rPr>
              <a:t>49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763" y="2087880"/>
            <a:ext cx="18861405" cy="1079500"/>
          </a:xfrm>
          <a:custGeom>
            <a:avLst/>
            <a:gdLst/>
            <a:ahLst/>
            <a:cxnLst/>
            <a:rect l="l" t="t" r="r" b="b"/>
            <a:pathLst>
              <a:path w="18861405" h="1079500">
                <a:moveTo>
                  <a:pt x="0" y="91745"/>
                </a:moveTo>
                <a:lnTo>
                  <a:pt x="7213" y="56044"/>
                </a:lnTo>
                <a:lnTo>
                  <a:pt x="26886" y="26880"/>
                </a:lnTo>
                <a:lnTo>
                  <a:pt x="56063" y="7213"/>
                </a:lnTo>
                <a:lnTo>
                  <a:pt x="91791" y="0"/>
                </a:lnTo>
                <a:lnTo>
                  <a:pt x="18769555" y="0"/>
                </a:lnTo>
                <a:lnTo>
                  <a:pt x="18805257" y="7213"/>
                </a:lnTo>
                <a:lnTo>
                  <a:pt x="18834420" y="26880"/>
                </a:lnTo>
                <a:lnTo>
                  <a:pt x="18854088" y="56044"/>
                </a:lnTo>
                <a:lnTo>
                  <a:pt x="18861301" y="91745"/>
                </a:lnTo>
                <a:lnTo>
                  <a:pt x="18861301" y="987383"/>
                </a:lnTo>
                <a:lnTo>
                  <a:pt x="18854088" y="1023085"/>
                </a:lnTo>
                <a:lnTo>
                  <a:pt x="18834420" y="1052248"/>
                </a:lnTo>
                <a:lnTo>
                  <a:pt x="18805257" y="1071916"/>
                </a:lnTo>
                <a:lnTo>
                  <a:pt x="18769555" y="1079129"/>
                </a:lnTo>
                <a:lnTo>
                  <a:pt x="91791" y="1079129"/>
                </a:lnTo>
                <a:lnTo>
                  <a:pt x="56063" y="1071916"/>
                </a:lnTo>
                <a:lnTo>
                  <a:pt x="26886" y="1052248"/>
                </a:lnTo>
                <a:lnTo>
                  <a:pt x="7213" y="1023085"/>
                </a:lnTo>
                <a:lnTo>
                  <a:pt x="0" y="987383"/>
                </a:lnTo>
                <a:lnTo>
                  <a:pt x="0" y="9174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11722" y="3334437"/>
            <a:ext cx="9459595" cy="7209790"/>
            <a:chOff x="511722" y="3334437"/>
            <a:chExt cx="9459595" cy="72097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722" y="3334437"/>
              <a:ext cx="9459593" cy="7209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08" y="3345418"/>
              <a:ext cx="9144228" cy="7129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7580" y="3440338"/>
              <a:ext cx="9173210" cy="6945630"/>
            </a:xfrm>
            <a:custGeom>
              <a:avLst/>
              <a:gdLst/>
              <a:ahLst/>
              <a:cxnLst/>
              <a:rect l="l" t="t" r="r" b="b"/>
              <a:pathLst>
                <a:path w="9173210" h="6945630">
                  <a:moveTo>
                    <a:pt x="9004472" y="0"/>
                  </a:moveTo>
                  <a:lnTo>
                    <a:pt x="168698" y="0"/>
                  </a:lnTo>
                  <a:lnTo>
                    <a:pt x="123849" y="6028"/>
                  </a:lnTo>
                  <a:lnTo>
                    <a:pt x="83551" y="23038"/>
                  </a:lnTo>
                  <a:lnTo>
                    <a:pt x="49408" y="49419"/>
                  </a:lnTo>
                  <a:lnTo>
                    <a:pt x="23031" y="83559"/>
                  </a:lnTo>
                  <a:lnTo>
                    <a:pt x="6025" y="123846"/>
                  </a:lnTo>
                  <a:lnTo>
                    <a:pt x="0" y="168670"/>
                  </a:lnTo>
                  <a:lnTo>
                    <a:pt x="0" y="6776381"/>
                  </a:lnTo>
                  <a:lnTo>
                    <a:pt x="6025" y="6821244"/>
                  </a:lnTo>
                  <a:lnTo>
                    <a:pt x="23031" y="6861557"/>
                  </a:lnTo>
                  <a:lnTo>
                    <a:pt x="49408" y="6895713"/>
                  </a:lnTo>
                  <a:lnTo>
                    <a:pt x="83551" y="6922101"/>
                  </a:lnTo>
                  <a:lnTo>
                    <a:pt x="123849" y="6939115"/>
                  </a:lnTo>
                  <a:lnTo>
                    <a:pt x="168698" y="6945143"/>
                  </a:lnTo>
                  <a:lnTo>
                    <a:pt x="9004472" y="6945143"/>
                  </a:lnTo>
                  <a:lnTo>
                    <a:pt x="9049296" y="6939115"/>
                  </a:lnTo>
                  <a:lnTo>
                    <a:pt x="9089584" y="6922101"/>
                  </a:lnTo>
                  <a:lnTo>
                    <a:pt x="9123724" y="6895713"/>
                  </a:lnTo>
                  <a:lnTo>
                    <a:pt x="9150105" y="6861557"/>
                  </a:lnTo>
                  <a:lnTo>
                    <a:pt x="9167115" y="6821244"/>
                  </a:lnTo>
                  <a:lnTo>
                    <a:pt x="9173143" y="6776381"/>
                  </a:lnTo>
                  <a:lnTo>
                    <a:pt x="9173143" y="168670"/>
                  </a:lnTo>
                  <a:lnTo>
                    <a:pt x="9167115" y="123846"/>
                  </a:lnTo>
                  <a:lnTo>
                    <a:pt x="9150105" y="83559"/>
                  </a:lnTo>
                  <a:lnTo>
                    <a:pt x="9123724" y="49419"/>
                  </a:lnTo>
                  <a:lnTo>
                    <a:pt x="9089584" y="23038"/>
                  </a:lnTo>
                  <a:lnTo>
                    <a:pt x="9049296" y="6028"/>
                  </a:lnTo>
                  <a:lnTo>
                    <a:pt x="9004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1670" y="3434102"/>
            <a:ext cx="8464550" cy="6694170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Сведения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00B895"/>
                </a:solidFill>
                <a:latin typeface="Lucida Sans Unicode"/>
                <a:cs typeface="Lucida Sans Unicode"/>
              </a:rPr>
              <a:t>направляются</a:t>
            </a:r>
            <a:r>
              <a:rPr dirty="0" sz="2550" spc="-14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110">
                <a:solidFill>
                  <a:srgbClr val="00B895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00B895"/>
                </a:solidFill>
                <a:latin typeface="Lucida Sans Unicode"/>
                <a:cs typeface="Lucida Sans Unicode"/>
              </a:rPr>
              <a:t>установленные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сроки: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880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те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момента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уста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овления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диагноза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госпитализации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признаками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пневмонии;</a:t>
            </a:r>
            <a:endParaRPr sz="2000">
              <a:latin typeface="Lucida Sans Unicode"/>
              <a:cs typeface="Lucida Sans Unicode"/>
            </a:endParaRPr>
          </a:p>
          <a:p>
            <a:pPr marL="339725" marR="459105" indent="-327660">
              <a:lnSpc>
                <a:spcPct val="100000"/>
              </a:lnSpc>
              <a:spcBef>
                <a:spcPts val="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те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момента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пол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чения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резу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ьт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тов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х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550" spc="-30">
                <a:solidFill>
                  <a:srgbClr val="00B895"/>
                </a:solidFill>
                <a:latin typeface="Lucida Sans Unicode"/>
                <a:cs typeface="Lucida Sans Unicode"/>
              </a:rPr>
              <a:t>Ука</a:t>
            </a:r>
            <a:r>
              <a:rPr dirty="0" sz="2550" spc="-20">
                <a:solidFill>
                  <a:srgbClr val="00B895"/>
                </a:solidFill>
                <a:latin typeface="Lucida Sans Unicode"/>
                <a:cs typeface="Lucida Sans Unicode"/>
              </a:rPr>
              <a:t>з</a:t>
            </a:r>
            <a:r>
              <a:rPr dirty="0" sz="2550" spc="25">
                <a:solidFill>
                  <a:srgbClr val="00B895"/>
                </a:solidFill>
                <a:latin typeface="Lucida Sans Unicode"/>
                <a:cs typeface="Lucida Sans Unicode"/>
              </a:rPr>
              <a:t>ываются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сведе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50">
                <a:solidFill>
                  <a:srgbClr val="00B895"/>
                </a:solidFill>
                <a:latin typeface="Lucida Sans Unicode"/>
                <a:cs typeface="Lucida Sans Unicode"/>
              </a:rPr>
              <a:t>ия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пациенте: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87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дата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появле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ия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клини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еских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симпт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мов;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0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диагноз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(указ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вается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код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МКБ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80">
                <a:solidFill>
                  <a:srgbClr val="1F1F1F"/>
                </a:solidFill>
                <a:latin typeface="Lucida Sans Unicode"/>
                <a:cs typeface="Lucida Sans Unicode"/>
              </a:rPr>
              <a:t>10);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дата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постан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вки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диагноза;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соп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тствующих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беременности;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сведения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вакцинации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грипп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пневмококковая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инф.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).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Не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20">
                <a:solidFill>
                  <a:srgbClr val="00B895"/>
                </a:solidFill>
                <a:latin typeface="Lucida Sans Unicode"/>
                <a:cs typeface="Lucida Sans Unicode"/>
              </a:rPr>
              <a:t>бходимо</a:t>
            </a:r>
            <a:r>
              <a:rPr dirty="0" sz="2550" spc="-17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B895"/>
                </a:solidFill>
                <a:latin typeface="Lucida Sans Unicode"/>
                <a:cs typeface="Lucida Sans Unicode"/>
              </a:rPr>
              <a:t>ежедневно</a:t>
            </a:r>
            <a:r>
              <a:rPr dirty="0" sz="2550" spc="-18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обн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50">
                <a:solidFill>
                  <a:srgbClr val="00B895"/>
                </a:solidFill>
                <a:latin typeface="Lucida Sans Unicode"/>
                <a:cs typeface="Lucida Sans Unicode"/>
              </a:rPr>
              <a:t>влять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40">
                <a:solidFill>
                  <a:srgbClr val="00B895"/>
                </a:solidFill>
                <a:latin typeface="Lucida Sans Unicode"/>
                <a:cs typeface="Lucida Sans Unicode"/>
              </a:rPr>
              <a:t>н</a:t>
            </a:r>
            <a:r>
              <a:rPr dirty="0" sz="2550" spc="-40">
                <a:solidFill>
                  <a:srgbClr val="00B895"/>
                </a:solidFill>
                <a:latin typeface="Lucida Sans Unicode"/>
                <a:cs typeface="Lucida Sans Unicode"/>
              </a:rPr>
              <a:t>формацию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875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сведения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провод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имом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нии:</a:t>
            </a:r>
            <a:endParaRPr sz="2000">
              <a:latin typeface="Lucida Sans Unicode"/>
              <a:cs typeface="Lucida Sans Unicode"/>
            </a:endParaRPr>
          </a:p>
          <a:p>
            <a:pPr lvl="1" marL="509905" indent="-170815">
              <a:lnSpc>
                <a:spcPct val="100000"/>
              </a:lnSpc>
              <a:spcBef>
                <a:spcPts val="5"/>
              </a:spcBef>
              <a:buChar char="-"/>
              <a:tabLst>
                <a:tab pos="51054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противов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русное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леч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ние;</a:t>
            </a:r>
            <a:endParaRPr sz="2000">
              <a:latin typeface="Lucida Sans Unicode"/>
              <a:cs typeface="Lucida Sans Unicode"/>
            </a:endParaRPr>
          </a:p>
          <a:p>
            <a:pPr lvl="1" marL="509905" indent="-170815">
              <a:lnSpc>
                <a:spcPct val="100000"/>
              </a:lnSpc>
              <a:spcBef>
                <a:spcPts val="5"/>
              </a:spcBef>
              <a:buChar char="-"/>
              <a:tabLst>
                <a:tab pos="51054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поддержка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ИВЛ,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Э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МО);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уровень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сатурации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кислорода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крови;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434"/>
              </a:spcBef>
              <a:buClr>
                <a:srgbClr val="00B895"/>
              </a:buClr>
              <a:buFont typeface="Wingdings"/>
              <a:buChar char=""/>
              <a:tabLst>
                <a:tab pos="339725" algn="l"/>
                <a:tab pos="340360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тяжесть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99879" y="3332248"/>
            <a:ext cx="9459595" cy="7232015"/>
            <a:chOff x="10199879" y="3332248"/>
            <a:chExt cx="9459595" cy="72320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9879" y="3332248"/>
              <a:ext cx="9459593" cy="7231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1181" y="3354138"/>
              <a:ext cx="8774334" cy="69772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05737" y="3438155"/>
              <a:ext cx="9173210" cy="6945630"/>
            </a:xfrm>
            <a:custGeom>
              <a:avLst/>
              <a:gdLst/>
              <a:ahLst/>
              <a:cxnLst/>
              <a:rect l="l" t="t" r="r" b="b"/>
              <a:pathLst>
                <a:path w="9173210" h="6945630">
                  <a:moveTo>
                    <a:pt x="8964464" y="0"/>
                  </a:moveTo>
                  <a:lnTo>
                    <a:pt x="208587" y="0"/>
                  </a:lnTo>
                  <a:lnTo>
                    <a:pt x="160758" y="5508"/>
                  </a:lnTo>
                  <a:lnTo>
                    <a:pt x="116853" y="21200"/>
                  </a:lnTo>
                  <a:lnTo>
                    <a:pt x="78124" y="45822"/>
                  </a:lnTo>
                  <a:lnTo>
                    <a:pt x="45822" y="78124"/>
                  </a:lnTo>
                  <a:lnTo>
                    <a:pt x="21200" y="116853"/>
                  </a:lnTo>
                  <a:lnTo>
                    <a:pt x="5508" y="160758"/>
                  </a:lnTo>
                  <a:lnTo>
                    <a:pt x="0" y="208587"/>
                  </a:lnTo>
                  <a:lnTo>
                    <a:pt x="0" y="6736373"/>
                  </a:lnTo>
                  <a:lnTo>
                    <a:pt x="5508" y="6784236"/>
                  </a:lnTo>
                  <a:lnTo>
                    <a:pt x="21200" y="6828165"/>
                  </a:lnTo>
                  <a:lnTo>
                    <a:pt x="45822" y="6866911"/>
                  </a:lnTo>
                  <a:lnTo>
                    <a:pt x="78124" y="6899222"/>
                  </a:lnTo>
                  <a:lnTo>
                    <a:pt x="116853" y="6923850"/>
                  </a:lnTo>
                  <a:lnTo>
                    <a:pt x="160758" y="6939543"/>
                  </a:lnTo>
                  <a:lnTo>
                    <a:pt x="208587" y="6945052"/>
                  </a:lnTo>
                  <a:lnTo>
                    <a:pt x="8964464" y="6945052"/>
                  </a:lnTo>
                  <a:lnTo>
                    <a:pt x="9012327" y="6939543"/>
                  </a:lnTo>
                  <a:lnTo>
                    <a:pt x="9056256" y="6923850"/>
                  </a:lnTo>
                  <a:lnTo>
                    <a:pt x="9095001" y="6899222"/>
                  </a:lnTo>
                  <a:lnTo>
                    <a:pt x="9127313" y="6866911"/>
                  </a:lnTo>
                  <a:lnTo>
                    <a:pt x="9151941" y="6828165"/>
                  </a:lnTo>
                  <a:lnTo>
                    <a:pt x="9167634" y="6784236"/>
                  </a:lnTo>
                  <a:lnTo>
                    <a:pt x="9173143" y="6736373"/>
                  </a:lnTo>
                  <a:lnTo>
                    <a:pt x="9173143" y="208587"/>
                  </a:lnTo>
                  <a:lnTo>
                    <a:pt x="9167634" y="160758"/>
                  </a:lnTo>
                  <a:lnTo>
                    <a:pt x="9151941" y="116853"/>
                  </a:lnTo>
                  <a:lnTo>
                    <a:pt x="9127313" y="78124"/>
                  </a:lnTo>
                  <a:lnTo>
                    <a:pt x="9095001" y="45822"/>
                  </a:lnTo>
                  <a:lnTo>
                    <a:pt x="9056256" y="21200"/>
                  </a:lnTo>
                  <a:lnTo>
                    <a:pt x="9012327" y="5508"/>
                  </a:lnTo>
                  <a:lnTo>
                    <a:pt x="89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586370" y="3585670"/>
            <a:ext cx="8028940" cy="63988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4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6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>
                <a:solidFill>
                  <a:srgbClr val="FF2D66"/>
                </a:solidFill>
                <a:latin typeface="Lucida Sans Unicode"/>
                <a:cs typeface="Lucida Sans Unicode"/>
              </a:rPr>
              <a:t>случае</a:t>
            </a:r>
            <a:r>
              <a:rPr dirty="0" sz="2550" spc="-16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FF2D66"/>
                </a:solidFill>
                <a:latin typeface="Lucida Sans Unicode"/>
                <a:cs typeface="Lucida Sans Unicode"/>
              </a:rPr>
              <a:t>сме</a:t>
            </a:r>
            <a:r>
              <a:rPr dirty="0" sz="2550" spc="-95">
                <a:solidFill>
                  <a:srgbClr val="FF2D66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50">
                <a:solidFill>
                  <a:srgbClr val="FF2D66"/>
                </a:solidFill>
                <a:latin typeface="Lucida Sans Unicode"/>
                <a:cs typeface="Lucida Sans Unicode"/>
              </a:rPr>
              <a:t>ти</a:t>
            </a:r>
            <a:r>
              <a:rPr dirty="0" sz="2550" spc="-16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FF2D66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2550" spc="-70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75">
                <a:solidFill>
                  <a:srgbClr val="FF2D66"/>
                </a:solidFill>
                <a:latin typeface="Lucida Sans Unicode"/>
                <a:cs typeface="Lucida Sans Unicode"/>
              </a:rPr>
              <a:t>а:</a:t>
            </a:r>
            <a:endParaRPr sz="255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735"/>
              </a:spcBef>
              <a:buClr>
                <a:srgbClr val="FF2D66"/>
              </a:buClr>
              <a:buAutoNum type="arabicPeriod"/>
              <a:tabLst>
                <a:tab pos="339725" algn="l"/>
                <a:tab pos="340360" algn="l"/>
              </a:tabLst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ече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су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ок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зап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лняе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ся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раз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«Заключительный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диагноз»;</a:t>
            </a:r>
            <a:endParaRPr sz="2000">
              <a:latin typeface="Lucida Sans Unicode"/>
              <a:cs typeface="Lucida Sans Unicode"/>
            </a:endParaRPr>
          </a:p>
          <a:p>
            <a:pPr marL="339725" marR="2935605" indent="-327660">
              <a:lnSpc>
                <a:spcPct val="100000"/>
              </a:lnSpc>
              <a:spcBef>
                <a:spcPts val="1725"/>
              </a:spcBef>
              <a:buClr>
                <a:srgbClr val="FF2D66"/>
              </a:buClr>
              <a:buAutoNum type="arabicPeriod" startAt="2"/>
              <a:tabLst>
                <a:tab pos="339725" algn="l"/>
                <a:tab pos="340360" algn="l"/>
              </a:tabLst>
            </a:pPr>
            <a:r>
              <a:rPr dirty="0" sz="20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еч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ок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моме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проведения 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вскрытия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заполняется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раздел</a:t>
            </a:r>
            <a:endParaRPr sz="2000">
              <a:latin typeface="Lucida Sans Unicode"/>
              <a:cs typeface="Lucida Sans Unicode"/>
            </a:endParaRPr>
          </a:p>
          <a:p>
            <a:pPr marL="339725" marR="2291715">
              <a:lnSpc>
                <a:spcPct val="100000"/>
              </a:lnSpc>
              <a:spcBef>
                <a:spcPts val="15"/>
              </a:spcBef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«предварительный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патологоанатомический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(судебно-медицинский)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диагноз»;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725"/>
              </a:spcBef>
              <a:buClr>
                <a:srgbClr val="FF2D66"/>
              </a:buClr>
              <a:buAutoNum type="arabicPeriod" startAt="3"/>
              <a:tabLst>
                <a:tab pos="339725" algn="l"/>
                <a:tab pos="340360" algn="l"/>
              </a:tabLst>
            </a:pP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«медицинс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сви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ство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сме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ти»;</a:t>
            </a:r>
            <a:endParaRPr sz="2000">
              <a:latin typeface="Lucida Sans Unicode"/>
              <a:cs typeface="Lucida Sans Unicode"/>
            </a:endParaRPr>
          </a:p>
          <a:p>
            <a:pPr marL="339725" marR="2273300" indent="-327660">
              <a:lnSpc>
                <a:spcPct val="100000"/>
              </a:lnSpc>
              <a:spcBef>
                <a:spcPts val="1725"/>
              </a:spcBef>
              <a:buClr>
                <a:srgbClr val="FF2D66"/>
              </a:buClr>
              <a:buAutoNum type="arabicPeriod" startAt="3"/>
              <a:tabLst>
                <a:tab pos="339725" algn="l"/>
                <a:tab pos="34036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завершения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патологоанатомического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ебн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следов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ания 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заполняется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раздел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«заключительный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патологоанатомический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25"/>
              </a:spcBef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(судебно-медицинский)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диагноз»;</a:t>
            </a:r>
            <a:endParaRPr sz="2000">
              <a:latin typeface="Lucida Sans Unicode"/>
              <a:cs typeface="Lucida Sans Unicode"/>
            </a:endParaRPr>
          </a:p>
          <a:p>
            <a:pPr marL="339725" indent="-327660">
              <a:lnSpc>
                <a:spcPct val="100000"/>
              </a:lnSpc>
              <a:spcBef>
                <a:spcPts val="1725"/>
              </a:spcBef>
              <a:buClr>
                <a:srgbClr val="FF2D66"/>
              </a:buClr>
              <a:buAutoNum type="arabicPeriod" startAt="5"/>
              <a:tabLst>
                <a:tab pos="339725" algn="l"/>
                <a:tab pos="34036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внесение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поля</a:t>
            </a:r>
            <a:endParaRPr sz="20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"/>
              </a:spcBef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«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едицинс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сви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ства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ти»</a:t>
            </a:r>
            <a:endParaRPr sz="2000">
              <a:latin typeface="Lucida Sans Unicode"/>
              <a:cs typeface="Lucida Sans Unicode"/>
            </a:endParaRPr>
          </a:p>
          <a:p>
            <a:pPr marL="339725" marR="5080">
              <a:lnSpc>
                <a:spcPct val="100000"/>
              </a:lnSpc>
              <a:spcBef>
                <a:spcPts val="5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(при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необходимости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случае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оформления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взамен),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приложить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скан-копию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медицинского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свидетельства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смерти.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150175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Правила</a:t>
            </a:r>
            <a:r>
              <a:rPr dirty="0" spc="-210"/>
              <a:t> </a:t>
            </a:r>
            <a:r>
              <a:rPr dirty="0" spc="-40"/>
              <a:t>формулировки</a:t>
            </a:r>
            <a:r>
              <a:rPr dirty="0" spc="-220"/>
              <a:t> </a:t>
            </a:r>
            <a:r>
              <a:rPr dirty="0" spc="-105"/>
              <a:t>диагноза,</a:t>
            </a:r>
            <a:r>
              <a:rPr dirty="0" spc="-225"/>
              <a:t> </a:t>
            </a:r>
            <a:r>
              <a:rPr dirty="0" spc="-55"/>
              <a:t>кодирования</a:t>
            </a:r>
            <a:r>
              <a:rPr dirty="0" spc="-235"/>
              <a:t> </a:t>
            </a:r>
            <a:r>
              <a:rPr dirty="0" spc="-90"/>
              <a:t>по</a:t>
            </a:r>
            <a:r>
              <a:rPr dirty="0" spc="-210"/>
              <a:t> </a:t>
            </a:r>
            <a:r>
              <a:rPr dirty="0" spc="-235"/>
              <a:t>МКБ-10*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4300" y="898849"/>
            <a:ext cx="18571845" cy="2096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0997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FF2D66"/>
                </a:solidFill>
                <a:latin typeface="Lucida Sans Unicode"/>
                <a:cs typeface="Lucida Sans Unicode"/>
              </a:rPr>
              <a:t>учет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FF2D6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20">
                <a:solidFill>
                  <a:srgbClr val="FF2D6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информационном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ресурсе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Lucida Sans Unicode"/>
              <a:cs typeface="Lucida Sans Unicode"/>
            </a:endParaRPr>
          </a:p>
          <a:p>
            <a:pPr marL="12700" marR="5080">
              <a:lnSpc>
                <a:spcPct val="101099"/>
              </a:lnSpc>
            </a:pPr>
            <a:r>
              <a:rPr dirty="0" sz="2550" spc="145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2550" spc="-1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целях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50EF"/>
                </a:solidFill>
                <a:latin typeface="Lucida Sans Unicode"/>
                <a:cs typeface="Lucida Sans Unicode"/>
              </a:rPr>
              <a:t>сбора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сведений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информации</a:t>
            </a: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пациентах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новой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0">
                <a:solidFill>
                  <a:srgbClr val="0050E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инфекцией,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также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0050EF"/>
                </a:solidFill>
                <a:latin typeface="Lucida Sans Unicode"/>
                <a:cs typeface="Lucida Sans Unicode"/>
              </a:rPr>
              <a:t>лицах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0">
                <a:solidFill>
                  <a:srgbClr val="0050EF"/>
                </a:solidFill>
                <a:latin typeface="Lucida Sans Unicode"/>
                <a:cs typeface="Lucida Sans Unicode"/>
              </a:rPr>
              <a:t>с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пневмонией, </a:t>
            </a:r>
            <a:r>
              <a:rPr dirty="0" sz="2550" spc="-7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разработана</a:t>
            </a:r>
            <a:r>
              <a:rPr dirty="0" sz="255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0">
                <a:solidFill>
                  <a:srgbClr val="0050EF"/>
                </a:solidFill>
                <a:latin typeface="Lucida Sans Unicode"/>
                <a:cs typeface="Lucida Sans Unicode"/>
              </a:rPr>
              <a:t>информационная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система**,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которая</a:t>
            </a:r>
            <a:r>
              <a:rPr dirty="0" sz="2550" spc="-1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50EF"/>
                </a:solidFill>
                <a:latin typeface="Lucida Sans Unicode"/>
                <a:cs typeface="Lucida Sans Unicode"/>
              </a:rPr>
              <a:t>размещена</a:t>
            </a:r>
            <a:r>
              <a:rPr dirty="0" sz="2550" spc="-1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по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85">
                <a:solidFill>
                  <a:srgbClr val="0050EF"/>
                </a:solidFill>
                <a:latin typeface="Lucida Sans Unicode"/>
                <a:cs typeface="Lucida Sans Unicode"/>
              </a:rPr>
              <a:t>адресу:</a:t>
            </a:r>
            <a:r>
              <a:rPr dirty="0" sz="2550" spc="-13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2550" spc="-80">
                <a:solidFill>
                  <a:srgbClr val="0050EF"/>
                </a:solidFill>
                <a:uFill>
                  <a:solidFill>
                    <a:srgbClr val="0050EF"/>
                  </a:solidFill>
                </a:uFill>
                <a:latin typeface="Lucida Sans Unicode"/>
                <a:cs typeface="Lucida Sans Unicode"/>
              </a:rPr>
              <a:t>https://covid.egisz.rosminzdrav.ru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59709" y="682805"/>
            <a:ext cx="8642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80">
                <a:solidFill>
                  <a:srgbClr val="0050EF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808" y="10525449"/>
            <a:ext cx="17237075" cy="6832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*Правила</a:t>
            </a:r>
            <a:r>
              <a:rPr dirty="0" sz="1400" spc="-1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Segoe UI"/>
                <a:cs typeface="Segoe UI"/>
              </a:rPr>
              <a:t>и</a:t>
            </a:r>
            <a:r>
              <a:rPr dirty="0" sz="1400" spc="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примеры</a:t>
            </a:r>
            <a:r>
              <a:rPr dirty="0" sz="1400" spc="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формулировки</a:t>
            </a:r>
            <a:r>
              <a:rPr dirty="0" sz="1400" spc="-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диагноза</a:t>
            </a:r>
            <a:r>
              <a:rPr dirty="0" sz="1400" spc="-1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Segoe UI"/>
                <a:cs typeface="Segoe UI"/>
              </a:rPr>
              <a:t>и</a:t>
            </a:r>
            <a:r>
              <a:rPr dirty="0" sz="1400" spc="5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кодирования причин</a:t>
            </a:r>
            <a:r>
              <a:rPr dirty="0" sz="1400" spc="-1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смерти изложены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00" spc="15">
                <a:solidFill>
                  <a:srgbClr val="1F1F1F"/>
                </a:solidFill>
                <a:latin typeface="Segoe UI"/>
                <a:cs typeface="Segoe UI"/>
              </a:rPr>
              <a:t>в</a:t>
            </a:r>
            <a:r>
              <a:rPr dirty="0" sz="1400" spc="2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dirty="0" u="sng" sz="1400" spc="-4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Методических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рекомендациях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по</a:t>
            </a:r>
            <a:r>
              <a:rPr dirty="0" u="sng" sz="1400" spc="-6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2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кодированию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и</a:t>
            </a:r>
            <a:r>
              <a:rPr dirty="0" u="sng" sz="1400" spc="-6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выбору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2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основного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состояния</a:t>
            </a:r>
            <a:r>
              <a:rPr dirty="0" u="sng" sz="1400" spc="-5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в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статистике</a:t>
            </a:r>
            <a:r>
              <a:rPr dirty="0" u="sng" sz="1400" spc="-4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заболеваемости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и</a:t>
            </a:r>
            <a:r>
              <a:rPr dirty="0" u="sng" sz="1400" spc="-5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первоначальной</a:t>
            </a:r>
            <a:r>
              <a:rPr dirty="0" u="sng" sz="1400" spc="-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1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причины</a:t>
            </a:r>
            <a:r>
              <a:rPr dirty="0" u="sng" sz="1400" spc="-6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8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в</a:t>
            </a:r>
            <a:r>
              <a:rPr dirty="0" u="sng" sz="1400" spc="-5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статистике</a:t>
            </a:r>
            <a:r>
              <a:rPr dirty="0" u="sng" sz="1400" spc="-4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смертности,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связанных</a:t>
            </a:r>
            <a:r>
              <a:rPr dirty="0" u="sng" sz="1400" spc="-70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3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с</a:t>
            </a:r>
            <a:r>
              <a:rPr dirty="0" u="sng" sz="1400" spc="-5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400" spc="-14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6"/>
              </a:rPr>
              <a:t>COVID-19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**Для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получения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доступа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информационному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ресурсу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направить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5">
                <a:solidFill>
                  <a:srgbClr val="1F1F1F"/>
                </a:solidFill>
                <a:latin typeface="Lucida Sans Unicode"/>
                <a:cs typeface="Lucida Sans Unicode"/>
              </a:rPr>
              <a:t>заявку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предоставление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доступа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форме,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приведенной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инструкции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адрес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электронной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почты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  <a:hlinkClick r:id="rId7"/>
              </a:rPr>
              <a:t>egisz@rt-eu.ru.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9047" y="628430"/>
            <a:ext cx="2724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90">
                <a:solidFill>
                  <a:srgbClr val="A6A6A6"/>
                </a:solidFill>
                <a:latin typeface="Lucida Sans Unicode"/>
                <a:cs typeface="Lucida Sans Unicode"/>
              </a:rPr>
              <a:t>5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5226" y="7718119"/>
            <a:ext cx="12592050" cy="3164840"/>
          </a:xfrm>
          <a:custGeom>
            <a:avLst/>
            <a:gdLst/>
            <a:ahLst/>
            <a:cxnLst/>
            <a:rect l="l" t="t" r="r" b="b"/>
            <a:pathLst>
              <a:path w="12592050" h="3164840">
                <a:moveTo>
                  <a:pt x="111659" y="0"/>
                </a:moveTo>
                <a:lnTo>
                  <a:pt x="68204" y="8777"/>
                </a:lnTo>
                <a:lnTo>
                  <a:pt x="32711" y="32711"/>
                </a:lnTo>
                <a:lnTo>
                  <a:pt x="8777" y="68204"/>
                </a:lnTo>
                <a:lnTo>
                  <a:pt x="0" y="111659"/>
                </a:lnTo>
                <a:lnTo>
                  <a:pt x="0" y="3052649"/>
                </a:lnTo>
                <a:lnTo>
                  <a:pt x="8777" y="3096100"/>
                </a:lnTo>
                <a:lnTo>
                  <a:pt x="32711" y="3131584"/>
                </a:lnTo>
                <a:lnTo>
                  <a:pt x="68204" y="3155508"/>
                </a:lnTo>
                <a:lnTo>
                  <a:pt x="111659" y="3164281"/>
                </a:lnTo>
                <a:lnTo>
                  <a:pt x="12479999" y="3164281"/>
                </a:lnTo>
                <a:lnTo>
                  <a:pt x="12523454" y="3155508"/>
                </a:lnTo>
                <a:lnTo>
                  <a:pt x="12558947" y="3131584"/>
                </a:lnTo>
                <a:lnTo>
                  <a:pt x="12582881" y="3096100"/>
                </a:lnTo>
                <a:lnTo>
                  <a:pt x="12591658" y="3052649"/>
                </a:lnTo>
                <a:lnTo>
                  <a:pt x="12591658" y="111659"/>
                </a:lnTo>
                <a:lnTo>
                  <a:pt x="12582881" y="68204"/>
                </a:lnTo>
                <a:lnTo>
                  <a:pt x="12558947" y="32711"/>
                </a:lnTo>
                <a:lnTo>
                  <a:pt x="12523454" y="8777"/>
                </a:lnTo>
                <a:lnTo>
                  <a:pt x="12479999" y="0"/>
                </a:lnTo>
                <a:lnTo>
                  <a:pt x="111659" y="0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53468" y="7811986"/>
            <a:ext cx="10431145" cy="2924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стойкая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фебрильная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лихорадка;</a:t>
            </a:r>
            <a:endParaRPr sz="2000">
              <a:latin typeface="Lucida Sans Unicode"/>
              <a:cs typeface="Lucida Sans Unicode"/>
            </a:endParaRPr>
          </a:p>
          <a:p>
            <a:pPr marL="192405" indent="-180340">
              <a:lnSpc>
                <a:spcPct val="100000"/>
              </a:lnSpc>
              <a:spcBef>
                <a:spcPts val="720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дистресс-синдром;</a:t>
            </a:r>
            <a:endParaRPr sz="2000">
              <a:latin typeface="Lucida Sans Unicode"/>
              <a:cs typeface="Lucida Sans Unicode"/>
            </a:endParaRPr>
          </a:p>
          <a:p>
            <a:pPr marL="192405" marR="5080" indent="-180340">
              <a:lnSpc>
                <a:spcPct val="100000"/>
              </a:lnSpc>
              <a:spcBef>
                <a:spcPts val="730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острая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дыхательная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недостаточность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необходимостью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поддержки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(инвазивная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вентиляции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легких);</a:t>
            </a:r>
            <a:endParaRPr sz="2000">
              <a:latin typeface="Lucida Sans Unicode"/>
              <a:cs typeface="Lucida Sans Unicode"/>
            </a:endParaRPr>
          </a:p>
          <a:p>
            <a:pPr marL="192405" indent="-180340">
              <a:lnSpc>
                <a:spcPct val="100000"/>
              </a:lnSpc>
              <a:spcBef>
                <a:spcPts val="725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септический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шок;</a:t>
            </a:r>
            <a:endParaRPr sz="2000">
              <a:latin typeface="Lucida Sans Unicode"/>
              <a:cs typeface="Lucida Sans Unicode"/>
            </a:endParaRPr>
          </a:p>
          <a:p>
            <a:pPr marL="192405" indent="-180340">
              <a:lnSpc>
                <a:spcPct val="100000"/>
              </a:lnSpc>
              <a:spcBef>
                <a:spcPts val="715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полиорганная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недостаточность;</a:t>
            </a:r>
            <a:endParaRPr sz="2000">
              <a:latin typeface="Lucida Sans Unicode"/>
              <a:cs typeface="Lucida Sans Unicode"/>
            </a:endParaRPr>
          </a:p>
          <a:p>
            <a:pPr marL="192405" indent="-180340">
              <a:lnSpc>
                <a:spcPct val="100000"/>
              </a:lnSpc>
              <a:spcBef>
                <a:spcPts val="730"/>
              </a:spcBef>
              <a:buClr>
                <a:srgbClr val="FF2D66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изм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енения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(рент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еногра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),</a:t>
            </a:r>
            <a:endParaRPr sz="2000">
              <a:latin typeface="Lucida Sans Unicode"/>
              <a:cs typeface="Lucida Sans Unicode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типичные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вирусного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поражения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критической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степени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картина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ОРДС.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05226" y="2751288"/>
            <a:ext cx="12592050" cy="4049395"/>
          </a:xfrm>
          <a:custGeom>
            <a:avLst/>
            <a:gdLst/>
            <a:ahLst/>
            <a:cxnLst/>
            <a:rect l="l" t="t" r="r" b="b"/>
            <a:pathLst>
              <a:path w="12592050" h="4049395">
                <a:moveTo>
                  <a:pt x="99202" y="0"/>
                </a:moveTo>
                <a:lnTo>
                  <a:pt x="60570" y="7789"/>
                </a:lnTo>
                <a:lnTo>
                  <a:pt x="29040" y="29040"/>
                </a:lnTo>
                <a:lnTo>
                  <a:pt x="7789" y="60570"/>
                </a:lnTo>
                <a:lnTo>
                  <a:pt x="0" y="99202"/>
                </a:lnTo>
                <a:lnTo>
                  <a:pt x="0" y="3949987"/>
                </a:lnTo>
                <a:lnTo>
                  <a:pt x="7789" y="3988618"/>
                </a:lnTo>
                <a:lnTo>
                  <a:pt x="29040" y="4020149"/>
                </a:lnTo>
                <a:lnTo>
                  <a:pt x="60570" y="4041399"/>
                </a:lnTo>
                <a:lnTo>
                  <a:pt x="99202" y="4049189"/>
                </a:lnTo>
                <a:lnTo>
                  <a:pt x="12492456" y="4049189"/>
                </a:lnTo>
                <a:lnTo>
                  <a:pt x="12531088" y="4041399"/>
                </a:lnTo>
                <a:lnTo>
                  <a:pt x="12562618" y="4020149"/>
                </a:lnTo>
                <a:lnTo>
                  <a:pt x="12583868" y="3988618"/>
                </a:lnTo>
                <a:lnTo>
                  <a:pt x="12591658" y="3949987"/>
                </a:lnTo>
                <a:lnTo>
                  <a:pt x="12591658" y="99202"/>
                </a:lnTo>
                <a:lnTo>
                  <a:pt x="12583868" y="60570"/>
                </a:lnTo>
                <a:lnTo>
                  <a:pt x="12562618" y="29040"/>
                </a:lnTo>
                <a:lnTo>
                  <a:pt x="12531088" y="7789"/>
                </a:lnTo>
                <a:lnTo>
                  <a:pt x="12492456" y="0"/>
                </a:lnTo>
                <a:lnTo>
                  <a:pt x="99202" y="0"/>
                </a:lnTo>
                <a:close/>
              </a:path>
            </a:pathLst>
          </a:custGeom>
          <a:ln w="27278">
            <a:solidFill>
              <a:srgbClr val="FFBD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24613" y="2788686"/>
            <a:ext cx="11476990" cy="38614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17804" indent="-180340">
              <a:lnSpc>
                <a:spcPct val="100000"/>
              </a:lnSpc>
              <a:spcBef>
                <a:spcPts val="520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/ми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.;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0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4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355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5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/FiO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≤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300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т.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ст.;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0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снижение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уровня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сознания,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ажитация;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0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нестабильная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гемодинамика</a:t>
            </a:r>
            <a:endParaRPr sz="2000">
              <a:latin typeface="Lucida Sans Unicode"/>
              <a:cs typeface="Lucida Sans Unicode"/>
            </a:endParaRPr>
          </a:p>
          <a:p>
            <a:pPr marL="217804">
              <a:lnSpc>
                <a:spcPct val="100000"/>
              </a:lnSpc>
              <a:spcBef>
                <a:spcPts val="5"/>
              </a:spcBef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(систолическое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АД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 90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рт.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ст.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диастолическое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АД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60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рт.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ст.,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диурез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20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мл/час);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5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(рентгенографии),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типичные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вирусного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поражения;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50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лак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ериал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ной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мм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/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л;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145"/>
              </a:spcBef>
              <a:buClr>
                <a:srgbClr val="FFBD2D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qSO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F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&gt;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балл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672" y="5401647"/>
            <a:ext cx="6086475" cy="3291204"/>
          </a:xfrm>
          <a:custGeom>
            <a:avLst/>
            <a:gdLst/>
            <a:ahLst/>
            <a:cxnLst/>
            <a:rect l="l" t="t" r="r" b="b"/>
            <a:pathLst>
              <a:path w="6086475" h="3291204">
                <a:moveTo>
                  <a:pt x="82571" y="0"/>
                </a:moveTo>
                <a:lnTo>
                  <a:pt x="50432" y="6494"/>
                </a:lnTo>
                <a:lnTo>
                  <a:pt x="24185" y="24198"/>
                </a:lnTo>
                <a:lnTo>
                  <a:pt x="6489" y="50443"/>
                </a:lnTo>
                <a:lnTo>
                  <a:pt x="0" y="82562"/>
                </a:lnTo>
                <a:lnTo>
                  <a:pt x="0" y="3208290"/>
                </a:lnTo>
                <a:lnTo>
                  <a:pt x="6489" y="3240409"/>
                </a:lnTo>
                <a:lnTo>
                  <a:pt x="24185" y="3266654"/>
                </a:lnTo>
                <a:lnTo>
                  <a:pt x="50432" y="3284358"/>
                </a:lnTo>
                <a:lnTo>
                  <a:pt x="82571" y="3290852"/>
                </a:lnTo>
                <a:lnTo>
                  <a:pt x="6003769" y="3290852"/>
                </a:lnTo>
                <a:lnTo>
                  <a:pt x="6035888" y="3284358"/>
                </a:lnTo>
                <a:lnTo>
                  <a:pt x="6062134" y="3266654"/>
                </a:lnTo>
                <a:lnTo>
                  <a:pt x="6079837" y="3240409"/>
                </a:lnTo>
                <a:lnTo>
                  <a:pt x="6086332" y="3208290"/>
                </a:lnTo>
                <a:lnTo>
                  <a:pt x="6086332" y="82562"/>
                </a:lnTo>
                <a:lnTo>
                  <a:pt x="6079837" y="50443"/>
                </a:lnTo>
                <a:lnTo>
                  <a:pt x="6062134" y="24198"/>
                </a:lnTo>
                <a:lnTo>
                  <a:pt x="6035888" y="6494"/>
                </a:lnTo>
                <a:lnTo>
                  <a:pt x="6003769" y="0"/>
                </a:lnTo>
                <a:lnTo>
                  <a:pt x="82571" y="0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9222" y="5420052"/>
            <a:ext cx="4815205" cy="306514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17804" indent="-180340">
              <a:lnSpc>
                <a:spcPct val="100000"/>
              </a:lnSpc>
              <a:spcBef>
                <a:spcPts val="630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ора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выше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4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295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24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4">
                <a:solidFill>
                  <a:srgbClr val="1F1F1F"/>
                </a:solidFill>
                <a:latin typeface="Lucida Sans Unicode"/>
                <a:cs typeface="Lucida Sans Unicode"/>
              </a:rPr>
              <a:t>22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/мин;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295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одышка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физических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нагрузках;</a:t>
            </a:r>
            <a:endParaRPr sz="2000">
              <a:latin typeface="Lucida Sans Unicode"/>
              <a:cs typeface="Lucida Sans Unicode"/>
            </a:endParaRPr>
          </a:p>
          <a:p>
            <a:pPr marL="217804" marR="30480" indent="-180340">
              <a:lnSpc>
                <a:spcPct val="100000"/>
              </a:lnSpc>
              <a:spcBef>
                <a:spcPts val="1295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изм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енения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(рент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еногра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ии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), 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типичные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55">
                <a:solidFill>
                  <a:srgbClr val="1F1F1F"/>
                </a:solidFill>
                <a:latin typeface="Lucida Sans Unicode"/>
                <a:cs typeface="Lucida Sans Unicode"/>
              </a:rPr>
              <a:t>ля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30">
                <a:solidFill>
                  <a:srgbClr val="1F1F1F"/>
                </a:solidFill>
                <a:latin typeface="Lucida Sans Unicode"/>
                <a:cs typeface="Lucida Sans Unicode"/>
              </a:rPr>
              <a:t>ви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сно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пора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ения;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300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Sp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baseline="-20576" sz="2025" spc="-262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baseline="-20576" sz="2025" spc="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90">
                <a:solidFill>
                  <a:srgbClr val="1F1F1F"/>
                </a:solidFill>
                <a:latin typeface="Lucida Sans Unicode"/>
                <a:cs typeface="Lucida Sans Unicode"/>
              </a:rPr>
              <a:t>&lt;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45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355">
                <a:solidFill>
                  <a:srgbClr val="1F1F1F"/>
                </a:solidFill>
                <a:latin typeface="Lucida Sans Unicode"/>
                <a:cs typeface="Lucida Sans Unicode"/>
              </a:rPr>
              <a:t>%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2000">
              <a:latin typeface="Lucida Sans Unicode"/>
              <a:cs typeface="Lucida Sans Unicode"/>
            </a:endParaRPr>
          </a:p>
          <a:p>
            <a:pPr marL="217804" indent="-180340">
              <a:lnSpc>
                <a:spcPct val="100000"/>
              </a:lnSpc>
              <a:spcBef>
                <a:spcPts val="1295"/>
              </a:spcBef>
              <a:buClr>
                <a:srgbClr val="0050EF"/>
              </a:buClr>
              <a:buSzPct val="130000"/>
              <a:buFont typeface="Arial MT"/>
              <a:buChar char="•"/>
              <a:tabLst>
                <a:tab pos="218440" algn="l"/>
              </a:tabLst>
            </a:pP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1F1F1F"/>
                </a:solidFill>
                <a:latin typeface="Lucida Sans Unicode"/>
                <a:cs typeface="Lucida Sans Unicode"/>
              </a:rPr>
              <a:t>сы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тки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кро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лее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5">
                <a:solidFill>
                  <a:srgbClr val="1F1F1F"/>
                </a:solidFill>
                <a:latin typeface="Lucida Sans Unicode"/>
                <a:cs typeface="Lucida Sans Unicode"/>
              </a:rPr>
              <a:t>10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мг/л.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0128" y="2751288"/>
            <a:ext cx="6086475" cy="1675130"/>
          </a:xfrm>
          <a:custGeom>
            <a:avLst/>
            <a:gdLst/>
            <a:ahLst/>
            <a:cxnLst/>
            <a:rect l="l" t="t" r="r" b="b"/>
            <a:pathLst>
              <a:path w="6086475" h="1675129">
                <a:moveTo>
                  <a:pt x="74515" y="0"/>
                </a:moveTo>
                <a:lnTo>
                  <a:pt x="45510" y="5857"/>
                </a:lnTo>
                <a:lnTo>
                  <a:pt x="21824" y="21833"/>
                </a:lnTo>
                <a:lnTo>
                  <a:pt x="5855" y="45533"/>
                </a:lnTo>
                <a:lnTo>
                  <a:pt x="0" y="74560"/>
                </a:lnTo>
                <a:lnTo>
                  <a:pt x="0" y="1600326"/>
                </a:lnTo>
                <a:lnTo>
                  <a:pt x="5855" y="1629353"/>
                </a:lnTo>
                <a:lnTo>
                  <a:pt x="21824" y="1653053"/>
                </a:lnTo>
                <a:lnTo>
                  <a:pt x="45510" y="1669029"/>
                </a:lnTo>
                <a:lnTo>
                  <a:pt x="74515" y="1674887"/>
                </a:lnTo>
                <a:lnTo>
                  <a:pt x="6011771" y="1674887"/>
                </a:lnTo>
                <a:lnTo>
                  <a:pt x="6040798" y="1669029"/>
                </a:lnTo>
                <a:lnTo>
                  <a:pt x="6064498" y="1653053"/>
                </a:lnTo>
                <a:lnTo>
                  <a:pt x="6080474" y="1629353"/>
                </a:lnTo>
                <a:lnTo>
                  <a:pt x="6086332" y="1600326"/>
                </a:lnTo>
                <a:lnTo>
                  <a:pt x="6086332" y="74560"/>
                </a:lnTo>
                <a:lnTo>
                  <a:pt x="6080474" y="45533"/>
                </a:lnTo>
                <a:lnTo>
                  <a:pt x="6064498" y="21833"/>
                </a:lnTo>
                <a:lnTo>
                  <a:pt x="6040798" y="5857"/>
                </a:lnTo>
                <a:lnTo>
                  <a:pt x="6011771" y="0"/>
                </a:lnTo>
                <a:lnTo>
                  <a:pt x="74515" y="0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7240" y="2834699"/>
            <a:ext cx="4736465" cy="141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B895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темпер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тура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тела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ниже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38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4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C,</a:t>
            </a:r>
            <a:endParaRPr sz="2000">
              <a:latin typeface="Lucida Sans Unicode"/>
              <a:cs typeface="Lucida Sans Unicode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кашель,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слабость,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боли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горле;</a:t>
            </a:r>
            <a:endParaRPr sz="2000">
              <a:latin typeface="Lucida Sans Unicode"/>
              <a:cs typeface="Lucida Sans Unicode"/>
            </a:endParaRPr>
          </a:p>
          <a:p>
            <a:pPr marL="192405" marR="5080" indent="-180340">
              <a:lnSpc>
                <a:spcPct val="100000"/>
              </a:lnSpc>
              <a:spcBef>
                <a:spcPts val="1295"/>
              </a:spcBef>
              <a:buClr>
                <a:srgbClr val="00B895"/>
              </a:buClr>
              <a:buSzPct val="130000"/>
              <a:buFont typeface="Arial MT"/>
              <a:buChar char="•"/>
              <a:tabLst>
                <a:tab pos="193040" algn="l"/>
              </a:tabLst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отсутствие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критериев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среднетяжелого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тяжелого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течения.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4127" y="2090608"/>
            <a:ext cx="6102985" cy="523875"/>
            <a:chOff x="624127" y="2090608"/>
            <a:chExt cx="6102985" cy="523875"/>
          </a:xfrm>
        </p:grpSpPr>
        <p:sp>
          <p:nvSpPr>
            <p:cNvPr id="12" name="object 12"/>
            <p:cNvSpPr/>
            <p:nvPr/>
          </p:nvSpPr>
          <p:spPr>
            <a:xfrm>
              <a:off x="637766" y="2104247"/>
              <a:ext cx="6075680" cy="496570"/>
            </a:xfrm>
            <a:custGeom>
              <a:avLst/>
              <a:gdLst/>
              <a:ahLst/>
              <a:cxnLst/>
              <a:rect l="l" t="t" r="r" b="b"/>
              <a:pathLst>
                <a:path w="6075680" h="496569">
                  <a:moveTo>
                    <a:pt x="5992676" y="0"/>
                  </a:moveTo>
                  <a:lnTo>
                    <a:pt x="82744" y="0"/>
                  </a:lnTo>
                  <a:lnTo>
                    <a:pt x="50535" y="6497"/>
                  </a:lnTo>
                  <a:lnTo>
                    <a:pt x="24234" y="24220"/>
                  </a:lnTo>
                  <a:lnTo>
                    <a:pt x="6502" y="50520"/>
                  </a:lnTo>
                  <a:lnTo>
                    <a:pt x="0" y="82744"/>
                  </a:lnTo>
                  <a:lnTo>
                    <a:pt x="0" y="413720"/>
                  </a:lnTo>
                  <a:lnTo>
                    <a:pt x="6502" y="445944"/>
                  </a:lnTo>
                  <a:lnTo>
                    <a:pt x="24234" y="472244"/>
                  </a:lnTo>
                  <a:lnTo>
                    <a:pt x="50535" y="489967"/>
                  </a:lnTo>
                  <a:lnTo>
                    <a:pt x="82744" y="496464"/>
                  </a:lnTo>
                  <a:lnTo>
                    <a:pt x="5992676" y="496464"/>
                  </a:lnTo>
                  <a:lnTo>
                    <a:pt x="6024900" y="489967"/>
                  </a:lnTo>
                  <a:lnTo>
                    <a:pt x="6051200" y="472244"/>
                  </a:lnTo>
                  <a:lnTo>
                    <a:pt x="6068923" y="445944"/>
                  </a:lnTo>
                  <a:lnTo>
                    <a:pt x="6075420" y="413720"/>
                  </a:lnTo>
                  <a:lnTo>
                    <a:pt x="6075420" y="82744"/>
                  </a:lnTo>
                  <a:lnTo>
                    <a:pt x="6068923" y="50520"/>
                  </a:lnTo>
                  <a:lnTo>
                    <a:pt x="6051200" y="24220"/>
                  </a:lnTo>
                  <a:lnTo>
                    <a:pt x="6024900" y="6497"/>
                  </a:lnTo>
                  <a:lnTo>
                    <a:pt x="5992676" y="0"/>
                  </a:lnTo>
                  <a:close/>
                </a:path>
              </a:pathLst>
            </a:custGeom>
            <a:solidFill>
              <a:srgbClr val="00B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7766" y="2104247"/>
              <a:ext cx="6075680" cy="496570"/>
            </a:xfrm>
            <a:custGeom>
              <a:avLst/>
              <a:gdLst/>
              <a:ahLst/>
              <a:cxnLst/>
              <a:rect l="l" t="t" r="r" b="b"/>
              <a:pathLst>
                <a:path w="6075680" h="496569">
                  <a:moveTo>
                    <a:pt x="0" y="82744"/>
                  </a:moveTo>
                  <a:lnTo>
                    <a:pt x="6502" y="50520"/>
                  </a:lnTo>
                  <a:lnTo>
                    <a:pt x="24234" y="24220"/>
                  </a:lnTo>
                  <a:lnTo>
                    <a:pt x="50535" y="6497"/>
                  </a:lnTo>
                  <a:lnTo>
                    <a:pt x="82744" y="0"/>
                  </a:lnTo>
                  <a:lnTo>
                    <a:pt x="5992676" y="0"/>
                  </a:lnTo>
                  <a:lnTo>
                    <a:pt x="6024900" y="6497"/>
                  </a:lnTo>
                  <a:lnTo>
                    <a:pt x="6051200" y="24220"/>
                  </a:lnTo>
                  <a:lnTo>
                    <a:pt x="6068923" y="50520"/>
                  </a:lnTo>
                  <a:lnTo>
                    <a:pt x="6075420" y="82744"/>
                  </a:lnTo>
                  <a:lnTo>
                    <a:pt x="6075420" y="413720"/>
                  </a:lnTo>
                  <a:lnTo>
                    <a:pt x="6068923" y="445944"/>
                  </a:lnTo>
                  <a:lnTo>
                    <a:pt x="6051200" y="472244"/>
                  </a:lnTo>
                  <a:lnTo>
                    <a:pt x="6024900" y="489967"/>
                  </a:lnTo>
                  <a:lnTo>
                    <a:pt x="5992676" y="496464"/>
                  </a:lnTo>
                  <a:lnTo>
                    <a:pt x="82744" y="496464"/>
                  </a:lnTo>
                  <a:lnTo>
                    <a:pt x="50535" y="489967"/>
                  </a:lnTo>
                  <a:lnTo>
                    <a:pt x="24234" y="472244"/>
                  </a:lnTo>
                  <a:lnTo>
                    <a:pt x="6502" y="445944"/>
                  </a:lnTo>
                  <a:lnTo>
                    <a:pt x="0" y="413720"/>
                  </a:lnTo>
                  <a:lnTo>
                    <a:pt x="0" y="82744"/>
                  </a:lnTo>
                  <a:close/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79696" y="2143376"/>
            <a:ext cx="258953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70" b="1">
                <a:solidFill>
                  <a:srgbClr val="FFFFFF"/>
                </a:solidFill>
                <a:latin typeface="Trebuchet MS"/>
                <a:cs typeface="Trebuchet MS"/>
              </a:rPr>
              <a:t>ЛЕГК</a:t>
            </a:r>
            <a:r>
              <a:rPr dirty="0" sz="2550" spc="-7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550" spc="-114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55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105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8671" y="4686410"/>
            <a:ext cx="6104255" cy="579755"/>
            <a:chOff x="618671" y="4686410"/>
            <a:chExt cx="6104255" cy="579755"/>
          </a:xfrm>
        </p:grpSpPr>
        <p:sp>
          <p:nvSpPr>
            <p:cNvPr id="16" name="object 16"/>
            <p:cNvSpPr/>
            <p:nvPr/>
          </p:nvSpPr>
          <p:spPr>
            <a:xfrm>
              <a:off x="632310" y="4700049"/>
              <a:ext cx="6076950" cy="552450"/>
            </a:xfrm>
            <a:custGeom>
              <a:avLst/>
              <a:gdLst/>
              <a:ahLst/>
              <a:cxnLst/>
              <a:rect l="l" t="t" r="r" b="b"/>
              <a:pathLst>
                <a:path w="6076950" h="552450">
                  <a:moveTo>
                    <a:pt x="5984493" y="0"/>
                  </a:moveTo>
                  <a:lnTo>
                    <a:pt x="92018" y="0"/>
                  </a:lnTo>
                  <a:lnTo>
                    <a:pt x="56201" y="7230"/>
                  </a:lnTo>
                  <a:lnTo>
                    <a:pt x="26952" y="26948"/>
                  </a:lnTo>
                  <a:lnTo>
                    <a:pt x="7231" y="56197"/>
                  </a:lnTo>
                  <a:lnTo>
                    <a:pt x="0" y="92018"/>
                  </a:lnTo>
                  <a:lnTo>
                    <a:pt x="0" y="460093"/>
                  </a:lnTo>
                  <a:lnTo>
                    <a:pt x="7231" y="495915"/>
                  </a:lnTo>
                  <a:lnTo>
                    <a:pt x="26952" y="525163"/>
                  </a:lnTo>
                  <a:lnTo>
                    <a:pt x="56201" y="544882"/>
                  </a:lnTo>
                  <a:lnTo>
                    <a:pt x="92018" y="552112"/>
                  </a:lnTo>
                  <a:lnTo>
                    <a:pt x="5984493" y="552112"/>
                  </a:lnTo>
                  <a:lnTo>
                    <a:pt x="6020314" y="544882"/>
                  </a:lnTo>
                  <a:lnTo>
                    <a:pt x="6049563" y="525163"/>
                  </a:lnTo>
                  <a:lnTo>
                    <a:pt x="6069281" y="495915"/>
                  </a:lnTo>
                  <a:lnTo>
                    <a:pt x="6076511" y="460093"/>
                  </a:lnTo>
                  <a:lnTo>
                    <a:pt x="6076511" y="92018"/>
                  </a:lnTo>
                  <a:lnTo>
                    <a:pt x="6069281" y="56197"/>
                  </a:lnTo>
                  <a:lnTo>
                    <a:pt x="6049563" y="26948"/>
                  </a:lnTo>
                  <a:lnTo>
                    <a:pt x="6020314" y="7230"/>
                  </a:lnTo>
                  <a:lnTo>
                    <a:pt x="5984493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2310" y="4700049"/>
              <a:ext cx="6076950" cy="552450"/>
            </a:xfrm>
            <a:custGeom>
              <a:avLst/>
              <a:gdLst/>
              <a:ahLst/>
              <a:cxnLst/>
              <a:rect l="l" t="t" r="r" b="b"/>
              <a:pathLst>
                <a:path w="6076950" h="552450">
                  <a:moveTo>
                    <a:pt x="0" y="92018"/>
                  </a:moveTo>
                  <a:lnTo>
                    <a:pt x="7231" y="56197"/>
                  </a:lnTo>
                  <a:lnTo>
                    <a:pt x="26952" y="26948"/>
                  </a:lnTo>
                  <a:lnTo>
                    <a:pt x="56201" y="7230"/>
                  </a:lnTo>
                  <a:lnTo>
                    <a:pt x="92018" y="0"/>
                  </a:lnTo>
                  <a:lnTo>
                    <a:pt x="5984493" y="0"/>
                  </a:lnTo>
                  <a:lnTo>
                    <a:pt x="6020314" y="7230"/>
                  </a:lnTo>
                  <a:lnTo>
                    <a:pt x="6049563" y="26948"/>
                  </a:lnTo>
                  <a:lnTo>
                    <a:pt x="6069281" y="56197"/>
                  </a:lnTo>
                  <a:lnTo>
                    <a:pt x="6076511" y="92018"/>
                  </a:lnTo>
                  <a:lnTo>
                    <a:pt x="6076511" y="460093"/>
                  </a:lnTo>
                  <a:lnTo>
                    <a:pt x="6069281" y="495915"/>
                  </a:lnTo>
                  <a:lnTo>
                    <a:pt x="6049563" y="525163"/>
                  </a:lnTo>
                  <a:lnTo>
                    <a:pt x="6020314" y="544882"/>
                  </a:lnTo>
                  <a:lnTo>
                    <a:pt x="5984493" y="552112"/>
                  </a:lnTo>
                  <a:lnTo>
                    <a:pt x="92018" y="552112"/>
                  </a:lnTo>
                  <a:lnTo>
                    <a:pt x="56201" y="544882"/>
                  </a:lnTo>
                  <a:lnTo>
                    <a:pt x="26952" y="525163"/>
                  </a:lnTo>
                  <a:lnTo>
                    <a:pt x="7231" y="495915"/>
                  </a:lnTo>
                  <a:lnTo>
                    <a:pt x="0" y="460093"/>
                  </a:lnTo>
                  <a:lnTo>
                    <a:pt x="0" y="92018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644274" y="4742269"/>
            <a:ext cx="405066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110" b="1">
                <a:solidFill>
                  <a:srgbClr val="FFFFFF"/>
                </a:solidFill>
                <a:latin typeface="Trebuchet MS"/>
                <a:cs typeface="Trebuchet MS"/>
              </a:rPr>
              <a:t>СРЕДНЕ</a:t>
            </a:r>
            <a:r>
              <a:rPr dirty="0" sz="2550" spc="-15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550" spc="-70" b="1">
                <a:solidFill>
                  <a:srgbClr val="FFFFFF"/>
                </a:solidFill>
                <a:latin typeface="Trebuchet MS"/>
                <a:cs typeface="Trebuchet MS"/>
              </a:rPr>
              <a:t>ЯЖЕЛОЕ</a:t>
            </a:r>
            <a:r>
              <a:rPr dirty="0" sz="25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105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91587" y="2090608"/>
            <a:ext cx="12619355" cy="523875"/>
            <a:chOff x="6891587" y="2090608"/>
            <a:chExt cx="12619355" cy="523875"/>
          </a:xfrm>
        </p:grpSpPr>
        <p:sp>
          <p:nvSpPr>
            <p:cNvPr id="20" name="object 20"/>
            <p:cNvSpPr/>
            <p:nvPr/>
          </p:nvSpPr>
          <p:spPr>
            <a:xfrm>
              <a:off x="6905226" y="2104247"/>
              <a:ext cx="12592050" cy="496570"/>
            </a:xfrm>
            <a:custGeom>
              <a:avLst/>
              <a:gdLst/>
              <a:ahLst/>
              <a:cxnLst/>
              <a:rect l="l" t="t" r="r" b="b"/>
              <a:pathLst>
                <a:path w="12592050" h="496569">
                  <a:moveTo>
                    <a:pt x="12508914" y="0"/>
                  </a:moveTo>
                  <a:lnTo>
                    <a:pt x="82744" y="0"/>
                  </a:lnTo>
                  <a:lnTo>
                    <a:pt x="50520" y="6497"/>
                  </a:lnTo>
                  <a:lnTo>
                    <a:pt x="24220" y="24220"/>
                  </a:lnTo>
                  <a:lnTo>
                    <a:pt x="6497" y="50520"/>
                  </a:lnTo>
                  <a:lnTo>
                    <a:pt x="0" y="82744"/>
                  </a:lnTo>
                  <a:lnTo>
                    <a:pt x="0" y="413720"/>
                  </a:lnTo>
                  <a:lnTo>
                    <a:pt x="6497" y="445944"/>
                  </a:lnTo>
                  <a:lnTo>
                    <a:pt x="24220" y="472244"/>
                  </a:lnTo>
                  <a:lnTo>
                    <a:pt x="50520" y="489967"/>
                  </a:lnTo>
                  <a:lnTo>
                    <a:pt x="82744" y="496464"/>
                  </a:lnTo>
                  <a:lnTo>
                    <a:pt x="12508914" y="496464"/>
                  </a:lnTo>
                  <a:lnTo>
                    <a:pt x="12541138" y="489967"/>
                  </a:lnTo>
                  <a:lnTo>
                    <a:pt x="12567438" y="472244"/>
                  </a:lnTo>
                  <a:lnTo>
                    <a:pt x="12585161" y="445944"/>
                  </a:lnTo>
                  <a:lnTo>
                    <a:pt x="12591658" y="413720"/>
                  </a:lnTo>
                  <a:lnTo>
                    <a:pt x="12591658" y="82744"/>
                  </a:lnTo>
                  <a:lnTo>
                    <a:pt x="12585161" y="50520"/>
                  </a:lnTo>
                  <a:lnTo>
                    <a:pt x="12567438" y="24220"/>
                  </a:lnTo>
                  <a:lnTo>
                    <a:pt x="12541138" y="6497"/>
                  </a:lnTo>
                  <a:lnTo>
                    <a:pt x="12508914" y="0"/>
                  </a:lnTo>
                  <a:close/>
                </a:path>
              </a:pathLst>
            </a:custGeom>
            <a:solidFill>
              <a:srgbClr val="FFB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05226" y="2104247"/>
              <a:ext cx="12592050" cy="496570"/>
            </a:xfrm>
            <a:custGeom>
              <a:avLst/>
              <a:gdLst/>
              <a:ahLst/>
              <a:cxnLst/>
              <a:rect l="l" t="t" r="r" b="b"/>
              <a:pathLst>
                <a:path w="12592050" h="496569">
                  <a:moveTo>
                    <a:pt x="0" y="82744"/>
                  </a:moveTo>
                  <a:lnTo>
                    <a:pt x="6497" y="50520"/>
                  </a:lnTo>
                  <a:lnTo>
                    <a:pt x="24220" y="24220"/>
                  </a:lnTo>
                  <a:lnTo>
                    <a:pt x="50520" y="6497"/>
                  </a:lnTo>
                  <a:lnTo>
                    <a:pt x="82744" y="0"/>
                  </a:lnTo>
                  <a:lnTo>
                    <a:pt x="12508914" y="0"/>
                  </a:lnTo>
                  <a:lnTo>
                    <a:pt x="12541138" y="6497"/>
                  </a:lnTo>
                  <a:lnTo>
                    <a:pt x="12567438" y="24220"/>
                  </a:lnTo>
                  <a:lnTo>
                    <a:pt x="12585161" y="50520"/>
                  </a:lnTo>
                  <a:lnTo>
                    <a:pt x="12591658" y="82744"/>
                  </a:lnTo>
                  <a:lnTo>
                    <a:pt x="12591658" y="413720"/>
                  </a:lnTo>
                  <a:lnTo>
                    <a:pt x="12585161" y="445944"/>
                  </a:lnTo>
                  <a:lnTo>
                    <a:pt x="12567438" y="472244"/>
                  </a:lnTo>
                  <a:lnTo>
                    <a:pt x="12541138" y="489967"/>
                  </a:lnTo>
                  <a:lnTo>
                    <a:pt x="12508914" y="496464"/>
                  </a:lnTo>
                  <a:lnTo>
                    <a:pt x="82744" y="496464"/>
                  </a:lnTo>
                  <a:lnTo>
                    <a:pt x="50520" y="489967"/>
                  </a:lnTo>
                  <a:lnTo>
                    <a:pt x="24220" y="472244"/>
                  </a:lnTo>
                  <a:lnTo>
                    <a:pt x="6497" y="445944"/>
                  </a:lnTo>
                  <a:lnTo>
                    <a:pt x="0" y="413720"/>
                  </a:lnTo>
                  <a:lnTo>
                    <a:pt x="0" y="82744"/>
                  </a:lnTo>
                  <a:close/>
                </a:path>
              </a:pathLst>
            </a:custGeom>
            <a:ln w="27278">
              <a:solidFill>
                <a:srgbClr val="FFBD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1754699" y="2143376"/>
            <a:ext cx="289179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30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550" spc="-70" b="1">
                <a:solidFill>
                  <a:srgbClr val="FFFFFF"/>
                </a:solidFill>
                <a:latin typeface="Trebuchet MS"/>
                <a:cs typeface="Trebuchet MS"/>
              </a:rPr>
              <a:t>ЯЖЕЛОЕ</a:t>
            </a:r>
            <a:r>
              <a:rPr dirty="0" sz="25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28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550" spc="-75" b="1">
                <a:solidFill>
                  <a:srgbClr val="FFFFFF"/>
                </a:solidFill>
                <a:latin typeface="Trebuchet MS"/>
                <a:cs typeface="Trebuchet MS"/>
              </a:rPr>
              <a:t>ЕЧЕНИЕ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91587" y="7053074"/>
            <a:ext cx="12619355" cy="525145"/>
            <a:chOff x="6891587" y="7053074"/>
            <a:chExt cx="12619355" cy="525145"/>
          </a:xfrm>
        </p:grpSpPr>
        <p:sp>
          <p:nvSpPr>
            <p:cNvPr id="24" name="object 24"/>
            <p:cNvSpPr/>
            <p:nvPr/>
          </p:nvSpPr>
          <p:spPr>
            <a:xfrm>
              <a:off x="6905226" y="7066714"/>
              <a:ext cx="12592050" cy="497840"/>
            </a:xfrm>
            <a:custGeom>
              <a:avLst/>
              <a:gdLst/>
              <a:ahLst/>
              <a:cxnLst/>
              <a:rect l="l" t="t" r="r" b="b"/>
              <a:pathLst>
                <a:path w="12592050" h="497840">
                  <a:moveTo>
                    <a:pt x="12508732" y="0"/>
                  </a:moveTo>
                  <a:lnTo>
                    <a:pt x="82926" y="0"/>
                  </a:lnTo>
                  <a:lnTo>
                    <a:pt x="50635" y="6512"/>
                  </a:lnTo>
                  <a:lnTo>
                    <a:pt x="24277" y="24277"/>
                  </a:lnTo>
                  <a:lnTo>
                    <a:pt x="6512" y="50635"/>
                  </a:lnTo>
                  <a:lnTo>
                    <a:pt x="0" y="82926"/>
                  </a:lnTo>
                  <a:lnTo>
                    <a:pt x="0" y="414630"/>
                  </a:lnTo>
                  <a:lnTo>
                    <a:pt x="6512" y="446920"/>
                  </a:lnTo>
                  <a:lnTo>
                    <a:pt x="24277" y="473278"/>
                  </a:lnTo>
                  <a:lnTo>
                    <a:pt x="50635" y="491043"/>
                  </a:lnTo>
                  <a:lnTo>
                    <a:pt x="82926" y="497556"/>
                  </a:lnTo>
                  <a:lnTo>
                    <a:pt x="12508732" y="497556"/>
                  </a:lnTo>
                  <a:lnTo>
                    <a:pt x="12541023" y="491043"/>
                  </a:lnTo>
                  <a:lnTo>
                    <a:pt x="12567381" y="473278"/>
                  </a:lnTo>
                  <a:lnTo>
                    <a:pt x="12585146" y="446920"/>
                  </a:lnTo>
                  <a:lnTo>
                    <a:pt x="12591658" y="414630"/>
                  </a:lnTo>
                  <a:lnTo>
                    <a:pt x="12591658" y="82926"/>
                  </a:lnTo>
                  <a:lnTo>
                    <a:pt x="12585146" y="50635"/>
                  </a:lnTo>
                  <a:lnTo>
                    <a:pt x="12567381" y="24277"/>
                  </a:lnTo>
                  <a:lnTo>
                    <a:pt x="12541023" y="6512"/>
                  </a:lnTo>
                  <a:lnTo>
                    <a:pt x="12508732" y="0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05226" y="7066714"/>
              <a:ext cx="12592050" cy="497840"/>
            </a:xfrm>
            <a:custGeom>
              <a:avLst/>
              <a:gdLst/>
              <a:ahLst/>
              <a:cxnLst/>
              <a:rect l="l" t="t" r="r" b="b"/>
              <a:pathLst>
                <a:path w="12592050" h="497840">
                  <a:moveTo>
                    <a:pt x="0" y="82926"/>
                  </a:moveTo>
                  <a:lnTo>
                    <a:pt x="6512" y="50635"/>
                  </a:lnTo>
                  <a:lnTo>
                    <a:pt x="24277" y="24277"/>
                  </a:lnTo>
                  <a:lnTo>
                    <a:pt x="50635" y="6512"/>
                  </a:lnTo>
                  <a:lnTo>
                    <a:pt x="82926" y="0"/>
                  </a:lnTo>
                  <a:lnTo>
                    <a:pt x="12508732" y="0"/>
                  </a:lnTo>
                  <a:lnTo>
                    <a:pt x="12541023" y="6512"/>
                  </a:lnTo>
                  <a:lnTo>
                    <a:pt x="12567381" y="24277"/>
                  </a:lnTo>
                  <a:lnTo>
                    <a:pt x="12585146" y="50635"/>
                  </a:lnTo>
                  <a:lnTo>
                    <a:pt x="12591658" y="82926"/>
                  </a:lnTo>
                  <a:lnTo>
                    <a:pt x="12591658" y="414630"/>
                  </a:lnTo>
                  <a:lnTo>
                    <a:pt x="12585146" y="446920"/>
                  </a:lnTo>
                  <a:lnTo>
                    <a:pt x="12567381" y="473278"/>
                  </a:lnTo>
                  <a:lnTo>
                    <a:pt x="12541023" y="491043"/>
                  </a:lnTo>
                  <a:lnTo>
                    <a:pt x="12508732" y="497556"/>
                  </a:lnTo>
                  <a:lnTo>
                    <a:pt x="82926" y="497556"/>
                  </a:lnTo>
                  <a:lnTo>
                    <a:pt x="50635" y="491043"/>
                  </a:lnTo>
                  <a:lnTo>
                    <a:pt x="24277" y="473278"/>
                  </a:lnTo>
                  <a:lnTo>
                    <a:pt x="6512" y="446920"/>
                  </a:lnTo>
                  <a:lnTo>
                    <a:pt x="0" y="414630"/>
                  </a:lnTo>
                  <a:lnTo>
                    <a:pt x="0" y="82926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1118570" y="7106897"/>
            <a:ext cx="4166235" cy="418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50" spc="15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550" spc="-60" b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550" spc="-90" b="1">
                <a:solidFill>
                  <a:srgbClr val="FFFFFF"/>
                </a:solidFill>
                <a:latin typeface="Trebuchet MS"/>
                <a:cs typeface="Trebuchet MS"/>
              </a:rPr>
              <a:t>АЙНЕ</a:t>
            </a:r>
            <a:r>
              <a:rPr dirty="0" sz="25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305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550" spc="-70" b="1">
                <a:solidFill>
                  <a:srgbClr val="FFFFFF"/>
                </a:solidFill>
                <a:latin typeface="Trebuchet MS"/>
                <a:cs typeface="Trebuchet MS"/>
              </a:rPr>
              <a:t>ЯЖЕЛОЕ</a:t>
            </a:r>
            <a:r>
              <a:rPr dirty="0" sz="255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105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988" y="9212999"/>
            <a:ext cx="4344670" cy="11176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b="1">
                <a:solidFill>
                  <a:srgbClr val="353535"/>
                </a:solidFill>
                <a:latin typeface="Trebuchet MS"/>
                <a:cs typeface="Trebuchet MS"/>
              </a:rPr>
              <a:t>Сокращения:</a:t>
            </a:r>
            <a:endParaRPr sz="1400">
              <a:latin typeface="Trebuchet MS"/>
              <a:cs typeface="Trebuchet MS"/>
            </a:endParaRPr>
          </a:p>
          <a:p>
            <a:pPr marL="12700" marR="1550670">
              <a:lnSpc>
                <a:spcPct val="102299"/>
              </a:lnSpc>
            </a:pP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КТ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омпь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ю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ерн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ом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граф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65">
                <a:solidFill>
                  <a:srgbClr val="353535"/>
                </a:solidFill>
                <a:latin typeface="Lucida Sans Unicode"/>
                <a:cs typeface="Lucida Sans Unicode"/>
              </a:rPr>
              <a:t>я  </a:t>
            </a:r>
            <a:r>
              <a:rPr dirty="0" sz="1400" spc="-145">
                <a:solidFill>
                  <a:srgbClr val="353535"/>
                </a:solidFill>
                <a:latin typeface="Lucida Sans Unicode"/>
                <a:cs typeface="Lucida Sans Unicode"/>
              </a:rPr>
              <a:t>АД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ери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ль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ое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авле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15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ча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ел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ных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дв</a:t>
            </a:r>
            <a:r>
              <a:rPr dirty="0" sz="140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ен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й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ОРДС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29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353535"/>
                </a:solidFill>
                <a:latin typeface="Lucida Sans Unicode"/>
                <a:cs typeface="Lucida Sans Unicode"/>
              </a:rPr>
              <a:t>респираторный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353535"/>
                </a:solidFill>
                <a:latin typeface="Lucida Sans Unicode"/>
                <a:cs typeface="Lucida Sans Unicode"/>
              </a:rPr>
              <a:t>дистресс-синдром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657733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30">
                <a:solidFill>
                  <a:srgbClr val="FF2D66"/>
                </a:solidFill>
              </a:rPr>
              <a:t>Кла</a:t>
            </a:r>
            <a:r>
              <a:rPr dirty="0" sz="4300" spc="-65">
                <a:solidFill>
                  <a:srgbClr val="FF2D66"/>
                </a:solidFill>
              </a:rPr>
              <a:t>с</a:t>
            </a:r>
            <a:r>
              <a:rPr dirty="0" sz="4300" spc="-40">
                <a:solidFill>
                  <a:srgbClr val="FF2D66"/>
                </a:solidFill>
              </a:rPr>
              <a:t>сификация</a:t>
            </a:r>
            <a:r>
              <a:rPr dirty="0" sz="4300" spc="-315">
                <a:solidFill>
                  <a:srgbClr val="FF2D66"/>
                </a:solidFill>
              </a:rPr>
              <a:t> </a:t>
            </a:r>
            <a:r>
              <a:rPr dirty="0" sz="4300" spc="-575">
                <a:solidFill>
                  <a:srgbClr val="FF2D66"/>
                </a:solidFill>
              </a:rPr>
              <a:t>C</a:t>
            </a:r>
            <a:r>
              <a:rPr dirty="0" sz="4300" spc="-425">
                <a:solidFill>
                  <a:srgbClr val="FF2D66"/>
                </a:solidFill>
              </a:rPr>
              <a:t>O</a:t>
            </a:r>
            <a:r>
              <a:rPr dirty="0" sz="4300" spc="-170">
                <a:solidFill>
                  <a:srgbClr val="FF2D66"/>
                </a:solidFill>
              </a:rPr>
              <a:t>VI</a:t>
            </a:r>
            <a:r>
              <a:rPr dirty="0" sz="4300" spc="-270">
                <a:solidFill>
                  <a:srgbClr val="FF2D66"/>
                </a:solidFill>
              </a:rPr>
              <a:t>D</a:t>
            </a:r>
            <a:r>
              <a:rPr dirty="0" sz="4300" spc="-825">
                <a:solidFill>
                  <a:srgbClr val="FF2D66"/>
                </a:solidFill>
              </a:rPr>
              <a:t>-</a:t>
            </a:r>
            <a:r>
              <a:rPr dirty="0" sz="4300" spc="-635">
                <a:solidFill>
                  <a:srgbClr val="FF2D66"/>
                </a:solidFill>
              </a:rPr>
              <a:t>19</a:t>
            </a:r>
            <a:endParaRPr sz="4300"/>
          </a:p>
        </p:txBody>
      </p:sp>
      <p:sp>
        <p:nvSpPr>
          <p:cNvPr id="29" name="object 29"/>
          <p:cNvSpPr txBox="1"/>
          <p:nvPr/>
        </p:nvSpPr>
        <p:spPr>
          <a:xfrm>
            <a:off x="6891980" y="880300"/>
            <a:ext cx="5130165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4300" spc="-2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4300" spc="-20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епени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15">
                <a:solidFill>
                  <a:srgbClr val="565656"/>
                </a:solidFill>
                <a:latin typeface="Lucida Sans Unicode"/>
                <a:cs typeface="Lucida Sans Unicode"/>
              </a:rPr>
              <a:t>тя</a:t>
            </a:r>
            <a:r>
              <a:rPr dirty="0" sz="4300" spc="-10">
                <a:solidFill>
                  <a:srgbClr val="565656"/>
                </a:solidFill>
                <a:latin typeface="Lucida Sans Unicode"/>
                <a:cs typeface="Lucida Sans Unicode"/>
              </a:rPr>
              <a:t>ж</a:t>
            </a:r>
            <a:r>
              <a:rPr dirty="0" sz="4300" spc="-100">
                <a:solidFill>
                  <a:srgbClr val="565656"/>
                </a:solidFill>
                <a:latin typeface="Lucida Sans Unicode"/>
                <a:cs typeface="Lucida Sans Unicode"/>
              </a:rPr>
              <a:t>ести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744110" y="682805"/>
            <a:ext cx="6807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9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0629" y="628430"/>
            <a:ext cx="5397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15">
                <a:solidFill>
                  <a:srgbClr val="A6A6A6"/>
                </a:solidFill>
                <a:latin typeface="Lucida Sans Unicode"/>
                <a:cs typeface="Lucida Sans Unicode"/>
              </a:rPr>
              <a:t>50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227" y="4046965"/>
            <a:ext cx="630555" cy="143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3900"/>
              </a:lnSpc>
              <a:spcBef>
                <a:spcPts val="100"/>
              </a:spcBef>
            </a:pP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Z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8  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Z</a:t>
            </a:r>
            <a:r>
              <a:rPr dirty="0" sz="2000" spc="-245">
                <a:solidFill>
                  <a:srgbClr val="1F1F1F"/>
                </a:solidFill>
                <a:latin typeface="Lucida Sans Unicode"/>
                <a:cs typeface="Lucida Sans Unicode"/>
              </a:rPr>
              <a:t>22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8  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Z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55">
                <a:solidFill>
                  <a:srgbClr val="1F1F1F"/>
                </a:solidFill>
                <a:latin typeface="Lucida Sans Unicode"/>
                <a:cs typeface="Lucida Sans Unicode"/>
              </a:rPr>
              <a:t>8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227" y="5923929"/>
            <a:ext cx="5568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Z</a:t>
            </a:r>
            <a:r>
              <a:rPr dirty="0" sz="2000" spc="-465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49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.5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9313" y="6699032"/>
            <a:ext cx="6381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240">
                <a:solidFill>
                  <a:srgbClr val="1F1F1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4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250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227" y="7309630"/>
            <a:ext cx="722630" cy="2371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43180">
              <a:lnSpc>
                <a:spcPct val="154000"/>
              </a:lnSpc>
              <a:spcBef>
                <a:spcPts val="95"/>
              </a:spcBef>
            </a:pP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В33.2 </a:t>
            </a:r>
            <a:r>
              <a:rPr dirty="0" sz="2000" spc="-6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Z29.0 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45">
                <a:solidFill>
                  <a:srgbClr val="1F1F1F"/>
                </a:solidFill>
                <a:latin typeface="Lucida Sans Unicode"/>
                <a:cs typeface="Lucida Sans Unicode"/>
              </a:rPr>
              <a:t>U08.9 </a:t>
            </a:r>
            <a:r>
              <a:rPr dirty="0" sz="2000" spc="-6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1F1F1F"/>
                </a:solidFill>
                <a:latin typeface="Lucida Sans Unicode"/>
                <a:cs typeface="Lucida Sans Unicode"/>
              </a:rPr>
              <a:t>U09.9 </a:t>
            </a:r>
            <a:r>
              <a:rPr dirty="0" sz="2000" spc="-6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80">
                <a:solidFill>
                  <a:srgbClr val="1F1F1F"/>
                </a:solidFill>
                <a:latin typeface="Lucida Sans Unicode"/>
                <a:cs typeface="Lucida Sans Unicode"/>
              </a:rPr>
              <a:t>U11.9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6811" y="4046965"/>
            <a:ext cx="5679440" cy="6409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8485">
              <a:lnSpc>
                <a:spcPct val="153900"/>
              </a:lnSpc>
              <a:spcBef>
                <a:spcPts val="100"/>
              </a:spcBef>
            </a:pP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Наблюдение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Носительство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возбудителя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000" spc="-2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он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акт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ым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VID</a:t>
            </a:r>
            <a:r>
              <a:rPr dirty="0" sz="2000" spc="-4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335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endParaRPr sz="2000">
              <a:latin typeface="Lucida Sans Unicode"/>
              <a:cs typeface="Lucida Sans Unicode"/>
            </a:endParaRPr>
          </a:p>
          <a:p>
            <a:pPr marL="12700" marR="1096645">
              <a:lnSpc>
                <a:spcPct val="100000"/>
              </a:lnSpc>
              <a:spcBef>
                <a:spcPts val="1295"/>
              </a:spcBef>
            </a:pP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Скринин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овое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обсле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ование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ю  </a:t>
            </a:r>
            <a:r>
              <a:rPr dirty="0" sz="2000" spc="35">
                <a:solidFill>
                  <a:srgbClr val="1F1F1F"/>
                </a:solidFill>
                <a:latin typeface="Lucida Sans Unicode"/>
                <a:cs typeface="Lucida Sans Unicode"/>
              </a:rPr>
              <a:t>выявления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  <a:p>
            <a:pPr marL="12700" marR="564515">
              <a:lnSpc>
                <a:spcPct val="100000"/>
              </a:lnSpc>
              <a:spcBef>
                <a:spcPts val="1300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Коронавирусная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инфекция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неуточненная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(кроме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COVID-19)</a:t>
            </a:r>
            <a:endParaRPr sz="2000">
              <a:latin typeface="Lucida Sans Unicode"/>
              <a:cs typeface="Lucida Sans Unicode"/>
            </a:endParaRPr>
          </a:p>
          <a:p>
            <a:pPr marL="12700" marR="855980">
              <a:lnSpc>
                <a:spcPct val="100000"/>
              </a:lnSpc>
              <a:spcBef>
                <a:spcPts val="1300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Коронавирусная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инфекция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уточненная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(кроме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4">
                <a:solidFill>
                  <a:srgbClr val="1F1F1F"/>
                </a:solidFill>
                <a:latin typeface="Lucida Sans Unicode"/>
                <a:cs typeface="Lucida Sans Unicode"/>
              </a:rPr>
              <a:t>COVID-19)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Изоляция</a:t>
            </a:r>
            <a:endParaRPr sz="2000">
              <a:latin typeface="Lucida Sans Unicode"/>
              <a:cs typeface="Lucida Sans Unicode"/>
            </a:endParaRPr>
          </a:p>
          <a:p>
            <a:pPr marL="12700" marR="2157095">
              <a:lnSpc>
                <a:spcPct val="153900"/>
              </a:lnSpc>
              <a:spcBef>
                <a:spcPts val="5"/>
              </a:spcBef>
            </a:pP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личном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анамнезе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53900"/>
              </a:lnSpc>
            </a:pP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28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димость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иммунизации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тив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7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2000" spc="-19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VI</a:t>
            </a: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-40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4">
                <a:solidFill>
                  <a:srgbClr val="1F1F1F"/>
                </a:solidFill>
                <a:latin typeface="Lucida Sans Unicode"/>
                <a:cs typeface="Lucida Sans Unicode"/>
              </a:rPr>
              <a:t>19 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Вакцина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COVID-19,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вызвавшая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неблагоприятную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реакцию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0609" y="10125458"/>
            <a:ext cx="6197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U12.9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62555" y="3701118"/>
            <a:ext cx="10704830" cy="7270750"/>
            <a:chOff x="8962555" y="3701118"/>
            <a:chExt cx="10704830" cy="72707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2868" y="3730468"/>
              <a:ext cx="10664262" cy="719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2555" y="3701118"/>
              <a:ext cx="10665265" cy="72707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08766" y="3836418"/>
              <a:ext cx="10377805" cy="6912609"/>
            </a:xfrm>
            <a:custGeom>
              <a:avLst/>
              <a:gdLst/>
              <a:ahLst/>
              <a:cxnLst/>
              <a:rect l="l" t="t" r="r" b="b"/>
              <a:pathLst>
                <a:path w="10377805" h="6912609">
                  <a:moveTo>
                    <a:pt x="10202898" y="0"/>
                  </a:moveTo>
                  <a:lnTo>
                    <a:pt x="174853" y="0"/>
                  </a:lnTo>
                  <a:lnTo>
                    <a:pt x="128372" y="6246"/>
                  </a:lnTo>
                  <a:lnTo>
                    <a:pt x="86603" y="23873"/>
                  </a:lnTo>
                  <a:lnTo>
                    <a:pt x="51214" y="51214"/>
                  </a:lnTo>
                  <a:lnTo>
                    <a:pt x="23873" y="86603"/>
                  </a:lnTo>
                  <a:lnTo>
                    <a:pt x="6246" y="128372"/>
                  </a:lnTo>
                  <a:lnTo>
                    <a:pt x="0" y="174853"/>
                  </a:lnTo>
                  <a:lnTo>
                    <a:pt x="0" y="6737437"/>
                  </a:lnTo>
                  <a:lnTo>
                    <a:pt x="6246" y="6783927"/>
                  </a:lnTo>
                  <a:lnTo>
                    <a:pt x="23873" y="6825703"/>
                  </a:lnTo>
                  <a:lnTo>
                    <a:pt x="51214" y="6861096"/>
                  </a:lnTo>
                  <a:lnTo>
                    <a:pt x="86603" y="6888442"/>
                  </a:lnTo>
                  <a:lnTo>
                    <a:pt x="128372" y="6906071"/>
                  </a:lnTo>
                  <a:lnTo>
                    <a:pt x="174853" y="6912318"/>
                  </a:lnTo>
                  <a:lnTo>
                    <a:pt x="10202898" y="6912318"/>
                  </a:lnTo>
                  <a:lnTo>
                    <a:pt x="10249380" y="6906071"/>
                  </a:lnTo>
                  <a:lnTo>
                    <a:pt x="10291149" y="6888442"/>
                  </a:lnTo>
                  <a:lnTo>
                    <a:pt x="10326537" y="6861096"/>
                  </a:lnTo>
                  <a:lnTo>
                    <a:pt x="10353879" y="6825703"/>
                  </a:lnTo>
                  <a:lnTo>
                    <a:pt x="10371506" y="6783927"/>
                  </a:lnTo>
                  <a:lnTo>
                    <a:pt x="10377752" y="6737437"/>
                  </a:lnTo>
                  <a:lnTo>
                    <a:pt x="10377752" y="174853"/>
                  </a:lnTo>
                  <a:lnTo>
                    <a:pt x="10371506" y="128372"/>
                  </a:lnTo>
                  <a:lnTo>
                    <a:pt x="10353879" y="86603"/>
                  </a:lnTo>
                  <a:lnTo>
                    <a:pt x="10326537" y="51214"/>
                  </a:lnTo>
                  <a:lnTo>
                    <a:pt x="10291149" y="23873"/>
                  </a:lnTo>
                  <a:lnTo>
                    <a:pt x="10249380" y="6246"/>
                  </a:lnTo>
                  <a:lnTo>
                    <a:pt x="10202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276284" y="3923012"/>
            <a:ext cx="9987280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60">
                <a:solidFill>
                  <a:srgbClr val="0050EF"/>
                </a:solidFill>
                <a:latin typeface="Lucida Sans Unicode"/>
                <a:cs typeface="Lucida Sans Unicode"/>
              </a:rPr>
              <a:t>Примеры</a:t>
            </a:r>
            <a:r>
              <a:rPr dirty="0" sz="2300" spc="-17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5">
                <a:solidFill>
                  <a:srgbClr val="0050EF"/>
                </a:solidFill>
                <a:latin typeface="Lucida Sans Unicode"/>
                <a:cs typeface="Lucida Sans Unicode"/>
              </a:rPr>
              <a:t>формулировки</a:t>
            </a:r>
            <a:r>
              <a:rPr dirty="0" sz="230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0">
                <a:solidFill>
                  <a:srgbClr val="0050EF"/>
                </a:solidFill>
                <a:latin typeface="Lucida Sans Unicode"/>
                <a:cs typeface="Lucida Sans Unicode"/>
              </a:rPr>
              <a:t>диагнозов</a:t>
            </a:r>
            <a:r>
              <a:rPr dirty="0" sz="230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0050EF"/>
                </a:solidFill>
                <a:latin typeface="Lucida Sans Unicode"/>
                <a:cs typeface="Lucida Sans Unicode"/>
              </a:rPr>
              <a:t>и</a:t>
            </a:r>
            <a:r>
              <a:rPr dirty="0" sz="230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0050EF"/>
                </a:solidFill>
                <a:latin typeface="Lucida Sans Unicode"/>
                <a:cs typeface="Lucida Sans Unicode"/>
              </a:rPr>
              <a:t>кодирование</a:t>
            </a:r>
            <a:r>
              <a:rPr dirty="0" sz="2300" spc="-1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40">
                <a:solidFill>
                  <a:srgbClr val="0050EF"/>
                </a:solidFill>
                <a:latin typeface="Lucida Sans Unicode"/>
                <a:cs typeface="Lucida Sans Unicode"/>
              </a:rPr>
              <a:t>CОVID-19</a:t>
            </a:r>
            <a:r>
              <a:rPr dirty="0" sz="2300" spc="-15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0050EF"/>
                </a:solidFill>
                <a:latin typeface="Lucida Sans Unicode"/>
                <a:cs typeface="Lucida Sans Unicode"/>
              </a:rPr>
              <a:t>по</a:t>
            </a:r>
            <a:r>
              <a:rPr dirty="0" sz="2300" spc="-15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90">
                <a:solidFill>
                  <a:srgbClr val="0050EF"/>
                </a:solidFill>
                <a:latin typeface="Lucida Sans Unicode"/>
                <a:cs typeface="Lucida Sans Unicode"/>
              </a:rPr>
              <a:t>МКБ-10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6284" y="4576781"/>
            <a:ext cx="12153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 i="1">
                <a:solidFill>
                  <a:srgbClr val="0050EF"/>
                </a:solidFill>
                <a:latin typeface="Segoe UI"/>
                <a:cs typeface="Segoe UI"/>
              </a:rPr>
              <a:t>Пример</a:t>
            </a:r>
            <a:r>
              <a:rPr dirty="0" sz="2000" spc="-70" b="1" i="1">
                <a:solidFill>
                  <a:srgbClr val="0050EF"/>
                </a:solidFill>
                <a:latin typeface="Segoe UI"/>
                <a:cs typeface="Segoe UI"/>
              </a:rPr>
              <a:t> </a:t>
            </a:r>
            <a:r>
              <a:rPr dirty="0" sz="2000" b="1" i="1">
                <a:solidFill>
                  <a:srgbClr val="0050EF"/>
                </a:solidFill>
                <a:latin typeface="Segoe UI"/>
                <a:cs typeface="Segoe UI"/>
              </a:rPr>
              <a:t>1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21897" y="4882298"/>
            <a:ext cx="632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U</a:t>
            </a:r>
            <a:r>
              <a:rPr dirty="0" sz="2000" spc="-114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11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42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12275" y="4576781"/>
            <a:ext cx="3992245" cy="1609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овное</a:t>
            </a:r>
            <a:r>
              <a:rPr dirty="0" sz="200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забол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вание: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15">
                <a:solidFill>
                  <a:srgbClr val="525252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5"/>
              </a:lnSpc>
              <a:spcBef>
                <a:spcPts val="455"/>
              </a:spcBef>
            </a:pP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Осложнения:</a:t>
            </a:r>
            <a:endParaRPr sz="2000">
              <a:latin typeface="Lucida Sans Unicode"/>
              <a:cs typeface="Lucida Sans Unicode"/>
            </a:endParaRPr>
          </a:p>
          <a:p>
            <a:pPr marL="239395" indent="-158750">
              <a:lnSpc>
                <a:spcPts val="2395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долевая</a:t>
            </a:r>
            <a:r>
              <a:rPr dirty="0" sz="2000" spc="-13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пневмония;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дыхател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15">
                <a:solidFill>
                  <a:srgbClr val="525252"/>
                </a:solidFill>
                <a:latin typeface="Lucida Sans Unicode"/>
                <a:cs typeface="Lucida Sans Unicode"/>
              </a:rPr>
              <a:t>ная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недостаточ</a:t>
            </a:r>
            <a:r>
              <a:rPr dirty="0" sz="2000" spc="-7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ость;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6284" y="8033103"/>
            <a:ext cx="115887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65" b="1" i="1">
                <a:solidFill>
                  <a:srgbClr val="0050EF"/>
                </a:solidFill>
                <a:latin typeface="Trebuchet MS"/>
                <a:cs typeface="Trebuchet MS"/>
              </a:rPr>
              <a:t>Пример</a:t>
            </a:r>
            <a:r>
              <a:rPr dirty="0" sz="2100" spc="-145" b="1" i="1">
                <a:solidFill>
                  <a:srgbClr val="0050EF"/>
                </a:solidFill>
                <a:latin typeface="Trebuchet MS"/>
                <a:cs typeface="Trebuchet MS"/>
              </a:rPr>
              <a:t> </a:t>
            </a:r>
            <a:r>
              <a:rPr dirty="0" sz="2100" spc="-190" b="1" i="1">
                <a:solidFill>
                  <a:srgbClr val="0050EF"/>
                </a:solidFill>
                <a:latin typeface="Trebuchet MS"/>
                <a:cs typeface="Trebuchet MS"/>
              </a:rPr>
              <a:t>2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12275" y="6161104"/>
            <a:ext cx="7670800" cy="221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220" indent="-15557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отек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легких;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инфаркт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миокарда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задней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стенки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левого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желудочка;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70">
                <a:solidFill>
                  <a:srgbClr val="525252"/>
                </a:solidFill>
                <a:latin typeface="Lucida Sans Unicode"/>
                <a:cs typeface="Lucida Sans Unicode"/>
              </a:rPr>
              <a:t>мер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ц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ание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пр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дсердий.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Сопутствующие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000" spc="-10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сахарный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диабет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0">
                <a:solidFill>
                  <a:srgbClr val="525252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типа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почечными</a:t>
            </a:r>
            <a:r>
              <a:rPr dirty="0" sz="2000" spc="-7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осложнениями.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овное</a:t>
            </a:r>
            <a:r>
              <a:rPr dirty="0" sz="200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забол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вани</a:t>
            </a:r>
            <a:r>
              <a:rPr dirty="0" sz="2000" spc="-1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b="1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3336" y="8352370"/>
            <a:ext cx="6616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95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19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-11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120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12275" y="8297377"/>
            <a:ext cx="4812030" cy="23279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острая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0">
                <a:solidFill>
                  <a:srgbClr val="525252"/>
                </a:solidFill>
                <a:latin typeface="Lucida Sans Unicode"/>
                <a:cs typeface="Lucida Sans Unicode"/>
              </a:rPr>
              <a:t>язва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дка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кров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отеч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нием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Осложнения</a:t>
            </a:r>
            <a:r>
              <a:rPr dirty="0" sz="2000" spc="-35" b="1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239395" indent="-158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желудочное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кровотечение;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острая</a:t>
            </a:r>
            <a:r>
              <a:rPr dirty="0" sz="2000" spc="-10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постгеморрагическая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анемия;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сердечная</a:t>
            </a:r>
            <a:r>
              <a:rPr dirty="0" sz="2000" spc="-12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недостаточность.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Сопутствующие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000" spc="-10" b="1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204">
                <a:solidFill>
                  <a:srgbClr val="525252"/>
                </a:solidFill>
                <a:latin typeface="Lucida Sans Unicode"/>
                <a:cs typeface="Lucida Sans Unicode"/>
              </a:rPr>
              <a:t>COVID-19.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09312" y="2063875"/>
            <a:ext cx="10377805" cy="1570355"/>
          </a:xfrm>
          <a:custGeom>
            <a:avLst/>
            <a:gdLst/>
            <a:ahLst/>
            <a:cxnLst/>
            <a:rect l="l" t="t" r="r" b="b"/>
            <a:pathLst>
              <a:path w="10377805" h="1570354">
                <a:moveTo>
                  <a:pt x="0" y="133754"/>
                </a:moveTo>
                <a:lnTo>
                  <a:pt x="6813" y="91457"/>
                </a:lnTo>
                <a:lnTo>
                  <a:pt x="25791" y="54737"/>
                </a:lnTo>
                <a:lnTo>
                  <a:pt x="54737" y="25791"/>
                </a:lnTo>
                <a:lnTo>
                  <a:pt x="91457" y="6813"/>
                </a:lnTo>
                <a:lnTo>
                  <a:pt x="133754" y="0"/>
                </a:lnTo>
                <a:lnTo>
                  <a:pt x="10243998" y="0"/>
                </a:lnTo>
                <a:lnTo>
                  <a:pt x="10286295" y="6813"/>
                </a:lnTo>
                <a:lnTo>
                  <a:pt x="10323015" y="25791"/>
                </a:lnTo>
                <a:lnTo>
                  <a:pt x="10351961" y="54737"/>
                </a:lnTo>
                <a:lnTo>
                  <a:pt x="10370939" y="91457"/>
                </a:lnTo>
                <a:lnTo>
                  <a:pt x="10377752" y="133754"/>
                </a:lnTo>
                <a:lnTo>
                  <a:pt x="10377752" y="1436383"/>
                </a:lnTo>
                <a:lnTo>
                  <a:pt x="10370939" y="1478681"/>
                </a:lnTo>
                <a:lnTo>
                  <a:pt x="10351961" y="1515400"/>
                </a:lnTo>
                <a:lnTo>
                  <a:pt x="10323015" y="1544346"/>
                </a:lnTo>
                <a:lnTo>
                  <a:pt x="10286295" y="1563324"/>
                </a:lnTo>
                <a:lnTo>
                  <a:pt x="10243998" y="1570138"/>
                </a:lnTo>
                <a:lnTo>
                  <a:pt x="133754" y="1570138"/>
                </a:lnTo>
                <a:lnTo>
                  <a:pt x="91457" y="1563324"/>
                </a:lnTo>
                <a:lnTo>
                  <a:pt x="54737" y="1544346"/>
                </a:lnTo>
                <a:lnTo>
                  <a:pt x="25791" y="1515400"/>
                </a:lnTo>
                <a:lnTo>
                  <a:pt x="6813" y="1478681"/>
                </a:lnTo>
                <a:lnTo>
                  <a:pt x="0" y="1436383"/>
                </a:lnTo>
                <a:lnTo>
                  <a:pt x="0" y="133754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579551" y="2189440"/>
            <a:ext cx="7537450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255">
              <a:lnSpc>
                <a:spcPct val="100000"/>
              </a:lnSpc>
              <a:spcBef>
                <a:spcPts val="100"/>
              </a:spcBef>
            </a:pP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Формулирование</a:t>
            </a:r>
            <a:r>
              <a:rPr dirty="0" sz="20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всех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видов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посмертных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диагнозов</a:t>
            </a:r>
            <a:endParaRPr sz="2000">
              <a:latin typeface="Trebuchet MS"/>
              <a:cs typeface="Trebuchet MS"/>
            </a:endParaRPr>
          </a:p>
          <a:p>
            <a:pPr algn="ctr" marL="12065" marR="5080">
              <a:lnSpc>
                <a:spcPct val="100000"/>
              </a:lnSpc>
              <a:spcBef>
                <a:spcPts val="10"/>
              </a:spcBef>
            </a:pP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случаях,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связанных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COVID-19,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оформление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свидетельства,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кодирование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выбор первоначальной причины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смерти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 b="1">
                <a:solidFill>
                  <a:srgbClr val="1F1F1F"/>
                </a:solidFill>
                <a:latin typeface="Trebuchet MS"/>
                <a:cs typeface="Trebuchet MS"/>
              </a:rPr>
              <a:t>произв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дятся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20" b="1">
                <a:solidFill>
                  <a:srgbClr val="1F1F1F"/>
                </a:solidFill>
                <a:latin typeface="Trebuchet MS"/>
                <a:cs typeface="Trebuchet MS"/>
              </a:rPr>
              <a:t>по</a:t>
            </a:r>
            <a:r>
              <a:rPr dirty="0" sz="20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60" b="1">
                <a:solidFill>
                  <a:srgbClr val="1F1F1F"/>
                </a:solidFill>
                <a:latin typeface="Trebuchet MS"/>
                <a:cs typeface="Trebuchet MS"/>
              </a:rPr>
              <a:t>еди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ным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правил</a:t>
            </a:r>
            <a:r>
              <a:rPr dirty="0" sz="2000" spc="-5" b="1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2000" spc="-80" b="1">
                <a:solidFill>
                  <a:srgbClr val="1F1F1F"/>
                </a:solidFill>
                <a:latin typeface="Trebuchet MS"/>
                <a:cs typeface="Trebuchet MS"/>
              </a:rPr>
              <a:t>м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0122" y="2062784"/>
            <a:ext cx="8145780" cy="8687435"/>
            <a:chOff x="600122" y="2062784"/>
            <a:chExt cx="8145780" cy="8687435"/>
          </a:xfrm>
        </p:grpSpPr>
        <p:sp>
          <p:nvSpPr>
            <p:cNvPr id="24" name="object 24"/>
            <p:cNvSpPr/>
            <p:nvPr/>
          </p:nvSpPr>
          <p:spPr>
            <a:xfrm>
              <a:off x="618126" y="3163736"/>
              <a:ext cx="8127365" cy="0"/>
            </a:xfrm>
            <a:custGeom>
              <a:avLst/>
              <a:gdLst/>
              <a:ahLst/>
              <a:cxnLst/>
              <a:rect l="l" t="t" r="r" b="b"/>
              <a:pathLst>
                <a:path w="8127365" h="0">
                  <a:moveTo>
                    <a:pt x="0" y="0"/>
                  </a:moveTo>
                  <a:lnTo>
                    <a:pt x="8126839" y="0"/>
                  </a:lnTo>
                </a:path>
              </a:pathLst>
            </a:custGeom>
            <a:ln w="27278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8126" y="10731825"/>
              <a:ext cx="8128000" cy="0"/>
            </a:xfrm>
            <a:custGeom>
              <a:avLst/>
              <a:gdLst/>
              <a:ahLst/>
              <a:cxnLst/>
              <a:rect l="l" t="t" r="r" b="b"/>
              <a:pathLst>
                <a:path w="8128000" h="0">
                  <a:moveTo>
                    <a:pt x="8127748" y="0"/>
                  </a:moveTo>
                  <a:lnTo>
                    <a:pt x="0" y="0"/>
                  </a:lnTo>
                </a:path>
              </a:pathLst>
            </a:custGeom>
            <a:ln w="36007">
              <a:solidFill>
                <a:srgbClr val="093B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8126" y="4128296"/>
              <a:ext cx="8127365" cy="0"/>
            </a:xfrm>
            <a:custGeom>
              <a:avLst/>
              <a:gdLst/>
              <a:ahLst/>
              <a:cxnLst/>
              <a:rect l="l" t="t" r="r" b="b"/>
              <a:pathLst>
                <a:path w="8127365" h="0">
                  <a:moveTo>
                    <a:pt x="8126839" y="0"/>
                  </a:moveTo>
                  <a:lnTo>
                    <a:pt x="0" y="0"/>
                  </a:lnTo>
                </a:path>
              </a:pathLst>
            </a:custGeom>
            <a:ln w="36007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8126" y="3325769"/>
              <a:ext cx="376555" cy="108585"/>
            </a:xfrm>
            <a:custGeom>
              <a:avLst/>
              <a:gdLst/>
              <a:ahLst/>
              <a:cxnLst/>
              <a:rect l="l" t="t" r="r" b="b"/>
              <a:pathLst>
                <a:path w="376555" h="108585">
                  <a:moveTo>
                    <a:pt x="322338" y="0"/>
                  </a:moveTo>
                  <a:lnTo>
                    <a:pt x="301311" y="4245"/>
                  </a:lnTo>
                  <a:lnTo>
                    <a:pt x="284130" y="15821"/>
                  </a:lnTo>
                  <a:lnTo>
                    <a:pt x="272541" y="32989"/>
                  </a:lnTo>
                  <a:lnTo>
                    <a:pt x="268291" y="54011"/>
                  </a:lnTo>
                  <a:lnTo>
                    <a:pt x="272541" y="75032"/>
                  </a:lnTo>
                  <a:lnTo>
                    <a:pt x="284130" y="92200"/>
                  </a:lnTo>
                  <a:lnTo>
                    <a:pt x="301311" y="103776"/>
                  </a:lnTo>
                  <a:lnTo>
                    <a:pt x="322338" y="108022"/>
                  </a:lnTo>
                  <a:lnTo>
                    <a:pt x="343359" y="103776"/>
                  </a:lnTo>
                  <a:lnTo>
                    <a:pt x="360528" y="92200"/>
                  </a:lnTo>
                  <a:lnTo>
                    <a:pt x="372104" y="75032"/>
                  </a:lnTo>
                  <a:lnTo>
                    <a:pt x="372713" y="72014"/>
                  </a:lnTo>
                  <a:lnTo>
                    <a:pt x="322338" y="72014"/>
                  </a:lnTo>
                  <a:lnTo>
                    <a:pt x="322338" y="36007"/>
                  </a:lnTo>
                  <a:lnTo>
                    <a:pt x="372713" y="36007"/>
                  </a:lnTo>
                  <a:lnTo>
                    <a:pt x="372104" y="32989"/>
                  </a:lnTo>
                  <a:lnTo>
                    <a:pt x="360528" y="15821"/>
                  </a:lnTo>
                  <a:lnTo>
                    <a:pt x="343359" y="4245"/>
                  </a:lnTo>
                  <a:lnTo>
                    <a:pt x="322338" y="0"/>
                  </a:lnTo>
                  <a:close/>
                </a:path>
                <a:path w="376555" h="108585">
                  <a:moveTo>
                    <a:pt x="271931" y="36007"/>
                  </a:moveTo>
                  <a:lnTo>
                    <a:pt x="0" y="36007"/>
                  </a:lnTo>
                  <a:lnTo>
                    <a:pt x="0" y="72014"/>
                  </a:lnTo>
                  <a:lnTo>
                    <a:pt x="271931" y="72014"/>
                  </a:lnTo>
                  <a:lnTo>
                    <a:pt x="268291" y="54011"/>
                  </a:lnTo>
                  <a:lnTo>
                    <a:pt x="271931" y="36007"/>
                  </a:lnTo>
                  <a:close/>
                </a:path>
                <a:path w="376555" h="108585">
                  <a:moveTo>
                    <a:pt x="372713" y="36007"/>
                  </a:moveTo>
                  <a:lnTo>
                    <a:pt x="322338" y="36007"/>
                  </a:lnTo>
                  <a:lnTo>
                    <a:pt x="322338" y="72014"/>
                  </a:lnTo>
                  <a:lnTo>
                    <a:pt x="372713" y="72014"/>
                  </a:lnTo>
                  <a:lnTo>
                    <a:pt x="376349" y="54011"/>
                  </a:lnTo>
                  <a:lnTo>
                    <a:pt x="372713" y="36007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18126" y="3790591"/>
              <a:ext cx="376555" cy="108585"/>
            </a:xfrm>
            <a:custGeom>
              <a:avLst/>
              <a:gdLst/>
              <a:ahLst/>
              <a:cxnLst/>
              <a:rect l="l" t="t" r="r" b="b"/>
              <a:pathLst>
                <a:path w="376555" h="108585">
                  <a:moveTo>
                    <a:pt x="322338" y="0"/>
                  </a:moveTo>
                  <a:lnTo>
                    <a:pt x="301311" y="4245"/>
                  </a:lnTo>
                  <a:lnTo>
                    <a:pt x="284130" y="15821"/>
                  </a:lnTo>
                  <a:lnTo>
                    <a:pt x="272541" y="32989"/>
                  </a:lnTo>
                  <a:lnTo>
                    <a:pt x="268291" y="54011"/>
                  </a:lnTo>
                  <a:lnTo>
                    <a:pt x="272541" y="75032"/>
                  </a:lnTo>
                  <a:lnTo>
                    <a:pt x="284130" y="92200"/>
                  </a:lnTo>
                  <a:lnTo>
                    <a:pt x="301311" y="103776"/>
                  </a:lnTo>
                  <a:lnTo>
                    <a:pt x="322338" y="108022"/>
                  </a:lnTo>
                  <a:lnTo>
                    <a:pt x="343359" y="103776"/>
                  </a:lnTo>
                  <a:lnTo>
                    <a:pt x="360528" y="92200"/>
                  </a:lnTo>
                  <a:lnTo>
                    <a:pt x="372104" y="75032"/>
                  </a:lnTo>
                  <a:lnTo>
                    <a:pt x="372713" y="72014"/>
                  </a:lnTo>
                  <a:lnTo>
                    <a:pt x="322338" y="72014"/>
                  </a:lnTo>
                  <a:lnTo>
                    <a:pt x="322338" y="36007"/>
                  </a:lnTo>
                  <a:lnTo>
                    <a:pt x="372713" y="36007"/>
                  </a:lnTo>
                  <a:lnTo>
                    <a:pt x="372104" y="32989"/>
                  </a:lnTo>
                  <a:lnTo>
                    <a:pt x="360528" y="15821"/>
                  </a:lnTo>
                  <a:lnTo>
                    <a:pt x="343359" y="4245"/>
                  </a:lnTo>
                  <a:lnTo>
                    <a:pt x="322338" y="0"/>
                  </a:lnTo>
                  <a:close/>
                </a:path>
                <a:path w="376555" h="108585">
                  <a:moveTo>
                    <a:pt x="271931" y="36007"/>
                  </a:moveTo>
                  <a:lnTo>
                    <a:pt x="0" y="36007"/>
                  </a:lnTo>
                  <a:lnTo>
                    <a:pt x="0" y="72014"/>
                  </a:lnTo>
                  <a:lnTo>
                    <a:pt x="271931" y="72014"/>
                  </a:lnTo>
                  <a:lnTo>
                    <a:pt x="268291" y="54011"/>
                  </a:lnTo>
                  <a:lnTo>
                    <a:pt x="271931" y="36007"/>
                  </a:lnTo>
                  <a:close/>
                </a:path>
                <a:path w="376555" h="108585">
                  <a:moveTo>
                    <a:pt x="372713" y="36007"/>
                  </a:moveTo>
                  <a:lnTo>
                    <a:pt x="322338" y="36007"/>
                  </a:lnTo>
                  <a:lnTo>
                    <a:pt x="322338" y="72014"/>
                  </a:lnTo>
                  <a:lnTo>
                    <a:pt x="372713" y="72014"/>
                  </a:lnTo>
                  <a:lnTo>
                    <a:pt x="376349" y="54011"/>
                  </a:lnTo>
                  <a:lnTo>
                    <a:pt x="372713" y="36007"/>
                  </a:lnTo>
                  <a:close/>
                </a:path>
              </a:pathLst>
            </a:custGeom>
            <a:solidFill>
              <a:srgbClr val="E1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25763" y="6234726"/>
              <a:ext cx="376555" cy="108585"/>
            </a:xfrm>
            <a:custGeom>
              <a:avLst/>
              <a:gdLst/>
              <a:ahLst/>
              <a:cxnLst/>
              <a:rect l="l" t="t" r="r" b="b"/>
              <a:pathLst>
                <a:path w="376555" h="108585">
                  <a:moveTo>
                    <a:pt x="322338" y="0"/>
                  </a:moveTo>
                  <a:lnTo>
                    <a:pt x="301311" y="4245"/>
                  </a:lnTo>
                  <a:lnTo>
                    <a:pt x="284130" y="15821"/>
                  </a:lnTo>
                  <a:lnTo>
                    <a:pt x="272541" y="32989"/>
                  </a:lnTo>
                  <a:lnTo>
                    <a:pt x="268291" y="54011"/>
                  </a:lnTo>
                  <a:lnTo>
                    <a:pt x="272541" y="75032"/>
                  </a:lnTo>
                  <a:lnTo>
                    <a:pt x="284130" y="92200"/>
                  </a:lnTo>
                  <a:lnTo>
                    <a:pt x="301311" y="103776"/>
                  </a:lnTo>
                  <a:lnTo>
                    <a:pt x="322338" y="108022"/>
                  </a:lnTo>
                  <a:lnTo>
                    <a:pt x="343359" y="103776"/>
                  </a:lnTo>
                  <a:lnTo>
                    <a:pt x="360528" y="92200"/>
                  </a:lnTo>
                  <a:lnTo>
                    <a:pt x="372104" y="75032"/>
                  </a:lnTo>
                  <a:lnTo>
                    <a:pt x="372713" y="72014"/>
                  </a:lnTo>
                  <a:lnTo>
                    <a:pt x="322338" y="72014"/>
                  </a:lnTo>
                  <a:lnTo>
                    <a:pt x="322338" y="36007"/>
                  </a:lnTo>
                  <a:lnTo>
                    <a:pt x="372713" y="36007"/>
                  </a:lnTo>
                  <a:lnTo>
                    <a:pt x="372104" y="32989"/>
                  </a:lnTo>
                  <a:lnTo>
                    <a:pt x="360528" y="15821"/>
                  </a:lnTo>
                  <a:lnTo>
                    <a:pt x="343359" y="4245"/>
                  </a:lnTo>
                  <a:lnTo>
                    <a:pt x="322338" y="0"/>
                  </a:lnTo>
                  <a:close/>
                </a:path>
                <a:path w="376555" h="108585">
                  <a:moveTo>
                    <a:pt x="271931" y="36007"/>
                  </a:moveTo>
                  <a:lnTo>
                    <a:pt x="0" y="36007"/>
                  </a:lnTo>
                  <a:lnTo>
                    <a:pt x="0" y="72014"/>
                  </a:lnTo>
                  <a:lnTo>
                    <a:pt x="271931" y="72014"/>
                  </a:lnTo>
                  <a:lnTo>
                    <a:pt x="268291" y="54011"/>
                  </a:lnTo>
                  <a:lnTo>
                    <a:pt x="271931" y="36007"/>
                  </a:lnTo>
                  <a:close/>
                </a:path>
                <a:path w="376555" h="108585">
                  <a:moveTo>
                    <a:pt x="372713" y="36007"/>
                  </a:moveTo>
                  <a:lnTo>
                    <a:pt x="322338" y="36007"/>
                  </a:lnTo>
                  <a:lnTo>
                    <a:pt x="322338" y="72014"/>
                  </a:lnTo>
                  <a:lnTo>
                    <a:pt x="372713" y="72014"/>
                  </a:lnTo>
                  <a:lnTo>
                    <a:pt x="376349" y="54011"/>
                  </a:lnTo>
                  <a:lnTo>
                    <a:pt x="372713" y="3600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8126" y="2062784"/>
              <a:ext cx="8128000" cy="8687435"/>
            </a:xfrm>
            <a:custGeom>
              <a:avLst/>
              <a:gdLst/>
              <a:ahLst/>
              <a:cxnLst/>
              <a:rect l="l" t="t" r="r" b="b"/>
              <a:pathLst>
                <a:path w="8128000" h="8687435">
                  <a:moveTo>
                    <a:pt x="0" y="0"/>
                  </a:moveTo>
                  <a:lnTo>
                    <a:pt x="0" y="8686998"/>
                  </a:lnTo>
                </a:path>
                <a:path w="8128000" h="8687435">
                  <a:moveTo>
                    <a:pt x="8127748" y="19640"/>
                  </a:moveTo>
                  <a:lnTo>
                    <a:pt x="0" y="19640"/>
                  </a:lnTo>
                </a:path>
              </a:pathLst>
            </a:custGeom>
            <a:ln w="36007">
              <a:solidFill>
                <a:srgbClr val="093B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18126" y="3646016"/>
              <a:ext cx="8127365" cy="0"/>
            </a:xfrm>
            <a:custGeom>
              <a:avLst/>
              <a:gdLst/>
              <a:ahLst/>
              <a:cxnLst/>
              <a:rect l="l" t="t" r="r" b="b"/>
              <a:pathLst>
                <a:path w="8127365" h="0">
                  <a:moveTo>
                    <a:pt x="8126839" y="0"/>
                  </a:moveTo>
                  <a:lnTo>
                    <a:pt x="0" y="0"/>
                  </a:lnTo>
                </a:path>
              </a:pathLst>
            </a:custGeom>
            <a:ln w="36007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156811" y="3225960"/>
            <a:ext cx="61639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положительный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теста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вирус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02227" y="3225960"/>
            <a:ext cx="584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FF2D66"/>
                </a:solidFill>
                <a:latin typeface="Trebuchet MS"/>
                <a:cs typeface="Trebuchet MS"/>
              </a:rPr>
              <a:t>U</a:t>
            </a:r>
            <a:r>
              <a:rPr dirty="0" sz="2000" spc="-40" b="1">
                <a:solidFill>
                  <a:srgbClr val="FF2D66"/>
                </a:solidFill>
                <a:latin typeface="Trebuchet MS"/>
                <a:cs typeface="Trebuchet MS"/>
              </a:rPr>
              <a:t>0</a:t>
            </a:r>
            <a:r>
              <a:rPr dirty="0" sz="2000" spc="-434" b="1">
                <a:solidFill>
                  <a:srgbClr val="FF2D66"/>
                </a:solidFill>
                <a:latin typeface="Trebuchet MS"/>
                <a:cs typeface="Trebuchet MS"/>
              </a:rPr>
              <a:t>7</a:t>
            </a:r>
            <a:r>
              <a:rPr dirty="0" sz="2000" spc="-415" b="1">
                <a:solidFill>
                  <a:srgbClr val="FF2D66"/>
                </a:solidFill>
                <a:latin typeface="Trebuchet MS"/>
                <a:cs typeface="Trebuchet MS"/>
              </a:rPr>
              <a:t>.</a:t>
            </a:r>
            <a:r>
              <a:rPr dirty="0" sz="2000" spc="-285" b="1">
                <a:solidFill>
                  <a:srgbClr val="FF2D66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6811" y="3704968"/>
            <a:ext cx="46412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40">
                <a:solidFill>
                  <a:srgbClr val="1F1F1F"/>
                </a:solidFill>
                <a:latin typeface="Lucida Sans Unicode"/>
                <a:cs typeface="Lucida Sans Unicode"/>
              </a:rPr>
              <a:t>COVID</a:t>
            </a:r>
            <a:r>
              <a:rPr dirty="0" sz="2000" spc="-34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90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вирус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идентиф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цирован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02227" y="3704968"/>
            <a:ext cx="6559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solidFill>
                  <a:srgbClr val="E1AC00"/>
                </a:solidFill>
                <a:latin typeface="Trebuchet MS"/>
                <a:cs typeface="Trebuchet MS"/>
              </a:rPr>
              <a:t>U07.2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40171" y="2247033"/>
            <a:ext cx="6576695" cy="724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90"/>
              </a:spcBef>
            </a:pP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Примерные </a:t>
            </a:r>
            <a:r>
              <a:rPr dirty="0" sz="2300" spc="-40">
                <a:solidFill>
                  <a:srgbClr val="1F1F1F"/>
                </a:solidFill>
                <a:latin typeface="Lucida Sans Unicode"/>
                <a:cs typeface="Lucida Sans Unicode"/>
              </a:rPr>
              <a:t>формулировки </a:t>
            </a:r>
            <a:r>
              <a:rPr dirty="0" sz="2300" spc="-65">
                <a:solidFill>
                  <a:srgbClr val="1F1F1F"/>
                </a:solidFill>
                <a:latin typeface="Lucida Sans Unicode"/>
                <a:cs typeface="Lucida Sans Unicode"/>
              </a:rPr>
              <a:t>нозологических </a:t>
            </a:r>
            <a:r>
              <a:rPr dirty="0" sz="2300" spc="-60">
                <a:solidFill>
                  <a:srgbClr val="1F1F1F"/>
                </a:solidFill>
                <a:latin typeface="Lucida Sans Unicode"/>
                <a:cs typeface="Lucida Sans Unicode"/>
              </a:rPr>
              <a:t> компонентов</a:t>
            </a:r>
            <a:r>
              <a:rPr dirty="0" sz="2300" spc="-1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0">
                <a:solidFill>
                  <a:srgbClr val="1F1F1F"/>
                </a:solidFill>
                <a:latin typeface="Lucida Sans Unicode"/>
                <a:cs typeface="Lucida Sans Unicode"/>
              </a:rPr>
              <a:t>диагнозов,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1F1F1F"/>
                </a:solidFill>
                <a:latin typeface="Lucida Sans Unicode"/>
                <a:cs typeface="Lucida Sans Unicode"/>
              </a:rPr>
              <a:t>связанных</a:t>
            </a:r>
            <a:r>
              <a:rPr dirty="0" sz="230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8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3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45">
                <a:solidFill>
                  <a:srgbClr val="1F1F1F"/>
                </a:solidFill>
                <a:latin typeface="Lucida Sans Unicode"/>
                <a:cs typeface="Lucida Sans Unicode"/>
              </a:rPr>
              <a:t>COVID-19: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129982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Правила</a:t>
            </a:r>
            <a:r>
              <a:rPr dirty="0" spc="-210"/>
              <a:t> </a:t>
            </a:r>
            <a:r>
              <a:rPr dirty="0" spc="125"/>
              <a:t>ф</a:t>
            </a:r>
            <a:r>
              <a:rPr dirty="0" spc="-100"/>
              <a:t>орм</a:t>
            </a:r>
            <a:r>
              <a:rPr dirty="0" spc="-145"/>
              <a:t>у</a:t>
            </a:r>
            <a:r>
              <a:rPr dirty="0" spc="-35"/>
              <a:t>лировки</a:t>
            </a:r>
            <a:r>
              <a:rPr dirty="0" spc="-250"/>
              <a:t> </a:t>
            </a:r>
            <a:r>
              <a:rPr dirty="0" spc="-90"/>
              <a:t>диагноз</a:t>
            </a:r>
            <a:r>
              <a:rPr dirty="0" spc="-65"/>
              <a:t>а</a:t>
            </a:r>
            <a:r>
              <a:rPr dirty="0" spc="-190"/>
              <a:t>,</a:t>
            </a:r>
            <a:r>
              <a:rPr dirty="0" spc="-229"/>
              <a:t> </a:t>
            </a:r>
            <a:r>
              <a:rPr dirty="0" spc="-80">
                <a:solidFill>
                  <a:srgbClr val="FF2D66"/>
                </a:solidFill>
              </a:rPr>
              <a:t>к</a:t>
            </a:r>
            <a:r>
              <a:rPr dirty="0" spc="-125">
                <a:solidFill>
                  <a:srgbClr val="FF2D66"/>
                </a:solidFill>
              </a:rPr>
              <a:t>о</a:t>
            </a:r>
            <a:r>
              <a:rPr dirty="0" spc="-50">
                <a:solidFill>
                  <a:srgbClr val="FF2D66"/>
                </a:solidFill>
              </a:rPr>
              <a:t>дирования</a:t>
            </a:r>
            <a:r>
              <a:rPr dirty="0" spc="-240">
                <a:solidFill>
                  <a:srgbClr val="FF2D66"/>
                </a:solidFill>
              </a:rPr>
              <a:t> </a:t>
            </a:r>
            <a:r>
              <a:rPr dirty="0" spc="-90">
                <a:solidFill>
                  <a:srgbClr val="FF2D66"/>
                </a:solidFill>
              </a:rPr>
              <a:t>по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225">
                <a:solidFill>
                  <a:srgbClr val="FF2D66"/>
                </a:solidFill>
              </a:rPr>
              <a:t>М</a:t>
            </a:r>
            <a:r>
              <a:rPr dirty="0" spc="45">
                <a:solidFill>
                  <a:srgbClr val="FF2D66"/>
                </a:solidFill>
              </a:rPr>
              <a:t>К</a:t>
            </a:r>
            <a:r>
              <a:rPr dirty="0" spc="40">
                <a:solidFill>
                  <a:srgbClr val="FF2D66"/>
                </a:solidFill>
              </a:rPr>
              <a:t>Б</a:t>
            </a:r>
            <a:r>
              <a:rPr dirty="0" spc="-605">
                <a:solidFill>
                  <a:srgbClr val="FF2D66"/>
                </a:solidFill>
              </a:rPr>
              <a:t>-</a:t>
            </a:r>
            <a:r>
              <a:rPr dirty="0" spc="-420">
                <a:solidFill>
                  <a:srgbClr val="FF2D66"/>
                </a:solidFill>
              </a:rPr>
              <a:t>10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891980" y="898849"/>
            <a:ext cx="109207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565656"/>
                </a:solidFill>
                <a:latin typeface="Lucida Sans Unicode"/>
                <a:cs typeface="Lucida Sans Unicode"/>
              </a:rPr>
              <a:t>учет</a:t>
            </a:r>
            <a:r>
              <a:rPr dirty="0" sz="3150" spc="-2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40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информационном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ресурсе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559709" y="682805"/>
            <a:ext cx="8642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80">
                <a:solidFill>
                  <a:srgbClr val="0050EF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3376" y="628430"/>
            <a:ext cx="44767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75">
                <a:solidFill>
                  <a:srgbClr val="A6A6A6"/>
                </a:solidFill>
                <a:latin typeface="Lucida Sans Unicode"/>
                <a:cs typeface="Lucida Sans Unicode"/>
              </a:rPr>
              <a:t>51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030" y="2063875"/>
            <a:ext cx="18894425" cy="670560"/>
          </a:xfrm>
          <a:custGeom>
            <a:avLst/>
            <a:gdLst/>
            <a:ahLst/>
            <a:cxnLst/>
            <a:rect l="l" t="t" r="r" b="b"/>
            <a:pathLst>
              <a:path w="18894425" h="670560">
                <a:moveTo>
                  <a:pt x="0" y="131390"/>
                </a:moveTo>
                <a:lnTo>
                  <a:pt x="10325" y="80249"/>
                </a:lnTo>
                <a:lnTo>
                  <a:pt x="38485" y="38485"/>
                </a:lnTo>
                <a:lnTo>
                  <a:pt x="80249" y="10325"/>
                </a:lnTo>
                <a:lnTo>
                  <a:pt x="131390" y="0"/>
                </a:lnTo>
                <a:lnTo>
                  <a:pt x="18762644" y="0"/>
                </a:lnTo>
                <a:lnTo>
                  <a:pt x="18813785" y="10325"/>
                </a:lnTo>
                <a:lnTo>
                  <a:pt x="18855549" y="38485"/>
                </a:lnTo>
                <a:lnTo>
                  <a:pt x="18883709" y="80249"/>
                </a:lnTo>
                <a:lnTo>
                  <a:pt x="18894035" y="131390"/>
                </a:lnTo>
                <a:lnTo>
                  <a:pt x="18894035" y="538564"/>
                </a:lnTo>
                <a:lnTo>
                  <a:pt x="18883709" y="589705"/>
                </a:lnTo>
                <a:lnTo>
                  <a:pt x="18855549" y="631469"/>
                </a:lnTo>
                <a:lnTo>
                  <a:pt x="18813785" y="659628"/>
                </a:lnTo>
                <a:lnTo>
                  <a:pt x="18762644" y="669954"/>
                </a:lnTo>
                <a:lnTo>
                  <a:pt x="131390" y="669954"/>
                </a:lnTo>
                <a:lnTo>
                  <a:pt x="80249" y="659628"/>
                </a:lnTo>
                <a:lnTo>
                  <a:pt x="38485" y="631469"/>
                </a:lnTo>
                <a:lnTo>
                  <a:pt x="10325" y="589705"/>
                </a:lnTo>
                <a:lnTo>
                  <a:pt x="0" y="538564"/>
                </a:lnTo>
                <a:lnTo>
                  <a:pt x="0" y="131390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0057" y="2994429"/>
          <a:ext cx="5739765" cy="383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1220"/>
                <a:gridCol w="1225550"/>
                <a:gridCol w="255904"/>
                <a:gridCol w="211454"/>
                <a:gridCol w="222250"/>
                <a:gridCol w="189229"/>
                <a:gridCol w="211454"/>
              </a:tblGrid>
              <a:tr h="71123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9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9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ричи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150495">
                        <a:lnSpc>
                          <a:spcPts val="1120"/>
                        </a:lnSpc>
                      </a:pP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рибл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ит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льн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ый 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период 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времени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0">
                          <a:latin typeface="Lucida Sans Unicode"/>
                          <a:cs typeface="Lucida Sans Unicode"/>
                        </a:rPr>
                        <a:t>между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началом 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latin typeface="Lucida Sans Unicode"/>
                          <a:cs typeface="Lucida Sans Unicode"/>
                        </a:rPr>
                        <a:t>патол.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процесса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dirty="0" sz="900" spc="-2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latin typeface="Lucida Sans Unicode"/>
                          <a:cs typeface="Lucida Sans Unicode"/>
                        </a:rPr>
                        <a:t>смертью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>
                          <a:latin typeface="Lucida Sans Unicode"/>
                          <a:cs typeface="Lucida Sans Unicode"/>
                        </a:rPr>
                        <a:t>Код</a:t>
                      </a:r>
                      <a:r>
                        <a:rPr dirty="0" sz="9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МК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10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marL="60960" marR="68580">
                        <a:lnSpc>
                          <a:spcPct val="103400"/>
                        </a:lnSpc>
                      </a:pP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ер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ачал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й 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внешней </a:t>
                      </a:r>
                      <a:r>
                        <a:rPr dirty="0" sz="9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причины</a:t>
                      </a:r>
                      <a:r>
                        <a:rPr dirty="0" sz="9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смерти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30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663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900" spc="-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а)</a:t>
                      </a:r>
                      <a:r>
                        <a:rPr dirty="0" sz="900" spc="1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Острый</a:t>
                      </a:r>
                      <a:r>
                        <a:rPr dirty="0" u="sng" sz="900" spc="-3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1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респираторный</a:t>
                      </a:r>
                      <a:r>
                        <a:rPr dirty="0" u="sng" sz="900" spc="-1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2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дистресс-синдром________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400" marR="590550" indent="413384">
                        <a:lnSpc>
                          <a:spcPct val="103400"/>
                        </a:lnSpc>
                      </a:pP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болезнь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9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состояние,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непосредственно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приведшее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</a:t>
                      </a:r>
                      <a:r>
                        <a:rPr dirty="0" sz="9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сут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02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б)</a:t>
                      </a:r>
                      <a:r>
                        <a:rPr dirty="0" sz="900" spc="20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Долевая</a:t>
                      </a:r>
                      <a:r>
                        <a:rPr dirty="0" u="sng" sz="900" spc="-4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пневмония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u="sng" sz="900" spc="-5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__________________________________________________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508634" marR="372745" indent="-130175">
                        <a:lnSpc>
                          <a:spcPct val="103400"/>
                        </a:lnSpc>
                      </a:pP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патологическое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состояние,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которое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привело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возникновению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вышеуказанной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причины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16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3">
                <a:tc>
                  <a:txBody>
                    <a:bodyPr/>
                    <a:lstStyle/>
                    <a:p>
                      <a:pPr marL="25400" marR="326390" indent="56515">
                        <a:lnSpc>
                          <a:spcPts val="1120"/>
                        </a:lnSpc>
                      </a:pP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в)</a:t>
                      </a:r>
                      <a:r>
                        <a:rPr dirty="0" sz="900" spc="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COVID-19</a:t>
                      </a:r>
                      <a:r>
                        <a:rPr dirty="0" u="sng" sz="900" spc="-45" b="1">
                          <a:solidFill>
                            <a:srgbClr val="1F1F1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______________________________________ </a:t>
                      </a:r>
                      <a:r>
                        <a:rPr dirty="0" sz="900" spc="-2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latin typeface="Lucida Sans Unicode"/>
                          <a:cs typeface="Lucida Sans Unicode"/>
                        </a:rPr>
                        <a:t>первоначальная</a:t>
                      </a:r>
                      <a:r>
                        <a:rPr dirty="0" sz="900" spc="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причина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указывается </a:t>
                      </a:r>
                      <a:r>
                        <a:rPr dirty="0" sz="9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последней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4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U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spc="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114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______________________</a:t>
                      </a:r>
                      <a:r>
                        <a:rPr dirty="0" u="sng" sz="900" spc="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</a:t>
                      </a:r>
                      <a:r>
                        <a:rPr dirty="0" u="sng" sz="900" spc="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</a:t>
                      </a: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</a:t>
                      </a:r>
                      <a:r>
                        <a:rPr dirty="0" u="sng" sz="900" spc="-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629920">
                        <a:lnSpc>
                          <a:spcPts val="1019"/>
                        </a:lnSpc>
                        <a:spcBef>
                          <a:spcPts val="40"/>
                        </a:spcBef>
                      </a:pPr>
                      <a:r>
                        <a:rPr dirty="0" sz="90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внешняя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причина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при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травмах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 spc="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отравлениях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4377">
                <a:tc>
                  <a:txBody>
                    <a:bodyPr/>
                    <a:lstStyle/>
                    <a:p>
                      <a:pPr marL="25400" marR="7937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II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Прочие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важные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состояния,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способствовавшие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смерти,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связанные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болезнью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патологическим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состоянием,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приведшим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 ней, </a:t>
                      </a:r>
                      <a:r>
                        <a:rPr dirty="0" sz="9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включая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употребление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алкоголя,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наркотических</a:t>
                      </a:r>
                      <a:r>
                        <a:rPr dirty="0" sz="9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средств,</a:t>
                      </a:r>
                      <a:r>
                        <a:rPr dirty="0" sz="9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психотропных</a:t>
                      </a:r>
                      <a:r>
                        <a:rPr dirty="0" sz="900" spc="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других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токсических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веществ,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содержание </a:t>
                      </a:r>
                      <a:r>
                        <a:rPr dirty="0" sz="9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 </a:t>
                      </a:r>
                      <a:r>
                        <a:rPr dirty="0" sz="900" spc="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крови,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также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операции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(название,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дата)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marL="25400">
                        <a:lnSpc>
                          <a:spcPts val="1055"/>
                        </a:lnSpc>
                      </a:pPr>
                      <a:r>
                        <a:rPr dirty="0" sz="9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Постинфарктный</a:t>
                      </a:r>
                      <a:r>
                        <a:rPr dirty="0" sz="9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кардиосклероз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400" marR="781685">
                        <a:lnSpc>
                          <a:spcPct val="103400"/>
                        </a:lnSpc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Гипертоническая</a:t>
                      </a:r>
                      <a:r>
                        <a:rPr dirty="0" sz="9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болезнь</a:t>
                      </a:r>
                      <a:r>
                        <a:rPr dirty="0" sz="9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сердца</a:t>
                      </a:r>
                      <a:r>
                        <a:rPr dirty="0" sz="900" spc="-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сердечной </a:t>
                      </a:r>
                      <a:r>
                        <a:rPr dirty="0" sz="900" spc="-2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недостаточностью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43230" marR="374650" indent="-5080">
                        <a:lnSpc>
                          <a:spcPct val="103400"/>
                        </a:lnSpc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5.8  </a:t>
                      </a:r>
                      <a:r>
                        <a:rPr dirty="0" sz="900" spc="-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I11.0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919342" y="4831348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29460" y="0"/>
                </a:moveTo>
                <a:lnTo>
                  <a:pt x="0" y="0"/>
                </a:lnTo>
                <a:lnTo>
                  <a:pt x="0" y="5456"/>
                </a:lnTo>
                <a:lnTo>
                  <a:pt x="29460" y="5456"/>
                </a:lnTo>
                <a:lnTo>
                  <a:pt x="2946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216400" y="3005158"/>
          <a:ext cx="5823585" cy="383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7254"/>
                <a:gridCol w="1256029"/>
                <a:gridCol w="261620"/>
                <a:gridCol w="215900"/>
                <a:gridCol w="227329"/>
                <a:gridCol w="193039"/>
                <a:gridCol w="215900"/>
              </a:tblGrid>
              <a:tr h="75533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19.</a:t>
                      </a:r>
                      <a:r>
                        <a:rPr dirty="0" sz="9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ричи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мерт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0" marR="9969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рибл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ит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льн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ый 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период 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времени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0">
                          <a:latin typeface="Lucida Sans Unicode"/>
                          <a:cs typeface="Lucida Sans Unicode"/>
                        </a:rPr>
                        <a:t>между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началом 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latin typeface="Lucida Sans Unicode"/>
                          <a:cs typeface="Lucida Sans Unicode"/>
                        </a:rPr>
                        <a:t>патол.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процесса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dirty="0" sz="900" spc="-2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latin typeface="Lucida Sans Unicode"/>
                          <a:cs typeface="Lucida Sans Unicode"/>
                        </a:rPr>
                        <a:t>смертью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900">
                          <a:latin typeface="Lucida Sans Unicode"/>
                          <a:cs typeface="Lucida Sans Unicode"/>
                        </a:rPr>
                        <a:t>Код</a:t>
                      </a:r>
                      <a:r>
                        <a:rPr dirty="0" sz="9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МК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10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algn="ctr" marL="83185" marR="73660">
                        <a:lnSpc>
                          <a:spcPct val="103400"/>
                        </a:lnSpc>
                      </a:pP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ер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ачал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9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900">
                          <a:latin typeface="Lucida Sans Unicode"/>
                          <a:cs typeface="Lucida Sans Unicode"/>
                        </a:rPr>
                        <a:t>й 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dirty="0" sz="900" spc="10">
                          <a:latin typeface="Lucida Sans Unicode"/>
                          <a:cs typeface="Lucida Sans Unicode"/>
                        </a:rPr>
                        <a:t>внешней </a:t>
                      </a:r>
                      <a:r>
                        <a:rPr dirty="0" sz="9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latin typeface="Lucida Sans Unicode"/>
                          <a:cs typeface="Lucida Sans Unicode"/>
                        </a:rPr>
                        <a:t>причины</a:t>
                      </a:r>
                      <a:r>
                        <a:rPr dirty="0" sz="9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latin typeface="Lucida Sans Unicode"/>
                          <a:cs typeface="Lucida Sans Unicode"/>
                        </a:rPr>
                        <a:t>смерти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7452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900" spc="-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а)</a:t>
                      </a:r>
                      <a:r>
                        <a:rPr dirty="0" sz="900" spc="1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3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Сепсис___________</a:t>
                      </a:r>
                      <a:r>
                        <a:rPr dirty="0" sz="9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____________________________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6670" marR="33020" indent="285750">
                        <a:lnSpc>
                          <a:spcPct val="103400"/>
                        </a:lnSpc>
                      </a:pP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болезнь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состояние, непосредственно</a:t>
                      </a:r>
                      <a:r>
                        <a:rPr dirty="0" sz="900" spc="2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приведшее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9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ут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7024">
                <a:tc>
                  <a:txBody>
                    <a:bodyPr/>
                    <a:lstStyle/>
                    <a:p>
                      <a:pPr marL="523240" marR="250190" indent="-44005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9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б)</a:t>
                      </a:r>
                      <a:r>
                        <a:rPr dirty="0" sz="9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Долевая </a:t>
                      </a: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пневмония </a:t>
                      </a:r>
                      <a:r>
                        <a:rPr dirty="0" u="sng" sz="900" spc="-5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___________________________ </a:t>
                      </a:r>
                      <a:r>
                        <a:rPr dirty="0" sz="900" spc="-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патологическое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состояние,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которое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привело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возникновению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вышеуказанной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причины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452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в)</a:t>
                      </a:r>
                      <a:r>
                        <a:rPr dirty="0" sz="900" spc="229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COVID-19,</a:t>
                      </a:r>
                      <a:r>
                        <a:rPr dirty="0" u="sng" sz="900" spc="-4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положительный</a:t>
                      </a:r>
                      <a:r>
                        <a:rPr dirty="0" u="sng" sz="9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1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лабораторный</a:t>
                      </a:r>
                      <a:r>
                        <a:rPr dirty="0" u="sng" sz="9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тест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6670" marR="262255" indent="445134">
                        <a:lnSpc>
                          <a:spcPct val="103400"/>
                        </a:lnSpc>
                      </a:pPr>
                      <a:r>
                        <a:rPr dirty="0" sz="900" spc="15">
                          <a:latin typeface="Lucida Sans Unicode"/>
                          <a:cs typeface="Lucida Sans Unicode"/>
                        </a:rPr>
                        <a:t>первоначальная</a:t>
                      </a:r>
                      <a:r>
                        <a:rPr dirty="0" sz="900" spc="2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причина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</a:t>
                      </a:r>
                      <a:r>
                        <a:rPr dirty="0" sz="900" spc="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указывается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последней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4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U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1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9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03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900" spc="1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114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261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г)</a:t>
                      </a:r>
                      <a:r>
                        <a:rPr dirty="0" sz="900" spc="2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_______________________________</a:t>
                      </a:r>
                      <a:r>
                        <a:rPr dirty="0" u="sng" sz="900" spc="-1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900" spc="-5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_______________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algn="ctr" marL="2260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внешняя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причина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при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травмах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 spc="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отравлениях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9343">
                <a:tc>
                  <a:txBody>
                    <a:bodyPr/>
                    <a:lstStyle/>
                    <a:p>
                      <a:pPr marL="26670" marR="8826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II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Прочие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важные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состояния,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способствовавшие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смерти,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но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 </a:t>
                      </a:r>
                      <a:r>
                        <a:rPr dirty="0" sz="9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связанные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болезнью </a:t>
                      </a:r>
                      <a:r>
                        <a:rPr dirty="0" sz="9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патологическим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состоянием,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приведшим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 ней, </a:t>
                      </a:r>
                      <a:r>
                        <a:rPr dirty="0" sz="9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включая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употребление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алкоголя,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наркотических</a:t>
                      </a:r>
                      <a:r>
                        <a:rPr dirty="0" sz="9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средств,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психотропных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и</a:t>
                      </a:r>
                      <a:r>
                        <a:rPr dirty="0" sz="9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других </a:t>
                      </a:r>
                      <a:r>
                        <a:rPr dirty="0" sz="9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ток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иче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9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ещ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тв,</a:t>
                      </a:r>
                      <a:r>
                        <a:rPr dirty="0" sz="9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одер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9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и,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9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</a:t>
                      </a:r>
                      <a:r>
                        <a:rPr dirty="0" sz="9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  </a:t>
                      </a:r>
                      <a:r>
                        <a:rPr dirty="0" sz="9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операции </a:t>
                      </a:r>
                      <a:r>
                        <a:rPr dirty="0" sz="9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(название,</a:t>
                      </a:r>
                      <a:r>
                        <a:rPr dirty="0" sz="9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9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дата)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  <a:p>
                      <a:pPr marL="26670">
                        <a:lnSpc>
                          <a:spcPts val="1055"/>
                        </a:lnSpc>
                      </a:pP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Болезнь,</a:t>
                      </a:r>
                      <a:r>
                        <a:rPr dirty="0" sz="9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вызванная</a:t>
                      </a:r>
                      <a:r>
                        <a:rPr dirty="0" sz="9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ВИЧ,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туберкулезом</a:t>
                      </a:r>
                      <a:r>
                        <a:rPr dirty="0" sz="9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саркомой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Капоши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9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ода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В22.7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7702700" y="4894998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4" h="5714">
                <a:moveTo>
                  <a:pt x="29460" y="0"/>
                </a:moveTo>
                <a:lnTo>
                  <a:pt x="0" y="0"/>
                </a:lnTo>
                <a:lnTo>
                  <a:pt x="0" y="5456"/>
                </a:lnTo>
                <a:lnTo>
                  <a:pt x="29460" y="5456"/>
                </a:lnTo>
                <a:lnTo>
                  <a:pt x="2946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132522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Правила</a:t>
            </a:r>
            <a:r>
              <a:rPr dirty="0" spc="-210"/>
              <a:t> </a:t>
            </a:r>
            <a:r>
              <a:rPr dirty="0" spc="-40"/>
              <a:t>формулировки</a:t>
            </a:r>
            <a:r>
              <a:rPr dirty="0" spc="-220"/>
              <a:t> </a:t>
            </a:r>
            <a:r>
              <a:rPr dirty="0" spc="-105"/>
              <a:t>диагноза,</a:t>
            </a:r>
            <a:r>
              <a:rPr dirty="0" spc="-220"/>
              <a:t> </a:t>
            </a:r>
            <a:r>
              <a:rPr dirty="0" spc="-55">
                <a:solidFill>
                  <a:srgbClr val="FF2D66"/>
                </a:solidFill>
              </a:rPr>
              <a:t>кодирования</a:t>
            </a:r>
            <a:r>
              <a:rPr dirty="0" spc="-240">
                <a:solidFill>
                  <a:srgbClr val="FF2D66"/>
                </a:solidFill>
              </a:rPr>
              <a:t> </a:t>
            </a:r>
            <a:r>
              <a:rPr dirty="0" spc="-90">
                <a:solidFill>
                  <a:srgbClr val="FF2D66"/>
                </a:solidFill>
              </a:rPr>
              <a:t>по</a:t>
            </a:r>
            <a:r>
              <a:rPr dirty="0" spc="-204">
                <a:solidFill>
                  <a:srgbClr val="FF2D66"/>
                </a:solidFill>
              </a:rPr>
              <a:t> </a:t>
            </a:r>
            <a:r>
              <a:rPr dirty="0" spc="-254">
                <a:solidFill>
                  <a:srgbClr val="FF2D66"/>
                </a:solidFill>
              </a:rPr>
              <a:t>МКБ-10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50175" y="898849"/>
            <a:ext cx="16082644" cy="1707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5394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565656"/>
                </a:solidFill>
                <a:latin typeface="Lucida Sans Unicode"/>
                <a:cs typeface="Lucida Sans Unicode"/>
              </a:rPr>
              <a:t>учет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20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информационном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565656"/>
                </a:solidFill>
                <a:latin typeface="Lucida Sans Unicode"/>
                <a:cs typeface="Lucida Sans Unicode"/>
              </a:rPr>
              <a:t>ресурсе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550" spc="-45">
                <a:solidFill>
                  <a:srgbClr val="00B895"/>
                </a:solidFill>
                <a:latin typeface="Lucida Sans Unicode"/>
                <a:cs typeface="Lucida Sans Unicode"/>
              </a:rPr>
              <a:t>Примеры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0">
                <a:solidFill>
                  <a:srgbClr val="00B895"/>
                </a:solidFill>
                <a:latin typeface="Lucida Sans Unicode"/>
                <a:cs typeface="Lucida Sans Unicode"/>
              </a:rPr>
              <a:t>оформления</a:t>
            </a:r>
            <a:r>
              <a:rPr dirty="0" sz="2550" spc="-16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15">
                <a:solidFill>
                  <a:srgbClr val="00B895"/>
                </a:solidFill>
                <a:latin typeface="Lucida Sans Unicode"/>
                <a:cs typeface="Lucida Sans Unicode"/>
              </a:rPr>
              <a:t>заключительных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B895"/>
                </a:solidFill>
                <a:latin typeface="Lucida Sans Unicode"/>
                <a:cs typeface="Lucida Sans Unicode"/>
              </a:rPr>
              <a:t>посмертных</a:t>
            </a:r>
            <a:r>
              <a:rPr dirty="0" sz="2550" spc="-17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0">
                <a:solidFill>
                  <a:srgbClr val="00B895"/>
                </a:solidFill>
                <a:latin typeface="Lucida Sans Unicode"/>
                <a:cs typeface="Lucida Sans Unicode"/>
              </a:rPr>
              <a:t>диагнозов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35">
                <a:solidFill>
                  <a:srgbClr val="00B895"/>
                </a:solidFill>
                <a:latin typeface="Lucida Sans Unicode"/>
                <a:cs typeface="Lucida Sans Unicode"/>
              </a:rPr>
              <a:t>и</a:t>
            </a:r>
            <a:r>
              <a:rPr dirty="0" sz="2550" spc="-155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90">
                <a:solidFill>
                  <a:srgbClr val="00B895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2550" spc="-15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25">
                <a:solidFill>
                  <a:srgbClr val="00B895"/>
                </a:solidFill>
                <a:latin typeface="Lucida Sans Unicode"/>
                <a:cs typeface="Lucida Sans Unicode"/>
              </a:rPr>
              <a:t>свидетельств</a:t>
            </a:r>
            <a:r>
              <a:rPr dirty="0" sz="2550" spc="-18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0">
                <a:solidFill>
                  <a:srgbClr val="00B895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50">
                <a:solidFill>
                  <a:srgbClr val="00B89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00B895"/>
                </a:solidFill>
                <a:latin typeface="Lucida Sans Unicode"/>
                <a:cs typeface="Lucida Sans Unicode"/>
              </a:rPr>
              <a:t>смерти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59709" y="682805"/>
            <a:ext cx="8642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80">
                <a:solidFill>
                  <a:srgbClr val="0050EF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95533" y="6918847"/>
            <a:ext cx="9471660" cy="3999865"/>
            <a:chOff x="10195533" y="6918847"/>
            <a:chExt cx="9471660" cy="39998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891" y="6951389"/>
              <a:ext cx="9442260" cy="39671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95533" y="6918847"/>
              <a:ext cx="9435560" cy="37507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330833" y="7057439"/>
              <a:ext cx="9156065" cy="3680460"/>
            </a:xfrm>
            <a:custGeom>
              <a:avLst/>
              <a:gdLst/>
              <a:ahLst/>
              <a:cxnLst/>
              <a:rect l="l" t="t" r="r" b="b"/>
              <a:pathLst>
                <a:path w="9156065" h="3680459">
                  <a:moveTo>
                    <a:pt x="9017930" y="0"/>
                  </a:moveTo>
                  <a:lnTo>
                    <a:pt x="137755" y="0"/>
                  </a:lnTo>
                  <a:lnTo>
                    <a:pt x="94203" y="7020"/>
                  </a:lnTo>
                  <a:lnTo>
                    <a:pt x="56387" y="26571"/>
                  </a:lnTo>
                  <a:lnTo>
                    <a:pt x="26571" y="56387"/>
                  </a:lnTo>
                  <a:lnTo>
                    <a:pt x="7020" y="94203"/>
                  </a:lnTo>
                  <a:lnTo>
                    <a:pt x="0" y="137755"/>
                  </a:lnTo>
                  <a:lnTo>
                    <a:pt x="0" y="3542631"/>
                  </a:lnTo>
                  <a:lnTo>
                    <a:pt x="7020" y="3586172"/>
                  </a:lnTo>
                  <a:lnTo>
                    <a:pt x="26571" y="3623987"/>
                  </a:lnTo>
                  <a:lnTo>
                    <a:pt x="56387" y="3653807"/>
                  </a:lnTo>
                  <a:lnTo>
                    <a:pt x="94203" y="3673363"/>
                  </a:lnTo>
                  <a:lnTo>
                    <a:pt x="137755" y="3680386"/>
                  </a:lnTo>
                  <a:lnTo>
                    <a:pt x="9017930" y="3680386"/>
                  </a:lnTo>
                  <a:lnTo>
                    <a:pt x="9061481" y="3673363"/>
                  </a:lnTo>
                  <a:lnTo>
                    <a:pt x="9099297" y="3653807"/>
                  </a:lnTo>
                  <a:lnTo>
                    <a:pt x="9129114" y="3623987"/>
                  </a:lnTo>
                  <a:lnTo>
                    <a:pt x="9148665" y="3586172"/>
                  </a:lnTo>
                  <a:lnTo>
                    <a:pt x="9155685" y="3542631"/>
                  </a:lnTo>
                  <a:lnTo>
                    <a:pt x="9155685" y="137755"/>
                  </a:lnTo>
                  <a:lnTo>
                    <a:pt x="9148665" y="94203"/>
                  </a:lnTo>
                  <a:lnTo>
                    <a:pt x="9129114" y="56387"/>
                  </a:lnTo>
                  <a:lnTo>
                    <a:pt x="9099297" y="26571"/>
                  </a:lnTo>
                  <a:lnTo>
                    <a:pt x="9061481" y="7020"/>
                  </a:lnTo>
                  <a:lnTo>
                    <a:pt x="9017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487714" y="7131575"/>
            <a:ext cx="12166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 i="1">
                <a:solidFill>
                  <a:srgbClr val="0050EF"/>
                </a:solidFill>
                <a:latin typeface="Segoe UI"/>
                <a:cs typeface="Segoe UI"/>
              </a:rPr>
              <a:t>Пример</a:t>
            </a:r>
            <a:r>
              <a:rPr dirty="0" sz="2000" spc="-65" b="1" i="1">
                <a:solidFill>
                  <a:srgbClr val="0050EF"/>
                </a:solidFill>
                <a:latin typeface="Segoe UI"/>
                <a:cs typeface="Segoe UI"/>
              </a:rPr>
              <a:t> </a:t>
            </a:r>
            <a:r>
              <a:rPr dirty="0" sz="2000" b="1" i="1">
                <a:solidFill>
                  <a:srgbClr val="0050EF"/>
                </a:solidFill>
                <a:latin typeface="Segoe UI"/>
                <a:cs typeface="Segoe UI"/>
              </a:rPr>
              <a:t>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54197" y="7742608"/>
            <a:ext cx="6324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U</a:t>
            </a:r>
            <a:r>
              <a:rPr dirty="0" sz="2000" spc="-114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11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42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3704" y="7131575"/>
            <a:ext cx="6092190" cy="3192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Заключительный</a:t>
            </a:r>
            <a:r>
              <a:rPr dirty="0" sz="200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диагноз: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5"/>
              </a:lnSpc>
              <a:spcBef>
                <a:spcPts val="25"/>
              </a:spcBef>
            </a:pP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овное</a:t>
            </a:r>
            <a:r>
              <a:rPr dirty="0" sz="200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забол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вание: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5"/>
              </a:lnSpc>
            </a:pPr>
            <a:r>
              <a:rPr dirty="0" sz="2000" spc="-150">
                <a:solidFill>
                  <a:srgbClr val="525252"/>
                </a:solidFill>
                <a:latin typeface="Lucida Sans Unicode"/>
                <a:cs typeface="Lucida Sans Unicode"/>
              </a:rPr>
              <a:t>COV</a:t>
            </a:r>
            <a:r>
              <a:rPr dirty="0" sz="2000" spc="-70">
                <a:solidFill>
                  <a:srgbClr val="525252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185">
                <a:solidFill>
                  <a:srgbClr val="525252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-355">
                <a:solidFill>
                  <a:srgbClr val="525252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330">
                <a:solidFill>
                  <a:srgbClr val="525252"/>
                </a:solidFill>
                <a:latin typeface="Lucida Sans Unicode"/>
                <a:cs typeface="Lucida Sans Unicode"/>
              </a:rPr>
              <a:t>19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положител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15">
                <a:solidFill>
                  <a:srgbClr val="525252"/>
                </a:solidFill>
                <a:latin typeface="Lucida Sans Unicode"/>
                <a:cs typeface="Lucida Sans Unicode"/>
              </a:rPr>
              <a:t>ым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лабораторн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ы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м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тестом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5"/>
              </a:lnSpc>
              <a:spcBef>
                <a:spcPts val="450"/>
              </a:spcBef>
            </a:pP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Осложнения:</a:t>
            </a:r>
            <a:endParaRPr sz="2000">
              <a:latin typeface="Lucida Sans Unicode"/>
              <a:cs typeface="Lucida Sans Unicode"/>
            </a:endParaRPr>
          </a:p>
          <a:p>
            <a:pPr marL="239395" indent="-158750">
              <a:lnSpc>
                <a:spcPts val="2395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000" spc="-20">
                <a:solidFill>
                  <a:srgbClr val="525252"/>
                </a:solidFill>
                <a:latin typeface="Lucida Sans Unicode"/>
                <a:cs typeface="Lucida Sans Unicode"/>
              </a:rPr>
              <a:t>левосторонняя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долевая</a:t>
            </a:r>
            <a:r>
              <a:rPr dirty="0" sz="2000" spc="-114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25252"/>
                </a:solidFill>
                <a:latin typeface="Lucida Sans Unicode"/>
                <a:cs typeface="Lucida Sans Unicode"/>
              </a:rPr>
              <a:t>пневмония;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сепсис;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дыхательная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недостаточность.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Сопутствующие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000" spc="-10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12700" marR="1060450">
              <a:lnSpc>
                <a:spcPts val="2420"/>
              </a:lnSpc>
              <a:spcBef>
                <a:spcPts val="70"/>
              </a:spcBef>
            </a:pPr>
            <a:r>
              <a:rPr dirty="0" sz="2000" spc="-20">
                <a:solidFill>
                  <a:srgbClr val="525252"/>
                </a:solidFill>
                <a:latin typeface="Lucida Sans Unicode"/>
                <a:cs typeface="Lucida Sans Unicode"/>
              </a:rPr>
              <a:t>болезн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525252"/>
                </a:solidFill>
                <a:latin typeface="Lucida Sans Unicode"/>
                <a:cs typeface="Lucida Sans Unicode"/>
              </a:rPr>
              <a:t>вызванная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ВИЧ,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туберку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езом  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саркомой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Капоши.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2280" y="6918893"/>
            <a:ext cx="9471660" cy="4056379"/>
            <a:chOff x="482280" y="6918893"/>
            <a:chExt cx="9471660" cy="4056379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638" y="6951389"/>
              <a:ext cx="9442260" cy="39671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280" y="6918893"/>
              <a:ext cx="9235883" cy="40562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17580" y="7057439"/>
              <a:ext cx="9156065" cy="3680460"/>
            </a:xfrm>
            <a:custGeom>
              <a:avLst/>
              <a:gdLst/>
              <a:ahLst/>
              <a:cxnLst/>
              <a:rect l="l" t="t" r="r" b="b"/>
              <a:pathLst>
                <a:path w="9156065" h="3680459">
                  <a:moveTo>
                    <a:pt x="9017930" y="0"/>
                  </a:moveTo>
                  <a:lnTo>
                    <a:pt x="137755" y="0"/>
                  </a:lnTo>
                  <a:lnTo>
                    <a:pt x="94214" y="7020"/>
                  </a:lnTo>
                  <a:lnTo>
                    <a:pt x="56399" y="26571"/>
                  </a:lnTo>
                  <a:lnTo>
                    <a:pt x="26579" y="56387"/>
                  </a:lnTo>
                  <a:lnTo>
                    <a:pt x="7022" y="94203"/>
                  </a:lnTo>
                  <a:lnTo>
                    <a:pt x="0" y="137755"/>
                  </a:lnTo>
                  <a:lnTo>
                    <a:pt x="0" y="3542631"/>
                  </a:lnTo>
                  <a:lnTo>
                    <a:pt x="7022" y="3586172"/>
                  </a:lnTo>
                  <a:lnTo>
                    <a:pt x="26579" y="3623987"/>
                  </a:lnTo>
                  <a:lnTo>
                    <a:pt x="56399" y="3653807"/>
                  </a:lnTo>
                  <a:lnTo>
                    <a:pt x="94214" y="3673363"/>
                  </a:lnTo>
                  <a:lnTo>
                    <a:pt x="137755" y="3680386"/>
                  </a:lnTo>
                  <a:lnTo>
                    <a:pt x="9017930" y="3680386"/>
                  </a:lnTo>
                  <a:lnTo>
                    <a:pt x="9061481" y="3673363"/>
                  </a:lnTo>
                  <a:lnTo>
                    <a:pt x="9099297" y="3653807"/>
                  </a:lnTo>
                  <a:lnTo>
                    <a:pt x="9129114" y="3623987"/>
                  </a:lnTo>
                  <a:lnTo>
                    <a:pt x="9148665" y="3586172"/>
                  </a:lnTo>
                  <a:lnTo>
                    <a:pt x="9155685" y="3542631"/>
                  </a:lnTo>
                  <a:lnTo>
                    <a:pt x="9155685" y="137755"/>
                  </a:lnTo>
                  <a:lnTo>
                    <a:pt x="9148665" y="94203"/>
                  </a:lnTo>
                  <a:lnTo>
                    <a:pt x="9129114" y="56387"/>
                  </a:lnTo>
                  <a:lnTo>
                    <a:pt x="9099297" y="26571"/>
                  </a:lnTo>
                  <a:lnTo>
                    <a:pt x="9061481" y="7020"/>
                  </a:lnTo>
                  <a:lnTo>
                    <a:pt x="9017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73787" y="7131575"/>
            <a:ext cx="12166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 i="1">
                <a:solidFill>
                  <a:srgbClr val="0050EF"/>
                </a:solidFill>
                <a:latin typeface="Segoe UI"/>
                <a:cs typeface="Segoe UI"/>
              </a:rPr>
              <a:t>Пример</a:t>
            </a:r>
            <a:r>
              <a:rPr dirty="0" sz="2000" spc="-65" b="1" i="1">
                <a:solidFill>
                  <a:srgbClr val="0050EF"/>
                </a:solidFill>
                <a:latin typeface="Segoe UI"/>
                <a:cs typeface="Segoe UI"/>
              </a:rPr>
              <a:t> </a:t>
            </a:r>
            <a:r>
              <a:rPr dirty="0" sz="2000" b="1" i="1">
                <a:solidFill>
                  <a:srgbClr val="0050EF"/>
                </a:solidFill>
                <a:latin typeface="Segoe UI"/>
                <a:cs typeface="Segoe UI"/>
              </a:rPr>
              <a:t>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92913" y="7742608"/>
            <a:ext cx="5810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U</a:t>
            </a:r>
            <a:r>
              <a:rPr dirty="0" sz="2000" spc="-155">
                <a:solidFill>
                  <a:srgbClr val="0050E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550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290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2000" spc="-42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9814" y="7131575"/>
            <a:ext cx="5474335" cy="349757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255520">
              <a:lnSpc>
                <a:spcPct val="101000"/>
              </a:lnSpc>
              <a:spcBef>
                <a:spcPts val="75"/>
              </a:spcBef>
            </a:pPr>
            <a:r>
              <a:rPr dirty="0" sz="2000" spc="-15">
                <a:solidFill>
                  <a:srgbClr val="525252"/>
                </a:solidFill>
                <a:latin typeface="Lucida Sans Unicode"/>
                <a:cs typeface="Lucida Sans Unicode"/>
              </a:rPr>
              <a:t>Заключительный</a:t>
            </a:r>
            <a:r>
              <a:rPr dirty="0" sz="2000" spc="-12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диагноз: </a:t>
            </a:r>
            <a:r>
              <a:rPr dirty="0" sz="2000" spc="-62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525252"/>
                </a:solidFill>
                <a:latin typeface="Lucida Sans Unicode"/>
                <a:cs typeface="Lucida Sans Unicode"/>
              </a:rPr>
              <a:t>овное</a:t>
            </a:r>
            <a:r>
              <a:rPr dirty="0" sz="2000" spc="-13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заб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0">
                <a:solidFill>
                  <a:srgbClr val="525252"/>
                </a:solidFill>
                <a:latin typeface="Lucida Sans Unicode"/>
                <a:cs typeface="Lucida Sans Unicode"/>
              </a:rPr>
              <a:t>лев</a:t>
            </a:r>
            <a:r>
              <a:rPr dirty="0" sz="2000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ние: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0"/>
              </a:lnSpc>
            </a:pPr>
            <a:r>
              <a:rPr dirty="0" sz="2000" spc="-229">
                <a:solidFill>
                  <a:srgbClr val="525252"/>
                </a:solidFill>
                <a:latin typeface="Lucida Sans Unicode"/>
                <a:cs typeface="Lucida Sans Unicode"/>
              </a:rPr>
              <a:t>COVID-19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395"/>
              </a:lnSpc>
              <a:spcBef>
                <a:spcPts val="455"/>
              </a:spcBef>
            </a:pP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Осложнения:</a:t>
            </a:r>
            <a:endParaRPr sz="2000">
              <a:latin typeface="Lucida Sans Unicode"/>
              <a:cs typeface="Lucida Sans Unicode"/>
            </a:endParaRPr>
          </a:p>
          <a:p>
            <a:pPr marL="239395" indent="-158750">
              <a:lnSpc>
                <a:spcPts val="2395"/>
              </a:lnSpc>
              <a:buFont typeface="Arial MT"/>
              <a:buChar char="•"/>
              <a:tabLst>
                <a:tab pos="240029" algn="l"/>
              </a:tabLst>
            </a:pP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60">
                <a:solidFill>
                  <a:srgbClr val="525252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204">
                <a:solidFill>
                  <a:srgbClr val="525252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">
                <a:solidFill>
                  <a:srgbClr val="525252"/>
                </a:solidFill>
                <a:latin typeface="Lucida Sans Unicode"/>
                <a:cs typeface="Lucida Sans Unicode"/>
              </a:rPr>
              <a:t>оронняя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0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5">
                <a:solidFill>
                  <a:srgbClr val="525252"/>
                </a:solidFill>
                <a:latin typeface="Lucida Sans Unicode"/>
                <a:cs typeface="Lucida Sans Unicode"/>
              </a:rPr>
              <a:t>лев</a:t>
            </a:r>
            <a:r>
              <a:rPr dirty="0" sz="2000" spc="-5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100">
                <a:solidFill>
                  <a:srgbClr val="525252"/>
                </a:solidFill>
                <a:latin typeface="Lucida Sans Unicode"/>
                <a:cs typeface="Lucida Sans Unicode"/>
              </a:rPr>
              <a:t>я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25252"/>
                </a:solidFill>
                <a:latin typeface="Lucida Sans Unicode"/>
                <a:cs typeface="Lucida Sans Unicode"/>
              </a:rPr>
              <a:t>пневмония;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острый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респир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орный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дистре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14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355">
                <a:solidFill>
                  <a:srgbClr val="525252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син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ром;</a:t>
            </a:r>
            <a:endParaRPr sz="2000">
              <a:latin typeface="Lucida Sans Unicode"/>
              <a:cs typeface="Lucida Sans Unicode"/>
            </a:endParaRPr>
          </a:p>
          <a:p>
            <a:pPr marL="236220" indent="-1555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дыхательная</a:t>
            </a:r>
            <a:r>
              <a:rPr dirty="0" sz="2000" spc="-11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525252"/>
                </a:solidFill>
                <a:latin typeface="Lucida Sans Unicode"/>
                <a:cs typeface="Lucida Sans Unicode"/>
              </a:rPr>
              <a:t>недостаточность.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Сопу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5">
                <a:solidFill>
                  <a:srgbClr val="525252"/>
                </a:solidFill>
                <a:latin typeface="Lucida Sans Unicode"/>
                <a:cs typeface="Lucida Sans Unicode"/>
              </a:rPr>
              <a:t>ст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50">
                <a:solidFill>
                  <a:srgbClr val="525252"/>
                </a:solidFill>
                <a:latin typeface="Lucida Sans Unicode"/>
                <a:cs typeface="Lucida Sans Unicode"/>
              </a:rPr>
              <a:t>ующие</a:t>
            </a:r>
            <a:r>
              <a:rPr dirty="0" sz="2000" spc="-114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525252"/>
                </a:solidFill>
                <a:latin typeface="Lucida Sans Unicode"/>
                <a:cs typeface="Lucida Sans Unicode"/>
              </a:rPr>
              <a:t>з</a:t>
            </a:r>
            <a:r>
              <a:rPr dirty="0" sz="2000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5">
                <a:solidFill>
                  <a:srgbClr val="525252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10">
                <a:solidFill>
                  <a:srgbClr val="525252"/>
                </a:solidFill>
                <a:latin typeface="Lucida Sans Unicode"/>
                <a:cs typeface="Lucida Sans Unicode"/>
              </a:rPr>
              <a:t>лев</a:t>
            </a:r>
            <a:r>
              <a:rPr dirty="0" sz="2000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>
                <a:solidFill>
                  <a:srgbClr val="525252"/>
                </a:solidFill>
                <a:latin typeface="Lucida Sans Unicode"/>
                <a:cs typeface="Lucida Sans Unicode"/>
              </a:rPr>
              <a:t>ни</a:t>
            </a:r>
            <a:r>
              <a:rPr dirty="0" sz="2000" spc="5">
                <a:solidFill>
                  <a:srgbClr val="525252"/>
                </a:solidFill>
                <a:latin typeface="Lucida Sans Unicode"/>
                <a:cs typeface="Lucida Sans Unicode"/>
              </a:rPr>
              <a:t>я</a:t>
            </a:r>
            <a:r>
              <a:rPr dirty="0" sz="2000">
                <a:solidFill>
                  <a:srgbClr val="525252"/>
                </a:solidFill>
                <a:latin typeface="Segoe UI"/>
                <a:cs typeface="Segoe UI"/>
              </a:rPr>
              <a:t>:</a:t>
            </a:r>
            <a:endParaRPr sz="2000">
              <a:latin typeface="Segoe UI"/>
              <a:cs typeface="Segoe UI"/>
            </a:endParaRPr>
          </a:p>
          <a:p>
            <a:pPr marL="236220" indent="-15557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постинфарктный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25252"/>
                </a:solidFill>
                <a:latin typeface="Lucida Sans Unicode"/>
                <a:cs typeface="Lucida Sans Unicode"/>
              </a:rPr>
              <a:t>кардиосклероз;</a:t>
            </a:r>
            <a:endParaRPr sz="2000">
              <a:latin typeface="Lucida Sans Unicode"/>
              <a:cs typeface="Lucida Sans Unicode"/>
            </a:endParaRPr>
          </a:p>
          <a:p>
            <a:pPr marL="215265" marR="1279525" indent="-1346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36854" algn="l"/>
              </a:tabLst>
            </a:pPr>
            <a:r>
              <a:rPr dirty="0" sz="2000" spc="-30">
                <a:solidFill>
                  <a:srgbClr val="525252"/>
                </a:solidFill>
                <a:latin typeface="Lucida Sans Unicode"/>
                <a:cs typeface="Lucida Sans Unicode"/>
              </a:rPr>
              <a:t>гипертензивная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525252"/>
                </a:solidFill>
                <a:latin typeface="Lucida Sans Unicode"/>
                <a:cs typeface="Lucida Sans Unicode"/>
              </a:rPr>
              <a:t>болезнь</a:t>
            </a:r>
            <a:r>
              <a:rPr dirty="0" sz="2000" spc="-9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сердца </a:t>
            </a:r>
            <a:r>
              <a:rPr dirty="0" sz="2000" spc="-62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45">
                <a:solidFill>
                  <a:srgbClr val="525252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75">
                <a:solidFill>
                  <a:srgbClr val="525252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170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15">
                <a:solidFill>
                  <a:srgbClr val="525252"/>
                </a:solidFill>
                <a:latin typeface="Lucida Sans Unicode"/>
                <a:cs typeface="Lucida Sans Unicode"/>
              </a:rPr>
              <a:t>ечной</a:t>
            </a:r>
            <a:r>
              <a:rPr dirty="0" sz="2000" spc="-114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85">
                <a:solidFill>
                  <a:srgbClr val="525252"/>
                </a:solidFill>
                <a:latin typeface="Lucida Sans Unicode"/>
                <a:cs typeface="Lucida Sans Unicode"/>
              </a:rPr>
              <a:t>д</a:t>
            </a:r>
            <a:r>
              <a:rPr dirty="0" sz="2000" spc="-80">
                <a:solidFill>
                  <a:srgbClr val="525252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9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20">
                <a:solidFill>
                  <a:srgbClr val="525252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35">
                <a:solidFill>
                  <a:srgbClr val="525252"/>
                </a:solidFill>
                <a:latin typeface="Lucida Sans Unicode"/>
                <a:cs typeface="Lucida Sans Unicode"/>
              </a:rPr>
              <a:t>очност</a:t>
            </a:r>
            <a:r>
              <a:rPr dirty="0" sz="2000" spc="-40">
                <a:solidFill>
                  <a:srgbClr val="525252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125">
                <a:solidFill>
                  <a:srgbClr val="525252"/>
                </a:solidFill>
                <a:latin typeface="Lucida Sans Unicode"/>
                <a:cs typeface="Lucida Sans Unicode"/>
              </a:rPr>
              <a:t>ю</a:t>
            </a:r>
            <a:r>
              <a:rPr dirty="0" sz="2000" spc="-105">
                <a:solidFill>
                  <a:srgbClr val="525252"/>
                </a:solidFill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1001" y="628430"/>
            <a:ext cx="50038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70">
                <a:solidFill>
                  <a:srgbClr val="A6A6A6"/>
                </a:solidFill>
                <a:latin typeface="Lucida Sans Unicode"/>
                <a:cs typeface="Lucida Sans Unicode"/>
              </a:rPr>
              <a:t>52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11"/>
          <a:ext cx="18895060" cy="850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2895"/>
                <a:gridCol w="8431530"/>
              </a:tblGrid>
              <a:tr h="511713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0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Признаки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патологии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9695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50E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Возможная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формулировка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200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заключении: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969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0050EF"/>
                    </a:solidFill>
                  </a:tcPr>
                </a:tc>
              </a:tr>
              <a:tr h="2552793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700" spc="-9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ичн</a:t>
                      </a:r>
                      <a:r>
                        <a:rPr dirty="0" sz="1700" spc="-2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700" spc="-1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 spc="-2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тина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marR="1887855" indent="-256540">
                        <a:lnSpc>
                          <a:spcPct val="101099"/>
                        </a:lnSpc>
                        <a:spcBef>
                          <a:spcPts val="5"/>
                        </a:spcBef>
                        <a:buClr>
                          <a:srgbClr val="0050EF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многочисленные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двухсторонние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субплевральные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ткани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стекла»,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том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числе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симптомом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«булыжной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мостовой»;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marR="758825" indent="-256540">
                        <a:lnSpc>
                          <a:spcPct val="101099"/>
                        </a:lnSpc>
                        <a:buClr>
                          <a:srgbClr val="0050EF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многочисленные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двусторонние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округлые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стекла» </a:t>
                      </a:r>
                      <a:r>
                        <a:rPr dirty="0" sz="1700" spc="-5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глубине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ткани,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том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числе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и/или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симптомом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«булыжной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мостовой»;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50EF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ткани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виде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сочетания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стекла»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консолидации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симптом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«обратного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ореола»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как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признаки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организующейся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пневмонии.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20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5EDFD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Высо</a:t>
                      </a:r>
                      <a:r>
                        <a:rPr dirty="0" sz="1700" spc="-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dirty="0" sz="1700" spc="-1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вероятность</a:t>
                      </a:r>
                      <a:r>
                        <a:rPr dirty="0" sz="1700" spc="-13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пнев</a:t>
                      </a:r>
                      <a:r>
                        <a:rPr dirty="0" sz="1700" spc="-1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онии</a:t>
                      </a:r>
                      <a:r>
                        <a:rPr dirty="0" sz="1700" spc="-10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COVI</a:t>
                      </a:r>
                      <a:r>
                        <a:rPr dirty="0" sz="1700" spc="-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dirty="0" sz="1700" spc="-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5">
                          <a:solidFill>
                            <a:srgbClr val="0050E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,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учетом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клин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ческой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ка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тины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имеются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типичные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КТ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признаки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заболевания.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Схож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изменения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могут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ечат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ся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2381885">
                        <a:lnSpc>
                          <a:spcPct val="101099"/>
                        </a:lnSpc>
                      </a:pP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вирусных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пневмониях,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также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болезнях </a:t>
                      </a:r>
                      <a:r>
                        <a:rPr dirty="0" sz="1700" spc="-5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соединительной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ткани,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быть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связанными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4514215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токсическими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йстви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ям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лекар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тв 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меть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угую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этиол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оги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ю.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20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5EDFD"/>
                    </a:solidFill>
                  </a:tcPr>
                </a:tc>
              </a:tr>
              <a:tr h="2511421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ределенная</a:t>
                      </a:r>
                      <a:r>
                        <a:rPr dirty="0" sz="17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ртина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marR="5290820" indent="-256540">
                        <a:lnSpc>
                          <a:spcPct val="101099"/>
                        </a:lnSpc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преимущественно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прикорневой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локализации;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мелкие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стекла»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marR="4740275">
                        <a:lnSpc>
                          <a:spcPct val="101099"/>
                        </a:lnSpc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типичного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(периферического)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распределения,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округлой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формы;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односторонние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стекла»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пределах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одной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доли,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нее.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EF1D5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Средняя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(неопределенная)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вероятность</a:t>
                      </a:r>
                      <a:r>
                        <a:rPr dirty="0" sz="17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пневмонии</a:t>
                      </a:r>
                      <a:r>
                        <a:rPr dirty="0" sz="17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COVID-19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30">
                          <a:latin typeface="Lucida Sans Unicode"/>
                          <a:cs typeface="Lucida Sans Unicode"/>
                        </a:rPr>
                        <a:t>Выявленные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изменения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могут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быть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проявлением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75">
                          <a:latin typeface="Lucida Sans Unicode"/>
                          <a:cs typeface="Lucida Sans Unicode"/>
                        </a:rPr>
                        <a:t>COVID-19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пневмонии,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295910">
                        <a:lnSpc>
                          <a:spcPct val="101099"/>
                        </a:lnSpc>
                      </a:pP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они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неспецифичны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могут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встречаться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заболеваниях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легких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(указать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каких,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если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возможно.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Например,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сердечная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недостаточность,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бактериальная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пневмония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др.)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Следует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осторожно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интерпретировать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результаты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КТ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пациентов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993140">
                        <a:lnSpc>
                          <a:spcPct val="101099"/>
                        </a:lnSpc>
                      </a:pP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хроническим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сопутствующими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заболеваниями,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которых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высока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вероятность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20">
                          <a:latin typeface="Lucida Sans Unicode"/>
                          <a:cs typeface="Lucida Sans Unicode"/>
                        </a:rPr>
                        <a:t>появления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изменений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грудной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полости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(ИБС,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онкологические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заболевания,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патология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почек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др.).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EF1D5"/>
                    </a:solidFill>
                  </a:tcPr>
                </a:tc>
              </a:tr>
              <a:tr h="2511539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Нети</a:t>
                      </a:r>
                      <a:r>
                        <a:rPr dirty="0" sz="1700" spc="-1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ичная</a:t>
                      </a:r>
                      <a:r>
                        <a:rPr dirty="0" sz="1700" spc="-105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 spc="-1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ртина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консол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ция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доли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(сегме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та);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очаги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числе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сим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том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«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ево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почках»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объемные</a:t>
                      </a:r>
                      <a:r>
                        <a:rPr dirty="0" sz="17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образования;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поло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сти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егких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участках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консол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marR="3082925" indent="-256540">
                        <a:lnSpc>
                          <a:spcPct val="101099"/>
                        </a:lnSpc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равномерное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утолщение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междольковых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перегородок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жидкостью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плевральных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полостях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(картина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отека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легких);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субплевральные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ретикулярные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(сетчатые)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изменения;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384810" indent="-257175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00B895"/>
                        </a:buClr>
                        <a:buFont typeface="Arial MT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лимфаденопатия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изменений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легких.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5F7F4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Альте</a:t>
                      </a:r>
                      <a:r>
                        <a:rPr dirty="0" sz="1700" spc="5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нативный</a:t>
                      </a:r>
                      <a:r>
                        <a:rPr dirty="0" sz="1700" spc="-125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00B895"/>
                          </a:solidFill>
                          <a:latin typeface="Lucida Sans Unicode"/>
                          <a:cs typeface="Lucida Sans Unicode"/>
                        </a:rPr>
                        <a:t>диагноз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4213225">
                        <a:lnSpc>
                          <a:spcPct val="101099"/>
                        </a:lnSpc>
                      </a:pPr>
                      <a:r>
                        <a:rPr dirty="0" sz="1700" spc="30">
                          <a:latin typeface="Lucida Sans Unicode"/>
                          <a:cs typeface="Lucida Sans Unicode"/>
                        </a:rPr>
                        <a:t>Выявленные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изменения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нехарактерны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VI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19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евмонии.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2512695">
                        <a:lnSpc>
                          <a:spcPct val="101099"/>
                        </a:lnSpc>
                      </a:pP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Следует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рассмотреть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возможность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заболеваний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патологических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состояний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9539" marR="4798060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(указа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аких,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если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змож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 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туберкулез, рак 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легкого,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бактериальная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пневмония</a:t>
                      </a:r>
                      <a:r>
                        <a:rPr dirty="0" sz="17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др.).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683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5F7F4"/>
                    </a:solidFill>
                  </a:tcPr>
                </a:tc>
              </a:tr>
              <a:tr h="416521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Норм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льная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ртина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747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Нет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признаков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пневмонии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патологических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изменений*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747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9566" y="10662713"/>
            <a:ext cx="10572750" cy="4184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50" spc="-35">
                <a:solidFill>
                  <a:srgbClr val="1F1F1F"/>
                </a:solidFill>
                <a:latin typeface="Lucida Sans Unicode"/>
                <a:cs typeface="Lucida Sans Unicode"/>
              </a:rPr>
              <a:t>*Следует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1F1F1F"/>
                </a:solidFill>
                <a:latin typeface="Lucida Sans Unicode"/>
                <a:cs typeface="Lucida Sans Unicode"/>
              </a:rPr>
              <a:t>иметь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1F1F1F"/>
                </a:solidFill>
                <a:latin typeface="Lucida Sans Unicode"/>
                <a:cs typeface="Lucida Sans Unicode"/>
              </a:rPr>
              <a:t>виду,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что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начальных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30">
                <a:solidFill>
                  <a:srgbClr val="1F1F1F"/>
                </a:solidFill>
                <a:latin typeface="Lucida Sans Unicode"/>
                <a:cs typeface="Lucida Sans Unicode"/>
              </a:rPr>
              <a:t>стадиях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болезни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0">
                <a:solidFill>
                  <a:srgbClr val="1F1F1F"/>
                </a:solidFill>
                <a:latin typeface="Lucida Sans Unicode"/>
                <a:cs typeface="Lucida Sans Unicode"/>
              </a:rPr>
              <a:t>(1-5</a:t>
            </a:r>
            <a:r>
              <a:rPr dirty="0" sz="12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1F1F1F"/>
                </a:solidFill>
                <a:latin typeface="Lucida Sans Unicode"/>
                <a:cs typeface="Lucida Sans Unicode"/>
              </a:rPr>
              <a:t>дни)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результаты</a:t>
            </a:r>
            <a:r>
              <a:rPr dirty="0" sz="12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КТ </a:t>
            </a:r>
            <a:r>
              <a:rPr dirty="0" sz="1250" spc="-35">
                <a:solidFill>
                  <a:srgbClr val="1F1F1F"/>
                </a:solidFill>
                <a:latin typeface="Lucida Sans Unicode"/>
                <a:cs typeface="Lucida Sans Unicode"/>
              </a:rPr>
              <a:t>могут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12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1F1F1F"/>
                </a:solidFill>
                <a:latin typeface="Lucida Sans Unicode"/>
                <a:cs typeface="Lucida Sans Unicode"/>
              </a:rPr>
              <a:t>негативными.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Нормальная</a:t>
            </a:r>
            <a:r>
              <a:rPr dirty="0" sz="12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КТ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</a:rPr>
              <a:t>картина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1F1F1F"/>
                </a:solidFill>
                <a:latin typeface="Lucida Sans Unicode"/>
                <a:cs typeface="Lucida Sans Unicode"/>
              </a:rPr>
              <a:t>исключает</a:t>
            </a:r>
            <a:r>
              <a:rPr dirty="0" sz="12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14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2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35">
                <a:solidFill>
                  <a:srgbClr val="1F1F1F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12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1F1F1F"/>
                </a:solidFill>
                <a:latin typeface="Lucida Sans Unicode"/>
                <a:cs typeface="Lucida Sans Unicode"/>
              </a:rPr>
              <a:t>ограничением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1F1F1F"/>
                </a:solidFill>
                <a:latin typeface="Lucida Sans Unicode"/>
                <a:cs typeface="Lucida Sans Unicode"/>
              </a:rPr>
              <a:t>проведении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1F1F1F"/>
                </a:solidFill>
                <a:latin typeface="Lucida Sans Unicode"/>
                <a:cs typeface="Lucida Sans Unicode"/>
              </a:rPr>
              <a:t>иммунологических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</a:rPr>
              <a:t>(ПЦР)</a:t>
            </a:r>
            <a:r>
              <a:rPr dirty="0" sz="12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1F1F1F"/>
                </a:solidFill>
                <a:latin typeface="Lucida Sans Unicode"/>
                <a:cs typeface="Lucida Sans Unicode"/>
              </a:rPr>
              <a:t>тестов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3639" y="782099"/>
            <a:ext cx="17399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884364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5">
                <a:solidFill>
                  <a:srgbClr val="FF2D66"/>
                </a:solidFill>
              </a:rPr>
              <a:t>Рекомендации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90">
                <a:solidFill>
                  <a:srgbClr val="FF2D66"/>
                </a:solidFill>
              </a:rPr>
              <a:t>по</a:t>
            </a:r>
            <a:r>
              <a:rPr dirty="0" spc="-204">
                <a:solidFill>
                  <a:srgbClr val="FF2D66"/>
                </a:solidFill>
              </a:rPr>
              <a:t> </a:t>
            </a:r>
            <a:r>
              <a:rPr dirty="0" spc="-40">
                <a:solidFill>
                  <a:srgbClr val="FF2D66"/>
                </a:solidFill>
              </a:rPr>
              <a:t>формулировке</a:t>
            </a:r>
            <a:r>
              <a:rPr dirty="0" spc="-204">
                <a:solidFill>
                  <a:srgbClr val="FF2D66"/>
                </a:solidFill>
              </a:rPr>
              <a:t> </a:t>
            </a:r>
            <a:r>
              <a:rPr dirty="0">
                <a:solidFill>
                  <a:srgbClr val="FF2D66"/>
                </a:solidFill>
              </a:rPr>
              <a:t>заключения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491617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(КТ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сследование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лёгких)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3364" y="628430"/>
            <a:ext cx="50800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40">
                <a:solidFill>
                  <a:srgbClr val="A6A6A6"/>
                </a:solidFill>
                <a:latin typeface="Lucida Sans Unicode"/>
                <a:cs typeface="Lucida Sans Unicode"/>
              </a:rPr>
              <a:t>53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060" cy="8687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800"/>
                <a:gridCol w="15415260"/>
              </a:tblGrid>
              <a:tr h="1018116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455"/>
                        </a:spcBef>
                      </a:pP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r>
                        <a:rPr dirty="0" sz="25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25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цесса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311785"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2455"/>
                        </a:spcBef>
                      </a:pPr>
                      <a:r>
                        <a:rPr dirty="0" sz="25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Признаки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311785">
                    <a:solidFill>
                      <a:srgbClr val="0450EF"/>
                    </a:solidFill>
                  </a:tcPr>
                </a:tc>
              </a:tr>
              <a:tr h="2227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20650" marR="91440" indent="187325">
                        <a:lnSpc>
                          <a:spcPct val="100000"/>
                        </a:lnSpc>
                        <a:spcBef>
                          <a:spcPts val="2780"/>
                        </a:spcBef>
                      </a:pPr>
                      <a:r>
                        <a:rPr dirty="0" sz="2000" spc="-15" b="1">
                          <a:latin typeface="Trebuchet MS"/>
                          <a:cs typeface="Trebuchet MS"/>
                        </a:rPr>
                        <a:t>Начальные</a:t>
                      </a:r>
                      <a:r>
                        <a:rPr dirty="0" sz="2000" spc="5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 b="1">
                          <a:latin typeface="Trebuchet MS"/>
                          <a:cs typeface="Trebuchet MS"/>
                        </a:rPr>
                        <a:t>проявления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2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рвые</a:t>
                      </a:r>
                      <a:r>
                        <a:rPr dirty="0" sz="20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дни</a:t>
                      </a:r>
                      <a:r>
                        <a:rPr dirty="0" sz="20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бол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ва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CCDCFB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Типичная</a:t>
                      </a:r>
                      <a:r>
                        <a:rPr dirty="0" sz="17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картин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а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407670" marR="3202305" indent="-309245">
                        <a:lnSpc>
                          <a:spcPct val="101600"/>
                        </a:lnSpc>
                        <a:spcBef>
                          <a:spcPts val="5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субплевральные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нее,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с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утолщением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перегородок </a:t>
                      </a:r>
                      <a:r>
                        <a:rPr dirty="0" sz="1550" spc="-4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(симптом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«булыжной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мостовой»)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них;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округлой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формы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перибронхиального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расположения,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без,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утолщением</a:t>
                      </a:r>
                      <a:r>
                        <a:rPr dirty="0" sz="155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перегородок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(симптом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«булыжной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мостовой»)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них;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сочетание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консолидации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симптомом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«обратного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ореола»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85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признаков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организующейся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пневмонии;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расположение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изменений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двухстороннее,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преимущественно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периферическое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0825">
                    <a:solidFill>
                      <a:srgbClr val="CCDCFB"/>
                    </a:solidFill>
                  </a:tcPr>
                </a:tc>
              </a:tr>
              <a:tr h="1197289">
                <a:tc>
                  <a:txBody>
                    <a:bodyPr/>
                    <a:lstStyle/>
                    <a:p>
                      <a:pPr marL="124460" marR="95885" indent="36830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dirty="0" sz="2000" b="1">
                          <a:latin typeface="Trebuchet MS"/>
                          <a:cs typeface="Trebuchet MS"/>
                        </a:rPr>
                        <a:t>Пол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жительная</a:t>
                      </a:r>
                      <a:r>
                        <a:rPr dirty="0" sz="20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дина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ика 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изме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ений</a:t>
                      </a:r>
                      <a:r>
                        <a:rPr dirty="0" sz="20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(стабилизация)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90830">
                    <a:solidFill>
                      <a:srgbClr val="99B9F8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1070610" indent="-309245">
                        <a:lnSpc>
                          <a:spcPct val="101699"/>
                        </a:lnSpc>
                        <a:spcBef>
                          <a:spcPts val="91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преобразование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консолидации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(нарастание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плотности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измененных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ткани) </a:t>
                      </a:r>
                      <a:r>
                        <a:rPr dirty="0" sz="1550" spc="-4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видимого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5">
                          <a:latin typeface="Lucida Sans Unicode"/>
                          <a:cs typeface="Lucida Sans Unicode"/>
                        </a:rPr>
                        <a:t>увеличения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объема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(протяженности)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поражения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легких;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>
                          <a:latin typeface="Lucida Sans Unicode"/>
                          <a:cs typeface="Lucida Sans Unicode"/>
                        </a:rPr>
                        <a:t>формирования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картины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организующейся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пневмонии;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уменьшение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размеров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уплотненных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ткани.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5570">
                    <a:solidFill>
                      <a:srgbClr val="99B9F8"/>
                    </a:solidFill>
                  </a:tcPr>
                </a:tc>
              </a:tr>
              <a:tr h="4243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 marL="193040" marR="162560">
                        <a:lnSpc>
                          <a:spcPct val="100000"/>
                        </a:lnSpc>
                        <a:spcBef>
                          <a:spcPts val="2385"/>
                        </a:spcBef>
                      </a:pPr>
                      <a:r>
                        <a:rPr dirty="0" sz="2000" b="1">
                          <a:latin typeface="Trebuchet MS"/>
                          <a:cs typeface="Trebuchet MS"/>
                        </a:rPr>
                        <a:t>Отриц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тель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20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дин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мика  </a:t>
                      </a:r>
                      <a:r>
                        <a:rPr dirty="0" sz="2000" spc="-20" b="1">
                          <a:latin typeface="Trebuchet MS"/>
                          <a:cs typeface="Trebuchet MS"/>
                        </a:rPr>
                        <a:t>изменений </a:t>
                      </a:r>
                      <a:r>
                        <a:rPr dirty="0" sz="2000" spc="-15" b="1">
                          <a:latin typeface="Trebuchet MS"/>
                          <a:cs typeface="Trebuchet MS"/>
                        </a:rPr>
                        <a:t> (прогрессирование)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991A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астание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изме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ен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ий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увеличение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размеров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(протяженности,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объема)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имевшихся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стекла»;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10">
                          <a:latin typeface="Lucida Sans Unicode"/>
                          <a:cs typeface="Lucida Sans Unicode"/>
                        </a:rPr>
                        <a:t>появление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новых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стекла»;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>
                          <a:latin typeface="Lucida Sans Unicode"/>
                          <a:cs typeface="Lucida Sans Unicode"/>
                        </a:rPr>
                        <a:t>слияние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отдельных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крупные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вплоть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85"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субтотального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поражения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легких;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выраженность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по-прежнему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значительно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преобладает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над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консолидацией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Появление</a:t>
                      </a:r>
                      <a:r>
                        <a:rPr dirty="0" sz="17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10" b="1">
                          <a:latin typeface="Trebuchet MS"/>
                          <a:cs typeface="Trebuchet MS"/>
                        </a:rPr>
                        <a:t>новых</a:t>
                      </a:r>
                      <a:r>
                        <a:rPr dirty="0" sz="17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20" b="1">
                          <a:latin typeface="Trebuchet MS"/>
                          <a:cs typeface="Trebuchet MS"/>
                        </a:rPr>
                        <a:t>признаков</a:t>
                      </a:r>
                      <a:r>
                        <a:rPr dirty="0" sz="170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патологических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процессов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>
                          <a:latin typeface="Lucida Sans Unicode"/>
                          <a:cs typeface="Lucida Sans Unicode"/>
                        </a:rPr>
                        <a:t>левожелудочковая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недостаточность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(гидростатический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кардиогенный отек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легких,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двухсторонний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плевральный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выпот);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респираторный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дистресс-синдром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(отек</a:t>
                      </a:r>
                      <a:r>
                        <a:rPr dirty="0" sz="155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легких);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бактериальная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пневмония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latin typeface="Lucida Sans Unicode"/>
                          <a:cs typeface="Lucida Sans Unicode"/>
                        </a:rPr>
                        <a:t>(новые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локальные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участки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консолидации,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левосторонний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плевральный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выпот);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абсцесс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легкого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множественные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септические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эмболии;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пневмоторакс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пневмомедиастинум;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marR="2095500" indent="-309245">
                        <a:lnSpc>
                          <a:spcPct val="101600"/>
                        </a:lnSpc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тромбоэмболия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мелких </a:t>
                      </a:r>
                      <a:r>
                        <a:rPr dirty="0" sz="1550" spc="10">
                          <a:latin typeface="Lucida Sans Unicode"/>
                          <a:cs typeface="Lucida Sans Unicode"/>
                        </a:rPr>
                        <a:t>ветвей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артерии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40"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т.ч.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снижении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сатурации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фоне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стабильной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рентгенологической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картины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40">
                          <a:latin typeface="Lucida Sans Unicode"/>
                          <a:cs typeface="Lucida Sans Unicode"/>
                        </a:rPr>
                        <a:t>– </a:t>
                      </a:r>
                      <a:r>
                        <a:rPr dirty="0" sz="1550" spc="-4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может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latin typeface="Lucida Sans Unicode"/>
                          <a:cs typeface="Lucida Sans Unicode"/>
                        </a:rPr>
                        <a:t>потребоваться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80">
                          <a:latin typeface="Lucida Sans Unicode"/>
                          <a:cs typeface="Lucida Sans Unicode"/>
                        </a:rPr>
                        <a:t>КТ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latin typeface="Lucida Sans Unicode"/>
                          <a:cs typeface="Lucida Sans Unicode"/>
                        </a:rPr>
                        <a:t>ОГК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latin typeface="Lucida Sans Unicode"/>
                          <a:cs typeface="Lucida Sans Unicode"/>
                        </a:rPr>
                        <a:t>контрастированием);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07670" indent="-30924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07670" algn="l"/>
                          <a:tab pos="408305" algn="l"/>
                        </a:tabLst>
                      </a:pP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другие.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7495">
                    <a:solidFill>
                      <a:srgbClr val="F991A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73639" y="782099"/>
            <a:ext cx="17399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585851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Динам</a:t>
            </a:r>
            <a:r>
              <a:rPr dirty="0" spc="-130">
                <a:solidFill>
                  <a:srgbClr val="FF2D66"/>
                </a:solidFill>
              </a:rPr>
              <a:t>и</a:t>
            </a:r>
            <a:r>
              <a:rPr dirty="0" spc="-15">
                <a:solidFill>
                  <a:srgbClr val="FF2D66"/>
                </a:solidFill>
              </a:rPr>
              <a:t>ка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80">
                <a:solidFill>
                  <a:srgbClr val="FF2D66"/>
                </a:solidFill>
              </a:rPr>
              <a:t>и</a:t>
            </a:r>
            <a:r>
              <a:rPr dirty="0" spc="-55">
                <a:solidFill>
                  <a:srgbClr val="FF2D66"/>
                </a:solidFill>
              </a:rPr>
              <a:t>зменений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120">
                <a:solidFill>
                  <a:srgbClr val="FF2D66"/>
                </a:solidFill>
              </a:rPr>
              <a:t>в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60">
                <a:solidFill>
                  <a:srgbClr val="FF2D66"/>
                </a:solidFill>
              </a:rPr>
              <a:t>лег</a:t>
            </a:r>
            <a:r>
              <a:rPr dirty="0" spc="-75">
                <a:solidFill>
                  <a:srgbClr val="FF2D66"/>
                </a:solidFill>
              </a:rPr>
              <a:t>к</a:t>
            </a:r>
            <a:r>
              <a:rPr dirty="0" spc="-215">
                <a:solidFill>
                  <a:srgbClr val="FF2D66"/>
                </a:solidFill>
              </a:rPr>
              <a:t>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1115758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7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150" spc="-45">
                <a:solidFill>
                  <a:srgbClr val="565656"/>
                </a:solidFill>
                <a:latin typeface="Lucida Sans Unicode"/>
                <a:cs typeface="Lucida Sans Unicode"/>
              </a:rPr>
              <a:t>анным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565656"/>
                </a:solidFill>
                <a:latin typeface="Lucida Sans Unicode"/>
                <a:cs typeface="Lucida Sans Unicode"/>
              </a:rPr>
              <a:t>рент</a:t>
            </a:r>
            <a:r>
              <a:rPr dirty="0" sz="3150" spc="-14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енографии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омпь</a:t>
            </a:r>
            <a:r>
              <a:rPr dirty="0" sz="3150" spc="-120">
                <a:solidFill>
                  <a:srgbClr val="565656"/>
                </a:solidFill>
                <a:latin typeface="Lucida Sans Unicode"/>
                <a:cs typeface="Lucida Sans Unicode"/>
              </a:rPr>
              <a:t>ю</a:t>
            </a:r>
            <a:r>
              <a:rPr dirty="0" sz="3150" spc="-1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75">
                <a:solidFill>
                  <a:srgbClr val="565656"/>
                </a:solidFill>
                <a:latin typeface="Lucida Sans Unicode"/>
                <a:cs typeface="Lucida Sans Unicode"/>
              </a:rPr>
              <a:t>ерной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омографии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2453" y="628430"/>
            <a:ext cx="5181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00">
                <a:solidFill>
                  <a:srgbClr val="A6A6A6"/>
                </a:solidFill>
                <a:latin typeface="Lucida Sans Unicode"/>
                <a:cs typeface="Lucida Sans Unicode"/>
              </a:rPr>
              <a:t>54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060" cy="8687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7254"/>
                <a:gridCol w="15457805"/>
              </a:tblGrid>
              <a:tr h="1094132">
                <a:tc>
                  <a:txBody>
                    <a:bodyPr/>
                    <a:lstStyle/>
                    <a:p>
                      <a:pPr algn="ctr" marL="64135">
                        <a:lnSpc>
                          <a:spcPct val="100000"/>
                        </a:lnSpc>
                        <a:spcBef>
                          <a:spcPts val="2755"/>
                        </a:spcBef>
                      </a:pP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r>
                        <a:rPr dirty="0" sz="25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25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5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цесса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349885"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2755"/>
                        </a:spcBef>
                      </a:pPr>
                      <a:r>
                        <a:rPr dirty="0" sz="25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Признаки</a:t>
                      </a:r>
                      <a:endParaRPr sz="2550">
                        <a:latin typeface="Trebuchet MS"/>
                        <a:cs typeface="Trebuchet MS"/>
                      </a:endParaRPr>
                    </a:p>
                  </a:txBody>
                  <a:tcPr marL="0" marR="0" marB="0" marT="349885">
                    <a:solidFill>
                      <a:srgbClr val="0450EF"/>
                    </a:solidFill>
                  </a:tcPr>
                </a:tc>
              </a:tr>
              <a:tr h="4777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  <a:p>
                      <a:pPr algn="ctr" marL="568325" marR="495934" indent="190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rebuchet MS"/>
                          <a:cs typeface="Trebuchet MS"/>
                        </a:rPr>
                        <a:t>Картина </a:t>
                      </a:r>
                      <a:r>
                        <a:rPr dirty="0" sz="2000" spc="-10" b="1">
                          <a:latin typeface="Trebuchet MS"/>
                          <a:cs typeface="Trebuchet MS"/>
                        </a:rPr>
                        <a:t>острого </a:t>
                      </a:r>
                      <a:r>
                        <a:rPr dirty="0" sz="2000" spc="-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респираторного </a:t>
                      </a:r>
                      <a:r>
                        <a:rPr dirty="0" sz="2000" spc="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ди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2000" spc="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есс</a:t>
                      </a:r>
                      <a:r>
                        <a:rPr dirty="0" sz="2000" spc="-5" b="1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2000" b="1">
                          <a:latin typeface="Trebuchet MS"/>
                          <a:cs typeface="Trebuchet MS"/>
                        </a:rPr>
                        <a:t>синдрома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F991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ыч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рактерн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ы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двухсторонние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субтотальные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уплотнения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ткани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типу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консолидации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стекла»;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расположение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средних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верхних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отделах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легких;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вздутие</a:t>
                      </a:r>
                      <a:r>
                        <a:rPr dirty="0" sz="17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базальных</a:t>
                      </a:r>
                      <a:r>
                        <a:rPr dirty="0" sz="17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сегментов;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градиент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уплотнений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положения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(на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спине,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животе);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симптом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воз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шной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бронхогра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увеличение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объема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поражения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5"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25">
                          <a:latin typeface="Lucida Sans Unicode"/>
                          <a:cs typeface="Lucida Sans Unicode"/>
                        </a:rPr>
                        <a:t>24–48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0">
                          <a:latin typeface="Lucida Sans Unicode"/>
                          <a:cs typeface="Lucida Sans Unicode"/>
                        </a:rPr>
                        <a:t>часов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фоне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дыхательных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нарушений;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жи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дкос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плевраль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поло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х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(гидротор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кс).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dirty="0" sz="1700" spc="5" b="1">
                          <a:latin typeface="Trebuchet MS"/>
                          <a:cs typeface="Trebuchet MS"/>
                        </a:rPr>
                        <a:t>Обычно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характерны</a:t>
                      </a:r>
                      <a:r>
                        <a:rPr dirty="0" sz="1700" spc="-6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отсутствии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недостаточности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кровообращения)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линий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Керли,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перибронхиальных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муфт;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5"/>
                        </a:spcBef>
                        <a:buClr>
                          <a:srgbClr val="C0000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расширения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левых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камер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сердца,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сосудистой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ножки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сердца;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>
                    <a:solidFill>
                      <a:srgbClr val="F991AC"/>
                    </a:solidFill>
                  </a:tcPr>
                </a:tc>
              </a:tr>
              <a:tr h="2815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 marL="66040">
                        <a:lnSpc>
                          <a:spcPct val="100000"/>
                        </a:lnSpc>
                        <a:spcBef>
                          <a:spcPts val="2735"/>
                        </a:spcBef>
                      </a:pPr>
                      <a:r>
                        <a:rPr dirty="0" sz="2000" spc="-5" b="1">
                          <a:latin typeface="Trebuchet MS"/>
                          <a:cs typeface="Trebuchet MS"/>
                        </a:rPr>
                        <a:t>Разрешение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99B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165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уменьшение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размеров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участков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консолидации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(картины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организующейся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пневмонии);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длительность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существования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изменений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легких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может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существенно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превышать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сроки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клинических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проявлений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инфекции;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marR="1191260" indent="-309245">
                        <a:lnSpc>
                          <a:spcPct val="101099"/>
                        </a:lnSpc>
                        <a:spcBef>
                          <a:spcPts val="86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наличие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остаточных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уплотнений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легочной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ткани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5">
                          <a:latin typeface="Lucida Sans Unicode"/>
                          <a:cs typeface="Lucida Sans Unicode"/>
                        </a:rPr>
                        <a:t>влияет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длительность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терапии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инфекционного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0">
                          <a:latin typeface="Lucida Sans Unicode"/>
                          <a:cs typeface="Lucida Sans Unicode"/>
                        </a:rPr>
                        <a:t>заболевания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30">
                          <a:latin typeface="Lucida Sans Unicode"/>
                          <a:cs typeface="Lucida Sans Unicode"/>
                        </a:rPr>
                        <a:t>является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показанием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продолжению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отсутствии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клинических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проявлений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острого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воспалительного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процесса;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450215" indent="-309245">
                        <a:lnSpc>
                          <a:spcPct val="100000"/>
                        </a:lnSpc>
                        <a:spcBef>
                          <a:spcPts val="880"/>
                        </a:spcBef>
                        <a:buClr>
                          <a:srgbClr val="006FC0"/>
                        </a:buClr>
                        <a:buFont typeface="Symbol"/>
                        <a:buChar char=""/>
                        <a:tabLst>
                          <a:tab pos="450215" algn="l"/>
                          <a:tab pos="450850" algn="l"/>
                        </a:tabLst>
                      </a:pP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допустимы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0">
                          <a:latin typeface="Lucida Sans Unicode"/>
                          <a:cs typeface="Lucida Sans Unicode"/>
                        </a:rPr>
                        <a:t>новые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зоны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«матового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стекла»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25%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поперечного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размера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гемиторакса.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99B9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73639" y="782099"/>
            <a:ext cx="17399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8042909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Динам</a:t>
            </a:r>
            <a:r>
              <a:rPr dirty="0" spc="-130">
                <a:solidFill>
                  <a:srgbClr val="FF2D66"/>
                </a:solidFill>
              </a:rPr>
              <a:t>и</a:t>
            </a:r>
            <a:r>
              <a:rPr dirty="0" spc="-15">
                <a:solidFill>
                  <a:srgbClr val="FF2D66"/>
                </a:solidFill>
              </a:rPr>
              <a:t>ка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80">
                <a:solidFill>
                  <a:srgbClr val="FF2D66"/>
                </a:solidFill>
              </a:rPr>
              <a:t>и</a:t>
            </a:r>
            <a:r>
              <a:rPr dirty="0" spc="-55">
                <a:solidFill>
                  <a:srgbClr val="FF2D66"/>
                </a:solidFill>
              </a:rPr>
              <a:t>зменений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120">
                <a:solidFill>
                  <a:srgbClr val="FF2D66"/>
                </a:solidFill>
              </a:rPr>
              <a:t>в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60">
                <a:solidFill>
                  <a:srgbClr val="FF2D66"/>
                </a:solidFill>
              </a:rPr>
              <a:t>лег</a:t>
            </a:r>
            <a:r>
              <a:rPr dirty="0" spc="-75">
                <a:solidFill>
                  <a:srgbClr val="FF2D66"/>
                </a:solidFill>
              </a:rPr>
              <a:t>к</a:t>
            </a:r>
            <a:r>
              <a:rPr dirty="0" spc="-215">
                <a:solidFill>
                  <a:srgbClr val="FF2D66"/>
                </a:solidFill>
              </a:rPr>
              <a:t>их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90"/>
              <a:t>по</a:t>
            </a:r>
            <a:r>
              <a:rPr dirty="0" spc="-210"/>
              <a:t> </a:t>
            </a:r>
            <a:r>
              <a:rPr dirty="0" spc="-275"/>
              <a:t>д</a:t>
            </a:r>
            <a:r>
              <a:rPr dirty="0" spc="-40"/>
              <a:t>анным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953897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05">
                <a:solidFill>
                  <a:srgbClr val="565656"/>
                </a:solidFill>
                <a:latin typeface="Lucida Sans Unicode"/>
                <a:cs typeface="Lucida Sans Unicode"/>
              </a:rPr>
              <a:t>рент</a:t>
            </a:r>
            <a:r>
              <a:rPr dirty="0" sz="3150" spc="-14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енографии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омпь</a:t>
            </a:r>
            <a:r>
              <a:rPr dirty="0" sz="3150" spc="-120">
                <a:solidFill>
                  <a:srgbClr val="565656"/>
                </a:solidFill>
                <a:latin typeface="Lucida Sans Unicode"/>
                <a:cs typeface="Lucida Sans Unicode"/>
              </a:rPr>
              <a:t>ю</a:t>
            </a:r>
            <a:r>
              <a:rPr dirty="0" sz="3150" spc="-1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75">
                <a:solidFill>
                  <a:srgbClr val="565656"/>
                </a:solidFill>
                <a:latin typeface="Lucida Sans Unicode"/>
                <a:cs typeface="Lucida Sans Unicode"/>
              </a:rPr>
              <a:t>ерной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омографии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565656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370">
                <a:solidFill>
                  <a:srgbClr val="565656"/>
                </a:solidFill>
                <a:latin typeface="Lucida Sans Unicode"/>
                <a:cs typeface="Lucida Sans Unicode"/>
              </a:rPr>
              <a:t>2</a:t>
            </a:r>
            <a:r>
              <a:rPr dirty="0" sz="3150">
                <a:solidFill>
                  <a:srgbClr val="565656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2453" y="628430"/>
            <a:ext cx="51879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95">
                <a:solidFill>
                  <a:srgbClr val="A6A6A6"/>
                </a:solidFill>
                <a:latin typeface="Lucida Sans Unicode"/>
                <a:cs typeface="Lucida Sans Unicode"/>
              </a:rPr>
              <a:t>55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4864" y="5152323"/>
            <a:ext cx="1210310" cy="5596890"/>
          </a:xfrm>
          <a:custGeom>
            <a:avLst/>
            <a:gdLst/>
            <a:ahLst/>
            <a:cxnLst/>
            <a:rect l="l" t="t" r="r" b="b"/>
            <a:pathLst>
              <a:path w="1210309" h="5596890">
                <a:moveTo>
                  <a:pt x="1210064" y="0"/>
                </a:moveTo>
                <a:lnTo>
                  <a:pt x="0" y="0"/>
                </a:lnTo>
                <a:lnTo>
                  <a:pt x="0" y="5596414"/>
                </a:lnTo>
                <a:lnTo>
                  <a:pt x="1210064" y="5596414"/>
                </a:lnTo>
                <a:lnTo>
                  <a:pt x="1210064" y="0"/>
                </a:lnTo>
                <a:close/>
              </a:path>
            </a:pathLst>
          </a:custGeom>
          <a:solidFill>
            <a:srgbClr val="FFDD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79390" y="2032778"/>
            <a:ext cx="18921730" cy="1591310"/>
            <a:chOff x="579390" y="2032778"/>
            <a:chExt cx="18921730" cy="1591310"/>
          </a:xfrm>
        </p:grpSpPr>
        <p:sp>
          <p:nvSpPr>
            <p:cNvPr id="5" name="object 5"/>
            <p:cNvSpPr/>
            <p:nvPr/>
          </p:nvSpPr>
          <p:spPr>
            <a:xfrm>
              <a:off x="593030" y="2046417"/>
              <a:ext cx="18894425" cy="1564005"/>
            </a:xfrm>
            <a:custGeom>
              <a:avLst/>
              <a:gdLst/>
              <a:ahLst/>
              <a:cxnLst/>
              <a:rect l="l" t="t" r="r" b="b"/>
              <a:pathLst>
                <a:path w="18894425" h="1564004">
                  <a:moveTo>
                    <a:pt x="18714907" y="0"/>
                  </a:moveTo>
                  <a:lnTo>
                    <a:pt x="179145" y="0"/>
                  </a:lnTo>
                  <a:lnTo>
                    <a:pt x="131521" y="6398"/>
                  </a:lnTo>
                  <a:lnTo>
                    <a:pt x="88727" y="24456"/>
                  </a:lnTo>
                  <a:lnTo>
                    <a:pt x="52470" y="52465"/>
                  </a:lnTo>
                  <a:lnTo>
                    <a:pt x="24458" y="88718"/>
                  </a:lnTo>
                  <a:lnTo>
                    <a:pt x="6399" y="131508"/>
                  </a:lnTo>
                  <a:lnTo>
                    <a:pt x="0" y="179127"/>
                  </a:lnTo>
                  <a:lnTo>
                    <a:pt x="0" y="1384464"/>
                  </a:lnTo>
                  <a:lnTo>
                    <a:pt x="6399" y="1432083"/>
                  </a:lnTo>
                  <a:lnTo>
                    <a:pt x="24458" y="1474873"/>
                  </a:lnTo>
                  <a:lnTo>
                    <a:pt x="52470" y="1511126"/>
                  </a:lnTo>
                  <a:lnTo>
                    <a:pt x="88727" y="1539135"/>
                  </a:lnTo>
                  <a:lnTo>
                    <a:pt x="131521" y="1557192"/>
                  </a:lnTo>
                  <a:lnTo>
                    <a:pt x="179145" y="1563591"/>
                  </a:lnTo>
                  <a:lnTo>
                    <a:pt x="18714907" y="1563591"/>
                  </a:lnTo>
                  <a:lnTo>
                    <a:pt x="18762526" y="1557192"/>
                  </a:lnTo>
                  <a:lnTo>
                    <a:pt x="18805316" y="1539135"/>
                  </a:lnTo>
                  <a:lnTo>
                    <a:pt x="18841569" y="1511126"/>
                  </a:lnTo>
                  <a:lnTo>
                    <a:pt x="18869578" y="1474873"/>
                  </a:lnTo>
                  <a:lnTo>
                    <a:pt x="18887636" y="1432083"/>
                  </a:lnTo>
                  <a:lnTo>
                    <a:pt x="18894035" y="1384464"/>
                  </a:lnTo>
                  <a:lnTo>
                    <a:pt x="18894035" y="179127"/>
                  </a:lnTo>
                  <a:lnTo>
                    <a:pt x="18887636" y="131508"/>
                  </a:lnTo>
                  <a:lnTo>
                    <a:pt x="18869578" y="88718"/>
                  </a:lnTo>
                  <a:lnTo>
                    <a:pt x="18841569" y="52465"/>
                  </a:lnTo>
                  <a:lnTo>
                    <a:pt x="18805316" y="24456"/>
                  </a:lnTo>
                  <a:lnTo>
                    <a:pt x="18762526" y="6398"/>
                  </a:lnTo>
                  <a:lnTo>
                    <a:pt x="187149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030" y="2046417"/>
              <a:ext cx="18894425" cy="1564005"/>
            </a:xfrm>
            <a:custGeom>
              <a:avLst/>
              <a:gdLst/>
              <a:ahLst/>
              <a:cxnLst/>
              <a:rect l="l" t="t" r="r" b="b"/>
              <a:pathLst>
                <a:path w="18894425" h="1564004">
                  <a:moveTo>
                    <a:pt x="0" y="179127"/>
                  </a:moveTo>
                  <a:lnTo>
                    <a:pt x="6399" y="131508"/>
                  </a:lnTo>
                  <a:lnTo>
                    <a:pt x="24458" y="88718"/>
                  </a:lnTo>
                  <a:lnTo>
                    <a:pt x="52470" y="52465"/>
                  </a:lnTo>
                  <a:lnTo>
                    <a:pt x="88727" y="24456"/>
                  </a:lnTo>
                  <a:lnTo>
                    <a:pt x="131521" y="6398"/>
                  </a:lnTo>
                  <a:lnTo>
                    <a:pt x="179145" y="0"/>
                  </a:lnTo>
                  <a:lnTo>
                    <a:pt x="18714907" y="0"/>
                  </a:lnTo>
                  <a:lnTo>
                    <a:pt x="18762526" y="6398"/>
                  </a:lnTo>
                  <a:lnTo>
                    <a:pt x="18805316" y="24456"/>
                  </a:lnTo>
                  <a:lnTo>
                    <a:pt x="18841569" y="52465"/>
                  </a:lnTo>
                  <a:lnTo>
                    <a:pt x="18869578" y="88718"/>
                  </a:lnTo>
                  <a:lnTo>
                    <a:pt x="18887636" y="131508"/>
                  </a:lnTo>
                  <a:lnTo>
                    <a:pt x="18894035" y="179127"/>
                  </a:lnTo>
                  <a:lnTo>
                    <a:pt x="18894035" y="1384464"/>
                  </a:lnTo>
                  <a:lnTo>
                    <a:pt x="18887636" y="1432083"/>
                  </a:lnTo>
                  <a:lnTo>
                    <a:pt x="18869578" y="1474873"/>
                  </a:lnTo>
                  <a:lnTo>
                    <a:pt x="18841569" y="1511126"/>
                  </a:lnTo>
                  <a:lnTo>
                    <a:pt x="18805316" y="1539135"/>
                  </a:lnTo>
                  <a:lnTo>
                    <a:pt x="18762526" y="1557192"/>
                  </a:lnTo>
                  <a:lnTo>
                    <a:pt x="18714907" y="1563591"/>
                  </a:lnTo>
                  <a:lnTo>
                    <a:pt x="179145" y="1563591"/>
                  </a:lnTo>
                  <a:lnTo>
                    <a:pt x="131521" y="1557192"/>
                  </a:lnTo>
                  <a:lnTo>
                    <a:pt x="88727" y="1539135"/>
                  </a:lnTo>
                  <a:lnTo>
                    <a:pt x="52470" y="1511126"/>
                  </a:lnTo>
                  <a:lnTo>
                    <a:pt x="24458" y="1474873"/>
                  </a:lnTo>
                  <a:lnTo>
                    <a:pt x="6399" y="1432083"/>
                  </a:lnTo>
                  <a:lnTo>
                    <a:pt x="0" y="1384464"/>
                  </a:lnTo>
                  <a:lnTo>
                    <a:pt x="0" y="179127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9390" y="3799320"/>
            <a:ext cx="18921730" cy="579755"/>
            <a:chOff x="579390" y="3799320"/>
            <a:chExt cx="18921730" cy="579755"/>
          </a:xfrm>
        </p:grpSpPr>
        <p:sp>
          <p:nvSpPr>
            <p:cNvPr id="8" name="object 8"/>
            <p:cNvSpPr/>
            <p:nvPr/>
          </p:nvSpPr>
          <p:spPr>
            <a:xfrm>
              <a:off x="593030" y="3812959"/>
              <a:ext cx="18894425" cy="552450"/>
            </a:xfrm>
            <a:custGeom>
              <a:avLst/>
              <a:gdLst/>
              <a:ahLst/>
              <a:cxnLst/>
              <a:rect l="l" t="t" r="r" b="b"/>
              <a:pathLst>
                <a:path w="18894425" h="552450">
                  <a:moveTo>
                    <a:pt x="18801197" y="0"/>
                  </a:moveTo>
                  <a:lnTo>
                    <a:pt x="92800" y="0"/>
                  </a:lnTo>
                  <a:lnTo>
                    <a:pt x="56677" y="7294"/>
                  </a:lnTo>
                  <a:lnTo>
                    <a:pt x="27179" y="27187"/>
                  </a:lnTo>
                  <a:lnTo>
                    <a:pt x="7292" y="56696"/>
                  </a:lnTo>
                  <a:lnTo>
                    <a:pt x="0" y="92837"/>
                  </a:lnTo>
                  <a:lnTo>
                    <a:pt x="0" y="459275"/>
                  </a:lnTo>
                  <a:lnTo>
                    <a:pt x="7292" y="495416"/>
                  </a:lnTo>
                  <a:lnTo>
                    <a:pt x="27179" y="524925"/>
                  </a:lnTo>
                  <a:lnTo>
                    <a:pt x="56677" y="544818"/>
                  </a:lnTo>
                  <a:lnTo>
                    <a:pt x="92800" y="552112"/>
                  </a:lnTo>
                  <a:lnTo>
                    <a:pt x="18801197" y="552112"/>
                  </a:lnTo>
                  <a:lnTo>
                    <a:pt x="18837338" y="544818"/>
                  </a:lnTo>
                  <a:lnTo>
                    <a:pt x="18866847" y="524925"/>
                  </a:lnTo>
                  <a:lnTo>
                    <a:pt x="18886740" y="495416"/>
                  </a:lnTo>
                  <a:lnTo>
                    <a:pt x="18894035" y="459275"/>
                  </a:lnTo>
                  <a:lnTo>
                    <a:pt x="18894035" y="92837"/>
                  </a:lnTo>
                  <a:lnTo>
                    <a:pt x="18886740" y="56696"/>
                  </a:lnTo>
                  <a:lnTo>
                    <a:pt x="18866847" y="27187"/>
                  </a:lnTo>
                  <a:lnTo>
                    <a:pt x="18837338" y="7294"/>
                  </a:lnTo>
                  <a:lnTo>
                    <a:pt x="1880119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3030" y="3812959"/>
              <a:ext cx="18894425" cy="552450"/>
            </a:xfrm>
            <a:custGeom>
              <a:avLst/>
              <a:gdLst/>
              <a:ahLst/>
              <a:cxnLst/>
              <a:rect l="l" t="t" r="r" b="b"/>
              <a:pathLst>
                <a:path w="18894425" h="552450">
                  <a:moveTo>
                    <a:pt x="0" y="92837"/>
                  </a:moveTo>
                  <a:lnTo>
                    <a:pt x="7292" y="56696"/>
                  </a:lnTo>
                  <a:lnTo>
                    <a:pt x="27179" y="27187"/>
                  </a:lnTo>
                  <a:lnTo>
                    <a:pt x="56677" y="7294"/>
                  </a:lnTo>
                  <a:lnTo>
                    <a:pt x="92800" y="0"/>
                  </a:lnTo>
                  <a:lnTo>
                    <a:pt x="18801197" y="0"/>
                  </a:lnTo>
                  <a:lnTo>
                    <a:pt x="18837338" y="7294"/>
                  </a:lnTo>
                  <a:lnTo>
                    <a:pt x="18866847" y="27187"/>
                  </a:lnTo>
                  <a:lnTo>
                    <a:pt x="18886740" y="56696"/>
                  </a:lnTo>
                  <a:lnTo>
                    <a:pt x="18894035" y="92837"/>
                  </a:lnTo>
                  <a:lnTo>
                    <a:pt x="18894035" y="459275"/>
                  </a:lnTo>
                  <a:lnTo>
                    <a:pt x="18886740" y="495416"/>
                  </a:lnTo>
                  <a:lnTo>
                    <a:pt x="18866847" y="524925"/>
                  </a:lnTo>
                  <a:lnTo>
                    <a:pt x="18837338" y="544818"/>
                  </a:lnTo>
                  <a:lnTo>
                    <a:pt x="18801197" y="552112"/>
                  </a:lnTo>
                  <a:lnTo>
                    <a:pt x="92800" y="552112"/>
                  </a:lnTo>
                  <a:lnTo>
                    <a:pt x="56677" y="544818"/>
                  </a:lnTo>
                  <a:lnTo>
                    <a:pt x="27179" y="524925"/>
                  </a:lnTo>
                  <a:lnTo>
                    <a:pt x="7292" y="495416"/>
                  </a:lnTo>
                  <a:lnTo>
                    <a:pt x="0" y="459275"/>
                  </a:lnTo>
                  <a:lnTo>
                    <a:pt x="0" y="92837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79390" y="4499826"/>
            <a:ext cx="18921730" cy="491490"/>
            <a:chOff x="579390" y="4499826"/>
            <a:chExt cx="18921730" cy="491490"/>
          </a:xfrm>
        </p:grpSpPr>
        <p:sp>
          <p:nvSpPr>
            <p:cNvPr id="11" name="object 11"/>
            <p:cNvSpPr/>
            <p:nvPr/>
          </p:nvSpPr>
          <p:spPr>
            <a:xfrm>
              <a:off x="593030" y="4513466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18767100" y="0"/>
                  </a:moveTo>
                  <a:lnTo>
                    <a:pt x="126907" y="0"/>
                  </a:lnTo>
                  <a:lnTo>
                    <a:pt x="77510" y="9975"/>
                  </a:lnTo>
                  <a:lnTo>
                    <a:pt x="37171" y="37178"/>
                  </a:lnTo>
                  <a:lnTo>
                    <a:pt x="9973" y="77525"/>
                  </a:lnTo>
                  <a:lnTo>
                    <a:pt x="0" y="126934"/>
                  </a:lnTo>
                  <a:lnTo>
                    <a:pt x="0" y="336795"/>
                  </a:lnTo>
                  <a:lnTo>
                    <a:pt x="9973" y="386205"/>
                  </a:lnTo>
                  <a:lnTo>
                    <a:pt x="37171" y="426552"/>
                  </a:lnTo>
                  <a:lnTo>
                    <a:pt x="77510" y="453755"/>
                  </a:lnTo>
                  <a:lnTo>
                    <a:pt x="126907" y="463730"/>
                  </a:lnTo>
                  <a:lnTo>
                    <a:pt x="18767100" y="463730"/>
                  </a:lnTo>
                  <a:lnTo>
                    <a:pt x="18816509" y="453755"/>
                  </a:lnTo>
                  <a:lnTo>
                    <a:pt x="18856857" y="426552"/>
                  </a:lnTo>
                  <a:lnTo>
                    <a:pt x="18884060" y="386205"/>
                  </a:lnTo>
                  <a:lnTo>
                    <a:pt x="18894035" y="336795"/>
                  </a:lnTo>
                  <a:lnTo>
                    <a:pt x="18894035" y="126934"/>
                  </a:lnTo>
                  <a:lnTo>
                    <a:pt x="18884060" y="77525"/>
                  </a:lnTo>
                  <a:lnTo>
                    <a:pt x="18856857" y="37178"/>
                  </a:lnTo>
                  <a:lnTo>
                    <a:pt x="18816509" y="9975"/>
                  </a:lnTo>
                  <a:lnTo>
                    <a:pt x="18767100" y="0"/>
                  </a:lnTo>
                  <a:close/>
                </a:path>
              </a:pathLst>
            </a:custGeom>
            <a:solidFill>
              <a:srgbClr val="FFD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3030" y="4513466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0" y="126934"/>
                  </a:moveTo>
                  <a:lnTo>
                    <a:pt x="9973" y="77525"/>
                  </a:lnTo>
                  <a:lnTo>
                    <a:pt x="37171" y="37178"/>
                  </a:lnTo>
                  <a:lnTo>
                    <a:pt x="77510" y="9975"/>
                  </a:lnTo>
                  <a:lnTo>
                    <a:pt x="126907" y="0"/>
                  </a:lnTo>
                  <a:lnTo>
                    <a:pt x="18767100" y="0"/>
                  </a:lnTo>
                  <a:lnTo>
                    <a:pt x="18816509" y="9975"/>
                  </a:lnTo>
                  <a:lnTo>
                    <a:pt x="18856857" y="37178"/>
                  </a:lnTo>
                  <a:lnTo>
                    <a:pt x="18884060" y="77525"/>
                  </a:lnTo>
                  <a:lnTo>
                    <a:pt x="18894035" y="126934"/>
                  </a:lnTo>
                  <a:lnTo>
                    <a:pt x="18894035" y="336795"/>
                  </a:lnTo>
                  <a:lnTo>
                    <a:pt x="18884060" y="386205"/>
                  </a:lnTo>
                  <a:lnTo>
                    <a:pt x="18856857" y="426552"/>
                  </a:lnTo>
                  <a:lnTo>
                    <a:pt x="18816509" y="453755"/>
                  </a:lnTo>
                  <a:lnTo>
                    <a:pt x="18767100" y="463730"/>
                  </a:lnTo>
                  <a:lnTo>
                    <a:pt x="126907" y="463730"/>
                  </a:lnTo>
                  <a:lnTo>
                    <a:pt x="77510" y="453755"/>
                  </a:lnTo>
                  <a:lnTo>
                    <a:pt x="37171" y="426552"/>
                  </a:lnTo>
                  <a:lnTo>
                    <a:pt x="9973" y="386205"/>
                  </a:lnTo>
                  <a:lnTo>
                    <a:pt x="0" y="336795"/>
                  </a:lnTo>
                  <a:lnTo>
                    <a:pt x="0" y="12693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60912" y="2201024"/>
            <a:ext cx="18326735" cy="270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Все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выявленные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должны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трактоваться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учетом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эпидемиологической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ситуации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(эпидемия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1F1F1F"/>
                </a:solidFill>
                <a:latin typeface="Lucida Sans Unicode"/>
                <a:cs typeface="Lucida Sans Unicode"/>
              </a:rPr>
              <a:t>COVID-19)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клинико-лабораторными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данными.</a:t>
            </a:r>
            <a:endParaRPr sz="2000">
              <a:latin typeface="Lucida Sans Unicode"/>
              <a:cs typeface="Lucida Sans Unicode"/>
            </a:endParaRPr>
          </a:p>
          <a:p>
            <a:pPr marL="12700" marR="2811145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Нормальная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и/или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почти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нормальная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картина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КТ,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особенно,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рентгенографии,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может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отмечаться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начальной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стадии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болезни </a:t>
            </a:r>
            <a:r>
              <a:rPr dirty="0" sz="2000" spc="-265">
                <a:solidFill>
                  <a:srgbClr val="1F1F1F"/>
                </a:solidFill>
                <a:latin typeface="Lucida Sans Unicode"/>
                <a:cs typeface="Lucida Sans Unicode"/>
              </a:rPr>
              <a:t>(1-5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дни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заболевания, 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до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развития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пневмонии)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бессимптомных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носителей вируса,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которые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могут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быть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источником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заражения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людей.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Lucida Sans Unicode"/>
              <a:cs typeface="Lucida Sans Unicode"/>
            </a:endParaRPr>
          </a:p>
          <a:p>
            <a:pPr algn="ctr" marL="229235">
              <a:lnSpc>
                <a:spcPct val="100000"/>
              </a:lnSpc>
            </a:pPr>
            <a:r>
              <a:rPr dirty="0" sz="2000" spc="-175" b="1">
                <a:solidFill>
                  <a:srgbClr val="1F1F1F"/>
                </a:solidFill>
                <a:latin typeface="Trebuchet MS"/>
                <a:cs typeface="Trebuchet MS"/>
              </a:rPr>
              <a:t>Б.1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0" b="1">
                <a:solidFill>
                  <a:srgbClr val="1F1F1F"/>
                </a:solidFill>
                <a:latin typeface="Trebuchet MS"/>
                <a:cs typeface="Trebuchet MS"/>
              </a:rPr>
              <a:t>РЕНТГЕНОГРАФИЯ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70" b="1">
                <a:solidFill>
                  <a:srgbClr val="1F1F1F"/>
                </a:solidFill>
                <a:latin typeface="Trebuchet MS"/>
                <a:cs typeface="Trebuchet MS"/>
              </a:rPr>
              <a:t>ГРУДНОЙ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КЛЕТКИ</a:t>
            </a:r>
            <a:endParaRPr sz="2000">
              <a:latin typeface="Trebuchet MS"/>
              <a:cs typeface="Trebuchet MS"/>
            </a:endParaRPr>
          </a:p>
          <a:p>
            <a:pPr algn="ctr" marL="231140">
              <a:lnSpc>
                <a:spcPct val="100000"/>
              </a:lnSpc>
              <a:spcBef>
                <a:spcPts val="2765"/>
              </a:spcBef>
            </a:pP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Типичная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Высокая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4929" y="6459499"/>
            <a:ext cx="8265795" cy="2901315"/>
          </a:xfrm>
          <a:prstGeom prst="rect">
            <a:avLst/>
          </a:prstGeom>
          <a:ln w="54556">
            <a:solidFill>
              <a:srgbClr val="FFDDDD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750">
              <a:latin typeface="Times New Roman"/>
              <a:cs typeface="Times New Roman"/>
            </a:endParaRPr>
          </a:p>
          <a:p>
            <a:pPr marL="695960" marR="718820">
              <a:lnSpc>
                <a:spcPct val="100000"/>
              </a:lnSpc>
            </a:pPr>
            <a:r>
              <a:rPr dirty="0" sz="3150" spc="-110">
                <a:solidFill>
                  <a:srgbClr val="1F1F1F"/>
                </a:solidFill>
                <a:latin typeface="Lucida Sans Unicode"/>
                <a:cs typeface="Lucida Sans Unicode"/>
              </a:rPr>
              <a:t>Множес</a:t>
            </a:r>
            <a:r>
              <a:rPr dirty="0" sz="315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3150">
                <a:solidFill>
                  <a:srgbClr val="1F1F1F"/>
                </a:solidFill>
                <a:latin typeface="Lucida Sans Unicode"/>
                <a:cs typeface="Lucida Sans Unicode"/>
              </a:rPr>
              <a:t>венные</a:t>
            </a:r>
            <a:r>
              <a:rPr dirty="0" sz="3150" spc="-2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 b="1">
                <a:solidFill>
                  <a:srgbClr val="1F1F1F"/>
                </a:solidFill>
                <a:latin typeface="Trebuchet MS"/>
                <a:cs typeface="Trebuchet MS"/>
              </a:rPr>
              <a:t>периферическ</a:t>
            </a:r>
            <a:r>
              <a:rPr dirty="0" sz="3150" spc="-25" b="1">
                <a:solidFill>
                  <a:srgbClr val="1F1F1F"/>
                </a:solidFill>
                <a:latin typeface="Trebuchet MS"/>
                <a:cs typeface="Trebuchet MS"/>
              </a:rPr>
              <a:t>и</a:t>
            </a:r>
            <a:r>
              <a:rPr dirty="0" sz="3150" spc="-55" b="1">
                <a:solidFill>
                  <a:srgbClr val="1F1F1F"/>
                </a:solidFill>
                <a:latin typeface="Trebuchet MS"/>
                <a:cs typeface="Trebuchet MS"/>
              </a:rPr>
              <a:t>е  </a:t>
            </a:r>
            <a:r>
              <a:rPr dirty="0" sz="3150" spc="5" b="1">
                <a:solidFill>
                  <a:srgbClr val="1F1F1F"/>
                </a:solidFill>
                <a:latin typeface="Trebuchet MS"/>
                <a:cs typeface="Trebuchet MS"/>
              </a:rPr>
              <a:t>за</a:t>
            </a:r>
            <a:r>
              <a:rPr dirty="0" sz="3150" spc="1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3150" spc="-40" b="1">
                <a:solidFill>
                  <a:srgbClr val="1F1F1F"/>
                </a:solidFill>
                <a:latin typeface="Trebuchet MS"/>
                <a:cs typeface="Trebuchet MS"/>
              </a:rPr>
              <a:t>емнения</a:t>
            </a:r>
            <a:r>
              <a:rPr dirty="0" sz="3150" spc="-24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14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0">
                <a:solidFill>
                  <a:srgbClr val="1F1F1F"/>
                </a:solidFill>
                <a:latin typeface="Lucida Sans Unicode"/>
                <a:cs typeface="Lucida Sans Unicode"/>
              </a:rPr>
              <a:t>нижних</a:t>
            </a:r>
            <a:r>
              <a:rPr dirty="0" sz="315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1F1F1F"/>
                </a:solidFill>
                <a:latin typeface="Lucida Sans Unicode"/>
                <a:cs typeface="Lucida Sans Unicode"/>
              </a:rPr>
              <a:t>долях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315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3150" spc="-160">
                <a:solidFill>
                  <a:srgbClr val="1F1F1F"/>
                </a:solidFill>
                <a:latin typeface="Lucida Sans Unicode"/>
                <a:cs typeface="Lucida Sans Unicode"/>
              </a:rPr>
              <a:t>гких,  </a:t>
            </a:r>
            <a:r>
              <a:rPr dirty="0" sz="3150" spc="-4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3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1F1F1F"/>
                </a:solidFill>
                <a:latin typeface="Lucida Sans Unicode"/>
                <a:cs typeface="Lucida Sans Unicode"/>
              </a:rPr>
              <a:t>имеются</a:t>
            </a:r>
            <a:r>
              <a:rPr dirty="0" sz="3150" spc="-2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" b="1">
                <a:solidFill>
                  <a:srgbClr val="1F1F1F"/>
                </a:solidFill>
                <a:latin typeface="Trebuchet MS"/>
                <a:cs typeface="Trebuchet MS"/>
              </a:rPr>
              <a:t>округлые</a:t>
            </a:r>
            <a:r>
              <a:rPr dirty="0" sz="3150" spc="-229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-35" b="1">
                <a:solidFill>
                  <a:srgbClr val="1F1F1F"/>
                </a:solidFill>
                <a:latin typeface="Trebuchet MS"/>
                <a:cs typeface="Trebuchet MS"/>
              </a:rPr>
              <a:t>тени</a:t>
            </a:r>
            <a:endParaRPr sz="31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76929" y="5152323"/>
            <a:ext cx="8012430" cy="5596890"/>
            <a:chOff x="2776929" y="5152323"/>
            <a:chExt cx="8012430" cy="559689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1895" y="5342180"/>
              <a:ext cx="5734442" cy="52237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13321" y="5289806"/>
              <a:ext cx="5989320" cy="5322570"/>
            </a:xfrm>
            <a:custGeom>
              <a:avLst/>
              <a:gdLst/>
              <a:ahLst/>
              <a:cxnLst/>
              <a:rect l="l" t="t" r="r" b="b"/>
              <a:pathLst>
                <a:path w="5989320" h="5322570">
                  <a:moveTo>
                    <a:pt x="0" y="549566"/>
                  </a:moveTo>
                  <a:lnTo>
                    <a:pt x="2017" y="502148"/>
                  </a:lnTo>
                  <a:lnTo>
                    <a:pt x="7958" y="455849"/>
                  </a:lnTo>
                  <a:lnTo>
                    <a:pt x="17660" y="410836"/>
                  </a:lnTo>
                  <a:lnTo>
                    <a:pt x="30956" y="367272"/>
                  </a:lnTo>
                  <a:lnTo>
                    <a:pt x="47681" y="325324"/>
                  </a:lnTo>
                  <a:lnTo>
                    <a:pt x="67671" y="285155"/>
                  </a:lnTo>
                  <a:lnTo>
                    <a:pt x="90761" y="246932"/>
                  </a:lnTo>
                  <a:lnTo>
                    <a:pt x="116786" y="210818"/>
                  </a:lnTo>
                  <a:lnTo>
                    <a:pt x="145580" y="176979"/>
                  </a:lnTo>
                  <a:lnTo>
                    <a:pt x="176979" y="145580"/>
                  </a:lnTo>
                  <a:lnTo>
                    <a:pt x="210818" y="116786"/>
                  </a:lnTo>
                  <a:lnTo>
                    <a:pt x="246932" y="90761"/>
                  </a:lnTo>
                  <a:lnTo>
                    <a:pt x="285155" y="67671"/>
                  </a:lnTo>
                  <a:lnTo>
                    <a:pt x="325324" y="47681"/>
                  </a:lnTo>
                  <a:lnTo>
                    <a:pt x="367272" y="30956"/>
                  </a:lnTo>
                  <a:lnTo>
                    <a:pt x="410836" y="17660"/>
                  </a:lnTo>
                  <a:lnTo>
                    <a:pt x="455849" y="7958"/>
                  </a:lnTo>
                  <a:lnTo>
                    <a:pt x="502148" y="2017"/>
                  </a:lnTo>
                  <a:lnTo>
                    <a:pt x="549566" y="0"/>
                  </a:lnTo>
                  <a:lnTo>
                    <a:pt x="5439654" y="0"/>
                  </a:lnTo>
                  <a:lnTo>
                    <a:pt x="5487073" y="2017"/>
                  </a:lnTo>
                  <a:lnTo>
                    <a:pt x="5533371" y="7958"/>
                  </a:lnTo>
                  <a:lnTo>
                    <a:pt x="5578385" y="17660"/>
                  </a:lnTo>
                  <a:lnTo>
                    <a:pt x="5621948" y="30956"/>
                  </a:lnTo>
                  <a:lnTo>
                    <a:pt x="5663897" y="47681"/>
                  </a:lnTo>
                  <a:lnTo>
                    <a:pt x="5704065" y="67671"/>
                  </a:lnTo>
                  <a:lnTo>
                    <a:pt x="5742289" y="90761"/>
                  </a:lnTo>
                  <a:lnTo>
                    <a:pt x="5778403" y="116786"/>
                  </a:lnTo>
                  <a:lnTo>
                    <a:pt x="5812241" y="145580"/>
                  </a:lnTo>
                  <a:lnTo>
                    <a:pt x="5843641" y="176979"/>
                  </a:lnTo>
                  <a:lnTo>
                    <a:pt x="5872435" y="210818"/>
                  </a:lnTo>
                  <a:lnTo>
                    <a:pt x="5898459" y="246932"/>
                  </a:lnTo>
                  <a:lnTo>
                    <a:pt x="5921549" y="285155"/>
                  </a:lnTo>
                  <a:lnTo>
                    <a:pt x="5941539" y="325324"/>
                  </a:lnTo>
                  <a:lnTo>
                    <a:pt x="5958265" y="367272"/>
                  </a:lnTo>
                  <a:lnTo>
                    <a:pt x="5971561" y="410836"/>
                  </a:lnTo>
                  <a:lnTo>
                    <a:pt x="5981262" y="455849"/>
                  </a:lnTo>
                  <a:lnTo>
                    <a:pt x="5987204" y="502148"/>
                  </a:lnTo>
                  <a:lnTo>
                    <a:pt x="5989221" y="549566"/>
                  </a:lnTo>
                  <a:lnTo>
                    <a:pt x="5989221" y="4772973"/>
                  </a:lnTo>
                  <a:lnTo>
                    <a:pt x="5987204" y="4820392"/>
                  </a:lnTo>
                  <a:lnTo>
                    <a:pt x="5981262" y="4866690"/>
                  </a:lnTo>
                  <a:lnTo>
                    <a:pt x="5971561" y="4911703"/>
                  </a:lnTo>
                  <a:lnTo>
                    <a:pt x="5958265" y="4955267"/>
                  </a:lnTo>
                  <a:lnTo>
                    <a:pt x="5941539" y="4997215"/>
                  </a:lnTo>
                  <a:lnTo>
                    <a:pt x="5921549" y="5037384"/>
                  </a:lnTo>
                  <a:lnTo>
                    <a:pt x="5898459" y="5075607"/>
                  </a:lnTo>
                  <a:lnTo>
                    <a:pt x="5872435" y="5111721"/>
                  </a:lnTo>
                  <a:lnTo>
                    <a:pt x="5843641" y="5145560"/>
                  </a:lnTo>
                  <a:lnTo>
                    <a:pt x="5812241" y="5176959"/>
                  </a:lnTo>
                  <a:lnTo>
                    <a:pt x="5778403" y="5205753"/>
                  </a:lnTo>
                  <a:lnTo>
                    <a:pt x="5742289" y="5231778"/>
                  </a:lnTo>
                  <a:lnTo>
                    <a:pt x="5704065" y="5254868"/>
                  </a:lnTo>
                  <a:lnTo>
                    <a:pt x="5663897" y="5274858"/>
                  </a:lnTo>
                  <a:lnTo>
                    <a:pt x="5621948" y="5291583"/>
                  </a:lnTo>
                  <a:lnTo>
                    <a:pt x="5578385" y="5304879"/>
                  </a:lnTo>
                  <a:lnTo>
                    <a:pt x="5533371" y="5314581"/>
                  </a:lnTo>
                  <a:lnTo>
                    <a:pt x="5487073" y="5320522"/>
                  </a:lnTo>
                  <a:lnTo>
                    <a:pt x="5439654" y="5322540"/>
                  </a:lnTo>
                  <a:lnTo>
                    <a:pt x="549566" y="5322540"/>
                  </a:lnTo>
                  <a:lnTo>
                    <a:pt x="502148" y="5320522"/>
                  </a:lnTo>
                  <a:lnTo>
                    <a:pt x="455849" y="5314581"/>
                  </a:lnTo>
                  <a:lnTo>
                    <a:pt x="410836" y="5304879"/>
                  </a:lnTo>
                  <a:lnTo>
                    <a:pt x="367272" y="5291583"/>
                  </a:lnTo>
                  <a:lnTo>
                    <a:pt x="325324" y="5274858"/>
                  </a:lnTo>
                  <a:lnTo>
                    <a:pt x="285155" y="5254868"/>
                  </a:lnTo>
                  <a:lnTo>
                    <a:pt x="246932" y="5231778"/>
                  </a:lnTo>
                  <a:lnTo>
                    <a:pt x="210818" y="5205753"/>
                  </a:lnTo>
                  <a:lnTo>
                    <a:pt x="176979" y="5176959"/>
                  </a:lnTo>
                  <a:lnTo>
                    <a:pt x="145580" y="5145560"/>
                  </a:lnTo>
                  <a:lnTo>
                    <a:pt x="116786" y="5111721"/>
                  </a:lnTo>
                  <a:lnTo>
                    <a:pt x="90761" y="5075607"/>
                  </a:lnTo>
                  <a:lnTo>
                    <a:pt x="67671" y="5037384"/>
                  </a:lnTo>
                  <a:lnTo>
                    <a:pt x="47681" y="4997215"/>
                  </a:lnTo>
                  <a:lnTo>
                    <a:pt x="30956" y="4955267"/>
                  </a:lnTo>
                  <a:lnTo>
                    <a:pt x="17660" y="4911703"/>
                  </a:lnTo>
                  <a:lnTo>
                    <a:pt x="7958" y="4866690"/>
                  </a:lnTo>
                  <a:lnTo>
                    <a:pt x="2017" y="4820392"/>
                  </a:lnTo>
                  <a:lnTo>
                    <a:pt x="0" y="4772973"/>
                  </a:lnTo>
                  <a:lnTo>
                    <a:pt x="0" y="549566"/>
                  </a:lnTo>
                  <a:close/>
                </a:path>
              </a:pathLst>
            </a:custGeom>
            <a:ln w="272782">
              <a:solidFill>
                <a:srgbClr val="FF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14917" y="5152334"/>
              <a:ext cx="1774189" cy="5596890"/>
            </a:xfrm>
            <a:custGeom>
              <a:avLst/>
              <a:gdLst/>
              <a:ahLst/>
              <a:cxnLst/>
              <a:rect l="l" t="t" r="r" b="b"/>
              <a:pathLst>
                <a:path w="1774190" h="5596890">
                  <a:moveTo>
                    <a:pt x="1517764" y="1307172"/>
                  </a:moveTo>
                  <a:lnTo>
                    <a:pt x="0" y="0"/>
                  </a:lnTo>
                  <a:lnTo>
                    <a:pt x="0" y="1307172"/>
                  </a:lnTo>
                  <a:lnTo>
                    <a:pt x="1517764" y="1307172"/>
                  </a:lnTo>
                  <a:close/>
                </a:path>
                <a:path w="1774190" h="5596890">
                  <a:moveTo>
                    <a:pt x="1774190" y="4208488"/>
                  </a:moveTo>
                  <a:lnTo>
                    <a:pt x="0" y="4208488"/>
                  </a:lnTo>
                  <a:lnTo>
                    <a:pt x="0" y="5596407"/>
                  </a:lnTo>
                  <a:lnTo>
                    <a:pt x="1774190" y="4208488"/>
                  </a:lnTo>
                  <a:close/>
                </a:path>
              </a:pathLst>
            </a:custGeom>
            <a:solidFill>
              <a:srgbClr val="FFDD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569598" y="782099"/>
            <a:ext cx="19437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Прил</a:t>
            </a:r>
            <a:r>
              <a:rPr dirty="0" sz="2000" spc="-7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0050E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0050E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84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817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>
                <a:solidFill>
                  <a:srgbClr val="FF2D66"/>
                </a:solidFill>
              </a:rPr>
              <a:t>Иллюстрации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15"/>
              <a:t> </a:t>
            </a:r>
            <a:r>
              <a:rPr dirty="0" spc="-50"/>
              <a:t>вероятностной</a:t>
            </a:r>
            <a:r>
              <a:rPr dirty="0" spc="-235"/>
              <a:t> </a:t>
            </a:r>
            <a:r>
              <a:rPr dirty="0" spc="-50">
                <a:solidFill>
                  <a:srgbClr val="FF2D66"/>
                </a:solidFill>
              </a:rPr>
              <a:t>классификации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91980" y="682805"/>
            <a:ext cx="111188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5">
                <a:solidFill>
                  <a:srgbClr val="FF2D66"/>
                </a:solidFill>
                <a:latin typeface="Lucida Sans Unicode"/>
                <a:cs typeface="Lucida Sans Unicode"/>
              </a:rPr>
              <a:t>КТ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91980" y="1114893"/>
            <a:ext cx="35763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рентгенографии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3723" y="628430"/>
            <a:ext cx="5270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65">
                <a:solidFill>
                  <a:srgbClr val="A6A6A6"/>
                </a:solidFill>
                <a:latin typeface="Lucida Sans Unicode"/>
                <a:cs typeface="Lucida Sans Unicode"/>
              </a:rPr>
              <a:t>56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2778" y="3688025"/>
            <a:ext cx="9594850" cy="6873240"/>
            <a:chOff x="2032778" y="3688025"/>
            <a:chExt cx="9594850" cy="6873240"/>
          </a:xfrm>
        </p:grpSpPr>
        <p:sp>
          <p:nvSpPr>
            <p:cNvPr id="4" name="object 4"/>
            <p:cNvSpPr/>
            <p:nvPr/>
          </p:nvSpPr>
          <p:spPr>
            <a:xfrm>
              <a:off x="8643944" y="3709847"/>
              <a:ext cx="1210310" cy="6851650"/>
            </a:xfrm>
            <a:custGeom>
              <a:avLst/>
              <a:gdLst/>
              <a:ahLst/>
              <a:cxnLst/>
              <a:rect l="l" t="t" r="r" b="b"/>
              <a:pathLst>
                <a:path w="1210309" h="6851650">
                  <a:moveTo>
                    <a:pt x="1210064" y="0"/>
                  </a:moveTo>
                  <a:lnTo>
                    <a:pt x="0" y="0"/>
                  </a:lnTo>
                  <a:lnTo>
                    <a:pt x="0" y="6851215"/>
                  </a:lnTo>
                  <a:lnTo>
                    <a:pt x="1210064" y="6851215"/>
                  </a:lnTo>
                  <a:lnTo>
                    <a:pt x="1210064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9925" y="3980448"/>
              <a:ext cx="7220017" cy="63645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69169" y="3846239"/>
              <a:ext cx="7466965" cy="6577965"/>
            </a:xfrm>
            <a:custGeom>
              <a:avLst/>
              <a:gdLst/>
              <a:ahLst/>
              <a:cxnLst/>
              <a:rect l="l" t="t" r="r" b="b"/>
              <a:pathLst>
                <a:path w="7466965" h="6577965">
                  <a:moveTo>
                    <a:pt x="0" y="679138"/>
                  </a:moveTo>
                  <a:lnTo>
                    <a:pt x="1705" y="630637"/>
                  </a:lnTo>
                  <a:lnTo>
                    <a:pt x="6744" y="583056"/>
                  </a:lnTo>
                  <a:lnTo>
                    <a:pt x="15002" y="536511"/>
                  </a:lnTo>
                  <a:lnTo>
                    <a:pt x="26363" y="491115"/>
                  </a:lnTo>
                  <a:lnTo>
                    <a:pt x="40714" y="446985"/>
                  </a:lnTo>
                  <a:lnTo>
                    <a:pt x="57939" y="404235"/>
                  </a:lnTo>
                  <a:lnTo>
                    <a:pt x="77923" y="362980"/>
                  </a:lnTo>
                  <a:lnTo>
                    <a:pt x="100552" y="323335"/>
                  </a:lnTo>
                  <a:lnTo>
                    <a:pt x="125709" y="285415"/>
                  </a:lnTo>
                  <a:lnTo>
                    <a:pt x="153281" y="249335"/>
                  </a:lnTo>
                  <a:lnTo>
                    <a:pt x="183153" y="215209"/>
                  </a:lnTo>
                  <a:lnTo>
                    <a:pt x="215209" y="183153"/>
                  </a:lnTo>
                  <a:lnTo>
                    <a:pt x="249335" y="153281"/>
                  </a:lnTo>
                  <a:lnTo>
                    <a:pt x="285415" y="125709"/>
                  </a:lnTo>
                  <a:lnTo>
                    <a:pt x="323335" y="100552"/>
                  </a:lnTo>
                  <a:lnTo>
                    <a:pt x="362980" y="77923"/>
                  </a:lnTo>
                  <a:lnTo>
                    <a:pt x="404235" y="57939"/>
                  </a:lnTo>
                  <a:lnTo>
                    <a:pt x="446985" y="40714"/>
                  </a:lnTo>
                  <a:lnTo>
                    <a:pt x="491115" y="26363"/>
                  </a:lnTo>
                  <a:lnTo>
                    <a:pt x="536511" y="15002"/>
                  </a:lnTo>
                  <a:lnTo>
                    <a:pt x="583056" y="6744"/>
                  </a:lnTo>
                  <a:lnTo>
                    <a:pt x="630637" y="1705"/>
                  </a:lnTo>
                  <a:lnTo>
                    <a:pt x="679138" y="0"/>
                  </a:lnTo>
                  <a:lnTo>
                    <a:pt x="6787475" y="0"/>
                  </a:lnTo>
                  <a:lnTo>
                    <a:pt x="6835976" y="1705"/>
                  </a:lnTo>
                  <a:lnTo>
                    <a:pt x="6883557" y="6744"/>
                  </a:lnTo>
                  <a:lnTo>
                    <a:pt x="6930102" y="15002"/>
                  </a:lnTo>
                  <a:lnTo>
                    <a:pt x="6975497" y="26363"/>
                  </a:lnTo>
                  <a:lnTo>
                    <a:pt x="7019627" y="40714"/>
                  </a:lnTo>
                  <a:lnTo>
                    <a:pt x="7062377" y="57939"/>
                  </a:lnTo>
                  <a:lnTo>
                    <a:pt x="7103632" y="77923"/>
                  </a:lnTo>
                  <a:lnTo>
                    <a:pt x="7143277" y="100552"/>
                  </a:lnTo>
                  <a:lnTo>
                    <a:pt x="7181198" y="125709"/>
                  </a:lnTo>
                  <a:lnTo>
                    <a:pt x="7217278" y="153281"/>
                  </a:lnTo>
                  <a:lnTo>
                    <a:pt x="7251404" y="183153"/>
                  </a:lnTo>
                  <a:lnTo>
                    <a:pt x="7283460" y="215209"/>
                  </a:lnTo>
                  <a:lnTo>
                    <a:pt x="7313331" y="249335"/>
                  </a:lnTo>
                  <a:lnTo>
                    <a:pt x="7340903" y="285415"/>
                  </a:lnTo>
                  <a:lnTo>
                    <a:pt x="7366061" y="323335"/>
                  </a:lnTo>
                  <a:lnTo>
                    <a:pt x="7388689" y="362980"/>
                  </a:lnTo>
                  <a:lnTo>
                    <a:pt x="7408674" y="404235"/>
                  </a:lnTo>
                  <a:lnTo>
                    <a:pt x="7425898" y="446985"/>
                  </a:lnTo>
                  <a:lnTo>
                    <a:pt x="7440249" y="491115"/>
                  </a:lnTo>
                  <a:lnTo>
                    <a:pt x="7451611" y="536511"/>
                  </a:lnTo>
                  <a:lnTo>
                    <a:pt x="7459869" y="583056"/>
                  </a:lnTo>
                  <a:lnTo>
                    <a:pt x="7464908" y="630637"/>
                  </a:lnTo>
                  <a:lnTo>
                    <a:pt x="7466613" y="679138"/>
                  </a:lnTo>
                  <a:lnTo>
                    <a:pt x="7466613" y="5898202"/>
                  </a:lnTo>
                  <a:lnTo>
                    <a:pt x="7464908" y="5946704"/>
                  </a:lnTo>
                  <a:lnTo>
                    <a:pt x="7459869" y="5994284"/>
                  </a:lnTo>
                  <a:lnTo>
                    <a:pt x="7451611" y="6040830"/>
                  </a:lnTo>
                  <a:lnTo>
                    <a:pt x="7440249" y="6086225"/>
                  </a:lnTo>
                  <a:lnTo>
                    <a:pt x="7425898" y="6130355"/>
                  </a:lnTo>
                  <a:lnTo>
                    <a:pt x="7408674" y="6173105"/>
                  </a:lnTo>
                  <a:lnTo>
                    <a:pt x="7388689" y="6214360"/>
                  </a:lnTo>
                  <a:lnTo>
                    <a:pt x="7366061" y="6254005"/>
                  </a:lnTo>
                  <a:lnTo>
                    <a:pt x="7340903" y="6291925"/>
                  </a:lnTo>
                  <a:lnTo>
                    <a:pt x="7313331" y="6328006"/>
                  </a:lnTo>
                  <a:lnTo>
                    <a:pt x="7283460" y="6362131"/>
                  </a:lnTo>
                  <a:lnTo>
                    <a:pt x="7251404" y="6394187"/>
                  </a:lnTo>
                  <a:lnTo>
                    <a:pt x="7217278" y="6424059"/>
                  </a:lnTo>
                  <a:lnTo>
                    <a:pt x="7181198" y="6451631"/>
                  </a:lnTo>
                  <a:lnTo>
                    <a:pt x="7143277" y="6476789"/>
                  </a:lnTo>
                  <a:lnTo>
                    <a:pt x="7103632" y="6499417"/>
                  </a:lnTo>
                  <a:lnTo>
                    <a:pt x="7062377" y="6519401"/>
                  </a:lnTo>
                  <a:lnTo>
                    <a:pt x="7019627" y="6536626"/>
                  </a:lnTo>
                  <a:lnTo>
                    <a:pt x="6975497" y="6550977"/>
                  </a:lnTo>
                  <a:lnTo>
                    <a:pt x="6930102" y="6562339"/>
                  </a:lnTo>
                  <a:lnTo>
                    <a:pt x="6883557" y="6570597"/>
                  </a:lnTo>
                  <a:lnTo>
                    <a:pt x="6835976" y="6575636"/>
                  </a:lnTo>
                  <a:lnTo>
                    <a:pt x="6787475" y="6577341"/>
                  </a:lnTo>
                  <a:lnTo>
                    <a:pt x="679138" y="6577341"/>
                  </a:lnTo>
                  <a:lnTo>
                    <a:pt x="630637" y="6575636"/>
                  </a:lnTo>
                  <a:lnTo>
                    <a:pt x="583056" y="6570597"/>
                  </a:lnTo>
                  <a:lnTo>
                    <a:pt x="536511" y="6562339"/>
                  </a:lnTo>
                  <a:lnTo>
                    <a:pt x="491115" y="6550977"/>
                  </a:lnTo>
                  <a:lnTo>
                    <a:pt x="446985" y="6536626"/>
                  </a:lnTo>
                  <a:lnTo>
                    <a:pt x="404235" y="6519401"/>
                  </a:lnTo>
                  <a:lnTo>
                    <a:pt x="362980" y="6499417"/>
                  </a:lnTo>
                  <a:lnTo>
                    <a:pt x="323335" y="6476789"/>
                  </a:lnTo>
                  <a:lnTo>
                    <a:pt x="285415" y="6451631"/>
                  </a:lnTo>
                  <a:lnTo>
                    <a:pt x="249335" y="6424059"/>
                  </a:lnTo>
                  <a:lnTo>
                    <a:pt x="215209" y="6394187"/>
                  </a:lnTo>
                  <a:lnTo>
                    <a:pt x="183153" y="6362131"/>
                  </a:lnTo>
                  <a:lnTo>
                    <a:pt x="153281" y="6328006"/>
                  </a:lnTo>
                  <a:lnTo>
                    <a:pt x="125709" y="6291925"/>
                  </a:lnTo>
                  <a:lnTo>
                    <a:pt x="100552" y="6254005"/>
                  </a:lnTo>
                  <a:lnTo>
                    <a:pt x="77923" y="6214360"/>
                  </a:lnTo>
                  <a:lnTo>
                    <a:pt x="57939" y="6173105"/>
                  </a:lnTo>
                  <a:lnTo>
                    <a:pt x="40714" y="6130355"/>
                  </a:lnTo>
                  <a:lnTo>
                    <a:pt x="26363" y="6086225"/>
                  </a:lnTo>
                  <a:lnTo>
                    <a:pt x="15002" y="6040830"/>
                  </a:lnTo>
                  <a:lnTo>
                    <a:pt x="6744" y="5994284"/>
                  </a:lnTo>
                  <a:lnTo>
                    <a:pt x="1705" y="5946704"/>
                  </a:lnTo>
                  <a:lnTo>
                    <a:pt x="0" y="5898202"/>
                  </a:lnTo>
                  <a:lnTo>
                    <a:pt x="0" y="679138"/>
                  </a:lnTo>
                  <a:close/>
                </a:path>
              </a:pathLst>
            </a:custGeom>
            <a:ln w="272782">
              <a:solidFill>
                <a:srgbClr val="FF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854007" y="3688036"/>
              <a:ext cx="1773555" cy="6873240"/>
            </a:xfrm>
            <a:custGeom>
              <a:avLst/>
              <a:gdLst/>
              <a:ahLst/>
              <a:cxnLst/>
              <a:rect l="l" t="t" r="r" b="b"/>
              <a:pathLst>
                <a:path w="1773554" h="6873240">
                  <a:moveTo>
                    <a:pt x="1517764" y="1351902"/>
                  </a:moveTo>
                  <a:lnTo>
                    <a:pt x="0" y="0"/>
                  </a:lnTo>
                  <a:lnTo>
                    <a:pt x="0" y="1351902"/>
                  </a:lnTo>
                  <a:lnTo>
                    <a:pt x="1517764" y="1351902"/>
                  </a:lnTo>
                  <a:close/>
                </a:path>
                <a:path w="1773554" h="6873240">
                  <a:moveTo>
                    <a:pt x="1773085" y="5508028"/>
                  </a:moveTo>
                  <a:lnTo>
                    <a:pt x="0" y="5508028"/>
                  </a:lnTo>
                  <a:lnTo>
                    <a:pt x="0" y="6873037"/>
                  </a:lnTo>
                  <a:lnTo>
                    <a:pt x="1773085" y="5508028"/>
                  </a:lnTo>
                  <a:close/>
                </a:path>
              </a:pathLst>
            </a:custGeom>
            <a:solidFill>
              <a:srgbClr val="FFDD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69598" y="782099"/>
            <a:ext cx="19437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Прил</a:t>
            </a:r>
            <a:r>
              <a:rPr dirty="0" sz="2000" spc="-7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0050E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0050E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84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817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>
                <a:solidFill>
                  <a:srgbClr val="FF2D66"/>
                </a:solidFill>
              </a:rPr>
              <a:t>Иллюстрации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15"/>
              <a:t> </a:t>
            </a:r>
            <a:r>
              <a:rPr dirty="0" spc="-50"/>
              <a:t>вероятностной</a:t>
            </a:r>
            <a:r>
              <a:rPr dirty="0" spc="-235"/>
              <a:t> </a:t>
            </a:r>
            <a:r>
              <a:rPr dirty="0" spc="-50">
                <a:solidFill>
                  <a:srgbClr val="FF2D66"/>
                </a:solidFill>
              </a:rPr>
              <a:t>классификации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1980" y="682805"/>
            <a:ext cx="111188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5">
                <a:solidFill>
                  <a:srgbClr val="FF2D66"/>
                </a:solidFill>
                <a:latin typeface="Lucida Sans Unicode"/>
                <a:cs typeface="Lucida Sans Unicode"/>
              </a:rPr>
              <a:t>КТ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390" y="2058965"/>
            <a:ext cx="18921730" cy="578485"/>
            <a:chOff x="579390" y="2058965"/>
            <a:chExt cx="18921730" cy="578485"/>
          </a:xfrm>
        </p:grpSpPr>
        <p:sp>
          <p:nvSpPr>
            <p:cNvPr id="13" name="object 13"/>
            <p:cNvSpPr/>
            <p:nvPr/>
          </p:nvSpPr>
          <p:spPr>
            <a:xfrm>
              <a:off x="593030" y="2072604"/>
              <a:ext cx="18894425" cy="551180"/>
            </a:xfrm>
            <a:custGeom>
              <a:avLst/>
              <a:gdLst/>
              <a:ahLst/>
              <a:cxnLst/>
              <a:rect l="l" t="t" r="r" b="b"/>
              <a:pathLst>
                <a:path w="18894425" h="551180">
                  <a:moveTo>
                    <a:pt x="18801379" y="0"/>
                  </a:moveTo>
                  <a:lnTo>
                    <a:pt x="92609" y="0"/>
                  </a:lnTo>
                  <a:lnTo>
                    <a:pt x="56561" y="7278"/>
                  </a:lnTo>
                  <a:lnTo>
                    <a:pt x="27124" y="27130"/>
                  </a:lnTo>
                  <a:lnTo>
                    <a:pt x="7277" y="56581"/>
                  </a:lnTo>
                  <a:lnTo>
                    <a:pt x="0" y="92655"/>
                  </a:lnTo>
                  <a:lnTo>
                    <a:pt x="0" y="458366"/>
                  </a:lnTo>
                  <a:lnTo>
                    <a:pt x="7277" y="494440"/>
                  </a:lnTo>
                  <a:lnTo>
                    <a:pt x="27124" y="523890"/>
                  </a:lnTo>
                  <a:lnTo>
                    <a:pt x="56561" y="543742"/>
                  </a:lnTo>
                  <a:lnTo>
                    <a:pt x="92609" y="551021"/>
                  </a:lnTo>
                  <a:lnTo>
                    <a:pt x="18801379" y="551021"/>
                  </a:lnTo>
                  <a:lnTo>
                    <a:pt x="18837453" y="543742"/>
                  </a:lnTo>
                  <a:lnTo>
                    <a:pt x="18866904" y="523890"/>
                  </a:lnTo>
                  <a:lnTo>
                    <a:pt x="18886756" y="494440"/>
                  </a:lnTo>
                  <a:lnTo>
                    <a:pt x="18894035" y="458366"/>
                  </a:lnTo>
                  <a:lnTo>
                    <a:pt x="18894035" y="92655"/>
                  </a:lnTo>
                  <a:lnTo>
                    <a:pt x="18886756" y="56581"/>
                  </a:lnTo>
                  <a:lnTo>
                    <a:pt x="18866904" y="27130"/>
                  </a:lnTo>
                  <a:lnTo>
                    <a:pt x="18837453" y="7278"/>
                  </a:lnTo>
                  <a:lnTo>
                    <a:pt x="18801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3030" y="2072604"/>
              <a:ext cx="18894425" cy="551180"/>
            </a:xfrm>
            <a:custGeom>
              <a:avLst/>
              <a:gdLst/>
              <a:ahLst/>
              <a:cxnLst/>
              <a:rect l="l" t="t" r="r" b="b"/>
              <a:pathLst>
                <a:path w="18894425" h="551180">
                  <a:moveTo>
                    <a:pt x="0" y="92655"/>
                  </a:moveTo>
                  <a:lnTo>
                    <a:pt x="7277" y="56581"/>
                  </a:lnTo>
                  <a:lnTo>
                    <a:pt x="27124" y="27130"/>
                  </a:lnTo>
                  <a:lnTo>
                    <a:pt x="56561" y="7278"/>
                  </a:lnTo>
                  <a:lnTo>
                    <a:pt x="92609" y="0"/>
                  </a:lnTo>
                  <a:lnTo>
                    <a:pt x="18801379" y="0"/>
                  </a:lnTo>
                  <a:lnTo>
                    <a:pt x="18837453" y="7278"/>
                  </a:lnTo>
                  <a:lnTo>
                    <a:pt x="18866904" y="27130"/>
                  </a:lnTo>
                  <a:lnTo>
                    <a:pt x="18886756" y="56581"/>
                  </a:lnTo>
                  <a:lnTo>
                    <a:pt x="18894035" y="92655"/>
                  </a:lnTo>
                  <a:lnTo>
                    <a:pt x="18894035" y="458366"/>
                  </a:lnTo>
                  <a:lnTo>
                    <a:pt x="18886756" y="494440"/>
                  </a:lnTo>
                  <a:lnTo>
                    <a:pt x="18866904" y="523890"/>
                  </a:lnTo>
                  <a:lnTo>
                    <a:pt x="18837453" y="543742"/>
                  </a:lnTo>
                  <a:lnTo>
                    <a:pt x="18801379" y="551021"/>
                  </a:lnTo>
                  <a:lnTo>
                    <a:pt x="92609" y="551021"/>
                  </a:lnTo>
                  <a:lnTo>
                    <a:pt x="56561" y="543742"/>
                  </a:lnTo>
                  <a:lnTo>
                    <a:pt x="27124" y="523890"/>
                  </a:lnTo>
                  <a:lnTo>
                    <a:pt x="7277" y="494440"/>
                  </a:lnTo>
                  <a:lnTo>
                    <a:pt x="0" y="458366"/>
                  </a:lnTo>
                  <a:lnTo>
                    <a:pt x="0" y="92655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79390" y="2759472"/>
            <a:ext cx="18921730" cy="491490"/>
            <a:chOff x="579390" y="2759472"/>
            <a:chExt cx="18921730" cy="491490"/>
          </a:xfrm>
        </p:grpSpPr>
        <p:sp>
          <p:nvSpPr>
            <p:cNvPr id="16" name="object 16"/>
            <p:cNvSpPr/>
            <p:nvPr/>
          </p:nvSpPr>
          <p:spPr>
            <a:xfrm>
              <a:off x="593030" y="2773111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18767100" y="0"/>
                  </a:moveTo>
                  <a:lnTo>
                    <a:pt x="126907" y="0"/>
                  </a:lnTo>
                  <a:lnTo>
                    <a:pt x="77510" y="9975"/>
                  </a:lnTo>
                  <a:lnTo>
                    <a:pt x="37171" y="37178"/>
                  </a:lnTo>
                  <a:lnTo>
                    <a:pt x="9973" y="77525"/>
                  </a:lnTo>
                  <a:lnTo>
                    <a:pt x="0" y="126934"/>
                  </a:lnTo>
                  <a:lnTo>
                    <a:pt x="0" y="336795"/>
                  </a:lnTo>
                  <a:lnTo>
                    <a:pt x="9973" y="386205"/>
                  </a:lnTo>
                  <a:lnTo>
                    <a:pt x="37171" y="426552"/>
                  </a:lnTo>
                  <a:lnTo>
                    <a:pt x="77510" y="453755"/>
                  </a:lnTo>
                  <a:lnTo>
                    <a:pt x="126907" y="463730"/>
                  </a:lnTo>
                  <a:lnTo>
                    <a:pt x="18767100" y="463730"/>
                  </a:lnTo>
                  <a:lnTo>
                    <a:pt x="18816509" y="453755"/>
                  </a:lnTo>
                  <a:lnTo>
                    <a:pt x="18856857" y="426552"/>
                  </a:lnTo>
                  <a:lnTo>
                    <a:pt x="18884060" y="386205"/>
                  </a:lnTo>
                  <a:lnTo>
                    <a:pt x="18894035" y="336795"/>
                  </a:lnTo>
                  <a:lnTo>
                    <a:pt x="18894035" y="126934"/>
                  </a:lnTo>
                  <a:lnTo>
                    <a:pt x="18884060" y="77525"/>
                  </a:lnTo>
                  <a:lnTo>
                    <a:pt x="18856857" y="37178"/>
                  </a:lnTo>
                  <a:lnTo>
                    <a:pt x="18816509" y="9975"/>
                  </a:lnTo>
                  <a:lnTo>
                    <a:pt x="18767100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3030" y="2773111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0" y="126934"/>
                  </a:moveTo>
                  <a:lnTo>
                    <a:pt x="9973" y="77525"/>
                  </a:lnTo>
                  <a:lnTo>
                    <a:pt x="37171" y="37178"/>
                  </a:lnTo>
                  <a:lnTo>
                    <a:pt x="77510" y="9975"/>
                  </a:lnTo>
                  <a:lnTo>
                    <a:pt x="126907" y="0"/>
                  </a:lnTo>
                  <a:lnTo>
                    <a:pt x="18767100" y="0"/>
                  </a:lnTo>
                  <a:lnTo>
                    <a:pt x="18816509" y="9975"/>
                  </a:lnTo>
                  <a:lnTo>
                    <a:pt x="18856857" y="37178"/>
                  </a:lnTo>
                  <a:lnTo>
                    <a:pt x="18884060" y="77525"/>
                  </a:lnTo>
                  <a:lnTo>
                    <a:pt x="18894035" y="126934"/>
                  </a:lnTo>
                  <a:lnTo>
                    <a:pt x="18894035" y="336795"/>
                  </a:lnTo>
                  <a:lnTo>
                    <a:pt x="18884060" y="386205"/>
                  </a:lnTo>
                  <a:lnTo>
                    <a:pt x="18856857" y="426552"/>
                  </a:lnTo>
                  <a:lnTo>
                    <a:pt x="18816509" y="453755"/>
                  </a:lnTo>
                  <a:lnTo>
                    <a:pt x="18767100" y="463730"/>
                  </a:lnTo>
                  <a:lnTo>
                    <a:pt x="126907" y="463730"/>
                  </a:lnTo>
                  <a:lnTo>
                    <a:pt x="77510" y="453755"/>
                  </a:lnTo>
                  <a:lnTo>
                    <a:pt x="37171" y="426552"/>
                  </a:lnTo>
                  <a:lnTo>
                    <a:pt x="9973" y="386205"/>
                  </a:lnTo>
                  <a:lnTo>
                    <a:pt x="0" y="336795"/>
                  </a:lnTo>
                  <a:lnTo>
                    <a:pt x="0" y="12693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260851" y="1114893"/>
            <a:ext cx="7557770" cy="2051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3255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рентгенографии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[2]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9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dirty="0" sz="2000" spc="-175" b="1">
                <a:solidFill>
                  <a:srgbClr val="1F1F1F"/>
                </a:solidFill>
                <a:latin typeface="Trebuchet MS"/>
                <a:cs typeface="Trebuchet MS"/>
              </a:rPr>
              <a:t>Б.1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0" b="1">
                <a:solidFill>
                  <a:srgbClr val="1F1F1F"/>
                </a:solidFill>
                <a:latin typeface="Trebuchet MS"/>
                <a:cs typeface="Trebuchet MS"/>
              </a:rPr>
              <a:t>РЕНТГЕНОГРАФИЯ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70" b="1">
                <a:solidFill>
                  <a:srgbClr val="1F1F1F"/>
                </a:solidFill>
                <a:latin typeface="Trebuchet MS"/>
                <a:cs typeface="Trebuchet MS"/>
              </a:rPr>
              <a:t>ГРУДНОЙ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КЛЕТКИ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770"/>
              </a:spcBef>
            </a:pP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Типичная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Высокая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54009" y="5061759"/>
            <a:ext cx="8265795" cy="4134485"/>
          </a:xfrm>
          <a:prstGeom prst="rect">
            <a:avLst/>
          </a:prstGeom>
          <a:ln w="54556">
            <a:solidFill>
              <a:srgbClr val="FFDDDD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6550">
              <a:latin typeface="Times New Roman"/>
              <a:cs typeface="Times New Roman"/>
            </a:endParaRPr>
          </a:p>
          <a:p>
            <a:pPr marL="707390" marR="2327275">
              <a:lnSpc>
                <a:spcPct val="100000"/>
              </a:lnSpc>
            </a:pPr>
            <a:r>
              <a:rPr dirty="0" sz="3150" spc="-60">
                <a:solidFill>
                  <a:srgbClr val="1F1F1F"/>
                </a:solidFill>
                <a:latin typeface="Lucida Sans Unicode"/>
                <a:cs typeface="Lucida Sans Unicode"/>
              </a:rPr>
              <a:t>Множественные </a:t>
            </a:r>
            <a:r>
              <a:rPr dirty="0" sz="31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 b="1">
                <a:solidFill>
                  <a:srgbClr val="1F1F1F"/>
                </a:solidFill>
                <a:latin typeface="Trebuchet MS"/>
                <a:cs typeface="Trebuchet MS"/>
              </a:rPr>
              <a:t>периферические</a:t>
            </a:r>
            <a:r>
              <a:rPr dirty="0" sz="3150" spc="-24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-15" b="1">
                <a:solidFill>
                  <a:srgbClr val="1F1F1F"/>
                </a:solidFill>
                <a:latin typeface="Trebuchet MS"/>
                <a:cs typeface="Trebuchet MS"/>
              </a:rPr>
              <a:t>округлые  </a:t>
            </a:r>
            <a:r>
              <a:rPr dirty="0" sz="3150" spc="-25" b="1">
                <a:solidFill>
                  <a:srgbClr val="1F1F1F"/>
                </a:solidFill>
                <a:latin typeface="Trebuchet MS"/>
                <a:cs typeface="Trebuchet MS"/>
              </a:rPr>
              <a:t>затемнения</a:t>
            </a:r>
            <a:endParaRPr sz="3150">
              <a:latin typeface="Trebuchet MS"/>
              <a:cs typeface="Trebuchet MS"/>
            </a:endParaRPr>
          </a:p>
          <a:p>
            <a:pPr marL="707390" marR="2359025">
              <a:lnSpc>
                <a:spcPct val="100000"/>
              </a:lnSpc>
            </a:pPr>
            <a:r>
              <a:rPr dirty="0" sz="3150" spc="14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0">
                <a:solidFill>
                  <a:srgbClr val="1F1F1F"/>
                </a:solidFill>
                <a:latin typeface="Lucida Sans Unicode"/>
                <a:cs typeface="Lucida Sans Unicode"/>
              </a:rPr>
              <a:t>нижних</a:t>
            </a:r>
            <a:r>
              <a:rPr dirty="0" sz="315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1F1F1F"/>
                </a:solidFill>
                <a:latin typeface="Lucida Sans Unicode"/>
                <a:cs typeface="Lucida Sans Unicode"/>
              </a:rPr>
              <a:t>долях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3150" spc="-2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3150" spc="-160">
                <a:solidFill>
                  <a:srgbClr val="1F1F1F"/>
                </a:solidFill>
                <a:latin typeface="Lucida Sans Unicode"/>
                <a:cs typeface="Lucida Sans Unicode"/>
              </a:rPr>
              <a:t>гких,  </a:t>
            </a:r>
            <a:r>
              <a:rPr dirty="0" sz="3150" spc="-30">
                <a:solidFill>
                  <a:srgbClr val="1F1F1F"/>
                </a:solidFill>
                <a:latin typeface="Lucida Sans Unicode"/>
                <a:cs typeface="Lucida Sans Unicode"/>
              </a:rPr>
              <a:t>сливающиеся</a:t>
            </a:r>
            <a:r>
              <a:rPr dirty="0" sz="3150" spc="-1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1F1F1F"/>
                </a:solidFill>
                <a:latin typeface="Lucida Sans Unicode"/>
                <a:cs typeface="Lucida Sans Unicode"/>
              </a:rPr>
              <a:t>между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1F1F1F"/>
                </a:solidFill>
                <a:latin typeface="Lucida Sans Unicode"/>
                <a:cs typeface="Lucida Sans Unicode"/>
              </a:rPr>
              <a:t>со</a:t>
            </a:r>
            <a:r>
              <a:rPr dirty="0" sz="3150" spc="-120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sz="3150" spc="-70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9371" y="628430"/>
            <a:ext cx="47180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85">
                <a:solidFill>
                  <a:srgbClr val="A6A6A6"/>
                </a:solidFill>
                <a:latin typeface="Lucida Sans Unicode"/>
                <a:cs typeface="Lucida Sans Unicode"/>
              </a:rPr>
              <a:t>57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1494" y="3064988"/>
            <a:ext cx="9891395" cy="7312025"/>
            <a:chOff x="1981494" y="3064988"/>
            <a:chExt cx="9891395" cy="7312025"/>
          </a:xfrm>
        </p:grpSpPr>
        <p:sp>
          <p:nvSpPr>
            <p:cNvPr id="4" name="object 4"/>
            <p:cNvSpPr/>
            <p:nvPr/>
          </p:nvSpPr>
          <p:spPr>
            <a:xfrm>
              <a:off x="8889449" y="3068262"/>
              <a:ext cx="1210310" cy="7308850"/>
            </a:xfrm>
            <a:custGeom>
              <a:avLst/>
              <a:gdLst/>
              <a:ahLst/>
              <a:cxnLst/>
              <a:rect l="l" t="t" r="r" b="b"/>
              <a:pathLst>
                <a:path w="1210309" h="7308850">
                  <a:moveTo>
                    <a:pt x="1210064" y="0"/>
                  </a:moveTo>
                  <a:lnTo>
                    <a:pt x="0" y="0"/>
                  </a:lnTo>
                  <a:lnTo>
                    <a:pt x="0" y="7308399"/>
                  </a:lnTo>
                  <a:lnTo>
                    <a:pt x="1210064" y="7308399"/>
                  </a:lnTo>
                  <a:lnTo>
                    <a:pt x="1210064" y="0"/>
                  </a:lnTo>
                  <a:close/>
                </a:path>
              </a:pathLst>
            </a:custGeom>
            <a:solidFill>
              <a:srgbClr val="9FB9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910" y="3315949"/>
              <a:ext cx="7536446" cy="68108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7886" y="3201380"/>
              <a:ext cx="7763509" cy="7038340"/>
            </a:xfrm>
            <a:custGeom>
              <a:avLst/>
              <a:gdLst/>
              <a:ahLst/>
              <a:cxnLst/>
              <a:rect l="l" t="t" r="r" b="b"/>
              <a:pathLst>
                <a:path w="7763509" h="7038340">
                  <a:moveTo>
                    <a:pt x="0" y="726693"/>
                  </a:moveTo>
                  <a:lnTo>
                    <a:pt x="1545" y="678911"/>
                  </a:lnTo>
                  <a:lnTo>
                    <a:pt x="6118" y="631955"/>
                  </a:lnTo>
                  <a:lnTo>
                    <a:pt x="13623" y="585920"/>
                  </a:lnTo>
                  <a:lnTo>
                    <a:pt x="23964" y="540902"/>
                  </a:lnTo>
                  <a:lnTo>
                    <a:pt x="37046" y="496997"/>
                  </a:lnTo>
                  <a:lnTo>
                    <a:pt x="52771" y="454300"/>
                  </a:lnTo>
                  <a:lnTo>
                    <a:pt x="71046" y="412907"/>
                  </a:lnTo>
                  <a:lnTo>
                    <a:pt x="91774" y="372915"/>
                  </a:lnTo>
                  <a:lnTo>
                    <a:pt x="114859" y="334417"/>
                  </a:lnTo>
                  <a:lnTo>
                    <a:pt x="140206" y="297512"/>
                  </a:lnTo>
                  <a:lnTo>
                    <a:pt x="167718" y="262293"/>
                  </a:lnTo>
                  <a:lnTo>
                    <a:pt x="197301" y="228858"/>
                  </a:lnTo>
                  <a:lnTo>
                    <a:pt x="228858" y="197301"/>
                  </a:lnTo>
                  <a:lnTo>
                    <a:pt x="262293" y="167718"/>
                  </a:lnTo>
                  <a:lnTo>
                    <a:pt x="297512" y="140206"/>
                  </a:lnTo>
                  <a:lnTo>
                    <a:pt x="334417" y="114859"/>
                  </a:lnTo>
                  <a:lnTo>
                    <a:pt x="372915" y="91774"/>
                  </a:lnTo>
                  <a:lnTo>
                    <a:pt x="412907" y="71046"/>
                  </a:lnTo>
                  <a:lnTo>
                    <a:pt x="454300" y="52771"/>
                  </a:lnTo>
                  <a:lnTo>
                    <a:pt x="496997" y="37046"/>
                  </a:lnTo>
                  <a:lnTo>
                    <a:pt x="540902" y="23964"/>
                  </a:lnTo>
                  <a:lnTo>
                    <a:pt x="585920" y="13623"/>
                  </a:lnTo>
                  <a:lnTo>
                    <a:pt x="631955" y="6118"/>
                  </a:lnTo>
                  <a:lnTo>
                    <a:pt x="678911" y="1545"/>
                  </a:lnTo>
                  <a:lnTo>
                    <a:pt x="726693" y="0"/>
                  </a:lnTo>
                  <a:lnTo>
                    <a:pt x="7036707" y="0"/>
                  </a:lnTo>
                  <a:lnTo>
                    <a:pt x="7084489" y="1545"/>
                  </a:lnTo>
                  <a:lnTo>
                    <a:pt x="7131445" y="6118"/>
                  </a:lnTo>
                  <a:lnTo>
                    <a:pt x="7177480" y="13623"/>
                  </a:lnTo>
                  <a:lnTo>
                    <a:pt x="7222498" y="23964"/>
                  </a:lnTo>
                  <a:lnTo>
                    <a:pt x="7266404" y="37046"/>
                  </a:lnTo>
                  <a:lnTo>
                    <a:pt x="7309100" y="52771"/>
                  </a:lnTo>
                  <a:lnTo>
                    <a:pt x="7350493" y="71046"/>
                  </a:lnTo>
                  <a:lnTo>
                    <a:pt x="7390486" y="91774"/>
                  </a:lnTo>
                  <a:lnTo>
                    <a:pt x="7428983" y="114859"/>
                  </a:lnTo>
                  <a:lnTo>
                    <a:pt x="7465889" y="140206"/>
                  </a:lnTo>
                  <a:lnTo>
                    <a:pt x="7501107" y="167718"/>
                  </a:lnTo>
                  <a:lnTo>
                    <a:pt x="7534543" y="197301"/>
                  </a:lnTo>
                  <a:lnTo>
                    <a:pt x="7566100" y="228858"/>
                  </a:lnTo>
                  <a:lnTo>
                    <a:pt x="7595682" y="262293"/>
                  </a:lnTo>
                  <a:lnTo>
                    <a:pt x="7623195" y="297512"/>
                  </a:lnTo>
                  <a:lnTo>
                    <a:pt x="7648542" y="334417"/>
                  </a:lnTo>
                  <a:lnTo>
                    <a:pt x="7671627" y="372915"/>
                  </a:lnTo>
                  <a:lnTo>
                    <a:pt x="7692354" y="412907"/>
                  </a:lnTo>
                  <a:lnTo>
                    <a:pt x="7710629" y="454300"/>
                  </a:lnTo>
                  <a:lnTo>
                    <a:pt x="7726355" y="496997"/>
                  </a:lnTo>
                  <a:lnTo>
                    <a:pt x="7739436" y="540902"/>
                  </a:lnTo>
                  <a:lnTo>
                    <a:pt x="7749777" y="585920"/>
                  </a:lnTo>
                  <a:lnTo>
                    <a:pt x="7757282" y="631955"/>
                  </a:lnTo>
                  <a:lnTo>
                    <a:pt x="7761855" y="678911"/>
                  </a:lnTo>
                  <a:lnTo>
                    <a:pt x="7763401" y="726693"/>
                  </a:lnTo>
                  <a:lnTo>
                    <a:pt x="7763401" y="6311105"/>
                  </a:lnTo>
                  <a:lnTo>
                    <a:pt x="7761855" y="6358886"/>
                  </a:lnTo>
                  <a:lnTo>
                    <a:pt x="7757282" y="6405843"/>
                  </a:lnTo>
                  <a:lnTo>
                    <a:pt x="7749777" y="6451878"/>
                  </a:lnTo>
                  <a:lnTo>
                    <a:pt x="7739436" y="6496896"/>
                  </a:lnTo>
                  <a:lnTo>
                    <a:pt x="7726355" y="6540801"/>
                  </a:lnTo>
                  <a:lnTo>
                    <a:pt x="7710629" y="6583498"/>
                  </a:lnTo>
                  <a:lnTo>
                    <a:pt x="7692354" y="6624891"/>
                  </a:lnTo>
                  <a:lnTo>
                    <a:pt x="7671627" y="6664883"/>
                  </a:lnTo>
                  <a:lnTo>
                    <a:pt x="7648542" y="6703380"/>
                  </a:lnTo>
                  <a:lnTo>
                    <a:pt x="7623195" y="6740286"/>
                  </a:lnTo>
                  <a:lnTo>
                    <a:pt x="7595682" y="6775505"/>
                  </a:lnTo>
                  <a:lnTo>
                    <a:pt x="7566100" y="6808940"/>
                  </a:lnTo>
                  <a:lnTo>
                    <a:pt x="7534543" y="6840497"/>
                  </a:lnTo>
                  <a:lnTo>
                    <a:pt x="7501107" y="6870080"/>
                  </a:lnTo>
                  <a:lnTo>
                    <a:pt x="7465889" y="6897592"/>
                  </a:lnTo>
                  <a:lnTo>
                    <a:pt x="7428983" y="6922939"/>
                  </a:lnTo>
                  <a:lnTo>
                    <a:pt x="7390486" y="6946024"/>
                  </a:lnTo>
                  <a:lnTo>
                    <a:pt x="7350493" y="6966752"/>
                  </a:lnTo>
                  <a:lnTo>
                    <a:pt x="7309100" y="6985026"/>
                  </a:lnTo>
                  <a:lnTo>
                    <a:pt x="7266404" y="7000752"/>
                  </a:lnTo>
                  <a:lnTo>
                    <a:pt x="7222498" y="7013834"/>
                  </a:lnTo>
                  <a:lnTo>
                    <a:pt x="7177480" y="7024175"/>
                  </a:lnTo>
                  <a:lnTo>
                    <a:pt x="7131445" y="7031680"/>
                  </a:lnTo>
                  <a:lnTo>
                    <a:pt x="7084489" y="7036253"/>
                  </a:lnTo>
                  <a:lnTo>
                    <a:pt x="7036707" y="7037798"/>
                  </a:lnTo>
                  <a:lnTo>
                    <a:pt x="726693" y="7037798"/>
                  </a:lnTo>
                  <a:lnTo>
                    <a:pt x="678911" y="7036253"/>
                  </a:lnTo>
                  <a:lnTo>
                    <a:pt x="631955" y="7031680"/>
                  </a:lnTo>
                  <a:lnTo>
                    <a:pt x="585920" y="7024175"/>
                  </a:lnTo>
                  <a:lnTo>
                    <a:pt x="540902" y="7013834"/>
                  </a:lnTo>
                  <a:lnTo>
                    <a:pt x="496997" y="7000752"/>
                  </a:lnTo>
                  <a:lnTo>
                    <a:pt x="454300" y="6985026"/>
                  </a:lnTo>
                  <a:lnTo>
                    <a:pt x="412907" y="6966752"/>
                  </a:lnTo>
                  <a:lnTo>
                    <a:pt x="372915" y="6946024"/>
                  </a:lnTo>
                  <a:lnTo>
                    <a:pt x="334417" y="6922939"/>
                  </a:lnTo>
                  <a:lnTo>
                    <a:pt x="297512" y="6897592"/>
                  </a:lnTo>
                  <a:lnTo>
                    <a:pt x="262293" y="6870080"/>
                  </a:lnTo>
                  <a:lnTo>
                    <a:pt x="228858" y="6840497"/>
                  </a:lnTo>
                  <a:lnTo>
                    <a:pt x="197301" y="6808940"/>
                  </a:lnTo>
                  <a:lnTo>
                    <a:pt x="167718" y="6775505"/>
                  </a:lnTo>
                  <a:lnTo>
                    <a:pt x="140206" y="6740286"/>
                  </a:lnTo>
                  <a:lnTo>
                    <a:pt x="114859" y="6703380"/>
                  </a:lnTo>
                  <a:lnTo>
                    <a:pt x="91774" y="6664883"/>
                  </a:lnTo>
                  <a:lnTo>
                    <a:pt x="71046" y="6624891"/>
                  </a:lnTo>
                  <a:lnTo>
                    <a:pt x="52771" y="6583498"/>
                  </a:lnTo>
                  <a:lnTo>
                    <a:pt x="37046" y="6540801"/>
                  </a:lnTo>
                  <a:lnTo>
                    <a:pt x="23964" y="6496896"/>
                  </a:lnTo>
                  <a:lnTo>
                    <a:pt x="13623" y="6451878"/>
                  </a:lnTo>
                  <a:lnTo>
                    <a:pt x="6118" y="6405843"/>
                  </a:lnTo>
                  <a:lnTo>
                    <a:pt x="1545" y="6358886"/>
                  </a:lnTo>
                  <a:lnTo>
                    <a:pt x="0" y="6311105"/>
                  </a:lnTo>
                  <a:lnTo>
                    <a:pt x="0" y="726693"/>
                  </a:lnTo>
                  <a:close/>
                </a:path>
              </a:pathLst>
            </a:custGeom>
            <a:ln w="272782">
              <a:solidFill>
                <a:srgbClr val="9FB9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99510" y="3070448"/>
              <a:ext cx="1773555" cy="7306309"/>
            </a:xfrm>
            <a:custGeom>
              <a:avLst/>
              <a:gdLst/>
              <a:ahLst/>
              <a:cxnLst/>
              <a:rect l="l" t="t" r="r" b="b"/>
              <a:pathLst>
                <a:path w="1773554" h="7306309">
                  <a:moveTo>
                    <a:pt x="1517764" y="1351915"/>
                  </a:moveTo>
                  <a:lnTo>
                    <a:pt x="0" y="0"/>
                  </a:lnTo>
                  <a:lnTo>
                    <a:pt x="0" y="1351915"/>
                  </a:lnTo>
                  <a:lnTo>
                    <a:pt x="1517764" y="1351915"/>
                  </a:lnTo>
                  <a:close/>
                </a:path>
                <a:path w="1773554" h="7306309">
                  <a:moveTo>
                    <a:pt x="1773085" y="5941212"/>
                  </a:moveTo>
                  <a:lnTo>
                    <a:pt x="0" y="5941212"/>
                  </a:lnTo>
                  <a:lnTo>
                    <a:pt x="0" y="7306221"/>
                  </a:lnTo>
                  <a:lnTo>
                    <a:pt x="1773085" y="5941212"/>
                  </a:lnTo>
                  <a:close/>
                </a:path>
              </a:pathLst>
            </a:custGeom>
            <a:solidFill>
              <a:srgbClr val="9FB9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69598" y="782099"/>
            <a:ext cx="19437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Прил</a:t>
            </a:r>
            <a:r>
              <a:rPr dirty="0" sz="2000" spc="-7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0050E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0050E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84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817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>
                <a:solidFill>
                  <a:srgbClr val="FF2D66"/>
                </a:solidFill>
              </a:rPr>
              <a:t>Иллюстрации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15"/>
              <a:t> </a:t>
            </a:r>
            <a:r>
              <a:rPr dirty="0" spc="-50"/>
              <a:t>вероятностной</a:t>
            </a:r>
            <a:r>
              <a:rPr dirty="0" spc="-235"/>
              <a:t> </a:t>
            </a:r>
            <a:r>
              <a:rPr dirty="0" spc="-50">
                <a:solidFill>
                  <a:srgbClr val="FF2D66"/>
                </a:solidFill>
              </a:rPr>
              <a:t>классификации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1980" y="682805"/>
            <a:ext cx="111188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5">
                <a:solidFill>
                  <a:srgbClr val="FF2D66"/>
                </a:solidFill>
                <a:latin typeface="Lucida Sans Unicode"/>
                <a:cs typeface="Lucida Sans Unicode"/>
              </a:rPr>
              <a:t>КТ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1980" y="1114893"/>
            <a:ext cx="4138929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рентгенографии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565656"/>
                </a:solidFill>
                <a:latin typeface="Lucida Sans Unicode"/>
                <a:cs typeface="Lucida Sans Unicode"/>
              </a:rPr>
              <a:t>[3]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390" y="2049145"/>
            <a:ext cx="18921730" cy="492125"/>
            <a:chOff x="579390" y="2049145"/>
            <a:chExt cx="18921730" cy="492125"/>
          </a:xfrm>
        </p:grpSpPr>
        <p:sp>
          <p:nvSpPr>
            <p:cNvPr id="14" name="object 14"/>
            <p:cNvSpPr/>
            <p:nvPr/>
          </p:nvSpPr>
          <p:spPr>
            <a:xfrm>
              <a:off x="593030" y="2062784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18766827" y="0"/>
                  </a:moveTo>
                  <a:lnTo>
                    <a:pt x="127216" y="0"/>
                  </a:lnTo>
                  <a:lnTo>
                    <a:pt x="77698" y="9992"/>
                  </a:lnTo>
                  <a:lnTo>
                    <a:pt x="37261" y="37246"/>
                  </a:lnTo>
                  <a:lnTo>
                    <a:pt x="9997" y="77679"/>
                  </a:lnTo>
                  <a:lnTo>
                    <a:pt x="0" y="127207"/>
                  </a:lnTo>
                  <a:lnTo>
                    <a:pt x="0" y="337614"/>
                  </a:lnTo>
                  <a:lnTo>
                    <a:pt x="9997" y="387142"/>
                  </a:lnTo>
                  <a:lnTo>
                    <a:pt x="37261" y="427575"/>
                  </a:lnTo>
                  <a:lnTo>
                    <a:pt x="77698" y="454829"/>
                  </a:lnTo>
                  <a:lnTo>
                    <a:pt x="127216" y="464822"/>
                  </a:lnTo>
                  <a:lnTo>
                    <a:pt x="18766827" y="464822"/>
                  </a:lnTo>
                  <a:lnTo>
                    <a:pt x="18816355" y="454829"/>
                  </a:lnTo>
                  <a:lnTo>
                    <a:pt x="18856788" y="427575"/>
                  </a:lnTo>
                  <a:lnTo>
                    <a:pt x="18884043" y="387142"/>
                  </a:lnTo>
                  <a:lnTo>
                    <a:pt x="18894035" y="337614"/>
                  </a:lnTo>
                  <a:lnTo>
                    <a:pt x="18894035" y="127207"/>
                  </a:lnTo>
                  <a:lnTo>
                    <a:pt x="18884043" y="77679"/>
                  </a:lnTo>
                  <a:lnTo>
                    <a:pt x="18856788" y="37246"/>
                  </a:lnTo>
                  <a:lnTo>
                    <a:pt x="18816355" y="9992"/>
                  </a:lnTo>
                  <a:lnTo>
                    <a:pt x="18766827" y="0"/>
                  </a:lnTo>
                  <a:close/>
                </a:path>
              </a:pathLst>
            </a:custGeom>
            <a:solidFill>
              <a:srgbClr val="9FB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3030" y="2062784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0" y="127207"/>
                  </a:moveTo>
                  <a:lnTo>
                    <a:pt x="9997" y="77679"/>
                  </a:lnTo>
                  <a:lnTo>
                    <a:pt x="37261" y="37246"/>
                  </a:lnTo>
                  <a:lnTo>
                    <a:pt x="77698" y="9992"/>
                  </a:lnTo>
                  <a:lnTo>
                    <a:pt x="127216" y="0"/>
                  </a:lnTo>
                  <a:lnTo>
                    <a:pt x="18766827" y="0"/>
                  </a:lnTo>
                  <a:lnTo>
                    <a:pt x="18816355" y="9992"/>
                  </a:lnTo>
                  <a:lnTo>
                    <a:pt x="18856788" y="37246"/>
                  </a:lnTo>
                  <a:lnTo>
                    <a:pt x="18884043" y="77679"/>
                  </a:lnTo>
                  <a:lnTo>
                    <a:pt x="18894035" y="127207"/>
                  </a:lnTo>
                  <a:lnTo>
                    <a:pt x="18894035" y="337614"/>
                  </a:lnTo>
                  <a:lnTo>
                    <a:pt x="18884043" y="387142"/>
                  </a:lnTo>
                  <a:lnTo>
                    <a:pt x="18856788" y="427575"/>
                  </a:lnTo>
                  <a:lnTo>
                    <a:pt x="18816355" y="454829"/>
                  </a:lnTo>
                  <a:lnTo>
                    <a:pt x="18766827" y="464822"/>
                  </a:lnTo>
                  <a:lnTo>
                    <a:pt x="127216" y="464822"/>
                  </a:lnTo>
                  <a:lnTo>
                    <a:pt x="77698" y="454829"/>
                  </a:lnTo>
                  <a:lnTo>
                    <a:pt x="37261" y="427575"/>
                  </a:lnTo>
                  <a:lnTo>
                    <a:pt x="9997" y="387142"/>
                  </a:lnTo>
                  <a:lnTo>
                    <a:pt x="0" y="337614"/>
                  </a:lnTo>
                  <a:lnTo>
                    <a:pt x="0" y="127207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836401" y="2126099"/>
            <a:ext cx="84061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Неопределенная</a:t>
            </a:r>
            <a:r>
              <a:rPr dirty="0" sz="20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Средняя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0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9514" y="4422356"/>
            <a:ext cx="8265795" cy="4589780"/>
          </a:xfrm>
          <a:prstGeom prst="rect">
            <a:avLst/>
          </a:prstGeom>
          <a:ln w="54556">
            <a:solidFill>
              <a:srgbClr val="9FB9F9"/>
            </a:solidFill>
          </a:ln>
        </p:spPr>
        <p:txBody>
          <a:bodyPr wrap="square" lIns="0" tIns="405765" rIns="0" bIns="0" rtlCol="0" vert="horz">
            <a:spAutoFit/>
          </a:bodyPr>
          <a:lstStyle/>
          <a:p>
            <a:pPr marL="727075" marR="2824480">
              <a:lnSpc>
                <a:spcPct val="100000"/>
              </a:lnSpc>
              <a:spcBef>
                <a:spcPts val="3195"/>
              </a:spcBef>
            </a:pPr>
            <a:r>
              <a:rPr dirty="0" sz="3150" spc="5" b="1">
                <a:solidFill>
                  <a:srgbClr val="1F1F1F"/>
                </a:solidFill>
                <a:latin typeface="Trebuchet MS"/>
                <a:cs typeface="Trebuchet MS"/>
              </a:rPr>
              <a:t>Диффузные</a:t>
            </a:r>
            <a:r>
              <a:rPr dirty="0" sz="3150" spc="-2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-30" b="1">
                <a:solidFill>
                  <a:srgbClr val="1F1F1F"/>
                </a:solidFill>
                <a:latin typeface="Trebuchet MS"/>
                <a:cs typeface="Trebuchet MS"/>
              </a:rPr>
              <a:t>затем</a:t>
            </a:r>
            <a:r>
              <a:rPr dirty="0" sz="3150" spc="-30" b="1">
                <a:solidFill>
                  <a:srgbClr val="1F1F1F"/>
                </a:solidFill>
                <a:latin typeface="Trebuchet MS"/>
                <a:cs typeface="Trebuchet MS"/>
              </a:rPr>
              <a:t>н</a:t>
            </a:r>
            <a:r>
              <a:rPr dirty="0" sz="3150" spc="-15" b="1">
                <a:solidFill>
                  <a:srgbClr val="1F1F1F"/>
                </a:solidFill>
                <a:latin typeface="Trebuchet MS"/>
                <a:cs typeface="Trebuchet MS"/>
              </a:rPr>
              <a:t>ения  </a:t>
            </a:r>
            <a:r>
              <a:rPr dirty="0" sz="3150" spc="14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</a:t>
            </a:r>
            <a:r>
              <a:rPr dirty="0" sz="3150" spc="-9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80">
                <a:solidFill>
                  <a:srgbClr val="1F1F1F"/>
                </a:solidFill>
                <a:latin typeface="Lucida Sans Unicode"/>
                <a:cs typeface="Lucida Sans Unicode"/>
              </a:rPr>
              <a:t>чных</a:t>
            </a:r>
            <a:r>
              <a:rPr dirty="0" sz="3150" spc="-1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5">
                <a:solidFill>
                  <a:srgbClr val="1F1F1F"/>
                </a:solidFill>
                <a:latin typeface="Lucida Sans Unicode"/>
                <a:cs typeface="Lucida Sans Unicode"/>
              </a:rPr>
              <a:t>полях,  </a:t>
            </a:r>
            <a:r>
              <a:rPr dirty="0" sz="3150" spc="-60">
                <a:solidFill>
                  <a:srgbClr val="1F1F1F"/>
                </a:solidFill>
                <a:latin typeface="Lucida Sans Unicode"/>
                <a:cs typeface="Lucida Sans Unicode"/>
              </a:rPr>
              <a:t>равномерно </a:t>
            </a:r>
            <a:r>
              <a:rPr dirty="0" sz="31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1F1F1F"/>
                </a:solidFill>
                <a:latin typeface="Lucida Sans Unicode"/>
                <a:cs typeface="Lucida Sans Unicode"/>
              </a:rPr>
              <a:t>распределенные</a:t>
            </a:r>
            <a:endParaRPr sz="3150">
              <a:latin typeface="Lucida Sans Unicode"/>
              <a:cs typeface="Lucida Sans Unicode"/>
            </a:endParaRPr>
          </a:p>
          <a:p>
            <a:pPr marL="727075" marR="3131185">
              <a:lnSpc>
                <a:spcPct val="100000"/>
              </a:lnSpc>
            </a:pPr>
            <a:r>
              <a:rPr dirty="0" sz="3150" spc="-80">
                <a:solidFill>
                  <a:srgbClr val="1F1F1F"/>
                </a:solidFill>
                <a:latin typeface="Lucida Sans Unicode"/>
                <a:cs typeface="Lucida Sans Unicode"/>
              </a:rPr>
              <a:t>по </a:t>
            </a:r>
            <a:r>
              <a:rPr dirty="0" sz="3150" spc="-70">
                <a:solidFill>
                  <a:srgbClr val="1F1F1F"/>
                </a:solidFill>
                <a:latin typeface="Lucida Sans Unicode"/>
                <a:cs typeface="Lucida Sans Unicode"/>
              </a:rPr>
              <a:t>легким </a:t>
            </a:r>
            <a:r>
              <a:rPr dirty="0" sz="31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1F1F1F"/>
                </a:solidFill>
                <a:latin typeface="Lucida Sans Unicode"/>
                <a:cs typeface="Lucida Sans Unicode"/>
              </a:rPr>
              <a:t>без</a:t>
            </a:r>
            <a:r>
              <a:rPr dirty="0" sz="3150" spc="-6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3150" spc="-80">
                <a:solidFill>
                  <a:srgbClr val="1F1F1F"/>
                </a:solidFill>
                <a:latin typeface="Lucida Sans Unicode"/>
                <a:cs typeface="Lucida Sans Unicode"/>
              </a:rPr>
              <a:t>реимущ</a:t>
            </a:r>
            <a:r>
              <a:rPr dirty="0" sz="3150" spc="-8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3150" spc="-50">
                <a:solidFill>
                  <a:srgbClr val="1F1F1F"/>
                </a:solidFill>
                <a:latin typeface="Lucida Sans Unicode"/>
                <a:cs typeface="Lucida Sans Unicode"/>
              </a:rPr>
              <a:t>ственной  </a:t>
            </a:r>
            <a:r>
              <a:rPr dirty="0" sz="3150" spc="-40">
                <a:solidFill>
                  <a:srgbClr val="1F1F1F"/>
                </a:solidFill>
                <a:latin typeface="Lucida Sans Unicode"/>
                <a:cs typeface="Lucida Sans Unicode"/>
              </a:rPr>
              <a:t>периферической </a:t>
            </a:r>
            <a:r>
              <a:rPr dirty="0" sz="31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1F1F1F"/>
                </a:solidFill>
                <a:latin typeface="Lucida Sans Unicode"/>
                <a:cs typeface="Lucida Sans Unicode"/>
              </a:rPr>
              <a:t>локализации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8447" y="628430"/>
            <a:ext cx="5422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05">
                <a:solidFill>
                  <a:srgbClr val="A6A6A6"/>
                </a:solidFill>
                <a:latin typeface="Lucida Sans Unicode"/>
                <a:cs typeface="Lucida Sans Unicode"/>
              </a:rPr>
              <a:t>58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1494" y="3064988"/>
            <a:ext cx="16410940" cy="7312025"/>
            <a:chOff x="1981494" y="3064988"/>
            <a:chExt cx="16410940" cy="7312025"/>
          </a:xfrm>
        </p:grpSpPr>
        <p:sp>
          <p:nvSpPr>
            <p:cNvPr id="4" name="object 4"/>
            <p:cNvSpPr/>
            <p:nvPr/>
          </p:nvSpPr>
          <p:spPr>
            <a:xfrm>
              <a:off x="9145865" y="3068262"/>
              <a:ext cx="1210310" cy="7308850"/>
            </a:xfrm>
            <a:custGeom>
              <a:avLst/>
              <a:gdLst/>
              <a:ahLst/>
              <a:cxnLst/>
              <a:rect l="l" t="t" r="r" b="b"/>
              <a:pathLst>
                <a:path w="1210309" h="7308850">
                  <a:moveTo>
                    <a:pt x="1210064" y="0"/>
                  </a:moveTo>
                  <a:lnTo>
                    <a:pt x="0" y="0"/>
                  </a:lnTo>
                  <a:lnTo>
                    <a:pt x="0" y="7308399"/>
                  </a:lnTo>
                  <a:lnTo>
                    <a:pt x="1210064" y="7308399"/>
                  </a:lnTo>
                  <a:lnTo>
                    <a:pt x="1210064" y="0"/>
                  </a:lnTo>
                  <a:close/>
                </a:path>
              </a:pathLst>
            </a:custGeom>
            <a:solidFill>
              <a:srgbClr val="B4E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551" y="3269030"/>
              <a:ext cx="7802682" cy="68784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99514" y="4422356"/>
              <a:ext cx="8265795" cy="4589780"/>
            </a:xfrm>
            <a:custGeom>
              <a:avLst/>
              <a:gdLst/>
              <a:ahLst/>
              <a:cxnLst/>
              <a:rect l="l" t="t" r="r" b="b"/>
              <a:pathLst>
                <a:path w="8265794" h="4589780">
                  <a:moveTo>
                    <a:pt x="8265322" y="0"/>
                  </a:moveTo>
                  <a:lnTo>
                    <a:pt x="0" y="0"/>
                  </a:lnTo>
                  <a:lnTo>
                    <a:pt x="0" y="4589299"/>
                  </a:lnTo>
                  <a:lnTo>
                    <a:pt x="8265322" y="4589299"/>
                  </a:lnTo>
                  <a:lnTo>
                    <a:pt x="8265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99514" y="4422356"/>
              <a:ext cx="8265795" cy="4589780"/>
            </a:xfrm>
            <a:custGeom>
              <a:avLst/>
              <a:gdLst/>
              <a:ahLst/>
              <a:cxnLst/>
              <a:rect l="l" t="t" r="r" b="b"/>
              <a:pathLst>
                <a:path w="8265794" h="4589780">
                  <a:moveTo>
                    <a:pt x="0" y="4589299"/>
                  </a:moveTo>
                  <a:lnTo>
                    <a:pt x="8265322" y="4589299"/>
                  </a:lnTo>
                  <a:lnTo>
                    <a:pt x="8265322" y="0"/>
                  </a:lnTo>
                  <a:lnTo>
                    <a:pt x="0" y="0"/>
                  </a:lnTo>
                  <a:lnTo>
                    <a:pt x="0" y="4589299"/>
                  </a:lnTo>
                  <a:close/>
                </a:path>
              </a:pathLst>
            </a:custGeom>
            <a:ln w="54556">
              <a:solidFill>
                <a:srgbClr val="B4E6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17886" y="3201380"/>
              <a:ext cx="8121650" cy="7038340"/>
            </a:xfrm>
            <a:custGeom>
              <a:avLst/>
              <a:gdLst/>
              <a:ahLst/>
              <a:cxnLst/>
              <a:rect l="l" t="t" r="r" b="b"/>
              <a:pathLst>
                <a:path w="8121650" h="7038340">
                  <a:moveTo>
                    <a:pt x="0" y="726693"/>
                  </a:moveTo>
                  <a:lnTo>
                    <a:pt x="1545" y="678911"/>
                  </a:lnTo>
                  <a:lnTo>
                    <a:pt x="6118" y="631955"/>
                  </a:lnTo>
                  <a:lnTo>
                    <a:pt x="13623" y="585920"/>
                  </a:lnTo>
                  <a:lnTo>
                    <a:pt x="23964" y="540902"/>
                  </a:lnTo>
                  <a:lnTo>
                    <a:pt x="37046" y="496997"/>
                  </a:lnTo>
                  <a:lnTo>
                    <a:pt x="52771" y="454300"/>
                  </a:lnTo>
                  <a:lnTo>
                    <a:pt x="71046" y="412907"/>
                  </a:lnTo>
                  <a:lnTo>
                    <a:pt x="91774" y="372915"/>
                  </a:lnTo>
                  <a:lnTo>
                    <a:pt x="114859" y="334417"/>
                  </a:lnTo>
                  <a:lnTo>
                    <a:pt x="140206" y="297512"/>
                  </a:lnTo>
                  <a:lnTo>
                    <a:pt x="167718" y="262293"/>
                  </a:lnTo>
                  <a:lnTo>
                    <a:pt x="197301" y="228858"/>
                  </a:lnTo>
                  <a:lnTo>
                    <a:pt x="228858" y="197301"/>
                  </a:lnTo>
                  <a:lnTo>
                    <a:pt x="262293" y="167718"/>
                  </a:lnTo>
                  <a:lnTo>
                    <a:pt x="297512" y="140206"/>
                  </a:lnTo>
                  <a:lnTo>
                    <a:pt x="334417" y="114859"/>
                  </a:lnTo>
                  <a:lnTo>
                    <a:pt x="372915" y="91774"/>
                  </a:lnTo>
                  <a:lnTo>
                    <a:pt x="412907" y="71046"/>
                  </a:lnTo>
                  <a:lnTo>
                    <a:pt x="454300" y="52771"/>
                  </a:lnTo>
                  <a:lnTo>
                    <a:pt x="496997" y="37046"/>
                  </a:lnTo>
                  <a:lnTo>
                    <a:pt x="540902" y="23964"/>
                  </a:lnTo>
                  <a:lnTo>
                    <a:pt x="585920" y="13623"/>
                  </a:lnTo>
                  <a:lnTo>
                    <a:pt x="631955" y="6118"/>
                  </a:lnTo>
                  <a:lnTo>
                    <a:pt x="678911" y="1545"/>
                  </a:lnTo>
                  <a:lnTo>
                    <a:pt x="726693" y="0"/>
                  </a:lnTo>
                  <a:lnTo>
                    <a:pt x="7394598" y="0"/>
                  </a:lnTo>
                  <a:lnTo>
                    <a:pt x="7442380" y="1545"/>
                  </a:lnTo>
                  <a:lnTo>
                    <a:pt x="7489336" y="6118"/>
                  </a:lnTo>
                  <a:lnTo>
                    <a:pt x="7535371" y="13623"/>
                  </a:lnTo>
                  <a:lnTo>
                    <a:pt x="7580389" y="23964"/>
                  </a:lnTo>
                  <a:lnTo>
                    <a:pt x="7624295" y="37046"/>
                  </a:lnTo>
                  <a:lnTo>
                    <a:pt x="7666992" y="52771"/>
                  </a:lnTo>
                  <a:lnTo>
                    <a:pt x="7708384" y="71046"/>
                  </a:lnTo>
                  <a:lnTo>
                    <a:pt x="7748377" y="91774"/>
                  </a:lnTo>
                  <a:lnTo>
                    <a:pt x="7786874" y="114859"/>
                  </a:lnTo>
                  <a:lnTo>
                    <a:pt x="7823780" y="140206"/>
                  </a:lnTo>
                  <a:lnTo>
                    <a:pt x="7858998" y="167718"/>
                  </a:lnTo>
                  <a:lnTo>
                    <a:pt x="7892434" y="197301"/>
                  </a:lnTo>
                  <a:lnTo>
                    <a:pt x="7923991" y="228858"/>
                  </a:lnTo>
                  <a:lnTo>
                    <a:pt x="7953574" y="262293"/>
                  </a:lnTo>
                  <a:lnTo>
                    <a:pt x="7981086" y="297512"/>
                  </a:lnTo>
                  <a:lnTo>
                    <a:pt x="8006433" y="334417"/>
                  </a:lnTo>
                  <a:lnTo>
                    <a:pt x="8029518" y="372915"/>
                  </a:lnTo>
                  <a:lnTo>
                    <a:pt x="8050246" y="412907"/>
                  </a:lnTo>
                  <a:lnTo>
                    <a:pt x="8068520" y="454300"/>
                  </a:lnTo>
                  <a:lnTo>
                    <a:pt x="8084246" y="496997"/>
                  </a:lnTo>
                  <a:lnTo>
                    <a:pt x="8097327" y="540902"/>
                  </a:lnTo>
                  <a:lnTo>
                    <a:pt x="8107668" y="585920"/>
                  </a:lnTo>
                  <a:lnTo>
                    <a:pt x="8115173" y="631955"/>
                  </a:lnTo>
                  <a:lnTo>
                    <a:pt x="8119746" y="678911"/>
                  </a:lnTo>
                  <a:lnTo>
                    <a:pt x="8121292" y="726693"/>
                  </a:lnTo>
                  <a:lnTo>
                    <a:pt x="8121292" y="6311105"/>
                  </a:lnTo>
                  <a:lnTo>
                    <a:pt x="8119746" y="6358886"/>
                  </a:lnTo>
                  <a:lnTo>
                    <a:pt x="8115173" y="6405843"/>
                  </a:lnTo>
                  <a:lnTo>
                    <a:pt x="8107668" y="6451878"/>
                  </a:lnTo>
                  <a:lnTo>
                    <a:pt x="8097327" y="6496896"/>
                  </a:lnTo>
                  <a:lnTo>
                    <a:pt x="8084246" y="6540801"/>
                  </a:lnTo>
                  <a:lnTo>
                    <a:pt x="8068520" y="6583498"/>
                  </a:lnTo>
                  <a:lnTo>
                    <a:pt x="8050246" y="6624891"/>
                  </a:lnTo>
                  <a:lnTo>
                    <a:pt x="8029518" y="6664883"/>
                  </a:lnTo>
                  <a:lnTo>
                    <a:pt x="8006433" y="6703380"/>
                  </a:lnTo>
                  <a:lnTo>
                    <a:pt x="7981086" y="6740286"/>
                  </a:lnTo>
                  <a:lnTo>
                    <a:pt x="7953574" y="6775505"/>
                  </a:lnTo>
                  <a:lnTo>
                    <a:pt x="7923991" y="6808940"/>
                  </a:lnTo>
                  <a:lnTo>
                    <a:pt x="7892434" y="6840497"/>
                  </a:lnTo>
                  <a:lnTo>
                    <a:pt x="7858998" y="6870080"/>
                  </a:lnTo>
                  <a:lnTo>
                    <a:pt x="7823780" y="6897592"/>
                  </a:lnTo>
                  <a:lnTo>
                    <a:pt x="7786874" y="6922939"/>
                  </a:lnTo>
                  <a:lnTo>
                    <a:pt x="7748377" y="6946024"/>
                  </a:lnTo>
                  <a:lnTo>
                    <a:pt x="7708384" y="6966752"/>
                  </a:lnTo>
                  <a:lnTo>
                    <a:pt x="7666992" y="6985026"/>
                  </a:lnTo>
                  <a:lnTo>
                    <a:pt x="7624295" y="7000752"/>
                  </a:lnTo>
                  <a:lnTo>
                    <a:pt x="7580389" y="7013834"/>
                  </a:lnTo>
                  <a:lnTo>
                    <a:pt x="7535371" y="7024175"/>
                  </a:lnTo>
                  <a:lnTo>
                    <a:pt x="7489336" y="7031680"/>
                  </a:lnTo>
                  <a:lnTo>
                    <a:pt x="7442380" y="7036253"/>
                  </a:lnTo>
                  <a:lnTo>
                    <a:pt x="7394598" y="7037798"/>
                  </a:lnTo>
                  <a:lnTo>
                    <a:pt x="726693" y="7037798"/>
                  </a:lnTo>
                  <a:lnTo>
                    <a:pt x="678911" y="7036253"/>
                  </a:lnTo>
                  <a:lnTo>
                    <a:pt x="631955" y="7031680"/>
                  </a:lnTo>
                  <a:lnTo>
                    <a:pt x="585920" y="7024175"/>
                  </a:lnTo>
                  <a:lnTo>
                    <a:pt x="540902" y="7013834"/>
                  </a:lnTo>
                  <a:lnTo>
                    <a:pt x="496997" y="7000752"/>
                  </a:lnTo>
                  <a:lnTo>
                    <a:pt x="454300" y="6985026"/>
                  </a:lnTo>
                  <a:lnTo>
                    <a:pt x="412907" y="6966752"/>
                  </a:lnTo>
                  <a:lnTo>
                    <a:pt x="372915" y="6946024"/>
                  </a:lnTo>
                  <a:lnTo>
                    <a:pt x="334417" y="6922939"/>
                  </a:lnTo>
                  <a:lnTo>
                    <a:pt x="297512" y="6897592"/>
                  </a:lnTo>
                  <a:lnTo>
                    <a:pt x="262293" y="6870080"/>
                  </a:lnTo>
                  <a:lnTo>
                    <a:pt x="228858" y="6840497"/>
                  </a:lnTo>
                  <a:lnTo>
                    <a:pt x="197301" y="6808940"/>
                  </a:lnTo>
                  <a:lnTo>
                    <a:pt x="167718" y="6775505"/>
                  </a:lnTo>
                  <a:lnTo>
                    <a:pt x="140206" y="6740286"/>
                  </a:lnTo>
                  <a:lnTo>
                    <a:pt x="114859" y="6703380"/>
                  </a:lnTo>
                  <a:lnTo>
                    <a:pt x="91774" y="6664883"/>
                  </a:lnTo>
                  <a:lnTo>
                    <a:pt x="71046" y="6624891"/>
                  </a:lnTo>
                  <a:lnTo>
                    <a:pt x="52771" y="6583498"/>
                  </a:lnTo>
                  <a:lnTo>
                    <a:pt x="37046" y="6540801"/>
                  </a:lnTo>
                  <a:lnTo>
                    <a:pt x="23964" y="6496896"/>
                  </a:lnTo>
                  <a:lnTo>
                    <a:pt x="13623" y="6451878"/>
                  </a:lnTo>
                  <a:lnTo>
                    <a:pt x="6118" y="6405843"/>
                  </a:lnTo>
                  <a:lnTo>
                    <a:pt x="1545" y="6358886"/>
                  </a:lnTo>
                  <a:lnTo>
                    <a:pt x="0" y="6311105"/>
                  </a:lnTo>
                  <a:lnTo>
                    <a:pt x="0" y="726693"/>
                  </a:lnTo>
                  <a:close/>
                </a:path>
              </a:pathLst>
            </a:custGeom>
            <a:ln w="272782">
              <a:solidFill>
                <a:srgbClr val="B4E6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55923" y="3070448"/>
              <a:ext cx="1773555" cy="7306309"/>
            </a:xfrm>
            <a:custGeom>
              <a:avLst/>
              <a:gdLst/>
              <a:ahLst/>
              <a:cxnLst/>
              <a:rect l="l" t="t" r="r" b="b"/>
              <a:pathLst>
                <a:path w="1773554" h="7306309">
                  <a:moveTo>
                    <a:pt x="1516672" y="1351915"/>
                  </a:moveTo>
                  <a:lnTo>
                    <a:pt x="0" y="0"/>
                  </a:lnTo>
                  <a:lnTo>
                    <a:pt x="0" y="1351915"/>
                  </a:lnTo>
                  <a:lnTo>
                    <a:pt x="1516672" y="1351915"/>
                  </a:lnTo>
                  <a:close/>
                </a:path>
                <a:path w="1773554" h="7306309">
                  <a:moveTo>
                    <a:pt x="1773085" y="5941212"/>
                  </a:moveTo>
                  <a:lnTo>
                    <a:pt x="0" y="5941212"/>
                  </a:lnTo>
                  <a:lnTo>
                    <a:pt x="0" y="7306221"/>
                  </a:lnTo>
                  <a:lnTo>
                    <a:pt x="1773085" y="5941212"/>
                  </a:lnTo>
                  <a:close/>
                </a:path>
              </a:pathLst>
            </a:custGeom>
            <a:solidFill>
              <a:srgbClr val="B4E6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79390" y="2049145"/>
            <a:ext cx="18921730" cy="492125"/>
            <a:chOff x="579390" y="2049145"/>
            <a:chExt cx="18921730" cy="492125"/>
          </a:xfrm>
        </p:grpSpPr>
        <p:sp>
          <p:nvSpPr>
            <p:cNvPr id="12" name="object 12"/>
            <p:cNvSpPr/>
            <p:nvPr/>
          </p:nvSpPr>
          <p:spPr>
            <a:xfrm>
              <a:off x="593030" y="2062784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18766827" y="0"/>
                  </a:moveTo>
                  <a:lnTo>
                    <a:pt x="127216" y="0"/>
                  </a:lnTo>
                  <a:lnTo>
                    <a:pt x="77698" y="9992"/>
                  </a:lnTo>
                  <a:lnTo>
                    <a:pt x="37261" y="37246"/>
                  </a:lnTo>
                  <a:lnTo>
                    <a:pt x="9997" y="77679"/>
                  </a:lnTo>
                  <a:lnTo>
                    <a:pt x="0" y="127207"/>
                  </a:lnTo>
                  <a:lnTo>
                    <a:pt x="0" y="337614"/>
                  </a:lnTo>
                  <a:lnTo>
                    <a:pt x="9997" y="387142"/>
                  </a:lnTo>
                  <a:lnTo>
                    <a:pt x="37261" y="427575"/>
                  </a:lnTo>
                  <a:lnTo>
                    <a:pt x="77698" y="454829"/>
                  </a:lnTo>
                  <a:lnTo>
                    <a:pt x="127216" y="464822"/>
                  </a:lnTo>
                  <a:lnTo>
                    <a:pt x="18766827" y="464822"/>
                  </a:lnTo>
                  <a:lnTo>
                    <a:pt x="18816355" y="454829"/>
                  </a:lnTo>
                  <a:lnTo>
                    <a:pt x="18856788" y="427575"/>
                  </a:lnTo>
                  <a:lnTo>
                    <a:pt x="18884043" y="387142"/>
                  </a:lnTo>
                  <a:lnTo>
                    <a:pt x="18894035" y="337614"/>
                  </a:lnTo>
                  <a:lnTo>
                    <a:pt x="18894035" y="127207"/>
                  </a:lnTo>
                  <a:lnTo>
                    <a:pt x="18884043" y="77679"/>
                  </a:lnTo>
                  <a:lnTo>
                    <a:pt x="18856788" y="37246"/>
                  </a:lnTo>
                  <a:lnTo>
                    <a:pt x="18816355" y="9992"/>
                  </a:lnTo>
                  <a:lnTo>
                    <a:pt x="18766827" y="0"/>
                  </a:lnTo>
                  <a:close/>
                </a:path>
              </a:pathLst>
            </a:custGeom>
            <a:solidFill>
              <a:srgbClr val="B4E6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3030" y="2062784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0" y="127207"/>
                  </a:moveTo>
                  <a:lnTo>
                    <a:pt x="9997" y="77679"/>
                  </a:lnTo>
                  <a:lnTo>
                    <a:pt x="37261" y="37246"/>
                  </a:lnTo>
                  <a:lnTo>
                    <a:pt x="77698" y="9992"/>
                  </a:lnTo>
                  <a:lnTo>
                    <a:pt x="127216" y="0"/>
                  </a:lnTo>
                  <a:lnTo>
                    <a:pt x="18766827" y="0"/>
                  </a:lnTo>
                  <a:lnTo>
                    <a:pt x="18816355" y="9992"/>
                  </a:lnTo>
                  <a:lnTo>
                    <a:pt x="18856788" y="37246"/>
                  </a:lnTo>
                  <a:lnTo>
                    <a:pt x="18884043" y="77679"/>
                  </a:lnTo>
                  <a:lnTo>
                    <a:pt x="18894035" y="127207"/>
                  </a:lnTo>
                  <a:lnTo>
                    <a:pt x="18894035" y="337614"/>
                  </a:lnTo>
                  <a:lnTo>
                    <a:pt x="18884043" y="387142"/>
                  </a:lnTo>
                  <a:lnTo>
                    <a:pt x="18856788" y="427575"/>
                  </a:lnTo>
                  <a:lnTo>
                    <a:pt x="18816355" y="454829"/>
                  </a:lnTo>
                  <a:lnTo>
                    <a:pt x="18766827" y="464822"/>
                  </a:lnTo>
                  <a:lnTo>
                    <a:pt x="127216" y="464822"/>
                  </a:lnTo>
                  <a:lnTo>
                    <a:pt x="77698" y="454829"/>
                  </a:lnTo>
                  <a:lnTo>
                    <a:pt x="37261" y="427575"/>
                  </a:lnTo>
                  <a:lnTo>
                    <a:pt x="9997" y="387142"/>
                  </a:lnTo>
                  <a:lnTo>
                    <a:pt x="0" y="337614"/>
                  </a:lnTo>
                  <a:lnTo>
                    <a:pt x="0" y="127207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204113" y="2126099"/>
            <a:ext cx="767143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Нетипичная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1F1F1F"/>
                </a:solidFill>
                <a:latin typeface="Trebuchet MS"/>
                <a:cs typeface="Trebuchet MS"/>
              </a:rPr>
              <a:t>Низкая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05617" y="5432047"/>
            <a:ext cx="3898265" cy="2426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150" spc="-55" b="1">
                <a:solidFill>
                  <a:srgbClr val="1F1F1F"/>
                </a:solidFill>
                <a:latin typeface="Trebuchet MS"/>
                <a:cs typeface="Trebuchet MS"/>
              </a:rPr>
              <a:t>Усиление</a:t>
            </a:r>
            <a:r>
              <a:rPr dirty="0" sz="3150" spc="-2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-25" b="1">
                <a:solidFill>
                  <a:srgbClr val="1F1F1F"/>
                </a:solidFill>
                <a:latin typeface="Trebuchet MS"/>
                <a:cs typeface="Trebuchet MS"/>
              </a:rPr>
              <a:t>легочного  </a:t>
            </a:r>
            <a:r>
              <a:rPr dirty="0" sz="3150" spc="-10" b="1">
                <a:solidFill>
                  <a:srgbClr val="1F1F1F"/>
                </a:solidFill>
                <a:latin typeface="Trebuchet MS"/>
                <a:cs typeface="Trebuchet MS"/>
              </a:rPr>
              <a:t>рисунка</a:t>
            </a:r>
            <a:r>
              <a:rPr dirty="0" sz="3150" spc="-2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3150" spc="-114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125">
                <a:solidFill>
                  <a:srgbClr val="1F1F1F"/>
                </a:solidFill>
                <a:latin typeface="Lucida Sans Unicode"/>
                <a:cs typeface="Lucida Sans Unicode"/>
              </a:rPr>
              <a:t>беих  </a:t>
            </a:r>
            <a:r>
              <a:rPr dirty="0" sz="3150" spc="-114">
                <a:solidFill>
                  <a:srgbClr val="1F1F1F"/>
                </a:solidFill>
                <a:latin typeface="Lucida Sans Unicode"/>
                <a:cs typeface="Lucida Sans Unicode"/>
              </a:rPr>
              <a:t>сторон,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3150" spc="-10">
                <a:solidFill>
                  <a:srgbClr val="1F1F1F"/>
                </a:solidFill>
                <a:latin typeface="Lucida Sans Unicode"/>
                <a:cs typeface="Lucida Sans Unicode"/>
              </a:rPr>
              <a:t>овышение  </a:t>
            </a:r>
            <a:r>
              <a:rPr dirty="0" sz="3150" spc="-70">
                <a:solidFill>
                  <a:srgbClr val="1F1F1F"/>
                </a:solidFill>
                <a:latin typeface="Lucida Sans Unicode"/>
                <a:cs typeface="Lucida Sans Unicode"/>
              </a:rPr>
              <a:t>плотн</a:t>
            </a:r>
            <a:r>
              <a:rPr dirty="0" sz="3150" spc="-9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95">
                <a:solidFill>
                  <a:srgbClr val="1F1F1F"/>
                </a:solidFill>
                <a:latin typeface="Lucida Sans Unicode"/>
                <a:cs typeface="Lucida Sans Unicode"/>
              </a:rPr>
              <a:t>сти</a:t>
            </a:r>
            <a:r>
              <a:rPr dirty="0" sz="315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1F1F1F"/>
                </a:solidFill>
                <a:latin typeface="Lucida Sans Unicode"/>
                <a:cs typeface="Lucida Sans Unicode"/>
              </a:rPr>
              <a:t>стенок  </a:t>
            </a:r>
            <a:r>
              <a:rPr dirty="0" sz="3150" spc="-110">
                <a:solidFill>
                  <a:srgbClr val="1F1F1F"/>
                </a:solidFill>
                <a:latin typeface="Lucida Sans Unicode"/>
                <a:cs typeface="Lucida Sans Unicode"/>
              </a:rPr>
              <a:t>бронхов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1960" y="782099"/>
            <a:ext cx="19507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0050EF"/>
                </a:solidFill>
                <a:latin typeface="Lucida Sans Unicode"/>
                <a:cs typeface="Lucida Sans Unicode"/>
              </a:rPr>
              <a:t>1.б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7224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0">
                <a:solidFill>
                  <a:srgbClr val="FF2D66"/>
                </a:solidFill>
              </a:rPr>
              <a:t>Илл</a:t>
            </a:r>
            <a:r>
              <a:rPr dirty="0" spc="-100">
                <a:solidFill>
                  <a:srgbClr val="FF2D66"/>
                </a:solidFill>
              </a:rPr>
              <a:t>ю</a:t>
            </a:r>
            <a:r>
              <a:rPr dirty="0" spc="-95">
                <a:solidFill>
                  <a:srgbClr val="FF2D66"/>
                </a:solidFill>
              </a:rPr>
              <a:t>страц</a:t>
            </a:r>
            <a:r>
              <a:rPr dirty="0" spc="-12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20"/>
              <a:t> </a:t>
            </a:r>
            <a:r>
              <a:rPr dirty="0" spc="-25"/>
              <a:t>вер</a:t>
            </a:r>
            <a:r>
              <a:rPr dirty="0" spc="-65"/>
              <a:t>о</a:t>
            </a:r>
            <a:r>
              <a:rPr dirty="0" spc="-55"/>
              <a:t>ятност</a:t>
            </a:r>
            <a:r>
              <a:rPr dirty="0" spc="-85"/>
              <a:t>н</a:t>
            </a:r>
            <a:r>
              <a:rPr dirty="0" spc="-80"/>
              <a:t>ой</a:t>
            </a:r>
            <a:r>
              <a:rPr dirty="0" spc="-235"/>
              <a:t> </a:t>
            </a:r>
            <a:r>
              <a:rPr dirty="0" spc="-35">
                <a:solidFill>
                  <a:srgbClr val="FF2D66"/>
                </a:solidFill>
              </a:rPr>
              <a:t>кла</a:t>
            </a:r>
            <a:r>
              <a:rPr dirty="0" spc="-80">
                <a:solidFill>
                  <a:srgbClr val="FF2D66"/>
                </a:solidFill>
              </a:rPr>
              <a:t>с</a:t>
            </a:r>
            <a:r>
              <a:rPr dirty="0" spc="-10">
                <a:solidFill>
                  <a:srgbClr val="FF2D66"/>
                </a:solidFill>
              </a:rPr>
              <a:t>си</a:t>
            </a:r>
            <a:r>
              <a:rPr dirty="0" spc="-20">
                <a:solidFill>
                  <a:srgbClr val="FF2D66"/>
                </a:solidFill>
              </a:rPr>
              <a:t>ф</a:t>
            </a:r>
            <a:r>
              <a:rPr dirty="0" spc="-70">
                <a:solidFill>
                  <a:srgbClr val="FF2D66"/>
                </a:solidFill>
              </a:rPr>
              <a:t>икац</a:t>
            </a:r>
            <a:r>
              <a:rPr dirty="0" spc="-9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91980" y="682805"/>
            <a:ext cx="1110424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04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40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5">
                <a:solidFill>
                  <a:srgbClr val="565656"/>
                </a:solidFill>
                <a:latin typeface="Lucida Sans Unicode"/>
                <a:cs typeface="Lucida Sans Unicode"/>
              </a:rPr>
              <a:t>КТ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1980" y="1114893"/>
            <a:ext cx="41465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565656"/>
                </a:solidFill>
                <a:latin typeface="Lucida Sans Unicode"/>
                <a:cs typeface="Lucida Sans Unicode"/>
              </a:rPr>
              <a:t>рент</a:t>
            </a:r>
            <a:r>
              <a:rPr dirty="0" sz="3150" spc="-14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енографии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">
                <a:solidFill>
                  <a:srgbClr val="565656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280">
                <a:solidFill>
                  <a:srgbClr val="565656"/>
                </a:solidFill>
                <a:latin typeface="Lucida Sans Unicode"/>
                <a:cs typeface="Lucida Sans Unicode"/>
              </a:rPr>
              <a:t>4</a:t>
            </a:r>
            <a:r>
              <a:rPr dirty="0" sz="3150">
                <a:solidFill>
                  <a:srgbClr val="565656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3723" y="628430"/>
            <a:ext cx="52705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65">
                <a:solidFill>
                  <a:srgbClr val="A6A6A6"/>
                </a:solidFill>
                <a:latin typeface="Lucida Sans Unicode"/>
                <a:cs typeface="Lucida Sans Unicode"/>
              </a:rPr>
              <a:t>59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390" y="2065512"/>
            <a:ext cx="18921730" cy="578485"/>
            <a:chOff x="579390" y="2065512"/>
            <a:chExt cx="18921730" cy="578485"/>
          </a:xfrm>
        </p:grpSpPr>
        <p:sp>
          <p:nvSpPr>
            <p:cNvPr id="4" name="object 4"/>
            <p:cNvSpPr/>
            <p:nvPr/>
          </p:nvSpPr>
          <p:spPr>
            <a:xfrm>
              <a:off x="593030" y="2079151"/>
              <a:ext cx="18894425" cy="551180"/>
            </a:xfrm>
            <a:custGeom>
              <a:avLst/>
              <a:gdLst/>
              <a:ahLst/>
              <a:cxnLst/>
              <a:rect l="l" t="t" r="r" b="b"/>
              <a:pathLst>
                <a:path w="18894425" h="551180">
                  <a:moveTo>
                    <a:pt x="18801379" y="0"/>
                  </a:moveTo>
                  <a:lnTo>
                    <a:pt x="92609" y="0"/>
                  </a:lnTo>
                  <a:lnTo>
                    <a:pt x="56561" y="7278"/>
                  </a:lnTo>
                  <a:lnTo>
                    <a:pt x="27124" y="27130"/>
                  </a:lnTo>
                  <a:lnTo>
                    <a:pt x="7277" y="56581"/>
                  </a:lnTo>
                  <a:lnTo>
                    <a:pt x="0" y="92655"/>
                  </a:lnTo>
                  <a:lnTo>
                    <a:pt x="0" y="458366"/>
                  </a:lnTo>
                  <a:lnTo>
                    <a:pt x="7277" y="494440"/>
                  </a:lnTo>
                  <a:lnTo>
                    <a:pt x="27124" y="523890"/>
                  </a:lnTo>
                  <a:lnTo>
                    <a:pt x="56561" y="543742"/>
                  </a:lnTo>
                  <a:lnTo>
                    <a:pt x="92609" y="551021"/>
                  </a:lnTo>
                  <a:lnTo>
                    <a:pt x="18801379" y="551021"/>
                  </a:lnTo>
                  <a:lnTo>
                    <a:pt x="18837453" y="543742"/>
                  </a:lnTo>
                  <a:lnTo>
                    <a:pt x="18866904" y="523890"/>
                  </a:lnTo>
                  <a:lnTo>
                    <a:pt x="18886756" y="494440"/>
                  </a:lnTo>
                  <a:lnTo>
                    <a:pt x="18894035" y="458366"/>
                  </a:lnTo>
                  <a:lnTo>
                    <a:pt x="18894035" y="92655"/>
                  </a:lnTo>
                  <a:lnTo>
                    <a:pt x="18886756" y="56581"/>
                  </a:lnTo>
                  <a:lnTo>
                    <a:pt x="18866904" y="27130"/>
                  </a:lnTo>
                  <a:lnTo>
                    <a:pt x="18837453" y="7278"/>
                  </a:lnTo>
                  <a:lnTo>
                    <a:pt x="18801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3030" y="2079151"/>
              <a:ext cx="18894425" cy="551180"/>
            </a:xfrm>
            <a:custGeom>
              <a:avLst/>
              <a:gdLst/>
              <a:ahLst/>
              <a:cxnLst/>
              <a:rect l="l" t="t" r="r" b="b"/>
              <a:pathLst>
                <a:path w="18894425" h="551180">
                  <a:moveTo>
                    <a:pt x="0" y="92655"/>
                  </a:moveTo>
                  <a:lnTo>
                    <a:pt x="7277" y="56581"/>
                  </a:lnTo>
                  <a:lnTo>
                    <a:pt x="27124" y="27130"/>
                  </a:lnTo>
                  <a:lnTo>
                    <a:pt x="56561" y="7278"/>
                  </a:lnTo>
                  <a:lnTo>
                    <a:pt x="92609" y="0"/>
                  </a:lnTo>
                  <a:lnTo>
                    <a:pt x="18801379" y="0"/>
                  </a:lnTo>
                  <a:lnTo>
                    <a:pt x="18837453" y="7278"/>
                  </a:lnTo>
                  <a:lnTo>
                    <a:pt x="18866904" y="27130"/>
                  </a:lnTo>
                  <a:lnTo>
                    <a:pt x="18886756" y="56581"/>
                  </a:lnTo>
                  <a:lnTo>
                    <a:pt x="18894035" y="92655"/>
                  </a:lnTo>
                  <a:lnTo>
                    <a:pt x="18894035" y="458366"/>
                  </a:lnTo>
                  <a:lnTo>
                    <a:pt x="18886756" y="494440"/>
                  </a:lnTo>
                  <a:lnTo>
                    <a:pt x="18866904" y="523890"/>
                  </a:lnTo>
                  <a:lnTo>
                    <a:pt x="18837453" y="543742"/>
                  </a:lnTo>
                  <a:lnTo>
                    <a:pt x="18801379" y="551021"/>
                  </a:lnTo>
                  <a:lnTo>
                    <a:pt x="92609" y="551021"/>
                  </a:lnTo>
                  <a:lnTo>
                    <a:pt x="56561" y="543742"/>
                  </a:lnTo>
                  <a:lnTo>
                    <a:pt x="27124" y="523890"/>
                  </a:lnTo>
                  <a:lnTo>
                    <a:pt x="7277" y="494440"/>
                  </a:lnTo>
                  <a:lnTo>
                    <a:pt x="0" y="458366"/>
                  </a:lnTo>
                  <a:lnTo>
                    <a:pt x="0" y="92655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390" y="2764927"/>
            <a:ext cx="18921730" cy="492125"/>
            <a:chOff x="579390" y="2764927"/>
            <a:chExt cx="18921730" cy="492125"/>
          </a:xfrm>
        </p:grpSpPr>
        <p:sp>
          <p:nvSpPr>
            <p:cNvPr id="7" name="object 7"/>
            <p:cNvSpPr/>
            <p:nvPr/>
          </p:nvSpPr>
          <p:spPr>
            <a:xfrm>
              <a:off x="593030" y="2778566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18766827" y="0"/>
                  </a:moveTo>
                  <a:lnTo>
                    <a:pt x="127216" y="0"/>
                  </a:lnTo>
                  <a:lnTo>
                    <a:pt x="77698" y="9992"/>
                  </a:lnTo>
                  <a:lnTo>
                    <a:pt x="37261" y="37246"/>
                  </a:lnTo>
                  <a:lnTo>
                    <a:pt x="9997" y="77679"/>
                  </a:lnTo>
                  <a:lnTo>
                    <a:pt x="0" y="127207"/>
                  </a:lnTo>
                  <a:lnTo>
                    <a:pt x="0" y="337614"/>
                  </a:lnTo>
                  <a:lnTo>
                    <a:pt x="9997" y="387142"/>
                  </a:lnTo>
                  <a:lnTo>
                    <a:pt x="37261" y="427575"/>
                  </a:lnTo>
                  <a:lnTo>
                    <a:pt x="77698" y="454829"/>
                  </a:lnTo>
                  <a:lnTo>
                    <a:pt x="127216" y="464822"/>
                  </a:lnTo>
                  <a:lnTo>
                    <a:pt x="18766827" y="464822"/>
                  </a:lnTo>
                  <a:lnTo>
                    <a:pt x="18816355" y="454829"/>
                  </a:lnTo>
                  <a:lnTo>
                    <a:pt x="18856788" y="427575"/>
                  </a:lnTo>
                  <a:lnTo>
                    <a:pt x="18884043" y="387142"/>
                  </a:lnTo>
                  <a:lnTo>
                    <a:pt x="18894035" y="337614"/>
                  </a:lnTo>
                  <a:lnTo>
                    <a:pt x="18894035" y="127207"/>
                  </a:lnTo>
                  <a:lnTo>
                    <a:pt x="18884043" y="77679"/>
                  </a:lnTo>
                  <a:lnTo>
                    <a:pt x="18856788" y="37246"/>
                  </a:lnTo>
                  <a:lnTo>
                    <a:pt x="18816355" y="9992"/>
                  </a:lnTo>
                  <a:lnTo>
                    <a:pt x="18766827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3030" y="2778566"/>
              <a:ext cx="18894425" cy="464820"/>
            </a:xfrm>
            <a:custGeom>
              <a:avLst/>
              <a:gdLst/>
              <a:ahLst/>
              <a:cxnLst/>
              <a:rect l="l" t="t" r="r" b="b"/>
              <a:pathLst>
                <a:path w="18894425" h="464819">
                  <a:moveTo>
                    <a:pt x="0" y="127207"/>
                  </a:moveTo>
                  <a:lnTo>
                    <a:pt x="9997" y="77679"/>
                  </a:lnTo>
                  <a:lnTo>
                    <a:pt x="37261" y="37246"/>
                  </a:lnTo>
                  <a:lnTo>
                    <a:pt x="77698" y="9992"/>
                  </a:lnTo>
                  <a:lnTo>
                    <a:pt x="127216" y="0"/>
                  </a:lnTo>
                  <a:lnTo>
                    <a:pt x="18766827" y="0"/>
                  </a:lnTo>
                  <a:lnTo>
                    <a:pt x="18816355" y="9992"/>
                  </a:lnTo>
                  <a:lnTo>
                    <a:pt x="18856788" y="37246"/>
                  </a:lnTo>
                  <a:lnTo>
                    <a:pt x="18884043" y="77679"/>
                  </a:lnTo>
                  <a:lnTo>
                    <a:pt x="18894035" y="127207"/>
                  </a:lnTo>
                  <a:lnTo>
                    <a:pt x="18894035" y="337614"/>
                  </a:lnTo>
                  <a:lnTo>
                    <a:pt x="18884043" y="387142"/>
                  </a:lnTo>
                  <a:lnTo>
                    <a:pt x="18856788" y="427575"/>
                  </a:lnTo>
                  <a:lnTo>
                    <a:pt x="18816355" y="454829"/>
                  </a:lnTo>
                  <a:lnTo>
                    <a:pt x="18766827" y="464822"/>
                  </a:lnTo>
                  <a:lnTo>
                    <a:pt x="127216" y="464822"/>
                  </a:lnTo>
                  <a:lnTo>
                    <a:pt x="77698" y="454829"/>
                  </a:lnTo>
                  <a:lnTo>
                    <a:pt x="37261" y="427575"/>
                  </a:lnTo>
                  <a:lnTo>
                    <a:pt x="9997" y="387142"/>
                  </a:lnTo>
                  <a:lnTo>
                    <a:pt x="0" y="337614"/>
                  </a:lnTo>
                  <a:lnTo>
                    <a:pt x="0" y="127207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721268" y="3595265"/>
            <a:ext cx="14635480" cy="7242175"/>
            <a:chOff x="2721268" y="3595265"/>
            <a:chExt cx="14635480" cy="7242175"/>
          </a:xfrm>
        </p:grpSpPr>
        <p:sp>
          <p:nvSpPr>
            <p:cNvPr id="10" name="object 10"/>
            <p:cNvSpPr/>
            <p:nvPr/>
          </p:nvSpPr>
          <p:spPr>
            <a:xfrm>
              <a:off x="2734921" y="3608917"/>
              <a:ext cx="14608175" cy="7214870"/>
            </a:xfrm>
            <a:custGeom>
              <a:avLst/>
              <a:gdLst/>
              <a:ahLst/>
              <a:cxnLst/>
              <a:rect l="l" t="t" r="r" b="b"/>
              <a:pathLst>
                <a:path w="14608175" h="7214870">
                  <a:moveTo>
                    <a:pt x="14269273" y="0"/>
                  </a:moveTo>
                  <a:lnTo>
                    <a:pt x="338796" y="0"/>
                  </a:lnTo>
                  <a:lnTo>
                    <a:pt x="292820" y="3092"/>
                  </a:lnTo>
                  <a:lnTo>
                    <a:pt x="248724" y="12100"/>
                  </a:lnTo>
                  <a:lnTo>
                    <a:pt x="206914" y="26621"/>
                  </a:lnTo>
                  <a:lnTo>
                    <a:pt x="167791" y="46251"/>
                  </a:lnTo>
                  <a:lnTo>
                    <a:pt x="131760" y="70587"/>
                  </a:lnTo>
                  <a:lnTo>
                    <a:pt x="99224" y="99224"/>
                  </a:lnTo>
                  <a:lnTo>
                    <a:pt x="70587" y="131760"/>
                  </a:lnTo>
                  <a:lnTo>
                    <a:pt x="46251" y="167791"/>
                  </a:lnTo>
                  <a:lnTo>
                    <a:pt x="26621" y="206914"/>
                  </a:lnTo>
                  <a:lnTo>
                    <a:pt x="12100" y="248724"/>
                  </a:lnTo>
                  <a:lnTo>
                    <a:pt x="3092" y="292820"/>
                  </a:lnTo>
                  <a:lnTo>
                    <a:pt x="0" y="338796"/>
                  </a:lnTo>
                  <a:lnTo>
                    <a:pt x="0" y="6875765"/>
                  </a:lnTo>
                  <a:lnTo>
                    <a:pt x="3092" y="6921738"/>
                  </a:lnTo>
                  <a:lnTo>
                    <a:pt x="12100" y="6965830"/>
                  </a:lnTo>
                  <a:lnTo>
                    <a:pt x="26621" y="7007640"/>
                  </a:lnTo>
                  <a:lnTo>
                    <a:pt x="46251" y="7046762"/>
                  </a:lnTo>
                  <a:lnTo>
                    <a:pt x="70587" y="7082793"/>
                  </a:lnTo>
                  <a:lnTo>
                    <a:pt x="99224" y="7115330"/>
                  </a:lnTo>
                  <a:lnTo>
                    <a:pt x="131760" y="7143969"/>
                  </a:lnTo>
                  <a:lnTo>
                    <a:pt x="167791" y="7168306"/>
                  </a:lnTo>
                  <a:lnTo>
                    <a:pt x="206914" y="7187937"/>
                  </a:lnTo>
                  <a:lnTo>
                    <a:pt x="248724" y="7202460"/>
                  </a:lnTo>
                  <a:lnTo>
                    <a:pt x="292820" y="7211469"/>
                  </a:lnTo>
                  <a:lnTo>
                    <a:pt x="338796" y="7214562"/>
                  </a:lnTo>
                  <a:lnTo>
                    <a:pt x="14269273" y="7214562"/>
                  </a:lnTo>
                  <a:lnTo>
                    <a:pt x="14315249" y="7211469"/>
                  </a:lnTo>
                  <a:lnTo>
                    <a:pt x="14359345" y="7202460"/>
                  </a:lnTo>
                  <a:lnTo>
                    <a:pt x="14401155" y="7187937"/>
                  </a:lnTo>
                  <a:lnTo>
                    <a:pt x="14440278" y="7168306"/>
                  </a:lnTo>
                  <a:lnTo>
                    <a:pt x="14476309" y="7143969"/>
                  </a:lnTo>
                  <a:lnTo>
                    <a:pt x="14508845" y="7115330"/>
                  </a:lnTo>
                  <a:lnTo>
                    <a:pt x="14537482" y="7082793"/>
                  </a:lnTo>
                  <a:lnTo>
                    <a:pt x="14561818" y="7046762"/>
                  </a:lnTo>
                  <a:lnTo>
                    <a:pt x="14581448" y="7007640"/>
                  </a:lnTo>
                  <a:lnTo>
                    <a:pt x="14595969" y="6965830"/>
                  </a:lnTo>
                  <a:lnTo>
                    <a:pt x="14604977" y="6921738"/>
                  </a:lnTo>
                  <a:lnTo>
                    <a:pt x="14608070" y="6875765"/>
                  </a:lnTo>
                  <a:lnTo>
                    <a:pt x="14608070" y="338796"/>
                  </a:lnTo>
                  <a:lnTo>
                    <a:pt x="14604977" y="292820"/>
                  </a:lnTo>
                  <a:lnTo>
                    <a:pt x="14595969" y="248724"/>
                  </a:lnTo>
                  <a:lnTo>
                    <a:pt x="14581448" y="206914"/>
                  </a:lnTo>
                  <a:lnTo>
                    <a:pt x="14561818" y="167791"/>
                  </a:lnTo>
                  <a:lnTo>
                    <a:pt x="14537482" y="131760"/>
                  </a:lnTo>
                  <a:lnTo>
                    <a:pt x="14508845" y="99224"/>
                  </a:lnTo>
                  <a:lnTo>
                    <a:pt x="14476309" y="70587"/>
                  </a:lnTo>
                  <a:lnTo>
                    <a:pt x="14440278" y="46251"/>
                  </a:lnTo>
                  <a:lnTo>
                    <a:pt x="14401155" y="26621"/>
                  </a:lnTo>
                  <a:lnTo>
                    <a:pt x="14359345" y="12100"/>
                  </a:lnTo>
                  <a:lnTo>
                    <a:pt x="14315249" y="3092"/>
                  </a:lnTo>
                  <a:lnTo>
                    <a:pt x="14269273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34921" y="3608917"/>
              <a:ext cx="14608175" cy="7214870"/>
            </a:xfrm>
            <a:custGeom>
              <a:avLst/>
              <a:gdLst/>
              <a:ahLst/>
              <a:cxnLst/>
              <a:rect l="l" t="t" r="r" b="b"/>
              <a:pathLst>
                <a:path w="14608175" h="7214870">
                  <a:moveTo>
                    <a:pt x="0" y="338796"/>
                  </a:moveTo>
                  <a:lnTo>
                    <a:pt x="3092" y="292820"/>
                  </a:lnTo>
                  <a:lnTo>
                    <a:pt x="12100" y="248724"/>
                  </a:lnTo>
                  <a:lnTo>
                    <a:pt x="26621" y="206914"/>
                  </a:lnTo>
                  <a:lnTo>
                    <a:pt x="46251" y="167791"/>
                  </a:lnTo>
                  <a:lnTo>
                    <a:pt x="70587" y="131760"/>
                  </a:lnTo>
                  <a:lnTo>
                    <a:pt x="99224" y="99224"/>
                  </a:lnTo>
                  <a:lnTo>
                    <a:pt x="131760" y="70587"/>
                  </a:lnTo>
                  <a:lnTo>
                    <a:pt x="167791" y="46251"/>
                  </a:lnTo>
                  <a:lnTo>
                    <a:pt x="206914" y="26621"/>
                  </a:lnTo>
                  <a:lnTo>
                    <a:pt x="248724" y="12100"/>
                  </a:lnTo>
                  <a:lnTo>
                    <a:pt x="292820" y="3092"/>
                  </a:lnTo>
                  <a:lnTo>
                    <a:pt x="338796" y="0"/>
                  </a:lnTo>
                  <a:lnTo>
                    <a:pt x="14269273" y="0"/>
                  </a:lnTo>
                  <a:lnTo>
                    <a:pt x="14315249" y="3092"/>
                  </a:lnTo>
                  <a:lnTo>
                    <a:pt x="14359345" y="12100"/>
                  </a:lnTo>
                  <a:lnTo>
                    <a:pt x="14401155" y="26621"/>
                  </a:lnTo>
                  <a:lnTo>
                    <a:pt x="14440278" y="46251"/>
                  </a:lnTo>
                  <a:lnTo>
                    <a:pt x="14476309" y="70587"/>
                  </a:lnTo>
                  <a:lnTo>
                    <a:pt x="14508845" y="99224"/>
                  </a:lnTo>
                  <a:lnTo>
                    <a:pt x="14537482" y="131760"/>
                  </a:lnTo>
                  <a:lnTo>
                    <a:pt x="14561818" y="167791"/>
                  </a:lnTo>
                  <a:lnTo>
                    <a:pt x="14581448" y="206914"/>
                  </a:lnTo>
                  <a:lnTo>
                    <a:pt x="14595969" y="248724"/>
                  </a:lnTo>
                  <a:lnTo>
                    <a:pt x="14604977" y="292820"/>
                  </a:lnTo>
                  <a:lnTo>
                    <a:pt x="14608070" y="338796"/>
                  </a:lnTo>
                  <a:lnTo>
                    <a:pt x="14608070" y="6875765"/>
                  </a:lnTo>
                  <a:lnTo>
                    <a:pt x="14604977" y="6921738"/>
                  </a:lnTo>
                  <a:lnTo>
                    <a:pt x="14595969" y="6965830"/>
                  </a:lnTo>
                  <a:lnTo>
                    <a:pt x="14581448" y="7007640"/>
                  </a:lnTo>
                  <a:lnTo>
                    <a:pt x="14561818" y="7046762"/>
                  </a:lnTo>
                  <a:lnTo>
                    <a:pt x="14537482" y="7082793"/>
                  </a:lnTo>
                  <a:lnTo>
                    <a:pt x="14508845" y="7115330"/>
                  </a:lnTo>
                  <a:lnTo>
                    <a:pt x="14476309" y="7143969"/>
                  </a:lnTo>
                  <a:lnTo>
                    <a:pt x="14440278" y="7168306"/>
                  </a:lnTo>
                  <a:lnTo>
                    <a:pt x="14401155" y="7187937"/>
                  </a:lnTo>
                  <a:lnTo>
                    <a:pt x="14359345" y="7202460"/>
                  </a:lnTo>
                  <a:lnTo>
                    <a:pt x="14315249" y="7211469"/>
                  </a:lnTo>
                  <a:lnTo>
                    <a:pt x="14269273" y="7214562"/>
                  </a:lnTo>
                  <a:lnTo>
                    <a:pt x="338796" y="7214562"/>
                  </a:lnTo>
                  <a:lnTo>
                    <a:pt x="292820" y="7211469"/>
                  </a:lnTo>
                  <a:lnTo>
                    <a:pt x="248724" y="7202460"/>
                  </a:lnTo>
                  <a:lnTo>
                    <a:pt x="206914" y="7187937"/>
                  </a:lnTo>
                  <a:lnTo>
                    <a:pt x="167791" y="7168306"/>
                  </a:lnTo>
                  <a:lnTo>
                    <a:pt x="131760" y="7143969"/>
                  </a:lnTo>
                  <a:lnTo>
                    <a:pt x="99224" y="7115330"/>
                  </a:lnTo>
                  <a:lnTo>
                    <a:pt x="70587" y="7082793"/>
                  </a:lnTo>
                  <a:lnTo>
                    <a:pt x="46251" y="7046762"/>
                  </a:lnTo>
                  <a:lnTo>
                    <a:pt x="26621" y="7007640"/>
                  </a:lnTo>
                  <a:lnTo>
                    <a:pt x="12100" y="6965830"/>
                  </a:lnTo>
                  <a:lnTo>
                    <a:pt x="3092" y="6921738"/>
                  </a:lnTo>
                  <a:lnTo>
                    <a:pt x="0" y="6875765"/>
                  </a:lnTo>
                  <a:lnTo>
                    <a:pt x="0" y="338796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881548" y="9874498"/>
            <a:ext cx="12853670" cy="724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4544060" marR="5080" indent="-4531995">
              <a:lnSpc>
                <a:spcPts val="2750"/>
              </a:lnSpc>
              <a:spcBef>
                <a:spcPts val="190"/>
              </a:spcBef>
            </a:pP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Многочисленные</a:t>
            </a:r>
            <a:r>
              <a:rPr dirty="0" sz="2300" spc="-14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5" b="1">
                <a:solidFill>
                  <a:srgbClr val="1F1F1F"/>
                </a:solidFill>
                <a:latin typeface="Trebuchet MS"/>
                <a:cs typeface="Trebuchet MS"/>
              </a:rPr>
              <a:t>выраженные</a:t>
            </a:r>
            <a:r>
              <a:rPr dirty="0" sz="2300" spc="-14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двухсторонние</a:t>
            </a:r>
            <a:r>
              <a:rPr dirty="0" sz="23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субплевральные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уплотнения</a:t>
            </a:r>
            <a:r>
              <a:rPr dirty="0" sz="2300" spc="-14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легочной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1F1F1F"/>
                </a:solidFill>
                <a:latin typeface="Trebuchet MS"/>
                <a:cs typeface="Trebuchet MS"/>
              </a:rPr>
              <a:t>ткани </a:t>
            </a:r>
            <a:r>
              <a:rPr dirty="0" sz="2300" spc="-67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20" b="1">
                <a:solidFill>
                  <a:srgbClr val="1F1F1F"/>
                </a:solidFill>
                <a:latin typeface="Trebuchet MS"/>
                <a:cs typeface="Trebuchet MS"/>
              </a:rPr>
              <a:t>по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60" b="1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ипу</a:t>
            </a:r>
            <a:r>
              <a:rPr dirty="0" sz="2300" spc="-16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5" b="1">
                <a:solidFill>
                  <a:srgbClr val="1F1F1F"/>
                </a:solidFill>
                <a:latin typeface="Trebuchet MS"/>
                <a:cs typeface="Trebuchet MS"/>
              </a:rPr>
              <a:t>«мато</a:t>
            </a:r>
            <a:r>
              <a:rPr dirty="0" sz="2300" spc="-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2300" spc="-5" b="1">
                <a:solidFill>
                  <a:srgbClr val="1F1F1F"/>
                </a:solidFill>
                <a:latin typeface="Trebuchet MS"/>
                <a:cs typeface="Trebuchet MS"/>
              </a:rPr>
              <a:t>ого</a:t>
            </a:r>
            <a:r>
              <a:rPr dirty="0" sz="2300" spc="-1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45" b="1">
                <a:solidFill>
                  <a:srgbClr val="1F1F1F"/>
                </a:solidFill>
                <a:latin typeface="Trebuchet MS"/>
                <a:cs typeface="Trebuchet MS"/>
              </a:rPr>
              <a:t>сте</a:t>
            </a:r>
            <a:r>
              <a:rPr dirty="0" sz="2300" spc="-60" b="1">
                <a:solidFill>
                  <a:srgbClr val="1F1F1F"/>
                </a:solidFill>
                <a:latin typeface="Trebuchet MS"/>
                <a:cs typeface="Trebuchet MS"/>
              </a:rPr>
              <a:t>к</a:t>
            </a:r>
            <a:r>
              <a:rPr dirty="0" sz="2300" spc="20" b="1">
                <a:solidFill>
                  <a:srgbClr val="1F1F1F"/>
                </a:solidFill>
                <a:latin typeface="Trebuchet MS"/>
                <a:cs typeface="Trebuchet MS"/>
              </a:rPr>
              <a:t>ла»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150" y="3898613"/>
            <a:ext cx="13483113" cy="582446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61960" y="782099"/>
            <a:ext cx="19507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0050EF"/>
                </a:solidFill>
                <a:latin typeface="Lucida Sans Unicode"/>
                <a:cs typeface="Lucida Sans Unicode"/>
              </a:rPr>
              <a:t>1.б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817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">
                <a:solidFill>
                  <a:srgbClr val="FF2D66"/>
                </a:solidFill>
              </a:rPr>
              <a:t>Иллюстрации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15"/>
              <a:t> </a:t>
            </a:r>
            <a:r>
              <a:rPr dirty="0" spc="-50"/>
              <a:t>вероятностной</a:t>
            </a:r>
            <a:r>
              <a:rPr dirty="0" spc="-235"/>
              <a:t> </a:t>
            </a:r>
            <a:r>
              <a:rPr dirty="0" spc="-50">
                <a:solidFill>
                  <a:srgbClr val="FF2D66"/>
                </a:solidFill>
              </a:rPr>
              <a:t>классификации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91980" y="682805"/>
            <a:ext cx="838390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9401" y="1114893"/>
            <a:ext cx="7520940" cy="205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рентгенографии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Б.2</a:t>
            </a:r>
            <a:r>
              <a:rPr dirty="0" sz="20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КОМПЬЮТЕРНАЯ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ТОМОГРАФИЯ</a:t>
            </a:r>
            <a:r>
              <a:rPr dirty="0" sz="20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70" b="1">
                <a:solidFill>
                  <a:srgbClr val="1F1F1F"/>
                </a:solidFill>
                <a:latin typeface="Trebuchet MS"/>
                <a:cs typeface="Trebuchet MS"/>
              </a:rPr>
              <a:t>ГРУДНОЙ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КЛЕТКИ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770"/>
              </a:spcBef>
            </a:pP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Типичная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Высокая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0319" y="628430"/>
            <a:ext cx="28067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30">
                <a:solidFill>
                  <a:srgbClr val="A6A6A6"/>
                </a:solidFill>
                <a:latin typeface="Lucida Sans Unicode"/>
                <a:cs typeface="Lucida Sans Unicode"/>
              </a:rPr>
              <a:t>6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71601" y="9334085"/>
            <a:ext cx="13063219" cy="1581150"/>
          </a:xfrm>
          <a:custGeom>
            <a:avLst/>
            <a:gdLst/>
            <a:ahLst/>
            <a:cxnLst/>
            <a:rect l="l" t="t" r="r" b="b"/>
            <a:pathLst>
              <a:path w="13063219" h="1581150">
                <a:moveTo>
                  <a:pt x="0" y="73378"/>
                </a:moveTo>
                <a:lnTo>
                  <a:pt x="5762" y="44804"/>
                </a:lnTo>
                <a:lnTo>
                  <a:pt x="21481" y="21481"/>
                </a:lnTo>
                <a:lnTo>
                  <a:pt x="44804" y="5762"/>
                </a:lnTo>
                <a:lnTo>
                  <a:pt x="73378" y="0"/>
                </a:lnTo>
                <a:lnTo>
                  <a:pt x="12989649" y="0"/>
                </a:lnTo>
                <a:lnTo>
                  <a:pt x="13018223" y="5762"/>
                </a:lnTo>
                <a:lnTo>
                  <a:pt x="13041546" y="21481"/>
                </a:lnTo>
                <a:lnTo>
                  <a:pt x="13057265" y="44804"/>
                </a:lnTo>
                <a:lnTo>
                  <a:pt x="13063027" y="73378"/>
                </a:lnTo>
                <a:lnTo>
                  <a:pt x="13063027" y="1507680"/>
                </a:lnTo>
                <a:lnTo>
                  <a:pt x="13057265" y="1536237"/>
                </a:lnTo>
                <a:lnTo>
                  <a:pt x="13041546" y="1559558"/>
                </a:lnTo>
                <a:lnTo>
                  <a:pt x="13018223" y="1575283"/>
                </a:lnTo>
                <a:lnTo>
                  <a:pt x="12989649" y="1581049"/>
                </a:lnTo>
                <a:lnTo>
                  <a:pt x="73378" y="1581049"/>
                </a:lnTo>
                <a:lnTo>
                  <a:pt x="44804" y="1575283"/>
                </a:lnTo>
                <a:lnTo>
                  <a:pt x="21481" y="1559558"/>
                </a:lnTo>
                <a:lnTo>
                  <a:pt x="5762" y="1536237"/>
                </a:lnTo>
                <a:lnTo>
                  <a:pt x="0" y="1507680"/>
                </a:lnTo>
                <a:lnTo>
                  <a:pt x="0" y="73378"/>
                </a:lnTo>
                <a:close/>
              </a:path>
            </a:pathLst>
          </a:custGeom>
          <a:ln w="27278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97061" y="9498239"/>
            <a:ext cx="12365355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97250">
              <a:lnSpc>
                <a:spcPct val="100000"/>
              </a:lnSpc>
              <a:spcBef>
                <a:spcPts val="100"/>
              </a:spcBef>
            </a:pP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Госпитализация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осуществляется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учетом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требований,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предусмотренных </a:t>
            </a:r>
            <a:r>
              <a:rPr dirty="0" sz="2000" spc="-6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приказом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Минздрава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России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от</a:t>
            </a:r>
            <a:r>
              <a:rPr dirty="0" sz="20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353535"/>
                </a:solidFill>
                <a:latin typeface="Lucida Sans Unicode"/>
                <a:cs typeface="Lucida Sans Unicode"/>
              </a:rPr>
              <a:t>19.03.2020</a:t>
            </a:r>
            <a:r>
              <a:rPr dirty="0" sz="2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85">
                <a:solidFill>
                  <a:srgbClr val="353535"/>
                </a:solidFill>
                <a:latin typeface="Lucida Sans Unicode"/>
                <a:cs typeface="Lucida Sans Unicode"/>
              </a:rPr>
              <a:t>№</a:t>
            </a:r>
            <a:r>
              <a:rPr dirty="0" sz="200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353535"/>
                </a:solidFill>
                <a:latin typeface="Lucida Sans Unicode"/>
                <a:cs typeface="Lucida Sans Unicode"/>
              </a:rPr>
              <a:t>198н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«О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временном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порядке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работы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медицинских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организаций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целях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реализации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мер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профилактике</a:t>
            </a:r>
            <a:r>
              <a:rPr dirty="0" sz="2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снижению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рисков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распространения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новой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85">
                <a:solidFill>
                  <a:srgbClr val="353535"/>
                </a:solidFill>
                <a:latin typeface="Lucida Sans Unicode"/>
                <a:cs typeface="Lucida Sans Unicode"/>
              </a:rPr>
              <a:t>COVID-19»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309" y="2088426"/>
            <a:ext cx="6458585" cy="2444750"/>
          </a:xfrm>
          <a:custGeom>
            <a:avLst/>
            <a:gdLst/>
            <a:ahLst/>
            <a:cxnLst/>
            <a:rect l="l" t="t" r="r" b="b"/>
            <a:pathLst>
              <a:path w="6458584" h="2444750">
                <a:moveTo>
                  <a:pt x="6345021" y="0"/>
                </a:moveTo>
                <a:lnTo>
                  <a:pt x="113432" y="0"/>
                </a:lnTo>
                <a:lnTo>
                  <a:pt x="69278" y="8919"/>
                </a:lnTo>
                <a:lnTo>
                  <a:pt x="33222" y="33234"/>
                </a:lnTo>
                <a:lnTo>
                  <a:pt x="8913" y="69278"/>
                </a:lnTo>
                <a:lnTo>
                  <a:pt x="0" y="113386"/>
                </a:lnTo>
                <a:lnTo>
                  <a:pt x="0" y="2330657"/>
                </a:lnTo>
                <a:lnTo>
                  <a:pt x="8913" y="2374818"/>
                </a:lnTo>
                <a:lnTo>
                  <a:pt x="33222" y="2410889"/>
                </a:lnTo>
                <a:lnTo>
                  <a:pt x="69278" y="2435213"/>
                </a:lnTo>
                <a:lnTo>
                  <a:pt x="113432" y="2444134"/>
                </a:lnTo>
                <a:lnTo>
                  <a:pt x="6345021" y="2444134"/>
                </a:lnTo>
                <a:lnTo>
                  <a:pt x="6389129" y="2435213"/>
                </a:lnTo>
                <a:lnTo>
                  <a:pt x="6425173" y="2410889"/>
                </a:lnTo>
                <a:lnTo>
                  <a:pt x="6449488" y="2374818"/>
                </a:lnTo>
                <a:lnTo>
                  <a:pt x="6458408" y="2330657"/>
                </a:lnTo>
                <a:lnTo>
                  <a:pt x="6458408" y="113386"/>
                </a:lnTo>
                <a:lnTo>
                  <a:pt x="6449488" y="69278"/>
                </a:lnTo>
                <a:lnTo>
                  <a:pt x="6425173" y="33234"/>
                </a:lnTo>
                <a:lnTo>
                  <a:pt x="6389129" y="8919"/>
                </a:lnTo>
                <a:lnTo>
                  <a:pt x="6345021" y="0"/>
                </a:lnTo>
                <a:close/>
              </a:path>
            </a:pathLst>
          </a:custGeom>
          <a:solidFill>
            <a:srgbClr val="00B8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4044" y="2238138"/>
            <a:ext cx="5904865" cy="205486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200" spc="-95">
                <a:solidFill>
                  <a:srgbClr val="FFFFFF"/>
                </a:solidFill>
                <a:latin typeface="Lucida Sans Unicode"/>
                <a:cs typeface="Lucida Sans Unicode"/>
              </a:rPr>
              <a:t>Диаг</a:t>
            </a:r>
            <a:r>
              <a:rPr dirty="0" sz="2200" spc="-95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2200" spc="-10">
                <a:solidFill>
                  <a:srgbClr val="FFFFFF"/>
                </a:solidFill>
                <a:latin typeface="Lucida Sans Unicode"/>
                <a:cs typeface="Lucida Sans Unicode"/>
              </a:rPr>
              <a:t>оз</a:t>
            </a:r>
            <a:r>
              <a:rPr dirty="0" sz="22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dirty="0" sz="2200" spc="-65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2200" spc="-8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-20">
                <a:solidFill>
                  <a:srgbClr val="FFFFFF"/>
                </a:solidFill>
                <a:latin typeface="Lucida Sans Unicode"/>
                <a:cs typeface="Lucida Sans Unicode"/>
              </a:rPr>
              <a:t>ана</a:t>
            </a:r>
            <a:r>
              <a:rPr dirty="0" sz="2200" spc="10">
                <a:solidFill>
                  <a:srgbClr val="FFFFFF"/>
                </a:solidFill>
                <a:latin typeface="Lucida Sans Unicode"/>
                <a:cs typeface="Lucida Sans Unicode"/>
              </a:rPr>
              <a:t>вливае</a:t>
            </a:r>
            <a:r>
              <a:rPr dirty="0" sz="2200" spc="-15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2200" spc="25">
                <a:solidFill>
                  <a:srgbClr val="FFFFFF"/>
                </a:solidFill>
                <a:latin typeface="Lucida Sans Unicode"/>
                <a:cs typeface="Lucida Sans Unicode"/>
              </a:rPr>
              <a:t>ся</a:t>
            </a:r>
            <a:endParaRPr sz="2200">
              <a:latin typeface="Lucida Sans Unicode"/>
              <a:cs typeface="Lucida Sans Unicode"/>
            </a:endParaRPr>
          </a:p>
          <a:p>
            <a:pPr marL="12700" marR="5080">
              <a:lnSpc>
                <a:spcPct val="121100"/>
              </a:lnSpc>
            </a:pPr>
            <a:r>
              <a:rPr dirty="0" sz="2200" spc="-2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dirty="0" sz="22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ucida Sans Unicode"/>
                <a:cs typeface="Lucida Sans Unicode"/>
              </a:rPr>
              <a:t>основании</a:t>
            </a:r>
            <a:r>
              <a:rPr dirty="0" sz="22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Lucida Sans Unicode"/>
                <a:cs typeface="Lucida Sans Unicode"/>
              </a:rPr>
              <a:t>клинического</a:t>
            </a:r>
            <a:r>
              <a:rPr dirty="0" sz="22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Lucida Sans Unicode"/>
                <a:cs typeface="Lucida Sans Unicode"/>
              </a:rPr>
              <a:t>обследования, </a:t>
            </a:r>
            <a:r>
              <a:rPr dirty="0" sz="2200" spc="-6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6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2200" spc="-65">
                <a:solidFill>
                  <a:srgbClr val="FFFFFF"/>
                </a:solidFill>
                <a:latin typeface="Lucida Sans Unicode"/>
                <a:cs typeface="Lucida Sans Unicode"/>
              </a:rPr>
              <a:t>анных</a:t>
            </a:r>
            <a:r>
              <a:rPr dirty="0" sz="22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Lucida Sans Unicode"/>
                <a:cs typeface="Lucida Sans Unicode"/>
              </a:rPr>
              <a:t>эпид</a:t>
            </a:r>
            <a:r>
              <a:rPr dirty="0" sz="2200" spc="-55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dirty="0" sz="2200" spc="-50">
                <a:solidFill>
                  <a:srgbClr val="FFFFFF"/>
                </a:solidFill>
                <a:latin typeface="Lucida Sans Unicode"/>
                <a:cs typeface="Lucida Sans Unicode"/>
              </a:rPr>
              <a:t>ми</a:t>
            </a:r>
            <a:r>
              <a:rPr dirty="0" sz="2200" spc="-7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60">
                <a:solidFill>
                  <a:srgbClr val="FFFFFF"/>
                </a:solidFill>
                <a:latin typeface="Lucida Sans Unicode"/>
                <a:cs typeface="Lucida Sans Unicode"/>
              </a:rPr>
              <a:t>ло</a:t>
            </a:r>
            <a:r>
              <a:rPr dirty="0" sz="2200" spc="-45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15">
                <a:solidFill>
                  <a:srgbClr val="FFFFFF"/>
                </a:solidFill>
                <a:latin typeface="Lucida Sans Unicode"/>
                <a:cs typeface="Lucida Sans Unicode"/>
              </a:rPr>
              <a:t>ичес</a:t>
            </a:r>
            <a:r>
              <a:rPr dirty="0" sz="2200" spc="-45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dirty="0" sz="2200" spc="-11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12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dirty="0" sz="2200" spc="-6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2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Lucida Sans Unicode"/>
                <a:cs typeface="Lucida Sans Unicode"/>
              </a:rPr>
              <a:t>анамнеза</a:t>
            </a:r>
            <a:endParaRPr sz="2200">
              <a:latin typeface="Lucida Sans Unicode"/>
              <a:cs typeface="Lucida Sans Unicode"/>
            </a:endParaRPr>
          </a:p>
          <a:p>
            <a:pPr marL="12700" marR="1409065">
              <a:lnSpc>
                <a:spcPct val="121100"/>
              </a:lnSpc>
            </a:pPr>
            <a:r>
              <a:rPr dirty="0" sz="2200" spc="-2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ucida Sans Unicode"/>
                <a:cs typeface="Lucida Sans Unicode"/>
              </a:rPr>
              <a:t>результатов</a:t>
            </a:r>
            <a:r>
              <a:rPr dirty="0" sz="22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Lucida Sans Unicode"/>
                <a:cs typeface="Lucida Sans Unicode"/>
              </a:rPr>
              <a:t>инструментальных </a:t>
            </a:r>
            <a:r>
              <a:rPr dirty="0" sz="2200" spc="-6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dirty="0" sz="22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65">
                <a:solidFill>
                  <a:srgbClr val="FFFFFF"/>
                </a:solidFill>
                <a:latin typeface="Lucida Sans Unicode"/>
                <a:cs typeface="Lucida Sans Unicode"/>
              </a:rPr>
              <a:t>лабораторных</a:t>
            </a:r>
            <a:r>
              <a:rPr dirty="0" sz="22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ucida Sans Unicode"/>
                <a:cs typeface="Lucida Sans Unicode"/>
              </a:rPr>
              <a:t>исследований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0238" y="1840997"/>
            <a:ext cx="3533140" cy="140017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550" spc="-110">
                <a:solidFill>
                  <a:srgbClr val="0050EF"/>
                </a:solidFill>
                <a:latin typeface="Lucida Sans Unicode"/>
                <a:cs typeface="Lucida Sans Unicode"/>
              </a:rPr>
              <a:t>П</a:t>
            </a:r>
            <a:r>
              <a:rPr dirty="0" sz="2550" spc="-114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85">
                <a:solidFill>
                  <a:srgbClr val="0050EF"/>
                </a:solidFill>
                <a:latin typeface="Lucida Sans Unicode"/>
                <a:cs typeface="Lucida Sans Unicode"/>
              </a:rPr>
              <a:t>дробн</a:t>
            </a:r>
            <a:r>
              <a:rPr dirty="0" sz="2550" spc="-10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140">
                <a:solidFill>
                  <a:srgbClr val="0050EF"/>
                </a:solidFill>
                <a:latin typeface="Lucida Sans Unicode"/>
                <a:cs typeface="Lucida Sans Unicode"/>
              </a:rPr>
              <a:t>я</a:t>
            </a:r>
            <a:r>
              <a:rPr dirty="0" sz="2550" spc="-16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5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550" spc="-135">
                <a:solidFill>
                  <a:srgbClr val="0050EF"/>
                </a:solidFill>
                <a:latin typeface="Lucida Sans Unicode"/>
                <a:cs typeface="Lucida Sans Unicode"/>
              </a:rPr>
              <a:t>ц</a:t>
            </a:r>
            <a:r>
              <a:rPr dirty="0" sz="2550" spc="-15">
                <a:solidFill>
                  <a:srgbClr val="0050EF"/>
                </a:solidFill>
                <a:latin typeface="Lucida Sans Unicode"/>
                <a:cs typeface="Lucida Sans Unicode"/>
              </a:rPr>
              <a:t>енка</a:t>
            </a:r>
            <a:endParaRPr sz="2550">
              <a:latin typeface="Lucida Sans Unicode"/>
              <a:cs typeface="Lucida Sans Unicode"/>
            </a:endParaRPr>
          </a:p>
          <a:p>
            <a:pPr marL="12700" marR="5080">
              <a:lnSpc>
                <a:spcPct val="100600"/>
              </a:lnSpc>
              <a:spcBef>
                <a:spcPts val="434"/>
              </a:spcBef>
            </a:pP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жало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,</a:t>
            </a:r>
            <a:r>
              <a:rPr dirty="0" sz="18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ам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1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5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sz="1850" spc="-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353535"/>
                </a:solidFill>
                <a:latin typeface="Lucida Sans Unicode"/>
                <a:cs typeface="Lucida Sans Unicode"/>
              </a:rPr>
              <a:t>з</a:t>
            </a:r>
            <a:r>
              <a:rPr dirty="0" sz="1850" spc="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1850" spc="-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20">
                <a:solidFill>
                  <a:srgbClr val="353535"/>
                </a:solidFill>
                <a:latin typeface="Lucida Sans Unicode"/>
                <a:cs typeface="Lucida Sans Unicode"/>
              </a:rPr>
              <a:t>лев</a:t>
            </a:r>
            <a:r>
              <a:rPr dirty="0" sz="1850" spc="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ния,  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эпидемиологического 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анамнеза</a:t>
            </a:r>
            <a:endParaRPr sz="185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29867" y="1956305"/>
            <a:ext cx="445770" cy="445770"/>
            <a:chOff x="7829867" y="1956305"/>
            <a:chExt cx="445770" cy="445770"/>
          </a:xfrm>
        </p:grpSpPr>
        <p:sp>
          <p:nvSpPr>
            <p:cNvPr id="9" name="object 9"/>
            <p:cNvSpPr/>
            <p:nvPr/>
          </p:nvSpPr>
          <p:spPr>
            <a:xfrm>
              <a:off x="7847964" y="1974402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587" y="0"/>
                  </a:moveTo>
                  <a:lnTo>
                    <a:pt x="157666" y="5401"/>
                  </a:lnTo>
                  <a:lnTo>
                    <a:pt x="114600" y="20788"/>
                  </a:lnTo>
                  <a:lnTo>
                    <a:pt x="76614" y="44935"/>
                  </a:lnTo>
                  <a:lnTo>
                    <a:pt x="44935" y="76614"/>
                  </a:lnTo>
                  <a:lnTo>
                    <a:pt x="20788" y="114600"/>
                  </a:lnTo>
                  <a:lnTo>
                    <a:pt x="5401" y="157666"/>
                  </a:lnTo>
                  <a:lnTo>
                    <a:pt x="0" y="204587"/>
                  </a:lnTo>
                  <a:lnTo>
                    <a:pt x="5401" y="251507"/>
                  </a:lnTo>
                  <a:lnTo>
                    <a:pt x="20788" y="294573"/>
                  </a:lnTo>
                  <a:lnTo>
                    <a:pt x="44935" y="332559"/>
                  </a:lnTo>
                  <a:lnTo>
                    <a:pt x="76614" y="364239"/>
                  </a:lnTo>
                  <a:lnTo>
                    <a:pt x="114600" y="388385"/>
                  </a:lnTo>
                  <a:lnTo>
                    <a:pt x="157666" y="403772"/>
                  </a:lnTo>
                  <a:lnTo>
                    <a:pt x="204587" y="409174"/>
                  </a:lnTo>
                  <a:lnTo>
                    <a:pt x="251507" y="403772"/>
                  </a:lnTo>
                  <a:lnTo>
                    <a:pt x="294573" y="388385"/>
                  </a:lnTo>
                  <a:lnTo>
                    <a:pt x="332559" y="364239"/>
                  </a:lnTo>
                  <a:lnTo>
                    <a:pt x="364239" y="332559"/>
                  </a:lnTo>
                  <a:lnTo>
                    <a:pt x="388385" y="294573"/>
                  </a:lnTo>
                  <a:lnTo>
                    <a:pt x="403772" y="251507"/>
                  </a:lnTo>
                  <a:lnTo>
                    <a:pt x="409174" y="204587"/>
                  </a:lnTo>
                  <a:lnTo>
                    <a:pt x="403772" y="157666"/>
                  </a:lnTo>
                  <a:lnTo>
                    <a:pt x="388385" y="114600"/>
                  </a:lnTo>
                  <a:lnTo>
                    <a:pt x="364239" y="76614"/>
                  </a:lnTo>
                  <a:lnTo>
                    <a:pt x="332559" y="44935"/>
                  </a:lnTo>
                  <a:lnTo>
                    <a:pt x="294573" y="20788"/>
                  </a:lnTo>
                  <a:lnTo>
                    <a:pt x="251507" y="5401"/>
                  </a:lnTo>
                  <a:lnTo>
                    <a:pt x="204587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47964" y="1974402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204587"/>
                  </a:moveTo>
                  <a:lnTo>
                    <a:pt x="5401" y="157666"/>
                  </a:lnTo>
                  <a:lnTo>
                    <a:pt x="20788" y="114600"/>
                  </a:lnTo>
                  <a:lnTo>
                    <a:pt x="44935" y="76614"/>
                  </a:lnTo>
                  <a:lnTo>
                    <a:pt x="76614" y="44935"/>
                  </a:lnTo>
                  <a:lnTo>
                    <a:pt x="114600" y="20788"/>
                  </a:lnTo>
                  <a:lnTo>
                    <a:pt x="157666" y="5401"/>
                  </a:lnTo>
                  <a:lnTo>
                    <a:pt x="204587" y="0"/>
                  </a:lnTo>
                  <a:lnTo>
                    <a:pt x="251507" y="5401"/>
                  </a:lnTo>
                  <a:lnTo>
                    <a:pt x="294573" y="20788"/>
                  </a:lnTo>
                  <a:lnTo>
                    <a:pt x="332559" y="44935"/>
                  </a:lnTo>
                  <a:lnTo>
                    <a:pt x="364239" y="76614"/>
                  </a:lnTo>
                  <a:lnTo>
                    <a:pt x="388385" y="114600"/>
                  </a:lnTo>
                  <a:lnTo>
                    <a:pt x="403772" y="157666"/>
                  </a:lnTo>
                  <a:lnTo>
                    <a:pt x="409174" y="204587"/>
                  </a:lnTo>
                  <a:lnTo>
                    <a:pt x="403772" y="251507"/>
                  </a:lnTo>
                  <a:lnTo>
                    <a:pt x="388385" y="294573"/>
                  </a:lnTo>
                  <a:lnTo>
                    <a:pt x="364239" y="332559"/>
                  </a:lnTo>
                  <a:lnTo>
                    <a:pt x="332559" y="364239"/>
                  </a:lnTo>
                  <a:lnTo>
                    <a:pt x="294573" y="388385"/>
                  </a:lnTo>
                  <a:lnTo>
                    <a:pt x="251507" y="403772"/>
                  </a:lnTo>
                  <a:lnTo>
                    <a:pt x="204587" y="409174"/>
                  </a:lnTo>
                  <a:lnTo>
                    <a:pt x="157666" y="403772"/>
                  </a:lnTo>
                  <a:lnTo>
                    <a:pt x="114600" y="388385"/>
                  </a:lnTo>
                  <a:lnTo>
                    <a:pt x="76614" y="364239"/>
                  </a:lnTo>
                  <a:lnTo>
                    <a:pt x="44935" y="332559"/>
                  </a:lnTo>
                  <a:lnTo>
                    <a:pt x="20788" y="294573"/>
                  </a:lnTo>
                  <a:lnTo>
                    <a:pt x="5401" y="251507"/>
                  </a:lnTo>
                  <a:lnTo>
                    <a:pt x="0" y="204587"/>
                  </a:lnTo>
                  <a:close/>
                </a:path>
              </a:pathLst>
            </a:custGeom>
            <a:ln w="360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974383" y="1986889"/>
            <a:ext cx="155575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33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36413" y="3795953"/>
            <a:ext cx="445770" cy="445770"/>
            <a:chOff x="7836413" y="3795953"/>
            <a:chExt cx="445770" cy="445770"/>
          </a:xfrm>
        </p:grpSpPr>
        <p:sp>
          <p:nvSpPr>
            <p:cNvPr id="13" name="object 13"/>
            <p:cNvSpPr/>
            <p:nvPr/>
          </p:nvSpPr>
          <p:spPr>
            <a:xfrm>
              <a:off x="7854510" y="381405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04587" y="0"/>
                  </a:moveTo>
                  <a:lnTo>
                    <a:pt x="157666" y="5401"/>
                  </a:lnTo>
                  <a:lnTo>
                    <a:pt x="114600" y="20788"/>
                  </a:lnTo>
                  <a:lnTo>
                    <a:pt x="76614" y="44935"/>
                  </a:lnTo>
                  <a:lnTo>
                    <a:pt x="44935" y="76614"/>
                  </a:lnTo>
                  <a:lnTo>
                    <a:pt x="20788" y="114600"/>
                  </a:lnTo>
                  <a:lnTo>
                    <a:pt x="5401" y="157666"/>
                  </a:lnTo>
                  <a:lnTo>
                    <a:pt x="0" y="204587"/>
                  </a:lnTo>
                  <a:lnTo>
                    <a:pt x="5401" y="251507"/>
                  </a:lnTo>
                  <a:lnTo>
                    <a:pt x="20788" y="294573"/>
                  </a:lnTo>
                  <a:lnTo>
                    <a:pt x="44935" y="332559"/>
                  </a:lnTo>
                  <a:lnTo>
                    <a:pt x="76614" y="364239"/>
                  </a:lnTo>
                  <a:lnTo>
                    <a:pt x="114600" y="388385"/>
                  </a:lnTo>
                  <a:lnTo>
                    <a:pt x="157666" y="403772"/>
                  </a:lnTo>
                  <a:lnTo>
                    <a:pt x="204587" y="409174"/>
                  </a:lnTo>
                  <a:lnTo>
                    <a:pt x="251507" y="403772"/>
                  </a:lnTo>
                  <a:lnTo>
                    <a:pt x="294573" y="388385"/>
                  </a:lnTo>
                  <a:lnTo>
                    <a:pt x="332559" y="364239"/>
                  </a:lnTo>
                  <a:lnTo>
                    <a:pt x="364239" y="332559"/>
                  </a:lnTo>
                  <a:lnTo>
                    <a:pt x="388385" y="294573"/>
                  </a:lnTo>
                  <a:lnTo>
                    <a:pt x="403772" y="251507"/>
                  </a:lnTo>
                  <a:lnTo>
                    <a:pt x="409174" y="204587"/>
                  </a:lnTo>
                  <a:lnTo>
                    <a:pt x="403772" y="157666"/>
                  </a:lnTo>
                  <a:lnTo>
                    <a:pt x="388385" y="114600"/>
                  </a:lnTo>
                  <a:lnTo>
                    <a:pt x="364239" y="76614"/>
                  </a:lnTo>
                  <a:lnTo>
                    <a:pt x="332559" y="44935"/>
                  </a:lnTo>
                  <a:lnTo>
                    <a:pt x="294573" y="20788"/>
                  </a:lnTo>
                  <a:lnTo>
                    <a:pt x="251507" y="5401"/>
                  </a:lnTo>
                  <a:lnTo>
                    <a:pt x="204587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54510" y="381405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204587"/>
                  </a:moveTo>
                  <a:lnTo>
                    <a:pt x="5401" y="157666"/>
                  </a:lnTo>
                  <a:lnTo>
                    <a:pt x="20788" y="114600"/>
                  </a:lnTo>
                  <a:lnTo>
                    <a:pt x="44935" y="76614"/>
                  </a:lnTo>
                  <a:lnTo>
                    <a:pt x="76614" y="44935"/>
                  </a:lnTo>
                  <a:lnTo>
                    <a:pt x="114600" y="20788"/>
                  </a:lnTo>
                  <a:lnTo>
                    <a:pt x="157666" y="5401"/>
                  </a:lnTo>
                  <a:lnTo>
                    <a:pt x="204587" y="0"/>
                  </a:lnTo>
                  <a:lnTo>
                    <a:pt x="251507" y="5401"/>
                  </a:lnTo>
                  <a:lnTo>
                    <a:pt x="294573" y="20788"/>
                  </a:lnTo>
                  <a:lnTo>
                    <a:pt x="332559" y="44935"/>
                  </a:lnTo>
                  <a:lnTo>
                    <a:pt x="364239" y="76614"/>
                  </a:lnTo>
                  <a:lnTo>
                    <a:pt x="388385" y="114600"/>
                  </a:lnTo>
                  <a:lnTo>
                    <a:pt x="403772" y="157666"/>
                  </a:lnTo>
                  <a:lnTo>
                    <a:pt x="409174" y="204587"/>
                  </a:lnTo>
                  <a:lnTo>
                    <a:pt x="403772" y="251507"/>
                  </a:lnTo>
                  <a:lnTo>
                    <a:pt x="388385" y="294573"/>
                  </a:lnTo>
                  <a:lnTo>
                    <a:pt x="364239" y="332559"/>
                  </a:lnTo>
                  <a:lnTo>
                    <a:pt x="332559" y="364239"/>
                  </a:lnTo>
                  <a:lnTo>
                    <a:pt x="294573" y="388385"/>
                  </a:lnTo>
                  <a:lnTo>
                    <a:pt x="251507" y="403772"/>
                  </a:lnTo>
                  <a:lnTo>
                    <a:pt x="204587" y="409174"/>
                  </a:lnTo>
                  <a:lnTo>
                    <a:pt x="157666" y="403772"/>
                  </a:lnTo>
                  <a:lnTo>
                    <a:pt x="114600" y="388385"/>
                  </a:lnTo>
                  <a:lnTo>
                    <a:pt x="76614" y="364239"/>
                  </a:lnTo>
                  <a:lnTo>
                    <a:pt x="44935" y="332559"/>
                  </a:lnTo>
                  <a:lnTo>
                    <a:pt x="20788" y="294573"/>
                  </a:lnTo>
                  <a:lnTo>
                    <a:pt x="5401" y="251507"/>
                  </a:lnTo>
                  <a:lnTo>
                    <a:pt x="0" y="204587"/>
                  </a:lnTo>
                  <a:close/>
                </a:path>
              </a:pathLst>
            </a:custGeom>
            <a:ln w="360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45073" y="3791894"/>
            <a:ext cx="4860925" cy="525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19760" marR="2009775" indent="-582295">
              <a:lnSpc>
                <a:spcPct val="101099"/>
              </a:lnSpc>
              <a:spcBef>
                <a:spcPts val="90"/>
              </a:spcBef>
              <a:tabLst>
                <a:tab pos="619760" algn="l"/>
              </a:tabLst>
            </a:pP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2	</a:t>
            </a:r>
            <a:r>
              <a:rPr dirty="0" sz="2550" spc="25">
                <a:solidFill>
                  <a:srgbClr val="0050EF"/>
                </a:solidFill>
                <a:latin typeface="Lucida Sans Unicode"/>
                <a:cs typeface="Lucida Sans Unicode"/>
              </a:rPr>
              <a:t>Физикальное </a:t>
            </a:r>
            <a:r>
              <a:rPr dirty="0" sz="2550" spc="-79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обсле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2550" spc="-10">
                <a:solidFill>
                  <a:srgbClr val="0050EF"/>
                </a:solidFill>
                <a:latin typeface="Lucida Sans Unicode"/>
                <a:cs typeface="Lucida Sans Unicode"/>
              </a:rPr>
              <a:t>ование</a:t>
            </a:r>
            <a:endParaRPr sz="2550">
              <a:latin typeface="Lucida Sans Unicode"/>
              <a:cs typeface="Lucida Sans Unicode"/>
            </a:endParaRPr>
          </a:p>
          <a:p>
            <a:pPr marL="826135" marR="804545" indent="-206375">
              <a:lnSpc>
                <a:spcPct val="100600"/>
              </a:lnSpc>
              <a:spcBef>
                <a:spcPts val="130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ка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слизистых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об</a:t>
            </a:r>
            <a:r>
              <a:rPr dirty="0" sz="1850" spc="-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5">
                <a:solidFill>
                  <a:srgbClr val="353535"/>
                </a:solidFill>
                <a:latin typeface="Lucida Sans Unicode"/>
                <a:cs typeface="Lucida Sans Unicode"/>
              </a:rPr>
              <a:t>лоч</a:t>
            </a:r>
            <a:r>
              <a:rPr dirty="0" sz="1850" spc="-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к  </a:t>
            </a:r>
            <a:r>
              <a:rPr dirty="0" sz="1850" spc="3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850" spc="2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135">
                <a:solidFill>
                  <a:srgbClr val="353535"/>
                </a:solidFill>
                <a:latin typeface="Lucida Sans Unicode"/>
                <a:cs typeface="Lucida Sans Unicode"/>
              </a:rPr>
              <a:t>хних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850">
                <a:solidFill>
                  <a:srgbClr val="353535"/>
                </a:solidFill>
                <a:latin typeface="Lucida Sans Unicode"/>
                <a:cs typeface="Lucida Sans Unicode"/>
              </a:rPr>
              <a:t>ель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пу</a:t>
            </a: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й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аускультация</a:t>
            </a:r>
            <a:r>
              <a:rPr dirty="0" sz="18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перкуссия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легких;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пальпация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лимфатических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узлов;</a:t>
            </a:r>
            <a:endParaRPr sz="1850">
              <a:latin typeface="Lucida Sans Unicode"/>
              <a:cs typeface="Lucida Sans Unicode"/>
            </a:endParaRPr>
          </a:p>
          <a:p>
            <a:pPr marL="826135" marR="43180" indent="-206375">
              <a:lnSpc>
                <a:spcPct val="100699"/>
              </a:lnSpc>
              <a:spcBef>
                <a:spcPts val="128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следова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80">
                <a:solidFill>
                  <a:srgbClr val="353535"/>
                </a:solidFill>
                <a:latin typeface="Lucida Sans Unicode"/>
                <a:cs typeface="Lucida Sans Unicode"/>
              </a:rPr>
              <a:t>ор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20">
                <a:solidFill>
                  <a:srgbClr val="353535"/>
                </a:solidFill>
                <a:latin typeface="Lucida Sans Unicode"/>
                <a:cs typeface="Lucida Sans Unicode"/>
              </a:rPr>
              <a:t>ов</a:t>
            </a:r>
            <a:r>
              <a:rPr dirty="0" sz="18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брюшной  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6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лости</a:t>
            </a:r>
            <a:r>
              <a:rPr dirty="0" sz="18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оп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едел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ем</a:t>
            </a:r>
            <a:r>
              <a:rPr dirty="0" sz="185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зм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5">
                <a:solidFill>
                  <a:srgbClr val="353535"/>
                </a:solidFill>
                <a:latin typeface="Lucida Sans Unicode"/>
                <a:cs typeface="Lucida Sans Unicode"/>
              </a:rPr>
              <a:t>ров  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печени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селезенки;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термометрия;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изме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r>
              <a:rPr dirty="0" sz="185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10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850" spc="-1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55">
                <a:solidFill>
                  <a:srgbClr val="353535"/>
                </a:solidFill>
                <a:latin typeface="Lucida Sans Unicode"/>
                <a:cs typeface="Lucida Sans Unicode"/>
              </a:rPr>
              <a:t>С,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4">
                <a:solidFill>
                  <a:srgbClr val="353535"/>
                </a:solidFill>
                <a:latin typeface="Lucida Sans Unicode"/>
                <a:cs typeface="Lucida Sans Unicode"/>
              </a:rPr>
              <a:t>АД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850" spc="-5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850" spc="-16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измерение</a:t>
            </a:r>
            <a:r>
              <a:rPr dirty="0" sz="18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SpO</a:t>
            </a:r>
            <a:r>
              <a:rPr dirty="0" baseline="-9259" sz="1800" spc="-127">
                <a:solidFill>
                  <a:srgbClr val="353535"/>
                </a:solidFill>
                <a:latin typeface="Lucida Sans Unicode"/>
                <a:cs typeface="Lucida Sans Unicode"/>
              </a:rPr>
              <a:t>2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826135" indent="-207010">
              <a:lnSpc>
                <a:spcPct val="100000"/>
              </a:lnSpc>
              <a:spcBef>
                <a:spcPts val="130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26769" algn="l"/>
              </a:tabLst>
            </a:pP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75">
                <a:solidFill>
                  <a:srgbClr val="353535"/>
                </a:solidFill>
                <a:latin typeface="Lucida Sans Unicode"/>
                <a:cs typeface="Lucida Sans Unicode"/>
              </a:rPr>
              <a:t>ц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ка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ро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850" spc="35">
                <a:solidFill>
                  <a:srgbClr val="353535"/>
                </a:solidFill>
                <a:latin typeface="Lucida Sans Unicode"/>
                <a:cs typeface="Lucida Sans Unicode"/>
              </a:rPr>
              <a:t>ня</a:t>
            </a:r>
            <a:r>
              <a:rPr dirty="0" sz="18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озн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10">
                <a:solidFill>
                  <a:srgbClr val="353535"/>
                </a:solidFill>
                <a:latin typeface="Lucida Sans Unicode"/>
                <a:cs typeface="Lucida Sans Unicode"/>
              </a:rPr>
              <a:t>ния.</a:t>
            </a:r>
            <a:endParaRPr sz="1850">
              <a:latin typeface="Lucida Sans Unicode"/>
              <a:cs typeface="Lucida Sans Unico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182435" y="1956305"/>
            <a:ext cx="444500" cy="445770"/>
            <a:chOff x="14182435" y="1956305"/>
            <a:chExt cx="444500" cy="445770"/>
          </a:xfrm>
        </p:grpSpPr>
        <p:sp>
          <p:nvSpPr>
            <p:cNvPr id="17" name="object 17"/>
            <p:cNvSpPr/>
            <p:nvPr/>
          </p:nvSpPr>
          <p:spPr>
            <a:xfrm>
              <a:off x="14200532" y="1974402"/>
              <a:ext cx="408305" cy="409575"/>
            </a:xfrm>
            <a:custGeom>
              <a:avLst/>
              <a:gdLst/>
              <a:ahLst/>
              <a:cxnLst/>
              <a:rect l="l" t="t" r="r" b="b"/>
              <a:pathLst>
                <a:path w="408305" h="409575">
                  <a:moveTo>
                    <a:pt x="204041" y="0"/>
                  </a:moveTo>
                  <a:lnTo>
                    <a:pt x="157266" y="5401"/>
                  </a:lnTo>
                  <a:lnTo>
                    <a:pt x="114322" y="20788"/>
                  </a:lnTo>
                  <a:lnTo>
                    <a:pt x="76436" y="44935"/>
                  </a:lnTo>
                  <a:lnTo>
                    <a:pt x="44835" y="76614"/>
                  </a:lnTo>
                  <a:lnTo>
                    <a:pt x="20744" y="114600"/>
                  </a:lnTo>
                  <a:lnTo>
                    <a:pt x="5390" y="157666"/>
                  </a:lnTo>
                  <a:lnTo>
                    <a:pt x="0" y="204587"/>
                  </a:lnTo>
                  <a:lnTo>
                    <a:pt x="5390" y="251507"/>
                  </a:lnTo>
                  <a:lnTo>
                    <a:pt x="20744" y="294573"/>
                  </a:lnTo>
                  <a:lnTo>
                    <a:pt x="44835" y="332559"/>
                  </a:lnTo>
                  <a:lnTo>
                    <a:pt x="76436" y="364239"/>
                  </a:lnTo>
                  <a:lnTo>
                    <a:pt x="114322" y="388385"/>
                  </a:lnTo>
                  <a:lnTo>
                    <a:pt x="157266" y="403772"/>
                  </a:lnTo>
                  <a:lnTo>
                    <a:pt x="204041" y="409174"/>
                  </a:lnTo>
                  <a:lnTo>
                    <a:pt x="250817" y="403772"/>
                  </a:lnTo>
                  <a:lnTo>
                    <a:pt x="293760" y="388385"/>
                  </a:lnTo>
                  <a:lnTo>
                    <a:pt x="331646" y="364239"/>
                  </a:lnTo>
                  <a:lnTo>
                    <a:pt x="363248" y="332559"/>
                  </a:lnTo>
                  <a:lnTo>
                    <a:pt x="387338" y="294573"/>
                  </a:lnTo>
                  <a:lnTo>
                    <a:pt x="402692" y="251507"/>
                  </a:lnTo>
                  <a:lnTo>
                    <a:pt x="408083" y="204587"/>
                  </a:lnTo>
                  <a:lnTo>
                    <a:pt x="402692" y="157666"/>
                  </a:lnTo>
                  <a:lnTo>
                    <a:pt x="387338" y="114600"/>
                  </a:lnTo>
                  <a:lnTo>
                    <a:pt x="363248" y="76614"/>
                  </a:lnTo>
                  <a:lnTo>
                    <a:pt x="331646" y="44935"/>
                  </a:lnTo>
                  <a:lnTo>
                    <a:pt x="293760" y="20788"/>
                  </a:lnTo>
                  <a:lnTo>
                    <a:pt x="250817" y="5401"/>
                  </a:lnTo>
                  <a:lnTo>
                    <a:pt x="204041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200532" y="1974402"/>
              <a:ext cx="408305" cy="409575"/>
            </a:xfrm>
            <a:custGeom>
              <a:avLst/>
              <a:gdLst/>
              <a:ahLst/>
              <a:cxnLst/>
              <a:rect l="l" t="t" r="r" b="b"/>
              <a:pathLst>
                <a:path w="408305" h="409575">
                  <a:moveTo>
                    <a:pt x="0" y="204587"/>
                  </a:moveTo>
                  <a:lnTo>
                    <a:pt x="5390" y="157666"/>
                  </a:lnTo>
                  <a:lnTo>
                    <a:pt x="20744" y="114600"/>
                  </a:lnTo>
                  <a:lnTo>
                    <a:pt x="44835" y="76614"/>
                  </a:lnTo>
                  <a:lnTo>
                    <a:pt x="76436" y="44935"/>
                  </a:lnTo>
                  <a:lnTo>
                    <a:pt x="114322" y="20788"/>
                  </a:lnTo>
                  <a:lnTo>
                    <a:pt x="157266" y="5401"/>
                  </a:lnTo>
                  <a:lnTo>
                    <a:pt x="204041" y="0"/>
                  </a:lnTo>
                  <a:lnTo>
                    <a:pt x="250817" y="5401"/>
                  </a:lnTo>
                  <a:lnTo>
                    <a:pt x="293760" y="20788"/>
                  </a:lnTo>
                  <a:lnTo>
                    <a:pt x="331646" y="44935"/>
                  </a:lnTo>
                  <a:lnTo>
                    <a:pt x="363248" y="76614"/>
                  </a:lnTo>
                  <a:lnTo>
                    <a:pt x="387338" y="114600"/>
                  </a:lnTo>
                  <a:lnTo>
                    <a:pt x="402692" y="157666"/>
                  </a:lnTo>
                  <a:lnTo>
                    <a:pt x="408083" y="204587"/>
                  </a:lnTo>
                  <a:lnTo>
                    <a:pt x="402692" y="251507"/>
                  </a:lnTo>
                  <a:lnTo>
                    <a:pt x="387338" y="294573"/>
                  </a:lnTo>
                  <a:lnTo>
                    <a:pt x="363248" y="332559"/>
                  </a:lnTo>
                  <a:lnTo>
                    <a:pt x="331646" y="364239"/>
                  </a:lnTo>
                  <a:lnTo>
                    <a:pt x="293760" y="388385"/>
                  </a:lnTo>
                  <a:lnTo>
                    <a:pt x="250817" y="403772"/>
                  </a:lnTo>
                  <a:lnTo>
                    <a:pt x="204041" y="409174"/>
                  </a:lnTo>
                  <a:lnTo>
                    <a:pt x="157266" y="403772"/>
                  </a:lnTo>
                  <a:lnTo>
                    <a:pt x="114322" y="388385"/>
                  </a:lnTo>
                  <a:lnTo>
                    <a:pt x="76436" y="364239"/>
                  </a:lnTo>
                  <a:lnTo>
                    <a:pt x="44835" y="332559"/>
                  </a:lnTo>
                  <a:lnTo>
                    <a:pt x="20744" y="294573"/>
                  </a:lnTo>
                  <a:lnTo>
                    <a:pt x="5390" y="251507"/>
                  </a:lnTo>
                  <a:lnTo>
                    <a:pt x="0" y="204587"/>
                  </a:lnTo>
                  <a:close/>
                </a:path>
              </a:pathLst>
            </a:custGeom>
            <a:ln w="360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4316495" y="1986889"/>
            <a:ext cx="177800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69625" y="2383032"/>
            <a:ext cx="163830" cy="1431290"/>
          </a:xfrm>
          <a:custGeom>
            <a:avLst/>
            <a:gdLst/>
            <a:ahLst/>
            <a:cxnLst/>
            <a:rect l="l" t="t" r="r" b="b"/>
            <a:pathLst>
              <a:path w="163829" h="1431289">
                <a:moveTo>
                  <a:pt x="0" y="1267349"/>
                </a:moveTo>
                <a:lnTo>
                  <a:pt x="81834" y="1431019"/>
                </a:lnTo>
                <a:lnTo>
                  <a:pt x="136391" y="1321905"/>
                </a:lnTo>
                <a:lnTo>
                  <a:pt x="54556" y="1321905"/>
                </a:lnTo>
                <a:lnTo>
                  <a:pt x="54556" y="1303720"/>
                </a:lnTo>
                <a:lnTo>
                  <a:pt x="0" y="1267349"/>
                </a:lnTo>
                <a:close/>
              </a:path>
              <a:path w="163829" h="1431289">
                <a:moveTo>
                  <a:pt x="54556" y="1303720"/>
                </a:moveTo>
                <a:lnTo>
                  <a:pt x="54556" y="1321905"/>
                </a:lnTo>
                <a:lnTo>
                  <a:pt x="81834" y="1321905"/>
                </a:lnTo>
                <a:lnTo>
                  <a:pt x="54556" y="1303720"/>
                </a:lnTo>
                <a:close/>
              </a:path>
              <a:path w="163829" h="1431289">
                <a:moveTo>
                  <a:pt x="109113" y="0"/>
                </a:moveTo>
                <a:lnTo>
                  <a:pt x="54556" y="0"/>
                </a:lnTo>
                <a:lnTo>
                  <a:pt x="54556" y="1303720"/>
                </a:lnTo>
                <a:lnTo>
                  <a:pt x="81834" y="1321905"/>
                </a:lnTo>
                <a:lnTo>
                  <a:pt x="109113" y="1303720"/>
                </a:lnTo>
                <a:lnTo>
                  <a:pt x="109113" y="0"/>
                </a:lnTo>
                <a:close/>
              </a:path>
              <a:path w="163829" h="1431289">
                <a:moveTo>
                  <a:pt x="109113" y="1303720"/>
                </a:moveTo>
                <a:lnTo>
                  <a:pt x="81834" y="1321905"/>
                </a:lnTo>
                <a:lnTo>
                  <a:pt x="109113" y="1321905"/>
                </a:lnTo>
                <a:lnTo>
                  <a:pt x="109113" y="1303720"/>
                </a:lnTo>
                <a:close/>
              </a:path>
              <a:path w="163829" h="1431289">
                <a:moveTo>
                  <a:pt x="163669" y="1267349"/>
                </a:moveTo>
                <a:lnTo>
                  <a:pt x="109113" y="1303720"/>
                </a:lnTo>
                <a:lnTo>
                  <a:pt x="109113" y="1321905"/>
                </a:lnTo>
                <a:lnTo>
                  <a:pt x="136391" y="1321905"/>
                </a:lnTo>
                <a:lnTo>
                  <a:pt x="163669" y="1267349"/>
                </a:lnTo>
                <a:close/>
              </a:path>
            </a:pathLst>
          </a:custGeom>
          <a:solidFill>
            <a:srgbClr val="0050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967963" y="2323019"/>
            <a:ext cx="3663315" cy="5276850"/>
            <a:chOff x="10967963" y="2323019"/>
            <a:chExt cx="3663315" cy="5276850"/>
          </a:xfrm>
        </p:grpSpPr>
        <p:sp>
          <p:nvSpPr>
            <p:cNvPr id="22" name="object 22"/>
            <p:cNvSpPr/>
            <p:nvPr/>
          </p:nvSpPr>
          <p:spPr>
            <a:xfrm>
              <a:off x="14203806" y="4503646"/>
              <a:ext cx="409575" cy="408305"/>
            </a:xfrm>
            <a:custGeom>
              <a:avLst/>
              <a:gdLst/>
              <a:ahLst/>
              <a:cxnLst/>
              <a:rect l="l" t="t" r="r" b="b"/>
              <a:pathLst>
                <a:path w="409575" h="408304">
                  <a:moveTo>
                    <a:pt x="204587" y="0"/>
                  </a:moveTo>
                  <a:lnTo>
                    <a:pt x="157666" y="5390"/>
                  </a:lnTo>
                  <a:lnTo>
                    <a:pt x="114600" y="20744"/>
                  </a:lnTo>
                  <a:lnTo>
                    <a:pt x="76614" y="44835"/>
                  </a:lnTo>
                  <a:lnTo>
                    <a:pt x="44935" y="76436"/>
                  </a:lnTo>
                  <a:lnTo>
                    <a:pt x="20788" y="114322"/>
                  </a:lnTo>
                  <a:lnTo>
                    <a:pt x="5401" y="157266"/>
                  </a:lnTo>
                  <a:lnTo>
                    <a:pt x="0" y="204041"/>
                  </a:lnTo>
                  <a:lnTo>
                    <a:pt x="5401" y="250817"/>
                  </a:lnTo>
                  <a:lnTo>
                    <a:pt x="20788" y="293760"/>
                  </a:lnTo>
                  <a:lnTo>
                    <a:pt x="44935" y="331646"/>
                  </a:lnTo>
                  <a:lnTo>
                    <a:pt x="76614" y="363248"/>
                  </a:lnTo>
                  <a:lnTo>
                    <a:pt x="114600" y="387338"/>
                  </a:lnTo>
                  <a:lnTo>
                    <a:pt x="157666" y="402692"/>
                  </a:lnTo>
                  <a:lnTo>
                    <a:pt x="204587" y="408083"/>
                  </a:lnTo>
                  <a:lnTo>
                    <a:pt x="251507" y="402692"/>
                  </a:lnTo>
                  <a:lnTo>
                    <a:pt x="294573" y="387338"/>
                  </a:lnTo>
                  <a:lnTo>
                    <a:pt x="332559" y="363248"/>
                  </a:lnTo>
                  <a:lnTo>
                    <a:pt x="364239" y="331646"/>
                  </a:lnTo>
                  <a:lnTo>
                    <a:pt x="388385" y="293760"/>
                  </a:lnTo>
                  <a:lnTo>
                    <a:pt x="403772" y="250817"/>
                  </a:lnTo>
                  <a:lnTo>
                    <a:pt x="409174" y="204041"/>
                  </a:lnTo>
                  <a:lnTo>
                    <a:pt x="403772" y="157266"/>
                  </a:lnTo>
                  <a:lnTo>
                    <a:pt x="388385" y="114322"/>
                  </a:lnTo>
                  <a:lnTo>
                    <a:pt x="364239" y="76436"/>
                  </a:lnTo>
                  <a:lnTo>
                    <a:pt x="332559" y="44835"/>
                  </a:lnTo>
                  <a:lnTo>
                    <a:pt x="294573" y="20744"/>
                  </a:lnTo>
                  <a:lnTo>
                    <a:pt x="251507" y="5390"/>
                  </a:lnTo>
                  <a:lnTo>
                    <a:pt x="204587" y="0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203806" y="4503646"/>
              <a:ext cx="409575" cy="408305"/>
            </a:xfrm>
            <a:custGeom>
              <a:avLst/>
              <a:gdLst/>
              <a:ahLst/>
              <a:cxnLst/>
              <a:rect l="l" t="t" r="r" b="b"/>
              <a:pathLst>
                <a:path w="409575" h="408304">
                  <a:moveTo>
                    <a:pt x="0" y="204041"/>
                  </a:moveTo>
                  <a:lnTo>
                    <a:pt x="5401" y="157266"/>
                  </a:lnTo>
                  <a:lnTo>
                    <a:pt x="20788" y="114322"/>
                  </a:lnTo>
                  <a:lnTo>
                    <a:pt x="44935" y="76436"/>
                  </a:lnTo>
                  <a:lnTo>
                    <a:pt x="76614" y="44835"/>
                  </a:lnTo>
                  <a:lnTo>
                    <a:pt x="114600" y="20744"/>
                  </a:lnTo>
                  <a:lnTo>
                    <a:pt x="157666" y="5390"/>
                  </a:lnTo>
                  <a:lnTo>
                    <a:pt x="204587" y="0"/>
                  </a:lnTo>
                  <a:lnTo>
                    <a:pt x="251507" y="5390"/>
                  </a:lnTo>
                  <a:lnTo>
                    <a:pt x="294573" y="20744"/>
                  </a:lnTo>
                  <a:lnTo>
                    <a:pt x="332559" y="44835"/>
                  </a:lnTo>
                  <a:lnTo>
                    <a:pt x="364239" y="76436"/>
                  </a:lnTo>
                  <a:lnTo>
                    <a:pt x="388385" y="114322"/>
                  </a:lnTo>
                  <a:lnTo>
                    <a:pt x="403772" y="157266"/>
                  </a:lnTo>
                  <a:lnTo>
                    <a:pt x="409174" y="204041"/>
                  </a:lnTo>
                  <a:lnTo>
                    <a:pt x="403772" y="250817"/>
                  </a:lnTo>
                  <a:lnTo>
                    <a:pt x="388385" y="293760"/>
                  </a:lnTo>
                  <a:lnTo>
                    <a:pt x="364239" y="331646"/>
                  </a:lnTo>
                  <a:lnTo>
                    <a:pt x="332559" y="363248"/>
                  </a:lnTo>
                  <a:lnTo>
                    <a:pt x="294573" y="387338"/>
                  </a:lnTo>
                  <a:lnTo>
                    <a:pt x="251507" y="402692"/>
                  </a:lnTo>
                  <a:lnTo>
                    <a:pt x="204587" y="408083"/>
                  </a:lnTo>
                  <a:lnTo>
                    <a:pt x="157666" y="402692"/>
                  </a:lnTo>
                  <a:lnTo>
                    <a:pt x="114600" y="387338"/>
                  </a:lnTo>
                  <a:lnTo>
                    <a:pt x="76614" y="363248"/>
                  </a:lnTo>
                  <a:lnTo>
                    <a:pt x="44935" y="331646"/>
                  </a:lnTo>
                  <a:lnTo>
                    <a:pt x="20788" y="293760"/>
                  </a:lnTo>
                  <a:lnTo>
                    <a:pt x="5401" y="250817"/>
                  </a:lnTo>
                  <a:lnTo>
                    <a:pt x="0" y="204041"/>
                  </a:lnTo>
                  <a:close/>
                </a:path>
              </a:pathLst>
            </a:custGeom>
            <a:ln w="360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967961" y="2323028"/>
              <a:ext cx="3522345" cy="2180590"/>
            </a:xfrm>
            <a:custGeom>
              <a:avLst/>
              <a:gdLst/>
              <a:ahLst/>
              <a:cxnLst/>
              <a:rect l="l" t="t" r="r" b="b"/>
              <a:pathLst>
                <a:path w="3522344" h="2180590">
                  <a:moveTo>
                    <a:pt x="3292030" y="0"/>
                  </a:moveTo>
                  <a:lnTo>
                    <a:pt x="3109264" y="7175"/>
                  </a:lnTo>
                  <a:lnTo>
                    <a:pt x="3167342" y="37401"/>
                  </a:lnTo>
                  <a:lnTo>
                    <a:pt x="0" y="1779270"/>
                  </a:lnTo>
                  <a:lnTo>
                    <a:pt x="26365" y="1827009"/>
                  </a:lnTo>
                  <a:lnTo>
                    <a:pt x="3193681" y="85255"/>
                  </a:lnTo>
                  <a:lnTo>
                    <a:pt x="3188106" y="150571"/>
                  </a:lnTo>
                  <a:lnTo>
                    <a:pt x="3272256" y="28638"/>
                  </a:lnTo>
                  <a:lnTo>
                    <a:pt x="3292030" y="0"/>
                  </a:lnTo>
                  <a:close/>
                </a:path>
                <a:path w="3522344" h="2180590">
                  <a:moveTo>
                    <a:pt x="3521989" y="2016493"/>
                  </a:moveTo>
                  <a:lnTo>
                    <a:pt x="3467417" y="2052942"/>
                  </a:lnTo>
                  <a:lnTo>
                    <a:pt x="3467404" y="2016493"/>
                  </a:lnTo>
                  <a:lnTo>
                    <a:pt x="3466617" y="60007"/>
                  </a:lnTo>
                  <a:lnTo>
                    <a:pt x="3440226" y="60007"/>
                  </a:lnTo>
                  <a:lnTo>
                    <a:pt x="3440226" y="2071103"/>
                  </a:lnTo>
                  <a:lnTo>
                    <a:pt x="3440087" y="2071103"/>
                  </a:lnTo>
                  <a:lnTo>
                    <a:pt x="3440226" y="2071103"/>
                  </a:lnTo>
                  <a:lnTo>
                    <a:pt x="3440226" y="60007"/>
                  </a:lnTo>
                  <a:lnTo>
                    <a:pt x="3412058" y="60007"/>
                  </a:lnTo>
                  <a:lnTo>
                    <a:pt x="3412871" y="2052955"/>
                  </a:lnTo>
                  <a:lnTo>
                    <a:pt x="3412871" y="2071141"/>
                  </a:lnTo>
                  <a:lnTo>
                    <a:pt x="3412833" y="2052942"/>
                  </a:lnTo>
                  <a:lnTo>
                    <a:pt x="3358311" y="2016594"/>
                  </a:lnTo>
                  <a:lnTo>
                    <a:pt x="3440239" y="2180259"/>
                  </a:lnTo>
                  <a:lnTo>
                    <a:pt x="3494709" y="2071141"/>
                  </a:lnTo>
                  <a:lnTo>
                    <a:pt x="3521989" y="2016493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200531" y="4867549"/>
              <a:ext cx="408305" cy="2714625"/>
            </a:xfrm>
            <a:custGeom>
              <a:avLst/>
              <a:gdLst/>
              <a:ahLst/>
              <a:cxnLst/>
              <a:rect l="l" t="t" r="r" b="b"/>
              <a:pathLst>
                <a:path w="408305" h="2714625">
                  <a:moveTo>
                    <a:pt x="408076" y="2509596"/>
                  </a:moveTo>
                  <a:lnTo>
                    <a:pt x="402691" y="2462682"/>
                  </a:lnTo>
                  <a:lnTo>
                    <a:pt x="387337" y="2419616"/>
                  </a:lnTo>
                  <a:lnTo>
                    <a:pt x="363245" y="2381631"/>
                  </a:lnTo>
                  <a:lnTo>
                    <a:pt x="331647" y="2349944"/>
                  </a:lnTo>
                  <a:lnTo>
                    <a:pt x="293751" y="2325801"/>
                  </a:lnTo>
                  <a:lnTo>
                    <a:pt x="250812" y="2310409"/>
                  </a:lnTo>
                  <a:lnTo>
                    <a:pt x="204038" y="2305012"/>
                  </a:lnTo>
                  <a:lnTo>
                    <a:pt x="203504" y="2305075"/>
                  </a:lnTo>
                  <a:lnTo>
                    <a:pt x="258203" y="2195982"/>
                  </a:lnTo>
                  <a:lnTo>
                    <a:pt x="285508" y="2141524"/>
                  </a:lnTo>
                  <a:lnTo>
                    <a:pt x="230886" y="2177834"/>
                  </a:lnTo>
                  <a:lnTo>
                    <a:pt x="233502" y="0"/>
                  </a:lnTo>
                  <a:lnTo>
                    <a:pt x="178943" y="0"/>
                  </a:lnTo>
                  <a:lnTo>
                    <a:pt x="176364" y="2141347"/>
                  </a:lnTo>
                  <a:lnTo>
                    <a:pt x="176428" y="2177834"/>
                  </a:lnTo>
                  <a:lnTo>
                    <a:pt x="203517" y="2195944"/>
                  </a:lnTo>
                  <a:lnTo>
                    <a:pt x="203644" y="2195944"/>
                  </a:lnTo>
                  <a:lnTo>
                    <a:pt x="203517" y="2195944"/>
                  </a:lnTo>
                  <a:lnTo>
                    <a:pt x="176326" y="2177770"/>
                  </a:lnTo>
                  <a:lnTo>
                    <a:pt x="121843" y="2141347"/>
                  </a:lnTo>
                  <a:lnTo>
                    <a:pt x="203479" y="2305088"/>
                  </a:lnTo>
                  <a:lnTo>
                    <a:pt x="157264" y="2310409"/>
                  </a:lnTo>
                  <a:lnTo>
                    <a:pt x="114312" y="2325801"/>
                  </a:lnTo>
                  <a:lnTo>
                    <a:pt x="76428" y="2349944"/>
                  </a:lnTo>
                  <a:lnTo>
                    <a:pt x="44831" y="2381631"/>
                  </a:lnTo>
                  <a:lnTo>
                    <a:pt x="20739" y="2419616"/>
                  </a:lnTo>
                  <a:lnTo>
                    <a:pt x="5384" y="2462682"/>
                  </a:lnTo>
                  <a:lnTo>
                    <a:pt x="0" y="2509596"/>
                  </a:lnTo>
                  <a:lnTo>
                    <a:pt x="5384" y="2556522"/>
                  </a:lnTo>
                  <a:lnTo>
                    <a:pt x="20739" y="2599588"/>
                  </a:lnTo>
                  <a:lnTo>
                    <a:pt x="44831" y="2637574"/>
                  </a:lnTo>
                  <a:lnTo>
                    <a:pt x="76428" y="2669248"/>
                  </a:lnTo>
                  <a:lnTo>
                    <a:pt x="114312" y="2693390"/>
                  </a:lnTo>
                  <a:lnTo>
                    <a:pt x="157264" y="2708783"/>
                  </a:lnTo>
                  <a:lnTo>
                    <a:pt x="204038" y="2714180"/>
                  </a:lnTo>
                  <a:lnTo>
                    <a:pt x="250812" y="2708783"/>
                  </a:lnTo>
                  <a:lnTo>
                    <a:pt x="293751" y="2693390"/>
                  </a:lnTo>
                  <a:lnTo>
                    <a:pt x="331647" y="2669248"/>
                  </a:lnTo>
                  <a:lnTo>
                    <a:pt x="363245" y="2637574"/>
                  </a:lnTo>
                  <a:lnTo>
                    <a:pt x="387337" y="2599588"/>
                  </a:lnTo>
                  <a:lnTo>
                    <a:pt x="402691" y="2556522"/>
                  </a:lnTo>
                  <a:lnTo>
                    <a:pt x="408076" y="2509596"/>
                  </a:lnTo>
                  <a:close/>
                </a:path>
              </a:pathLst>
            </a:custGeom>
            <a:solidFill>
              <a:srgbClr val="005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200532" y="7172554"/>
              <a:ext cx="408305" cy="409575"/>
            </a:xfrm>
            <a:custGeom>
              <a:avLst/>
              <a:gdLst/>
              <a:ahLst/>
              <a:cxnLst/>
              <a:rect l="l" t="t" r="r" b="b"/>
              <a:pathLst>
                <a:path w="408305" h="409575">
                  <a:moveTo>
                    <a:pt x="0" y="204587"/>
                  </a:moveTo>
                  <a:lnTo>
                    <a:pt x="5390" y="157666"/>
                  </a:lnTo>
                  <a:lnTo>
                    <a:pt x="20744" y="114600"/>
                  </a:lnTo>
                  <a:lnTo>
                    <a:pt x="44835" y="76614"/>
                  </a:lnTo>
                  <a:lnTo>
                    <a:pt x="76436" y="44935"/>
                  </a:lnTo>
                  <a:lnTo>
                    <a:pt x="114322" y="20788"/>
                  </a:lnTo>
                  <a:lnTo>
                    <a:pt x="157266" y="5401"/>
                  </a:lnTo>
                  <a:lnTo>
                    <a:pt x="204041" y="0"/>
                  </a:lnTo>
                  <a:lnTo>
                    <a:pt x="250817" y="5401"/>
                  </a:lnTo>
                  <a:lnTo>
                    <a:pt x="293760" y="20788"/>
                  </a:lnTo>
                  <a:lnTo>
                    <a:pt x="331646" y="44935"/>
                  </a:lnTo>
                  <a:lnTo>
                    <a:pt x="363248" y="76614"/>
                  </a:lnTo>
                  <a:lnTo>
                    <a:pt x="387338" y="114600"/>
                  </a:lnTo>
                  <a:lnTo>
                    <a:pt x="402692" y="157666"/>
                  </a:lnTo>
                  <a:lnTo>
                    <a:pt x="408083" y="204587"/>
                  </a:lnTo>
                  <a:lnTo>
                    <a:pt x="402692" y="251507"/>
                  </a:lnTo>
                  <a:lnTo>
                    <a:pt x="387338" y="294573"/>
                  </a:lnTo>
                  <a:lnTo>
                    <a:pt x="363248" y="332559"/>
                  </a:lnTo>
                  <a:lnTo>
                    <a:pt x="331646" y="364239"/>
                  </a:lnTo>
                  <a:lnTo>
                    <a:pt x="293760" y="388385"/>
                  </a:lnTo>
                  <a:lnTo>
                    <a:pt x="250817" y="403772"/>
                  </a:lnTo>
                  <a:lnTo>
                    <a:pt x="204041" y="409174"/>
                  </a:lnTo>
                  <a:lnTo>
                    <a:pt x="157266" y="403772"/>
                  </a:lnTo>
                  <a:lnTo>
                    <a:pt x="114322" y="388385"/>
                  </a:lnTo>
                  <a:lnTo>
                    <a:pt x="76436" y="364239"/>
                  </a:lnTo>
                  <a:lnTo>
                    <a:pt x="44835" y="332559"/>
                  </a:lnTo>
                  <a:lnTo>
                    <a:pt x="20744" y="294573"/>
                  </a:lnTo>
                  <a:lnTo>
                    <a:pt x="5390" y="251507"/>
                  </a:lnTo>
                  <a:lnTo>
                    <a:pt x="0" y="204587"/>
                  </a:lnTo>
                  <a:close/>
                </a:path>
              </a:pathLst>
            </a:custGeom>
            <a:ln w="360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19501" y="9170445"/>
            <a:ext cx="3827145" cy="17722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b="1">
                <a:solidFill>
                  <a:srgbClr val="353535"/>
                </a:solidFill>
                <a:latin typeface="Trebuchet MS"/>
                <a:cs typeface="Trebuchet MS"/>
              </a:rPr>
              <a:t>Сокращения: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КТ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омпь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ю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ерн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ом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граф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ЭКГ</a:t>
            </a:r>
            <a:r>
              <a:rPr dirty="0" sz="14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электрокардиограмма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2299"/>
              </a:lnSpc>
            </a:pPr>
            <a:r>
              <a:rPr dirty="0" sz="1400" spc="-12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100">
                <a:solidFill>
                  <a:srgbClr val="353535"/>
                </a:solidFill>
                <a:latin typeface="Lucida Sans Unicode"/>
                <a:cs typeface="Lucida Sans Unicode"/>
              </a:rPr>
              <a:t>ДН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остр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ел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90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нед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очно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ь  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ПЦР</a:t>
            </a:r>
            <a:r>
              <a:rPr dirty="0" sz="14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полимеразная</a:t>
            </a:r>
            <a:r>
              <a:rPr dirty="0" sz="14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цепная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реакция</a:t>
            </a:r>
            <a:endParaRPr sz="1400">
              <a:latin typeface="Lucida Sans Unicode"/>
              <a:cs typeface="Lucida Sans Unicode"/>
            </a:endParaRPr>
          </a:p>
          <a:p>
            <a:pPr marL="12700" marR="542290">
              <a:lnSpc>
                <a:spcPct val="102299"/>
              </a:lnSpc>
            </a:pP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400" spc="-11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1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ча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10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ечных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окр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щ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ен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й  </a:t>
            </a:r>
            <a:r>
              <a:rPr dirty="0" sz="1400" spc="-145">
                <a:solidFill>
                  <a:srgbClr val="353535"/>
                </a:solidFill>
                <a:latin typeface="Lucida Sans Unicode"/>
                <a:cs typeface="Lucida Sans Unicode"/>
              </a:rPr>
              <a:t>АД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ери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ль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ое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авле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400" spc="-2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150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353535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353535"/>
                </a:solidFill>
                <a:latin typeface="Lucida Sans Unicode"/>
                <a:cs typeface="Lucida Sans Unicode"/>
              </a:rPr>
              <a:t>ча</a:t>
            </a:r>
            <a:r>
              <a:rPr dirty="0" sz="1400" spc="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дых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400" spc="20">
                <a:solidFill>
                  <a:srgbClr val="353535"/>
                </a:solidFill>
                <a:latin typeface="Lucida Sans Unicode"/>
                <a:cs typeface="Lucida Sans Unicode"/>
              </a:rPr>
              <a:t>ел</a:t>
            </a:r>
            <a:r>
              <a:rPr dirty="0" sz="1400" spc="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400" spc="-45">
                <a:solidFill>
                  <a:srgbClr val="353535"/>
                </a:solidFill>
                <a:latin typeface="Lucida Sans Unicode"/>
                <a:cs typeface="Lucida Sans Unicode"/>
              </a:rPr>
              <a:t>ных</a:t>
            </a:r>
            <a:r>
              <a:rPr dirty="0" sz="14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дв</a:t>
            </a:r>
            <a:r>
              <a:rPr dirty="0" sz="140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ж</a:t>
            </a:r>
            <a:r>
              <a:rPr dirty="0" sz="1400" spc="-5">
                <a:solidFill>
                  <a:srgbClr val="353535"/>
                </a:solidFill>
                <a:latin typeface="Lucida Sans Unicode"/>
                <a:cs typeface="Lucida Sans Unicode"/>
              </a:rPr>
              <a:t>ен</a:t>
            </a:r>
            <a:r>
              <a:rPr dirty="0" sz="14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400">
                <a:solidFill>
                  <a:srgbClr val="353535"/>
                </a:solidFill>
                <a:latin typeface="Lucida Sans Unicode"/>
                <a:cs typeface="Lucida Sans Unicode"/>
              </a:rPr>
              <a:t>й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3215" y="4125568"/>
            <a:ext cx="6485890" cy="4759960"/>
            <a:chOff x="613215" y="4125568"/>
            <a:chExt cx="6485890" cy="4759960"/>
          </a:xfrm>
        </p:grpSpPr>
        <p:sp>
          <p:nvSpPr>
            <p:cNvPr id="29" name="object 29"/>
            <p:cNvSpPr/>
            <p:nvPr/>
          </p:nvSpPr>
          <p:spPr>
            <a:xfrm>
              <a:off x="3863697" y="4125568"/>
              <a:ext cx="0" cy="1372870"/>
            </a:xfrm>
            <a:custGeom>
              <a:avLst/>
              <a:gdLst/>
              <a:ahLst/>
              <a:cxnLst/>
              <a:rect l="l" t="t" r="r" b="b"/>
              <a:pathLst>
                <a:path w="0" h="1372870">
                  <a:moveTo>
                    <a:pt x="0" y="0"/>
                  </a:moveTo>
                  <a:lnTo>
                    <a:pt x="0" y="1372643"/>
                  </a:lnTo>
                </a:path>
              </a:pathLst>
            </a:custGeom>
            <a:ln w="54556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26855" y="5273984"/>
              <a:ext cx="6458585" cy="3597910"/>
            </a:xfrm>
            <a:custGeom>
              <a:avLst/>
              <a:gdLst/>
              <a:ahLst/>
              <a:cxnLst/>
              <a:rect l="l" t="t" r="r" b="b"/>
              <a:pathLst>
                <a:path w="6458584" h="3597909">
                  <a:moveTo>
                    <a:pt x="6291464" y="0"/>
                  </a:moveTo>
                  <a:lnTo>
                    <a:pt x="166952" y="0"/>
                  </a:lnTo>
                  <a:lnTo>
                    <a:pt x="122571" y="5963"/>
                  </a:lnTo>
                  <a:lnTo>
                    <a:pt x="82690" y="22792"/>
                  </a:lnTo>
                  <a:lnTo>
                    <a:pt x="48900" y="48896"/>
                  </a:lnTo>
                  <a:lnTo>
                    <a:pt x="22794" y="82683"/>
                  </a:lnTo>
                  <a:lnTo>
                    <a:pt x="5964" y="122562"/>
                  </a:lnTo>
                  <a:lnTo>
                    <a:pt x="0" y="166943"/>
                  </a:lnTo>
                  <a:lnTo>
                    <a:pt x="0" y="3430517"/>
                  </a:lnTo>
                  <a:lnTo>
                    <a:pt x="5964" y="3474898"/>
                  </a:lnTo>
                  <a:lnTo>
                    <a:pt x="22794" y="3514777"/>
                  </a:lnTo>
                  <a:lnTo>
                    <a:pt x="48900" y="3548564"/>
                  </a:lnTo>
                  <a:lnTo>
                    <a:pt x="82690" y="3574668"/>
                  </a:lnTo>
                  <a:lnTo>
                    <a:pt x="122571" y="3591497"/>
                  </a:lnTo>
                  <a:lnTo>
                    <a:pt x="166952" y="3597460"/>
                  </a:lnTo>
                  <a:lnTo>
                    <a:pt x="6291464" y="3597460"/>
                  </a:lnTo>
                  <a:lnTo>
                    <a:pt x="6335845" y="3591497"/>
                  </a:lnTo>
                  <a:lnTo>
                    <a:pt x="6375724" y="3574668"/>
                  </a:lnTo>
                  <a:lnTo>
                    <a:pt x="6409511" y="3548564"/>
                  </a:lnTo>
                  <a:lnTo>
                    <a:pt x="6435615" y="3514777"/>
                  </a:lnTo>
                  <a:lnTo>
                    <a:pt x="6452444" y="3474898"/>
                  </a:lnTo>
                  <a:lnTo>
                    <a:pt x="6458408" y="3430517"/>
                  </a:lnTo>
                  <a:lnTo>
                    <a:pt x="6458408" y="166943"/>
                  </a:lnTo>
                  <a:lnTo>
                    <a:pt x="6452444" y="122562"/>
                  </a:lnTo>
                  <a:lnTo>
                    <a:pt x="6435615" y="82683"/>
                  </a:lnTo>
                  <a:lnTo>
                    <a:pt x="6409511" y="48896"/>
                  </a:lnTo>
                  <a:lnTo>
                    <a:pt x="6375724" y="22792"/>
                  </a:lnTo>
                  <a:lnTo>
                    <a:pt x="6335845" y="5963"/>
                  </a:lnTo>
                  <a:lnTo>
                    <a:pt x="62914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26855" y="5273984"/>
              <a:ext cx="6458585" cy="3597910"/>
            </a:xfrm>
            <a:custGeom>
              <a:avLst/>
              <a:gdLst/>
              <a:ahLst/>
              <a:cxnLst/>
              <a:rect l="l" t="t" r="r" b="b"/>
              <a:pathLst>
                <a:path w="6458584" h="3597909">
                  <a:moveTo>
                    <a:pt x="0" y="166943"/>
                  </a:moveTo>
                  <a:lnTo>
                    <a:pt x="5964" y="122562"/>
                  </a:lnTo>
                  <a:lnTo>
                    <a:pt x="22794" y="82683"/>
                  </a:lnTo>
                  <a:lnTo>
                    <a:pt x="48900" y="48896"/>
                  </a:lnTo>
                  <a:lnTo>
                    <a:pt x="82690" y="22792"/>
                  </a:lnTo>
                  <a:lnTo>
                    <a:pt x="122571" y="5963"/>
                  </a:lnTo>
                  <a:lnTo>
                    <a:pt x="166952" y="0"/>
                  </a:lnTo>
                  <a:lnTo>
                    <a:pt x="6291464" y="0"/>
                  </a:lnTo>
                  <a:lnTo>
                    <a:pt x="6335845" y="5963"/>
                  </a:lnTo>
                  <a:lnTo>
                    <a:pt x="6375724" y="22792"/>
                  </a:lnTo>
                  <a:lnTo>
                    <a:pt x="6409511" y="48896"/>
                  </a:lnTo>
                  <a:lnTo>
                    <a:pt x="6435615" y="82683"/>
                  </a:lnTo>
                  <a:lnTo>
                    <a:pt x="6452444" y="122562"/>
                  </a:lnTo>
                  <a:lnTo>
                    <a:pt x="6458408" y="166943"/>
                  </a:lnTo>
                  <a:lnTo>
                    <a:pt x="6458408" y="3430517"/>
                  </a:lnTo>
                  <a:lnTo>
                    <a:pt x="6452444" y="3474898"/>
                  </a:lnTo>
                  <a:lnTo>
                    <a:pt x="6435615" y="3514777"/>
                  </a:lnTo>
                  <a:lnTo>
                    <a:pt x="6409511" y="3548564"/>
                  </a:lnTo>
                  <a:lnTo>
                    <a:pt x="6375724" y="3574668"/>
                  </a:lnTo>
                  <a:lnTo>
                    <a:pt x="6335845" y="3591497"/>
                  </a:lnTo>
                  <a:lnTo>
                    <a:pt x="6291464" y="3597460"/>
                  </a:lnTo>
                  <a:lnTo>
                    <a:pt x="166952" y="3597460"/>
                  </a:lnTo>
                  <a:lnTo>
                    <a:pt x="122571" y="3591497"/>
                  </a:lnTo>
                  <a:lnTo>
                    <a:pt x="82690" y="3574668"/>
                  </a:lnTo>
                  <a:lnTo>
                    <a:pt x="48900" y="3548564"/>
                  </a:lnTo>
                  <a:lnTo>
                    <a:pt x="22794" y="3514777"/>
                  </a:lnTo>
                  <a:lnTo>
                    <a:pt x="5964" y="3474898"/>
                  </a:lnTo>
                  <a:lnTo>
                    <a:pt x="0" y="3430517"/>
                  </a:lnTo>
                  <a:lnTo>
                    <a:pt x="0" y="166943"/>
                  </a:lnTo>
                  <a:close/>
                </a:path>
              </a:pathLst>
            </a:custGeom>
            <a:ln w="27278">
              <a:solidFill>
                <a:srgbClr val="00B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4312131" y="7185677"/>
            <a:ext cx="184785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100" b="1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13403" y="1897835"/>
            <a:ext cx="4702175" cy="7174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6910" marR="1790064">
              <a:lnSpc>
                <a:spcPct val="101099"/>
              </a:lnSpc>
              <a:spcBef>
                <a:spcPts val="95"/>
              </a:spcBef>
            </a:pP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Ла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б</a:t>
            </a:r>
            <a:r>
              <a:rPr dirty="0" sz="2550" spc="-45">
                <a:solidFill>
                  <a:srgbClr val="0050EF"/>
                </a:solidFill>
                <a:latin typeface="Lucida Sans Unicode"/>
                <a:cs typeface="Lucida Sans Unicode"/>
              </a:rPr>
              <a:t>ор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-10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орн</a:t>
            </a:r>
            <a:r>
              <a:rPr dirty="0" sz="2550" spc="-7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105">
                <a:solidFill>
                  <a:srgbClr val="0050EF"/>
                </a:solidFill>
                <a:latin typeface="Lucida Sans Unicode"/>
                <a:cs typeface="Lucida Sans Unicode"/>
              </a:rPr>
              <a:t>я 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диагностика</a:t>
            </a:r>
            <a:endParaRPr sz="2550">
              <a:latin typeface="Lucida Sans Unicode"/>
              <a:cs typeface="Lucida Sans Unicode"/>
            </a:endParaRPr>
          </a:p>
          <a:p>
            <a:pPr marL="676910">
              <a:lnSpc>
                <a:spcPct val="100000"/>
              </a:lnSpc>
              <a:spcBef>
                <a:spcPts val="459"/>
              </a:spcBef>
            </a:pP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Этиологическая</a:t>
            </a:r>
            <a:endParaRPr sz="25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5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25">
                <a:solidFill>
                  <a:srgbClr val="353535"/>
                </a:solidFill>
                <a:latin typeface="Lucida Sans Unicode"/>
                <a:cs typeface="Lucida Sans Unicode"/>
              </a:rPr>
              <a:t>выявление</a:t>
            </a:r>
            <a:r>
              <a:rPr dirty="0" sz="18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">
                <a:solidFill>
                  <a:srgbClr val="353535"/>
                </a:solidFill>
                <a:latin typeface="Lucida Sans Unicode"/>
                <a:cs typeface="Lucida Sans Unicode"/>
              </a:rPr>
              <a:t>РНК</a:t>
            </a:r>
            <a:r>
              <a:rPr dirty="0" sz="1850" spc="-1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0">
                <a:solidFill>
                  <a:srgbClr val="353535"/>
                </a:solidFill>
                <a:latin typeface="Lucida Sans Unicode"/>
                <a:cs typeface="Lucida Sans Unicode"/>
              </a:rPr>
              <a:t>SARS-CoV-2;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25">
                <a:solidFill>
                  <a:srgbClr val="353535"/>
                </a:solidFill>
                <a:latin typeface="Lucida Sans Unicode"/>
                <a:cs typeface="Lucida Sans Unicode"/>
              </a:rPr>
              <a:t>выявление</a:t>
            </a:r>
            <a:r>
              <a:rPr dirty="0" sz="18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антигена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0">
                <a:solidFill>
                  <a:srgbClr val="353535"/>
                </a:solidFill>
                <a:latin typeface="Lucida Sans Unicode"/>
                <a:cs typeface="Lucida Sans Unicode"/>
              </a:rPr>
              <a:t>SARS-CoV-2;</a:t>
            </a:r>
            <a:endParaRPr sz="1850">
              <a:latin typeface="Lucida Sans Unicode"/>
              <a:cs typeface="Lucida Sans Unicode"/>
            </a:endParaRPr>
          </a:p>
          <a:p>
            <a:pPr marL="883285" marR="292735" indent="-206375">
              <a:lnSpc>
                <a:spcPct val="100600"/>
              </a:lnSpc>
              <a:spcBef>
                <a:spcPts val="43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25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выявление</a:t>
            </a:r>
            <a:r>
              <a:rPr dirty="0" sz="185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иммуноглобулинов </a:t>
            </a:r>
            <a:r>
              <a:rPr dirty="0" sz="1850" spc="-5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1F1F1F"/>
                </a:solidFill>
                <a:latin typeface="Lucida Sans Unicode"/>
                <a:cs typeface="Lucida Sans Unicode"/>
              </a:rPr>
              <a:t>кла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са</a:t>
            </a:r>
            <a:r>
              <a:rPr dirty="0" sz="185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10">
                <a:solidFill>
                  <a:srgbClr val="1F1F1F"/>
                </a:solidFill>
                <a:latin typeface="Lucida Sans Unicode"/>
                <a:cs typeface="Lucida Sans Unicode"/>
              </a:rPr>
              <a:t>M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0">
                <a:solidFill>
                  <a:srgbClr val="1F1F1F"/>
                </a:solidFill>
                <a:latin typeface="Lucida Sans Unicode"/>
                <a:cs typeface="Lucida Sans Unicode"/>
              </a:rPr>
              <a:t>G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SARS</a:t>
            </a:r>
            <a:r>
              <a:rPr dirty="0" sz="1850" spc="-31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850" spc="-140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850" spc="-135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1850" spc="-175">
                <a:solidFill>
                  <a:srgbClr val="1F1F1F"/>
                </a:solidFill>
                <a:latin typeface="Lucida Sans Unicode"/>
                <a:cs typeface="Lucida Sans Unicode"/>
              </a:rPr>
              <a:t>V</a:t>
            </a:r>
            <a:r>
              <a:rPr dirty="0" sz="1850" spc="-37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850" spc="-235">
                <a:solidFill>
                  <a:srgbClr val="1F1F1F"/>
                </a:solidFill>
                <a:latin typeface="Lucida Sans Unicode"/>
                <a:cs typeface="Lucida Sans Unicode"/>
              </a:rPr>
              <a:t>2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676910" algn="l"/>
              </a:tabLst>
            </a:pPr>
            <a:r>
              <a:rPr dirty="0" baseline="1207" sz="3450" spc="-89" b="1">
                <a:solidFill>
                  <a:srgbClr val="FFFFFF"/>
                </a:solidFill>
                <a:latin typeface="Trebuchet MS"/>
                <a:cs typeface="Trebuchet MS"/>
              </a:rPr>
              <a:t>4	</a:t>
            </a:r>
            <a:r>
              <a:rPr dirty="0" sz="2550" spc="-35">
                <a:solidFill>
                  <a:srgbClr val="0050EF"/>
                </a:solidFill>
                <a:latin typeface="Lucida Sans Unicode"/>
                <a:cs typeface="Lucida Sans Unicode"/>
              </a:rPr>
              <a:t>Общая</a:t>
            </a:r>
            <a:endParaRPr sz="25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5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об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щий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5">
                <a:solidFill>
                  <a:srgbClr val="353535"/>
                </a:solidFill>
                <a:latin typeface="Lucida Sans Unicode"/>
                <a:cs typeface="Lucida Sans Unicode"/>
              </a:rPr>
              <a:t>ализ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лю</a:t>
            </a:r>
            <a:r>
              <a:rPr dirty="0" sz="1850" spc="-70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10">
                <a:solidFill>
                  <a:srgbClr val="353535"/>
                </a:solidFill>
                <a:latin typeface="Lucida Sans Unicode"/>
                <a:cs typeface="Lucida Sans Unicode"/>
              </a:rPr>
              <a:t>за</a:t>
            </a:r>
            <a:r>
              <a:rPr dirty="0" sz="18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би</a:t>
            </a:r>
            <a:r>
              <a:rPr dirty="0" sz="1850" spc="-5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химиче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кий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5">
                <a:solidFill>
                  <a:srgbClr val="353535"/>
                </a:solidFill>
                <a:latin typeface="Lucida Sans Unicode"/>
                <a:cs typeface="Lucida Sans Unicode"/>
              </a:rPr>
              <a:t>ализ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850" spc="-95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sz="1850">
              <a:latin typeface="Lucida Sans Unicode"/>
              <a:cs typeface="Lucida Sans Unicode"/>
            </a:endParaRPr>
          </a:p>
          <a:p>
            <a:pPr marL="883285" marR="1346835" indent="-206375">
              <a:lnSpc>
                <a:spcPct val="100600"/>
              </a:lnSpc>
              <a:spcBef>
                <a:spcPts val="43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следова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ие</a:t>
            </a:r>
            <a:r>
              <a:rPr dirty="0" sz="18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уров</a:t>
            </a: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75">
                <a:solidFill>
                  <a:srgbClr val="353535"/>
                </a:solidFill>
                <a:latin typeface="Lucida Sans Unicode"/>
                <a:cs typeface="Lucida Sans Unicode"/>
              </a:rPr>
              <a:t>я  </a:t>
            </a:r>
            <a:r>
              <a:rPr dirty="0" sz="1850" spc="-30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850" spc="-32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850" spc="-4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4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850" spc="-15">
                <a:solidFill>
                  <a:srgbClr val="353535"/>
                </a:solidFill>
                <a:latin typeface="Lucida Sans Unicode"/>
                <a:cs typeface="Lucida Sans Unicode"/>
              </a:rPr>
              <a:t>актив</a:t>
            </a:r>
            <a:r>
              <a:rPr dirty="0" sz="1850" spc="-2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9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1850" spc="-5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8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30">
                <a:solidFill>
                  <a:srgbClr val="353535"/>
                </a:solidFill>
                <a:latin typeface="Lucida Sans Unicode"/>
                <a:cs typeface="Lucida Sans Unicode"/>
              </a:rPr>
              <a:t>белка;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55">
                <a:solidFill>
                  <a:srgbClr val="1F1F1F"/>
                </a:solidFill>
                <a:latin typeface="Lucida Sans Unicode"/>
                <a:cs typeface="Lucida Sans Unicode"/>
              </a:rPr>
              <a:t>коагулограмма;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0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85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1850" spc="-25">
                <a:solidFill>
                  <a:srgbClr val="1F1F1F"/>
                </a:solidFill>
                <a:latin typeface="Lucida Sans Unicode"/>
                <a:cs typeface="Lucida Sans Unicode"/>
              </a:rPr>
              <a:t>окаль</a:t>
            </a:r>
            <a:r>
              <a:rPr dirty="0" sz="1850" spc="-4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850" spc="-5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850" spc="-30">
                <a:solidFill>
                  <a:srgbClr val="1F1F1F"/>
                </a:solidFill>
                <a:latin typeface="Lucida Sans Unicode"/>
                <a:cs typeface="Lucida Sans Unicode"/>
              </a:rPr>
              <a:t>они</a:t>
            </a:r>
            <a:r>
              <a:rPr dirty="0" sz="1850" spc="-4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1850" spc="-34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850" spc="-31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850" spc="-65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1850" spc="-70">
                <a:solidFill>
                  <a:srgbClr val="1F1F1F"/>
                </a:solidFill>
                <a:latin typeface="Lucida Sans Unicode"/>
                <a:cs typeface="Lucida Sans Unicode"/>
              </a:rPr>
              <a:t>r</a:t>
            </a:r>
            <a:r>
              <a:rPr dirty="0" sz="1850" spc="10">
                <a:solidFill>
                  <a:srgbClr val="1F1F1F"/>
                </a:solidFill>
                <a:latin typeface="Lucida Sans Unicode"/>
                <a:cs typeface="Lucida Sans Unicode"/>
              </a:rPr>
              <a:t>oBN</a:t>
            </a:r>
            <a:r>
              <a:rPr dirty="0" sz="1850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1850" spc="45">
                <a:solidFill>
                  <a:srgbClr val="1F1F1F"/>
                </a:solidFill>
                <a:latin typeface="Lucida Sans Unicode"/>
                <a:cs typeface="Lucida Sans Unicode"/>
              </a:rPr>
              <a:t>/</a:t>
            </a:r>
            <a:r>
              <a:rPr dirty="0" sz="1850" spc="40">
                <a:solidFill>
                  <a:srgbClr val="1F1F1F"/>
                </a:solidFill>
                <a:latin typeface="Lucida Sans Unicode"/>
                <a:cs typeface="Lucida Sans Unicode"/>
              </a:rPr>
              <a:t>B</a:t>
            </a:r>
            <a:r>
              <a:rPr dirty="0" sz="1850" spc="-85">
                <a:solidFill>
                  <a:srgbClr val="1F1F1F"/>
                </a:solidFill>
                <a:latin typeface="Lucida Sans Unicode"/>
                <a:cs typeface="Lucida Sans Unicode"/>
              </a:rPr>
              <a:t>N</a:t>
            </a:r>
            <a:r>
              <a:rPr dirty="0" sz="1850" spc="-195">
                <a:solidFill>
                  <a:srgbClr val="1F1F1F"/>
                </a:solidFill>
                <a:latin typeface="Lucida Sans Unicode"/>
                <a:cs typeface="Lucida Sans Unicode"/>
              </a:rPr>
              <a:t>P</a:t>
            </a:r>
            <a:r>
              <a:rPr dirty="0" sz="1850" spc="-9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850">
              <a:latin typeface="Lucida Sans Unicode"/>
              <a:cs typeface="Lucida Sans Unicode"/>
            </a:endParaRPr>
          </a:p>
          <a:p>
            <a:pPr marL="676910" marR="1088390">
              <a:lnSpc>
                <a:spcPct val="101099"/>
              </a:lnSpc>
              <a:spcBef>
                <a:spcPts val="2130"/>
              </a:spcBef>
            </a:pPr>
            <a:r>
              <a:rPr dirty="0" sz="2550" spc="-85">
                <a:solidFill>
                  <a:srgbClr val="0050EF"/>
                </a:solidFill>
                <a:latin typeface="Lucida Sans Unicode"/>
                <a:cs typeface="Lucida Sans Unicode"/>
              </a:rPr>
              <a:t>Инст</a:t>
            </a:r>
            <a:r>
              <a:rPr dirty="0" sz="2550" spc="-12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2550" spc="-50">
                <a:solidFill>
                  <a:srgbClr val="0050EF"/>
                </a:solidFill>
                <a:latin typeface="Lucida Sans Unicode"/>
                <a:cs typeface="Lucida Sans Unicode"/>
              </a:rPr>
              <a:t>умен</a:t>
            </a:r>
            <a:r>
              <a:rPr dirty="0" sz="2550" spc="-7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2550">
                <a:solidFill>
                  <a:srgbClr val="0050EF"/>
                </a:solidFill>
                <a:latin typeface="Lucida Sans Unicode"/>
                <a:cs typeface="Lucida Sans Unicode"/>
              </a:rPr>
              <a:t>альн</a:t>
            </a:r>
            <a:r>
              <a:rPr dirty="0" sz="2550" spc="-3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2550" spc="105">
                <a:solidFill>
                  <a:srgbClr val="0050EF"/>
                </a:solidFill>
                <a:latin typeface="Lucida Sans Unicode"/>
                <a:cs typeface="Lucida Sans Unicode"/>
              </a:rPr>
              <a:t>я  </a:t>
            </a:r>
            <a:r>
              <a:rPr dirty="0" sz="2550" spc="-65">
                <a:solidFill>
                  <a:srgbClr val="0050EF"/>
                </a:solidFill>
                <a:latin typeface="Lucida Sans Unicode"/>
                <a:cs typeface="Lucida Sans Unicode"/>
              </a:rPr>
              <a:t>диагностика</a:t>
            </a:r>
            <a:endParaRPr sz="25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130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35">
                <a:solidFill>
                  <a:srgbClr val="353535"/>
                </a:solidFill>
                <a:latin typeface="Lucida Sans Unicode"/>
                <a:cs typeface="Lucida Sans Unicode"/>
              </a:rPr>
              <a:t>пульсоксиметрия;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25">
                <a:solidFill>
                  <a:srgbClr val="353535"/>
                </a:solidFill>
                <a:latin typeface="Lucida Sans Unicode"/>
                <a:cs typeface="Lucida Sans Unicode"/>
              </a:rPr>
              <a:t>лучевая</a:t>
            </a:r>
            <a:r>
              <a:rPr dirty="0" sz="18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60">
                <a:solidFill>
                  <a:srgbClr val="353535"/>
                </a:solidFill>
                <a:latin typeface="Lucida Sans Unicode"/>
                <a:cs typeface="Lucida Sans Unicode"/>
              </a:rPr>
              <a:t>диагностика;</a:t>
            </a:r>
            <a:endParaRPr sz="1850">
              <a:latin typeface="Lucida Sans Unicode"/>
              <a:cs typeface="Lucida Sans Unicode"/>
            </a:endParaRPr>
          </a:p>
          <a:p>
            <a:pPr marL="883285" indent="-207010">
              <a:lnSpc>
                <a:spcPct val="100000"/>
              </a:lnSpc>
              <a:spcBef>
                <a:spcPts val="445"/>
              </a:spcBef>
              <a:buClr>
                <a:srgbClr val="0050EF"/>
              </a:buClr>
              <a:buSzPct val="129729"/>
              <a:buFont typeface="Arial MT"/>
              <a:buChar char="•"/>
              <a:tabLst>
                <a:tab pos="883919" algn="l"/>
              </a:tabLst>
            </a:pPr>
            <a:r>
              <a:rPr dirty="0" sz="1850" spc="-80">
                <a:solidFill>
                  <a:srgbClr val="353535"/>
                </a:solidFill>
                <a:latin typeface="Lucida Sans Unicode"/>
                <a:cs typeface="Lucida Sans Unicode"/>
              </a:rPr>
              <a:t>ЭКГ.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2965" y="5513439"/>
            <a:ext cx="4660900" cy="294386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550" spc="25">
                <a:solidFill>
                  <a:srgbClr val="353535"/>
                </a:solidFill>
                <a:latin typeface="Lucida Sans Unicode"/>
                <a:cs typeface="Lucida Sans Unicode"/>
              </a:rPr>
              <a:t>Лучевая</a:t>
            </a:r>
            <a:r>
              <a:rPr dirty="0" sz="2550" spc="-1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550" spc="-65">
                <a:solidFill>
                  <a:srgbClr val="353535"/>
                </a:solidFill>
                <a:latin typeface="Lucida Sans Unicode"/>
                <a:cs typeface="Lucida Sans Unicode"/>
              </a:rPr>
              <a:t>диагностика</a:t>
            </a:r>
            <a:endParaRPr sz="2550">
              <a:latin typeface="Lucida Sans Unicode"/>
              <a:cs typeface="Lucida Sans Unicode"/>
            </a:endParaRPr>
          </a:p>
          <a:p>
            <a:pPr marL="218440" indent="-206375">
              <a:lnSpc>
                <a:spcPct val="100000"/>
              </a:lnSpc>
              <a:spcBef>
                <a:spcPts val="2170"/>
              </a:spcBef>
              <a:buClr>
                <a:srgbClr val="00B895"/>
              </a:buClr>
              <a:buSzPct val="129545"/>
              <a:buFont typeface="Arial MT"/>
              <a:buChar char="•"/>
              <a:tabLst>
                <a:tab pos="219075" algn="l"/>
              </a:tabLst>
            </a:pPr>
            <a:r>
              <a:rPr dirty="0" sz="2200" spc="-85">
                <a:solidFill>
                  <a:srgbClr val="353535"/>
                </a:solidFill>
                <a:latin typeface="Lucida Sans Unicode"/>
                <a:cs typeface="Lucida Sans Unicode"/>
              </a:rPr>
              <a:t>КТ</a:t>
            </a:r>
            <a:r>
              <a:rPr dirty="0" sz="2200" spc="-1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baseline="2777" sz="3000">
              <a:latin typeface="Lucida Sans Unicode"/>
              <a:cs typeface="Lucida Sans Unicode"/>
            </a:endParaRPr>
          </a:p>
          <a:p>
            <a:pPr algn="r" marR="230504">
              <a:lnSpc>
                <a:spcPct val="100000"/>
              </a:lnSpc>
              <a:spcBef>
                <a:spcPts val="20"/>
              </a:spcBef>
            </a:pPr>
            <a:r>
              <a:rPr dirty="0" sz="2000" spc="-25">
                <a:solidFill>
                  <a:srgbClr val="565656"/>
                </a:solidFill>
                <a:latin typeface="Lucida Sans Unicode"/>
                <a:cs typeface="Lucida Sans Unicode"/>
              </a:rPr>
              <a:t>(максимальная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565656"/>
                </a:solidFill>
                <a:latin typeface="Lucida Sans Unicode"/>
                <a:cs typeface="Lucida Sans Unicode"/>
              </a:rPr>
              <a:t>чувствительность);</a:t>
            </a:r>
            <a:endParaRPr sz="2000">
              <a:latin typeface="Lucida Sans Unicode"/>
              <a:cs typeface="Lucida Sans Unicode"/>
            </a:endParaRPr>
          </a:p>
          <a:p>
            <a:pPr algn="r" marL="218440" marR="317500" indent="-219075">
              <a:lnSpc>
                <a:spcPct val="100000"/>
              </a:lnSpc>
              <a:spcBef>
                <a:spcPts val="860"/>
              </a:spcBef>
              <a:buClr>
                <a:srgbClr val="00B895"/>
              </a:buClr>
              <a:buSzPct val="130000"/>
              <a:buFont typeface="Arial MT"/>
              <a:buChar char="•"/>
              <a:tabLst>
                <a:tab pos="219075" algn="l"/>
              </a:tabLst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обзорная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рентгенография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2000">
              <a:latin typeface="Lucida Sans Unicode"/>
              <a:cs typeface="Lucida Sans Unicode"/>
            </a:endParaRPr>
          </a:p>
          <a:p>
            <a:pPr algn="r" marR="77470">
              <a:lnSpc>
                <a:spcPct val="100000"/>
              </a:lnSpc>
              <a:spcBef>
                <a:spcPts val="10"/>
              </a:spcBef>
            </a:pPr>
            <a:r>
              <a:rPr dirty="0" sz="2000" spc="-10">
                <a:solidFill>
                  <a:srgbClr val="565656"/>
                </a:solidFill>
                <a:latin typeface="Lucida Sans Unicode"/>
                <a:cs typeface="Lucida Sans Unicode"/>
              </a:rPr>
              <a:t>(большая</a:t>
            </a:r>
            <a:r>
              <a:rPr dirty="0" sz="2000" spc="-10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пропускная</a:t>
            </a:r>
            <a:r>
              <a:rPr dirty="0" sz="20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565656"/>
                </a:solidFill>
                <a:latin typeface="Lucida Sans Unicode"/>
                <a:cs typeface="Lucida Sans Unicode"/>
              </a:rPr>
              <a:t>способность);</a:t>
            </a:r>
            <a:endParaRPr sz="2000">
              <a:latin typeface="Lucida Sans Unicode"/>
              <a:cs typeface="Lucida Sans Unicode"/>
            </a:endParaRPr>
          </a:p>
          <a:p>
            <a:pPr algn="r" marL="218440" marR="5080" indent="-219075">
              <a:lnSpc>
                <a:spcPct val="100000"/>
              </a:lnSpc>
              <a:spcBef>
                <a:spcPts val="865"/>
              </a:spcBef>
              <a:buClr>
                <a:srgbClr val="00B895"/>
              </a:buClr>
              <a:buSzPct val="130000"/>
              <a:buFont typeface="Arial MT"/>
              <a:buChar char="•"/>
              <a:tabLst>
                <a:tab pos="219075" algn="l"/>
              </a:tabLst>
            </a:pP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УЗИ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плевральных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полостей</a:t>
            </a:r>
            <a:endParaRPr sz="2000">
              <a:latin typeface="Lucida Sans Unicode"/>
              <a:cs typeface="Lucida Sans Unicode"/>
            </a:endParaRPr>
          </a:p>
          <a:p>
            <a:pPr marL="218440">
              <a:lnSpc>
                <a:spcPct val="100000"/>
              </a:lnSpc>
              <a:spcBef>
                <a:spcPts val="5"/>
              </a:spcBef>
            </a:pPr>
            <a:r>
              <a:rPr dirty="0" sz="2000" spc="-40">
                <a:solidFill>
                  <a:srgbClr val="565656"/>
                </a:solidFill>
                <a:latin typeface="Lucida Sans Unicode"/>
                <a:cs typeface="Lucida Sans Unicode"/>
              </a:rPr>
              <a:t>(дополнительный</a:t>
            </a:r>
            <a:r>
              <a:rPr dirty="0" sz="20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565656"/>
                </a:solidFill>
                <a:latin typeface="Lucida Sans Unicode"/>
                <a:cs typeface="Lucida Sans Unicode"/>
              </a:rPr>
              <a:t>метод);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572516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204">
                <a:solidFill>
                  <a:srgbClr val="FF2D66"/>
                </a:solidFill>
              </a:rPr>
              <a:t>Диаг</a:t>
            </a:r>
            <a:r>
              <a:rPr dirty="0" sz="4300" spc="-210">
                <a:solidFill>
                  <a:srgbClr val="FF2D66"/>
                </a:solidFill>
              </a:rPr>
              <a:t>н</a:t>
            </a:r>
            <a:r>
              <a:rPr dirty="0" sz="4300" spc="-90">
                <a:solidFill>
                  <a:srgbClr val="FF2D66"/>
                </a:solidFill>
              </a:rPr>
              <a:t>остика</a:t>
            </a:r>
            <a:r>
              <a:rPr dirty="0" sz="4300" spc="-285">
                <a:solidFill>
                  <a:srgbClr val="FF2D66"/>
                </a:solidFill>
              </a:rPr>
              <a:t> </a:t>
            </a:r>
            <a:r>
              <a:rPr dirty="0" sz="4300" spc="-575"/>
              <a:t>C</a:t>
            </a:r>
            <a:r>
              <a:rPr dirty="0" sz="4300" spc="-425"/>
              <a:t>O</a:t>
            </a:r>
            <a:r>
              <a:rPr dirty="0" sz="4300" spc="-175"/>
              <a:t>VI</a:t>
            </a:r>
            <a:r>
              <a:rPr dirty="0" sz="4300" spc="-270"/>
              <a:t>D</a:t>
            </a:r>
            <a:r>
              <a:rPr dirty="0" sz="4300" spc="-825"/>
              <a:t>-</a:t>
            </a:r>
            <a:r>
              <a:rPr dirty="0" sz="4300" spc="-630"/>
              <a:t>19</a:t>
            </a:r>
            <a:endParaRPr sz="4300"/>
          </a:p>
        </p:txBody>
      </p:sp>
      <p:sp>
        <p:nvSpPr>
          <p:cNvPr id="36" name="object 36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735381" y="682805"/>
            <a:ext cx="68961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1900" y="628430"/>
            <a:ext cx="54991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380">
                <a:solidFill>
                  <a:srgbClr val="A6A6A6"/>
                </a:solidFill>
                <a:latin typeface="Lucida Sans Unicode"/>
                <a:cs typeface="Lucida Sans Unicode"/>
              </a:rPr>
              <a:t>60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1268" y="3133716"/>
            <a:ext cx="14635480" cy="7331709"/>
            <a:chOff x="2721268" y="3133716"/>
            <a:chExt cx="14635480" cy="7331709"/>
          </a:xfrm>
        </p:grpSpPr>
        <p:sp>
          <p:nvSpPr>
            <p:cNvPr id="4" name="object 4"/>
            <p:cNvSpPr/>
            <p:nvPr/>
          </p:nvSpPr>
          <p:spPr>
            <a:xfrm>
              <a:off x="2734921" y="3147369"/>
              <a:ext cx="14608175" cy="7304405"/>
            </a:xfrm>
            <a:custGeom>
              <a:avLst/>
              <a:gdLst/>
              <a:ahLst/>
              <a:cxnLst/>
              <a:rect l="l" t="t" r="r" b="b"/>
              <a:pathLst>
                <a:path w="14608175" h="7304405">
                  <a:moveTo>
                    <a:pt x="14265091" y="0"/>
                  </a:moveTo>
                  <a:lnTo>
                    <a:pt x="342979" y="0"/>
                  </a:lnTo>
                  <a:lnTo>
                    <a:pt x="296442" y="3131"/>
                  </a:lnTo>
                  <a:lnTo>
                    <a:pt x="251808" y="12252"/>
                  </a:lnTo>
                  <a:lnTo>
                    <a:pt x="209484" y="26955"/>
                  </a:lnTo>
                  <a:lnTo>
                    <a:pt x="169879" y="46831"/>
                  </a:lnTo>
                  <a:lnTo>
                    <a:pt x="133403" y="71470"/>
                  </a:lnTo>
                  <a:lnTo>
                    <a:pt x="100463" y="100463"/>
                  </a:lnTo>
                  <a:lnTo>
                    <a:pt x="71470" y="133403"/>
                  </a:lnTo>
                  <a:lnTo>
                    <a:pt x="46831" y="169879"/>
                  </a:lnTo>
                  <a:lnTo>
                    <a:pt x="26955" y="209484"/>
                  </a:lnTo>
                  <a:lnTo>
                    <a:pt x="12252" y="251808"/>
                  </a:lnTo>
                  <a:lnTo>
                    <a:pt x="3131" y="296442"/>
                  </a:lnTo>
                  <a:lnTo>
                    <a:pt x="0" y="342979"/>
                  </a:lnTo>
                  <a:lnTo>
                    <a:pt x="0" y="6961056"/>
                  </a:lnTo>
                  <a:lnTo>
                    <a:pt x="3131" y="7007592"/>
                  </a:lnTo>
                  <a:lnTo>
                    <a:pt x="12252" y="7052226"/>
                  </a:lnTo>
                  <a:lnTo>
                    <a:pt x="26955" y="7094550"/>
                  </a:lnTo>
                  <a:lnTo>
                    <a:pt x="46831" y="7134155"/>
                  </a:lnTo>
                  <a:lnTo>
                    <a:pt x="71470" y="7170631"/>
                  </a:lnTo>
                  <a:lnTo>
                    <a:pt x="100463" y="7203571"/>
                  </a:lnTo>
                  <a:lnTo>
                    <a:pt x="133403" y="7232565"/>
                  </a:lnTo>
                  <a:lnTo>
                    <a:pt x="169879" y="7257203"/>
                  </a:lnTo>
                  <a:lnTo>
                    <a:pt x="209484" y="7277079"/>
                  </a:lnTo>
                  <a:lnTo>
                    <a:pt x="251808" y="7291782"/>
                  </a:lnTo>
                  <a:lnTo>
                    <a:pt x="296442" y="7300903"/>
                  </a:lnTo>
                  <a:lnTo>
                    <a:pt x="342979" y="7304035"/>
                  </a:lnTo>
                  <a:lnTo>
                    <a:pt x="14265091" y="7304035"/>
                  </a:lnTo>
                  <a:lnTo>
                    <a:pt x="14311627" y="7300903"/>
                  </a:lnTo>
                  <a:lnTo>
                    <a:pt x="14356261" y="7291782"/>
                  </a:lnTo>
                  <a:lnTo>
                    <a:pt x="14398585" y="7277079"/>
                  </a:lnTo>
                  <a:lnTo>
                    <a:pt x="14438190" y="7257203"/>
                  </a:lnTo>
                  <a:lnTo>
                    <a:pt x="14474666" y="7232565"/>
                  </a:lnTo>
                  <a:lnTo>
                    <a:pt x="14507606" y="7203571"/>
                  </a:lnTo>
                  <a:lnTo>
                    <a:pt x="14536600" y="7170631"/>
                  </a:lnTo>
                  <a:lnTo>
                    <a:pt x="14561239" y="7134155"/>
                  </a:lnTo>
                  <a:lnTo>
                    <a:pt x="14581114" y="7094550"/>
                  </a:lnTo>
                  <a:lnTo>
                    <a:pt x="14595817" y="7052226"/>
                  </a:lnTo>
                  <a:lnTo>
                    <a:pt x="14604938" y="7007592"/>
                  </a:lnTo>
                  <a:lnTo>
                    <a:pt x="14608070" y="6961056"/>
                  </a:lnTo>
                  <a:lnTo>
                    <a:pt x="14608070" y="342979"/>
                  </a:lnTo>
                  <a:lnTo>
                    <a:pt x="14604938" y="296442"/>
                  </a:lnTo>
                  <a:lnTo>
                    <a:pt x="14595817" y="251808"/>
                  </a:lnTo>
                  <a:lnTo>
                    <a:pt x="14581114" y="209484"/>
                  </a:lnTo>
                  <a:lnTo>
                    <a:pt x="14561239" y="169879"/>
                  </a:lnTo>
                  <a:lnTo>
                    <a:pt x="14536600" y="133403"/>
                  </a:lnTo>
                  <a:lnTo>
                    <a:pt x="14507606" y="100463"/>
                  </a:lnTo>
                  <a:lnTo>
                    <a:pt x="14474666" y="71470"/>
                  </a:lnTo>
                  <a:lnTo>
                    <a:pt x="14438190" y="46831"/>
                  </a:lnTo>
                  <a:lnTo>
                    <a:pt x="14398585" y="26955"/>
                  </a:lnTo>
                  <a:lnTo>
                    <a:pt x="14356261" y="12252"/>
                  </a:lnTo>
                  <a:lnTo>
                    <a:pt x="14311627" y="3131"/>
                  </a:lnTo>
                  <a:lnTo>
                    <a:pt x="14265091" y="0"/>
                  </a:lnTo>
                  <a:close/>
                </a:path>
              </a:pathLst>
            </a:custGeom>
            <a:solidFill>
              <a:srgbClr val="FDD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34921" y="3147369"/>
              <a:ext cx="14608175" cy="7304405"/>
            </a:xfrm>
            <a:custGeom>
              <a:avLst/>
              <a:gdLst/>
              <a:ahLst/>
              <a:cxnLst/>
              <a:rect l="l" t="t" r="r" b="b"/>
              <a:pathLst>
                <a:path w="14608175" h="7304405">
                  <a:moveTo>
                    <a:pt x="0" y="342979"/>
                  </a:moveTo>
                  <a:lnTo>
                    <a:pt x="3131" y="296442"/>
                  </a:lnTo>
                  <a:lnTo>
                    <a:pt x="12252" y="251808"/>
                  </a:lnTo>
                  <a:lnTo>
                    <a:pt x="26955" y="209484"/>
                  </a:lnTo>
                  <a:lnTo>
                    <a:pt x="46831" y="169879"/>
                  </a:lnTo>
                  <a:lnTo>
                    <a:pt x="71470" y="133403"/>
                  </a:lnTo>
                  <a:lnTo>
                    <a:pt x="100463" y="100463"/>
                  </a:lnTo>
                  <a:lnTo>
                    <a:pt x="133403" y="71470"/>
                  </a:lnTo>
                  <a:lnTo>
                    <a:pt x="169879" y="46831"/>
                  </a:lnTo>
                  <a:lnTo>
                    <a:pt x="209484" y="26955"/>
                  </a:lnTo>
                  <a:lnTo>
                    <a:pt x="251808" y="12252"/>
                  </a:lnTo>
                  <a:lnTo>
                    <a:pt x="296442" y="3131"/>
                  </a:lnTo>
                  <a:lnTo>
                    <a:pt x="342979" y="0"/>
                  </a:lnTo>
                  <a:lnTo>
                    <a:pt x="14265091" y="0"/>
                  </a:lnTo>
                  <a:lnTo>
                    <a:pt x="14311627" y="3131"/>
                  </a:lnTo>
                  <a:lnTo>
                    <a:pt x="14356261" y="12252"/>
                  </a:lnTo>
                  <a:lnTo>
                    <a:pt x="14398585" y="26955"/>
                  </a:lnTo>
                  <a:lnTo>
                    <a:pt x="14438190" y="46831"/>
                  </a:lnTo>
                  <a:lnTo>
                    <a:pt x="14474666" y="71470"/>
                  </a:lnTo>
                  <a:lnTo>
                    <a:pt x="14507606" y="100463"/>
                  </a:lnTo>
                  <a:lnTo>
                    <a:pt x="14536600" y="133403"/>
                  </a:lnTo>
                  <a:lnTo>
                    <a:pt x="14561239" y="169879"/>
                  </a:lnTo>
                  <a:lnTo>
                    <a:pt x="14581114" y="209484"/>
                  </a:lnTo>
                  <a:lnTo>
                    <a:pt x="14595817" y="251808"/>
                  </a:lnTo>
                  <a:lnTo>
                    <a:pt x="14604938" y="296442"/>
                  </a:lnTo>
                  <a:lnTo>
                    <a:pt x="14608070" y="342979"/>
                  </a:lnTo>
                  <a:lnTo>
                    <a:pt x="14608070" y="6961056"/>
                  </a:lnTo>
                  <a:lnTo>
                    <a:pt x="14604938" y="7007592"/>
                  </a:lnTo>
                  <a:lnTo>
                    <a:pt x="14595817" y="7052226"/>
                  </a:lnTo>
                  <a:lnTo>
                    <a:pt x="14581114" y="7094550"/>
                  </a:lnTo>
                  <a:lnTo>
                    <a:pt x="14561239" y="7134155"/>
                  </a:lnTo>
                  <a:lnTo>
                    <a:pt x="14536600" y="7170631"/>
                  </a:lnTo>
                  <a:lnTo>
                    <a:pt x="14507606" y="7203571"/>
                  </a:lnTo>
                  <a:lnTo>
                    <a:pt x="14474666" y="7232565"/>
                  </a:lnTo>
                  <a:lnTo>
                    <a:pt x="14438190" y="7257203"/>
                  </a:lnTo>
                  <a:lnTo>
                    <a:pt x="14398585" y="7277079"/>
                  </a:lnTo>
                  <a:lnTo>
                    <a:pt x="14356261" y="7291782"/>
                  </a:lnTo>
                  <a:lnTo>
                    <a:pt x="14311627" y="7300903"/>
                  </a:lnTo>
                  <a:lnTo>
                    <a:pt x="14265091" y="7304035"/>
                  </a:lnTo>
                  <a:lnTo>
                    <a:pt x="342979" y="7304035"/>
                  </a:lnTo>
                  <a:lnTo>
                    <a:pt x="296442" y="7300903"/>
                  </a:lnTo>
                  <a:lnTo>
                    <a:pt x="251808" y="7291782"/>
                  </a:lnTo>
                  <a:lnTo>
                    <a:pt x="209484" y="7277079"/>
                  </a:lnTo>
                  <a:lnTo>
                    <a:pt x="169879" y="7257203"/>
                  </a:lnTo>
                  <a:lnTo>
                    <a:pt x="133403" y="7232565"/>
                  </a:lnTo>
                  <a:lnTo>
                    <a:pt x="100463" y="7203571"/>
                  </a:lnTo>
                  <a:lnTo>
                    <a:pt x="71470" y="7170631"/>
                  </a:lnTo>
                  <a:lnTo>
                    <a:pt x="46831" y="7134155"/>
                  </a:lnTo>
                  <a:lnTo>
                    <a:pt x="26955" y="7094550"/>
                  </a:lnTo>
                  <a:lnTo>
                    <a:pt x="12252" y="7052226"/>
                  </a:lnTo>
                  <a:lnTo>
                    <a:pt x="3131" y="7007592"/>
                  </a:lnTo>
                  <a:lnTo>
                    <a:pt x="0" y="6961056"/>
                  </a:lnTo>
                  <a:lnTo>
                    <a:pt x="0" y="342979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544389" y="9480327"/>
            <a:ext cx="6077585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87195" marR="5080" indent="-1675130">
              <a:lnSpc>
                <a:spcPct val="101099"/>
              </a:lnSpc>
              <a:spcBef>
                <a:spcPts val="95"/>
              </a:spcBef>
            </a:pPr>
            <a:r>
              <a:rPr dirty="0" sz="1700" spc="-15" b="1">
                <a:solidFill>
                  <a:srgbClr val="1F1F1F"/>
                </a:solidFill>
                <a:latin typeface="Trebuchet MS"/>
                <a:cs typeface="Trebuchet MS"/>
              </a:rPr>
              <a:t>Участки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уплотнения</a:t>
            </a:r>
            <a:r>
              <a:rPr dirty="0" sz="1700" spc="3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25" b="1">
                <a:solidFill>
                  <a:srgbClr val="1F1F1F"/>
                </a:solidFill>
                <a:latin typeface="Trebuchet MS"/>
                <a:cs typeface="Trebuchet MS"/>
              </a:rPr>
              <a:t>по</a:t>
            </a:r>
            <a:r>
              <a:rPr dirty="0" sz="17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типу</a:t>
            </a:r>
            <a:r>
              <a:rPr dirty="0" sz="17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10" b="1">
                <a:solidFill>
                  <a:srgbClr val="1F1F1F"/>
                </a:solidFill>
                <a:latin typeface="Trebuchet MS"/>
                <a:cs typeface="Trebuchet MS"/>
              </a:rPr>
              <a:t>«матового</a:t>
            </a:r>
            <a:r>
              <a:rPr dirty="0" sz="17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стекла»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округлой </a:t>
            </a:r>
            <a:r>
              <a:rPr dirty="0" sz="1700" spc="-5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30" b="1">
                <a:solidFill>
                  <a:srgbClr val="1F1F1F"/>
                </a:solidFill>
                <a:latin typeface="Trebuchet MS"/>
                <a:cs typeface="Trebuchet MS"/>
              </a:rPr>
              <a:t>формы</a:t>
            </a:r>
            <a:r>
              <a:rPr dirty="0" sz="17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5" b="1">
                <a:solidFill>
                  <a:srgbClr val="1F1F1F"/>
                </a:solidFill>
                <a:latin typeface="Trebuchet MS"/>
                <a:cs typeface="Trebuchet MS"/>
              </a:rPr>
              <a:t>периферического</a:t>
            </a:r>
            <a:endParaRPr sz="1700">
              <a:latin typeface="Trebuchet MS"/>
              <a:cs typeface="Trebuchet MS"/>
            </a:endParaRPr>
          </a:p>
          <a:p>
            <a:pPr marL="166370">
              <a:lnSpc>
                <a:spcPct val="100000"/>
              </a:lnSpc>
              <a:spcBef>
                <a:spcPts val="20"/>
              </a:spcBef>
            </a:pPr>
            <a:r>
              <a:rPr dirty="0" sz="1700" spc="5" b="1">
                <a:solidFill>
                  <a:srgbClr val="1F1F1F"/>
                </a:solidFill>
                <a:latin typeface="Trebuchet MS"/>
                <a:cs typeface="Trebuchet MS"/>
              </a:rPr>
              <a:t>и</a:t>
            </a:r>
            <a:r>
              <a:rPr dirty="0" sz="17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перибронхиального</a:t>
            </a:r>
            <a:r>
              <a:rPr dirty="0" sz="17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1F1F1F"/>
                </a:solidFill>
                <a:latin typeface="Trebuchet MS"/>
                <a:cs typeface="Trebuchet MS"/>
              </a:rPr>
              <a:t>расположения,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17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консолидацией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818" y="3547269"/>
            <a:ext cx="13843186" cy="585610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79390" y="2049145"/>
            <a:ext cx="18921730" cy="491490"/>
            <a:chOff x="579390" y="2049145"/>
            <a:chExt cx="18921730" cy="491490"/>
          </a:xfrm>
        </p:grpSpPr>
        <p:sp>
          <p:nvSpPr>
            <p:cNvPr id="10" name="object 10"/>
            <p:cNvSpPr/>
            <p:nvPr/>
          </p:nvSpPr>
          <p:spPr>
            <a:xfrm>
              <a:off x="593030" y="2062784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18767100" y="0"/>
                  </a:moveTo>
                  <a:lnTo>
                    <a:pt x="126907" y="0"/>
                  </a:lnTo>
                  <a:lnTo>
                    <a:pt x="77510" y="9975"/>
                  </a:lnTo>
                  <a:lnTo>
                    <a:pt x="37171" y="37178"/>
                  </a:lnTo>
                  <a:lnTo>
                    <a:pt x="9973" y="77525"/>
                  </a:lnTo>
                  <a:lnTo>
                    <a:pt x="0" y="126934"/>
                  </a:lnTo>
                  <a:lnTo>
                    <a:pt x="0" y="336795"/>
                  </a:lnTo>
                  <a:lnTo>
                    <a:pt x="9973" y="386205"/>
                  </a:lnTo>
                  <a:lnTo>
                    <a:pt x="37171" y="426552"/>
                  </a:lnTo>
                  <a:lnTo>
                    <a:pt x="77510" y="453755"/>
                  </a:lnTo>
                  <a:lnTo>
                    <a:pt x="126907" y="463730"/>
                  </a:lnTo>
                  <a:lnTo>
                    <a:pt x="18767100" y="463730"/>
                  </a:lnTo>
                  <a:lnTo>
                    <a:pt x="18816509" y="453755"/>
                  </a:lnTo>
                  <a:lnTo>
                    <a:pt x="18856857" y="426552"/>
                  </a:lnTo>
                  <a:lnTo>
                    <a:pt x="18884060" y="386205"/>
                  </a:lnTo>
                  <a:lnTo>
                    <a:pt x="18894035" y="336795"/>
                  </a:lnTo>
                  <a:lnTo>
                    <a:pt x="18894035" y="126934"/>
                  </a:lnTo>
                  <a:lnTo>
                    <a:pt x="18884060" y="77525"/>
                  </a:lnTo>
                  <a:lnTo>
                    <a:pt x="18856857" y="37178"/>
                  </a:lnTo>
                  <a:lnTo>
                    <a:pt x="18816509" y="9975"/>
                  </a:lnTo>
                  <a:lnTo>
                    <a:pt x="18767100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3030" y="2062784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0" y="126934"/>
                  </a:moveTo>
                  <a:lnTo>
                    <a:pt x="9973" y="77525"/>
                  </a:lnTo>
                  <a:lnTo>
                    <a:pt x="37171" y="37178"/>
                  </a:lnTo>
                  <a:lnTo>
                    <a:pt x="77510" y="9975"/>
                  </a:lnTo>
                  <a:lnTo>
                    <a:pt x="126907" y="0"/>
                  </a:lnTo>
                  <a:lnTo>
                    <a:pt x="18767100" y="0"/>
                  </a:lnTo>
                  <a:lnTo>
                    <a:pt x="18816509" y="9975"/>
                  </a:lnTo>
                  <a:lnTo>
                    <a:pt x="18856857" y="37178"/>
                  </a:lnTo>
                  <a:lnTo>
                    <a:pt x="18884060" y="77525"/>
                  </a:lnTo>
                  <a:lnTo>
                    <a:pt x="18894035" y="126934"/>
                  </a:lnTo>
                  <a:lnTo>
                    <a:pt x="18894035" y="336795"/>
                  </a:lnTo>
                  <a:lnTo>
                    <a:pt x="18884060" y="386205"/>
                  </a:lnTo>
                  <a:lnTo>
                    <a:pt x="18856857" y="426552"/>
                  </a:lnTo>
                  <a:lnTo>
                    <a:pt x="18816509" y="453755"/>
                  </a:lnTo>
                  <a:lnTo>
                    <a:pt x="18767100" y="463730"/>
                  </a:lnTo>
                  <a:lnTo>
                    <a:pt x="126907" y="463730"/>
                  </a:lnTo>
                  <a:lnTo>
                    <a:pt x="77510" y="453755"/>
                  </a:lnTo>
                  <a:lnTo>
                    <a:pt x="37171" y="426552"/>
                  </a:lnTo>
                  <a:lnTo>
                    <a:pt x="9973" y="386205"/>
                  </a:lnTo>
                  <a:lnTo>
                    <a:pt x="0" y="336795"/>
                  </a:lnTo>
                  <a:lnTo>
                    <a:pt x="0" y="12693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279401" y="2125281"/>
            <a:ext cx="75209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5" b="1">
                <a:solidFill>
                  <a:srgbClr val="1F1F1F"/>
                </a:solidFill>
                <a:latin typeface="Trebuchet MS"/>
                <a:cs typeface="Trebuchet MS"/>
              </a:rPr>
              <a:t>Типичная</a:t>
            </a:r>
            <a:r>
              <a:rPr dirty="0" sz="20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1F1F1F"/>
                </a:solidFill>
                <a:latin typeface="Trebuchet MS"/>
                <a:cs typeface="Trebuchet MS"/>
              </a:rPr>
              <a:t>Высокая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55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1960" y="782099"/>
            <a:ext cx="19507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0050EF"/>
                </a:solidFill>
                <a:latin typeface="Lucida Sans Unicode"/>
                <a:cs typeface="Lucida Sans Unicode"/>
              </a:rPr>
              <a:t>1.б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7224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0">
                <a:solidFill>
                  <a:srgbClr val="FF2D66"/>
                </a:solidFill>
              </a:rPr>
              <a:t>Илл</a:t>
            </a:r>
            <a:r>
              <a:rPr dirty="0" spc="-100">
                <a:solidFill>
                  <a:srgbClr val="FF2D66"/>
                </a:solidFill>
              </a:rPr>
              <a:t>ю</a:t>
            </a:r>
            <a:r>
              <a:rPr dirty="0" spc="-95">
                <a:solidFill>
                  <a:srgbClr val="FF2D66"/>
                </a:solidFill>
              </a:rPr>
              <a:t>страц</a:t>
            </a:r>
            <a:r>
              <a:rPr dirty="0" spc="-12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20"/>
              <a:t> </a:t>
            </a:r>
            <a:r>
              <a:rPr dirty="0" spc="-25"/>
              <a:t>вер</a:t>
            </a:r>
            <a:r>
              <a:rPr dirty="0" spc="-65"/>
              <a:t>о</a:t>
            </a:r>
            <a:r>
              <a:rPr dirty="0" spc="-55"/>
              <a:t>ятност</a:t>
            </a:r>
            <a:r>
              <a:rPr dirty="0" spc="-85"/>
              <a:t>н</a:t>
            </a:r>
            <a:r>
              <a:rPr dirty="0" spc="-80"/>
              <a:t>ой</a:t>
            </a:r>
            <a:r>
              <a:rPr dirty="0" spc="-235"/>
              <a:t> </a:t>
            </a:r>
            <a:r>
              <a:rPr dirty="0" spc="-35">
                <a:solidFill>
                  <a:srgbClr val="FF2D66"/>
                </a:solidFill>
              </a:rPr>
              <a:t>кла</a:t>
            </a:r>
            <a:r>
              <a:rPr dirty="0" spc="-80">
                <a:solidFill>
                  <a:srgbClr val="FF2D66"/>
                </a:solidFill>
              </a:rPr>
              <a:t>с</a:t>
            </a:r>
            <a:r>
              <a:rPr dirty="0" spc="-10">
                <a:solidFill>
                  <a:srgbClr val="FF2D66"/>
                </a:solidFill>
              </a:rPr>
              <a:t>си</a:t>
            </a:r>
            <a:r>
              <a:rPr dirty="0" spc="-20">
                <a:solidFill>
                  <a:srgbClr val="FF2D66"/>
                </a:solidFill>
              </a:rPr>
              <a:t>ф</a:t>
            </a:r>
            <a:r>
              <a:rPr dirty="0" spc="-70">
                <a:solidFill>
                  <a:srgbClr val="FF2D66"/>
                </a:solidFill>
              </a:rPr>
              <a:t>икац</a:t>
            </a:r>
            <a:r>
              <a:rPr dirty="0" spc="-9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91980" y="682805"/>
            <a:ext cx="83654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40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1980" y="1114893"/>
            <a:ext cx="59766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70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анным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FF2D66"/>
                </a:solidFill>
                <a:latin typeface="Lucida Sans Unicode"/>
                <a:cs typeface="Lucida Sans Unicode"/>
              </a:rPr>
              <a:t>рент</a:t>
            </a:r>
            <a:r>
              <a:rPr dirty="0" sz="3150" spc="-14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енографии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">
                <a:solidFill>
                  <a:srgbClr val="8F8F8F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370">
                <a:solidFill>
                  <a:srgbClr val="8F8F8F"/>
                </a:solidFill>
                <a:latin typeface="Lucida Sans Unicode"/>
                <a:cs typeface="Lucida Sans Unicode"/>
              </a:rPr>
              <a:t>2</a:t>
            </a:r>
            <a:r>
              <a:rPr dirty="0" sz="3150">
                <a:solidFill>
                  <a:srgbClr val="8F8F8F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89825" y="9570890"/>
            <a:ext cx="5965190" cy="811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14"/>
              </a:spcBef>
            </a:pP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Множественные</a:t>
            </a:r>
            <a:r>
              <a:rPr dirty="0" sz="17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округлые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1F1F1F"/>
                </a:solidFill>
                <a:latin typeface="Trebuchet MS"/>
                <a:cs typeface="Trebuchet MS"/>
              </a:rPr>
              <a:t>участки</a:t>
            </a:r>
            <a:r>
              <a:rPr dirty="0" sz="17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уплотнения</a:t>
            </a:r>
            <a:r>
              <a:rPr dirty="0" sz="17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25" b="1">
                <a:solidFill>
                  <a:srgbClr val="1F1F1F"/>
                </a:solidFill>
                <a:latin typeface="Trebuchet MS"/>
                <a:cs typeface="Trebuchet MS"/>
              </a:rPr>
              <a:t>по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1F1F1F"/>
                </a:solidFill>
                <a:latin typeface="Trebuchet MS"/>
                <a:cs typeface="Trebuchet MS"/>
              </a:rPr>
              <a:t>типу</a:t>
            </a:r>
            <a:endParaRPr sz="1700">
              <a:latin typeface="Trebuchet MS"/>
              <a:cs typeface="Trebuchet MS"/>
            </a:endParaRPr>
          </a:p>
          <a:p>
            <a:pPr marL="1143000" marR="5080" indent="-1130935">
              <a:lnSpc>
                <a:spcPct val="101099"/>
              </a:lnSpc>
            </a:pPr>
            <a:r>
              <a:rPr dirty="0" sz="1700" spc="10" b="1">
                <a:solidFill>
                  <a:srgbClr val="1F1F1F"/>
                </a:solidFill>
                <a:latin typeface="Trebuchet MS"/>
                <a:cs typeface="Trebuchet MS"/>
              </a:rPr>
              <a:t>«матового</a:t>
            </a:r>
            <a:r>
              <a:rPr dirty="0" sz="17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стекла»</a:t>
            </a:r>
            <a:r>
              <a:rPr dirty="0" sz="17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округлой</a:t>
            </a:r>
            <a:r>
              <a:rPr dirty="0" sz="17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30" b="1">
                <a:solidFill>
                  <a:srgbClr val="1F1F1F"/>
                </a:solidFill>
                <a:latin typeface="Trebuchet MS"/>
                <a:cs typeface="Trebuchet MS"/>
              </a:rPr>
              <a:t>формы</a:t>
            </a:r>
            <a:r>
              <a:rPr dirty="0" sz="17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5" b="1">
                <a:solidFill>
                  <a:srgbClr val="1F1F1F"/>
                </a:solidFill>
                <a:latin typeface="Trebuchet MS"/>
                <a:cs typeface="Trebuchet MS"/>
              </a:rPr>
              <a:t>периферического</a:t>
            </a:r>
            <a:r>
              <a:rPr dirty="0" sz="17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spc="5" b="1">
                <a:solidFill>
                  <a:srgbClr val="1F1F1F"/>
                </a:solidFill>
                <a:latin typeface="Trebuchet MS"/>
                <a:cs typeface="Trebuchet MS"/>
              </a:rPr>
              <a:t>и </a:t>
            </a:r>
            <a:r>
              <a:rPr dirty="0" sz="1700" spc="-4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перибронхиального</a:t>
            </a:r>
            <a:r>
              <a:rPr dirty="0" sz="1700" spc="-1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1F1F1F"/>
                </a:solidFill>
                <a:latin typeface="Trebuchet MS"/>
                <a:cs typeface="Trebuchet MS"/>
              </a:rPr>
              <a:t>расположения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4646" y="628430"/>
            <a:ext cx="45720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40">
                <a:solidFill>
                  <a:srgbClr val="A6A6A6"/>
                </a:solidFill>
                <a:latin typeface="Lucida Sans Unicode"/>
                <a:cs typeface="Lucida Sans Unicode"/>
              </a:rPr>
              <a:t>61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1268" y="3141354"/>
            <a:ext cx="14635480" cy="7304405"/>
            <a:chOff x="2721268" y="3141354"/>
            <a:chExt cx="14635480" cy="7304405"/>
          </a:xfrm>
        </p:grpSpPr>
        <p:sp>
          <p:nvSpPr>
            <p:cNvPr id="4" name="object 4"/>
            <p:cNvSpPr/>
            <p:nvPr/>
          </p:nvSpPr>
          <p:spPr>
            <a:xfrm>
              <a:off x="2734921" y="3155007"/>
              <a:ext cx="14608175" cy="7277100"/>
            </a:xfrm>
            <a:custGeom>
              <a:avLst/>
              <a:gdLst/>
              <a:ahLst/>
              <a:cxnLst/>
              <a:rect l="l" t="t" r="r" b="b"/>
              <a:pathLst>
                <a:path w="14608175" h="7277100">
                  <a:moveTo>
                    <a:pt x="14266364" y="0"/>
                  </a:moveTo>
                  <a:lnTo>
                    <a:pt x="341706" y="0"/>
                  </a:lnTo>
                  <a:lnTo>
                    <a:pt x="295347" y="3120"/>
                  </a:lnTo>
                  <a:lnTo>
                    <a:pt x="250882" y="12209"/>
                  </a:lnTo>
                  <a:lnTo>
                    <a:pt x="208717" y="26859"/>
                  </a:lnTo>
                  <a:lnTo>
                    <a:pt x="169260" y="46662"/>
                  </a:lnTo>
                  <a:lnTo>
                    <a:pt x="132918" y="71212"/>
                  </a:lnTo>
                  <a:lnTo>
                    <a:pt x="100099" y="100099"/>
                  </a:lnTo>
                  <a:lnTo>
                    <a:pt x="71212" y="132918"/>
                  </a:lnTo>
                  <a:lnTo>
                    <a:pt x="46662" y="169260"/>
                  </a:lnTo>
                  <a:lnTo>
                    <a:pt x="26859" y="208717"/>
                  </a:lnTo>
                  <a:lnTo>
                    <a:pt x="12209" y="250882"/>
                  </a:lnTo>
                  <a:lnTo>
                    <a:pt x="3120" y="295347"/>
                  </a:lnTo>
                  <a:lnTo>
                    <a:pt x="0" y="341706"/>
                  </a:lnTo>
                  <a:lnTo>
                    <a:pt x="0" y="6935050"/>
                  </a:lnTo>
                  <a:lnTo>
                    <a:pt x="3120" y="6981408"/>
                  </a:lnTo>
                  <a:lnTo>
                    <a:pt x="12209" y="7025874"/>
                  </a:lnTo>
                  <a:lnTo>
                    <a:pt x="26859" y="7068039"/>
                  </a:lnTo>
                  <a:lnTo>
                    <a:pt x="46662" y="7107496"/>
                  </a:lnTo>
                  <a:lnTo>
                    <a:pt x="71212" y="7143838"/>
                  </a:lnTo>
                  <a:lnTo>
                    <a:pt x="100099" y="7176656"/>
                  </a:lnTo>
                  <a:lnTo>
                    <a:pt x="132918" y="7205544"/>
                  </a:lnTo>
                  <a:lnTo>
                    <a:pt x="169260" y="7230094"/>
                  </a:lnTo>
                  <a:lnTo>
                    <a:pt x="208717" y="7249897"/>
                  </a:lnTo>
                  <a:lnTo>
                    <a:pt x="250882" y="7264547"/>
                  </a:lnTo>
                  <a:lnTo>
                    <a:pt x="295347" y="7273636"/>
                  </a:lnTo>
                  <a:lnTo>
                    <a:pt x="341706" y="7276756"/>
                  </a:lnTo>
                  <a:lnTo>
                    <a:pt x="14266364" y="7276756"/>
                  </a:lnTo>
                  <a:lnTo>
                    <a:pt x="14312722" y="7273636"/>
                  </a:lnTo>
                  <a:lnTo>
                    <a:pt x="14357187" y="7264547"/>
                  </a:lnTo>
                  <a:lnTo>
                    <a:pt x="14399352" y="7249897"/>
                  </a:lnTo>
                  <a:lnTo>
                    <a:pt x="14438809" y="7230094"/>
                  </a:lnTo>
                  <a:lnTo>
                    <a:pt x="14475151" y="7205544"/>
                  </a:lnTo>
                  <a:lnTo>
                    <a:pt x="14507970" y="7176656"/>
                  </a:lnTo>
                  <a:lnTo>
                    <a:pt x="14536857" y="7143838"/>
                  </a:lnTo>
                  <a:lnTo>
                    <a:pt x="14561407" y="7107496"/>
                  </a:lnTo>
                  <a:lnTo>
                    <a:pt x="14581210" y="7068039"/>
                  </a:lnTo>
                  <a:lnTo>
                    <a:pt x="14595860" y="7025874"/>
                  </a:lnTo>
                  <a:lnTo>
                    <a:pt x="14604949" y="6981408"/>
                  </a:lnTo>
                  <a:lnTo>
                    <a:pt x="14608070" y="6935050"/>
                  </a:lnTo>
                  <a:lnTo>
                    <a:pt x="14608070" y="341706"/>
                  </a:lnTo>
                  <a:lnTo>
                    <a:pt x="14604949" y="295347"/>
                  </a:lnTo>
                  <a:lnTo>
                    <a:pt x="14595860" y="250882"/>
                  </a:lnTo>
                  <a:lnTo>
                    <a:pt x="14581210" y="208717"/>
                  </a:lnTo>
                  <a:lnTo>
                    <a:pt x="14561407" y="169260"/>
                  </a:lnTo>
                  <a:lnTo>
                    <a:pt x="14536857" y="132918"/>
                  </a:lnTo>
                  <a:lnTo>
                    <a:pt x="14507970" y="100099"/>
                  </a:lnTo>
                  <a:lnTo>
                    <a:pt x="14475151" y="71212"/>
                  </a:lnTo>
                  <a:lnTo>
                    <a:pt x="14438809" y="46662"/>
                  </a:lnTo>
                  <a:lnTo>
                    <a:pt x="14399352" y="26859"/>
                  </a:lnTo>
                  <a:lnTo>
                    <a:pt x="14357187" y="12209"/>
                  </a:lnTo>
                  <a:lnTo>
                    <a:pt x="14312722" y="3120"/>
                  </a:lnTo>
                  <a:lnTo>
                    <a:pt x="14266364" y="0"/>
                  </a:lnTo>
                  <a:close/>
                </a:path>
              </a:pathLst>
            </a:custGeom>
            <a:solidFill>
              <a:srgbClr val="FDD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34921" y="3155007"/>
              <a:ext cx="14608175" cy="7277100"/>
            </a:xfrm>
            <a:custGeom>
              <a:avLst/>
              <a:gdLst/>
              <a:ahLst/>
              <a:cxnLst/>
              <a:rect l="l" t="t" r="r" b="b"/>
              <a:pathLst>
                <a:path w="14608175" h="7277100">
                  <a:moveTo>
                    <a:pt x="0" y="341706"/>
                  </a:moveTo>
                  <a:lnTo>
                    <a:pt x="3120" y="295347"/>
                  </a:lnTo>
                  <a:lnTo>
                    <a:pt x="12209" y="250882"/>
                  </a:lnTo>
                  <a:lnTo>
                    <a:pt x="26859" y="208717"/>
                  </a:lnTo>
                  <a:lnTo>
                    <a:pt x="46662" y="169260"/>
                  </a:lnTo>
                  <a:lnTo>
                    <a:pt x="71212" y="132918"/>
                  </a:lnTo>
                  <a:lnTo>
                    <a:pt x="100099" y="100099"/>
                  </a:lnTo>
                  <a:lnTo>
                    <a:pt x="132918" y="71212"/>
                  </a:lnTo>
                  <a:lnTo>
                    <a:pt x="169260" y="46662"/>
                  </a:lnTo>
                  <a:lnTo>
                    <a:pt x="208717" y="26859"/>
                  </a:lnTo>
                  <a:lnTo>
                    <a:pt x="250882" y="12209"/>
                  </a:lnTo>
                  <a:lnTo>
                    <a:pt x="295347" y="3120"/>
                  </a:lnTo>
                  <a:lnTo>
                    <a:pt x="341706" y="0"/>
                  </a:lnTo>
                  <a:lnTo>
                    <a:pt x="14266364" y="0"/>
                  </a:lnTo>
                  <a:lnTo>
                    <a:pt x="14312722" y="3120"/>
                  </a:lnTo>
                  <a:lnTo>
                    <a:pt x="14357187" y="12209"/>
                  </a:lnTo>
                  <a:lnTo>
                    <a:pt x="14399352" y="26859"/>
                  </a:lnTo>
                  <a:lnTo>
                    <a:pt x="14438809" y="46662"/>
                  </a:lnTo>
                  <a:lnTo>
                    <a:pt x="14475151" y="71212"/>
                  </a:lnTo>
                  <a:lnTo>
                    <a:pt x="14507970" y="100099"/>
                  </a:lnTo>
                  <a:lnTo>
                    <a:pt x="14536857" y="132918"/>
                  </a:lnTo>
                  <a:lnTo>
                    <a:pt x="14561407" y="169260"/>
                  </a:lnTo>
                  <a:lnTo>
                    <a:pt x="14581210" y="208717"/>
                  </a:lnTo>
                  <a:lnTo>
                    <a:pt x="14595860" y="250882"/>
                  </a:lnTo>
                  <a:lnTo>
                    <a:pt x="14604949" y="295347"/>
                  </a:lnTo>
                  <a:lnTo>
                    <a:pt x="14608070" y="341706"/>
                  </a:lnTo>
                  <a:lnTo>
                    <a:pt x="14608070" y="6935050"/>
                  </a:lnTo>
                  <a:lnTo>
                    <a:pt x="14604949" y="6981408"/>
                  </a:lnTo>
                  <a:lnTo>
                    <a:pt x="14595860" y="7025874"/>
                  </a:lnTo>
                  <a:lnTo>
                    <a:pt x="14581210" y="7068039"/>
                  </a:lnTo>
                  <a:lnTo>
                    <a:pt x="14561407" y="7107496"/>
                  </a:lnTo>
                  <a:lnTo>
                    <a:pt x="14536857" y="7143838"/>
                  </a:lnTo>
                  <a:lnTo>
                    <a:pt x="14507970" y="7176656"/>
                  </a:lnTo>
                  <a:lnTo>
                    <a:pt x="14475151" y="7205544"/>
                  </a:lnTo>
                  <a:lnTo>
                    <a:pt x="14438809" y="7230094"/>
                  </a:lnTo>
                  <a:lnTo>
                    <a:pt x="14399352" y="7249897"/>
                  </a:lnTo>
                  <a:lnTo>
                    <a:pt x="14357187" y="7264547"/>
                  </a:lnTo>
                  <a:lnTo>
                    <a:pt x="14312722" y="7273636"/>
                  </a:lnTo>
                  <a:lnTo>
                    <a:pt x="14266364" y="7276756"/>
                  </a:lnTo>
                  <a:lnTo>
                    <a:pt x="341706" y="7276756"/>
                  </a:lnTo>
                  <a:lnTo>
                    <a:pt x="295347" y="7273636"/>
                  </a:lnTo>
                  <a:lnTo>
                    <a:pt x="250882" y="7264547"/>
                  </a:lnTo>
                  <a:lnTo>
                    <a:pt x="208717" y="7249897"/>
                  </a:lnTo>
                  <a:lnTo>
                    <a:pt x="169260" y="7230094"/>
                  </a:lnTo>
                  <a:lnTo>
                    <a:pt x="132918" y="7205544"/>
                  </a:lnTo>
                  <a:lnTo>
                    <a:pt x="100099" y="7176656"/>
                  </a:lnTo>
                  <a:lnTo>
                    <a:pt x="71212" y="7143838"/>
                  </a:lnTo>
                  <a:lnTo>
                    <a:pt x="46662" y="7107496"/>
                  </a:lnTo>
                  <a:lnTo>
                    <a:pt x="26859" y="7068039"/>
                  </a:lnTo>
                  <a:lnTo>
                    <a:pt x="12209" y="7025874"/>
                  </a:lnTo>
                  <a:lnTo>
                    <a:pt x="3120" y="6981408"/>
                  </a:lnTo>
                  <a:lnTo>
                    <a:pt x="0" y="6935050"/>
                  </a:lnTo>
                  <a:lnTo>
                    <a:pt x="0" y="341706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63402" y="9569799"/>
            <a:ext cx="13730605" cy="724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685800" marR="5080" indent="-673735">
              <a:lnSpc>
                <a:spcPts val="2750"/>
              </a:lnSpc>
              <a:spcBef>
                <a:spcPts val="190"/>
              </a:spcBef>
            </a:pPr>
            <a:r>
              <a:rPr dirty="0" sz="2300" spc="-55" b="1">
                <a:solidFill>
                  <a:srgbClr val="1F1F1F"/>
                </a:solidFill>
                <a:latin typeface="Trebuchet MS"/>
                <a:cs typeface="Trebuchet MS"/>
              </a:rPr>
              <a:t>Двухсторонние,</a:t>
            </a:r>
            <a:r>
              <a:rPr dirty="0" sz="23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1F1F1F"/>
                </a:solidFill>
                <a:latin typeface="Trebuchet MS"/>
                <a:cs typeface="Trebuchet MS"/>
              </a:rPr>
              <a:t>преимущественно</a:t>
            </a:r>
            <a:r>
              <a:rPr dirty="0" sz="23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35" b="1">
                <a:solidFill>
                  <a:srgbClr val="1F1F1F"/>
                </a:solidFill>
                <a:latin typeface="Trebuchet MS"/>
                <a:cs typeface="Trebuchet MS"/>
              </a:rPr>
              <a:t>периферические,</a:t>
            </a:r>
            <a:r>
              <a:rPr dirty="0" sz="23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субплевральные</a:t>
            </a:r>
            <a:r>
              <a:rPr dirty="0" sz="2300" spc="-14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уплотнения</a:t>
            </a:r>
            <a:r>
              <a:rPr dirty="0" sz="2300" spc="-13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легочной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1F1F1F"/>
                </a:solidFill>
                <a:latin typeface="Trebuchet MS"/>
                <a:cs typeface="Trebuchet MS"/>
              </a:rPr>
              <a:t>ткани </a:t>
            </a:r>
            <a:r>
              <a:rPr dirty="0" sz="2300" spc="-68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15" b="1">
                <a:solidFill>
                  <a:srgbClr val="1F1F1F"/>
                </a:solidFill>
                <a:latin typeface="Trebuchet MS"/>
                <a:cs typeface="Trebuchet MS"/>
              </a:rPr>
              <a:t>по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1F1F1F"/>
                </a:solidFill>
                <a:latin typeface="Trebuchet MS"/>
                <a:cs typeface="Trebuchet MS"/>
              </a:rPr>
              <a:t>типу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b="1">
                <a:solidFill>
                  <a:srgbClr val="1F1F1F"/>
                </a:solidFill>
                <a:latin typeface="Trebuchet MS"/>
                <a:cs typeface="Trebuchet MS"/>
              </a:rPr>
              <a:t>«матового</a:t>
            </a:r>
            <a:r>
              <a:rPr dirty="0" sz="2300" spc="-15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стекла»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80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2300" spc="-1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1F1F1F"/>
                </a:solidFill>
                <a:latin typeface="Trebuchet MS"/>
                <a:cs typeface="Trebuchet MS"/>
              </a:rPr>
              <a:t>утолщением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1F1F1F"/>
                </a:solidFill>
                <a:latin typeface="Trebuchet MS"/>
                <a:cs typeface="Trebuchet MS"/>
              </a:rPr>
              <a:t>перегородок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50" b="1">
                <a:solidFill>
                  <a:srgbClr val="1F1F1F"/>
                </a:solidFill>
                <a:latin typeface="Trebuchet MS"/>
                <a:cs typeface="Trebuchet MS"/>
              </a:rPr>
              <a:t>(симптом</a:t>
            </a:r>
            <a:r>
              <a:rPr dirty="0" sz="2300" spc="-1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«булыжной</a:t>
            </a:r>
            <a:r>
              <a:rPr dirty="0" sz="2300" spc="-15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1F1F1F"/>
                </a:solidFill>
                <a:latin typeface="Trebuchet MS"/>
                <a:cs typeface="Trebuchet MS"/>
              </a:rPr>
              <a:t>мостовой»)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3909" y="3547269"/>
            <a:ext cx="13851915" cy="583318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79390" y="2049145"/>
            <a:ext cx="18921730" cy="491490"/>
            <a:chOff x="579390" y="2049145"/>
            <a:chExt cx="18921730" cy="491490"/>
          </a:xfrm>
        </p:grpSpPr>
        <p:sp>
          <p:nvSpPr>
            <p:cNvPr id="10" name="object 10"/>
            <p:cNvSpPr/>
            <p:nvPr/>
          </p:nvSpPr>
          <p:spPr>
            <a:xfrm>
              <a:off x="593030" y="2062784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18767100" y="0"/>
                  </a:moveTo>
                  <a:lnTo>
                    <a:pt x="126907" y="0"/>
                  </a:lnTo>
                  <a:lnTo>
                    <a:pt x="77510" y="9975"/>
                  </a:lnTo>
                  <a:lnTo>
                    <a:pt x="37171" y="37178"/>
                  </a:lnTo>
                  <a:lnTo>
                    <a:pt x="9973" y="77525"/>
                  </a:lnTo>
                  <a:lnTo>
                    <a:pt x="0" y="126934"/>
                  </a:lnTo>
                  <a:lnTo>
                    <a:pt x="0" y="336795"/>
                  </a:lnTo>
                  <a:lnTo>
                    <a:pt x="9973" y="386205"/>
                  </a:lnTo>
                  <a:lnTo>
                    <a:pt x="37171" y="426552"/>
                  </a:lnTo>
                  <a:lnTo>
                    <a:pt x="77510" y="453755"/>
                  </a:lnTo>
                  <a:lnTo>
                    <a:pt x="126907" y="463730"/>
                  </a:lnTo>
                  <a:lnTo>
                    <a:pt x="18767100" y="463730"/>
                  </a:lnTo>
                  <a:lnTo>
                    <a:pt x="18816509" y="453755"/>
                  </a:lnTo>
                  <a:lnTo>
                    <a:pt x="18856857" y="426552"/>
                  </a:lnTo>
                  <a:lnTo>
                    <a:pt x="18884060" y="386205"/>
                  </a:lnTo>
                  <a:lnTo>
                    <a:pt x="18894035" y="336795"/>
                  </a:lnTo>
                  <a:lnTo>
                    <a:pt x="18894035" y="126934"/>
                  </a:lnTo>
                  <a:lnTo>
                    <a:pt x="18884060" y="77525"/>
                  </a:lnTo>
                  <a:lnTo>
                    <a:pt x="18856857" y="37178"/>
                  </a:lnTo>
                  <a:lnTo>
                    <a:pt x="18816509" y="9975"/>
                  </a:lnTo>
                  <a:lnTo>
                    <a:pt x="18767100" y="0"/>
                  </a:lnTo>
                  <a:close/>
                </a:path>
              </a:pathLst>
            </a:custGeom>
            <a:solidFill>
              <a:srgbClr val="F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3030" y="2062784"/>
              <a:ext cx="18894425" cy="464184"/>
            </a:xfrm>
            <a:custGeom>
              <a:avLst/>
              <a:gdLst/>
              <a:ahLst/>
              <a:cxnLst/>
              <a:rect l="l" t="t" r="r" b="b"/>
              <a:pathLst>
                <a:path w="18894425" h="464185">
                  <a:moveTo>
                    <a:pt x="0" y="126934"/>
                  </a:moveTo>
                  <a:lnTo>
                    <a:pt x="9973" y="77525"/>
                  </a:lnTo>
                  <a:lnTo>
                    <a:pt x="37171" y="37178"/>
                  </a:lnTo>
                  <a:lnTo>
                    <a:pt x="77510" y="9975"/>
                  </a:lnTo>
                  <a:lnTo>
                    <a:pt x="126907" y="0"/>
                  </a:lnTo>
                  <a:lnTo>
                    <a:pt x="18767100" y="0"/>
                  </a:lnTo>
                  <a:lnTo>
                    <a:pt x="18816509" y="9975"/>
                  </a:lnTo>
                  <a:lnTo>
                    <a:pt x="18856857" y="37178"/>
                  </a:lnTo>
                  <a:lnTo>
                    <a:pt x="18884060" y="77525"/>
                  </a:lnTo>
                  <a:lnTo>
                    <a:pt x="18894035" y="126934"/>
                  </a:lnTo>
                  <a:lnTo>
                    <a:pt x="18894035" y="336795"/>
                  </a:lnTo>
                  <a:lnTo>
                    <a:pt x="18884060" y="386205"/>
                  </a:lnTo>
                  <a:lnTo>
                    <a:pt x="18856857" y="426552"/>
                  </a:lnTo>
                  <a:lnTo>
                    <a:pt x="18816509" y="453755"/>
                  </a:lnTo>
                  <a:lnTo>
                    <a:pt x="18767100" y="463730"/>
                  </a:lnTo>
                  <a:lnTo>
                    <a:pt x="126907" y="463730"/>
                  </a:lnTo>
                  <a:lnTo>
                    <a:pt x="77510" y="453755"/>
                  </a:lnTo>
                  <a:lnTo>
                    <a:pt x="37171" y="426552"/>
                  </a:lnTo>
                  <a:lnTo>
                    <a:pt x="9973" y="386205"/>
                  </a:lnTo>
                  <a:lnTo>
                    <a:pt x="0" y="336795"/>
                  </a:lnTo>
                  <a:lnTo>
                    <a:pt x="0" y="126934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260851" y="2125281"/>
            <a:ext cx="75577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0" b="1">
                <a:solidFill>
                  <a:srgbClr val="1F1F1F"/>
                </a:solidFill>
                <a:latin typeface="Trebuchet MS"/>
                <a:cs typeface="Trebuchet MS"/>
              </a:rPr>
              <a:t>Типичная</a:t>
            </a:r>
            <a:r>
              <a:rPr dirty="0" sz="2000" spc="-11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1F1F1F"/>
                </a:solidFill>
                <a:latin typeface="Trebuchet MS"/>
                <a:cs typeface="Trebuchet MS"/>
              </a:rPr>
              <a:t>картина.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10" b="1">
                <a:solidFill>
                  <a:srgbClr val="1F1F1F"/>
                </a:solidFill>
                <a:latin typeface="Trebuchet MS"/>
                <a:cs typeface="Trebuchet MS"/>
              </a:rPr>
              <a:t>Высокая</a:t>
            </a:r>
            <a:r>
              <a:rPr dirty="0" sz="20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1F1F1F"/>
                </a:solidFill>
                <a:latin typeface="Trebuchet MS"/>
                <a:cs typeface="Trebuchet MS"/>
              </a:rPr>
              <a:t>вероятность</a:t>
            </a:r>
            <a:r>
              <a:rPr dirty="0" sz="2000" spc="-9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1F1F1F"/>
                </a:solidFill>
                <a:latin typeface="Trebuchet MS"/>
                <a:cs typeface="Trebuchet MS"/>
              </a:rPr>
              <a:t>COVID-19</a:t>
            </a:r>
            <a:r>
              <a:rPr dirty="0" sz="2000" spc="-12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1F1F1F"/>
                </a:solidFill>
                <a:latin typeface="Trebuchet MS"/>
                <a:cs typeface="Trebuchet MS"/>
              </a:rPr>
              <a:t>пневмонии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1960" y="782099"/>
            <a:ext cx="19507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10">
                <a:solidFill>
                  <a:srgbClr val="0050EF"/>
                </a:solidFill>
                <a:latin typeface="Lucida Sans Unicode"/>
                <a:cs typeface="Lucida Sans Unicode"/>
              </a:rPr>
              <a:t>1.б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07224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0">
                <a:solidFill>
                  <a:srgbClr val="FF2D66"/>
                </a:solidFill>
              </a:rPr>
              <a:t>Илл</a:t>
            </a:r>
            <a:r>
              <a:rPr dirty="0" spc="-100">
                <a:solidFill>
                  <a:srgbClr val="FF2D66"/>
                </a:solidFill>
              </a:rPr>
              <a:t>ю</a:t>
            </a:r>
            <a:r>
              <a:rPr dirty="0" spc="-95">
                <a:solidFill>
                  <a:srgbClr val="FF2D66"/>
                </a:solidFill>
              </a:rPr>
              <a:t>страц</a:t>
            </a:r>
            <a:r>
              <a:rPr dirty="0" spc="-12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15"/>
              <a:t>к</a:t>
            </a:r>
            <a:r>
              <a:rPr dirty="0" spc="-220"/>
              <a:t> </a:t>
            </a:r>
            <a:r>
              <a:rPr dirty="0" spc="-25"/>
              <a:t>вер</a:t>
            </a:r>
            <a:r>
              <a:rPr dirty="0" spc="-65"/>
              <a:t>о</a:t>
            </a:r>
            <a:r>
              <a:rPr dirty="0" spc="-55"/>
              <a:t>ятност</a:t>
            </a:r>
            <a:r>
              <a:rPr dirty="0" spc="-85"/>
              <a:t>н</a:t>
            </a:r>
            <a:r>
              <a:rPr dirty="0" spc="-80"/>
              <a:t>ой</a:t>
            </a:r>
            <a:r>
              <a:rPr dirty="0" spc="-235"/>
              <a:t> </a:t>
            </a:r>
            <a:r>
              <a:rPr dirty="0" spc="-35">
                <a:solidFill>
                  <a:srgbClr val="FF2D66"/>
                </a:solidFill>
              </a:rPr>
              <a:t>кла</a:t>
            </a:r>
            <a:r>
              <a:rPr dirty="0" spc="-80">
                <a:solidFill>
                  <a:srgbClr val="FF2D66"/>
                </a:solidFill>
              </a:rPr>
              <a:t>с</a:t>
            </a:r>
            <a:r>
              <a:rPr dirty="0" spc="-10">
                <a:solidFill>
                  <a:srgbClr val="FF2D66"/>
                </a:solidFill>
              </a:rPr>
              <a:t>си</a:t>
            </a:r>
            <a:r>
              <a:rPr dirty="0" spc="-20">
                <a:solidFill>
                  <a:srgbClr val="FF2D66"/>
                </a:solidFill>
              </a:rPr>
              <a:t>ф</a:t>
            </a:r>
            <a:r>
              <a:rPr dirty="0" spc="-70">
                <a:solidFill>
                  <a:srgbClr val="FF2D66"/>
                </a:solidFill>
              </a:rPr>
              <a:t>икац</a:t>
            </a:r>
            <a:r>
              <a:rPr dirty="0" spc="-9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91980" y="682805"/>
            <a:ext cx="83654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изменений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4">
                <a:solidFill>
                  <a:srgbClr val="FF2D66"/>
                </a:solidFill>
                <a:latin typeface="Lucida Sans Unicode"/>
                <a:cs typeface="Lucida Sans Unicode"/>
              </a:rPr>
              <a:t>легких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40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пневмонии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1980" y="1114893"/>
            <a:ext cx="598868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по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70">
                <a:solidFill>
                  <a:srgbClr val="FF2D66"/>
                </a:solidFill>
                <a:latin typeface="Lucida Sans Unicode"/>
                <a:cs typeface="Lucida Sans Unicode"/>
              </a:rPr>
              <a:t>д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анным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FF2D66"/>
                </a:solidFill>
                <a:latin typeface="Lucida Sans Unicode"/>
                <a:cs typeface="Lucida Sans Unicode"/>
              </a:rPr>
              <a:t>рент</a:t>
            </a:r>
            <a:r>
              <a:rPr dirty="0" sz="3150" spc="-145">
                <a:solidFill>
                  <a:srgbClr val="FF2D66"/>
                </a:solidFill>
                <a:latin typeface="Lucida Sans Unicode"/>
                <a:cs typeface="Lucida Sans Unicode"/>
              </a:rPr>
              <a:t>г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енографии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">
                <a:solidFill>
                  <a:srgbClr val="8F8F8F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275">
                <a:solidFill>
                  <a:srgbClr val="8F8F8F"/>
                </a:solidFill>
                <a:latin typeface="Lucida Sans Unicode"/>
                <a:cs typeface="Lucida Sans Unicode"/>
              </a:rPr>
              <a:t>4</a:t>
            </a:r>
            <a:r>
              <a:rPr dirty="0" sz="3150">
                <a:solidFill>
                  <a:srgbClr val="8F8F8F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2273" y="628430"/>
            <a:ext cx="50990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35">
                <a:solidFill>
                  <a:srgbClr val="A6A6A6"/>
                </a:solidFill>
                <a:latin typeface="Lucida Sans Unicode"/>
                <a:cs typeface="Lucida Sans Unicode"/>
              </a:rPr>
              <a:t>62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71766" y="2063316"/>
            <a:ext cx="15254605" cy="1389380"/>
            <a:chOff x="4271766" y="2063316"/>
            <a:chExt cx="15254605" cy="1389380"/>
          </a:xfrm>
        </p:grpSpPr>
        <p:sp>
          <p:nvSpPr>
            <p:cNvPr id="4" name="object 4"/>
            <p:cNvSpPr/>
            <p:nvPr/>
          </p:nvSpPr>
          <p:spPr>
            <a:xfrm>
              <a:off x="4285419" y="2076969"/>
              <a:ext cx="15227300" cy="1362075"/>
            </a:xfrm>
            <a:custGeom>
              <a:avLst/>
              <a:gdLst/>
              <a:ahLst/>
              <a:cxnLst/>
              <a:rect l="l" t="t" r="r" b="b"/>
              <a:pathLst>
                <a:path w="15227300" h="1362075">
                  <a:moveTo>
                    <a:pt x="15127357" y="0"/>
                  </a:moveTo>
                  <a:lnTo>
                    <a:pt x="99383" y="0"/>
                  </a:lnTo>
                  <a:lnTo>
                    <a:pt x="60685" y="7805"/>
                  </a:lnTo>
                  <a:lnTo>
                    <a:pt x="29096" y="29096"/>
                  </a:lnTo>
                  <a:lnTo>
                    <a:pt x="7805" y="60685"/>
                  </a:lnTo>
                  <a:lnTo>
                    <a:pt x="0" y="99383"/>
                  </a:lnTo>
                  <a:lnTo>
                    <a:pt x="0" y="1262348"/>
                  </a:lnTo>
                  <a:lnTo>
                    <a:pt x="7805" y="1301008"/>
                  </a:lnTo>
                  <a:lnTo>
                    <a:pt x="29096" y="1332601"/>
                  </a:lnTo>
                  <a:lnTo>
                    <a:pt x="60685" y="1353913"/>
                  </a:lnTo>
                  <a:lnTo>
                    <a:pt x="99383" y="1361732"/>
                  </a:lnTo>
                  <a:lnTo>
                    <a:pt x="15127357" y="1361732"/>
                  </a:lnTo>
                  <a:lnTo>
                    <a:pt x="15166017" y="1353913"/>
                  </a:lnTo>
                  <a:lnTo>
                    <a:pt x="15197610" y="1332601"/>
                  </a:lnTo>
                  <a:lnTo>
                    <a:pt x="15218923" y="1301008"/>
                  </a:lnTo>
                  <a:lnTo>
                    <a:pt x="15226741" y="1262348"/>
                  </a:lnTo>
                  <a:lnTo>
                    <a:pt x="15226741" y="99383"/>
                  </a:lnTo>
                  <a:lnTo>
                    <a:pt x="15218923" y="60685"/>
                  </a:lnTo>
                  <a:lnTo>
                    <a:pt x="15197610" y="29096"/>
                  </a:lnTo>
                  <a:lnTo>
                    <a:pt x="15166017" y="7805"/>
                  </a:lnTo>
                  <a:lnTo>
                    <a:pt x="15127357" y="0"/>
                  </a:lnTo>
                  <a:close/>
                </a:path>
              </a:pathLst>
            </a:custGeom>
            <a:solidFill>
              <a:srgbClr val="F3F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5419" y="2076969"/>
              <a:ext cx="15227300" cy="1362075"/>
            </a:xfrm>
            <a:custGeom>
              <a:avLst/>
              <a:gdLst/>
              <a:ahLst/>
              <a:cxnLst/>
              <a:rect l="l" t="t" r="r" b="b"/>
              <a:pathLst>
                <a:path w="15227300" h="1362075">
                  <a:moveTo>
                    <a:pt x="0" y="99383"/>
                  </a:moveTo>
                  <a:lnTo>
                    <a:pt x="7805" y="60685"/>
                  </a:lnTo>
                  <a:lnTo>
                    <a:pt x="29096" y="29096"/>
                  </a:lnTo>
                  <a:lnTo>
                    <a:pt x="60685" y="7805"/>
                  </a:lnTo>
                  <a:lnTo>
                    <a:pt x="99383" y="0"/>
                  </a:lnTo>
                  <a:lnTo>
                    <a:pt x="15127357" y="0"/>
                  </a:lnTo>
                  <a:lnTo>
                    <a:pt x="15166017" y="7805"/>
                  </a:lnTo>
                  <a:lnTo>
                    <a:pt x="15197610" y="29096"/>
                  </a:lnTo>
                  <a:lnTo>
                    <a:pt x="15218923" y="60685"/>
                  </a:lnTo>
                  <a:lnTo>
                    <a:pt x="15226741" y="99383"/>
                  </a:lnTo>
                  <a:lnTo>
                    <a:pt x="15226741" y="1262348"/>
                  </a:lnTo>
                  <a:lnTo>
                    <a:pt x="15218923" y="1301008"/>
                  </a:lnTo>
                  <a:lnTo>
                    <a:pt x="15197610" y="1332601"/>
                  </a:lnTo>
                  <a:lnTo>
                    <a:pt x="15166017" y="1353913"/>
                  </a:lnTo>
                  <a:lnTo>
                    <a:pt x="15127357" y="1361732"/>
                  </a:lnTo>
                  <a:lnTo>
                    <a:pt x="99383" y="1361732"/>
                  </a:lnTo>
                  <a:lnTo>
                    <a:pt x="60685" y="1353913"/>
                  </a:lnTo>
                  <a:lnTo>
                    <a:pt x="29096" y="1332601"/>
                  </a:lnTo>
                  <a:lnTo>
                    <a:pt x="7805" y="1301008"/>
                  </a:lnTo>
                  <a:lnTo>
                    <a:pt x="0" y="1262348"/>
                  </a:lnTo>
                  <a:lnTo>
                    <a:pt x="0" y="99383"/>
                  </a:lnTo>
                  <a:close/>
                </a:path>
              </a:pathLst>
            </a:custGeom>
            <a:ln w="2727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054535" y="2283222"/>
            <a:ext cx="3692525" cy="941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Trebuchet MS"/>
                <a:cs typeface="Trebuchet MS"/>
              </a:rPr>
              <a:t>Клинический</a:t>
            </a:r>
            <a:r>
              <a:rPr dirty="0" sz="2000" spc="-135" b="1">
                <a:latin typeface="Trebuchet MS"/>
                <a:cs typeface="Trebuchet MS"/>
              </a:rPr>
              <a:t> </a:t>
            </a:r>
            <a:r>
              <a:rPr dirty="0" sz="2000" spc="15" b="1">
                <a:latin typeface="Trebuchet MS"/>
                <a:cs typeface="Trebuchet MS"/>
              </a:rPr>
              <a:t>ан</a:t>
            </a:r>
            <a:r>
              <a:rPr dirty="0" sz="2000" spc="5" b="1">
                <a:latin typeface="Trebuchet MS"/>
                <a:cs typeface="Trebuchet MS"/>
              </a:rPr>
              <a:t>а</a:t>
            </a:r>
            <a:r>
              <a:rPr dirty="0" sz="2000" spc="-10" b="1">
                <a:latin typeface="Trebuchet MS"/>
                <a:cs typeface="Trebuchet MS"/>
              </a:rPr>
              <a:t>лиз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spc="10" b="1">
                <a:latin typeface="Trebuchet MS"/>
                <a:cs typeface="Trebuchet MS"/>
              </a:rPr>
              <a:t>крови  </a:t>
            </a:r>
            <a:r>
              <a:rPr dirty="0" sz="2000" spc="-15" b="1">
                <a:latin typeface="Trebuchet MS"/>
                <a:cs typeface="Trebuchet MS"/>
              </a:rPr>
              <a:t>Биох</a:t>
            </a:r>
            <a:r>
              <a:rPr dirty="0" sz="2000" spc="-10" b="1">
                <a:latin typeface="Trebuchet MS"/>
                <a:cs typeface="Trebuchet MS"/>
              </a:rPr>
              <a:t>и</a:t>
            </a:r>
            <a:r>
              <a:rPr dirty="0" sz="2000" spc="-40" b="1">
                <a:latin typeface="Trebuchet MS"/>
                <a:cs typeface="Trebuchet MS"/>
              </a:rPr>
              <a:t>мичес</a:t>
            </a:r>
            <a:r>
              <a:rPr dirty="0" sz="2000" spc="-30" b="1">
                <a:latin typeface="Trebuchet MS"/>
                <a:cs typeface="Trebuchet MS"/>
              </a:rPr>
              <a:t>к</a:t>
            </a:r>
            <a:r>
              <a:rPr dirty="0" sz="2000" spc="-25" b="1">
                <a:latin typeface="Trebuchet MS"/>
                <a:cs typeface="Trebuchet MS"/>
              </a:rPr>
              <a:t>ие</a:t>
            </a:r>
            <a:r>
              <a:rPr dirty="0" sz="2000" spc="-13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и</a:t>
            </a:r>
            <a:r>
              <a:rPr dirty="0" sz="2000" spc="-65" b="1">
                <a:latin typeface="Trebuchet MS"/>
                <a:cs typeface="Trebuchet MS"/>
              </a:rPr>
              <a:t>с</a:t>
            </a:r>
            <a:r>
              <a:rPr dirty="0" sz="2000" spc="-60" b="1">
                <a:latin typeface="Trebuchet MS"/>
                <a:cs typeface="Trebuchet MS"/>
              </a:rPr>
              <a:t>с</a:t>
            </a:r>
            <a:r>
              <a:rPr dirty="0" sz="2000" spc="-15" b="1">
                <a:latin typeface="Trebuchet MS"/>
                <a:cs typeface="Trebuchet MS"/>
              </a:rPr>
              <a:t>ледования  </a:t>
            </a:r>
            <a:r>
              <a:rPr dirty="0" sz="2000" spc="-50">
                <a:latin typeface="Lucida Sans Unicode"/>
                <a:cs typeface="Lucida Sans Unicode"/>
              </a:rPr>
              <a:t>по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показаниям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71766" y="3701105"/>
            <a:ext cx="15254605" cy="2627630"/>
            <a:chOff x="4271766" y="3701105"/>
            <a:chExt cx="15254605" cy="2627630"/>
          </a:xfrm>
        </p:grpSpPr>
        <p:sp>
          <p:nvSpPr>
            <p:cNvPr id="8" name="object 8"/>
            <p:cNvSpPr/>
            <p:nvPr/>
          </p:nvSpPr>
          <p:spPr>
            <a:xfrm>
              <a:off x="4285419" y="3714757"/>
              <a:ext cx="15227300" cy="2600325"/>
            </a:xfrm>
            <a:custGeom>
              <a:avLst/>
              <a:gdLst/>
              <a:ahLst/>
              <a:cxnLst/>
              <a:rect l="l" t="t" r="r" b="b"/>
              <a:pathLst>
                <a:path w="15227300" h="2600325">
                  <a:moveTo>
                    <a:pt x="15036884" y="0"/>
                  </a:moveTo>
                  <a:lnTo>
                    <a:pt x="189856" y="0"/>
                  </a:lnTo>
                  <a:lnTo>
                    <a:pt x="139390" y="6782"/>
                  </a:lnTo>
                  <a:lnTo>
                    <a:pt x="94039" y="25924"/>
                  </a:lnTo>
                  <a:lnTo>
                    <a:pt x="55613" y="55613"/>
                  </a:lnTo>
                  <a:lnTo>
                    <a:pt x="25924" y="94039"/>
                  </a:lnTo>
                  <a:lnTo>
                    <a:pt x="6782" y="139390"/>
                  </a:lnTo>
                  <a:lnTo>
                    <a:pt x="0" y="189856"/>
                  </a:lnTo>
                  <a:lnTo>
                    <a:pt x="0" y="2410309"/>
                  </a:lnTo>
                  <a:lnTo>
                    <a:pt x="6782" y="2460775"/>
                  </a:lnTo>
                  <a:lnTo>
                    <a:pt x="25924" y="2506127"/>
                  </a:lnTo>
                  <a:lnTo>
                    <a:pt x="55613" y="2544553"/>
                  </a:lnTo>
                  <a:lnTo>
                    <a:pt x="94039" y="2574242"/>
                  </a:lnTo>
                  <a:lnTo>
                    <a:pt x="139390" y="2593383"/>
                  </a:lnTo>
                  <a:lnTo>
                    <a:pt x="189856" y="2600166"/>
                  </a:lnTo>
                  <a:lnTo>
                    <a:pt x="15036884" y="2600166"/>
                  </a:lnTo>
                  <a:lnTo>
                    <a:pt x="15087350" y="2593383"/>
                  </a:lnTo>
                  <a:lnTo>
                    <a:pt x="15132702" y="2574242"/>
                  </a:lnTo>
                  <a:lnTo>
                    <a:pt x="15171128" y="2544553"/>
                  </a:lnTo>
                  <a:lnTo>
                    <a:pt x="15200817" y="2506127"/>
                  </a:lnTo>
                  <a:lnTo>
                    <a:pt x="15219958" y="2460775"/>
                  </a:lnTo>
                  <a:lnTo>
                    <a:pt x="15226741" y="2410309"/>
                  </a:lnTo>
                  <a:lnTo>
                    <a:pt x="15226741" y="189856"/>
                  </a:lnTo>
                  <a:lnTo>
                    <a:pt x="15219958" y="139390"/>
                  </a:lnTo>
                  <a:lnTo>
                    <a:pt x="15200817" y="94039"/>
                  </a:lnTo>
                  <a:lnTo>
                    <a:pt x="15171128" y="55613"/>
                  </a:lnTo>
                  <a:lnTo>
                    <a:pt x="15132702" y="25924"/>
                  </a:lnTo>
                  <a:lnTo>
                    <a:pt x="15087350" y="6782"/>
                  </a:lnTo>
                  <a:lnTo>
                    <a:pt x="15036884" y="0"/>
                  </a:lnTo>
                  <a:close/>
                </a:path>
              </a:pathLst>
            </a:custGeom>
            <a:solidFill>
              <a:srgbClr val="0450E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5419" y="3714757"/>
              <a:ext cx="15227300" cy="2600325"/>
            </a:xfrm>
            <a:custGeom>
              <a:avLst/>
              <a:gdLst/>
              <a:ahLst/>
              <a:cxnLst/>
              <a:rect l="l" t="t" r="r" b="b"/>
              <a:pathLst>
                <a:path w="15227300" h="2600325">
                  <a:moveTo>
                    <a:pt x="0" y="189856"/>
                  </a:moveTo>
                  <a:lnTo>
                    <a:pt x="6782" y="139390"/>
                  </a:lnTo>
                  <a:lnTo>
                    <a:pt x="25924" y="94039"/>
                  </a:lnTo>
                  <a:lnTo>
                    <a:pt x="55613" y="55613"/>
                  </a:lnTo>
                  <a:lnTo>
                    <a:pt x="94039" y="25924"/>
                  </a:lnTo>
                  <a:lnTo>
                    <a:pt x="139390" y="6782"/>
                  </a:lnTo>
                  <a:lnTo>
                    <a:pt x="189856" y="0"/>
                  </a:lnTo>
                  <a:lnTo>
                    <a:pt x="15036884" y="0"/>
                  </a:lnTo>
                  <a:lnTo>
                    <a:pt x="15087350" y="6782"/>
                  </a:lnTo>
                  <a:lnTo>
                    <a:pt x="15132702" y="25924"/>
                  </a:lnTo>
                  <a:lnTo>
                    <a:pt x="15171128" y="55613"/>
                  </a:lnTo>
                  <a:lnTo>
                    <a:pt x="15200817" y="94039"/>
                  </a:lnTo>
                  <a:lnTo>
                    <a:pt x="15219958" y="139390"/>
                  </a:lnTo>
                  <a:lnTo>
                    <a:pt x="15226741" y="189856"/>
                  </a:lnTo>
                  <a:lnTo>
                    <a:pt x="15226741" y="2410309"/>
                  </a:lnTo>
                  <a:lnTo>
                    <a:pt x="15219958" y="2460775"/>
                  </a:lnTo>
                  <a:lnTo>
                    <a:pt x="15200817" y="2506127"/>
                  </a:lnTo>
                  <a:lnTo>
                    <a:pt x="15171128" y="2544553"/>
                  </a:lnTo>
                  <a:lnTo>
                    <a:pt x="15132702" y="2574242"/>
                  </a:lnTo>
                  <a:lnTo>
                    <a:pt x="15087350" y="2593383"/>
                  </a:lnTo>
                  <a:lnTo>
                    <a:pt x="15036884" y="2600166"/>
                  </a:lnTo>
                  <a:lnTo>
                    <a:pt x="189856" y="2600166"/>
                  </a:lnTo>
                  <a:lnTo>
                    <a:pt x="139390" y="2593383"/>
                  </a:lnTo>
                  <a:lnTo>
                    <a:pt x="94039" y="2574242"/>
                  </a:lnTo>
                  <a:lnTo>
                    <a:pt x="55613" y="2544553"/>
                  </a:lnTo>
                  <a:lnTo>
                    <a:pt x="25924" y="2506127"/>
                  </a:lnTo>
                  <a:lnTo>
                    <a:pt x="6782" y="2460775"/>
                  </a:lnTo>
                  <a:lnTo>
                    <a:pt x="0" y="2410309"/>
                  </a:lnTo>
                  <a:lnTo>
                    <a:pt x="0" y="189856"/>
                  </a:lnTo>
                  <a:close/>
                </a:path>
              </a:pathLst>
            </a:custGeom>
            <a:ln w="27278">
              <a:solidFill>
                <a:srgbClr val="0450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26106" rIns="0" bIns="0" rtlCol="0" vert="horz">
            <a:spAutoFit/>
          </a:bodyPr>
          <a:lstStyle/>
          <a:p>
            <a:pPr algn="ctr" marL="3719829">
              <a:lnSpc>
                <a:spcPct val="100000"/>
              </a:lnSpc>
              <a:spcBef>
                <a:spcPts val="320"/>
              </a:spcBef>
            </a:pPr>
            <a:r>
              <a:rPr dirty="0" spc="-20" b="1">
                <a:latin typeface="Trebuchet MS"/>
                <a:cs typeface="Trebuchet MS"/>
              </a:rPr>
              <a:t>Клинический</a:t>
            </a:r>
            <a:r>
              <a:rPr dirty="0" spc="-13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анализ</a:t>
            </a:r>
            <a:r>
              <a:rPr dirty="0" spc="-95" b="1">
                <a:latin typeface="Trebuchet MS"/>
                <a:cs typeface="Trebuchet MS"/>
              </a:rPr>
              <a:t> </a:t>
            </a:r>
            <a:r>
              <a:rPr dirty="0" spc="15" b="1">
                <a:latin typeface="Trebuchet MS"/>
                <a:cs typeface="Trebuchet MS"/>
              </a:rPr>
              <a:t>крови</a:t>
            </a:r>
            <a:r>
              <a:rPr dirty="0" spc="-110" b="1">
                <a:latin typeface="Trebuchet MS"/>
                <a:cs typeface="Trebuchet MS"/>
              </a:rPr>
              <a:t> </a:t>
            </a:r>
            <a:r>
              <a:rPr dirty="0" spc="-35"/>
              <a:t>не</a:t>
            </a:r>
            <a:r>
              <a:rPr dirty="0" spc="-100"/>
              <a:t> </a:t>
            </a:r>
            <a:r>
              <a:rPr dirty="0" spc="-50"/>
              <a:t>позднее</a:t>
            </a:r>
            <a:r>
              <a:rPr dirty="0" spc="-85"/>
              <a:t> </a:t>
            </a:r>
            <a:r>
              <a:rPr dirty="0" spc="-360"/>
              <a:t>12</a:t>
            </a:r>
            <a:r>
              <a:rPr dirty="0" spc="-90"/>
              <a:t> </a:t>
            </a:r>
            <a:r>
              <a:rPr dirty="0"/>
              <a:t>часов</a:t>
            </a:r>
            <a:r>
              <a:rPr dirty="0" spc="-100"/>
              <a:t> </a:t>
            </a:r>
            <a:r>
              <a:rPr dirty="0" spc="-40"/>
              <a:t>после</a:t>
            </a:r>
            <a:r>
              <a:rPr dirty="0" spc="-90"/>
              <a:t> </a:t>
            </a:r>
            <a:r>
              <a:rPr dirty="0" spc="-35"/>
              <a:t>поступления</a:t>
            </a:r>
            <a:r>
              <a:rPr dirty="0" spc="-60"/>
              <a:t> </a:t>
            </a:r>
            <a:r>
              <a:rPr dirty="0" spc="-270"/>
              <a:t>х</a:t>
            </a:r>
            <a:r>
              <a:rPr dirty="0" spc="-125"/>
              <a:t> </a:t>
            </a:r>
            <a:r>
              <a:rPr dirty="0" spc="-465"/>
              <a:t>1</a:t>
            </a:r>
            <a:r>
              <a:rPr dirty="0" spc="-434"/>
              <a:t> </a:t>
            </a:r>
            <a:r>
              <a:rPr dirty="0" spc="-20"/>
              <a:t>раз</a:t>
            </a:r>
            <a:r>
              <a:rPr dirty="0" spc="-95"/>
              <a:t> </a:t>
            </a:r>
            <a:r>
              <a:rPr dirty="0" spc="85"/>
              <a:t>в</a:t>
            </a:r>
            <a:r>
              <a:rPr dirty="0" spc="-100"/>
              <a:t> </a:t>
            </a:r>
            <a:r>
              <a:rPr dirty="0" spc="-315"/>
              <a:t>2-3</a:t>
            </a:r>
            <a:r>
              <a:rPr dirty="0" spc="-100"/>
              <a:t> </a:t>
            </a:r>
            <a:r>
              <a:rPr dirty="0" spc="-40"/>
              <a:t>дня</a:t>
            </a:r>
          </a:p>
          <a:p>
            <a:pPr algn="ctr" marL="3719829">
              <a:lnSpc>
                <a:spcPct val="100000"/>
              </a:lnSpc>
              <a:spcBef>
                <a:spcPts val="220"/>
              </a:spcBef>
            </a:pPr>
            <a:r>
              <a:rPr dirty="0" spc="-30" b="1">
                <a:latin typeface="Trebuchet MS"/>
                <a:cs typeface="Trebuchet MS"/>
              </a:rPr>
              <a:t>Биохимические</a:t>
            </a:r>
            <a:r>
              <a:rPr dirty="0" spc="-135" b="1">
                <a:latin typeface="Trebuchet MS"/>
                <a:cs typeface="Trebuchet MS"/>
              </a:rPr>
              <a:t> </a:t>
            </a:r>
            <a:r>
              <a:rPr dirty="0" spc="-25" b="1">
                <a:latin typeface="Trebuchet MS"/>
                <a:cs typeface="Trebuchet MS"/>
              </a:rPr>
              <a:t>исследования</a:t>
            </a:r>
            <a:r>
              <a:rPr dirty="0" spc="-125" b="1">
                <a:latin typeface="Trebuchet MS"/>
                <a:cs typeface="Trebuchet MS"/>
              </a:rPr>
              <a:t> </a:t>
            </a:r>
            <a:r>
              <a:rPr dirty="0" spc="-270"/>
              <a:t>х</a:t>
            </a:r>
            <a:r>
              <a:rPr dirty="0" spc="-110"/>
              <a:t> </a:t>
            </a:r>
            <a:r>
              <a:rPr dirty="0" spc="-465"/>
              <a:t>1</a:t>
            </a:r>
            <a:r>
              <a:rPr dirty="0" spc="-425"/>
              <a:t> </a:t>
            </a:r>
            <a:r>
              <a:rPr dirty="0" spc="-20"/>
              <a:t>раз</a:t>
            </a:r>
            <a:r>
              <a:rPr dirty="0" spc="-105"/>
              <a:t> </a:t>
            </a:r>
            <a:r>
              <a:rPr dirty="0" spc="85"/>
              <a:t>в</a:t>
            </a:r>
            <a:r>
              <a:rPr dirty="0" spc="-110"/>
              <a:t> </a:t>
            </a:r>
            <a:r>
              <a:rPr dirty="0" spc="-315"/>
              <a:t>2-3</a:t>
            </a:r>
            <a:r>
              <a:rPr dirty="0" spc="-110"/>
              <a:t> </a:t>
            </a:r>
            <a:r>
              <a:rPr dirty="0" spc="-40"/>
              <a:t>дня</a:t>
            </a:r>
          </a:p>
          <a:p>
            <a:pPr algn="ctr" marL="3719829">
              <a:lnSpc>
                <a:spcPct val="100000"/>
              </a:lnSpc>
              <a:spcBef>
                <a:spcPts val="220"/>
              </a:spcBef>
            </a:pPr>
            <a:r>
              <a:rPr dirty="0" spc="-80" b="1">
                <a:latin typeface="Trebuchet MS"/>
                <a:cs typeface="Trebuchet MS"/>
              </a:rPr>
              <a:t>К</a:t>
            </a:r>
            <a:r>
              <a:rPr dirty="0" spc="10" b="1">
                <a:latin typeface="Trebuchet MS"/>
                <a:cs typeface="Trebuchet MS"/>
              </a:rPr>
              <a:t>онтр</a:t>
            </a:r>
            <a:r>
              <a:rPr dirty="0" spc="-15" b="1">
                <a:latin typeface="Trebuchet MS"/>
                <a:cs typeface="Trebuchet MS"/>
              </a:rPr>
              <a:t>о</a:t>
            </a:r>
            <a:r>
              <a:rPr dirty="0" spc="-40" b="1">
                <a:latin typeface="Trebuchet MS"/>
                <a:cs typeface="Trebuchet MS"/>
              </a:rPr>
              <a:t>ль</a:t>
            </a:r>
            <a:r>
              <a:rPr dirty="0" spc="-110" b="1">
                <a:latin typeface="Trebuchet MS"/>
                <a:cs typeface="Trebuchet MS"/>
              </a:rPr>
              <a:t> </a:t>
            </a:r>
            <a:r>
              <a:rPr dirty="0" spc="-95" b="1">
                <a:latin typeface="Trebuchet MS"/>
                <a:cs typeface="Trebuchet MS"/>
              </a:rPr>
              <a:t>г</a:t>
            </a:r>
            <a:r>
              <a:rPr dirty="0" spc="-35" b="1">
                <a:latin typeface="Trebuchet MS"/>
                <a:cs typeface="Trebuchet MS"/>
              </a:rPr>
              <a:t>ем</a:t>
            </a:r>
            <a:r>
              <a:rPr dirty="0" spc="-40" b="1">
                <a:latin typeface="Trebuchet MS"/>
                <a:cs typeface="Trebuchet MS"/>
              </a:rPr>
              <a:t>о</a:t>
            </a:r>
            <a:r>
              <a:rPr dirty="0" spc="-55" b="1">
                <a:latin typeface="Trebuchet MS"/>
                <a:cs typeface="Trebuchet MS"/>
              </a:rPr>
              <a:t>с</a:t>
            </a:r>
            <a:r>
              <a:rPr dirty="0" spc="-70" b="1">
                <a:latin typeface="Trebuchet MS"/>
                <a:cs typeface="Trebuchet MS"/>
              </a:rPr>
              <a:t>т</a:t>
            </a:r>
            <a:r>
              <a:rPr dirty="0" spc="25" b="1">
                <a:latin typeface="Trebuchet MS"/>
                <a:cs typeface="Trebuchet MS"/>
              </a:rPr>
              <a:t>а</a:t>
            </a:r>
            <a:r>
              <a:rPr dirty="0" spc="10" b="1">
                <a:latin typeface="Trebuchet MS"/>
                <a:cs typeface="Trebuchet MS"/>
              </a:rPr>
              <a:t>з</a:t>
            </a:r>
            <a:r>
              <a:rPr dirty="0" spc="-105" b="1">
                <a:latin typeface="Trebuchet MS"/>
                <a:cs typeface="Trebuchet MS"/>
              </a:rPr>
              <a:t>а:</a:t>
            </a:r>
          </a:p>
          <a:p>
            <a:pPr algn="ctr" marL="3719829">
              <a:lnSpc>
                <a:spcPct val="100000"/>
              </a:lnSpc>
              <a:spcBef>
                <a:spcPts val="5"/>
              </a:spcBef>
            </a:pPr>
            <a:r>
              <a:rPr dirty="0" spc="-60"/>
              <a:t>Коагулограмма</a:t>
            </a:r>
            <a:r>
              <a:rPr dirty="0" spc="-75"/>
              <a:t> </a:t>
            </a:r>
            <a:r>
              <a:rPr dirty="0" spc="-100"/>
              <a:t>(АЧТВ,</a:t>
            </a:r>
            <a:r>
              <a:rPr dirty="0" spc="-95"/>
              <a:t> </a:t>
            </a:r>
            <a:r>
              <a:rPr dirty="0" spc="-50"/>
              <a:t>протромбиновое</a:t>
            </a:r>
            <a:r>
              <a:rPr dirty="0" spc="-70"/>
              <a:t> </a:t>
            </a:r>
            <a:r>
              <a:rPr dirty="0" spc="-15"/>
              <a:t>время,</a:t>
            </a:r>
            <a:r>
              <a:rPr dirty="0" spc="-95"/>
              <a:t> </a:t>
            </a:r>
            <a:r>
              <a:rPr dirty="0" spc="-40"/>
              <a:t>фибриноген)</a:t>
            </a:r>
            <a:r>
              <a:rPr dirty="0" spc="-90"/>
              <a:t> </a:t>
            </a:r>
            <a:r>
              <a:rPr dirty="0" spc="-270"/>
              <a:t>х</a:t>
            </a:r>
            <a:r>
              <a:rPr dirty="0" spc="-90"/>
              <a:t> </a:t>
            </a:r>
            <a:r>
              <a:rPr dirty="0" spc="-465"/>
              <a:t>1</a:t>
            </a:r>
            <a:r>
              <a:rPr dirty="0" spc="-250"/>
              <a:t> </a:t>
            </a:r>
            <a:r>
              <a:rPr dirty="0" spc="-20"/>
              <a:t>раз</a:t>
            </a:r>
            <a:r>
              <a:rPr dirty="0" spc="-95"/>
              <a:t> </a:t>
            </a:r>
            <a:r>
              <a:rPr dirty="0" spc="90"/>
              <a:t>в</a:t>
            </a:r>
            <a:r>
              <a:rPr dirty="0" spc="-100"/>
              <a:t> </a:t>
            </a:r>
            <a:r>
              <a:rPr dirty="0" spc="-315"/>
              <a:t>2-3</a:t>
            </a:r>
            <a:r>
              <a:rPr dirty="0" spc="-100"/>
              <a:t> </a:t>
            </a:r>
            <a:r>
              <a:rPr dirty="0" spc="-55"/>
              <a:t>дня,</a:t>
            </a:r>
            <a:r>
              <a:rPr dirty="0" spc="-90"/>
              <a:t> </a:t>
            </a:r>
            <a:r>
              <a:rPr dirty="0" spc="-130"/>
              <a:t>D-димер</a:t>
            </a:r>
            <a:r>
              <a:rPr dirty="0" spc="-95"/>
              <a:t> </a:t>
            </a:r>
            <a:r>
              <a:rPr dirty="0" spc="-50"/>
              <a:t>по</a:t>
            </a:r>
            <a:r>
              <a:rPr dirty="0" spc="-95"/>
              <a:t> </a:t>
            </a:r>
            <a:r>
              <a:rPr dirty="0" spc="-20"/>
              <a:t>показаниям</a:t>
            </a:r>
          </a:p>
          <a:p>
            <a:pPr algn="ctr" marL="3719829">
              <a:lnSpc>
                <a:spcPct val="100000"/>
              </a:lnSpc>
              <a:spcBef>
                <a:spcPts val="220"/>
              </a:spcBef>
            </a:pPr>
            <a:r>
              <a:rPr dirty="0" spc="-15" b="1">
                <a:latin typeface="Trebuchet MS"/>
                <a:cs typeface="Trebuchet MS"/>
              </a:rPr>
              <a:t>СРБ</a:t>
            </a:r>
            <a:r>
              <a:rPr dirty="0" spc="-120" b="1">
                <a:latin typeface="Trebuchet MS"/>
                <a:cs typeface="Trebuchet MS"/>
              </a:rPr>
              <a:t> </a:t>
            </a:r>
            <a:r>
              <a:rPr dirty="0" spc="-35"/>
              <a:t>не</a:t>
            </a:r>
            <a:r>
              <a:rPr dirty="0" spc="-105"/>
              <a:t> </a:t>
            </a:r>
            <a:r>
              <a:rPr dirty="0" spc="-50"/>
              <a:t>позднее</a:t>
            </a:r>
            <a:r>
              <a:rPr dirty="0" spc="-95"/>
              <a:t> </a:t>
            </a:r>
            <a:r>
              <a:rPr dirty="0" spc="-260"/>
              <a:t>24</a:t>
            </a:r>
            <a:r>
              <a:rPr dirty="0" spc="-105"/>
              <a:t> </a:t>
            </a:r>
            <a:r>
              <a:rPr dirty="0"/>
              <a:t>часов</a:t>
            </a:r>
            <a:r>
              <a:rPr dirty="0" spc="-105"/>
              <a:t> </a:t>
            </a:r>
            <a:r>
              <a:rPr dirty="0" spc="-85"/>
              <a:t>от</a:t>
            </a:r>
            <a:r>
              <a:rPr dirty="0" spc="-100"/>
              <a:t> </a:t>
            </a:r>
            <a:r>
              <a:rPr dirty="0" spc="-40"/>
              <a:t>поступления,</a:t>
            </a:r>
            <a:r>
              <a:rPr dirty="0" spc="-75"/>
              <a:t> </a:t>
            </a:r>
            <a:r>
              <a:rPr dirty="0" spc="-40"/>
              <a:t>далее</a:t>
            </a:r>
            <a:r>
              <a:rPr dirty="0" spc="-90"/>
              <a:t> </a:t>
            </a:r>
            <a:r>
              <a:rPr dirty="0" spc="40"/>
              <a:t>–</a:t>
            </a:r>
            <a:r>
              <a:rPr dirty="0" spc="-105"/>
              <a:t> </a:t>
            </a:r>
            <a:r>
              <a:rPr dirty="0" spc="-35"/>
              <a:t>не</a:t>
            </a:r>
            <a:r>
              <a:rPr dirty="0" spc="-105"/>
              <a:t> </a:t>
            </a:r>
            <a:r>
              <a:rPr dirty="0" spc="-50"/>
              <a:t>реже</a:t>
            </a:r>
            <a:r>
              <a:rPr dirty="0" spc="-110"/>
              <a:t> </a:t>
            </a:r>
            <a:r>
              <a:rPr dirty="0" spc="-250"/>
              <a:t>2</a:t>
            </a:r>
            <a:r>
              <a:rPr dirty="0" spc="-95"/>
              <a:t> </a:t>
            </a:r>
            <a:r>
              <a:rPr dirty="0" spc="-20"/>
              <a:t>раз</a:t>
            </a:r>
            <a:r>
              <a:rPr dirty="0" spc="-105"/>
              <a:t> </a:t>
            </a:r>
            <a:r>
              <a:rPr dirty="0" spc="85"/>
              <a:t>в</a:t>
            </a:r>
            <a:r>
              <a:rPr dirty="0" spc="-100"/>
              <a:t> </a:t>
            </a:r>
            <a:r>
              <a:rPr dirty="0" spc="-70"/>
              <a:t>неделю,</a:t>
            </a:r>
          </a:p>
          <a:p>
            <a:pPr algn="ctr" marL="3719829">
              <a:lnSpc>
                <a:spcPct val="100000"/>
              </a:lnSpc>
              <a:spcBef>
                <a:spcPts val="10"/>
              </a:spcBef>
            </a:pPr>
            <a:r>
              <a:rPr dirty="0" spc="-20" b="1">
                <a:latin typeface="Trebuchet MS"/>
                <a:cs typeface="Trebuchet MS"/>
              </a:rPr>
              <a:t>Прокальцитонин,</a:t>
            </a:r>
            <a:r>
              <a:rPr dirty="0" spc="-114" b="1">
                <a:latin typeface="Trebuchet MS"/>
                <a:cs typeface="Trebuchet MS"/>
              </a:rPr>
              <a:t> </a:t>
            </a:r>
            <a:r>
              <a:rPr dirty="0" spc="10" b="1">
                <a:latin typeface="Trebuchet MS"/>
                <a:cs typeface="Trebuchet MS"/>
              </a:rPr>
              <a:t>Ферритин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spc="40"/>
              <a:t>–</a:t>
            </a:r>
            <a:r>
              <a:rPr dirty="0" spc="-120"/>
              <a:t> </a:t>
            </a:r>
            <a:r>
              <a:rPr dirty="0" spc="-50"/>
              <a:t>по</a:t>
            </a:r>
            <a:r>
              <a:rPr dirty="0" spc="-105"/>
              <a:t> </a:t>
            </a:r>
            <a:r>
              <a:rPr dirty="0" spc="-20"/>
              <a:t>показаниям</a:t>
            </a:r>
          </a:p>
          <a:p>
            <a:pPr algn="ctr" marL="3719829">
              <a:lnSpc>
                <a:spcPct val="100000"/>
              </a:lnSpc>
              <a:spcBef>
                <a:spcPts val="219"/>
              </a:spcBef>
            </a:pPr>
            <a:r>
              <a:rPr dirty="0" spc="-95" b="1">
                <a:latin typeface="Trebuchet MS"/>
                <a:cs typeface="Trebuchet MS"/>
              </a:rPr>
              <a:t>И</a:t>
            </a:r>
            <a:r>
              <a:rPr dirty="0" spc="-90" b="1">
                <a:latin typeface="Trebuchet MS"/>
                <a:cs typeface="Trebuchet MS"/>
              </a:rPr>
              <a:t>Л</a:t>
            </a:r>
            <a:r>
              <a:rPr dirty="0" spc="75" b="1">
                <a:latin typeface="Trebuchet MS"/>
                <a:cs typeface="Trebuchet MS"/>
              </a:rPr>
              <a:t>-</a:t>
            </a:r>
            <a:r>
              <a:rPr dirty="0" spc="-45" b="1">
                <a:latin typeface="Trebuchet MS"/>
                <a:cs typeface="Trebuchet MS"/>
              </a:rPr>
              <a:t>6</a:t>
            </a:r>
            <a:r>
              <a:rPr dirty="0" spc="-110" b="1">
                <a:latin typeface="Trebuchet MS"/>
                <a:cs typeface="Trebuchet MS"/>
              </a:rPr>
              <a:t> </a:t>
            </a:r>
            <a:r>
              <a:rPr dirty="0" spc="-50"/>
              <a:t>при</a:t>
            </a:r>
            <a:r>
              <a:rPr dirty="0" spc="-105"/>
              <a:t> </a:t>
            </a:r>
            <a:r>
              <a:rPr dirty="0" spc="-170"/>
              <a:t>д</a:t>
            </a:r>
            <a:r>
              <a:rPr dirty="0" spc="-60"/>
              <a:t>оступ</a:t>
            </a:r>
            <a:r>
              <a:rPr dirty="0" spc="-80"/>
              <a:t>н</a:t>
            </a:r>
            <a:r>
              <a:rPr dirty="0" spc="-65"/>
              <a:t>ости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271766" y="6631885"/>
            <a:ext cx="15254605" cy="3596640"/>
            <a:chOff x="4271766" y="6631885"/>
            <a:chExt cx="15254605" cy="3596640"/>
          </a:xfrm>
        </p:grpSpPr>
        <p:sp>
          <p:nvSpPr>
            <p:cNvPr id="12" name="object 12"/>
            <p:cNvSpPr/>
            <p:nvPr/>
          </p:nvSpPr>
          <p:spPr>
            <a:xfrm>
              <a:off x="4285419" y="6645537"/>
              <a:ext cx="15227300" cy="3569335"/>
            </a:xfrm>
            <a:custGeom>
              <a:avLst/>
              <a:gdLst/>
              <a:ahLst/>
              <a:cxnLst/>
              <a:rect l="l" t="t" r="r" b="b"/>
              <a:pathLst>
                <a:path w="15227300" h="3569334">
                  <a:moveTo>
                    <a:pt x="14990057" y="0"/>
                  </a:moveTo>
                  <a:lnTo>
                    <a:pt x="236684" y="0"/>
                  </a:lnTo>
                  <a:lnTo>
                    <a:pt x="188973" y="4807"/>
                  </a:lnTo>
                  <a:lnTo>
                    <a:pt x="144540" y="18594"/>
                  </a:lnTo>
                  <a:lnTo>
                    <a:pt x="104335" y="40412"/>
                  </a:lnTo>
                  <a:lnTo>
                    <a:pt x="69309" y="69309"/>
                  </a:lnTo>
                  <a:lnTo>
                    <a:pt x="40412" y="104335"/>
                  </a:lnTo>
                  <a:lnTo>
                    <a:pt x="18594" y="144540"/>
                  </a:lnTo>
                  <a:lnTo>
                    <a:pt x="4807" y="188973"/>
                  </a:lnTo>
                  <a:lnTo>
                    <a:pt x="0" y="236684"/>
                  </a:lnTo>
                  <a:lnTo>
                    <a:pt x="0" y="3332406"/>
                  </a:lnTo>
                  <a:lnTo>
                    <a:pt x="4807" y="3380117"/>
                  </a:lnTo>
                  <a:lnTo>
                    <a:pt x="18594" y="3424550"/>
                  </a:lnTo>
                  <a:lnTo>
                    <a:pt x="40412" y="3464755"/>
                  </a:lnTo>
                  <a:lnTo>
                    <a:pt x="69309" y="3499781"/>
                  </a:lnTo>
                  <a:lnTo>
                    <a:pt x="104335" y="3528679"/>
                  </a:lnTo>
                  <a:lnTo>
                    <a:pt x="144540" y="3550496"/>
                  </a:lnTo>
                  <a:lnTo>
                    <a:pt x="188973" y="3564284"/>
                  </a:lnTo>
                  <a:lnTo>
                    <a:pt x="236684" y="3569091"/>
                  </a:lnTo>
                  <a:lnTo>
                    <a:pt x="14990057" y="3569091"/>
                  </a:lnTo>
                  <a:lnTo>
                    <a:pt x="15037767" y="3564284"/>
                  </a:lnTo>
                  <a:lnTo>
                    <a:pt x="15082200" y="3550496"/>
                  </a:lnTo>
                  <a:lnTo>
                    <a:pt x="15122405" y="3528679"/>
                  </a:lnTo>
                  <a:lnTo>
                    <a:pt x="15157432" y="3499781"/>
                  </a:lnTo>
                  <a:lnTo>
                    <a:pt x="15186329" y="3464755"/>
                  </a:lnTo>
                  <a:lnTo>
                    <a:pt x="15208147" y="3424550"/>
                  </a:lnTo>
                  <a:lnTo>
                    <a:pt x="15221934" y="3380117"/>
                  </a:lnTo>
                  <a:lnTo>
                    <a:pt x="15226741" y="3332406"/>
                  </a:lnTo>
                  <a:lnTo>
                    <a:pt x="15226741" y="236684"/>
                  </a:lnTo>
                  <a:lnTo>
                    <a:pt x="15221934" y="188973"/>
                  </a:lnTo>
                  <a:lnTo>
                    <a:pt x="15208147" y="144540"/>
                  </a:lnTo>
                  <a:lnTo>
                    <a:pt x="15186329" y="104335"/>
                  </a:lnTo>
                  <a:lnTo>
                    <a:pt x="15157432" y="69309"/>
                  </a:lnTo>
                  <a:lnTo>
                    <a:pt x="15122405" y="40412"/>
                  </a:lnTo>
                  <a:lnTo>
                    <a:pt x="15082200" y="18594"/>
                  </a:lnTo>
                  <a:lnTo>
                    <a:pt x="15037767" y="4807"/>
                  </a:lnTo>
                  <a:lnTo>
                    <a:pt x="1499005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85419" y="6645537"/>
              <a:ext cx="15227300" cy="3569335"/>
            </a:xfrm>
            <a:custGeom>
              <a:avLst/>
              <a:gdLst/>
              <a:ahLst/>
              <a:cxnLst/>
              <a:rect l="l" t="t" r="r" b="b"/>
              <a:pathLst>
                <a:path w="15227300" h="3569334">
                  <a:moveTo>
                    <a:pt x="0" y="236684"/>
                  </a:moveTo>
                  <a:lnTo>
                    <a:pt x="4807" y="188973"/>
                  </a:lnTo>
                  <a:lnTo>
                    <a:pt x="18594" y="144540"/>
                  </a:lnTo>
                  <a:lnTo>
                    <a:pt x="40412" y="104335"/>
                  </a:lnTo>
                  <a:lnTo>
                    <a:pt x="69309" y="69309"/>
                  </a:lnTo>
                  <a:lnTo>
                    <a:pt x="104335" y="40412"/>
                  </a:lnTo>
                  <a:lnTo>
                    <a:pt x="144540" y="18594"/>
                  </a:lnTo>
                  <a:lnTo>
                    <a:pt x="188973" y="4807"/>
                  </a:lnTo>
                  <a:lnTo>
                    <a:pt x="236684" y="0"/>
                  </a:lnTo>
                  <a:lnTo>
                    <a:pt x="14990057" y="0"/>
                  </a:lnTo>
                  <a:lnTo>
                    <a:pt x="15037767" y="4807"/>
                  </a:lnTo>
                  <a:lnTo>
                    <a:pt x="15082200" y="18594"/>
                  </a:lnTo>
                  <a:lnTo>
                    <a:pt x="15122405" y="40412"/>
                  </a:lnTo>
                  <a:lnTo>
                    <a:pt x="15157432" y="69309"/>
                  </a:lnTo>
                  <a:lnTo>
                    <a:pt x="15186329" y="104335"/>
                  </a:lnTo>
                  <a:lnTo>
                    <a:pt x="15208147" y="144540"/>
                  </a:lnTo>
                  <a:lnTo>
                    <a:pt x="15221934" y="188973"/>
                  </a:lnTo>
                  <a:lnTo>
                    <a:pt x="15226741" y="236684"/>
                  </a:lnTo>
                  <a:lnTo>
                    <a:pt x="15226741" y="3332406"/>
                  </a:lnTo>
                  <a:lnTo>
                    <a:pt x="15221934" y="3380117"/>
                  </a:lnTo>
                  <a:lnTo>
                    <a:pt x="15208147" y="3424550"/>
                  </a:lnTo>
                  <a:lnTo>
                    <a:pt x="15186329" y="3464755"/>
                  </a:lnTo>
                  <a:lnTo>
                    <a:pt x="15157432" y="3499781"/>
                  </a:lnTo>
                  <a:lnTo>
                    <a:pt x="15122405" y="3528679"/>
                  </a:lnTo>
                  <a:lnTo>
                    <a:pt x="15082200" y="3550496"/>
                  </a:lnTo>
                  <a:lnTo>
                    <a:pt x="15037767" y="3564284"/>
                  </a:lnTo>
                  <a:lnTo>
                    <a:pt x="14990057" y="3569091"/>
                  </a:lnTo>
                  <a:lnTo>
                    <a:pt x="236684" y="3569091"/>
                  </a:lnTo>
                  <a:lnTo>
                    <a:pt x="188973" y="3564284"/>
                  </a:lnTo>
                  <a:lnTo>
                    <a:pt x="144540" y="3550496"/>
                  </a:lnTo>
                  <a:lnTo>
                    <a:pt x="104335" y="3528679"/>
                  </a:lnTo>
                  <a:lnTo>
                    <a:pt x="69309" y="3499781"/>
                  </a:lnTo>
                  <a:lnTo>
                    <a:pt x="40412" y="3464755"/>
                  </a:lnTo>
                  <a:lnTo>
                    <a:pt x="18594" y="3424550"/>
                  </a:lnTo>
                  <a:lnTo>
                    <a:pt x="4807" y="3380117"/>
                  </a:lnTo>
                  <a:lnTo>
                    <a:pt x="0" y="3332406"/>
                  </a:lnTo>
                  <a:lnTo>
                    <a:pt x="0" y="236684"/>
                  </a:lnTo>
                  <a:close/>
                </a:path>
              </a:pathLst>
            </a:custGeom>
            <a:ln w="272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278378" y="6805145"/>
            <a:ext cx="13240385" cy="324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Trebuchet MS"/>
                <a:cs typeface="Trebuchet MS"/>
              </a:rPr>
              <a:t>Клинический</a:t>
            </a:r>
            <a:r>
              <a:rPr dirty="0" sz="2000" spc="-135" b="1">
                <a:latin typeface="Trebuchet MS"/>
                <a:cs typeface="Trebuchet MS"/>
              </a:rPr>
              <a:t> </a:t>
            </a:r>
            <a:r>
              <a:rPr dirty="0" sz="2000" spc="15" b="1">
                <a:latin typeface="Trebuchet MS"/>
                <a:cs typeface="Trebuchet MS"/>
              </a:rPr>
              <a:t>ан</a:t>
            </a:r>
            <a:r>
              <a:rPr dirty="0" sz="2000" spc="5" b="1">
                <a:latin typeface="Trebuchet MS"/>
                <a:cs typeface="Trebuchet MS"/>
              </a:rPr>
              <a:t>а</a:t>
            </a:r>
            <a:r>
              <a:rPr dirty="0" sz="2000" spc="-10" b="1">
                <a:latin typeface="Trebuchet MS"/>
                <a:cs typeface="Trebuchet MS"/>
              </a:rPr>
              <a:t>лиз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spc="15" b="1">
                <a:latin typeface="Trebuchet MS"/>
                <a:cs typeface="Trebuchet MS"/>
              </a:rPr>
              <a:t>крови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35">
                <a:latin typeface="Lucida Sans Unicode"/>
                <a:cs typeface="Lucida Sans Unicode"/>
              </a:rPr>
              <a:t>не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позднее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260">
                <a:latin typeface="Lucida Sans Unicode"/>
                <a:cs typeface="Lucida Sans Unicode"/>
              </a:rPr>
              <a:t>3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 spc="5">
                <a:latin typeface="Lucida Sans Unicode"/>
                <a:cs typeface="Lucida Sans Unicode"/>
              </a:rPr>
              <a:t>часов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после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поступления,</a:t>
            </a:r>
            <a:r>
              <a:rPr dirty="0" sz="2000" spc="-6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ежедневно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по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показаниям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2000" spc="-30" b="1">
                <a:latin typeface="Trebuchet MS"/>
                <a:cs typeface="Trebuchet MS"/>
              </a:rPr>
              <a:t>Биохимические</a:t>
            </a:r>
            <a:r>
              <a:rPr dirty="0" sz="2000" spc="-125" b="1">
                <a:latin typeface="Trebuchet MS"/>
                <a:cs typeface="Trebuchet MS"/>
              </a:rPr>
              <a:t> </a:t>
            </a:r>
            <a:r>
              <a:rPr dirty="0" sz="2000" spc="-25" b="1">
                <a:latin typeface="Trebuchet MS"/>
                <a:cs typeface="Trebuchet MS"/>
              </a:rPr>
              <a:t>исследования</a:t>
            </a:r>
            <a:r>
              <a:rPr dirty="0" sz="2000" spc="-110" b="1">
                <a:latin typeface="Trebuchet MS"/>
                <a:cs typeface="Trebuchet MS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(обязательные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590">
                <a:latin typeface="Lucida Sans Unicode"/>
                <a:cs typeface="Lucida Sans Unicode"/>
              </a:rPr>
              <a:t>+</a:t>
            </a:r>
            <a:r>
              <a:rPr dirty="0" sz="2000" spc="-21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электролиты,</a:t>
            </a:r>
            <a:r>
              <a:rPr dirty="0" sz="2000" spc="-6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альбумин,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лактат)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ежедневно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по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показаниям</a:t>
            </a:r>
            <a:endParaRPr sz="2000">
              <a:latin typeface="Lucida Sans Unicode"/>
              <a:cs typeface="Lucida Sans Unicode"/>
            </a:endParaRPr>
          </a:p>
          <a:p>
            <a:pPr algn="ctr" marL="1800860" marR="1794510" indent="1905">
              <a:lnSpc>
                <a:spcPct val="104700"/>
              </a:lnSpc>
              <a:spcBef>
                <a:spcPts val="110"/>
              </a:spcBef>
            </a:pPr>
            <a:r>
              <a:rPr dirty="0" sz="2000" spc="-10" b="1">
                <a:latin typeface="Trebuchet MS"/>
                <a:cs typeface="Trebuchet MS"/>
              </a:rPr>
              <a:t>Контроль </a:t>
            </a:r>
            <a:r>
              <a:rPr dirty="0" sz="2000" spc="-45" b="1">
                <a:latin typeface="Trebuchet MS"/>
                <a:cs typeface="Trebuchet MS"/>
              </a:rPr>
              <a:t>гемостаза: </a:t>
            </a:r>
            <a:r>
              <a:rPr dirty="0" sz="2000" spc="-20" b="1">
                <a:latin typeface="Trebuchet MS"/>
                <a:cs typeface="Trebuchet MS"/>
              </a:rPr>
              <a:t>D-димер </a:t>
            </a:r>
            <a:r>
              <a:rPr dirty="0" sz="2000" spc="-50">
                <a:latin typeface="Lucida Sans Unicode"/>
                <a:cs typeface="Lucida Sans Unicode"/>
              </a:rPr>
              <a:t>при </a:t>
            </a:r>
            <a:r>
              <a:rPr dirty="0" sz="2000" spc="-45">
                <a:latin typeface="Lucida Sans Unicode"/>
                <a:cs typeface="Lucida Sans Unicode"/>
              </a:rPr>
              <a:t>поступлении </a:t>
            </a:r>
            <a:r>
              <a:rPr dirty="0" sz="2000" spc="85">
                <a:latin typeface="Lucida Sans Unicode"/>
                <a:cs typeface="Lucida Sans Unicode"/>
              </a:rPr>
              <a:t>в </a:t>
            </a:r>
            <a:r>
              <a:rPr dirty="0" sz="2000" spc="-110">
                <a:latin typeface="Lucida Sans Unicode"/>
                <a:cs typeface="Lucida Sans Unicode"/>
              </a:rPr>
              <a:t>ОРИТ, </a:t>
            </a:r>
            <a:r>
              <a:rPr dirty="0" sz="2000" spc="-45">
                <a:latin typeface="Lucida Sans Unicode"/>
                <a:cs typeface="Lucida Sans Unicode"/>
              </a:rPr>
              <a:t>далее </a:t>
            </a:r>
            <a:r>
              <a:rPr dirty="0" sz="2000" spc="-50">
                <a:latin typeface="Lucida Sans Unicode"/>
                <a:cs typeface="Lucida Sans Unicode"/>
              </a:rPr>
              <a:t>по </a:t>
            </a:r>
            <a:r>
              <a:rPr dirty="0" sz="2000" spc="-20">
                <a:latin typeface="Lucida Sans Unicode"/>
                <a:cs typeface="Lucida Sans Unicode"/>
              </a:rPr>
              <a:t>показаниям </a:t>
            </a:r>
            <a:r>
              <a:rPr dirty="0" sz="2000" spc="-15">
                <a:latin typeface="Lucida Sans Unicode"/>
                <a:cs typeface="Lucida Sans Unicode"/>
              </a:rPr>
              <a:t> </a:t>
            </a:r>
            <a:r>
              <a:rPr dirty="0" sz="2000" spc="-10" b="1">
                <a:latin typeface="Trebuchet MS"/>
                <a:cs typeface="Trebuchet MS"/>
              </a:rPr>
              <a:t>Коа</a:t>
            </a:r>
            <a:r>
              <a:rPr dirty="0" sz="2000" spc="-20" b="1">
                <a:latin typeface="Trebuchet MS"/>
                <a:cs typeface="Trebuchet MS"/>
              </a:rPr>
              <a:t>г</a:t>
            </a:r>
            <a:r>
              <a:rPr dirty="0" sz="2000" spc="-20" b="1">
                <a:latin typeface="Trebuchet MS"/>
                <a:cs typeface="Trebuchet MS"/>
              </a:rPr>
              <a:t>улогра</a:t>
            </a:r>
            <a:r>
              <a:rPr dirty="0" sz="2000" spc="-35" b="1">
                <a:latin typeface="Trebuchet MS"/>
                <a:cs typeface="Trebuchet MS"/>
              </a:rPr>
              <a:t>м</a:t>
            </a:r>
            <a:r>
              <a:rPr dirty="0" sz="2000" spc="-30" b="1">
                <a:latin typeface="Trebuchet MS"/>
                <a:cs typeface="Trebuchet MS"/>
              </a:rPr>
              <a:t>ма</a:t>
            </a:r>
            <a:r>
              <a:rPr dirty="0" sz="2000" spc="-40" b="1">
                <a:latin typeface="Trebuchet MS"/>
                <a:cs typeface="Trebuchet MS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(АЧТВ,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протромбиновое</a:t>
            </a:r>
            <a:r>
              <a:rPr dirty="0" sz="2000" spc="-70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время,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фи</a:t>
            </a:r>
            <a:r>
              <a:rPr dirty="0" sz="2000" spc="5">
                <a:latin typeface="Lucida Sans Unicode"/>
                <a:cs typeface="Lucida Sans Unicode"/>
              </a:rPr>
              <a:t>б</a:t>
            </a:r>
            <a:r>
              <a:rPr dirty="0" sz="2000" spc="-50">
                <a:latin typeface="Lucida Sans Unicode"/>
                <a:cs typeface="Lucida Sans Unicode"/>
              </a:rPr>
              <a:t>риноген)</a:t>
            </a:r>
            <a:r>
              <a:rPr dirty="0" sz="2000" spc="-9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при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поступ</a:t>
            </a:r>
            <a:r>
              <a:rPr dirty="0" sz="2000" spc="-65">
                <a:latin typeface="Lucida Sans Unicode"/>
                <a:cs typeface="Lucida Sans Unicode"/>
              </a:rPr>
              <a:t>л</a:t>
            </a:r>
            <a:r>
              <a:rPr dirty="0" sz="2000" spc="-40">
                <a:latin typeface="Lucida Sans Unicode"/>
                <a:cs typeface="Lucida Sans Unicode"/>
              </a:rPr>
              <a:t>ении,  </a:t>
            </a:r>
            <a:r>
              <a:rPr dirty="0" sz="2000" spc="-45">
                <a:latin typeface="Lucida Sans Unicode"/>
                <a:cs typeface="Lucida Sans Unicode"/>
              </a:rPr>
              <a:t>далее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по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пока</a:t>
            </a:r>
            <a:r>
              <a:rPr dirty="0" sz="2000" spc="-35">
                <a:latin typeface="Lucida Sans Unicode"/>
                <a:cs typeface="Lucida Sans Unicode"/>
              </a:rPr>
              <a:t>з</a:t>
            </a:r>
            <a:r>
              <a:rPr dirty="0" sz="2000" spc="-25">
                <a:latin typeface="Lucida Sans Unicode"/>
                <a:cs typeface="Lucida Sans Unicode"/>
              </a:rPr>
              <a:t>аниям,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но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не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реже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65">
                <a:latin typeface="Lucida Sans Unicode"/>
                <a:cs typeface="Lucida Sans Unicode"/>
              </a:rPr>
              <a:t>1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раза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85">
                <a:latin typeface="Lucida Sans Unicode"/>
                <a:cs typeface="Lucida Sans Unicode"/>
              </a:rPr>
              <a:t>в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45">
                <a:latin typeface="Lucida Sans Unicode"/>
                <a:cs typeface="Lucida Sans Unicode"/>
              </a:rPr>
              <a:t>2</a:t>
            </a:r>
            <a:r>
              <a:rPr dirty="0" sz="2000" spc="-355">
                <a:latin typeface="Lucida Sans Unicode"/>
                <a:cs typeface="Lucida Sans Unicode"/>
              </a:rPr>
              <a:t>-</a:t>
            </a:r>
            <a:r>
              <a:rPr dirty="0" sz="2000" spc="-260">
                <a:latin typeface="Lucida Sans Unicode"/>
                <a:cs typeface="Lucida Sans Unicode"/>
              </a:rPr>
              <a:t>3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дня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2000" spc="-25" b="1">
                <a:latin typeface="Trebuchet MS"/>
                <a:cs typeface="Trebuchet MS"/>
              </a:rPr>
              <a:t>С</a:t>
            </a:r>
            <a:r>
              <a:rPr dirty="0" sz="2000" spc="-35" b="1">
                <a:latin typeface="Trebuchet MS"/>
                <a:cs typeface="Trebuchet MS"/>
              </a:rPr>
              <a:t>Р</a:t>
            </a:r>
            <a:r>
              <a:rPr dirty="0" sz="2000" b="1">
                <a:latin typeface="Trebuchet MS"/>
                <a:cs typeface="Trebuchet MS"/>
              </a:rPr>
              <a:t>Б</a:t>
            </a:r>
            <a:r>
              <a:rPr dirty="0" sz="2000" spc="-120" b="1">
                <a:latin typeface="Trebuchet MS"/>
                <a:cs typeface="Trebuchet MS"/>
              </a:rPr>
              <a:t> </a:t>
            </a:r>
            <a:r>
              <a:rPr dirty="0" sz="2000" spc="305" b="1">
                <a:latin typeface="Trebuchet MS"/>
                <a:cs typeface="Trebuchet MS"/>
              </a:rPr>
              <a:t>–</a:t>
            </a:r>
            <a:r>
              <a:rPr dirty="0" sz="2000" spc="-135" b="1">
                <a:latin typeface="Trebuchet MS"/>
                <a:cs typeface="Trebuchet MS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не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р</a:t>
            </a:r>
            <a:r>
              <a:rPr dirty="0" sz="2000" spc="-55">
                <a:latin typeface="Lucida Sans Unicode"/>
                <a:cs typeface="Lucida Sans Unicode"/>
              </a:rPr>
              <a:t>е</a:t>
            </a:r>
            <a:r>
              <a:rPr dirty="0" sz="2000" spc="-40">
                <a:latin typeface="Lucida Sans Unicode"/>
                <a:cs typeface="Lucida Sans Unicode"/>
              </a:rPr>
              <a:t>же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465">
                <a:latin typeface="Lucida Sans Unicode"/>
                <a:cs typeface="Lucida Sans Unicode"/>
              </a:rPr>
              <a:t>1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раза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90">
                <a:latin typeface="Lucida Sans Unicode"/>
                <a:cs typeface="Lucida Sans Unicode"/>
              </a:rPr>
              <a:t>в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250">
                <a:latin typeface="Lucida Sans Unicode"/>
                <a:cs typeface="Lucida Sans Unicode"/>
              </a:rPr>
              <a:t>2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дн</a:t>
            </a:r>
            <a:r>
              <a:rPr dirty="0" sz="2000" spc="-30">
                <a:latin typeface="Lucida Sans Unicode"/>
                <a:cs typeface="Lucida Sans Unicode"/>
              </a:rPr>
              <a:t>я</a:t>
            </a:r>
            <a:r>
              <a:rPr dirty="0" sz="2000" spc="-105">
                <a:latin typeface="Lucida Sans Unicode"/>
                <a:cs typeface="Lucida Sans Unicode"/>
              </a:rPr>
              <a:t>,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rebuchet MS"/>
                <a:cs typeface="Trebuchet MS"/>
              </a:rPr>
              <a:t>Прокальцитонин</a:t>
            </a:r>
            <a:r>
              <a:rPr dirty="0" sz="2000" spc="-100" b="1">
                <a:latin typeface="Trebuchet MS"/>
                <a:cs typeface="Trebuchet MS"/>
              </a:rPr>
              <a:t> </a:t>
            </a:r>
            <a:r>
              <a:rPr dirty="0" sz="2000" spc="305" b="1">
                <a:latin typeface="Trebuchet MS"/>
                <a:cs typeface="Trebuchet MS"/>
              </a:rPr>
              <a:t>–</a:t>
            </a:r>
            <a:r>
              <a:rPr dirty="0" sz="2000" spc="-80" b="1">
                <a:latin typeface="Trebuchet MS"/>
                <a:cs typeface="Trebuchet MS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по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показаниям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при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подозрении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на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бактериальную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инфекцию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сепсис</a:t>
            </a:r>
            <a:endParaRPr sz="2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2000" spc="5" b="1">
                <a:latin typeface="Trebuchet MS"/>
                <a:cs typeface="Trebuchet MS"/>
              </a:rPr>
              <a:t>ферритин</a:t>
            </a:r>
            <a:r>
              <a:rPr dirty="0" sz="2000" spc="-240" b="1">
                <a:latin typeface="Trebuchet MS"/>
                <a:cs typeface="Trebuchet MS"/>
              </a:rPr>
              <a:t>,</a:t>
            </a:r>
            <a:r>
              <a:rPr dirty="0" sz="2000" spc="-114" b="1">
                <a:latin typeface="Trebuchet MS"/>
                <a:cs typeface="Trebuchet MS"/>
              </a:rPr>
              <a:t> </a:t>
            </a:r>
            <a:r>
              <a:rPr dirty="0" sz="2000" spc="10" b="1">
                <a:latin typeface="Trebuchet MS"/>
                <a:cs typeface="Trebuchet MS"/>
              </a:rPr>
              <a:t>троп</a:t>
            </a:r>
            <a:r>
              <a:rPr dirty="0" sz="2000" b="1">
                <a:latin typeface="Trebuchet MS"/>
                <a:cs typeface="Trebuchet MS"/>
              </a:rPr>
              <a:t>о</a:t>
            </a:r>
            <a:r>
              <a:rPr dirty="0" sz="2000" b="1">
                <a:latin typeface="Trebuchet MS"/>
                <a:cs typeface="Trebuchet MS"/>
              </a:rPr>
              <a:t>нин</a:t>
            </a:r>
            <a:r>
              <a:rPr dirty="0" sz="2000" spc="-110" b="1">
                <a:latin typeface="Trebuchet MS"/>
                <a:cs typeface="Trebuchet MS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при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60">
                <a:latin typeface="Lucida Sans Unicode"/>
                <a:cs typeface="Lucida Sans Unicode"/>
              </a:rPr>
              <a:t>посту</a:t>
            </a:r>
            <a:r>
              <a:rPr dirty="0" sz="2000" spc="-80">
                <a:latin typeface="Lucida Sans Unicode"/>
                <a:cs typeface="Lucida Sans Unicode"/>
              </a:rPr>
              <a:t>п</a:t>
            </a:r>
            <a:r>
              <a:rPr dirty="0" sz="2000" spc="-25">
                <a:latin typeface="Lucida Sans Unicode"/>
                <a:cs typeface="Lucida Sans Unicode"/>
              </a:rPr>
              <a:t>лении</a:t>
            </a:r>
            <a:r>
              <a:rPr dirty="0" sz="2000" spc="-80">
                <a:latin typeface="Lucida Sans Unicode"/>
                <a:cs typeface="Lucida Sans Unicode"/>
              </a:rPr>
              <a:t> </a:t>
            </a:r>
            <a:r>
              <a:rPr dirty="0" sz="2000" spc="-30">
                <a:latin typeface="Lucida Sans Unicode"/>
                <a:cs typeface="Lucida Sans Unicode"/>
              </a:rPr>
              <a:t>и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85">
                <a:latin typeface="Lucida Sans Unicode"/>
                <a:cs typeface="Lucida Sans Unicode"/>
              </a:rPr>
              <a:t>в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динамике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</a:t>
            </a:r>
            <a:r>
              <a:rPr dirty="0" sz="2000" spc="-60">
                <a:latin typeface="Lucida Sans Unicode"/>
                <a:cs typeface="Lucida Sans Unicode"/>
              </a:rPr>
              <a:t>о</a:t>
            </a:r>
            <a:r>
              <a:rPr dirty="0" sz="2000" spc="-95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показ</a:t>
            </a:r>
            <a:r>
              <a:rPr dirty="0" sz="2000" spc="-35">
                <a:latin typeface="Lucida Sans Unicode"/>
                <a:cs typeface="Lucida Sans Unicode"/>
              </a:rPr>
              <a:t>а</a:t>
            </a:r>
            <a:r>
              <a:rPr dirty="0" sz="2000" spc="-30">
                <a:latin typeface="Lucida Sans Unicode"/>
                <a:cs typeface="Lucida Sans Unicode"/>
              </a:rPr>
              <a:t>ниям;</a:t>
            </a:r>
            <a:endParaRPr sz="2000">
              <a:latin typeface="Lucida Sans Unicode"/>
              <a:cs typeface="Lucida Sans Unicode"/>
            </a:endParaRPr>
          </a:p>
          <a:p>
            <a:pPr algn="ctr" marL="1905">
              <a:lnSpc>
                <a:spcPct val="100000"/>
              </a:lnSpc>
              <a:spcBef>
                <a:spcPts val="220"/>
              </a:spcBef>
            </a:pPr>
            <a:r>
              <a:rPr dirty="0" sz="2000" spc="-80" b="1">
                <a:latin typeface="Trebuchet MS"/>
                <a:cs typeface="Trebuchet MS"/>
              </a:rPr>
              <a:t>ИЛ-6,</a:t>
            </a:r>
            <a:r>
              <a:rPr dirty="0" sz="2000" spc="-110" b="1">
                <a:latin typeface="Trebuchet MS"/>
                <a:cs typeface="Trebuchet MS"/>
              </a:rPr>
              <a:t> </a:t>
            </a:r>
            <a:r>
              <a:rPr dirty="0" sz="2000" spc="5" b="1">
                <a:latin typeface="Trebuchet MS"/>
                <a:cs typeface="Trebuchet MS"/>
              </a:rPr>
              <a:t>NT-proBNP/BNP,</a:t>
            </a:r>
            <a:r>
              <a:rPr dirty="0" sz="2000" spc="-85" b="1">
                <a:latin typeface="Trebuchet MS"/>
                <a:cs typeface="Trebuchet MS"/>
              </a:rPr>
              <a:t> </a:t>
            </a:r>
            <a:r>
              <a:rPr dirty="0" sz="2000" spc="-70" b="1">
                <a:latin typeface="Trebuchet MS"/>
                <a:cs typeface="Trebuchet MS"/>
              </a:rPr>
              <a:t>Т-</a:t>
            </a:r>
            <a:r>
              <a:rPr dirty="0" sz="2000" spc="-125" b="1">
                <a:latin typeface="Trebuchet MS"/>
                <a:cs typeface="Trebuchet MS"/>
              </a:rPr>
              <a:t> </a:t>
            </a:r>
            <a:r>
              <a:rPr dirty="0" sz="2000" spc="-5" b="1">
                <a:latin typeface="Trebuchet MS"/>
                <a:cs typeface="Trebuchet MS"/>
              </a:rPr>
              <a:t>и</a:t>
            </a:r>
            <a:r>
              <a:rPr dirty="0" sz="2000" spc="-130" b="1">
                <a:latin typeface="Trebuchet MS"/>
                <a:cs typeface="Trebuchet MS"/>
              </a:rPr>
              <a:t> </a:t>
            </a:r>
            <a:r>
              <a:rPr dirty="0" sz="2000" spc="10" b="1">
                <a:latin typeface="Trebuchet MS"/>
                <a:cs typeface="Trebuchet MS"/>
              </a:rPr>
              <a:t>В-лимфоциты</a:t>
            </a:r>
            <a:r>
              <a:rPr dirty="0" sz="2000" spc="-114" b="1">
                <a:latin typeface="Trebuchet MS"/>
                <a:cs typeface="Trebuchet MS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при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доступности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484" y="2076423"/>
            <a:ext cx="4117340" cy="1362075"/>
          </a:xfrm>
          <a:custGeom>
            <a:avLst/>
            <a:gdLst/>
            <a:ahLst/>
            <a:cxnLst/>
            <a:rect l="l" t="t" r="r" b="b"/>
            <a:pathLst>
              <a:path w="4117340" h="1362075">
                <a:moveTo>
                  <a:pt x="3435973" y="0"/>
                </a:moveTo>
                <a:lnTo>
                  <a:pt x="0" y="0"/>
                </a:lnTo>
                <a:lnTo>
                  <a:pt x="0" y="1361732"/>
                </a:lnTo>
                <a:lnTo>
                  <a:pt x="3435973" y="1361732"/>
                </a:lnTo>
                <a:lnTo>
                  <a:pt x="4116839" y="680866"/>
                </a:lnTo>
                <a:lnTo>
                  <a:pt x="3435973" y="0"/>
                </a:lnTo>
                <a:close/>
              </a:path>
            </a:pathLst>
          </a:custGeom>
          <a:solidFill>
            <a:srgbClr val="00B8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98213" y="2201388"/>
            <a:ext cx="3165475" cy="1105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Легкое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0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среднетяжелое</a:t>
            </a:r>
            <a:r>
              <a:rPr dirty="0" sz="20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000" spc="-70">
                <a:solidFill>
                  <a:srgbClr val="FFFFFF"/>
                </a:solidFill>
                <a:latin typeface="Lucida Sans Unicode"/>
                <a:cs typeface="Lucida Sans Unicode"/>
              </a:rPr>
              <a:t>Амбул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тор</a:t>
            </a:r>
            <a:r>
              <a:rPr dirty="0" sz="2000" spc="-8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ое</a:t>
            </a:r>
            <a:r>
              <a:rPr dirty="0" sz="2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ле</a:t>
            </a:r>
            <a:r>
              <a:rPr dirty="0" sz="2000" spc="1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ение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2484" y="3714212"/>
            <a:ext cx="4117340" cy="2600325"/>
          </a:xfrm>
          <a:custGeom>
            <a:avLst/>
            <a:gdLst/>
            <a:ahLst/>
            <a:cxnLst/>
            <a:rect l="l" t="t" r="r" b="b"/>
            <a:pathLst>
              <a:path w="4117340" h="2600325">
                <a:moveTo>
                  <a:pt x="2816756" y="0"/>
                </a:moveTo>
                <a:lnTo>
                  <a:pt x="0" y="0"/>
                </a:lnTo>
                <a:lnTo>
                  <a:pt x="0" y="2600166"/>
                </a:lnTo>
                <a:lnTo>
                  <a:pt x="2816756" y="2600166"/>
                </a:lnTo>
                <a:lnTo>
                  <a:pt x="4116839" y="1300083"/>
                </a:lnTo>
                <a:lnTo>
                  <a:pt x="2816756" y="0"/>
                </a:lnTo>
                <a:close/>
              </a:path>
            </a:pathLst>
          </a:custGeom>
          <a:solidFill>
            <a:srgbClr val="0450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75360" y="4392198"/>
            <a:ext cx="2300605" cy="12376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60325" marR="52069">
              <a:lnSpc>
                <a:spcPts val="2750"/>
              </a:lnSpc>
              <a:spcBef>
                <a:spcPts val="190"/>
              </a:spcBef>
            </a:pP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Среднетяжелое 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dirty="0" sz="2300" spc="-35">
                <a:solidFill>
                  <a:srgbClr val="FFFFFF"/>
                </a:solidFill>
                <a:latin typeface="Lucida Sans Unicode"/>
                <a:cs typeface="Lucida Sans Unicode"/>
              </a:rPr>
              <a:t>Госпитализация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2484" y="6644992"/>
            <a:ext cx="4117340" cy="3569335"/>
          </a:xfrm>
          <a:custGeom>
            <a:avLst/>
            <a:gdLst/>
            <a:ahLst/>
            <a:cxnLst/>
            <a:rect l="l" t="t" r="r" b="b"/>
            <a:pathLst>
              <a:path w="4117340" h="3569334">
                <a:moveTo>
                  <a:pt x="2332293" y="0"/>
                </a:moveTo>
                <a:lnTo>
                  <a:pt x="0" y="0"/>
                </a:lnTo>
                <a:lnTo>
                  <a:pt x="0" y="3569091"/>
                </a:lnTo>
                <a:lnTo>
                  <a:pt x="2332293" y="3569091"/>
                </a:lnTo>
                <a:lnTo>
                  <a:pt x="4116839" y="1784545"/>
                </a:lnTo>
                <a:lnTo>
                  <a:pt x="2332293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95050" y="7819583"/>
            <a:ext cx="2419985" cy="1050925"/>
          </a:xfrm>
          <a:prstGeom prst="rect">
            <a:avLst/>
          </a:prstGeom>
        </p:spPr>
        <p:txBody>
          <a:bodyPr wrap="square" lIns="0" tIns="174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dirty="0" sz="2300" spc="-70" b="1">
                <a:solidFill>
                  <a:srgbClr val="FFFFFF"/>
                </a:solidFill>
                <a:latin typeface="Trebuchet MS"/>
                <a:cs typeface="Trebuchet MS"/>
              </a:rPr>
              <a:t>Тяжелое</a:t>
            </a:r>
            <a:r>
              <a:rPr dirty="0" sz="23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dirty="0" sz="2300" spc="-135">
                <a:solidFill>
                  <a:srgbClr val="FFFFFF"/>
                </a:solidFill>
                <a:latin typeface="Lucida Sans Unicode"/>
                <a:cs typeface="Lucida Sans Unicode"/>
              </a:rPr>
              <a:t>ОРИТ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30317" y="782099"/>
            <a:ext cx="19831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solidFill>
                  <a:srgbClr val="0050EF"/>
                </a:solidFill>
                <a:latin typeface="Lucida Sans Unicode"/>
                <a:cs typeface="Lucida Sans Unicode"/>
              </a:rPr>
              <a:t>Прил</a:t>
            </a:r>
            <a:r>
              <a:rPr dirty="0" sz="2000" spc="-7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80">
                <a:solidFill>
                  <a:srgbClr val="0050E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30">
                <a:solidFill>
                  <a:srgbClr val="0050EF"/>
                </a:solidFill>
                <a:latin typeface="Lucida Sans Unicode"/>
                <a:cs typeface="Lucida Sans Unicode"/>
              </a:rPr>
              <a:t>ение</a:t>
            </a:r>
            <a:r>
              <a:rPr dirty="0" sz="2000" spc="-10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8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2000" spc="-40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948563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0">
                <a:solidFill>
                  <a:srgbClr val="FF2D66"/>
                </a:solidFill>
              </a:rPr>
              <a:t>Лабораторный</a:t>
            </a:r>
            <a:r>
              <a:rPr dirty="0" spc="-240">
                <a:solidFill>
                  <a:srgbClr val="FF2D66"/>
                </a:solidFill>
              </a:rPr>
              <a:t> </a:t>
            </a:r>
            <a:r>
              <a:rPr dirty="0" spc="-90">
                <a:solidFill>
                  <a:srgbClr val="FF2D66"/>
                </a:solidFill>
              </a:rPr>
              <a:t>монитор</a:t>
            </a:r>
            <a:r>
              <a:rPr dirty="0" spc="-105">
                <a:solidFill>
                  <a:srgbClr val="FF2D66"/>
                </a:solidFill>
              </a:rPr>
              <a:t>и</a:t>
            </a:r>
            <a:r>
              <a:rPr dirty="0" spc="-140">
                <a:solidFill>
                  <a:srgbClr val="FF2D66"/>
                </a:solidFill>
              </a:rPr>
              <a:t>нг</a:t>
            </a:r>
            <a:r>
              <a:rPr dirty="0" spc="-229">
                <a:solidFill>
                  <a:srgbClr val="FF2D66"/>
                </a:solidFill>
              </a:rPr>
              <a:t> </a:t>
            </a:r>
            <a:r>
              <a:rPr dirty="0" spc="-60"/>
              <a:t>пациентов</a:t>
            </a:r>
            <a:r>
              <a:rPr dirty="0" spc="-240"/>
              <a:t> </a:t>
            </a:r>
            <a:r>
              <a:rPr dirty="0" spc="-100"/>
              <a:t>с</a:t>
            </a:r>
            <a:r>
              <a:rPr dirty="0" spc="-210"/>
              <a:t> </a:t>
            </a:r>
            <a:r>
              <a:rPr dirty="0" spc="-215"/>
              <a:t>COVID</a:t>
            </a:r>
            <a:r>
              <a:rPr dirty="0" spc="-545"/>
              <a:t>-</a:t>
            </a:r>
            <a:r>
              <a:rPr dirty="0" spc="-459"/>
              <a:t>19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91980" y="682805"/>
            <a:ext cx="89211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45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подозре</a:t>
            </a: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ием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зависимости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1980" y="1114893"/>
            <a:ext cx="41535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от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5">
                <a:solidFill>
                  <a:srgbClr val="FF2D66"/>
                </a:solidFill>
                <a:latin typeface="Lucida Sans Unicode"/>
                <a:cs typeface="Lucida Sans Unicode"/>
              </a:rPr>
              <a:t>тя</a:t>
            </a:r>
            <a:r>
              <a:rPr dirty="0" sz="3150" spc="10">
                <a:solidFill>
                  <a:srgbClr val="FF2D66"/>
                </a:solidFill>
                <a:latin typeface="Lucida Sans Unicode"/>
                <a:cs typeface="Lucida Sans Unicode"/>
              </a:rPr>
              <a:t>ж</a:t>
            </a:r>
            <a:r>
              <a:rPr dirty="0" sz="3150" spc="-70">
                <a:solidFill>
                  <a:srgbClr val="FF2D66"/>
                </a:solidFill>
                <a:latin typeface="Lucida Sans Unicode"/>
                <a:cs typeface="Lucida Sans Unicode"/>
              </a:rPr>
              <a:t>ести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5">
                <a:solidFill>
                  <a:srgbClr val="FF2D66"/>
                </a:solidFill>
                <a:latin typeface="Lucida Sans Unicode"/>
                <a:cs typeface="Lucida Sans Unicode"/>
              </a:rPr>
              <a:t>состояния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78038" y="10485732"/>
            <a:ext cx="1496060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Перечень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обязательных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биохимических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исследований: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мочевина,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креатинин,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глюкоза,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аланинаминотрансфераза,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аспартатаминотрансфераза,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билирубин,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лактатдегидрогеназа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4634" y="628430"/>
            <a:ext cx="51752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05">
                <a:solidFill>
                  <a:srgbClr val="A6A6A6"/>
                </a:solidFill>
                <a:latin typeface="Lucida Sans Unicode"/>
                <a:cs typeface="Lucida Sans Unicode"/>
              </a:rPr>
              <a:t>63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695" cy="877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145"/>
                <a:gridCol w="2002789"/>
                <a:gridCol w="2287270"/>
                <a:gridCol w="1661160"/>
                <a:gridCol w="11150600"/>
              </a:tblGrid>
              <a:tr h="1105316">
                <a:tc gridSpan="3">
                  <a:txBody>
                    <a:bodyPr/>
                    <a:lstStyle/>
                    <a:p>
                      <a:pPr marL="3172460" marR="474345" indent="-953769">
                        <a:lnSpc>
                          <a:spcPct val="106900"/>
                        </a:lnSpc>
                        <a:spcBef>
                          <a:spcPts val="1450"/>
                        </a:spcBef>
                      </a:pPr>
                      <a:r>
                        <a:rPr dirty="0" sz="2150" spc="-3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spc="-15" b="1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2150" spc="-40" b="1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ль</a:t>
                      </a:r>
                      <a:r>
                        <a:rPr dirty="0" sz="2150" spc="-1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2150" spc="-25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ты</a:t>
                      </a:r>
                      <a:r>
                        <a:rPr dirty="0" sz="2150" spc="-1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150" spc="-20" b="1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сле</a:t>
                      </a:r>
                      <a:r>
                        <a:rPr dirty="0" sz="2150" spc="15" b="1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ования  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SARS-CoV-2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84150">
                    <a:solidFill>
                      <a:srgbClr val="CCDC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CCD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650">
                        <a:latin typeface="Times New Roman"/>
                        <a:cs typeface="Times New Roman"/>
                      </a:endParaRPr>
                    </a:p>
                    <a:p>
                      <a:pPr algn="ctr"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15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Интерпретация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175">
                    <a:solidFill>
                      <a:srgbClr val="0450EF"/>
                    </a:solidFill>
                  </a:tcPr>
                </a:tc>
              </a:tr>
              <a:tr h="601395"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2150" spc="-20" b="1">
                          <a:latin typeface="Trebuchet MS"/>
                          <a:cs typeface="Trebuchet MS"/>
                        </a:rPr>
                        <a:t>РНК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solidFill>
                      <a:srgbClr val="9AB9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890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2150" spc="-40" b="1">
                          <a:latin typeface="Trebuchet MS"/>
                          <a:cs typeface="Trebuchet MS"/>
                        </a:rPr>
                        <a:t>Антиген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solidFill>
                      <a:srgbClr val="9AB9F8"/>
                    </a:solidFill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2150" b="1">
                          <a:latin typeface="Trebuchet MS"/>
                          <a:cs typeface="Trebuchet MS"/>
                        </a:rPr>
                        <a:t>IgM</a:t>
                      </a:r>
                      <a:r>
                        <a:rPr dirty="0" sz="2150" spc="-1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2150" spc="-1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latin typeface="Trebuchet MS"/>
                          <a:cs typeface="Trebuchet MS"/>
                        </a:rPr>
                        <a:t>IgA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solidFill>
                      <a:srgbClr val="9AB9F8"/>
                    </a:solidFill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2150" spc="30" b="1">
                          <a:latin typeface="Trebuchet MS"/>
                          <a:cs typeface="Trebuchet MS"/>
                        </a:rPr>
                        <a:t>IgG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solidFill>
                      <a:srgbClr val="9AB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450EF"/>
                    </a:solidFill>
                  </a:tcPr>
                </a:tc>
              </a:tr>
              <a:tr h="1229859">
                <a:tc rowSpan="2">
                  <a:txBody>
                    <a:bodyPr/>
                    <a:lstStyle/>
                    <a:p>
                      <a:pPr algn="ctr"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215"/>
                </a:tc>
                <a:tc rowSpan="2"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 algn="ctr" marR="4152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2000">
                          <a:latin typeface="Lucida Sans Unicode"/>
                          <a:cs typeface="Lucida Sans Unicode"/>
                        </a:rPr>
                        <a:t>Отсутствие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текущей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-3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0">
                          <a:latin typeface="Lucida Sans Unicode"/>
                          <a:cs typeface="Lucida Sans Unicode"/>
                        </a:rPr>
                        <a:t>ранее</a:t>
                      </a:r>
                      <a:r>
                        <a:rPr dirty="0" sz="20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перенесённой</a:t>
                      </a:r>
                      <a:r>
                        <a:rPr dirty="0" sz="20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0">
                          <a:latin typeface="Lucida Sans Unicode"/>
                          <a:cs typeface="Lucida Sans Unicode"/>
                        </a:rPr>
                        <a:t>инфекции</a:t>
                      </a:r>
                      <a:r>
                        <a:rPr dirty="0" sz="20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04">
                          <a:latin typeface="Lucida Sans Unicode"/>
                          <a:cs typeface="Lucida Sans Unicode"/>
                        </a:rPr>
                        <a:t>COVID-19.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0010"/>
                </a:tc>
              </a:tr>
              <a:tr h="464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/>
                </a:tc>
                <a:tc rowSpan="3">
                  <a:txBody>
                    <a:bodyPr/>
                    <a:lstStyle/>
                    <a:p>
                      <a:pPr algn="ctr" marR="415290">
                        <a:lnSpc>
                          <a:spcPts val="7559"/>
                        </a:lnSpc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9584">
                        <a:lnSpc>
                          <a:spcPts val="7559"/>
                        </a:lnSpc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</a:tr>
              <a:tr h="1113385">
                <a:tc>
                  <a:txBody>
                    <a:bodyPr/>
                    <a:lstStyle/>
                    <a:p>
                      <a:pPr algn="ctr" marL="1187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000" spc="-55">
                          <a:latin typeface="Lucida Sans Unicode"/>
                          <a:cs typeface="Lucida Sans Unicode"/>
                        </a:rPr>
                        <a:t>Острая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25">
                          <a:latin typeface="Lucida Sans Unicode"/>
                          <a:cs typeface="Lucida Sans Unicode"/>
                        </a:rPr>
                        <a:t>фаза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latin typeface="Lucida Sans Unicode"/>
                          <a:cs typeface="Lucida Sans Unicode"/>
                        </a:rPr>
                        <a:t>инфекции.</a:t>
                      </a:r>
                      <a:r>
                        <a:rPr dirty="0" sz="20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0">
                          <a:latin typeface="Lucida Sans Unicode"/>
                          <a:cs typeface="Lucida Sans Unicode"/>
                        </a:rPr>
                        <a:t>Серонегативный</a:t>
                      </a:r>
                      <a:r>
                        <a:rPr dirty="0" sz="20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75">
                          <a:latin typeface="Lucida Sans Unicode"/>
                          <a:cs typeface="Lucida Sans Unicode"/>
                        </a:rPr>
                        <a:t>период.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20">
                          <a:latin typeface="Lucida Sans Unicode"/>
                          <a:cs typeface="Lucida Sans Unicode"/>
                        </a:rPr>
                        <a:t>Результат</a:t>
                      </a:r>
                      <a:r>
                        <a:rPr dirty="0" sz="20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60">
                          <a:latin typeface="Lucida Sans Unicode"/>
                          <a:cs typeface="Lucida Sans Unicode"/>
                        </a:rPr>
                        <a:t>может</a:t>
                      </a:r>
                      <a:r>
                        <a:rPr dirty="0" sz="20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latin typeface="Lucida Sans Unicode"/>
                          <a:cs typeface="Lucida Sans Unicode"/>
                        </a:rPr>
                        <a:t>предшествовать</a:t>
                      </a:r>
                      <a:r>
                        <a:rPr dirty="0" sz="20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0">
                          <a:latin typeface="Lucida Sans Unicode"/>
                          <a:cs typeface="Lucida Sans Unicode"/>
                        </a:rPr>
                        <a:t>появлению</a:t>
                      </a:r>
                      <a:r>
                        <a:rPr dirty="0" sz="20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симптомов</a:t>
                      </a:r>
                      <a:r>
                        <a:rPr dirty="0" sz="20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15">
                          <a:latin typeface="Lucida Sans Unicode"/>
                          <a:cs typeface="Lucida Sans Unicode"/>
                        </a:rPr>
                        <a:t>COVID-19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9065">
                    <a:solidFill>
                      <a:srgbClr val="E9E9E9"/>
                    </a:solidFill>
                  </a:tcPr>
                </a:tc>
              </a:tr>
              <a:tr h="46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60018">
                <a:tc>
                  <a:txBody>
                    <a:bodyPr/>
                    <a:lstStyle/>
                    <a:p>
                      <a:pPr algn="ctr" marL="1187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algn="ctr" marR="4146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393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2000">
                          <a:latin typeface="Lucida Sans Unicode"/>
                          <a:cs typeface="Lucida Sans Unicode"/>
                        </a:rPr>
                        <a:t>Острая</a:t>
                      </a:r>
                      <a:r>
                        <a:rPr dirty="0" sz="20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фаза</a:t>
                      </a:r>
                      <a:r>
                        <a:rPr dirty="0" sz="20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инфекции,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2000" spc="-20">
                          <a:latin typeface="Lucida Sans Unicode"/>
                          <a:cs typeface="Lucida Sans Unicode"/>
                        </a:rPr>
                        <a:t>Начало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">
                          <a:latin typeface="Lucida Sans Unicode"/>
                          <a:cs typeface="Lucida Sans Unicode"/>
                        </a:rPr>
                        <a:t>развития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65">
                          <a:latin typeface="Lucida Sans Unicode"/>
                          <a:cs typeface="Lucida Sans Unicode"/>
                        </a:rPr>
                        <a:t>иммунного</a:t>
                      </a:r>
                      <a:r>
                        <a:rPr dirty="0" sz="20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0">
                          <a:latin typeface="Lucida Sans Unicode"/>
                          <a:cs typeface="Lucida Sans Unicode"/>
                        </a:rPr>
                        <a:t>ответа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9065"/>
                </a:tc>
              </a:tr>
              <a:tr h="1043294">
                <a:tc>
                  <a:txBody>
                    <a:bodyPr/>
                    <a:lstStyle/>
                    <a:p>
                      <a:pPr algn="ctr" marL="1187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46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4415155">
                        <a:lnSpc>
                          <a:spcPct val="115300"/>
                        </a:lnSpc>
                        <a:spcBef>
                          <a:spcPts val="730"/>
                        </a:spcBef>
                      </a:pPr>
                      <a:r>
                        <a:rPr dirty="0" sz="2000" spc="-55">
                          <a:latin typeface="Lucida Sans Unicode"/>
                          <a:cs typeface="Lucida Sans Unicode"/>
                        </a:rPr>
                        <a:t>Острая</a:t>
                      </a:r>
                      <a:r>
                        <a:rPr dirty="0" sz="20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25">
                          <a:latin typeface="Lucida Sans Unicode"/>
                          <a:cs typeface="Lucida Sans Unicode"/>
                        </a:rPr>
                        <a:t>фаза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latin typeface="Lucida Sans Unicode"/>
                          <a:cs typeface="Lucida Sans Unicode"/>
                        </a:rPr>
                        <a:t>инфекции,</a:t>
                      </a:r>
                      <a:r>
                        <a:rPr dirty="0" sz="20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5">
                          <a:latin typeface="Lucida Sans Unicode"/>
                          <a:cs typeface="Lucida Sans Unicode"/>
                        </a:rPr>
                        <a:t>выраженный</a:t>
                      </a:r>
                      <a:r>
                        <a:rPr dirty="0" sz="20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0">
                          <a:latin typeface="Lucida Sans Unicode"/>
                          <a:cs typeface="Lucida Sans Unicode"/>
                        </a:rPr>
                        <a:t>иммунный</a:t>
                      </a:r>
                      <a:r>
                        <a:rPr dirty="0" sz="20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latin typeface="Lucida Sans Unicode"/>
                          <a:cs typeface="Lucida Sans Unicode"/>
                        </a:rPr>
                        <a:t>ответ </a:t>
                      </a:r>
                      <a:r>
                        <a:rPr dirty="0" sz="2000" spc="-6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20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latin typeface="Lucida Sans Unicode"/>
                          <a:cs typeface="Lucida Sans Unicode"/>
                        </a:rPr>
                        <a:t>инфекцию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15">
                          <a:latin typeface="Lucida Sans Unicode"/>
                          <a:cs typeface="Lucida Sans Unicode"/>
                        </a:rPr>
                        <a:t>COVID-19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2710">
                    <a:solidFill>
                      <a:srgbClr val="E9E9E9"/>
                    </a:solidFill>
                  </a:tcPr>
                </a:tc>
              </a:tr>
              <a:tr h="1159836">
                <a:tc rowSpan="2">
                  <a:txBody>
                    <a:bodyPr/>
                    <a:lstStyle/>
                    <a:p>
                      <a:pPr algn="ctr" marL="1187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0"/>
                </a:tc>
                <a:tc rowSpan="2"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R="41465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15621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156210"/>
                </a:tc>
                <a:tc>
                  <a:txBody>
                    <a:bodyPr/>
                    <a:lstStyle/>
                    <a:p>
                      <a:pPr marL="49530" marR="5116195">
                        <a:lnSpc>
                          <a:spcPct val="115300"/>
                        </a:lnSpc>
                        <a:spcBef>
                          <a:spcPts val="1645"/>
                        </a:spcBef>
                      </a:pPr>
                      <a:r>
                        <a:rPr dirty="0" sz="2000" spc="-25">
                          <a:latin typeface="Lucida Sans Unicode"/>
                          <a:cs typeface="Lucida Sans Unicode"/>
                        </a:rPr>
                        <a:t>Поздняя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20">
                          <a:latin typeface="Lucida Sans Unicode"/>
                          <a:cs typeface="Lucida Sans Unicode"/>
                        </a:rPr>
                        <a:t>фаза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заболевания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5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20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5">
                          <a:latin typeface="Lucida Sans Unicode"/>
                          <a:cs typeface="Lucida Sans Unicode"/>
                        </a:rPr>
                        <a:t>выздоровление, </a:t>
                      </a:r>
                      <a:r>
                        <a:rPr dirty="0" sz="2000" spc="-6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5">
                          <a:latin typeface="Lucida Sans Unicode"/>
                          <a:cs typeface="Lucida Sans Unicode"/>
                        </a:rPr>
                        <a:t>выраженный</a:t>
                      </a:r>
                      <a:r>
                        <a:rPr dirty="0" sz="20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0">
                          <a:latin typeface="Lucida Sans Unicode"/>
                          <a:cs typeface="Lucida Sans Unicode"/>
                        </a:rPr>
                        <a:t>иммунный</a:t>
                      </a:r>
                      <a:r>
                        <a:rPr dirty="0" sz="20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ответ.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08915"/>
                </a:tc>
              </a:tr>
              <a:tr h="7042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0"/>
                </a:tc>
                <a:tc rowSpan="2">
                  <a:txBody>
                    <a:bodyPr/>
                    <a:lstStyle/>
                    <a:p>
                      <a:pPr algn="ctr" marR="4152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</a:tr>
              <a:tr h="1199853">
                <a:tc>
                  <a:txBody>
                    <a:bodyPr/>
                    <a:lstStyle/>
                    <a:p>
                      <a:pPr algn="ctr" marL="118745">
                        <a:lnSpc>
                          <a:spcPts val="7559"/>
                        </a:lnSpc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7559"/>
                        </a:lnSpc>
                      </a:pPr>
                      <a:r>
                        <a:rPr dirty="0" sz="6300">
                          <a:solidFill>
                            <a:srgbClr val="00AF5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6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5150" b="1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515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2586990">
                        <a:lnSpc>
                          <a:spcPct val="115300"/>
                        </a:lnSpc>
                        <a:spcBef>
                          <a:spcPts val="1095"/>
                        </a:spcBef>
                      </a:pPr>
                      <a:r>
                        <a:rPr dirty="0" sz="2000" spc="-20">
                          <a:latin typeface="Lucida Sans Unicode"/>
                          <a:cs typeface="Lucida Sans Unicode"/>
                        </a:rPr>
                        <a:t>Наличие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0">
                          <a:latin typeface="Lucida Sans Unicode"/>
                          <a:cs typeface="Lucida Sans Unicode"/>
                        </a:rPr>
                        <a:t>инфекции</a:t>
                      </a:r>
                      <a:r>
                        <a:rPr dirty="0" sz="20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15">
                          <a:latin typeface="Lucida Sans Unicode"/>
                          <a:cs typeface="Lucida Sans Unicode"/>
                        </a:rPr>
                        <a:t>COVID-19</a:t>
                      </a:r>
                      <a:r>
                        <a:rPr dirty="0" sz="20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8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прошлом</a:t>
                      </a:r>
                      <a:r>
                        <a:rPr dirty="0" sz="20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5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70">
                          <a:latin typeface="Lucida Sans Unicode"/>
                          <a:cs typeface="Lucida Sans Unicode"/>
                        </a:rPr>
                        <a:t>период</a:t>
                      </a:r>
                      <a:r>
                        <a:rPr dirty="0" sz="20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5">
                          <a:latin typeface="Lucida Sans Unicode"/>
                          <a:cs typeface="Lucida Sans Unicode"/>
                        </a:rPr>
                        <a:t>выздоровления. </a:t>
                      </a:r>
                      <a:r>
                        <a:rPr dirty="0" sz="2000" spc="-6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Сформирован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5">
                          <a:latin typeface="Lucida Sans Unicode"/>
                          <a:cs typeface="Lucida Sans Unicode"/>
                        </a:rPr>
                        <a:t>иммунитет</a:t>
                      </a:r>
                      <a:r>
                        <a:rPr dirty="0" sz="20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5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60">
                          <a:latin typeface="Lucida Sans Unicode"/>
                          <a:cs typeface="Lucida Sans Unicode"/>
                        </a:rPr>
                        <a:t>SARS-CoV-2.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9065"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92162" y="4928369"/>
            <a:ext cx="18895695" cy="1160145"/>
          </a:xfrm>
          <a:custGeom>
            <a:avLst/>
            <a:gdLst/>
            <a:ahLst/>
            <a:cxnLst/>
            <a:rect l="l" t="t" r="r" b="b"/>
            <a:pathLst>
              <a:path w="18895695" h="1160145">
                <a:moveTo>
                  <a:pt x="5728119" y="0"/>
                </a:moveTo>
                <a:lnTo>
                  <a:pt x="3730802" y="0"/>
                </a:lnTo>
                <a:lnTo>
                  <a:pt x="1913293" y="0"/>
                </a:lnTo>
                <a:lnTo>
                  <a:pt x="0" y="0"/>
                </a:lnTo>
                <a:lnTo>
                  <a:pt x="0" y="1159878"/>
                </a:lnTo>
                <a:lnTo>
                  <a:pt x="1913255" y="1159878"/>
                </a:lnTo>
                <a:lnTo>
                  <a:pt x="3730802" y="1159878"/>
                </a:lnTo>
                <a:lnTo>
                  <a:pt x="5728119" y="1159878"/>
                </a:lnTo>
                <a:lnTo>
                  <a:pt x="5728119" y="0"/>
                </a:lnTo>
                <a:close/>
              </a:path>
              <a:path w="18895695" h="1160145">
                <a:moveTo>
                  <a:pt x="18895619" y="0"/>
                </a:moveTo>
                <a:lnTo>
                  <a:pt x="7745527" y="0"/>
                </a:lnTo>
                <a:lnTo>
                  <a:pt x="5728208" y="0"/>
                </a:lnTo>
                <a:lnTo>
                  <a:pt x="5728208" y="1159878"/>
                </a:lnTo>
                <a:lnTo>
                  <a:pt x="7745438" y="1159878"/>
                </a:lnTo>
                <a:lnTo>
                  <a:pt x="18895619" y="1159878"/>
                </a:lnTo>
                <a:lnTo>
                  <a:pt x="18895619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2162" y="7248126"/>
            <a:ext cx="18895695" cy="1160145"/>
          </a:xfrm>
          <a:custGeom>
            <a:avLst/>
            <a:gdLst/>
            <a:ahLst/>
            <a:cxnLst/>
            <a:rect l="l" t="t" r="r" b="b"/>
            <a:pathLst>
              <a:path w="18895695" h="1160145">
                <a:moveTo>
                  <a:pt x="5728119" y="0"/>
                </a:moveTo>
                <a:lnTo>
                  <a:pt x="3730802" y="0"/>
                </a:lnTo>
                <a:lnTo>
                  <a:pt x="1913293" y="0"/>
                </a:lnTo>
                <a:lnTo>
                  <a:pt x="0" y="0"/>
                </a:lnTo>
                <a:lnTo>
                  <a:pt x="0" y="1159865"/>
                </a:lnTo>
                <a:lnTo>
                  <a:pt x="1913255" y="1159865"/>
                </a:lnTo>
                <a:lnTo>
                  <a:pt x="3730802" y="1159865"/>
                </a:lnTo>
                <a:lnTo>
                  <a:pt x="5728119" y="1159865"/>
                </a:lnTo>
                <a:lnTo>
                  <a:pt x="5728119" y="0"/>
                </a:lnTo>
                <a:close/>
              </a:path>
              <a:path w="18895695" h="1160145">
                <a:moveTo>
                  <a:pt x="18895619" y="0"/>
                </a:moveTo>
                <a:lnTo>
                  <a:pt x="7745527" y="0"/>
                </a:lnTo>
                <a:lnTo>
                  <a:pt x="5728208" y="0"/>
                </a:lnTo>
                <a:lnTo>
                  <a:pt x="5728208" y="1159865"/>
                </a:lnTo>
                <a:lnTo>
                  <a:pt x="7745438" y="1159865"/>
                </a:lnTo>
                <a:lnTo>
                  <a:pt x="18895619" y="1159865"/>
                </a:lnTo>
                <a:lnTo>
                  <a:pt x="18895619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2162" y="9567832"/>
            <a:ext cx="18895695" cy="1160145"/>
          </a:xfrm>
          <a:custGeom>
            <a:avLst/>
            <a:gdLst/>
            <a:ahLst/>
            <a:cxnLst/>
            <a:rect l="l" t="t" r="r" b="b"/>
            <a:pathLst>
              <a:path w="18895695" h="1160145">
                <a:moveTo>
                  <a:pt x="5728119" y="0"/>
                </a:moveTo>
                <a:lnTo>
                  <a:pt x="3730802" y="0"/>
                </a:lnTo>
                <a:lnTo>
                  <a:pt x="1913293" y="0"/>
                </a:lnTo>
                <a:lnTo>
                  <a:pt x="0" y="0"/>
                </a:lnTo>
                <a:lnTo>
                  <a:pt x="0" y="1159865"/>
                </a:lnTo>
                <a:lnTo>
                  <a:pt x="1913255" y="1159865"/>
                </a:lnTo>
                <a:lnTo>
                  <a:pt x="3730802" y="1159865"/>
                </a:lnTo>
                <a:lnTo>
                  <a:pt x="5728119" y="1159865"/>
                </a:lnTo>
                <a:lnTo>
                  <a:pt x="5728119" y="0"/>
                </a:lnTo>
                <a:close/>
              </a:path>
              <a:path w="18895695" h="1160145">
                <a:moveTo>
                  <a:pt x="18895619" y="0"/>
                </a:moveTo>
                <a:lnTo>
                  <a:pt x="7745527" y="0"/>
                </a:lnTo>
                <a:lnTo>
                  <a:pt x="5728208" y="0"/>
                </a:lnTo>
                <a:lnTo>
                  <a:pt x="5728208" y="1159865"/>
                </a:lnTo>
                <a:lnTo>
                  <a:pt x="7745438" y="1159865"/>
                </a:lnTo>
                <a:lnTo>
                  <a:pt x="18895619" y="1159865"/>
                </a:lnTo>
                <a:lnTo>
                  <a:pt x="18895619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16132" y="782099"/>
            <a:ext cx="19977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60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1023556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5">
                <a:solidFill>
                  <a:srgbClr val="FF2D66"/>
                </a:solidFill>
              </a:rPr>
              <a:t>Интерпретац</a:t>
            </a:r>
            <a:r>
              <a:rPr dirty="0" spc="-114">
                <a:solidFill>
                  <a:srgbClr val="FF2D66"/>
                </a:solidFill>
              </a:rPr>
              <a:t>и</a:t>
            </a:r>
            <a:r>
              <a:rPr dirty="0" spc="160">
                <a:solidFill>
                  <a:srgbClr val="FF2D66"/>
                </a:solidFill>
              </a:rPr>
              <a:t>я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35">
                <a:solidFill>
                  <a:srgbClr val="FF2D66"/>
                </a:solidFill>
              </a:rPr>
              <a:t>результа</a:t>
            </a:r>
            <a:r>
              <a:rPr dirty="0" spc="-40">
                <a:solidFill>
                  <a:srgbClr val="FF2D66"/>
                </a:solidFill>
              </a:rPr>
              <a:t>т</a:t>
            </a:r>
            <a:r>
              <a:rPr dirty="0" spc="15">
                <a:solidFill>
                  <a:srgbClr val="FF2D66"/>
                </a:solidFill>
              </a:rPr>
              <a:t>ов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70">
                <a:solidFill>
                  <a:srgbClr val="FF2D66"/>
                </a:solidFill>
              </a:rPr>
              <a:t>исс</a:t>
            </a:r>
            <a:r>
              <a:rPr dirty="0" spc="-90">
                <a:solidFill>
                  <a:srgbClr val="FF2D66"/>
                </a:solidFill>
              </a:rPr>
              <a:t>л</a:t>
            </a:r>
            <a:r>
              <a:rPr dirty="0" spc="-65">
                <a:solidFill>
                  <a:srgbClr val="FF2D66"/>
                </a:solidFill>
              </a:rPr>
              <a:t>едований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105"/>
              <a:t>методами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1980" y="682805"/>
            <a:ext cx="70307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35">
                <a:solidFill>
                  <a:srgbClr val="FF2D66"/>
                </a:solidFill>
                <a:latin typeface="Lucida Sans Unicode"/>
                <a:cs typeface="Lucida Sans Unicode"/>
              </a:rPr>
              <a:t>амплиф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кации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нук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л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еиновых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кис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л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от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1980" y="1114893"/>
            <a:ext cx="71107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определения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антител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">
                <a:solidFill>
                  <a:srgbClr val="FF2D66"/>
                </a:solidFill>
                <a:latin typeface="Lucida Sans Unicode"/>
                <a:cs typeface="Lucida Sans Unicode"/>
              </a:rPr>
              <a:t>к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SAR</a:t>
            </a:r>
            <a:r>
              <a:rPr dirty="0" sz="3150" spc="-60">
                <a:solidFill>
                  <a:srgbClr val="FF2D66"/>
                </a:solidFill>
                <a:latin typeface="Lucida Sans Unicode"/>
                <a:cs typeface="Lucida Sans Unicode"/>
              </a:rPr>
              <a:t>S</a:t>
            </a:r>
            <a:r>
              <a:rPr dirty="0" sz="3150" spc="-545">
                <a:solidFill>
                  <a:srgbClr val="FF2D6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CoV</a:t>
            </a:r>
            <a:r>
              <a:rPr dirty="0" sz="3150" spc="-545">
                <a:solidFill>
                  <a:srgbClr val="FF2D6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370">
                <a:solidFill>
                  <a:srgbClr val="FF2D66"/>
                </a:solidFill>
                <a:latin typeface="Lucida Sans Unicode"/>
                <a:cs typeface="Lucida Sans Unicode"/>
              </a:rPr>
              <a:t>2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3723" y="628430"/>
            <a:ext cx="5283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65">
                <a:solidFill>
                  <a:srgbClr val="A6A6A6"/>
                </a:solidFill>
                <a:latin typeface="Lucida Sans Unicode"/>
                <a:cs typeface="Lucida Sans Unicode"/>
              </a:rPr>
              <a:t>64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199" y="10345849"/>
            <a:ext cx="12585700" cy="462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4620" indent="-97155">
              <a:lnSpc>
                <a:spcPct val="100000"/>
              </a:lnSpc>
              <a:spcBef>
                <a:spcPts val="135"/>
              </a:spcBef>
              <a:buSzPct val="67857"/>
              <a:buAutoNum type="arabicPlain"/>
              <a:tabLst>
                <a:tab pos="135255" algn="l"/>
              </a:tabLst>
            </a:pP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МАНК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методы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амплификации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нуклеиновых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кислот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(раздел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0">
                <a:solidFill>
                  <a:srgbClr val="565656"/>
                </a:solidFill>
                <a:latin typeface="Lucida Sans Unicode"/>
                <a:cs typeface="Lucida Sans Unicode"/>
              </a:rPr>
              <a:t>4;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приложение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0">
                <a:solidFill>
                  <a:srgbClr val="565656"/>
                </a:solidFill>
                <a:latin typeface="Lucida Sans Unicode"/>
                <a:cs typeface="Lucida Sans Unicode"/>
              </a:rPr>
              <a:t>3.1.)</a:t>
            </a:r>
            <a:endParaRPr sz="1400">
              <a:latin typeface="Lucida Sans Unicode"/>
              <a:cs typeface="Lucida Sans Unicode"/>
            </a:endParaRPr>
          </a:p>
          <a:p>
            <a:pPr marL="146685" indent="-109220">
              <a:lnSpc>
                <a:spcPct val="100000"/>
              </a:lnSpc>
              <a:spcBef>
                <a:spcPts val="35"/>
              </a:spcBef>
              <a:buSzPct val="67857"/>
              <a:buAutoNum type="arabicPlain"/>
              <a:tabLst>
                <a:tab pos="147320" algn="l"/>
              </a:tabLst>
            </a:pP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Определение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антигена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0">
                <a:solidFill>
                  <a:srgbClr val="565656"/>
                </a:solidFill>
                <a:latin typeface="Lucida Sans Unicode"/>
                <a:cs typeface="Lucida Sans Unicode"/>
              </a:rPr>
              <a:t>SARS-CoV-2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методами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иммунохроматографии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другими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иммунохимическими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методами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(раздел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0">
                <a:solidFill>
                  <a:srgbClr val="565656"/>
                </a:solidFill>
                <a:latin typeface="Lucida Sans Unicode"/>
                <a:cs typeface="Lucida Sans Unicode"/>
              </a:rPr>
              <a:t>4;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приложение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3.2.)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377" y="2065499"/>
            <a:ext cx="18921730" cy="3134995"/>
            <a:chOff x="579377" y="2065499"/>
            <a:chExt cx="18921730" cy="3134995"/>
          </a:xfrm>
        </p:grpSpPr>
        <p:sp>
          <p:nvSpPr>
            <p:cNvPr id="5" name="object 5"/>
            <p:cNvSpPr/>
            <p:nvPr/>
          </p:nvSpPr>
          <p:spPr>
            <a:xfrm>
              <a:off x="593030" y="2079151"/>
              <a:ext cx="18894425" cy="914400"/>
            </a:xfrm>
            <a:custGeom>
              <a:avLst/>
              <a:gdLst/>
              <a:ahLst/>
              <a:cxnLst/>
              <a:rect l="l" t="t" r="r" b="b"/>
              <a:pathLst>
                <a:path w="18894425" h="914400">
                  <a:moveTo>
                    <a:pt x="18741640" y="0"/>
                  </a:moveTo>
                  <a:lnTo>
                    <a:pt x="152385" y="0"/>
                  </a:lnTo>
                  <a:lnTo>
                    <a:pt x="104219" y="7765"/>
                  </a:lnTo>
                  <a:lnTo>
                    <a:pt x="62387" y="29393"/>
                  </a:lnTo>
                  <a:lnTo>
                    <a:pt x="29400" y="62377"/>
                  </a:lnTo>
                  <a:lnTo>
                    <a:pt x="7768" y="104213"/>
                  </a:lnTo>
                  <a:lnTo>
                    <a:pt x="0" y="152394"/>
                  </a:lnTo>
                  <a:lnTo>
                    <a:pt x="0" y="761973"/>
                  </a:lnTo>
                  <a:lnTo>
                    <a:pt x="7768" y="810155"/>
                  </a:lnTo>
                  <a:lnTo>
                    <a:pt x="29400" y="851990"/>
                  </a:lnTo>
                  <a:lnTo>
                    <a:pt x="62387" y="884974"/>
                  </a:lnTo>
                  <a:lnTo>
                    <a:pt x="104219" y="906602"/>
                  </a:lnTo>
                  <a:lnTo>
                    <a:pt x="152385" y="914368"/>
                  </a:lnTo>
                  <a:lnTo>
                    <a:pt x="18741640" y="914368"/>
                  </a:lnTo>
                  <a:lnTo>
                    <a:pt x="18789821" y="906602"/>
                  </a:lnTo>
                  <a:lnTo>
                    <a:pt x="18831657" y="884974"/>
                  </a:lnTo>
                  <a:lnTo>
                    <a:pt x="18864641" y="851990"/>
                  </a:lnTo>
                  <a:lnTo>
                    <a:pt x="18886269" y="810155"/>
                  </a:lnTo>
                  <a:lnTo>
                    <a:pt x="18894035" y="761973"/>
                  </a:lnTo>
                  <a:lnTo>
                    <a:pt x="18894035" y="152394"/>
                  </a:lnTo>
                  <a:lnTo>
                    <a:pt x="18886269" y="104213"/>
                  </a:lnTo>
                  <a:lnTo>
                    <a:pt x="18864641" y="62377"/>
                  </a:lnTo>
                  <a:lnTo>
                    <a:pt x="18831657" y="29393"/>
                  </a:lnTo>
                  <a:lnTo>
                    <a:pt x="18789821" y="7765"/>
                  </a:lnTo>
                  <a:lnTo>
                    <a:pt x="18741640" y="0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030" y="2079151"/>
              <a:ext cx="18894425" cy="914400"/>
            </a:xfrm>
            <a:custGeom>
              <a:avLst/>
              <a:gdLst/>
              <a:ahLst/>
              <a:cxnLst/>
              <a:rect l="l" t="t" r="r" b="b"/>
              <a:pathLst>
                <a:path w="18894425" h="914400">
                  <a:moveTo>
                    <a:pt x="0" y="152394"/>
                  </a:moveTo>
                  <a:lnTo>
                    <a:pt x="7768" y="104213"/>
                  </a:lnTo>
                  <a:lnTo>
                    <a:pt x="29400" y="62377"/>
                  </a:lnTo>
                  <a:lnTo>
                    <a:pt x="62387" y="29393"/>
                  </a:lnTo>
                  <a:lnTo>
                    <a:pt x="104219" y="7765"/>
                  </a:lnTo>
                  <a:lnTo>
                    <a:pt x="152385" y="0"/>
                  </a:lnTo>
                  <a:lnTo>
                    <a:pt x="18741640" y="0"/>
                  </a:lnTo>
                  <a:lnTo>
                    <a:pt x="18789821" y="7765"/>
                  </a:lnTo>
                  <a:lnTo>
                    <a:pt x="18831657" y="29393"/>
                  </a:lnTo>
                  <a:lnTo>
                    <a:pt x="18864641" y="62377"/>
                  </a:lnTo>
                  <a:lnTo>
                    <a:pt x="18886269" y="104213"/>
                  </a:lnTo>
                  <a:lnTo>
                    <a:pt x="18894035" y="152394"/>
                  </a:lnTo>
                  <a:lnTo>
                    <a:pt x="18894035" y="761973"/>
                  </a:lnTo>
                  <a:lnTo>
                    <a:pt x="18886269" y="810155"/>
                  </a:lnTo>
                  <a:lnTo>
                    <a:pt x="18864641" y="851990"/>
                  </a:lnTo>
                  <a:lnTo>
                    <a:pt x="18831657" y="884974"/>
                  </a:lnTo>
                  <a:lnTo>
                    <a:pt x="18789821" y="906602"/>
                  </a:lnTo>
                  <a:lnTo>
                    <a:pt x="18741640" y="914368"/>
                  </a:lnTo>
                  <a:lnTo>
                    <a:pt x="152385" y="914368"/>
                  </a:lnTo>
                  <a:lnTo>
                    <a:pt x="104219" y="906602"/>
                  </a:lnTo>
                  <a:lnTo>
                    <a:pt x="62387" y="884974"/>
                  </a:lnTo>
                  <a:lnTo>
                    <a:pt x="29400" y="851990"/>
                  </a:lnTo>
                  <a:lnTo>
                    <a:pt x="7768" y="810155"/>
                  </a:lnTo>
                  <a:lnTo>
                    <a:pt x="0" y="761973"/>
                  </a:lnTo>
                  <a:lnTo>
                    <a:pt x="0" y="152394"/>
                  </a:lnTo>
                  <a:close/>
                </a:path>
              </a:pathLst>
            </a:custGeom>
            <a:ln w="272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8126" y="3894794"/>
              <a:ext cx="5991860" cy="1292225"/>
            </a:xfrm>
            <a:custGeom>
              <a:avLst/>
              <a:gdLst/>
              <a:ahLst/>
              <a:cxnLst/>
              <a:rect l="l" t="t" r="r" b="b"/>
              <a:pathLst>
                <a:path w="5991859" h="1292225">
                  <a:moveTo>
                    <a:pt x="0" y="111295"/>
                  </a:moveTo>
                  <a:lnTo>
                    <a:pt x="8744" y="67974"/>
                  </a:lnTo>
                  <a:lnTo>
                    <a:pt x="32590" y="32597"/>
                  </a:lnTo>
                  <a:lnTo>
                    <a:pt x="67958" y="8746"/>
                  </a:lnTo>
                  <a:lnTo>
                    <a:pt x="111268" y="0"/>
                  </a:lnTo>
                  <a:lnTo>
                    <a:pt x="5880108" y="0"/>
                  </a:lnTo>
                  <a:lnTo>
                    <a:pt x="5923429" y="8746"/>
                  </a:lnTo>
                  <a:lnTo>
                    <a:pt x="5958806" y="32597"/>
                  </a:lnTo>
                  <a:lnTo>
                    <a:pt x="5982657" y="67974"/>
                  </a:lnTo>
                  <a:lnTo>
                    <a:pt x="5991403" y="111295"/>
                  </a:lnTo>
                  <a:lnTo>
                    <a:pt x="5991403" y="1180604"/>
                  </a:lnTo>
                  <a:lnTo>
                    <a:pt x="5982657" y="1223925"/>
                  </a:lnTo>
                  <a:lnTo>
                    <a:pt x="5958806" y="1259302"/>
                  </a:lnTo>
                  <a:lnTo>
                    <a:pt x="5923429" y="1283153"/>
                  </a:lnTo>
                  <a:lnTo>
                    <a:pt x="5880108" y="1291899"/>
                  </a:lnTo>
                  <a:lnTo>
                    <a:pt x="111268" y="1291899"/>
                  </a:lnTo>
                  <a:lnTo>
                    <a:pt x="67958" y="1283153"/>
                  </a:lnTo>
                  <a:lnTo>
                    <a:pt x="32590" y="1259302"/>
                  </a:lnTo>
                  <a:lnTo>
                    <a:pt x="8744" y="1223925"/>
                  </a:lnTo>
                  <a:lnTo>
                    <a:pt x="0" y="1180604"/>
                  </a:lnTo>
                  <a:lnTo>
                    <a:pt x="0" y="111295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06994" y="4219163"/>
            <a:ext cx="281368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35" b="1">
                <a:solidFill>
                  <a:srgbClr val="353535"/>
                </a:solidFill>
                <a:latin typeface="Trebuchet MS"/>
                <a:cs typeface="Trebuchet MS"/>
              </a:rPr>
              <a:t>Определение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15" b="1">
                <a:solidFill>
                  <a:srgbClr val="353535"/>
                </a:solidFill>
                <a:latin typeface="Trebuchet MS"/>
                <a:cs typeface="Trebuchet MS"/>
              </a:rPr>
              <a:t>РНК</a:t>
            </a:r>
            <a:r>
              <a:rPr dirty="0" sz="2000" spc="-12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45" b="1">
                <a:solidFill>
                  <a:srgbClr val="353535"/>
                </a:solidFill>
                <a:latin typeface="Trebuchet MS"/>
                <a:cs typeface="Trebuchet MS"/>
              </a:rPr>
              <a:t>SAR</a:t>
            </a:r>
            <a:r>
              <a:rPr dirty="0" sz="2000" spc="35" b="1">
                <a:solidFill>
                  <a:srgbClr val="353535"/>
                </a:solidFill>
                <a:latin typeface="Trebuchet MS"/>
                <a:cs typeface="Trebuchet MS"/>
              </a:rPr>
              <a:t>S</a:t>
            </a:r>
            <a:r>
              <a:rPr dirty="0" sz="2000" spc="75" b="1">
                <a:solidFill>
                  <a:srgbClr val="353535"/>
                </a:solidFill>
                <a:latin typeface="Trebuchet MS"/>
                <a:cs typeface="Trebuchet MS"/>
              </a:rPr>
              <a:t>-</a:t>
            </a: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Co</a:t>
            </a:r>
            <a:r>
              <a:rPr dirty="0" sz="2000" spc="-85" b="1">
                <a:solidFill>
                  <a:srgbClr val="353535"/>
                </a:solidFill>
                <a:latin typeface="Trebuchet MS"/>
                <a:cs typeface="Trebuchet MS"/>
              </a:rPr>
              <a:t>V</a:t>
            </a:r>
            <a:r>
              <a:rPr dirty="0" sz="2000" spc="25" b="1">
                <a:solidFill>
                  <a:srgbClr val="353535"/>
                </a:solidFill>
                <a:latin typeface="Trebuchet MS"/>
                <a:cs typeface="Trebuchet MS"/>
              </a:rPr>
              <a:t>-</a:t>
            </a:r>
            <a:r>
              <a:rPr dirty="0" sz="2000" spc="-130" b="1">
                <a:solidFill>
                  <a:srgbClr val="353535"/>
                </a:solidFill>
                <a:latin typeface="Trebuchet MS"/>
                <a:cs typeface="Trebuchet MS"/>
              </a:rPr>
              <a:t>2</a:t>
            </a:r>
            <a:r>
              <a:rPr dirty="0" sz="2000" spc="-10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353535"/>
                </a:solidFill>
                <a:latin typeface="Trebuchet MS"/>
                <a:cs typeface="Trebuchet MS"/>
              </a:rPr>
              <a:t>МАНК</a:t>
            </a:r>
            <a:r>
              <a:rPr dirty="0" baseline="24691" sz="2025" spc="-292" b="1">
                <a:solidFill>
                  <a:srgbClr val="353535"/>
                </a:solidFill>
                <a:latin typeface="Trebuchet MS"/>
                <a:cs typeface="Trebuchet MS"/>
              </a:rPr>
              <a:t>1</a:t>
            </a:r>
            <a:endParaRPr baseline="24691" sz="2025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14017" y="3894794"/>
            <a:ext cx="6282055" cy="1292225"/>
          </a:xfrm>
          <a:custGeom>
            <a:avLst/>
            <a:gdLst/>
            <a:ahLst/>
            <a:cxnLst/>
            <a:rect l="l" t="t" r="r" b="b"/>
            <a:pathLst>
              <a:path w="6282055" h="1292225">
                <a:moveTo>
                  <a:pt x="0" y="94291"/>
                </a:moveTo>
                <a:lnTo>
                  <a:pt x="7406" y="57578"/>
                </a:lnTo>
                <a:lnTo>
                  <a:pt x="27607" y="27607"/>
                </a:lnTo>
                <a:lnTo>
                  <a:pt x="57578" y="7406"/>
                </a:lnTo>
                <a:lnTo>
                  <a:pt x="94291" y="0"/>
                </a:lnTo>
                <a:lnTo>
                  <a:pt x="6187352" y="0"/>
                </a:lnTo>
                <a:lnTo>
                  <a:pt x="6224066" y="7406"/>
                </a:lnTo>
                <a:lnTo>
                  <a:pt x="6254036" y="27607"/>
                </a:lnTo>
                <a:lnTo>
                  <a:pt x="6274238" y="57578"/>
                </a:lnTo>
                <a:lnTo>
                  <a:pt x="6281644" y="94291"/>
                </a:lnTo>
                <a:lnTo>
                  <a:pt x="6281644" y="1197607"/>
                </a:lnTo>
                <a:lnTo>
                  <a:pt x="6274238" y="1234321"/>
                </a:lnTo>
                <a:lnTo>
                  <a:pt x="6254036" y="1264291"/>
                </a:lnTo>
                <a:lnTo>
                  <a:pt x="6224066" y="1284493"/>
                </a:lnTo>
                <a:lnTo>
                  <a:pt x="6187352" y="1291899"/>
                </a:lnTo>
                <a:lnTo>
                  <a:pt x="94291" y="1291899"/>
                </a:lnTo>
                <a:lnTo>
                  <a:pt x="57578" y="1284493"/>
                </a:lnTo>
                <a:lnTo>
                  <a:pt x="27607" y="1264291"/>
                </a:lnTo>
                <a:lnTo>
                  <a:pt x="7406" y="1234321"/>
                </a:lnTo>
                <a:lnTo>
                  <a:pt x="0" y="1197607"/>
                </a:lnTo>
                <a:lnTo>
                  <a:pt x="0" y="94291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377760" y="4219163"/>
            <a:ext cx="195389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745" marR="5080" indent="-36068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53535"/>
                </a:solidFill>
                <a:latin typeface="Trebuchet MS"/>
                <a:cs typeface="Trebuchet MS"/>
              </a:rPr>
              <a:t>Отрицательный  </a:t>
            </a:r>
            <a:r>
              <a:rPr dirty="0" sz="2000" spc="-20" b="1">
                <a:solidFill>
                  <a:srgbClr val="353535"/>
                </a:solidFill>
                <a:latin typeface="Trebuchet MS"/>
                <a:cs typeface="Trebuchet MS"/>
              </a:rPr>
              <a:t>результат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84872" y="3894794"/>
            <a:ext cx="5391785" cy="1292225"/>
          </a:xfrm>
          <a:custGeom>
            <a:avLst/>
            <a:gdLst/>
            <a:ahLst/>
            <a:cxnLst/>
            <a:rect l="l" t="t" r="r" b="b"/>
            <a:pathLst>
              <a:path w="5391784" h="1292225">
                <a:moveTo>
                  <a:pt x="0" y="85653"/>
                </a:moveTo>
                <a:lnTo>
                  <a:pt x="6734" y="52323"/>
                </a:lnTo>
                <a:lnTo>
                  <a:pt x="25096" y="25096"/>
                </a:lnTo>
                <a:lnTo>
                  <a:pt x="52323" y="6734"/>
                </a:lnTo>
                <a:lnTo>
                  <a:pt x="85653" y="0"/>
                </a:lnTo>
                <a:lnTo>
                  <a:pt x="5305627" y="0"/>
                </a:lnTo>
                <a:lnTo>
                  <a:pt x="5338958" y="6734"/>
                </a:lnTo>
                <a:lnTo>
                  <a:pt x="5366185" y="25096"/>
                </a:lnTo>
                <a:lnTo>
                  <a:pt x="5384546" y="52323"/>
                </a:lnTo>
                <a:lnTo>
                  <a:pt x="5391281" y="85653"/>
                </a:lnTo>
                <a:lnTo>
                  <a:pt x="5391281" y="1206246"/>
                </a:lnTo>
                <a:lnTo>
                  <a:pt x="5384546" y="1239576"/>
                </a:lnTo>
                <a:lnTo>
                  <a:pt x="5366185" y="1266803"/>
                </a:lnTo>
                <a:lnTo>
                  <a:pt x="5338958" y="1285165"/>
                </a:lnTo>
                <a:lnTo>
                  <a:pt x="5305627" y="1291899"/>
                </a:lnTo>
                <a:lnTo>
                  <a:pt x="85653" y="1291899"/>
                </a:lnTo>
                <a:lnTo>
                  <a:pt x="52323" y="1285165"/>
                </a:lnTo>
                <a:lnTo>
                  <a:pt x="25096" y="1266803"/>
                </a:lnTo>
                <a:lnTo>
                  <a:pt x="6734" y="1239576"/>
                </a:lnTo>
                <a:lnTo>
                  <a:pt x="0" y="1206246"/>
                </a:lnTo>
                <a:lnTo>
                  <a:pt x="0" y="85653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466424" y="4219163"/>
            <a:ext cx="262763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414020">
              <a:lnSpc>
                <a:spcPct val="100000"/>
              </a:lnSpc>
              <a:spcBef>
                <a:spcPts val="100"/>
              </a:spcBef>
            </a:pPr>
            <a:r>
              <a:rPr dirty="0" sz="2000" spc="-40" b="1">
                <a:solidFill>
                  <a:srgbClr val="353535"/>
                </a:solidFill>
                <a:latin typeface="Trebuchet MS"/>
                <a:cs typeface="Trebuchet MS"/>
              </a:rPr>
              <a:t>Определение</a:t>
            </a:r>
            <a:r>
              <a:rPr dirty="0" baseline="24691" sz="2025" spc="-60" b="1">
                <a:solidFill>
                  <a:srgbClr val="353535"/>
                </a:solidFill>
                <a:latin typeface="Trebuchet MS"/>
                <a:cs typeface="Trebuchet MS"/>
              </a:rPr>
              <a:t>2 </a:t>
            </a:r>
            <a:r>
              <a:rPr dirty="0" baseline="24691" sz="2025" spc="-52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-20" b="1">
                <a:solidFill>
                  <a:srgbClr val="353535"/>
                </a:solidFill>
                <a:latin typeface="Trebuchet MS"/>
                <a:cs typeface="Trebuchet MS"/>
              </a:rPr>
              <a:t>антиг</a:t>
            </a:r>
            <a:r>
              <a:rPr dirty="0" sz="2000" spc="-35" b="1">
                <a:solidFill>
                  <a:srgbClr val="353535"/>
                </a:solidFill>
                <a:latin typeface="Trebuchet MS"/>
                <a:cs typeface="Trebuchet MS"/>
              </a:rPr>
              <a:t>е</a:t>
            </a:r>
            <a:r>
              <a:rPr dirty="0" sz="2000" spc="10" b="1">
                <a:solidFill>
                  <a:srgbClr val="353535"/>
                </a:solidFill>
                <a:latin typeface="Trebuchet MS"/>
                <a:cs typeface="Trebuchet MS"/>
              </a:rPr>
              <a:t>на</a:t>
            </a:r>
            <a:r>
              <a:rPr dirty="0" sz="2000" spc="-10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45" b="1">
                <a:solidFill>
                  <a:srgbClr val="353535"/>
                </a:solidFill>
                <a:latin typeface="Trebuchet MS"/>
                <a:cs typeface="Trebuchet MS"/>
              </a:rPr>
              <a:t>SAR</a:t>
            </a:r>
            <a:r>
              <a:rPr dirty="0" sz="2000" spc="35" b="1">
                <a:solidFill>
                  <a:srgbClr val="353535"/>
                </a:solidFill>
                <a:latin typeface="Trebuchet MS"/>
                <a:cs typeface="Trebuchet MS"/>
              </a:rPr>
              <a:t>S</a:t>
            </a:r>
            <a:r>
              <a:rPr dirty="0" sz="2000" spc="75" b="1">
                <a:solidFill>
                  <a:srgbClr val="353535"/>
                </a:solidFill>
                <a:latin typeface="Trebuchet MS"/>
                <a:cs typeface="Trebuchet MS"/>
              </a:rPr>
              <a:t>-</a:t>
            </a: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Co</a:t>
            </a:r>
            <a:r>
              <a:rPr dirty="0" sz="2000" spc="-35" b="1">
                <a:solidFill>
                  <a:srgbClr val="353535"/>
                </a:solidFill>
                <a:latin typeface="Trebuchet MS"/>
                <a:cs typeface="Trebuchet MS"/>
              </a:rPr>
              <a:t>V</a:t>
            </a:r>
            <a:r>
              <a:rPr dirty="0" sz="2000" spc="75" b="1">
                <a:solidFill>
                  <a:srgbClr val="353535"/>
                </a:solidFill>
                <a:latin typeface="Trebuchet MS"/>
                <a:cs typeface="Trebuchet MS"/>
              </a:rPr>
              <a:t>-</a:t>
            </a:r>
            <a:r>
              <a:rPr dirty="0" sz="2000" spc="-130" b="1">
                <a:solidFill>
                  <a:srgbClr val="353535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37084" y="2992701"/>
            <a:ext cx="9972675" cy="4445635"/>
            <a:chOff x="3537084" y="2992701"/>
            <a:chExt cx="9972675" cy="4445635"/>
          </a:xfrm>
        </p:grpSpPr>
        <p:sp>
          <p:nvSpPr>
            <p:cNvPr id="14" name="object 14"/>
            <p:cNvSpPr/>
            <p:nvPr/>
          </p:nvSpPr>
          <p:spPr>
            <a:xfrm>
              <a:off x="3537084" y="2992701"/>
              <a:ext cx="163830" cy="902335"/>
            </a:xfrm>
            <a:custGeom>
              <a:avLst/>
              <a:gdLst/>
              <a:ahLst/>
              <a:cxnLst/>
              <a:rect l="l" t="t" r="r" b="b"/>
              <a:pathLst>
                <a:path w="163829" h="902335">
                  <a:moveTo>
                    <a:pt x="0" y="737241"/>
                  </a:moveTo>
                  <a:lnTo>
                    <a:pt x="80016" y="901820"/>
                  </a:lnTo>
                  <a:lnTo>
                    <a:pt x="135864" y="792979"/>
                  </a:lnTo>
                  <a:lnTo>
                    <a:pt x="108476" y="792979"/>
                  </a:lnTo>
                  <a:lnTo>
                    <a:pt x="85095" y="792707"/>
                  </a:lnTo>
                  <a:lnTo>
                    <a:pt x="81198" y="792707"/>
                  </a:lnTo>
                  <a:lnTo>
                    <a:pt x="53920" y="792343"/>
                  </a:lnTo>
                  <a:lnTo>
                    <a:pt x="54115" y="774207"/>
                  </a:lnTo>
                  <a:lnTo>
                    <a:pt x="0" y="737241"/>
                  </a:lnTo>
                  <a:close/>
                </a:path>
                <a:path w="163829" h="902335">
                  <a:moveTo>
                    <a:pt x="108672" y="774784"/>
                  </a:moveTo>
                  <a:lnTo>
                    <a:pt x="81266" y="792662"/>
                  </a:lnTo>
                  <a:lnTo>
                    <a:pt x="108476" y="792979"/>
                  </a:lnTo>
                  <a:lnTo>
                    <a:pt x="108672" y="774784"/>
                  </a:lnTo>
                  <a:close/>
                </a:path>
                <a:path w="163829" h="902335">
                  <a:moveTo>
                    <a:pt x="163578" y="738968"/>
                  </a:moveTo>
                  <a:lnTo>
                    <a:pt x="108672" y="774784"/>
                  </a:lnTo>
                  <a:lnTo>
                    <a:pt x="108476" y="792979"/>
                  </a:lnTo>
                  <a:lnTo>
                    <a:pt x="135864" y="792979"/>
                  </a:lnTo>
                  <a:lnTo>
                    <a:pt x="163578" y="738968"/>
                  </a:lnTo>
                  <a:close/>
                </a:path>
                <a:path w="163829" h="902335">
                  <a:moveTo>
                    <a:pt x="81266" y="792662"/>
                  </a:moveTo>
                  <a:lnTo>
                    <a:pt x="85095" y="792707"/>
                  </a:lnTo>
                  <a:lnTo>
                    <a:pt x="81266" y="792662"/>
                  </a:lnTo>
                  <a:close/>
                </a:path>
                <a:path w="163829" h="902335">
                  <a:moveTo>
                    <a:pt x="62467" y="0"/>
                  </a:moveTo>
                  <a:lnTo>
                    <a:pt x="54115" y="774207"/>
                  </a:lnTo>
                  <a:lnTo>
                    <a:pt x="81130" y="792660"/>
                  </a:lnTo>
                  <a:lnTo>
                    <a:pt x="81269" y="792660"/>
                  </a:lnTo>
                  <a:lnTo>
                    <a:pt x="108672" y="774784"/>
                  </a:lnTo>
                  <a:lnTo>
                    <a:pt x="117023" y="545"/>
                  </a:lnTo>
                  <a:lnTo>
                    <a:pt x="62467" y="0"/>
                  </a:lnTo>
                  <a:close/>
                </a:path>
                <a:path w="163829" h="902335">
                  <a:moveTo>
                    <a:pt x="54115" y="774207"/>
                  </a:moveTo>
                  <a:lnTo>
                    <a:pt x="53920" y="792343"/>
                  </a:lnTo>
                  <a:lnTo>
                    <a:pt x="81130" y="792660"/>
                  </a:lnTo>
                  <a:lnTo>
                    <a:pt x="54115" y="774207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14016" y="6132705"/>
              <a:ext cx="6282055" cy="1292225"/>
            </a:xfrm>
            <a:custGeom>
              <a:avLst/>
              <a:gdLst/>
              <a:ahLst/>
              <a:cxnLst/>
              <a:rect l="l" t="t" r="r" b="b"/>
              <a:pathLst>
                <a:path w="6282055" h="1292225">
                  <a:moveTo>
                    <a:pt x="0" y="111295"/>
                  </a:moveTo>
                  <a:lnTo>
                    <a:pt x="8746" y="67974"/>
                  </a:lnTo>
                  <a:lnTo>
                    <a:pt x="32597" y="32597"/>
                  </a:lnTo>
                  <a:lnTo>
                    <a:pt x="67974" y="8746"/>
                  </a:lnTo>
                  <a:lnTo>
                    <a:pt x="111295" y="0"/>
                  </a:lnTo>
                  <a:lnTo>
                    <a:pt x="6170349" y="0"/>
                  </a:lnTo>
                  <a:lnTo>
                    <a:pt x="6213670" y="8746"/>
                  </a:lnTo>
                  <a:lnTo>
                    <a:pt x="6249047" y="32597"/>
                  </a:lnTo>
                  <a:lnTo>
                    <a:pt x="6272898" y="67974"/>
                  </a:lnTo>
                  <a:lnTo>
                    <a:pt x="6281644" y="111295"/>
                  </a:lnTo>
                  <a:lnTo>
                    <a:pt x="6281644" y="1180604"/>
                  </a:lnTo>
                  <a:lnTo>
                    <a:pt x="6272898" y="1223925"/>
                  </a:lnTo>
                  <a:lnTo>
                    <a:pt x="6249047" y="1259302"/>
                  </a:lnTo>
                  <a:lnTo>
                    <a:pt x="6213670" y="1283153"/>
                  </a:lnTo>
                  <a:lnTo>
                    <a:pt x="6170349" y="1291899"/>
                  </a:lnTo>
                  <a:lnTo>
                    <a:pt x="111295" y="1291899"/>
                  </a:lnTo>
                  <a:lnTo>
                    <a:pt x="67974" y="1283153"/>
                  </a:lnTo>
                  <a:lnTo>
                    <a:pt x="32597" y="1259302"/>
                  </a:lnTo>
                  <a:lnTo>
                    <a:pt x="8746" y="1223925"/>
                  </a:lnTo>
                  <a:lnTo>
                    <a:pt x="0" y="1180604"/>
                  </a:lnTo>
                  <a:lnTo>
                    <a:pt x="0" y="111295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9346390" y="6457529"/>
            <a:ext cx="201739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53535"/>
                </a:solidFill>
                <a:latin typeface="Trebuchet MS"/>
                <a:cs typeface="Trebuchet MS"/>
              </a:rPr>
              <a:t>Пол</a:t>
            </a:r>
            <a:r>
              <a:rPr dirty="0" sz="2000" spc="-10" b="1">
                <a:solidFill>
                  <a:srgbClr val="353535"/>
                </a:solidFill>
                <a:latin typeface="Trebuchet MS"/>
                <a:cs typeface="Trebuchet MS"/>
              </a:rPr>
              <a:t>о</a:t>
            </a:r>
            <a:r>
              <a:rPr dirty="0" sz="2000" spc="-20" b="1">
                <a:solidFill>
                  <a:srgbClr val="353535"/>
                </a:solidFill>
                <a:latin typeface="Trebuchet MS"/>
                <a:cs typeface="Trebuchet MS"/>
              </a:rPr>
              <a:t>жительный  </a:t>
            </a:r>
            <a:r>
              <a:rPr dirty="0" sz="2000" spc="-20" b="1">
                <a:solidFill>
                  <a:srgbClr val="353535"/>
                </a:solidFill>
                <a:latin typeface="Trebuchet MS"/>
                <a:cs typeface="Trebuchet MS"/>
              </a:rPr>
              <a:t>результат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7946" y="6132705"/>
            <a:ext cx="5991860" cy="1292225"/>
          </a:xfrm>
          <a:custGeom>
            <a:avLst/>
            <a:gdLst/>
            <a:ahLst/>
            <a:cxnLst/>
            <a:rect l="l" t="t" r="r" b="b"/>
            <a:pathLst>
              <a:path w="5991859" h="1292225">
                <a:moveTo>
                  <a:pt x="0" y="94291"/>
                </a:moveTo>
                <a:lnTo>
                  <a:pt x="7411" y="57578"/>
                </a:lnTo>
                <a:lnTo>
                  <a:pt x="27624" y="27607"/>
                </a:lnTo>
                <a:lnTo>
                  <a:pt x="57605" y="7406"/>
                </a:lnTo>
                <a:lnTo>
                  <a:pt x="94319" y="0"/>
                </a:lnTo>
                <a:lnTo>
                  <a:pt x="5897111" y="0"/>
                </a:lnTo>
                <a:lnTo>
                  <a:pt x="5933825" y="7406"/>
                </a:lnTo>
                <a:lnTo>
                  <a:pt x="5963795" y="27607"/>
                </a:lnTo>
                <a:lnTo>
                  <a:pt x="5983997" y="57578"/>
                </a:lnTo>
                <a:lnTo>
                  <a:pt x="5991403" y="94291"/>
                </a:lnTo>
                <a:lnTo>
                  <a:pt x="5991403" y="1197607"/>
                </a:lnTo>
                <a:lnTo>
                  <a:pt x="5983997" y="1234321"/>
                </a:lnTo>
                <a:lnTo>
                  <a:pt x="5963795" y="1264291"/>
                </a:lnTo>
                <a:lnTo>
                  <a:pt x="5933825" y="1284493"/>
                </a:lnTo>
                <a:lnTo>
                  <a:pt x="5897111" y="1291899"/>
                </a:lnTo>
                <a:lnTo>
                  <a:pt x="94319" y="1291899"/>
                </a:lnTo>
                <a:lnTo>
                  <a:pt x="57605" y="1284493"/>
                </a:lnTo>
                <a:lnTo>
                  <a:pt x="27624" y="1264291"/>
                </a:lnTo>
                <a:lnTo>
                  <a:pt x="7411" y="1234321"/>
                </a:lnTo>
                <a:lnTo>
                  <a:pt x="0" y="1197607"/>
                </a:lnTo>
                <a:lnTo>
                  <a:pt x="0" y="94291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45751" y="6457529"/>
            <a:ext cx="195389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745" marR="5080" indent="-36068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53535"/>
                </a:solidFill>
                <a:latin typeface="Trebuchet MS"/>
                <a:cs typeface="Trebuchet MS"/>
              </a:rPr>
              <a:t>Отрицательный  </a:t>
            </a:r>
            <a:r>
              <a:rPr dirty="0" sz="2000" spc="-20" b="1">
                <a:solidFill>
                  <a:srgbClr val="353535"/>
                </a:solidFill>
                <a:latin typeface="Trebuchet MS"/>
                <a:cs typeface="Trebuchet MS"/>
              </a:rPr>
              <a:t>результат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14017" y="8370616"/>
            <a:ext cx="6282055" cy="1293495"/>
          </a:xfrm>
          <a:custGeom>
            <a:avLst/>
            <a:gdLst/>
            <a:ahLst/>
            <a:cxnLst/>
            <a:rect l="l" t="t" r="r" b="b"/>
            <a:pathLst>
              <a:path w="6282055" h="1293495">
                <a:moveTo>
                  <a:pt x="0" y="111386"/>
                </a:moveTo>
                <a:lnTo>
                  <a:pt x="8747" y="68012"/>
                </a:lnTo>
                <a:lnTo>
                  <a:pt x="32608" y="32608"/>
                </a:lnTo>
                <a:lnTo>
                  <a:pt x="68012" y="8747"/>
                </a:lnTo>
                <a:lnTo>
                  <a:pt x="111386" y="0"/>
                </a:lnTo>
                <a:lnTo>
                  <a:pt x="6170258" y="0"/>
                </a:lnTo>
                <a:lnTo>
                  <a:pt x="6213632" y="8747"/>
                </a:lnTo>
                <a:lnTo>
                  <a:pt x="6249035" y="32608"/>
                </a:lnTo>
                <a:lnTo>
                  <a:pt x="6272897" y="68012"/>
                </a:lnTo>
                <a:lnTo>
                  <a:pt x="6281644" y="111386"/>
                </a:lnTo>
                <a:lnTo>
                  <a:pt x="6281644" y="1181604"/>
                </a:lnTo>
                <a:lnTo>
                  <a:pt x="6272897" y="1224978"/>
                </a:lnTo>
                <a:lnTo>
                  <a:pt x="6249035" y="1260382"/>
                </a:lnTo>
                <a:lnTo>
                  <a:pt x="6213632" y="1284243"/>
                </a:lnTo>
                <a:lnTo>
                  <a:pt x="6170258" y="1292990"/>
                </a:lnTo>
                <a:lnTo>
                  <a:pt x="111386" y="1292990"/>
                </a:lnTo>
                <a:lnTo>
                  <a:pt x="68012" y="1284243"/>
                </a:lnTo>
                <a:lnTo>
                  <a:pt x="32608" y="1260382"/>
                </a:lnTo>
                <a:lnTo>
                  <a:pt x="8747" y="1224978"/>
                </a:lnTo>
                <a:lnTo>
                  <a:pt x="0" y="1181604"/>
                </a:lnTo>
                <a:lnTo>
                  <a:pt x="0" y="111386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822374" y="8695803"/>
            <a:ext cx="306451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Подтверждённый</a:t>
            </a:r>
            <a:r>
              <a:rPr dirty="0" sz="2000" spc="-13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случай</a:t>
            </a:r>
            <a:endParaRPr sz="200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000" spc="-40" b="1">
                <a:solidFill>
                  <a:srgbClr val="353535"/>
                </a:solidFill>
                <a:latin typeface="Trebuchet MS"/>
                <a:cs typeface="Trebuchet MS"/>
              </a:rPr>
              <a:t>COVID-19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946" y="8370616"/>
            <a:ext cx="5991860" cy="1293495"/>
          </a:xfrm>
          <a:custGeom>
            <a:avLst/>
            <a:gdLst/>
            <a:ahLst/>
            <a:cxnLst/>
            <a:rect l="l" t="t" r="r" b="b"/>
            <a:pathLst>
              <a:path w="5991859" h="1293495">
                <a:moveTo>
                  <a:pt x="0" y="94382"/>
                </a:moveTo>
                <a:lnTo>
                  <a:pt x="7418" y="57655"/>
                </a:lnTo>
                <a:lnTo>
                  <a:pt x="27648" y="27653"/>
                </a:lnTo>
                <a:lnTo>
                  <a:pt x="57655" y="7420"/>
                </a:lnTo>
                <a:lnTo>
                  <a:pt x="94401" y="0"/>
                </a:lnTo>
                <a:lnTo>
                  <a:pt x="5897020" y="0"/>
                </a:lnTo>
                <a:lnTo>
                  <a:pt x="5933748" y="7420"/>
                </a:lnTo>
                <a:lnTo>
                  <a:pt x="5963750" y="27653"/>
                </a:lnTo>
                <a:lnTo>
                  <a:pt x="5983983" y="57655"/>
                </a:lnTo>
                <a:lnTo>
                  <a:pt x="5991403" y="94382"/>
                </a:lnTo>
                <a:lnTo>
                  <a:pt x="5991403" y="1198608"/>
                </a:lnTo>
                <a:lnTo>
                  <a:pt x="5983983" y="1235335"/>
                </a:lnTo>
                <a:lnTo>
                  <a:pt x="5963750" y="1265337"/>
                </a:lnTo>
                <a:lnTo>
                  <a:pt x="5933748" y="1285570"/>
                </a:lnTo>
                <a:lnTo>
                  <a:pt x="5897020" y="1292990"/>
                </a:lnTo>
                <a:lnTo>
                  <a:pt x="94401" y="1292990"/>
                </a:lnTo>
                <a:lnTo>
                  <a:pt x="57655" y="1285570"/>
                </a:lnTo>
                <a:lnTo>
                  <a:pt x="27648" y="1265337"/>
                </a:lnTo>
                <a:lnTo>
                  <a:pt x="7418" y="1235335"/>
                </a:lnTo>
                <a:lnTo>
                  <a:pt x="0" y="1198608"/>
                </a:lnTo>
                <a:lnTo>
                  <a:pt x="0" y="94382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546185" y="8695803"/>
            <a:ext cx="215392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0" b="1">
                <a:solidFill>
                  <a:srgbClr val="353535"/>
                </a:solidFill>
                <a:latin typeface="Trebuchet MS"/>
                <a:cs typeface="Trebuchet MS"/>
              </a:rPr>
              <a:t>Д</a:t>
            </a:r>
            <a:r>
              <a:rPr dirty="0" sz="2000" spc="-80" b="1">
                <a:solidFill>
                  <a:srgbClr val="353535"/>
                </a:solidFill>
                <a:latin typeface="Trebuchet MS"/>
                <a:cs typeface="Trebuchet MS"/>
              </a:rPr>
              <a:t>и</a:t>
            </a:r>
            <a:r>
              <a:rPr dirty="0" sz="2000" b="1">
                <a:solidFill>
                  <a:srgbClr val="353535"/>
                </a:solidFill>
                <a:latin typeface="Trebuchet MS"/>
                <a:cs typeface="Trebuchet MS"/>
              </a:rPr>
              <a:t>агноз</a:t>
            </a:r>
            <a:r>
              <a:rPr dirty="0" sz="2000" spc="-125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353535"/>
                </a:solidFill>
                <a:latin typeface="Trebuchet MS"/>
                <a:cs typeface="Trebuchet MS"/>
              </a:rPr>
              <a:t>COVI</a:t>
            </a: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D</a:t>
            </a:r>
            <a:r>
              <a:rPr dirty="0" sz="2000" spc="75" b="1">
                <a:solidFill>
                  <a:srgbClr val="353535"/>
                </a:solidFill>
                <a:latin typeface="Trebuchet MS"/>
                <a:cs typeface="Trebuchet MS"/>
              </a:rPr>
              <a:t>-</a:t>
            </a:r>
            <a:r>
              <a:rPr dirty="0" sz="2000" spc="-165" b="1">
                <a:solidFill>
                  <a:srgbClr val="353535"/>
                </a:solidFill>
                <a:latin typeface="Trebuchet MS"/>
                <a:cs typeface="Trebuchet MS"/>
              </a:rPr>
              <a:t>19</a:t>
            </a:r>
            <a:endParaRPr sz="20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dirty="0" sz="2000" spc="-25" b="1">
                <a:solidFill>
                  <a:srgbClr val="353535"/>
                </a:solidFill>
                <a:latin typeface="Trebuchet MS"/>
                <a:cs typeface="Trebuchet MS"/>
              </a:rPr>
              <a:t>не</a:t>
            </a:r>
            <a:r>
              <a:rPr dirty="0" sz="2000" spc="-130" b="1">
                <a:solidFill>
                  <a:srgbClr val="353535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353535"/>
                </a:solidFill>
                <a:latin typeface="Trebuchet MS"/>
                <a:cs typeface="Trebuchet MS"/>
              </a:rPr>
              <a:t>подтверждён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35266" y="2992974"/>
            <a:ext cx="14223365" cy="5377180"/>
            <a:chOff x="3535266" y="2992974"/>
            <a:chExt cx="14223365" cy="5377180"/>
          </a:xfrm>
        </p:grpSpPr>
        <p:sp>
          <p:nvSpPr>
            <p:cNvPr id="24" name="object 24"/>
            <p:cNvSpPr/>
            <p:nvPr/>
          </p:nvSpPr>
          <p:spPr>
            <a:xfrm>
              <a:off x="3535261" y="5186154"/>
              <a:ext cx="10450830" cy="3183890"/>
            </a:xfrm>
            <a:custGeom>
              <a:avLst/>
              <a:gdLst/>
              <a:ahLst/>
              <a:cxnLst/>
              <a:rect l="l" t="t" r="r" b="b"/>
              <a:pathLst>
                <a:path w="10450830" h="3183890">
                  <a:moveTo>
                    <a:pt x="163664" y="734974"/>
                  </a:moveTo>
                  <a:lnTo>
                    <a:pt x="109118" y="771334"/>
                  </a:lnTo>
                  <a:lnTo>
                    <a:pt x="109118" y="0"/>
                  </a:lnTo>
                  <a:lnTo>
                    <a:pt x="54559" y="0"/>
                  </a:lnTo>
                  <a:lnTo>
                    <a:pt x="54559" y="771334"/>
                  </a:lnTo>
                  <a:lnTo>
                    <a:pt x="0" y="734974"/>
                  </a:lnTo>
                  <a:lnTo>
                    <a:pt x="81838" y="898639"/>
                  </a:lnTo>
                  <a:lnTo>
                    <a:pt x="136385" y="789520"/>
                  </a:lnTo>
                  <a:lnTo>
                    <a:pt x="163664" y="734974"/>
                  </a:lnTo>
                  <a:close/>
                </a:path>
                <a:path w="10450830" h="3183890">
                  <a:moveTo>
                    <a:pt x="164668" y="3020618"/>
                  </a:moveTo>
                  <a:lnTo>
                    <a:pt x="109855" y="3056686"/>
                  </a:lnTo>
                  <a:lnTo>
                    <a:pt x="114744" y="2238095"/>
                  </a:lnTo>
                  <a:lnTo>
                    <a:pt x="60198" y="2237727"/>
                  </a:lnTo>
                  <a:lnTo>
                    <a:pt x="55295" y="3056369"/>
                  </a:lnTo>
                  <a:lnTo>
                    <a:pt x="1003" y="3019704"/>
                  </a:lnTo>
                  <a:lnTo>
                    <a:pt x="81838" y="3183826"/>
                  </a:lnTo>
                  <a:lnTo>
                    <a:pt x="137121" y="3074898"/>
                  </a:lnTo>
                  <a:lnTo>
                    <a:pt x="164668" y="3020618"/>
                  </a:lnTo>
                  <a:close/>
                </a:path>
                <a:path w="10450830" h="3183890">
                  <a:moveTo>
                    <a:pt x="6806476" y="3020161"/>
                  </a:moveTo>
                  <a:lnTo>
                    <a:pt x="6751917" y="3056534"/>
                  </a:lnTo>
                  <a:lnTo>
                    <a:pt x="6751917" y="2237917"/>
                  </a:lnTo>
                  <a:lnTo>
                    <a:pt x="6697370" y="2237917"/>
                  </a:lnTo>
                  <a:lnTo>
                    <a:pt x="6697370" y="3056534"/>
                  </a:lnTo>
                  <a:lnTo>
                    <a:pt x="6642811" y="3020161"/>
                  </a:lnTo>
                  <a:lnTo>
                    <a:pt x="6724637" y="3183826"/>
                  </a:lnTo>
                  <a:lnTo>
                    <a:pt x="6779196" y="3074720"/>
                  </a:lnTo>
                  <a:lnTo>
                    <a:pt x="6806476" y="3020161"/>
                  </a:lnTo>
                  <a:close/>
                </a:path>
                <a:path w="10450830" h="3183890">
                  <a:moveTo>
                    <a:pt x="6819481" y="945921"/>
                  </a:moveTo>
                  <a:lnTo>
                    <a:pt x="6678904" y="828802"/>
                  </a:lnTo>
                  <a:lnTo>
                    <a:pt x="6701828" y="890295"/>
                  </a:lnTo>
                  <a:lnTo>
                    <a:pt x="3096361" y="43281"/>
                  </a:lnTo>
                  <a:lnTo>
                    <a:pt x="3083814" y="96380"/>
                  </a:lnTo>
                  <a:lnTo>
                    <a:pt x="6689318" y="943381"/>
                  </a:lnTo>
                  <a:lnTo>
                    <a:pt x="6641439" y="988110"/>
                  </a:lnTo>
                  <a:lnTo>
                    <a:pt x="6812572" y="947559"/>
                  </a:lnTo>
                  <a:lnTo>
                    <a:pt x="6819481" y="945921"/>
                  </a:lnTo>
                  <a:close/>
                </a:path>
                <a:path w="10450830" h="3183890">
                  <a:moveTo>
                    <a:pt x="10450220" y="96380"/>
                  </a:moveTo>
                  <a:lnTo>
                    <a:pt x="10437406" y="43281"/>
                  </a:lnTo>
                  <a:lnTo>
                    <a:pt x="6936880" y="889457"/>
                  </a:lnTo>
                  <a:lnTo>
                    <a:pt x="6959422" y="827900"/>
                  </a:lnTo>
                  <a:lnTo>
                    <a:pt x="6932054" y="851001"/>
                  </a:lnTo>
                  <a:lnTo>
                    <a:pt x="6932054" y="946835"/>
                  </a:lnTo>
                  <a:lnTo>
                    <a:pt x="6925640" y="920330"/>
                  </a:lnTo>
                  <a:lnTo>
                    <a:pt x="6932054" y="946835"/>
                  </a:lnTo>
                  <a:lnTo>
                    <a:pt x="6932054" y="851001"/>
                  </a:lnTo>
                  <a:lnTo>
                    <a:pt x="6819570" y="945921"/>
                  </a:lnTo>
                  <a:lnTo>
                    <a:pt x="6997878" y="987018"/>
                  </a:lnTo>
                  <a:lnTo>
                    <a:pt x="6954355" y="946835"/>
                  </a:lnTo>
                  <a:lnTo>
                    <a:pt x="6949719" y="942555"/>
                  </a:lnTo>
                  <a:lnTo>
                    <a:pt x="10450220" y="9638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639145" y="4540198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4" h="0">
                  <a:moveTo>
                    <a:pt x="444636" y="0"/>
                  </a:moveTo>
                  <a:lnTo>
                    <a:pt x="0" y="0"/>
                  </a:lnTo>
                </a:path>
              </a:pathLst>
            </a:custGeom>
            <a:ln w="54556">
              <a:solidFill>
                <a:srgbClr val="A7A7A7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372908" y="4458364"/>
              <a:ext cx="266700" cy="163830"/>
            </a:xfrm>
            <a:custGeom>
              <a:avLst/>
              <a:gdLst/>
              <a:ahLst/>
              <a:cxnLst/>
              <a:rect l="l" t="t" r="r" b="b"/>
              <a:pathLst>
                <a:path w="266700" h="163829">
                  <a:moveTo>
                    <a:pt x="163669" y="0"/>
                  </a:moveTo>
                  <a:lnTo>
                    <a:pt x="0" y="81834"/>
                  </a:lnTo>
                  <a:lnTo>
                    <a:pt x="163669" y="163669"/>
                  </a:lnTo>
                  <a:lnTo>
                    <a:pt x="127298" y="109113"/>
                  </a:lnTo>
                  <a:lnTo>
                    <a:pt x="109113" y="109113"/>
                  </a:lnTo>
                  <a:lnTo>
                    <a:pt x="109113" y="54556"/>
                  </a:lnTo>
                  <a:lnTo>
                    <a:pt x="127298" y="54556"/>
                  </a:lnTo>
                  <a:lnTo>
                    <a:pt x="163669" y="0"/>
                  </a:lnTo>
                  <a:close/>
                </a:path>
                <a:path w="266700" h="163829">
                  <a:moveTo>
                    <a:pt x="109113" y="81834"/>
                  </a:moveTo>
                  <a:lnTo>
                    <a:pt x="109113" y="109113"/>
                  </a:lnTo>
                  <a:lnTo>
                    <a:pt x="127298" y="109113"/>
                  </a:lnTo>
                  <a:lnTo>
                    <a:pt x="109113" y="81834"/>
                  </a:lnTo>
                  <a:close/>
                </a:path>
                <a:path w="266700" h="163829">
                  <a:moveTo>
                    <a:pt x="266690" y="54556"/>
                  </a:moveTo>
                  <a:lnTo>
                    <a:pt x="127298" y="54556"/>
                  </a:lnTo>
                  <a:lnTo>
                    <a:pt x="109113" y="81834"/>
                  </a:lnTo>
                  <a:lnTo>
                    <a:pt x="127298" y="109113"/>
                  </a:lnTo>
                  <a:lnTo>
                    <a:pt x="266690" y="109113"/>
                  </a:lnTo>
                  <a:lnTo>
                    <a:pt x="266690" y="54556"/>
                  </a:lnTo>
                  <a:close/>
                </a:path>
                <a:path w="266700" h="163829">
                  <a:moveTo>
                    <a:pt x="127298" y="54556"/>
                  </a:moveTo>
                  <a:lnTo>
                    <a:pt x="109113" y="54556"/>
                  </a:lnTo>
                  <a:lnTo>
                    <a:pt x="109113" y="81834"/>
                  </a:lnTo>
                  <a:lnTo>
                    <a:pt x="127298" y="54556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06094" y="4540198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 h="0">
                  <a:moveTo>
                    <a:pt x="507739" y="0"/>
                  </a:moveTo>
                  <a:lnTo>
                    <a:pt x="0" y="0"/>
                  </a:lnTo>
                </a:path>
              </a:pathLst>
            </a:custGeom>
            <a:ln w="54556">
              <a:solidFill>
                <a:srgbClr val="A7A7A7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8983" y="4458364"/>
              <a:ext cx="235047" cy="1636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676331" y="2992974"/>
              <a:ext cx="0" cy="931544"/>
            </a:xfrm>
            <a:custGeom>
              <a:avLst/>
              <a:gdLst/>
              <a:ahLst/>
              <a:cxnLst/>
              <a:rect l="l" t="t" r="r" b="b"/>
              <a:pathLst>
                <a:path w="0" h="931545">
                  <a:moveTo>
                    <a:pt x="0" y="0"/>
                  </a:moveTo>
                  <a:lnTo>
                    <a:pt x="0" y="931371"/>
                  </a:lnTo>
                </a:path>
              </a:pathLst>
            </a:custGeom>
            <a:ln w="54556">
              <a:solidFill>
                <a:srgbClr val="A7A7A7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7594498" y="3769223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30" h="163829">
                  <a:moveTo>
                    <a:pt x="163669" y="0"/>
                  </a:moveTo>
                  <a:lnTo>
                    <a:pt x="81834" y="54556"/>
                  </a:lnTo>
                  <a:lnTo>
                    <a:pt x="0" y="0"/>
                  </a:lnTo>
                  <a:lnTo>
                    <a:pt x="81834" y="163669"/>
                  </a:lnTo>
                  <a:lnTo>
                    <a:pt x="163669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517223" y="782099"/>
            <a:ext cx="199643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60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60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7499984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35">
                <a:solidFill>
                  <a:srgbClr val="FF2D66"/>
                </a:solidFill>
              </a:rPr>
              <a:t>Алгоритм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75">
                <a:solidFill>
                  <a:srgbClr val="FF2D66"/>
                </a:solidFill>
              </a:rPr>
              <a:t>этиологической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00">
                <a:solidFill>
                  <a:srgbClr val="FF2D66"/>
                </a:solidFill>
              </a:rPr>
              <a:t>диагностики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91980" y="898849"/>
            <a:ext cx="7652384" cy="1995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5">
                <a:solidFill>
                  <a:srgbClr val="565656"/>
                </a:solidFill>
                <a:latin typeface="Lucida Sans Unicode"/>
                <a:cs typeface="Lucida Sans Unicode"/>
              </a:rPr>
              <a:t>пациен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15">
                <a:solidFill>
                  <a:srgbClr val="565656"/>
                </a:solidFill>
                <a:latin typeface="Lucida Sans Unicode"/>
                <a:cs typeface="Lucida Sans Unicode"/>
              </a:rPr>
              <a:t>ов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п</a:t>
            </a:r>
            <a:r>
              <a:rPr dirty="0" sz="3150" spc="-13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300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озрением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15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dirty="0" sz="3150" spc="-315">
                <a:solidFill>
                  <a:srgbClr val="565656"/>
                </a:solidFill>
                <a:latin typeface="Lucida Sans Unicode"/>
                <a:cs typeface="Lucida Sans Unicode"/>
              </a:rPr>
              <a:t>O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VI</a:t>
            </a:r>
            <a:r>
              <a:rPr dirty="0" sz="3150" spc="-185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60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31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>
              <a:latin typeface="Lucida Sans Unicode"/>
              <a:cs typeface="Lucida Sans Unicode"/>
            </a:endParaRPr>
          </a:p>
          <a:p>
            <a:pPr marL="69215" marR="1416685" indent="524510">
              <a:lnSpc>
                <a:spcPts val="2750"/>
              </a:lnSpc>
              <a:spcBef>
                <a:spcPts val="5"/>
              </a:spcBef>
            </a:pP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Подозрительный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30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COVID</a:t>
            </a:r>
            <a:r>
              <a:rPr dirty="0" sz="2300" spc="9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300" spc="-190" b="1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r>
              <a:rPr dirty="0" sz="2300" spc="-1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30" b="1">
                <a:solidFill>
                  <a:srgbClr val="FFFFFF"/>
                </a:solidFill>
                <a:latin typeface="Trebuchet MS"/>
                <a:cs typeface="Trebuchet MS"/>
              </a:rPr>
              <a:t>случай  </a:t>
            </a:r>
            <a:r>
              <a:rPr dirty="0" sz="2300" spc="-45" b="1">
                <a:solidFill>
                  <a:srgbClr val="FFFFFF"/>
                </a:solidFill>
                <a:latin typeface="Trebuchet MS"/>
                <a:cs typeface="Trebuchet MS"/>
              </a:rPr>
              <a:t>Исследова</a:t>
            </a:r>
            <a:r>
              <a:rPr dirty="0" sz="2300" spc="-55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300" spc="-5" b="1">
                <a:solidFill>
                  <a:srgbClr val="FFFFFF"/>
                </a:solidFill>
                <a:latin typeface="Trebuchet MS"/>
                <a:cs typeface="Trebuchet MS"/>
              </a:rPr>
              <a:t>ия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5" b="1">
                <a:solidFill>
                  <a:srgbClr val="FFFFFF"/>
                </a:solidFill>
                <a:latin typeface="Trebuchet MS"/>
                <a:cs typeface="Trebuchet MS"/>
              </a:rPr>
              <a:t>маз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300" spc="25" b="1">
                <a:solidFill>
                  <a:srgbClr val="FFFFFF"/>
                </a:solidFill>
                <a:latin typeface="Trebuchet MS"/>
                <a:cs typeface="Trebuchet MS"/>
              </a:rPr>
              <a:t>ов</a:t>
            </a:r>
            <a:r>
              <a:rPr dirty="0" sz="230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dirty="0" sz="230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" b="1">
                <a:solidFill>
                  <a:srgbClr val="FFFFFF"/>
                </a:solidFill>
                <a:latin typeface="Trebuchet MS"/>
                <a:cs typeface="Trebuchet MS"/>
              </a:rPr>
              <a:t>рот</a:t>
            </a:r>
            <a:r>
              <a:rPr dirty="0" sz="2300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300" spc="9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3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но</a:t>
            </a:r>
            <a:r>
              <a:rPr dirty="0" sz="2300" spc="-2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300" spc="-20" b="1">
                <a:solidFill>
                  <a:srgbClr val="FFFFFF"/>
                </a:solidFill>
                <a:latin typeface="Trebuchet MS"/>
                <a:cs typeface="Trebuchet MS"/>
              </a:rPr>
              <a:t>оглотки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3723" y="628430"/>
            <a:ext cx="5283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59">
                <a:solidFill>
                  <a:srgbClr val="A6A6A6"/>
                </a:solidFill>
                <a:latin typeface="Lucida Sans Unicode"/>
                <a:cs typeface="Lucida Sans Unicode"/>
              </a:rPr>
              <a:t>65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57" y="2038488"/>
          <a:ext cx="17529810" cy="707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/>
                <a:gridCol w="3009900"/>
                <a:gridCol w="3009900"/>
                <a:gridCol w="2886709"/>
                <a:gridCol w="3009900"/>
                <a:gridCol w="3009900"/>
              </a:tblGrid>
              <a:tr h="626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80975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700" spc="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80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1936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Тоцилизум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7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сари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ум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80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Барицитиниб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80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80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Аценокумарол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6350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6350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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6350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Апиксабан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6350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6350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6350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marL="880744" marR="243840" indent="-631190">
                        <a:lnSpc>
                          <a:spcPct val="70800"/>
                        </a:lnSpc>
                        <a:spcBef>
                          <a:spcPts val="34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Аце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тилсалециловая  </a:t>
                      </a: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кислота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4381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Клопидогрел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Дабигатран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618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Дипиридамол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Эноксапарин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969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Фондапаринукс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НФГ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Празугрел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Ривароксабан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CD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</a:tr>
              <a:tr h="460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Стрептокиназа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Тикагрелор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40CAAF"/>
                    </a:solidFill>
                  </a:tcPr>
                </a:tc>
              </a:tr>
              <a:tr h="460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700" spc="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Варфарин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6032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FFCE6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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550">
                          <a:solidFill>
                            <a:srgbClr val="1F1F1F"/>
                          </a:solidFill>
                          <a:latin typeface="Symbol"/>
                          <a:cs typeface="Symbol"/>
                        </a:rPr>
                        <a:t></a:t>
                      </a:r>
                      <a:endParaRPr sz="2550">
                        <a:latin typeface="Symbol"/>
                        <a:cs typeface="Symbol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FFCE6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2166" y="9351434"/>
          <a:ext cx="6910705" cy="155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330"/>
                <a:gridCol w="6048375"/>
              </a:tblGrid>
              <a:tr h="518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700">
                          <a:latin typeface="Symbol"/>
                          <a:cs typeface="Symbol"/>
                        </a:rPr>
                        <a:t></a:t>
                      </a:r>
                      <a:endParaRPr sz="1700">
                        <a:latin typeface="Symbol"/>
                        <a:cs typeface="Symbol"/>
                      </a:endParaRPr>
                    </a:p>
                  </a:txBody>
                  <a:tcPr marL="0" marR="0" marB="0" marT="153035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повышает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экспозицию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антитромботического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препарата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73355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18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700">
                          <a:latin typeface="Symbol"/>
                          <a:cs typeface="Symbol"/>
                        </a:rPr>
                        <a:t></a:t>
                      </a:r>
                      <a:endParaRPr sz="1700">
                        <a:latin typeface="Symbol"/>
                        <a:cs typeface="Symbol"/>
                      </a:endParaRPr>
                    </a:p>
                  </a:txBody>
                  <a:tcPr marL="0" marR="0" marB="0" marT="15303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dirty="0" sz="1400" spc="-5" b="1">
                          <a:latin typeface="Trebuchet MS"/>
                          <a:cs typeface="Trebuchet MS"/>
                        </a:rPr>
                        <a:t>снижает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экспозицию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антитромботического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препарата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7335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18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700" spc="20">
                          <a:latin typeface="Symbol"/>
                          <a:cs typeface="Symbol"/>
                        </a:rPr>
                        <a:t></a:t>
                      </a:r>
                      <a:endParaRPr sz="1700">
                        <a:latin typeface="Symbol"/>
                        <a:cs typeface="Symbol"/>
                      </a:endParaRPr>
                    </a:p>
                  </a:txBody>
                  <a:tcPr marL="0" marR="0" marB="0" marT="15303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влияет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5" b="1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экспозицию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антитромботического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препарата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54951" y="9351407"/>
          <a:ext cx="6758305" cy="157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/>
                <a:gridCol w="5913120"/>
              </a:tblGrid>
              <a:tr h="55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E618C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657860">
                        <a:lnSpc>
                          <a:spcPct val="76700"/>
                        </a:lnSpc>
                        <a:spcBef>
                          <a:spcPts val="875"/>
                        </a:spcBef>
                      </a:pPr>
                      <a:r>
                        <a:rPr dirty="0" sz="1400" spc="25" b="1">
                          <a:latin typeface="Trebuchet MS"/>
                          <a:cs typeface="Trebuchet MS"/>
                        </a:rPr>
                        <a:t>Препараты 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могут </a:t>
                      </a:r>
                      <a:r>
                        <a:rPr dirty="0" sz="1400" spc="10" b="1">
                          <a:latin typeface="Trebuchet MS"/>
                          <a:cs typeface="Trebuchet MS"/>
                        </a:rPr>
                        <a:t>потенциально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взаимодействовать,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мо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жет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потре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боват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ся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ция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доз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мо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ниторир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ование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11125"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52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FCE61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раты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слабо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заимо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йствуют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42240"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62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40CAA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раты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взаимо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ействую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97155"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741996" y="782099"/>
            <a:ext cx="17716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1035431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>
                <a:solidFill>
                  <a:srgbClr val="FF2D66"/>
                </a:solidFill>
              </a:rPr>
              <a:t>Лекарственные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65">
                <a:solidFill>
                  <a:srgbClr val="FF2D66"/>
                </a:solidFill>
              </a:rPr>
              <a:t>взаимодей</a:t>
            </a:r>
            <a:r>
              <a:rPr dirty="0" spc="-65">
                <a:solidFill>
                  <a:srgbClr val="FF2D66"/>
                </a:solidFill>
              </a:rPr>
              <a:t>с</a:t>
            </a:r>
            <a:r>
              <a:rPr dirty="0" spc="30">
                <a:solidFill>
                  <a:srgbClr val="FF2D66"/>
                </a:solidFill>
              </a:rPr>
              <a:t>твия</a:t>
            </a:r>
            <a:r>
              <a:rPr dirty="0" spc="-245">
                <a:solidFill>
                  <a:srgbClr val="FF2D66"/>
                </a:solidFill>
              </a:rPr>
              <a:t> </a:t>
            </a:r>
            <a:r>
              <a:rPr dirty="0" spc="-75"/>
              <a:t>антит</a:t>
            </a:r>
            <a:r>
              <a:rPr dirty="0" spc="-95"/>
              <a:t>р</a:t>
            </a:r>
            <a:r>
              <a:rPr dirty="0" spc="-65"/>
              <a:t>омботиче</a:t>
            </a:r>
            <a:r>
              <a:rPr dirty="0" spc="-70"/>
              <a:t>с</a:t>
            </a:r>
            <a:r>
              <a:rPr dirty="0" spc="-150"/>
              <a:t>ких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91980" y="682805"/>
            <a:ext cx="101911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препаратов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0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препаратами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1980" y="1114893"/>
            <a:ext cx="200088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85">
                <a:solidFill>
                  <a:srgbClr val="565656"/>
                </a:solidFill>
                <a:latin typeface="Lucida Sans Unicode"/>
                <a:cs typeface="Lucida Sans Unicode"/>
              </a:rPr>
              <a:t>CO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V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ID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4994" y="628430"/>
            <a:ext cx="53657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30">
                <a:solidFill>
                  <a:srgbClr val="A6A6A6"/>
                </a:solidFill>
                <a:latin typeface="Lucida Sans Unicode"/>
                <a:cs typeface="Lucida Sans Unicode"/>
              </a:rPr>
              <a:t>66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20"/>
          <a:ext cx="18895060" cy="780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825"/>
                <a:gridCol w="1976120"/>
                <a:gridCol w="5516245"/>
                <a:gridCol w="8357234"/>
              </a:tblGrid>
              <a:tr h="826241">
                <a:tc>
                  <a:txBody>
                    <a:bodyPr/>
                    <a:lstStyle/>
                    <a:p>
                      <a:pPr algn="ctr" marL="78105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4257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477520" marR="392430" indent="73660">
                        <a:lnSpc>
                          <a:spcPct val="106900"/>
                        </a:lnSpc>
                        <a:spcBef>
                          <a:spcPts val="350"/>
                        </a:spcBef>
                      </a:pPr>
                      <a:r>
                        <a:rPr dirty="0" sz="21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444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425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215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Противопоказания,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  <a:p>
                      <a:pPr algn="ctr" marL="838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особые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каз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ания,</a:t>
                      </a:r>
                      <a:r>
                        <a:rPr dirty="0" sz="2150" spc="-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побочные</a:t>
                      </a:r>
                      <a:r>
                        <a:rPr dirty="0" sz="2150" spc="-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кты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6731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410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 marL="77470">
                        <a:lnSpc>
                          <a:spcPct val="100000"/>
                        </a:lnSpc>
                      </a:pPr>
                      <a:r>
                        <a:rPr dirty="0" sz="2150" spc="25" b="1">
                          <a:latin typeface="Trebuchet MS"/>
                          <a:cs typeface="Trebuchet MS"/>
                        </a:rPr>
                        <a:t>Фавипиравир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algn="ctr" marL="78105">
                        <a:lnSpc>
                          <a:spcPct val="100000"/>
                        </a:lnSpc>
                      </a:pPr>
                      <a:r>
                        <a:rPr dirty="0" sz="1700" spc="-45">
                          <a:latin typeface="Lucida Sans Unicode"/>
                          <a:cs typeface="Lucida Sans Unicode"/>
                        </a:rPr>
                        <a:t>Таблетки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пациен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ов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массой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тела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75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кг: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нь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2-10-й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дни.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ссой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ела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75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кг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лее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069" marR="3237230">
                        <a:lnSpc>
                          <a:spcPct val="122100"/>
                        </a:lnSpc>
                        <a:spcBef>
                          <a:spcPts val="15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Пов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шен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чувс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ель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7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фавипиравиру 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Тяжелая</a:t>
                      </a:r>
                      <a:r>
                        <a:rPr dirty="0" sz="17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пече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ноч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достаточ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СКФ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&lt;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мл/мин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2069" marR="193675">
                        <a:lnSpc>
                          <a:spcPct val="101099"/>
                        </a:lnSpc>
                        <a:spcBef>
                          <a:spcPts val="425"/>
                        </a:spcBef>
                      </a:pP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Беременность</a:t>
                      </a:r>
                      <a:r>
                        <a:rPr dirty="0" sz="1700" spc="-1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170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планирование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беременности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время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приема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700" spc="-2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после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его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окончания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(женщинам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мужчинам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необходимо </a:t>
                      </a:r>
                      <a:r>
                        <a:rPr dirty="0" sz="1700" spc="-5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использовать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наиболее </a:t>
                      </a:r>
                      <a:r>
                        <a:rPr dirty="0" sz="17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эффективные </a:t>
                      </a:r>
                      <a:r>
                        <a:rPr dirty="0" sz="17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методы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контрацепции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половых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контакт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х,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имер,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зерватив</a:t>
                      </a:r>
                      <a:r>
                        <a:rPr dirty="0" sz="17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рмицидом)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 marR="4851400">
                        <a:lnSpc>
                          <a:spcPct val="122100"/>
                        </a:lnSpc>
                        <a:spcBef>
                          <a:spcPts val="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Период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гру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ного</a:t>
                      </a:r>
                      <a:r>
                        <a:rPr dirty="0" sz="17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вс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арм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ивания 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тс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ий</a:t>
                      </a:r>
                      <a:r>
                        <a:rPr dirty="0" sz="1700" spc="-1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возраст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осторожнос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ю: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2069" marR="88265">
                        <a:lnSpc>
                          <a:spcPct val="101099"/>
                        </a:lnSpc>
                      </a:pPr>
                      <a:r>
                        <a:rPr dirty="0" sz="17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подагрой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гиперурикемией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анамнезе,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пожилых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пациентов, </a:t>
                      </a:r>
                      <a:r>
                        <a:rPr dirty="0" sz="1700" spc="-5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печеночной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остаточност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ю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егкой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ней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пени 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тяжести,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почечной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недостаточностью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средней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степени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(СКФ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/мин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л/мин).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Может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применяться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как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амбулаторной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практике,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так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стационаре.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05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2092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 marL="76835">
                        <a:lnSpc>
                          <a:spcPct val="100000"/>
                        </a:lnSpc>
                      </a:pPr>
                      <a:r>
                        <a:rPr dirty="0" sz="2150" spc="-35" b="1">
                          <a:latin typeface="Trebuchet MS"/>
                          <a:cs typeface="Trebuchet MS"/>
                        </a:rPr>
                        <a:t>Ремдесивир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77470">
                        <a:lnSpc>
                          <a:spcPct val="100000"/>
                        </a:lnSpc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Лиофилизат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разбавляют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8905" marR="1725295">
                        <a:lnSpc>
                          <a:spcPts val="2210"/>
                        </a:lnSpc>
                        <a:spcBef>
                          <a:spcPts val="9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тво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ия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общего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ъ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ема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водят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120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мин.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окра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28905" marR="2224405">
                        <a:lnSpc>
                          <a:spcPts val="2200"/>
                        </a:lnSpc>
                        <a:spcBef>
                          <a:spcPts val="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я: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ее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ей.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23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Противопоказан: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96850" indent="-14541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лет);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96850" indent="-145415">
                        <a:lnSpc>
                          <a:spcPct val="100000"/>
                        </a:lnSpc>
                        <a:spcBef>
                          <a:spcPts val="455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СКФ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мл/м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96850" indent="-14541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АЛТ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ВГН;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96850" indent="-145415">
                        <a:lnSpc>
                          <a:spcPct val="100000"/>
                        </a:lnSpc>
                        <a:spcBef>
                          <a:spcPts val="455"/>
                        </a:spcBef>
                        <a:buChar char="•"/>
                        <a:tabLst>
                          <a:tab pos="197485" algn="l"/>
                        </a:tabLst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емен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ости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гру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ном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вскармливани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Запрещено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одить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утримыше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2382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44179" y="782099"/>
            <a:ext cx="17691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3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644461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Список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55">
                <a:solidFill>
                  <a:srgbClr val="FF2D66"/>
                </a:solidFill>
              </a:rPr>
              <a:t>возможных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15">
                <a:solidFill>
                  <a:srgbClr val="FF2D66"/>
                </a:solidFill>
              </a:rPr>
              <a:t>к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30">
                <a:solidFill>
                  <a:srgbClr val="FF2D66"/>
                </a:solidFill>
              </a:rPr>
              <a:t>назначению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702310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лекарственных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565656"/>
                </a:solidFill>
                <a:latin typeface="Lucida Sans Unicode"/>
                <a:cs typeface="Lucida Sans Unicode"/>
              </a:rPr>
              <a:t>средс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5">
                <a:solidFill>
                  <a:srgbClr val="FF2D66"/>
                </a:solidFill>
                <a:latin typeface="Lucida Sans Unicode"/>
                <a:cs typeface="Lucida Sans Unicode"/>
              </a:rPr>
              <a:t>(у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взрослых)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641" y="628430"/>
            <a:ext cx="48133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45">
                <a:solidFill>
                  <a:srgbClr val="A6A6A6"/>
                </a:solidFill>
                <a:latin typeface="Lucida Sans Unicode"/>
                <a:cs typeface="Lucida Sans Unicode"/>
              </a:rPr>
              <a:t>67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060" cy="823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25"/>
                <a:gridCol w="2120265"/>
                <a:gridCol w="6961504"/>
                <a:gridCol w="6337300"/>
              </a:tblGrid>
              <a:tr h="117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 marL="78105">
                        <a:lnSpc>
                          <a:spcPct val="100000"/>
                        </a:lnSpc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(М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465455" indent="73660">
                        <a:lnSpc>
                          <a:spcPct val="106900"/>
                        </a:lnSpc>
                        <a:spcBef>
                          <a:spcPts val="1730"/>
                        </a:spcBef>
                      </a:pPr>
                      <a:r>
                        <a:rPr dirty="0" sz="21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1971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 marL="76835">
                        <a:lnSpc>
                          <a:spcPct val="100000"/>
                        </a:lnSpc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Схемы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00" marR="1819275" indent="1905">
                        <a:lnSpc>
                          <a:spcPct val="106900"/>
                        </a:lnSpc>
                        <a:spcBef>
                          <a:spcPts val="350"/>
                        </a:spcBef>
                      </a:pPr>
                      <a:r>
                        <a:rPr dirty="0" sz="215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Противопоказания,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бые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указания, 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очные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эфф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кты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4445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606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662305" marR="576580">
                        <a:lnSpc>
                          <a:spcPct val="100000"/>
                        </a:lnSpc>
                        <a:spcBef>
                          <a:spcPts val="2850"/>
                        </a:spcBef>
                      </a:pPr>
                      <a:r>
                        <a:rPr dirty="0" sz="2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</a:t>
                      </a:r>
                      <a:r>
                        <a:rPr dirty="0" sz="2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ноглобулин  </a:t>
                      </a:r>
                      <a:r>
                        <a:rPr dirty="0" sz="21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  <a:p>
                      <a:pPr algn="ctr" marL="76835">
                        <a:lnSpc>
                          <a:spcPts val="2575"/>
                        </a:lnSpc>
                      </a:pPr>
                      <a:r>
                        <a:rPr dirty="0" sz="2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против</a:t>
                      </a:r>
                      <a:r>
                        <a:rPr dirty="0" sz="2150" spc="-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COVID</a:t>
                      </a:r>
                      <a:r>
                        <a:rPr dirty="0" sz="21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21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350">
                        <a:latin typeface="Times New Roman"/>
                        <a:cs typeface="Times New Roman"/>
                      </a:endParaRPr>
                    </a:p>
                    <a:p>
                      <a:pPr marL="299720" marR="213995" indent="314960">
                        <a:lnSpc>
                          <a:spcPct val="100000"/>
                        </a:lnSpc>
                      </a:pPr>
                      <a:r>
                        <a:rPr dirty="0" sz="20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 </a:t>
                      </a:r>
                      <a:r>
                        <a:rPr dirty="0" sz="20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инфузий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6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тривен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20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ел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20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20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20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а.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Начальная</a:t>
                      </a:r>
                      <a:r>
                        <a:rPr dirty="0" sz="20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скорость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</a:t>
                      </a:r>
                      <a:r>
                        <a:rPr dirty="0" sz="200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marL="862965" marR="855980" indent="1085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0,01</a:t>
                      </a:r>
                      <a:r>
                        <a:rPr dirty="0" sz="20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мл/кг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20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минуту 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ение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т.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Ес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</a:t>
                      </a:r>
                      <a:r>
                        <a:rPr dirty="0" sz="20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хорошо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algn="ctr" marL="223520" marR="217170" indent="-6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0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переносится, </a:t>
                      </a:r>
                      <a:r>
                        <a:rPr dirty="0" sz="20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скорость </a:t>
                      </a:r>
                      <a:r>
                        <a:rPr dirty="0" sz="20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 </a:t>
                      </a:r>
                      <a:r>
                        <a:rPr dirty="0" sz="20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можно </a:t>
                      </a:r>
                      <a:r>
                        <a:rPr dirty="0" sz="20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постепенно </a:t>
                      </a:r>
                      <a:r>
                        <a:rPr dirty="0" sz="20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увеличивать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максимально</a:t>
                      </a:r>
                      <a:r>
                        <a:rPr dirty="0" sz="20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20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2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0,12</a:t>
                      </a:r>
                      <a:r>
                        <a:rPr dirty="0" sz="20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мл/кг</a:t>
                      </a:r>
                      <a:r>
                        <a:rPr dirty="0" sz="20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20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20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2000" spc="-6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минуту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069" marR="777875">
                        <a:lnSpc>
                          <a:spcPct val="101099"/>
                        </a:lnSpc>
                        <a:spcBef>
                          <a:spcPts val="58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Пов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шен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чувс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ель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7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иммуноглоб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лину 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особенно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дко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вст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ечаю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их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ся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случаях 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фицита</a:t>
                      </a:r>
                      <a:r>
                        <a:rPr dirty="0" sz="17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крови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иммуногл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обул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класса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g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 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наличия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антител</a:t>
                      </a: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против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IgA;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dirty="0" sz="17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Повышенная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чувствительность</a:t>
                      </a:r>
                      <a:r>
                        <a:rPr dirty="0" sz="1700" spc="-1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компонентам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препарата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 marR="85090">
                        <a:lnSpc>
                          <a:spcPct val="101099"/>
                        </a:lnSpc>
                        <a:spcBef>
                          <a:spcPts val="2060"/>
                        </a:spcBef>
                      </a:pP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Наличие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анамнезе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аллергических</a:t>
                      </a:r>
                      <a:r>
                        <a:rPr dirty="0" sz="170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реакций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70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препараты </a:t>
                      </a:r>
                      <a:r>
                        <a:rPr dirty="0" sz="1700" spc="-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крови</a:t>
                      </a:r>
                      <a:r>
                        <a:rPr dirty="0" sz="1700" spc="-1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человека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Возра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r>
                        <a:rPr dirty="0" sz="170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старше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dirty="0" sz="170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связи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отсут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твием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нных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ктивности</a:t>
                      </a: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безо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пас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ости);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2069" marR="1076960">
                        <a:lnSpc>
                          <a:spcPct val="202199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ремен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нос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ть</a:t>
                      </a:r>
                      <a:r>
                        <a:rPr dirty="0" sz="17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период</a:t>
                      </a:r>
                      <a:r>
                        <a:rPr dirty="0" sz="170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гру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ного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кармливани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; 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Аут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оиммунн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ые</a:t>
                      </a:r>
                      <a:r>
                        <a:rPr dirty="0" sz="17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олевания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1672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50">
                        <a:latin typeface="Times New Roman"/>
                        <a:cs typeface="Times New Roman"/>
                      </a:endParaRPr>
                    </a:p>
                    <a:p>
                      <a:pPr algn="ctr" marL="26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1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3040" marR="158115">
                        <a:lnSpc>
                          <a:spcPts val="1650"/>
                        </a:lnSpc>
                        <a:spcBef>
                          <a:spcPts val="77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Интр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назальные 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формы: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спрей,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 </a:t>
                      </a:r>
                      <a:r>
                        <a:rPr dirty="0" sz="1700" spc="-5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842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2000" spc="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algn="ctr" marL="711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20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ию</a:t>
                      </a:r>
                      <a:r>
                        <a:rPr dirty="0" sz="20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рата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7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Бе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ремен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700" spc="-1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</a:t>
                      </a: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только</a:t>
                      </a:r>
                      <a:r>
                        <a:rPr dirty="0" sz="17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рекомбинантный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ИФН-α2b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778967"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dirty="0" sz="21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Умифеновир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2225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dirty="0" sz="20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Капсулы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374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2379980" marR="2032000" indent="-2686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20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0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20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день 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20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че</a:t>
                      </a:r>
                      <a:r>
                        <a:rPr dirty="0" sz="20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ие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5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2000" spc="-5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20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50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Противо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оказан</a:t>
                      </a:r>
                      <a:r>
                        <a:rPr dirty="0" sz="1700" spc="-1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7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беремен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26162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44179" y="782099"/>
            <a:ext cx="17691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3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644461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Список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55">
                <a:solidFill>
                  <a:srgbClr val="FF2D66"/>
                </a:solidFill>
              </a:rPr>
              <a:t>возможных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15">
                <a:solidFill>
                  <a:srgbClr val="FF2D66"/>
                </a:solidFill>
              </a:rPr>
              <a:t>к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-30">
                <a:solidFill>
                  <a:srgbClr val="FF2D66"/>
                </a:solidFill>
              </a:rPr>
              <a:t>назначению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75882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лекарственных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565656"/>
                </a:solidFill>
                <a:latin typeface="Lucida Sans Unicode"/>
                <a:cs typeface="Lucida Sans Unicode"/>
              </a:rPr>
              <a:t>средс</a:t>
            </a:r>
            <a:r>
              <a:rPr dirty="0" sz="3150" spc="-125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5">
                <a:solidFill>
                  <a:srgbClr val="FF2D66"/>
                </a:solidFill>
                <a:latin typeface="Lucida Sans Unicode"/>
                <a:cs typeface="Lucida Sans Unicode"/>
              </a:rPr>
              <a:t>(у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взрослых)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8F8F8F"/>
                </a:solidFill>
                <a:latin typeface="Lucida Sans Unicode"/>
                <a:cs typeface="Lucida Sans Unicode"/>
              </a:rPr>
              <a:t>[2]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79719" y="628430"/>
            <a:ext cx="5518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370">
                <a:solidFill>
                  <a:srgbClr val="A6A6A6"/>
                </a:solidFill>
                <a:latin typeface="Lucida Sans Unicode"/>
                <a:cs typeface="Lucida Sans Unicode"/>
              </a:rPr>
              <a:t>68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966"/>
          <a:ext cx="18895060" cy="8749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/>
                <a:gridCol w="2335529"/>
                <a:gridCol w="7187565"/>
                <a:gridCol w="6959599"/>
              </a:tblGrid>
              <a:tr h="921460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9019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573405" indent="73025">
                        <a:lnSpc>
                          <a:spcPct val="107000"/>
                        </a:lnSpc>
                        <a:spcBef>
                          <a:spcPts val="725"/>
                        </a:spcBef>
                      </a:pPr>
                      <a:r>
                        <a:rPr dirty="0" sz="21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920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901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dirty="0" sz="215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901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70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 marR="2861310">
                        <a:lnSpc>
                          <a:spcPct val="101099"/>
                        </a:lnSpc>
                        <a:spcBef>
                          <a:spcPts val="810"/>
                        </a:spcBef>
                      </a:pPr>
                      <a:r>
                        <a:rPr dirty="0" sz="1700" spc="-35" b="1">
                          <a:latin typeface="Trebuchet MS"/>
                          <a:cs typeface="Trebuchet MS"/>
                        </a:rPr>
                        <a:t>Сепсис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7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подтвержденный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патогенами, </a:t>
                      </a:r>
                      <a:r>
                        <a:rPr dirty="0" sz="1700" spc="-5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отл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чными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COV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19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287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мфопения</a:t>
                      </a:r>
                      <a:r>
                        <a:rPr dirty="0" sz="170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0,5*1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baseline="24154" sz="1725" spc="-7">
                          <a:latin typeface="Lucida Sans Unicode"/>
                          <a:cs typeface="Lucida Sans Unicode"/>
                        </a:rPr>
                        <a:t>9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/л,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844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74149"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Барицитиниб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7939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42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Нейтроп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ния</a:t>
                      </a:r>
                      <a:r>
                        <a:rPr dirty="0" sz="170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1*10</a:t>
                      </a:r>
                      <a:r>
                        <a:rPr dirty="0" baseline="24154" sz="1725" spc="-7">
                          <a:latin typeface="Lucida Sans Unicode"/>
                          <a:cs typeface="Lucida Sans Unicode"/>
                        </a:rPr>
                        <a:t>9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/л,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69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Гемоглобин</a:t>
                      </a:r>
                      <a:r>
                        <a:rPr dirty="0" sz="17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г/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939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70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Кли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ен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креати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ина</a:t>
                      </a:r>
                      <a:r>
                        <a:rPr dirty="0" sz="1700" spc="-12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/м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239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dirty="0" sz="17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Таблетки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22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 marR="142240">
                        <a:lnSpc>
                          <a:spcPct val="101099"/>
                        </a:lnSpc>
                        <a:spcBef>
                          <a:spcPts val="210"/>
                        </a:spcBef>
                      </a:pPr>
                      <a:r>
                        <a:rPr dirty="0" sz="1700" spc="-35" b="1">
                          <a:latin typeface="Trebuchet MS"/>
                          <a:cs typeface="Trebuchet MS"/>
                        </a:rPr>
                        <a:t>Тяжелая</a:t>
                      </a:r>
                      <a:r>
                        <a:rPr dirty="0" sz="17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печеночная</a:t>
                      </a:r>
                      <a:r>
                        <a:rPr dirty="0" sz="17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недостаточность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/если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есть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подозрение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на </a:t>
                      </a:r>
                      <a:r>
                        <a:rPr dirty="0" sz="1700" spc="-5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лекарственное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повреждение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latin typeface="Lucida Sans Unicode"/>
                          <a:cs typeface="Lucida Sans Unicode"/>
                        </a:rPr>
                        <a:t>печени,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67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92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22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67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71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dirty="0" sz="17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гепатит</a:t>
                      </a:r>
                      <a:r>
                        <a:rPr dirty="0" sz="17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В,С,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71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dirty="0" sz="17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туберкуле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844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84487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Тофацитиниб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65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ТВГ/ТЭЛА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анамнезе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5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осторожнос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70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воз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рше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лет,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прием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ЦОГ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нгиби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торов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755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024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15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Нетакимаб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318135" marR="311150" indent="433705">
                        <a:lnSpc>
                          <a:spcPct val="121300"/>
                        </a:lnSpc>
                      </a:pP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 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подкожного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666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1527810" marR="1450340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120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двух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кожных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нъекций 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(60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па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ата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кажд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я.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ctr" marL="1823720" marR="1746250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па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ат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вводи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тся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елю 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лях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0,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Гиперчувс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ельность</a:t>
                      </a:r>
                      <a:r>
                        <a:rPr dirty="0" sz="17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такимаб</a:t>
                      </a:r>
                      <a:r>
                        <a:rPr dirty="0" sz="1700" spc="-5" b="1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также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latin typeface="Lucida Sans Unicode"/>
                          <a:cs typeface="Lucida Sans Unicode"/>
                        </a:rPr>
                        <a:t>любому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10">
                          <a:latin typeface="Lucida Sans Unicode"/>
                          <a:cs typeface="Lucida Sans Unicode"/>
                        </a:rPr>
                        <a:t>из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вспомогательных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веществ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препарата.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98425" marR="1419225">
                        <a:lnSpc>
                          <a:spcPct val="101099"/>
                        </a:lnSpc>
                        <a:spcBef>
                          <a:spcPts val="1714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ини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чески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зн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мые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инфе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кцио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ные</a:t>
                      </a:r>
                      <a:r>
                        <a:rPr dirty="0" sz="1700" spc="-14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олевания 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рой</a:t>
                      </a:r>
                      <a:r>
                        <a:rPr dirty="0" sz="17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фазе,</a:t>
                      </a:r>
                      <a:r>
                        <a:rPr dirty="0" sz="17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вкл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ю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туб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рк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ле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.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98425" marR="2363470">
                        <a:lnSpc>
                          <a:spcPts val="3779"/>
                        </a:lnSpc>
                        <a:spcBef>
                          <a:spcPts val="415"/>
                        </a:spcBef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Дет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ский</a:t>
                      </a:r>
                      <a:r>
                        <a:rPr dirty="0" sz="17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ростковый</a:t>
                      </a:r>
                      <a:r>
                        <a:rPr dirty="0" sz="1700" spc="-1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возр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dirty="0" sz="1700" spc="-114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dirty="0" sz="1700" spc="-1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лет.  </a:t>
                      </a:r>
                      <a:r>
                        <a:rPr dirty="0" sz="1700" spc="-30" b="1">
                          <a:latin typeface="Trebuchet MS"/>
                          <a:cs typeface="Trebuchet MS"/>
                        </a:rPr>
                        <a:t>Беременность,</a:t>
                      </a:r>
                      <a:r>
                        <a:rPr dirty="0" sz="17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20" b="1">
                          <a:latin typeface="Trebuchet MS"/>
                          <a:cs typeface="Trebuchet MS"/>
                        </a:rPr>
                        <a:t>грудное</a:t>
                      </a:r>
                      <a:r>
                        <a:rPr dirty="0" sz="17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5" b="1">
                          <a:latin typeface="Trebuchet MS"/>
                          <a:cs typeface="Trebuchet MS"/>
                        </a:rPr>
                        <a:t>вскармливание.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38723" y="782099"/>
            <a:ext cx="17741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50063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>
                <a:solidFill>
                  <a:srgbClr val="FF2D66"/>
                </a:solidFill>
              </a:rPr>
              <a:t>Препараты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00">
                <a:solidFill>
                  <a:srgbClr val="FF2D66"/>
                </a:solidFill>
              </a:rPr>
              <a:t>упреж</a:t>
            </a:r>
            <a:r>
              <a:rPr dirty="0" spc="-125">
                <a:solidFill>
                  <a:srgbClr val="FF2D66"/>
                </a:solidFill>
              </a:rPr>
              <a:t>д</a:t>
            </a:r>
            <a:r>
              <a:rPr dirty="0" spc="-70">
                <a:solidFill>
                  <a:srgbClr val="FF2D66"/>
                </a:solidFill>
              </a:rPr>
              <a:t>ающей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8239759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противовоспали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ельной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4994" y="628430"/>
            <a:ext cx="53657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30">
                <a:solidFill>
                  <a:srgbClr val="A6A6A6"/>
                </a:solidFill>
                <a:latin typeface="Lucida Sans Unicode"/>
                <a:cs typeface="Lucida Sans Unicode"/>
              </a:rPr>
              <a:t>69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75"/>
          <a:ext cx="18895060" cy="877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905"/>
                <a:gridCol w="2330449"/>
                <a:gridCol w="9662795"/>
                <a:gridCol w="4485005"/>
              </a:tblGrid>
              <a:tr h="883007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7051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573405" indent="73025">
                        <a:lnSpc>
                          <a:spcPct val="107000"/>
                        </a:lnSpc>
                        <a:spcBef>
                          <a:spcPts val="57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723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7051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1040130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dirty="0" sz="215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27051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1686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26745">
                        <a:lnSpc>
                          <a:spcPct val="100000"/>
                        </a:lnSpc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Олокизумаб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3505" marR="97790" indent="483234">
                        <a:lnSpc>
                          <a:spcPct val="1219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 для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подкожного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365125">
                        <a:lnSpc>
                          <a:spcPct val="101600"/>
                        </a:lnSpc>
                        <a:spcBef>
                          <a:spcPts val="25"/>
                        </a:spcBef>
                      </a:pPr>
                      <a:r>
                        <a:rPr dirty="0" sz="155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64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(один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 </a:t>
                      </a:r>
                      <a:r>
                        <a:rPr dirty="0" sz="155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внутривенно.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часа.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Суммарно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вводить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210945">
                        <a:lnSpc>
                          <a:spcPct val="101600"/>
                        </a:lnSpc>
                      </a:pPr>
                      <a:r>
                        <a:rPr dirty="0" sz="155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128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(два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флакона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 </a:t>
                      </a:r>
                      <a:r>
                        <a:rPr dirty="0" sz="155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 0,9%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енно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ьн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ечение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255904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Суммарно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вводить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мг.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(четыре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ts val="1780"/>
                        </a:lnSpc>
                        <a:spcBef>
                          <a:spcPts val="30"/>
                        </a:spcBef>
                      </a:pP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8425" marR="1058545">
                        <a:lnSpc>
                          <a:spcPct val="102299"/>
                        </a:lnSpc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Сепсис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подтвержден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 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патогенами,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отличными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COVID-19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98425" marR="362585">
                        <a:lnSpc>
                          <a:spcPct val="102299"/>
                        </a:lnSpc>
                        <a:spcBef>
                          <a:spcPts val="86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пер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чувствительно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ть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любо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мпон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нту  </a:t>
                      </a: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препарата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8425" marR="1791970">
                        <a:lnSpc>
                          <a:spcPts val="2580"/>
                        </a:lnSpc>
                        <a:spcBef>
                          <a:spcPts val="235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Вирус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ный</a:t>
                      </a:r>
                      <a:r>
                        <a:rPr dirty="0" sz="14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ге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тит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dirty="0" sz="1400" spc="10" b="1">
                          <a:latin typeface="Trebuchet MS"/>
                          <a:cs typeface="Trebuchet MS"/>
                        </a:rPr>
                        <a:t>Сопутствующие </a:t>
                      </a:r>
                      <a:r>
                        <a:rPr dirty="0" sz="1400" spc="1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10" b="1">
                          <a:latin typeface="Trebuchet MS"/>
                          <a:cs typeface="Trebuchet MS"/>
                        </a:rPr>
                        <a:t>заболевания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,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ts val="1480"/>
                        </a:lnSpc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лагоприятн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прог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Им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му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носу</a:t>
                      </a:r>
                      <a:r>
                        <a:rPr dirty="0" sz="1400" spc="-15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есси</a:t>
                      </a:r>
                      <a:r>
                        <a:rPr dirty="0" sz="1400" spc="-15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ная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тра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лан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ации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ганов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Нейтр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опения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сос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вляе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&lt;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0,5*1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dirty="0" baseline="26315" sz="1425" b="1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/л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8425" marR="1224915">
                        <a:lnSpc>
                          <a:spcPct val="102299"/>
                        </a:lnSpc>
                        <a:spcBef>
                          <a:spcPts val="855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Повышение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активности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АСТ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АЛТ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боле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аз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Тро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боцитопения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&lt;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50*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dirty="0" baseline="26315" sz="1425" b="1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/л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98425" marR="1227455">
                        <a:lnSpc>
                          <a:spcPct val="101099"/>
                        </a:lnSpc>
                      </a:pPr>
                      <a:r>
                        <a:rPr dirty="0" sz="1700" b="1"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ереме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нос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1700" spc="-1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spc="-11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7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spc="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700" b="1">
                          <a:latin typeface="Trebuchet MS"/>
                          <a:cs typeface="Trebuchet MS"/>
                        </a:rPr>
                        <a:t>ации  </a:t>
                      </a:r>
                      <a:r>
                        <a:rPr dirty="0" sz="1700" spc="-15" b="1">
                          <a:latin typeface="Trebuchet MS"/>
                          <a:cs typeface="Trebuchet MS"/>
                        </a:rPr>
                        <a:t>нежелательны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966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676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Левилимаб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50190">
                        <a:lnSpc>
                          <a:spcPct val="101600"/>
                        </a:lnSpc>
                        <a:spcBef>
                          <a:spcPts val="30"/>
                        </a:spcBef>
                      </a:pPr>
                      <a:r>
                        <a:rPr dirty="0" sz="155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324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(два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преднаполненных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шприца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162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мг/0,9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однократно.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часа.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648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(четыре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преднаполненных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шприца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162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мг/0,9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ts val="1780"/>
                        </a:lnSpc>
                        <a:spcBef>
                          <a:spcPts val="30"/>
                        </a:spcBef>
                      </a:pP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с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81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1391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  <a:spcBef>
                          <a:spcPts val="1855"/>
                        </a:spcBef>
                      </a:pP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Тоцилизумаб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7670" marR="401955">
                        <a:lnSpc>
                          <a:spcPct val="122000"/>
                        </a:lnSpc>
                        <a:spcBef>
                          <a:spcPts val="800"/>
                        </a:spcBef>
                      </a:pP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Концентрат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инфузий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55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мг/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г/введение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ГКС.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4686935">
                        <a:lnSpc>
                          <a:spcPct val="101600"/>
                        </a:lnSpc>
                      </a:pPr>
                      <a:r>
                        <a:rPr dirty="0" sz="1550" spc="-120">
                          <a:latin typeface="Lucida Sans Unicode"/>
                          <a:cs typeface="Lucida Sans Unicode"/>
                        </a:rPr>
                        <a:t>400 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разводят </a:t>
                      </a:r>
                      <a:r>
                        <a:rPr dirty="0" sz="1550" spc="8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185">
                          <a:latin typeface="Lucida Sans Unicode"/>
                          <a:cs typeface="Lucida Sans Unicode"/>
                        </a:rPr>
                        <a:t>100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мл 0,9%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раствора 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NaCl, 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вводя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внут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ри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енно</a:t>
                      </a: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капел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ечение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минут. 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Вво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ить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00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мг.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4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5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70"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latin typeface="Lucida Sans Unicode"/>
                          <a:cs typeface="Lucida Sans Unicode"/>
                        </a:rPr>
                        <a:t>ч*.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96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1352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707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Сарилумаб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шприц-ручке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400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соче</a:t>
                      </a:r>
                      <a:r>
                        <a:rPr dirty="0" sz="1550" spc="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ании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latin typeface="Lucida Sans Unicode"/>
                          <a:cs typeface="Lucida Sans Unicode"/>
                        </a:rPr>
                        <a:t>ГКС.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(предварительно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заполненную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шприц-ручку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дозировке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дозы))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развести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ьн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ечение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06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1745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0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Канакинумаб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67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Кана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кинумаб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мг/кг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ании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2626360">
                        <a:lnSpc>
                          <a:spcPct val="1016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Назначается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невозможности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использования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неэффективности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тоцилизумаба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сарилумаба.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003935">
                        <a:lnSpc>
                          <a:spcPct val="101600"/>
                        </a:lnSpc>
                      </a:pPr>
                      <a:r>
                        <a:rPr dirty="0" sz="155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150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лиофилизата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растворяют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3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воды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инъекций.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Приготовленный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концентрат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5%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глюкозы.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встряхивают.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канакинумаба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(объем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концентрата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(150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мг/мл)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мл;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753308"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155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Анакинра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 marR="97790" indent="483234">
                        <a:lnSpc>
                          <a:spcPct val="121900"/>
                        </a:lnSpc>
                        <a:spcBef>
                          <a:spcPts val="565"/>
                        </a:spcBef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 для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подкожного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175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60"/>
                        </a:spcBef>
                      </a:pPr>
                      <a:r>
                        <a:rPr dirty="0" sz="1550" spc="-130"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40"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0">
                          <a:latin typeface="Lucida Sans Unicode"/>
                          <a:cs typeface="Lucida Sans Unicode"/>
                        </a:rPr>
                        <a:t>400</a:t>
                      </a:r>
                      <a:r>
                        <a:rPr dirty="0" sz="155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мг/сут,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29"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5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latin typeface="Lucida Sans Unicode"/>
                          <a:cs typeface="Lucida Sans Unicode"/>
                        </a:rPr>
                        <a:t>дней</a:t>
                      </a:r>
                      <a:r>
                        <a:rPr dirty="0" sz="155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latin typeface="Lucida Sans Unicode"/>
                          <a:cs typeface="Lucida Sans Unicode"/>
                        </a:rPr>
                        <a:t>капельно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162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38723" y="782099"/>
            <a:ext cx="17741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50063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>
                <a:solidFill>
                  <a:srgbClr val="FF2D66"/>
                </a:solidFill>
              </a:rPr>
              <a:t>Препараты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00">
                <a:solidFill>
                  <a:srgbClr val="FF2D66"/>
                </a:solidFill>
              </a:rPr>
              <a:t>упреж</a:t>
            </a:r>
            <a:r>
              <a:rPr dirty="0" spc="-125">
                <a:solidFill>
                  <a:srgbClr val="FF2D66"/>
                </a:solidFill>
              </a:rPr>
              <a:t>д</a:t>
            </a:r>
            <a:r>
              <a:rPr dirty="0" spc="-70">
                <a:solidFill>
                  <a:srgbClr val="FF2D66"/>
                </a:solidFill>
              </a:rPr>
              <a:t>ающей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880491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противовоспали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ельной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8F8F8F"/>
                </a:solidFill>
                <a:latin typeface="Lucida Sans Unicode"/>
                <a:cs typeface="Lucida Sans Unicode"/>
              </a:rPr>
              <a:t>[2]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360" y="10948808"/>
            <a:ext cx="137509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*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Дополнительное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ингибиторов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14">
                <a:solidFill>
                  <a:srgbClr val="1F1F1F"/>
                </a:solidFill>
                <a:latin typeface="Lucida Sans Unicode"/>
                <a:cs typeface="Lucida Sans Unicode"/>
              </a:rPr>
              <a:t>ИЛ-6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той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же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дозе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35">
                <a:solidFill>
                  <a:srgbClr val="1F1F1F"/>
                </a:solidFill>
                <a:latin typeface="Lucida Sans Unicode"/>
                <a:cs typeface="Lucida Sans Unicode"/>
              </a:rPr>
              <a:t>12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ч: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недостаточный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клинический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эффект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(не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купировалась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лихорадка)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5967" y="628430"/>
            <a:ext cx="22542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65">
                <a:solidFill>
                  <a:srgbClr val="A6A6A6"/>
                </a:solidFill>
                <a:latin typeface="Lucida Sans Unicode"/>
                <a:cs typeface="Lucida Sans Unicode"/>
              </a:rPr>
              <a:t>7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0260" y="3605644"/>
            <a:ext cx="10192385" cy="3807460"/>
          </a:xfrm>
          <a:custGeom>
            <a:avLst/>
            <a:gdLst/>
            <a:ahLst/>
            <a:cxnLst/>
            <a:rect l="l" t="t" r="r" b="b"/>
            <a:pathLst>
              <a:path w="10192385" h="3807459">
                <a:moveTo>
                  <a:pt x="0" y="161669"/>
                </a:moveTo>
                <a:lnTo>
                  <a:pt x="5774" y="118690"/>
                </a:lnTo>
                <a:lnTo>
                  <a:pt x="22071" y="80070"/>
                </a:lnTo>
                <a:lnTo>
                  <a:pt x="47350" y="47350"/>
                </a:lnTo>
                <a:lnTo>
                  <a:pt x="80070" y="22071"/>
                </a:lnTo>
                <a:lnTo>
                  <a:pt x="118690" y="5774"/>
                </a:lnTo>
                <a:lnTo>
                  <a:pt x="161669" y="0"/>
                </a:lnTo>
                <a:lnTo>
                  <a:pt x="10030591" y="0"/>
                </a:lnTo>
                <a:lnTo>
                  <a:pt x="10073570" y="5774"/>
                </a:lnTo>
                <a:lnTo>
                  <a:pt x="10112190" y="22071"/>
                </a:lnTo>
                <a:lnTo>
                  <a:pt x="10144909" y="47350"/>
                </a:lnTo>
                <a:lnTo>
                  <a:pt x="10170188" y="80070"/>
                </a:lnTo>
                <a:lnTo>
                  <a:pt x="10186485" y="118690"/>
                </a:lnTo>
                <a:lnTo>
                  <a:pt x="10192260" y="161669"/>
                </a:lnTo>
                <a:lnTo>
                  <a:pt x="10192260" y="3645288"/>
                </a:lnTo>
                <a:lnTo>
                  <a:pt x="10186485" y="3688268"/>
                </a:lnTo>
                <a:lnTo>
                  <a:pt x="10170188" y="3726888"/>
                </a:lnTo>
                <a:lnTo>
                  <a:pt x="10144909" y="3759607"/>
                </a:lnTo>
                <a:lnTo>
                  <a:pt x="10112190" y="3784886"/>
                </a:lnTo>
                <a:lnTo>
                  <a:pt x="10073570" y="3801183"/>
                </a:lnTo>
                <a:lnTo>
                  <a:pt x="10030591" y="3806958"/>
                </a:lnTo>
                <a:lnTo>
                  <a:pt x="161669" y="3806958"/>
                </a:lnTo>
                <a:lnTo>
                  <a:pt x="118690" y="3801183"/>
                </a:lnTo>
                <a:lnTo>
                  <a:pt x="80070" y="3784886"/>
                </a:lnTo>
                <a:lnTo>
                  <a:pt x="47350" y="3759607"/>
                </a:lnTo>
                <a:lnTo>
                  <a:pt x="22071" y="3726888"/>
                </a:lnTo>
                <a:lnTo>
                  <a:pt x="5774" y="3688268"/>
                </a:lnTo>
                <a:lnTo>
                  <a:pt x="0" y="3645288"/>
                </a:lnTo>
                <a:lnTo>
                  <a:pt x="0" y="161669"/>
                </a:lnTo>
                <a:close/>
              </a:path>
            </a:pathLst>
          </a:custGeom>
          <a:ln w="27278">
            <a:solidFill>
              <a:srgbClr val="00B8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89964" y="3747777"/>
            <a:ext cx="8528050" cy="35172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обращении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9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медицинские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организации:</a:t>
            </a:r>
            <a:endParaRPr sz="1900">
              <a:latin typeface="Lucida Sans Unicode"/>
              <a:cs typeface="Lucida Sans Unicode"/>
            </a:endParaRPr>
          </a:p>
          <a:p>
            <a:pPr marL="257810" marR="1519555" indent="-245745">
              <a:lnSpc>
                <a:spcPct val="101800"/>
              </a:lnSpc>
              <a:spcBef>
                <a:spcPts val="340"/>
              </a:spcBef>
              <a:buClr>
                <a:srgbClr val="00B895"/>
              </a:buClr>
              <a:buFont typeface="Symbol"/>
              <a:buChar char=""/>
              <a:tabLst>
                <a:tab pos="257810" algn="l"/>
                <a:tab pos="258445" algn="l"/>
              </a:tabLst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профессиональных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контактов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биоматериалом </a:t>
            </a:r>
            <a:r>
              <a:rPr dirty="0" sz="1900" spc="-5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85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лиц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подозрением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него;</a:t>
            </a:r>
            <a:endParaRPr sz="1900">
              <a:latin typeface="Lucida Sans Unicode"/>
              <a:cs typeface="Lucida Sans Unicode"/>
            </a:endParaRPr>
          </a:p>
          <a:p>
            <a:pPr marL="257810" indent="-245745">
              <a:lnSpc>
                <a:spcPct val="100000"/>
              </a:lnSpc>
              <a:spcBef>
                <a:spcPts val="40"/>
              </a:spcBef>
              <a:buClr>
                <a:srgbClr val="00B895"/>
              </a:buClr>
              <a:buFont typeface="Symbol"/>
              <a:buChar char=""/>
              <a:tabLst>
                <a:tab pos="257810" algn="l"/>
                <a:tab pos="258445" algn="l"/>
              </a:tabLst>
            </a:pP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рождение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матери,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которой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10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до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родов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позже</a:t>
            </a:r>
            <a:endParaRPr sz="1900">
              <a:latin typeface="Lucida Sans Unicode"/>
              <a:cs typeface="Lucida Sans Unicode"/>
            </a:endParaRPr>
          </a:p>
          <a:p>
            <a:pPr marL="257810">
              <a:lnSpc>
                <a:spcPct val="100000"/>
              </a:lnSpc>
              <a:spcBef>
                <a:spcPts val="40"/>
              </a:spcBef>
            </a:pP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был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5">
                <a:solidFill>
                  <a:srgbClr val="1F1F1F"/>
                </a:solidFill>
                <a:latin typeface="Lucida Sans Unicode"/>
                <a:cs typeface="Lucida Sans Unicode"/>
              </a:rPr>
              <a:t>выявлен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подозрительный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подтвержденный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случай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75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65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дней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обращен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ия:</a:t>
            </a:r>
            <a:endParaRPr sz="1900">
              <a:latin typeface="Lucida Sans Unicode"/>
              <a:cs typeface="Lucida Sans Unicode"/>
            </a:endParaRPr>
          </a:p>
          <a:p>
            <a:pPr marL="257810" indent="-245745">
              <a:lnSpc>
                <a:spcPct val="100000"/>
              </a:lnSpc>
              <a:spcBef>
                <a:spcPts val="40"/>
              </a:spcBef>
              <a:buClr>
                <a:srgbClr val="00B895"/>
              </a:buClr>
              <a:buFont typeface="Symbol"/>
              <a:buChar char=""/>
              <a:tabLst>
                <a:tab pos="257810" algn="l"/>
                <a:tab pos="258445" algn="l"/>
              </a:tabLst>
            </a:pP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возвращение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зарубежной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поездки;</a:t>
            </a:r>
            <a:endParaRPr sz="1900">
              <a:latin typeface="Lucida Sans Unicode"/>
              <a:cs typeface="Lucida Sans Unicode"/>
            </a:endParaRPr>
          </a:p>
          <a:p>
            <a:pPr marL="257810" marR="713740" indent="-245745">
              <a:lnSpc>
                <a:spcPct val="101699"/>
              </a:lnSpc>
              <a:buClr>
                <a:srgbClr val="00B895"/>
              </a:buClr>
              <a:buFont typeface="Symbol"/>
              <a:buChar char=""/>
              <a:tabLst>
                <a:tab pos="257810" algn="l"/>
                <a:tab pos="258445" algn="l"/>
              </a:tabLst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контактов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лицами,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находящимися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под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наблюдением,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которые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последующем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заболели;</a:t>
            </a:r>
            <a:endParaRPr sz="1900">
              <a:latin typeface="Lucida Sans Unicode"/>
              <a:cs typeface="Lucida Sans Unicode"/>
            </a:endParaRPr>
          </a:p>
          <a:p>
            <a:pPr marL="257810" marR="2710180" indent="-245745">
              <a:lnSpc>
                <a:spcPts val="2320"/>
              </a:lnSpc>
              <a:spcBef>
                <a:spcPts val="85"/>
              </a:spcBef>
              <a:buClr>
                <a:srgbClr val="00B895"/>
              </a:buClr>
              <a:buFont typeface="Symbol"/>
              <a:buChar char=""/>
              <a:tabLst>
                <a:tab pos="257810" algn="l"/>
                <a:tab pos="258445" algn="l"/>
              </a:tabLst>
            </a:pP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ичие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есных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так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ица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и,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рых 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подтвержден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диагноз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75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26" y="3605644"/>
            <a:ext cx="8451215" cy="6631940"/>
          </a:xfrm>
          <a:custGeom>
            <a:avLst/>
            <a:gdLst/>
            <a:ahLst/>
            <a:cxnLst/>
            <a:rect l="l" t="t" r="r" b="b"/>
            <a:pathLst>
              <a:path w="8451215" h="6631940">
                <a:moveTo>
                  <a:pt x="0" y="156486"/>
                </a:moveTo>
                <a:lnTo>
                  <a:pt x="7978" y="107041"/>
                </a:lnTo>
                <a:lnTo>
                  <a:pt x="30196" y="64086"/>
                </a:lnTo>
                <a:lnTo>
                  <a:pt x="64076" y="30205"/>
                </a:lnTo>
                <a:lnTo>
                  <a:pt x="107041" y="7981"/>
                </a:lnTo>
                <a:lnTo>
                  <a:pt x="156513" y="0"/>
                </a:lnTo>
                <a:lnTo>
                  <a:pt x="8294327" y="0"/>
                </a:lnTo>
                <a:lnTo>
                  <a:pt x="8343772" y="7981"/>
                </a:lnTo>
                <a:lnTo>
                  <a:pt x="8386727" y="30205"/>
                </a:lnTo>
                <a:lnTo>
                  <a:pt x="8420608" y="64086"/>
                </a:lnTo>
                <a:lnTo>
                  <a:pt x="8442832" y="107041"/>
                </a:lnTo>
                <a:lnTo>
                  <a:pt x="8450814" y="156486"/>
                </a:lnTo>
                <a:lnTo>
                  <a:pt x="8450814" y="6475411"/>
                </a:lnTo>
                <a:lnTo>
                  <a:pt x="8442832" y="6524856"/>
                </a:lnTo>
                <a:lnTo>
                  <a:pt x="8420608" y="6567811"/>
                </a:lnTo>
                <a:lnTo>
                  <a:pt x="8386727" y="6601692"/>
                </a:lnTo>
                <a:lnTo>
                  <a:pt x="8343772" y="6623915"/>
                </a:lnTo>
                <a:lnTo>
                  <a:pt x="8294327" y="6631897"/>
                </a:lnTo>
                <a:lnTo>
                  <a:pt x="156513" y="6631897"/>
                </a:lnTo>
                <a:lnTo>
                  <a:pt x="107041" y="6623915"/>
                </a:lnTo>
                <a:lnTo>
                  <a:pt x="64076" y="6601692"/>
                </a:lnTo>
                <a:lnTo>
                  <a:pt x="30196" y="6567811"/>
                </a:lnTo>
                <a:lnTo>
                  <a:pt x="7978" y="6524856"/>
                </a:lnTo>
                <a:lnTo>
                  <a:pt x="0" y="6475411"/>
                </a:lnTo>
                <a:lnTo>
                  <a:pt x="0" y="156486"/>
                </a:lnTo>
                <a:close/>
              </a:path>
            </a:pathLst>
          </a:custGeom>
          <a:ln w="27278">
            <a:solidFill>
              <a:srgbClr val="5656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0744" y="3828538"/>
            <a:ext cx="7908290" cy="6180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marR="1407160" indent="-257810">
              <a:lnSpc>
                <a:spcPct val="101699"/>
              </a:lnSpc>
              <a:spcBef>
                <a:spcPts val="95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вернувшиеся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территорию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Российской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Федерации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признаками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заболеваний;</a:t>
            </a:r>
            <a:endParaRPr sz="19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25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контактировавшие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больным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90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30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диагнозом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«внебольничная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пневмония»;</a:t>
            </a:r>
            <a:endParaRPr sz="1900">
              <a:latin typeface="Lucida Sans Unicode"/>
              <a:cs typeface="Lucida Sans Unicode"/>
            </a:endParaRPr>
          </a:p>
          <a:p>
            <a:pPr marL="269875" marR="1017269" indent="-257810">
              <a:lnSpc>
                <a:spcPct val="101800"/>
              </a:lnSpc>
              <a:spcBef>
                <a:spcPts val="1285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арше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90">
                <a:solidFill>
                  <a:srgbClr val="1F1F1F"/>
                </a:solidFill>
                <a:latin typeface="Lucida Sans Unicode"/>
                <a:cs typeface="Lucida Sans Unicode"/>
              </a:rPr>
              <a:t>65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ле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бр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ти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шиеся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за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меди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ц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ин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ой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м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щью 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симптомами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респираторного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заболевания;</a:t>
            </a:r>
            <a:endParaRPr sz="1900">
              <a:latin typeface="Lucida Sans Unicode"/>
              <a:cs typeface="Lucida Sans Unicode"/>
            </a:endParaRPr>
          </a:p>
          <a:p>
            <a:pPr marL="269875" marR="5080" indent="-257810">
              <a:lnSpc>
                <a:spcPct val="101699"/>
              </a:lnSpc>
              <a:spcBef>
                <a:spcPts val="1290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медицинские работники,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имеющие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риски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инфицирования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рабочих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местах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3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1900" spc="-25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раз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неделю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появления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IgG**, </a:t>
            </a:r>
            <a:r>
              <a:rPr dirty="0" sz="1900" spc="-5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появлении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симптомов,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исключающих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1900" spc="55">
                <a:solidFill>
                  <a:srgbClr val="1F1F1F"/>
                </a:solidFill>
                <a:latin typeface="Lucida Sans Unicode"/>
                <a:cs typeface="Lucida Sans Unicode"/>
              </a:rPr>
              <a:t>– </a:t>
            </a:r>
            <a:r>
              <a:rPr dirty="0" sz="1900" spc="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немедленно;</a:t>
            </a:r>
            <a:endParaRPr sz="1900">
              <a:latin typeface="Lucida Sans Unicode"/>
              <a:cs typeface="Lucida Sans Unicode"/>
            </a:endParaRPr>
          </a:p>
          <a:p>
            <a:pPr marL="269875" marR="13335" indent="-257810">
              <a:lnSpc>
                <a:spcPct val="101800"/>
              </a:lnSpc>
              <a:spcBef>
                <a:spcPts val="1290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находящиеся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стационарных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организациях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социального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обслуживания,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учреждениях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уголовно-исполнительной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системы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симптомов;</a:t>
            </a:r>
            <a:endParaRPr sz="19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30"/>
              </a:spcBef>
              <a:buClr>
                <a:srgbClr val="565656"/>
              </a:buClr>
              <a:buAutoNum type="arabicPeriod"/>
              <a:tabLst>
                <a:tab pos="270510" algn="l"/>
              </a:tabLst>
            </a:pP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ики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анных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г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анизаций</a:t>
            </a:r>
            <a:endParaRPr sz="19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40"/>
              </a:spcBef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вахтовом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методе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работы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её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начала;</a:t>
            </a:r>
            <a:endParaRPr sz="19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325"/>
              </a:spcBef>
              <a:buClr>
                <a:srgbClr val="565656"/>
              </a:buClr>
              <a:buAutoNum type="arabicPeriod" startAt="8"/>
              <a:tabLst>
                <a:tab pos="270510" algn="l"/>
              </a:tabLst>
            </a:pP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дети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из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организованных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коллективов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возникновении</a:t>
            </a:r>
            <a:endParaRPr sz="1900">
              <a:latin typeface="Lucida Sans Unicode"/>
              <a:cs typeface="Lucida Sans Unicode"/>
            </a:endParaRPr>
          </a:p>
          <a:p>
            <a:pPr marL="269875">
              <a:lnSpc>
                <a:spcPct val="100000"/>
              </a:lnSpc>
              <a:spcBef>
                <a:spcPts val="40"/>
              </a:spcBef>
            </a:pPr>
            <a:r>
              <a:rPr dirty="0" sz="1900" spc="-295">
                <a:solidFill>
                  <a:srgbClr val="1F1F1F"/>
                </a:solidFill>
                <a:latin typeface="Lucida Sans Unicode"/>
                <a:cs typeface="Lucida Sans Unicode"/>
              </a:rPr>
              <a:t>3-х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случаев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заболеваний,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исключающих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CОVID-19.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00260" y="7711572"/>
            <a:ext cx="10192385" cy="2526030"/>
          </a:xfrm>
          <a:custGeom>
            <a:avLst/>
            <a:gdLst/>
            <a:ahLst/>
            <a:cxnLst/>
            <a:rect l="l" t="t" r="r" b="b"/>
            <a:pathLst>
              <a:path w="10192385" h="2526029">
                <a:moveTo>
                  <a:pt x="0" y="130208"/>
                </a:moveTo>
                <a:lnTo>
                  <a:pt x="10230" y="79520"/>
                </a:lnTo>
                <a:lnTo>
                  <a:pt x="38132" y="38132"/>
                </a:lnTo>
                <a:lnTo>
                  <a:pt x="79520" y="10230"/>
                </a:lnTo>
                <a:lnTo>
                  <a:pt x="130208" y="0"/>
                </a:lnTo>
                <a:lnTo>
                  <a:pt x="10062052" y="0"/>
                </a:lnTo>
                <a:lnTo>
                  <a:pt x="10112739" y="10230"/>
                </a:lnTo>
                <a:lnTo>
                  <a:pt x="10154127" y="38132"/>
                </a:lnTo>
                <a:lnTo>
                  <a:pt x="10182029" y="79520"/>
                </a:lnTo>
                <a:lnTo>
                  <a:pt x="10192260" y="130208"/>
                </a:lnTo>
                <a:lnTo>
                  <a:pt x="10192260" y="2395761"/>
                </a:lnTo>
                <a:lnTo>
                  <a:pt x="10182029" y="2446449"/>
                </a:lnTo>
                <a:lnTo>
                  <a:pt x="10154127" y="2487836"/>
                </a:lnTo>
                <a:lnTo>
                  <a:pt x="10112739" y="2515738"/>
                </a:lnTo>
                <a:lnTo>
                  <a:pt x="10062052" y="2525969"/>
                </a:lnTo>
                <a:lnTo>
                  <a:pt x="130208" y="2525969"/>
                </a:lnTo>
                <a:lnTo>
                  <a:pt x="79520" y="2515738"/>
                </a:lnTo>
                <a:lnTo>
                  <a:pt x="38132" y="2487836"/>
                </a:lnTo>
                <a:lnTo>
                  <a:pt x="10230" y="2446449"/>
                </a:lnTo>
                <a:lnTo>
                  <a:pt x="0" y="2395761"/>
                </a:lnTo>
                <a:lnTo>
                  <a:pt x="0" y="130208"/>
                </a:lnTo>
                <a:close/>
              </a:path>
            </a:pathLst>
          </a:custGeom>
          <a:ln w="27278">
            <a:solidFill>
              <a:srgbClr val="FF2D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480781" y="8064493"/>
            <a:ext cx="9557385" cy="17170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Основное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значение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для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этиологической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лабораторной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диагностики </a:t>
            </a:r>
            <a:r>
              <a:rPr dirty="0" sz="1900" spc="-185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1900" spc="-1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имеет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35">
                <a:solidFill>
                  <a:srgbClr val="1F1F1F"/>
                </a:solidFill>
                <a:latin typeface="Lucida Sans Unicode"/>
                <a:cs typeface="Lucida Sans Unicode"/>
              </a:rPr>
              <a:t>выявление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5">
                <a:solidFill>
                  <a:srgbClr val="1F1F1F"/>
                </a:solidFill>
                <a:latin typeface="Lucida Sans Unicode"/>
                <a:cs typeface="Lucida Sans Unicode"/>
              </a:rPr>
              <a:t>РНК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35">
                <a:solidFill>
                  <a:srgbClr val="1F1F1F"/>
                </a:solidFill>
                <a:latin typeface="Lucida Sans Unicode"/>
                <a:cs typeface="Lucida Sans Unicode"/>
              </a:rPr>
              <a:t>SARS-CoV-2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помощью</a:t>
            </a:r>
            <a:r>
              <a:rPr dirty="0" sz="19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МАНК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антигенов</a:t>
            </a:r>
            <a:r>
              <a:rPr dirty="0" sz="1900" spc="-1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коронавируса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пом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щью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имму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хим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10">
                <a:solidFill>
                  <a:srgbClr val="1F1F1F"/>
                </a:solidFill>
                <a:latin typeface="Lucida Sans Unicode"/>
                <a:cs typeface="Lucida Sans Unicode"/>
              </a:rPr>
              <a:t>ческ</a:t>
            </a:r>
            <a:r>
              <a:rPr dirty="0" sz="1900" spc="-114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1900" spc="-1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ме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6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25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1900" spc="-110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900">
              <a:latin typeface="Lucida Sans Unicode"/>
              <a:cs typeface="Lucida Sans Unicode"/>
            </a:endParaRPr>
          </a:p>
          <a:p>
            <a:pPr marL="269875" marR="3684270" indent="-257810">
              <a:lnSpc>
                <a:spcPct val="101800"/>
              </a:lnSpc>
              <a:spcBef>
                <a:spcPts val="1714"/>
              </a:spcBef>
              <a:buClr>
                <a:srgbClr val="FF2D66"/>
              </a:buClr>
              <a:buFont typeface="Wingdings"/>
              <a:buChar char=""/>
              <a:tabLst>
                <a:tab pos="270510" algn="l"/>
              </a:tabLst>
            </a:pPr>
            <a:r>
              <a:rPr dirty="0" sz="1900">
                <a:solidFill>
                  <a:srgbClr val="1F1F1F"/>
                </a:solidFill>
                <a:latin typeface="Lucida Sans Unicode"/>
                <a:cs typeface="Lucida Sans Unicode"/>
              </a:rPr>
              <a:t>Всем 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лицам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признаками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ОРИ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рекомендуется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проводить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лабораторную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диагностику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126" y="2088971"/>
            <a:ext cx="18874740" cy="1321435"/>
          </a:xfrm>
          <a:custGeom>
            <a:avLst/>
            <a:gdLst/>
            <a:ahLst/>
            <a:cxnLst/>
            <a:rect l="l" t="t" r="r" b="b"/>
            <a:pathLst>
              <a:path w="18874740" h="1321435">
                <a:moveTo>
                  <a:pt x="0" y="141665"/>
                </a:moveTo>
                <a:lnTo>
                  <a:pt x="7219" y="96869"/>
                </a:lnTo>
                <a:lnTo>
                  <a:pt x="27323" y="57978"/>
                </a:lnTo>
                <a:lnTo>
                  <a:pt x="57980" y="27319"/>
                </a:lnTo>
                <a:lnTo>
                  <a:pt x="96856" y="7217"/>
                </a:lnTo>
                <a:lnTo>
                  <a:pt x="141619" y="0"/>
                </a:lnTo>
                <a:lnTo>
                  <a:pt x="18732729" y="0"/>
                </a:lnTo>
                <a:lnTo>
                  <a:pt x="18777525" y="7217"/>
                </a:lnTo>
                <a:lnTo>
                  <a:pt x="18816416" y="27319"/>
                </a:lnTo>
                <a:lnTo>
                  <a:pt x="18847075" y="57978"/>
                </a:lnTo>
                <a:lnTo>
                  <a:pt x="18867177" y="96869"/>
                </a:lnTo>
                <a:lnTo>
                  <a:pt x="18874394" y="141665"/>
                </a:lnTo>
                <a:lnTo>
                  <a:pt x="18874394" y="1179695"/>
                </a:lnTo>
                <a:lnTo>
                  <a:pt x="18867177" y="1224491"/>
                </a:lnTo>
                <a:lnTo>
                  <a:pt x="18847075" y="1263382"/>
                </a:lnTo>
                <a:lnTo>
                  <a:pt x="18816416" y="1294041"/>
                </a:lnTo>
                <a:lnTo>
                  <a:pt x="18777525" y="1314142"/>
                </a:lnTo>
                <a:lnTo>
                  <a:pt x="18732729" y="1321360"/>
                </a:lnTo>
                <a:lnTo>
                  <a:pt x="141619" y="1321360"/>
                </a:lnTo>
                <a:lnTo>
                  <a:pt x="96856" y="1314142"/>
                </a:lnTo>
                <a:lnTo>
                  <a:pt x="57980" y="1294041"/>
                </a:lnTo>
                <a:lnTo>
                  <a:pt x="27323" y="1263382"/>
                </a:lnTo>
                <a:lnTo>
                  <a:pt x="7219" y="1224491"/>
                </a:lnTo>
                <a:lnTo>
                  <a:pt x="0" y="1179695"/>
                </a:lnTo>
                <a:lnTo>
                  <a:pt x="0" y="141665"/>
                </a:lnTo>
                <a:close/>
              </a:path>
            </a:pathLst>
          </a:custGeom>
          <a:ln w="27278">
            <a:solidFill>
              <a:srgbClr val="0050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2183" y="10451252"/>
            <a:ext cx="18273395" cy="647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1350" spc="-25">
                <a:solidFill>
                  <a:srgbClr val="565656"/>
                </a:solidFill>
                <a:latin typeface="Lucida Sans Unicode"/>
                <a:cs typeface="Lucida Sans Unicode"/>
              </a:rPr>
              <a:t>*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Постановление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Главного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государственного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санитарного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0">
                <a:solidFill>
                  <a:srgbClr val="1F1F1F"/>
                </a:solidFill>
                <a:latin typeface="Lucida Sans Unicode"/>
                <a:cs typeface="Lucida Sans Unicode"/>
              </a:rPr>
              <a:t>врача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10">
                <a:solidFill>
                  <a:srgbClr val="1F1F1F"/>
                </a:solidFill>
                <a:latin typeface="Lucida Sans Unicode"/>
                <a:cs typeface="Lucida Sans Unicode"/>
              </a:rPr>
              <a:t>РФ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35">
                <a:solidFill>
                  <a:srgbClr val="1F1F1F"/>
                </a:solidFill>
                <a:latin typeface="Lucida Sans Unicode"/>
                <a:cs typeface="Lucida Sans Unicode"/>
              </a:rPr>
              <a:t>30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марта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35">
                <a:solidFill>
                  <a:srgbClr val="1F1F1F"/>
                </a:solidFill>
                <a:latin typeface="Lucida Sans Unicode"/>
                <a:cs typeface="Lucida Sans Unicode"/>
              </a:rPr>
              <a:t>2020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80">
                <a:solidFill>
                  <a:srgbClr val="1F1F1F"/>
                </a:solidFill>
                <a:latin typeface="Lucida Sans Unicode"/>
                <a:cs typeface="Lucida Sans Unicode"/>
              </a:rPr>
              <a:t>г.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N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3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«О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дополнительных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мерах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недопущению 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распространения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25">
                <a:solidFill>
                  <a:srgbClr val="1F1F1F"/>
                </a:solidFill>
                <a:latin typeface="Lucida Sans Unicode"/>
                <a:cs typeface="Lucida Sans Unicode"/>
              </a:rPr>
              <a:t>COVID-19».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 Постановление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Главного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государственного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санитарного </a:t>
            </a:r>
            <a:r>
              <a:rPr dirty="0" sz="1350" spc="-4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0">
                <a:solidFill>
                  <a:srgbClr val="1F1F1F"/>
                </a:solidFill>
                <a:latin typeface="Lucida Sans Unicode"/>
                <a:cs typeface="Lucida Sans Unicode"/>
              </a:rPr>
              <a:t>врача</a:t>
            </a:r>
            <a:r>
              <a:rPr dirty="0" sz="13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10">
                <a:solidFill>
                  <a:srgbClr val="1F1F1F"/>
                </a:solidFill>
                <a:latin typeface="Lucida Sans Unicode"/>
                <a:cs typeface="Lucida Sans Unicode"/>
              </a:rPr>
              <a:t>РФ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от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70">
                <a:solidFill>
                  <a:srgbClr val="1F1F1F"/>
                </a:solidFill>
                <a:latin typeface="Lucida Sans Unicode"/>
                <a:cs typeface="Lucida Sans Unicode"/>
              </a:rPr>
              <a:t>22</a:t>
            </a:r>
            <a:r>
              <a:rPr dirty="0" sz="13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1F1F1F"/>
                </a:solidFill>
                <a:latin typeface="Lucida Sans Unicode"/>
                <a:cs typeface="Lucida Sans Unicode"/>
              </a:rPr>
              <a:t>мая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35">
                <a:solidFill>
                  <a:srgbClr val="1F1F1F"/>
                </a:solidFill>
                <a:latin typeface="Lucida Sans Unicode"/>
                <a:cs typeface="Lucida Sans Unicode"/>
              </a:rPr>
              <a:t>2020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80">
                <a:solidFill>
                  <a:srgbClr val="1F1F1F"/>
                </a:solidFill>
                <a:latin typeface="Lucida Sans Unicode"/>
                <a:cs typeface="Lucida Sans Unicode"/>
              </a:rPr>
              <a:t>г.</a:t>
            </a:r>
            <a:r>
              <a:rPr dirty="0" sz="13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75">
                <a:solidFill>
                  <a:srgbClr val="1F1F1F"/>
                </a:solidFill>
                <a:latin typeface="Lucida Sans Unicode"/>
                <a:cs typeface="Lucida Sans Unicode"/>
              </a:rPr>
              <a:t>№</a:t>
            </a:r>
            <a:r>
              <a:rPr dirty="0" sz="13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35">
                <a:solidFill>
                  <a:srgbClr val="1F1F1F"/>
                </a:solidFill>
                <a:latin typeface="Lucida Sans Unicode"/>
                <a:cs typeface="Lucida Sans Unicode"/>
              </a:rPr>
              <a:t>15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«Об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утверждении</a:t>
            </a:r>
            <a:r>
              <a:rPr dirty="0" sz="13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санитарно-эпидемиологических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1F1F1F"/>
                </a:solidFill>
                <a:latin typeface="Lucida Sans Unicode"/>
                <a:cs typeface="Lucida Sans Unicode"/>
              </a:rPr>
              <a:t>правил</a:t>
            </a:r>
            <a:r>
              <a:rPr dirty="0" sz="135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14">
                <a:solidFill>
                  <a:srgbClr val="1F1F1F"/>
                </a:solidFill>
                <a:latin typeface="Lucida Sans Unicode"/>
                <a:cs typeface="Lucida Sans Unicode"/>
              </a:rPr>
              <a:t>СП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95">
                <a:solidFill>
                  <a:srgbClr val="1F1F1F"/>
                </a:solidFill>
                <a:latin typeface="Lucida Sans Unicode"/>
                <a:cs typeface="Lucida Sans Unicode"/>
              </a:rPr>
              <a:t>3.1.3597-20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"Профилактика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новой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коронавирусной</a:t>
            </a:r>
            <a:r>
              <a:rPr dirty="0" sz="13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10">
                <a:solidFill>
                  <a:srgbClr val="1F1F1F"/>
                </a:solidFill>
                <a:latin typeface="Lucida Sans Unicode"/>
                <a:cs typeface="Lucida Sans Unicode"/>
              </a:rPr>
              <a:t>(COVID-19)»</a:t>
            </a:r>
            <a:endParaRPr sz="1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**При</a:t>
            </a:r>
            <a:r>
              <a:rPr dirty="0" sz="135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1F1F1F"/>
                </a:solidFill>
                <a:latin typeface="Lucida Sans Unicode"/>
                <a:cs typeface="Lucida Sans Unicode"/>
              </a:rPr>
              <a:t>появлении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75">
                <a:solidFill>
                  <a:srgbClr val="1F1F1F"/>
                </a:solidFill>
                <a:latin typeface="Lucida Sans Unicode"/>
                <a:cs typeface="Lucida Sans Unicode"/>
              </a:rPr>
              <a:t>IgG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20">
                <a:solidFill>
                  <a:srgbClr val="1F1F1F"/>
                </a:solidFill>
                <a:latin typeface="Lucida Sans Unicode"/>
                <a:cs typeface="Lucida Sans Unicode"/>
              </a:rPr>
              <a:t>SARS-CoV-2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6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результате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перенесенной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1F1F1F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1F1F1F"/>
                </a:solidFill>
                <a:latin typeface="Lucida Sans Unicode"/>
                <a:cs typeface="Lucida Sans Unicode"/>
              </a:rPr>
              <a:t>вакцинации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1F1F1F"/>
                </a:solidFill>
                <a:latin typeface="Lucida Sans Unicode"/>
                <a:cs typeface="Lucida Sans Unicode"/>
              </a:rPr>
              <a:t>дальнейшее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тестирование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35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проводится.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1163891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70">
                <a:solidFill>
                  <a:srgbClr val="FF2D66"/>
                </a:solidFill>
              </a:rPr>
              <a:t>Этиологическая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85">
                <a:solidFill>
                  <a:srgbClr val="FF2D66"/>
                </a:solidFill>
              </a:rPr>
              <a:t>лабораторная</a:t>
            </a:r>
            <a:r>
              <a:rPr dirty="0" sz="4300" spc="-305">
                <a:solidFill>
                  <a:srgbClr val="FF2D66"/>
                </a:solidFill>
              </a:rPr>
              <a:t> </a:t>
            </a:r>
            <a:r>
              <a:rPr dirty="0" sz="4300" spc="-140">
                <a:solidFill>
                  <a:srgbClr val="FF2D66"/>
                </a:solidFill>
              </a:rPr>
              <a:t>диагностика*</a:t>
            </a:r>
            <a:endParaRPr sz="4300"/>
          </a:p>
        </p:txBody>
      </p:sp>
      <p:sp>
        <p:nvSpPr>
          <p:cNvPr id="12" name="object 12"/>
          <p:cNvSpPr txBox="1"/>
          <p:nvPr/>
        </p:nvSpPr>
        <p:spPr>
          <a:xfrm>
            <a:off x="3389266" y="880300"/>
            <a:ext cx="13425805" cy="2331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15360">
              <a:lnSpc>
                <a:spcPct val="100000"/>
              </a:lnSpc>
              <a:spcBef>
                <a:spcPts val="95"/>
              </a:spcBef>
            </a:pPr>
            <a:r>
              <a:rPr dirty="0" sz="4300" spc="-35">
                <a:solidFill>
                  <a:srgbClr val="565656"/>
                </a:solidFill>
                <a:latin typeface="Lucida Sans Unicode"/>
                <a:cs typeface="Lucida Sans Unicode"/>
              </a:rPr>
              <a:t>но</a:t>
            </a:r>
            <a:r>
              <a:rPr dirty="0" sz="4300" spc="-25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4300" spc="-22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35">
                <a:solidFill>
                  <a:srgbClr val="565656"/>
                </a:solidFill>
                <a:latin typeface="Lucida Sans Unicode"/>
                <a:cs typeface="Lucida Sans Unicode"/>
              </a:rPr>
              <a:t>г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12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4300" spc="-135">
                <a:solidFill>
                  <a:srgbClr val="565656"/>
                </a:solidFill>
                <a:latin typeface="Lucida Sans Unicode"/>
                <a:cs typeface="Lucida Sans Unicode"/>
              </a:rPr>
              <a:t>оро</a:t>
            </a:r>
            <a:r>
              <a:rPr dirty="0" sz="4300" spc="-130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4300" spc="-30">
                <a:solidFill>
                  <a:srgbClr val="565656"/>
                </a:solidFill>
                <a:latin typeface="Lucida Sans Unicode"/>
                <a:cs typeface="Lucida Sans Unicode"/>
              </a:rPr>
              <a:t>ави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р</a:t>
            </a:r>
            <a:r>
              <a:rPr dirty="0" sz="4300" spc="-14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4300" spc="-85">
                <a:solidFill>
                  <a:srgbClr val="565656"/>
                </a:solidFill>
                <a:latin typeface="Lucida Sans Unicode"/>
                <a:cs typeface="Lucida Sans Unicode"/>
              </a:rPr>
              <a:t>са</a:t>
            </a:r>
            <a:r>
              <a:rPr dirty="0" sz="4300" spc="-2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4300" spc="-95">
                <a:solidFill>
                  <a:srgbClr val="565656"/>
                </a:solidFill>
                <a:latin typeface="Lucida Sans Unicode"/>
                <a:cs typeface="Lucida Sans Unicode"/>
              </a:rPr>
              <a:t>SAR</a:t>
            </a:r>
            <a:r>
              <a:rPr dirty="0" sz="4300" spc="-65">
                <a:solidFill>
                  <a:srgbClr val="565656"/>
                </a:solidFill>
                <a:latin typeface="Lucida Sans Unicode"/>
                <a:cs typeface="Lucida Sans Unicode"/>
              </a:rPr>
              <a:t>S</a:t>
            </a:r>
            <a:r>
              <a:rPr dirty="0" sz="4300" spc="-7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320">
                <a:solidFill>
                  <a:srgbClr val="565656"/>
                </a:solidFill>
                <a:latin typeface="Lucida Sans Unicode"/>
                <a:cs typeface="Lucida Sans Unicode"/>
              </a:rPr>
              <a:t>Co</a:t>
            </a:r>
            <a:r>
              <a:rPr dirty="0" sz="4300" spc="-370">
                <a:solidFill>
                  <a:srgbClr val="565656"/>
                </a:solidFill>
                <a:latin typeface="Lucida Sans Unicode"/>
                <a:cs typeface="Lucida Sans Unicode"/>
              </a:rPr>
              <a:t>V</a:t>
            </a:r>
            <a:r>
              <a:rPr dirty="0" sz="4300" spc="-850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4300" spc="-509">
                <a:solidFill>
                  <a:srgbClr val="565656"/>
                </a:solidFill>
                <a:latin typeface="Lucida Sans Unicode"/>
                <a:cs typeface="Lucida Sans Unicode"/>
              </a:rPr>
              <a:t>2</a:t>
            </a:r>
            <a:endParaRPr sz="4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065"/>
              </a:spcBef>
            </a:pPr>
            <a:r>
              <a:rPr dirty="0" sz="3300" spc="-85">
                <a:solidFill>
                  <a:srgbClr val="0050EF"/>
                </a:solidFill>
                <a:latin typeface="Lucida Sans Unicode"/>
                <a:cs typeface="Lucida Sans Unicode"/>
              </a:rPr>
              <a:t>Лабор</a:t>
            </a:r>
            <a:r>
              <a:rPr dirty="0" sz="3300" spc="-110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19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85">
                <a:solidFill>
                  <a:srgbClr val="0050EF"/>
                </a:solidFill>
                <a:latin typeface="Lucida Sans Unicode"/>
                <a:cs typeface="Lucida Sans Unicode"/>
              </a:rPr>
              <a:t>орное</a:t>
            </a:r>
            <a:r>
              <a:rPr dirty="0" sz="330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0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б</a:t>
            </a:r>
            <a:r>
              <a:rPr dirty="0" sz="3300" spc="-100">
                <a:solidFill>
                  <a:srgbClr val="0050EF"/>
                </a:solidFill>
                <a:latin typeface="Lucida Sans Unicode"/>
                <a:cs typeface="Lucida Sans Unicode"/>
              </a:rPr>
              <a:t>сле</a:t>
            </a:r>
            <a:r>
              <a:rPr dirty="0" sz="3300" spc="-120">
                <a:solidFill>
                  <a:srgbClr val="0050EF"/>
                </a:solidFill>
                <a:latin typeface="Lucida Sans Unicode"/>
                <a:cs typeface="Lucida Sans Unicode"/>
              </a:rPr>
              <a:t>д</a:t>
            </a:r>
            <a:r>
              <a:rPr dirty="0" sz="3300" spc="-20">
                <a:solidFill>
                  <a:srgbClr val="0050EF"/>
                </a:solidFill>
                <a:latin typeface="Lucida Sans Unicode"/>
                <a:cs typeface="Lucida Sans Unicode"/>
              </a:rPr>
              <a:t>ование</a:t>
            </a:r>
            <a:r>
              <a:rPr dirty="0" sz="330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40">
                <a:solidFill>
                  <a:srgbClr val="0050EF"/>
                </a:solidFill>
                <a:latin typeface="Lucida Sans Unicode"/>
                <a:cs typeface="Lucida Sans Unicode"/>
              </a:rPr>
              <a:t>на</a:t>
            </a:r>
            <a:r>
              <a:rPr dirty="0" sz="330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440">
                <a:solidFill>
                  <a:srgbClr val="0050EF"/>
                </a:solidFill>
                <a:latin typeface="Lucida Sans Unicode"/>
                <a:cs typeface="Lucida Sans Unicode"/>
              </a:rPr>
              <a:t>C</a:t>
            </a:r>
            <a:r>
              <a:rPr dirty="0" sz="3300" spc="-315">
                <a:solidFill>
                  <a:srgbClr val="0050EF"/>
                </a:solidFill>
                <a:latin typeface="Lucida Sans Unicode"/>
                <a:cs typeface="Lucida Sans Unicode"/>
              </a:rPr>
              <a:t>O</a:t>
            </a:r>
            <a:r>
              <a:rPr dirty="0" sz="3300" spc="-130">
                <a:solidFill>
                  <a:srgbClr val="0050EF"/>
                </a:solidFill>
                <a:latin typeface="Lucida Sans Unicode"/>
                <a:cs typeface="Lucida Sans Unicode"/>
              </a:rPr>
              <a:t>VI</a:t>
            </a:r>
            <a:r>
              <a:rPr dirty="0" sz="3300" spc="-200">
                <a:solidFill>
                  <a:srgbClr val="0050EF"/>
                </a:solidFill>
                <a:latin typeface="Lucida Sans Unicode"/>
                <a:cs typeface="Lucida Sans Unicode"/>
              </a:rPr>
              <a:t>D</a:t>
            </a:r>
            <a:r>
              <a:rPr dirty="0" sz="3300" spc="-640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300" spc="-545">
                <a:solidFill>
                  <a:srgbClr val="0050EF"/>
                </a:solidFill>
                <a:latin typeface="Lucida Sans Unicode"/>
                <a:cs typeface="Lucida Sans Unicode"/>
              </a:rPr>
              <a:t>19</a:t>
            </a:r>
            <a:endParaRPr sz="3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300" spc="130">
                <a:solidFill>
                  <a:srgbClr val="0050EF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185">
                <a:solidFill>
                  <a:srgbClr val="0050EF"/>
                </a:solidFill>
                <a:latin typeface="Lucida Sans Unicode"/>
                <a:cs typeface="Lucida Sans Unicode"/>
              </a:rPr>
              <a:t>б</a:t>
            </a:r>
            <a:r>
              <a:rPr dirty="0" sz="3300" spc="65">
                <a:solidFill>
                  <a:srgbClr val="0050EF"/>
                </a:solidFill>
                <a:latin typeface="Lucida Sans Unicode"/>
                <a:cs typeface="Lucida Sans Unicode"/>
              </a:rPr>
              <a:t>яз</a:t>
            </a:r>
            <a:r>
              <a:rPr dirty="0" sz="3300" spc="4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15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50">
                <a:solidFill>
                  <a:srgbClr val="0050EF"/>
                </a:solidFill>
                <a:latin typeface="Lucida Sans Unicode"/>
                <a:cs typeface="Lucida Sans Unicode"/>
              </a:rPr>
              <a:t>ельном</a:t>
            </a:r>
            <a:r>
              <a:rPr dirty="0" sz="3300" spc="-24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0">
                <a:solidFill>
                  <a:srgbClr val="0050EF"/>
                </a:solidFill>
                <a:latin typeface="Lucida Sans Unicode"/>
                <a:cs typeface="Lucida Sans Unicode"/>
              </a:rPr>
              <a:t>по</a:t>
            </a:r>
            <a:r>
              <a:rPr dirty="0" sz="3300" spc="-135">
                <a:solidFill>
                  <a:srgbClr val="0050EF"/>
                </a:solidFill>
                <a:latin typeface="Lucida Sans Unicode"/>
                <a:cs typeface="Lucida Sans Unicode"/>
              </a:rPr>
              <a:t>р</a:t>
            </a:r>
            <a:r>
              <a:rPr dirty="0" sz="3300" spc="-60">
                <a:solidFill>
                  <a:srgbClr val="0050EF"/>
                </a:solidFill>
                <a:latin typeface="Lucida Sans Unicode"/>
                <a:cs typeface="Lucida Sans Unicode"/>
              </a:rPr>
              <a:t>яд</a:t>
            </a:r>
            <a:r>
              <a:rPr dirty="0" sz="3300" spc="-120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3300" spc="-20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3300" spc="-22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55">
                <a:solidFill>
                  <a:srgbClr val="0050EF"/>
                </a:solidFill>
                <a:latin typeface="Lucida Sans Unicode"/>
                <a:cs typeface="Lucida Sans Unicode"/>
              </a:rPr>
              <a:t>пров</a:t>
            </a: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о</a:t>
            </a:r>
            <a:r>
              <a:rPr dirty="0" sz="3300" spc="-175">
                <a:solidFill>
                  <a:srgbClr val="0050EF"/>
                </a:solidFill>
                <a:latin typeface="Lucida Sans Unicode"/>
                <a:cs typeface="Lucida Sans Unicode"/>
              </a:rPr>
              <a:t>ди</a:t>
            </a:r>
            <a:r>
              <a:rPr dirty="0" sz="3300" spc="-185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30">
                <a:solidFill>
                  <a:srgbClr val="0050EF"/>
                </a:solidFill>
                <a:latin typeface="Lucida Sans Unicode"/>
                <a:cs typeface="Lucida Sans Unicode"/>
              </a:rPr>
              <a:t>ся</a:t>
            </a:r>
            <a:r>
              <a:rPr dirty="0" sz="3300" spc="-23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следую</a:t>
            </a:r>
            <a:r>
              <a:rPr dirty="0" sz="3300" spc="-145">
                <a:solidFill>
                  <a:srgbClr val="0050EF"/>
                </a:solidFill>
                <a:latin typeface="Lucida Sans Unicode"/>
                <a:cs typeface="Lucida Sans Unicode"/>
              </a:rPr>
              <a:t>щ</a:t>
            </a: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им</a:t>
            </a:r>
            <a:r>
              <a:rPr dirty="0" sz="3300" spc="-2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5">
                <a:solidFill>
                  <a:srgbClr val="0050EF"/>
                </a:solidFill>
                <a:latin typeface="Lucida Sans Unicode"/>
                <a:cs typeface="Lucida Sans Unicode"/>
              </a:rPr>
              <a:t>к</a:t>
            </a:r>
            <a:r>
              <a:rPr dirty="0" sz="3300" spc="-45">
                <a:solidFill>
                  <a:srgbClr val="0050EF"/>
                </a:solidFill>
                <a:latin typeface="Lucida Sans Unicode"/>
                <a:cs typeface="Lucida Sans Unicode"/>
              </a:rPr>
              <a:t>а</a:t>
            </a:r>
            <a:r>
              <a:rPr dirty="0" sz="3300" spc="-150">
                <a:solidFill>
                  <a:srgbClr val="0050EF"/>
                </a:solidFill>
                <a:latin typeface="Lucida Sans Unicode"/>
                <a:cs typeface="Lucida Sans Unicode"/>
              </a:rPr>
              <a:t>т</a:t>
            </a:r>
            <a:r>
              <a:rPr dirty="0" sz="3300" spc="-120">
                <a:solidFill>
                  <a:srgbClr val="0050EF"/>
                </a:solidFill>
                <a:latin typeface="Lucida Sans Unicode"/>
                <a:cs typeface="Lucida Sans Unicode"/>
              </a:rPr>
              <a:t>е</a:t>
            </a:r>
            <a:r>
              <a:rPr dirty="0" sz="3300" spc="-155">
                <a:solidFill>
                  <a:srgbClr val="0050EF"/>
                </a:solidFill>
                <a:latin typeface="Lucida Sans Unicode"/>
                <a:cs typeface="Lucida Sans Unicode"/>
              </a:rPr>
              <a:t>г</a:t>
            </a:r>
            <a:r>
              <a:rPr dirty="0" sz="3300" spc="-45">
                <a:solidFill>
                  <a:srgbClr val="0050EF"/>
                </a:solidFill>
                <a:latin typeface="Lucida Sans Unicode"/>
                <a:cs typeface="Lucida Sans Unicode"/>
              </a:rPr>
              <a:t>ориям</a:t>
            </a:r>
            <a:r>
              <a:rPr dirty="0" sz="3300" spc="-24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90">
                <a:solidFill>
                  <a:srgbClr val="0050EF"/>
                </a:solidFill>
                <a:latin typeface="Lucida Sans Unicode"/>
                <a:cs typeface="Lucida Sans Unicode"/>
              </a:rPr>
              <a:t>ли</a:t>
            </a:r>
            <a:r>
              <a:rPr dirty="0" sz="3300" spc="-95">
                <a:solidFill>
                  <a:srgbClr val="0050EF"/>
                </a:solidFill>
                <a:latin typeface="Lucida Sans Unicode"/>
                <a:cs typeface="Lucida Sans Unicode"/>
              </a:rPr>
              <a:t>ц</a:t>
            </a:r>
            <a:r>
              <a:rPr dirty="0" sz="3300" spc="-135">
                <a:solidFill>
                  <a:srgbClr val="0050EF"/>
                </a:solidFill>
                <a:latin typeface="Lucida Sans Unicode"/>
                <a:cs typeface="Lucida Sans Unicode"/>
              </a:rPr>
              <a:t>*</a:t>
            </a:r>
            <a:r>
              <a:rPr dirty="0" sz="3300" spc="-200">
                <a:solidFill>
                  <a:srgbClr val="0050EF"/>
                </a:solidFill>
                <a:latin typeface="Lucida Sans Unicode"/>
                <a:cs typeface="Lucida Sans Unicode"/>
              </a:rPr>
              <a:t>: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01433" y="682805"/>
            <a:ext cx="132334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95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r>
              <a:rPr dirty="0" sz="3150" spc="-18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95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r>
              <a:rPr dirty="0" sz="3150" spc="-43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770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3150" spc="-165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7548" y="628430"/>
            <a:ext cx="49339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00">
                <a:solidFill>
                  <a:srgbClr val="A6A6A6"/>
                </a:solidFill>
                <a:latin typeface="Lucida Sans Unicode"/>
                <a:cs typeface="Lucida Sans Unicode"/>
              </a:rPr>
              <a:t>70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060" cy="857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/>
                <a:gridCol w="2335529"/>
                <a:gridCol w="8281034"/>
                <a:gridCol w="5865494"/>
              </a:tblGrid>
              <a:tr h="1008387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625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337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573405" indent="73025">
                        <a:lnSpc>
                          <a:spcPct val="106900"/>
                        </a:lnSpc>
                        <a:spcBef>
                          <a:spcPts val="1070"/>
                        </a:spcBef>
                      </a:pPr>
                      <a:r>
                        <a:rPr dirty="0" sz="215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58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2625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33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7470">
                        <a:lnSpc>
                          <a:spcPct val="100000"/>
                        </a:lnSpc>
                        <a:spcBef>
                          <a:spcPts val="2625"/>
                        </a:spcBef>
                      </a:pPr>
                      <a:r>
                        <a:rPr dirty="0" sz="215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337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53925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среднетяжелом</a:t>
                      </a:r>
                      <a:r>
                        <a:rPr dirty="0" sz="155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98425" marR="87630">
                        <a:lnSpc>
                          <a:spcPct val="101600"/>
                        </a:lnSpc>
                        <a:buChar char="-"/>
                        <a:tabLst>
                          <a:tab pos="233045" algn="l"/>
                        </a:tabLst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анатагонистов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блокаторов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2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125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155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2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один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2092325">
                        <a:lnSpc>
                          <a:spcPct val="101600"/>
                        </a:lnSpc>
                      </a:pP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среднетяжелом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течении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дыхательной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недостаточностью,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блокаторами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озе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енно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тяжелом</a:t>
                      </a:r>
                      <a:r>
                        <a:rPr dirty="0" sz="15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232410" indent="-13462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анатагонистов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блокаторов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ИЛ-6,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ИЛ-1β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125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6-8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2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тяжелом</a:t>
                      </a:r>
                      <a:r>
                        <a:rPr dirty="0" sz="15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: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40005">
                        <a:lnSpc>
                          <a:spcPct val="101600"/>
                        </a:lnSpc>
                      </a:pPr>
                      <a:r>
                        <a:rPr dirty="0" sz="155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анатагонистами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блокаторами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ИЛ-6,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ИЛ-1β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озе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енно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686435">
                        <a:lnSpc>
                          <a:spcPct val="101600"/>
                        </a:lnSpc>
                      </a:pP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доза.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Метилпреднизолона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5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метилпреднизолона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 </a:t>
                      </a:r>
                      <a:r>
                        <a:rPr dirty="0" sz="155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 </a:t>
                      </a:r>
                      <a:r>
                        <a:rPr dirty="0" sz="155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мены.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529590">
                        <a:lnSpc>
                          <a:spcPct val="101600"/>
                        </a:lnSpc>
                      </a:pP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Снижение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начинается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условии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стабильного </a:t>
                      </a:r>
                      <a:r>
                        <a:rPr dirty="0" sz="1550" spc="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суток)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купирования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лихорадки,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снижения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уровня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СРБ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уровня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ферритина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сыворотки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крови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менее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чем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15%.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65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Применять</a:t>
                      </a:r>
                      <a:r>
                        <a:rPr dirty="0" sz="15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орожност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ью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82550" marR="3142615">
                        <a:lnSpc>
                          <a:spcPct val="125499"/>
                        </a:lnSpc>
                        <a:spcBef>
                          <a:spcPts val="12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Cахарном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диабет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 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Ожирении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Гипертонической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болезни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Язвенной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болезни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желудка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перстной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82550" marR="1250950">
                        <a:lnSpc>
                          <a:spcPct val="128400"/>
                        </a:lnSpc>
                        <a:spcBef>
                          <a:spcPts val="5"/>
                        </a:spcBef>
                      </a:pP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Признаках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активной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бактериальной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инфекции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Тромботических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нарушениях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7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Таблетки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08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нократно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ром,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осле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приема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пищи,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129030">
                        <a:lnSpc>
                          <a:spcPts val="1889"/>
                        </a:lnSpc>
                        <a:spcBef>
                          <a:spcPts val="7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ачал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снижения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зы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метил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преднизоло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 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550" spc="-2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дней,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постепенное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снижение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6510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7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Гидрокортизон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81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62865">
                        <a:lnSpc>
                          <a:spcPct val="101600"/>
                        </a:lnSpc>
                        <a:spcBef>
                          <a:spcPts val="1545"/>
                        </a:spcBef>
                      </a:pP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Внутривенное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(болюсное)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50-100 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мг,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последующим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медленным,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внутривенным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введением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часа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только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развитии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надпочечниковой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недостаточности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62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38723" y="782099"/>
            <a:ext cx="17741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50063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>
                <a:solidFill>
                  <a:srgbClr val="FF2D66"/>
                </a:solidFill>
              </a:rPr>
              <a:t>Препараты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00">
                <a:solidFill>
                  <a:srgbClr val="FF2D66"/>
                </a:solidFill>
              </a:rPr>
              <a:t>упреж</a:t>
            </a:r>
            <a:r>
              <a:rPr dirty="0" spc="-125">
                <a:solidFill>
                  <a:srgbClr val="FF2D66"/>
                </a:solidFill>
              </a:rPr>
              <a:t>д</a:t>
            </a:r>
            <a:r>
              <a:rPr dirty="0" spc="-70">
                <a:solidFill>
                  <a:srgbClr val="FF2D66"/>
                </a:solidFill>
              </a:rPr>
              <a:t>ающей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880364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противовоспали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ельной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8F8F8F"/>
                </a:solidFill>
                <a:latin typeface="Lucida Sans Unicode"/>
                <a:cs typeface="Lucida Sans Unicode"/>
              </a:rPr>
              <a:t>[3]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0294" y="628430"/>
            <a:ext cx="40132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965">
                <a:solidFill>
                  <a:srgbClr val="A6A6A6"/>
                </a:solidFill>
                <a:latin typeface="Lucida Sans Unicode"/>
                <a:cs typeface="Lucida Sans Unicode"/>
              </a:rPr>
              <a:t>71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784"/>
          <a:ext cx="18895060" cy="881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/>
                <a:gridCol w="2335529"/>
                <a:gridCol w="8281034"/>
                <a:gridCol w="5865494"/>
              </a:tblGrid>
              <a:tr h="1004750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261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215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215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НН)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147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657860" marR="573405" indent="73025">
                        <a:lnSpc>
                          <a:spcPct val="107000"/>
                        </a:lnSpc>
                        <a:spcBef>
                          <a:spcPts val="1050"/>
                        </a:spcBef>
                      </a:pPr>
                      <a:r>
                        <a:rPr dirty="0" sz="2150" spc="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Формы </a:t>
                      </a:r>
                      <a:r>
                        <a:rPr dirty="0" sz="2150" spc="-6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выпуска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2610"/>
                        </a:spcBef>
                      </a:pP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мы</a:t>
                      </a:r>
                      <a:r>
                        <a:rPr dirty="0" sz="215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</a:t>
                      </a:r>
                      <a:r>
                        <a:rPr dirty="0" sz="215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2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14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7470">
                        <a:lnSpc>
                          <a:spcPct val="100000"/>
                        </a:lnSpc>
                        <a:spcBef>
                          <a:spcPts val="2610"/>
                        </a:spcBef>
                      </a:pPr>
                      <a:r>
                        <a:rPr dirty="0" sz="215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Противопоказания</a:t>
                      </a:r>
                      <a:endParaRPr sz="2150">
                        <a:latin typeface="Trebuchet MS"/>
                        <a:cs typeface="Trebuchet MS"/>
                      </a:endParaRPr>
                    </a:p>
                  </a:txBody>
                  <a:tcPr marL="0" marR="0" marB="0" marT="33147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5373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среднетяжелом</a:t>
                      </a:r>
                      <a:r>
                        <a:rPr dirty="0" sz="155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98425" marR="295910">
                        <a:lnSpc>
                          <a:spcPct val="101600"/>
                        </a:lnSpc>
                        <a:spcBef>
                          <a:spcPts val="5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анатагонистов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блокаторов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3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 </a:t>
                      </a:r>
                      <a:r>
                        <a:rPr dirty="0" sz="155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16-20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среднетяжелом</a:t>
                      </a:r>
                      <a:r>
                        <a:rPr dirty="0" sz="1550" spc="-6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</a:t>
                      </a:r>
                      <a:r>
                        <a:rPr dirty="0" sz="15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5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дыхательной</a:t>
                      </a:r>
                      <a:r>
                        <a:rPr dirty="0" sz="15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недостаточностью: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98425" marR="124460">
                        <a:lnSpc>
                          <a:spcPts val="1889"/>
                        </a:lnSpc>
                        <a:spcBef>
                          <a:spcPts val="65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анатагонистами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блокаторами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5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ts val="1825"/>
                        </a:lnSpc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тяжелом</a:t>
                      </a:r>
                      <a:r>
                        <a:rPr dirty="0" sz="15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течении: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232410" indent="-134620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сочетании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анатагонистами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блокаторами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ИЛ-1β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18745">
                        <a:lnSpc>
                          <a:spcPct val="101600"/>
                        </a:lnSpc>
                      </a:pP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550" spc="-2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16-24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601470">
                        <a:lnSpc>
                          <a:spcPct val="101600"/>
                        </a:lnSpc>
                      </a:pPr>
                      <a:r>
                        <a:rPr dirty="0" sz="155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блокаторов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рецептора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блокаторов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ИЛ-6,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ИЛ-1β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—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озе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/сутки/внутривенно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дексаметазона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1216660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Дексаметазона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мены.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98425" marR="529590">
                        <a:lnSpc>
                          <a:spcPct val="101600"/>
                        </a:lnSpc>
                      </a:pP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Снижение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начинается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условии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стабильного </a:t>
                      </a:r>
                      <a:r>
                        <a:rPr dirty="0" sz="1550" spc="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5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суток)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купирования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лихорадки,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снижения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уровня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СРБ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уровня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ферритина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сыворотки </a:t>
                      </a:r>
                      <a:r>
                        <a:rPr dirty="0" sz="1550" spc="-4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крови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менее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чем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15%.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08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Применять</a:t>
                      </a:r>
                      <a:r>
                        <a:rPr dirty="0" sz="155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орожност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ью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при: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  <a:p>
                      <a:pPr marL="82550" marR="3142615">
                        <a:lnSpc>
                          <a:spcPct val="125499"/>
                        </a:lnSpc>
                        <a:spcBef>
                          <a:spcPts val="12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Cахарном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диабет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 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Ожирении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Гипертонической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болезни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Язвенной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болезни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желудка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перстной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ки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82550" marR="1250950">
                        <a:lnSpc>
                          <a:spcPct val="128400"/>
                        </a:lnSpc>
                      </a:pP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Признаках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активной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бактериальной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инфекции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Тромботических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нарушениях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2435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99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Будесонид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448945" marR="441325" indent="281305">
                        <a:lnSpc>
                          <a:spcPct val="121900"/>
                        </a:lnSpc>
                      </a:pP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Порошок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ингал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яц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ий 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дозированный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мкг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50" spc="3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выздоровления,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суток**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Детс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кий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возраст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dirty="0" sz="155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;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Повышенная</a:t>
                      </a:r>
                      <a:r>
                        <a:rPr dirty="0" sz="155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чувствительность</a:t>
                      </a:r>
                      <a:r>
                        <a:rPr dirty="0" sz="155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будесониду</a:t>
                      </a:r>
                      <a:r>
                        <a:rPr dirty="0" sz="155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82550" marR="377190">
                        <a:lnSpc>
                          <a:spcPct val="101600"/>
                        </a:lnSpc>
                      </a:pPr>
                      <a:r>
                        <a:rPr dirty="0" sz="1550" spc="-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осторожностью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: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(требуется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тщательное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наблю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боль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ным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ует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назначать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репарат 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пациентам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активной </a:t>
                      </a:r>
                      <a:r>
                        <a:rPr dirty="0" sz="155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формой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туберкулеза 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легких, 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грибковыми,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вирусными,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бактериальными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инфекциями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органов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дыхания,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циррозом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печени.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82550" marR="1010919">
                        <a:lnSpc>
                          <a:spcPct val="101600"/>
                        </a:lnSpc>
                      </a:pP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назначении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следует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принимать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внимание </a:t>
                      </a:r>
                      <a:r>
                        <a:rPr dirty="0" sz="1550" spc="-4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возможное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проявление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системного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действия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84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38723" y="782099"/>
            <a:ext cx="17741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5">
                <a:solidFill>
                  <a:srgbClr val="0050EF"/>
                </a:solidFill>
                <a:latin typeface="Lucida Sans Unicode"/>
                <a:cs typeface="Lucida Sans Unicode"/>
              </a:rPr>
              <a:t>6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50063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>
                <a:solidFill>
                  <a:srgbClr val="FF2D66"/>
                </a:solidFill>
              </a:rPr>
              <a:t>Препараты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100">
                <a:solidFill>
                  <a:srgbClr val="FF2D66"/>
                </a:solidFill>
              </a:rPr>
              <a:t>упреж</a:t>
            </a:r>
            <a:r>
              <a:rPr dirty="0" spc="-125">
                <a:solidFill>
                  <a:srgbClr val="FF2D66"/>
                </a:solidFill>
              </a:rPr>
              <a:t>д</a:t>
            </a:r>
            <a:r>
              <a:rPr dirty="0" spc="-70">
                <a:solidFill>
                  <a:srgbClr val="FF2D66"/>
                </a:solidFill>
              </a:rPr>
              <a:t>ающей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880364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противовоспали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т</a:t>
            </a:r>
            <a:r>
              <a:rPr dirty="0" sz="3150" spc="-40">
                <a:solidFill>
                  <a:srgbClr val="FF2D66"/>
                </a:solidFill>
                <a:latin typeface="Lucida Sans Unicode"/>
                <a:cs typeface="Lucida Sans Unicode"/>
              </a:rPr>
              <a:t>ельной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терапии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8F8F8F"/>
                </a:solidFill>
                <a:latin typeface="Lucida Sans Unicode"/>
                <a:cs typeface="Lucida Sans Unicode"/>
              </a:rPr>
              <a:t>[3]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360" y="10955573"/>
            <a:ext cx="80321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**</a:t>
            </a:r>
            <a:r>
              <a:rPr dirty="0" sz="1400" spc="2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29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бронхиальной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астмой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дозировку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будесонида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доводить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до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0">
                <a:solidFill>
                  <a:srgbClr val="1F1F1F"/>
                </a:solidFill>
                <a:latin typeface="Lucida Sans Unicode"/>
                <a:cs typeface="Lucida Sans Unicode"/>
              </a:rPr>
              <a:t>1600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мкг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сутки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20" y="628430"/>
            <a:ext cx="45339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55">
                <a:solidFill>
                  <a:srgbClr val="A6A6A6"/>
                </a:solidFill>
                <a:latin typeface="Lucida Sans Unicode"/>
                <a:cs typeface="Lucida Sans Unicode"/>
              </a:rPr>
              <a:t>72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7171" y="2098891"/>
          <a:ext cx="18870295" cy="693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790"/>
                <a:gridCol w="4364354"/>
                <a:gridCol w="523240"/>
                <a:gridCol w="3678554"/>
                <a:gridCol w="6776720"/>
              </a:tblGrid>
              <a:tr h="60012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7399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Профилактическая</a:t>
                      </a:r>
                      <a:r>
                        <a:rPr dirty="0" sz="2000" spc="-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Промежуточная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r>
                        <a:rPr dirty="0" baseline="24691" sz="2025" spc="-4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baseline="24691" sz="2025">
                        <a:latin typeface="Trebuchet MS"/>
                        <a:cs typeface="Trebuchet MS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Лечебная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1562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коагу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янты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5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5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</a:t>
                      </a:r>
                      <a:r>
                        <a:rPr dirty="0" sz="155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дени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11303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6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5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Нефракционированный</a:t>
                      </a:r>
                      <a:r>
                        <a:rPr dirty="0" sz="155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гепарин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00</a:t>
                      </a:r>
                      <a:r>
                        <a:rPr dirty="0" sz="155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ЕД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ЕД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аза/сут.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400" spc="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инфузия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оптимально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контролем</a:t>
                      </a:r>
                      <a:r>
                        <a:rPr dirty="0" sz="14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анти-Ха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активности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9530" marR="218440">
                        <a:lnSpc>
                          <a:spcPct val="102299"/>
                        </a:lnSpc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(АЧТВ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мож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ет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повы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шат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ся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VI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19,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поэтому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мож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ет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быть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ад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жным). 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Началь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веноз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ных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тромбоэмб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ич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ослож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иях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 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риве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болю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ом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</a:t>
                      </a:r>
                      <a:r>
                        <a:rPr dirty="0" sz="14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/кг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(м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кс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мал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ЕД)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фузия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скоро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ью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ЕД/кг/ч.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30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58300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Далтепарин</a:t>
                      </a:r>
                      <a:r>
                        <a:rPr dirty="0" sz="155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натрия</a:t>
                      </a:r>
                      <a:r>
                        <a:rPr dirty="0" baseline="23809" sz="1575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16573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ts val="1825"/>
                        </a:lnSpc>
                        <a:spcBef>
                          <a:spcPts val="409"/>
                        </a:spcBef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8895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825"/>
                        </a:lnSpc>
                        <a:spcBef>
                          <a:spcPts val="409"/>
                        </a:spcBef>
                      </a:pP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.**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4234180">
                        <a:lnSpc>
                          <a:spcPct val="102299"/>
                        </a:lnSpc>
                        <a:spcBef>
                          <a:spcPts val="550"/>
                        </a:spcBef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дкож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МЕ/кг 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  <a:tr h="960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Надропарин</a:t>
                      </a:r>
                      <a:r>
                        <a:rPr dirty="0" sz="1550" spc="-114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кальция</a:t>
                      </a:r>
                      <a:r>
                        <a:rPr dirty="0" baseline="23809" sz="1575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8895" marR="2204085">
                        <a:lnSpc>
                          <a:spcPts val="1789"/>
                        </a:lnSpc>
                        <a:spcBef>
                          <a:spcPts val="22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3800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,4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8895">
                        <a:lnSpc>
                          <a:spcPts val="1710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≤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57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8895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,6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70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85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 marR="1063625">
                        <a:lnSpc>
                          <a:spcPts val="1789"/>
                        </a:lnSpc>
                        <a:spcBef>
                          <a:spcPts val="101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57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,6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а/сут.**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890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9530" marR="4311650">
                        <a:lnSpc>
                          <a:spcPct val="102299"/>
                        </a:lnSpc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дкож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86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МЕ/кг 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960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Эноксапарин</a:t>
                      </a:r>
                      <a:r>
                        <a:rPr dirty="0" sz="155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натрия</a:t>
                      </a:r>
                      <a:r>
                        <a:rPr dirty="0" baseline="23809" sz="1575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 marR="2248535">
                        <a:lnSpc>
                          <a:spcPts val="1789"/>
                        </a:lnSpc>
                        <a:spcBef>
                          <a:spcPts val="2014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(40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55904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 marR="897890">
                        <a:lnSpc>
                          <a:spcPct val="96300"/>
                        </a:lnSpc>
                        <a:spcBef>
                          <a:spcPts val="18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(40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а/сут;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воз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ожно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увел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ичение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ts val="178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,5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мг)/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аза/сут.**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2759075">
                        <a:lnSpc>
                          <a:spcPct val="102299"/>
                        </a:lnSpc>
                        <a:spcBef>
                          <a:spcPts val="1180"/>
                        </a:spcBef>
                      </a:pPr>
                      <a:r>
                        <a:rPr dirty="0" sz="14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анти-Ха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</a:t>
                      </a:r>
                      <a:r>
                        <a:rPr dirty="0" sz="14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мг)/кг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раза/сут, </a:t>
                      </a:r>
                      <a:r>
                        <a:rPr dirty="0" sz="1400" spc="-4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клире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се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креа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15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мл/мин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мг)/кг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раз/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4986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  <a:tr h="5061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55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Парнапарин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натрия</a:t>
                      </a:r>
                      <a:r>
                        <a:rPr dirty="0" baseline="23809" sz="1575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127635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ts val="1825"/>
                        </a:lnSpc>
                        <a:spcBef>
                          <a:spcPts val="11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(32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МЕ)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8895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(4250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нт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МЕ)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9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825"/>
                        </a:lnSpc>
                        <a:spcBef>
                          <a:spcPts val="11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ts val="182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(32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МЕ)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9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4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4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0,6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(6400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анти-Ха</a:t>
                      </a:r>
                      <a:r>
                        <a:rPr dirty="0" sz="14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МЕ)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4541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668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dirty="0" sz="155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Бемипарин</a:t>
                      </a:r>
                      <a:r>
                        <a:rPr dirty="0" sz="1550" spc="-10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натрия</a:t>
                      </a:r>
                      <a:r>
                        <a:rPr dirty="0" baseline="23809" sz="1575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21590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 marR="2261870">
                        <a:lnSpc>
                          <a:spcPct val="101600"/>
                        </a:lnSpc>
                        <a:spcBef>
                          <a:spcPts val="72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 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20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35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ант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Ха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55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/сут.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22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  <a:tr h="924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55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Фондапаринукс</a:t>
                      </a:r>
                      <a:r>
                        <a:rPr dirty="0" sz="1550" spc="-1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натрия</a:t>
                      </a:r>
                      <a:r>
                        <a:rPr dirty="0" baseline="23809" sz="1575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8895" marR="2320925">
                        <a:lnSpc>
                          <a:spcPts val="1789"/>
                        </a:lnSpc>
                        <a:spcBef>
                          <a:spcPts val="98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2,5</a:t>
                      </a:r>
                      <a:r>
                        <a:rPr dirty="0" sz="155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  </a:t>
                      </a:r>
                      <a:r>
                        <a:rPr dirty="0" sz="155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5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клиренсе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креатинина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  <a:p>
                      <a:pPr marL="48895">
                        <a:lnSpc>
                          <a:spcPts val="1745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55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</a:t>
                      </a:r>
                      <a:r>
                        <a:rPr dirty="0" sz="155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мл/мин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5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1ра</a:t>
                      </a:r>
                      <a:r>
                        <a:rPr dirty="0" sz="155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5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44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чен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ТГВ/ТЭЛА: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9530" marR="3207385">
                        <a:lnSpc>
                          <a:spcPct val="102299"/>
                        </a:lnSpc>
                      </a:pP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4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dirty="0" sz="14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се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кг;  </a:t>
                      </a:r>
                      <a:r>
                        <a:rPr dirty="0" sz="140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7,5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40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раз/сут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массе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50-100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4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4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4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раз/сут</a:t>
                      </a:r>
                      <a:r>
                        <a:rPr dirty="0" sz="14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массе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выше</a:t>
                      </a:r>
                      <a:r>
                        <a:rPr dirty="0" sz="14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4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30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79390" y="9033478"/>
            <a:ext cx="18921730" cy="1471295"/>
            <a:chOff x="579390" y="9033478"/>
            <a:chExt cx="18921730" cy="1471295"/>
          </a:xfrm>
        </p:grpSpPr>
        <p:sp>
          <p:nvSpPr>
            <p:cNvPr id="5" name="object 5"/>
            <p:cNvSpPr/>
            <p:nvPr/>
          </p:nvSpPr>
          <p:spPr>
            <a:xfrm>
              <a:off x="593030" y="9047117"/>
              <a:ext cx="18894425" cy="1443990"/>
            </a:xfrm>
            <a:custGeom>
              <a:avLst/>
              <a:gdLst/>
              <a:ahLst/>
              <a:cxnLst/>
              <a:rect l="l" t="t" r="r" b="b"/>
              <a:pathLst>
                <a:path w="18894425" h="1443990">
                  <a:moveTo>
                    <a:pt x="18800470" y="0"/>
                  </a:moveTo>
                  <a:lnTo>
                    <a:pt x="93519" y="0"/>
                  </a:lnTo>
                  <a:lnTo>
                    <a:pt x="57118" y="7342"/>
                  </a:lnTo>
                  <a:lnTo>
                    <a:pt x="27391" y="27369"/>
                  </a:lnTo>
                  <a:lnTo>
                    <a:pt x="7349" y="57079"/>
                  </a:lnTo>
                  <a:lnTo>
                    <a:pt x="0" y="93473"/>
                  </a:lnTo>
                  <a:lnTo>
                    <a:pt x="0" y="1350002"/>
                  </a:lnTo>
                  <a:lnTo>
                    <a:pt x="7349" y="1386429"/>
                  </a:lnTo>
                  <a:lnTo>
                    <a:pt x="27391" y="1416169"/>
                  </a:lnTo>
                  <a:lnTo>
                    <a:pt x="57118" y="1436216"/>
                  </a:lnTo>
                  <a:lnTo>
                    <a:pt x="93519" y="1443567"/>
                  </a:lnTo>
                  <a:lnTo>
                    <a:pt x="18800470" y="1443567"/>
                  </a:lnTo>
                  <a:lnTo>
                    <a:pt x="18836916" y="1436216"/>
                  </a:lnTo>
                  <a:lnTo>
                    <a:pt x="18866654" y="1416169"/>
                  </a:lnTo>
                  <a:lnTo>
                    <a:pt x="18886691" y="1386429"/>
                  </a:lnTo>
                  <a:lnTo>
                    <a:pt x="18894035" y="1350002"/>
                  </a:lnTo>
                  <a:lnTo>
                    <a:pt x="18894035" y="93473"/>
                  </a:lnTo>
                  <a:lnTo>
                    <a:pt x="18886691" y="57079"/>
                  </a:lnTo>
                  <a:lnTo>
                    <a:pt x="18866654" y="27369"/>
                  </a:lnTo>
                  <a:lnTo>
                    <a:pt x="18836916" y="7342"/>
                  </a:lnTo>
                  <a:lnTo>
                    <a:pt x="18800470" y="0"/>
                  </a:lnTo>
                  <a:close/>
                </a:path>
              </a:pathLst>
            </a:custGeom>
            <a:solidFill>
              <a:srgbClr val="FF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030" y="9047117"/>
              <a:ext cx="18894425" cy="1443990"/>
            </a:xfrm>
            <a:custGeom>
              <a:avLst/>
              <a:gdLst/>
              <a:ahLst/>
              <a:cxnLst/>
              <a:rect l="l" t="t" r="r" b="b"/>
              <a:pathLst>
                <a:path w="18894425" h="1443990">
                  <a:moveTo>
                    <a:pt x="0" y="93473"/>
                  </a:moveTo>
                  <a:lnTo>
                    <a:pt x="7349" y="57079"/>
                  </a:lnTo>
                  <a:lnTo>
                    <a:pt x="27391" y="27369"/>
                  </a:lnTo>
                  <a:lnTo>
                    <a:pt x="57118" y="7342"/>
                  </a:lnTo>
                  <a:lnTo>
                    <a:pt x="93519" y="0"/>
                  </a:lnTo>
                  <a:lnTo>
                    <a:pt x="18800470" y="0"/>
                  </a:lnTo>
                  <a:lnTo>
                    <a:pt x="18836916" y="7342"/>
                  </a:lnTo>
                  <a:lnTo>
                    <a:pt x="18866654" y="27369"/>
                  </a:lnTo>
                  <a:lnTo>
                    <a:pt x="18886691" y="57079"/>
                  </a:lnTo>
                  <a:lnTo>
                    <a:pt x="18894035" y="93473"/>
                  </a:lnTo>
                  <a:lnTo>
                    <a:pt x="18894035" y="1350002"/>
                  </a:lnTo>
                  <a:lnTo>
                    <a:pt x="18886691" y="1386429"/>
                  </a:lnTo>
                  <a:lnTo>
                    <a:pt x="18866654" y="1416169"/>
                  </a:lnTo>
                  <a:lnTo>
                    <a:pt x="18836916" y="1436216"/>
                  </a:lnTo>
                  <a:lnTo>
                    <a:pt x="18800470" y="1443567"/>
                  </a:lnTo>
                  <a:lnTo>
                    <a:pt x="93519" y="1443567"/>
                  </a:lnTo>
                  <a:lnTo>
                    <a:pt x="57118" y="1436216"/>
                  </a:lnTo>
                  <a:lnTo>
                    <a:pt x="27391" y="1416169"/>
                  </a:lnTo>
                  <a:lnTo>
                    <a:pt x="7349" y="1386429"/>
                  </a:lnTo>
                  <a:lnTo>
                    <a:pt x="0" y="1350002"/>
                  </a:lnTo>
                  <a:lnTo>
                    <a:pt x="0" y="93473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84314" y="9096248"/>
            <a:ext cx="18355310" cy="13379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135"/>
              </a:spcBef>
              <a:buFont typeface="Lucida Sans Unicode"/>
              <a:buAutoNum type="arabicPlain"/>
              <a:tabLst>
                <a:tab pos="133350" algn="l"/>
              </a:tabLst>
            </a:pPr>
            <a:r>
              <a:rPr dirty="0" sz="1400" spc="-385">
                <a:solidFill>
                  <a:srgbClr val="1F1F1F"/>
                </a:solidFill>
                <a:latin typeface="Arial MT"/>
                <a:cs typeface="Arial MT"/>
              </a:rPr>
              <a:t>─</a:t>
            </a:r>
            <a:r>
              <a:rPr dirty="0" sz="1400" spc="-355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выраженной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почечной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недостаточности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противопоказаны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(см.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инструкцию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препаратам);</a:t>
            </a:r>
            <a:endParaRPr sz="1400">
              <a:latin typeface="Lucida Sans Unicode"/>
              <a:cs typeface="Lucida Sans Unicode"/>
            </a:endParaRPr>
          </a:p>
          <a:p>
            <a:pPr marL="151765" indent="-139700">
              <a:lnSpc>
                <a:spcPct val="100000"/>
              </a:lnSpc>
              <a:spcBef>
                <a:spcPts val="35"/>
              </a:spcBef>
              <a:buFont typeface="Lucida Sans Unicode"/>
              <a:buAutoNum type="arabicPlain"/>
              <a:tabLst>
                <a:tab pos="152400" algn="l"/>
              </a:tabLst>
            </a:pPr>
            <a:r>
              <a:rPr dirty="0" sz="1400" spc="-385">
                <a:solidFill>
                  <a:srgbClr val="1F1F1F"/>
                </a:solidFill>
                <a:latin typeface="Arial MT"/>
                <a:cs typeface="Arial MT"/>
              </a:rPr>
              <a:t>─</a:t>
            </a:r>
            <a:r>
              <a:rPr dirty="0" sz="1400" spc="-36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единого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определения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промежуточных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нет;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2299"/>
              </a:lnSpc>
              <a:spcBef>
                <a:spcPts val="20"/>
              </a:spcBef>
            </a:pP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Рутинное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мониторирование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подкожном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введении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требуется.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Однако,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возможно,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его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подбора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дозы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очень </a:t>
            </a:r>
            <a:r>
              <a:rPr dirty="0" sz="1400" spc="-4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низкой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высокой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массой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тела,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выраженным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нарушением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функции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почек,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высоким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риском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кровотечений,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беременности.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Целевые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значения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профилактического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14">
                <a:solidFill>
                  <a:srgbClr val="1F1F1F"/>
                </a:solidFill>
                <a:latin typeface="Lucida Sans Unicode"/>
                <a:cs typeface="Lucida Sans Unicode"/>
              </a:rPr>
              <a:t>0,2-0,6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ЕД/мл,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лечебных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0">
                <a:solidFill>
                  <a:srgbClr val="1F1F1F"/>
                </a:solidFill>
                <a:latin typeface="Lucida Sans Unicode"/>
                <a:cs typeface="Lucida Sans Unicode"/>
              </a:rPr>
              <a:t>0,6-1,0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ЕД/мл.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НМГ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кровь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определения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активности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берется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0">
                <a:solidFill>
                  <a:srgbClr val="1F1F1F"/>
                </a:solidFill>
                <a:latin typeface="Lucida Sans Unicode"/>
                <a:cs typeface="Lucida Sans Unicode"/>
              </a:rPr>
              <a:t>4-6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7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введения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(оптимально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90">
                <a:solidFill>
                  <a:srgbClr val="1F1F1F"/>
                </a:solidFill>
                <a:latin typeface="Lucida Sans Unicode"/>
                <a:cs typeface="Lucida Sans Unicode"/>
              </a:rPr>
              <a:t>3-4-х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инъекций),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подкожном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введении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промежуточных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1F1F1F"/>
                </a:solidFill>
                <a:latin typeface="Lucida Sans Unicode"/>
                <a:cs typeface="Lucida Sans Unicode"/>
              </a:rPr>
              <a:t>НФГ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посередине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между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инъекциями,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внутривенной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инфузии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1F1F1F"/>
                </a:solidFill>
                <a:latin typeface="Lucida Sans Unicode"/>
                <a:cs typeface="Lucida Sans Unicode"/>
              </a:rPr>
              <a:t>НФГ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0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часов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каждого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дозы.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8686" y="782099"/>
            <a:ext cx="195516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8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00990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Список</a:t>
            </a:r>
            <a:r>
              <a:rPr dirty="0" spc="-229">
                <a:solidFill>
                  <a:srgbClr val="FF2D66"/>
                </a:solidFill>
              </a:rPr>
              <a:t> </a:t>
            </a:r>
            <a:r>
              <a:rPr dirty="0" spc="-55"/>
              <a:t>возможных</a:t>
            </a:r>
            <a:r>
              <a:rPr dirty="0" spc="-229"/>
              <a:t> </a:t>
            </a:r>
            <a:r>
              <a:rPr dirty="0" spc="-15"/>
              <a:t>к</a:t>
            </a:r>
            <a:r>
              <a:rPr dirty="0" spc="-204"/>
              <a:t> </a:t>
            </a:r>
            <a:r>
              <a:rPr dirty="0" spc="-30"/>
              <a:t>назначению</a:t>
            </a:r>
            <a:r>
              <a:rPr dirty="0" spc="-225"/>
              <a:t> </a:t>
            </a:r>
            <a:r>
              <a:rPr dirty="0" spc="-65">
                <a:solidFill>
                  <a:srgbClr val="FF2D66"/>
                </a:solidFill>
              </a:rPr>
              <a:t>антикоагулянтных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1980" y="898849"/>
            <a:ext cx="800925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>
                <a:solidFill>
                  <a:srgbClr val="FF2D66"/>
                </a:solidFill>
                <a:latin typeface="Lucida Sans Unicode"/>
                <a:cs typeface="Lucida Sans Unicode"/>
              </a:rPr>
              <a:t>взр</a:t>
            </a:r>
            <a:r>
              <a:rPr dirty="0" sz="3150" spc="-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слых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0282" y="628430"/>
            <a:ext cx="46164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725">
                <a:solidFill>
                  <a:srgbClr val="A6A6A6"/>
                </a:solidFill>
                <a:latin typeface="Lucida Sans Unicode"/>
                <a:cs typeface="Lucida Sans Unicode"/>
              </a:rPr>
              <a:t>73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20"/>
          <a:ext cx="18895060" cy="780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1870"/>
                <a:gridCol w="4370705"/>
                <a:gridCol w="4207509"/>
                <a:gridCol w="6785609"/>
              </a:tblGrid>
              <a:tr h="787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Профилактическая</a:t>
                      </a:r>
                      <a:r>
                        <a:rPr dirty="0" sz="2000" spc="-1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Промежуточная</a:t>
                      </a:r>
                      <a:r>
                        <a:rPr dirty="0" sz="2000" spc="-1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Лечебная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доза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6733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531844">
                <a:tc gridSpan="4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55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Пероральные</a:t>
                      </a:r>
                      <a:r>
                        <a:rPr dirty="0" sz="155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антикоагулянты</a:t>
                      </a:r>
                      <a:r>
                        <a:rPr dirty="0" baseline="23809" sz="15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14351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28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15" b="1">
                          <a:latin typeface="Trebuchet MS"/>
                          <a:cs typeface="Trebuchet MS"/>
                        </a:rPr>
                        <a:t>Ривароксабан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Лечение</a:t>
                      </a:r>
                      <a:r>
                        <a:rPr dirty="0" sz="17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ТГВ/ТЭЛА: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15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утки,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ctr" marL="2278380" marR="2268220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зат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20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 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ее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яцев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81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1080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b="1">
                          <a:latin typeface="Trebuchet MS"/>
                          <a:cs typeface="Trebuchet MS"/>
                        </a:rPr>
                        <a:t>Апиксабан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98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135505" marR="2125345" indent="264795">
                        <a:lnSpc>
                          <a:spcPct val="101099"/>
                        </a:lnSpc>
                        <a:spcBef>
                          <a:spcPts val="1135"/>
                        </a:spcBef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Лечение</a:t>
                      </a:r>
                      <a:r>
                        <a:rPr dirty="0" sz="1700" spc="5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ТГВ/ТЭЛА: 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суток,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10693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затем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9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4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раза/сут.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как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минимум</a:t>
                      </a:r>
                      <a:r>
                        <a:rPr dirty="0" sz="17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15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месяца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  <a:tr h="1508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254760" marR="1150620" indent="-96520">
                        <a:lnSpc>
                          <a:spcPct val="101600"/>
                        </a:lnSpc>
                      </a:pPr>
                      <a:r>
                        <a:rPr dirty="0" sz="1550" b="1">
                          <a:latin typeface="Trebuchet MS"/>
                          <a:cs typeface="Trebuchet MS"/>
                        </a:rPr>
                        <a:t>Даби</a:t>
                      </a:r>
                      <a:r>
                        <a:rPr dirty="0" sz="1550" b="1">
                          <a:latin typeface="Trebuchet MS"/>
                          <a:cs typeface="Trebuchet MS"/>
                        </a:rPr>
                        <a:t>гат</a:t>
                      </a:r>
                      <a:r>
                        <a:rPr dirty="0" sz="1550" b="1">
                          <a:latin typeface="Trebuchet MS"/>
                          <a:cs typeface="Trebuchet MS"/>
                        </a:rPr>
                        <a:t>ран</a:t>
                      </a:r>
                      <a:r>
                        <a:rPr dirty="0" sz="1550" b="1"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dirty="0" sz="1550" spc="-15" b="1">
                          <a:latin typeface="Trebuchet MS"/>
                          <a:cs typeface="Trebuchet MS"/>
                        </a:rPr>
                        <a:t>этексилат</a:t>
                      </a:r>
                      <a:r>
                        <a:rPr dirty="0" baseline="23809" sz="1575" spc="-22" b="1">
                          <a:latin typeface="Trebuchet MS"/>
                          <a:cs typeface="Trebuchet MS"/>
                        </a:rPr>
                        <a:t>4</a:t>
                      </a:r>
                      <a:endParaRPr baseline="23809" sz="1575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 marL="334010" marR="327660">
                        <a:lnSpc>
                          <a:spcPct val="101099"/>
                        </a:lnSpc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110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;</a:t>
                      </a:r>
                      <a:r>
                        <a:rPr dirty="0" sz="17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 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больных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кли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нсом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кре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тинина  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49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мл/м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Лечение</a:t>
                      </a:r>
                      <a:r>
                        <a:rPr dirty="0" sz="17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ТГВ/ТЭЛА: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ctr" marL="713105" marR="704850">
                        <a:lnSpc>
                          <a:spcPct val="101099"/>
                        </a:lnSpc>
                      </a:pP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после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как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latin typeface="Lucida Sans Unicode"/>
                          <a:cs typeface="Lucida Sans Unicode"/>
                        </a:rPr>
                        <a:t>минимум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9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5">
                          <a:latin typeface="Lucida Sans Unicode"/>
                          <a:cs typeface="Lucida Sans Unicode"/>
                        </a:rPr>
                        <a:t>введения</a:t>
                      </a:r>
                      <a:r>
                        <a:rPr dirty="0" sz="17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latin typeface="Lucida Sans Unicode"/>
                          <a:cs typeface="Lucida Sans Unicode"/>
                        </a:rPr>
                        <a:t>лечебных</a:t>
                      </a:r>
                      <a:r>
                        <a:rPr dirty="0" sz="17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latin typeface="Lucida Sans Unicode"/>
                          <a:cs typeface="Lucida Sans Unicode"/>
                        </a:rPr>
                        <a:t>доз </a:t>
                      </a:r>
                      <a:r>
                        <a:rPr dirty="0" sz="1700" spc="-5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latin typeface="Lucida Sans Unicode"/>
                          <a:cs typeface="Lucida Sans Unicode"/>
                        </a:rPr>
                        <a:t>парентеральных</a:t>
                      </a:r>
                      <a:r>
                        <a:rPr dirty="0" sz="17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latin typeface="Lucida Sans Unicode"/>
                          <a:cs typeface="Lucida Sans Unicode"/>
                        </a:rPr>
                        <a:t>антикоагулянтов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latin typeface="Lucida Sans Unicode"/>
                          <a:cs typeface="Lucida Sans Unicode"/>
                        </a:rPr>
                        <a:t>150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dirty="0" sz="17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менее</a:t>
                      </a:r>
                      <a:r>
                        <a:rPr dirty="0" sz="17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месяц</a:t>
                      </a:r>
                      <a:r>
                        <a:rPr dirty="0" sz="17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latin typeface="Lucida Sans Unicode"/>
                          <a:cs typeface="Lucida Sans Unicode"/>
                        </a:rPr>
                        <a:t>в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3050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04486" y="7685931"/>
            <a:ext cx="18896330" cy="1720214"/>
            <a:chOff x="604486" y="7685931"/>
            <a:chExt cx="18896330" cy="1720214"/>
          </a:xfrm>
        </p:grpSpPr>
        <p:sp>
          <p:nvSpPr>
            <p:cNvPr id="5" name="object 5"/>
            <p:cNvSpPr/>
            <p:nvPr/>
          </p:nvSpPr>
          <p:spPr>
            <a:xfrm>
              <a:off x="618126" y="7699570"/>
              <a:ext cx="18869025" cy="1692910"/>
            </a:xfrm>
            <a:custGeom>
              <a:avLst/>
              <a:gdLst/>
              <a:ahLst/>
              <a:cxnLst/>
              <a:rect l="l" t="t" r="r" b="b"/>
              <a:pathLst>
                <a:path w="18869025" h="1692909">
                  <a:moveTo>
                    <a:pt x="18759280" y="0"/>
                  </a:moveTo>
                  <a:lnTo>
                    <a:pt x="109658" y="0"/>
                  </a:lnTo>
                  <a:lnTo>
                    <a:pt x="66972" y="8618"/>
                  </a:lnTo>
                  <a:lnTo>
                    <a:pt x="32116" y="32120"/>
                  </a:lnTo>
                  <a:lnTo>
                    <a:pt x="8616" y="66976"/>
                  </a:lnTo>
                  <a:lnTo>
                    <a:pt x="0" y="109658"/>
                  </a:lnTo>
                  <a:lnTo>
                    <a:pt x="0" y="1582686"/>
                  </a:lnTo>
                  <a:lnTo>
                    <a:pt x="8616" y="1625368"/>
                  </a:lnTo>
                  <a:lnTo>
                    <a:pt x="32116" y="1660224"/>
                  </a:lnTo>
                  <a:lnTo>
                    <a:pt x="66972" y="1683726"/>
                  </a:lnTo>
                  <a:lnTo>
                    <a:pt x="109658" y="1692345"/>
                  </a:lnTo>
                  <a:lnTo>
                    <a:pt x="18759280" y="1692345"/>
                  </a:lnTo>
                  <a:lnTo>
                    <a:pt x="18801962" y="1683726"/>
                  </a:lnTo>
                  <a:lnTo>
                    <a:pt x="18836818" y="1660224"/>
                  </a:lnTo>
                  <a:lnTo>
                    <a:pt x="18860320" y="1625368"/>
                  </a:lnTo>
                  <a:lnTo>
                    <a:pt x="18868939" y="1582686"/>
                  </a:lnTo>
                  <a:lnTo>
                    <a:pt x="18868939" y="109658"/>
                  </a:lnTo>
                  <a:lnTo>
                    <a:pt x="18860320" y="66976"/>
                  </a:lnTo>
                  <a:lnTo>
                    <a:pt x="18836818" y="32120"/>
                  </a:lnTo>
                  <a:lnTo>
                    <a:pt x="18801962" y="8618"/>
                  </a:lnTo>
                  <a:lnTo>
                    <a:pt x="18759280" y="0"/>
                  </a:lnTo>
                  <a:close/>
                </a:path>
              </a:pathLst>
            </a:custGeom>
            <a:solidFill>
              <a:srgbClr val="FF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8126" y="7699570"/>
              <a:ext cx="18869025" cy="1692910"/>
            </a:xfrm>
            <a:custGeom>
              <a:avLst/>
              <a:gdLst/>
              <a:ahLst/>
              <a:cxnLst/>
              <a:rect l="l" t="t" r="r" b="b"/>
              <a:pathLst>
                <a:path w="18869025" h="1692909">
                  <a:moveTo>
                    <a:pt x="0" y="109658"/>
                  </a:moveTo>
                  <a:lnTo>
                    <a:pt x="8616" y="66976"/>
                  </a:lnTo>
                  <a:lnTo>
                    <a:pt x="32116" y="32120"/>
                  </a:lnTo>
                  <a:lnTo>
                    <a:pt x="66972" y="8618"/>
                  </a:lnTo>
                  <a:lnTo>
                    <a:pt x="109658" y="0"/>
                  </a:lnTo>
                  <a:lnTo>
                    <a:pt x="18759280" y="0"/>
                  </a:lnTo>
                  <a:lnTo>
                    <a:pt x="18801962" y="8618"/>
                  </a:lnTo>
                  <a:lnTo>
                    <a:pt x="18836818" y="32120"/>
                  </a:lnTo>
                  <a:lnTo>
                    <a:pt x="18860320" y="66976"/>
                  </a:lnTo>
                  <a:lnTo>
                    <a:pt x="18868939" y="109658"/>
                  </a:lnTo>
                  <a:lnTo>
                    <a:pt x="18868939" y="1582686"/>
                  </a:lnTo>
                  <a:lnTo>
                    <a:pt x="18860320" y="1625368"/>
                  </a:lnTo>
                  <a:lnTo>
                    <a:pt x="18836818" y="1660224"/>
                  </a:lnTo>
                  <a:lnTo>
                    <a:pt x="18801962" y="1683726"/>
                  </a:lnTo>
                  <a:lnTo>
                    <a:pt x="18759280" y="1692345"/>
                  </a:lnTo>
                  <a:lnTo>
                    <a:pt x="109658" y="1692345"/>
                  </a:lnTo>
                  <a:lnTo>
                    <a:pt x="66972" y="1683726"/>
                  </a:lnTo>
                  <a:lnTo>
                    <a:pt x="32116" y="1660224"/>
                  </a:lnTo>
                  <a:lnTo>
                    <a:pt x="8616" y="1625368"/>
                  </a:lnTo>
                  <a:lnTo>
                    <a:pt x="0" y="1582686"/>
                  </a:lnTo>
                  <a:lnTo>
                    <a:pt x="0" y="109658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13993" y="7763795"/>
            <a:ext cx="15761969" cy="1555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1130" indent="-139065">
              <a:lnSpc>
                <a:spcPct val="100000"/>
              </a:lnSpc>
              <a:spcBef>
                <a:spcPts val="135"/>
              </a:spcBef>
              <a:buFont typeface="Lucida Sans Unicode"/>
              <a:buAutoNum type="arabicPlain" startAt="3"/>
              <a:tabLst>
                <a:tab pos="151765" algn="l"/>
              </a:tabLst>
            </a:pPr>
            <a:r>
              <a:rPr dirty="0" sz="1400" spc="-385">
                <a:solidFill>
                  <a:srgbClr val="1F1F1F"/>
                </a:solidFill>
                <a:latin typeface="Arial MT"/>
                <a:cs typeface="Arial MT"/>
              </a:rPr>
              <a:t>─</a:t>
            </a:r>
            <a:r>
              <a:rPr dirty="0" sz="1400" spc="-37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парентерального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введения;</a:t>
            </a:r>
            <a:endParaRPr sz="1400">
              <a:latin typeface="Lucida Sans Unicode"/>
              <a:cs typeface="Lucida Sans Unicode"/>
            </a:endParaRPr>
          </a:p>
          <a:p>
            <a:pPr marL="12700" marR="3607435">
              <a:lnSpc>
                <a:spcPts val="1739"/>
              </a:lnSpc>
              <a:spcBef>
                <a:spcPts val="45"/>
              </a:spcBef>
              <a:buFont typeface="Lucida Sans Unicode"/>
              <a:buAutoNum type="arabicPlain" startAt="3"/>
              <a:tabLst>
                <a:tab pos="156210" algn="l"/>
              </a:tabLst>
            </a:pPr>
            <a:r>
              <a:rPr dirty="0" sz="1400" spc="-385">
                <a:solidFill>
                  <a:srgbClr val="1F1F1F"/>
                </a:solidFill>
                <a:latin typeface="Arial MT"/>
                <a:cs typeface="Arial MT"/>
              </a:rPr>
              <a:t>─</a:t>
            </a:r>
            <a:r>
              <a:rPr dirty="0" sz="1400" spc="-38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эффективность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дабигатрана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этексилата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профилактике 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ТГВ/ТЭЛА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изучена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только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крупных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ортопедических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вмешательствах.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Рутинное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мониторирование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крови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подкожном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введении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не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требуется.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1F1F1F"/>
                </a:solidFill>
                <a:latin typeface="Lucida Sans Unicode"/>
                <a:cs typeface="Lucida Sans Unicode"/>
              </a:rPr>
              <a:t>Однако,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если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645"/>
              </a:lnSpc>
            </a:pP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его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использовать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подбора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дозы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больных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очень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низкой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высокой</a:t>
            </a:r>
            <a:r>
              <a:rPr dirty="0" sz="14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массой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тела,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выраженным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нарушением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функции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почек,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высоким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риском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кровотечений,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беременности.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Целевые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значения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профилактического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14">
                <a:solidFill>
                  <a:srgbClr val="1F1F1F"/>
                </a:solidFill>
                <a:latin typeface="Lucida Sans Unicode"/>
                <a:cs typeface="Lucida Sans Unicode"/>
              </a:rPr>
              <a:t>0,2-0,6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ЕД/мл,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лечебных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0">
                <a:solidFill>
                  <a:srgbClr val="1F1F1F"/>
                </a:solidFill>
                <a:latin typeface="Lucida Sans Unicode"/>
                <a:cs typeface="Lucida Sans Unicode"/>
              </a:rPr>
              <a:t>0,6-1,0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анти-Ха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ЕД/мл.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применении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1F1F1F"/>
                </a:solidFill>
                <a:latin typeface="Lucida Sans Unicode"/>
                <a:cs typeface="Lucida Sans Unicode"/>
              </a:rPr>
              <a:t>НМГ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кровь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Lucida Sans Unicode"/>
                <a:cs typeface="Lucida Sans Unicode"/>
              </a:rPr>
              <a:t>определения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1F1F1F"/>
                </a:solidFill>
                <a:latin typeface="Lucida Sans Unicode"/>
                <a:cs typeface="Lucida Sans Unicode"/>
              </a:rPr>
              <a:t>анти-Ха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активности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берется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0">
                <a:solidFill>
                  <a:srgbClr val="1F1F1F"/>
                </a:solidFill>
                <a:latin typeface="Lucida Sans Unicode"/>
                <a:cs typeface="Lucida Sans Unicode"/>
              </a:rPr>
              <a:t>4-6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7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введения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препарата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(оптимально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85">
                <a:solidFill>
                  <a:srgbClr val="1F1F1F"/>
                </a:solidFill>
                <a:latin typeface="Lucida Sans Unicode"/>
                <a:cs typeface="Lucida Sans Unicode"/>
              </a:rPr>
              <a:t>3-4-х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инъекций),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1F1F1F"/>
                </a:solidFill>
                <a:latin typeface="Lucida Sans Unicode"/>
                <a:cs typeface="Lucida Sans Unicode"/>
              </a:rPr>
              <a:t>подкожном</a:t>
            </a:r>
            <a:r>
              <a:rPr dirty="0" sz="14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введении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промежуточных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доз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1F1F1F"/>
                </a:solidFill>
                <a:latin typeface="Lucida Sans Unicode"/>
                <a:cs typeface="Lucida Sans Unicode"/>
              </a:rPr>
              <a:t>НФГ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1F1F1F"/>
                </a:solidFill>
                <a:latin typeface="Lucida Sans Unicode"/>
                <a:cs typeface="Lucida Sans Unicode"/>
              </a:rPr>
              <a:t>посередине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между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инъекциями,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внутривенной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инфузии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0">
                <a:solidFill>
                  <a:srgbClr val="1F1F1F"/>
                </a:solidFill>
                <a:latin typeface="Lucida Sans Unicode"/>
                <a:cs typeface="Lucida Sans Unicode"/>
              </a:rPr>
              <a:t>НФГ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45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1F1F1F"/>
                </a:solidFill>
                <a:latin typeface="Lucida Sans Unicode"/>
                <a:cs typeface="Lucida Sans Unicode"/>
              </a:rPr>
              <a:t>через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20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sz="1400" spc="-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1F1F1F"/>
                </a:solidFill>
                <a:latin typeface="Lucida Sans Unicode"/>
                <a:cs typeface="Lucida Sans Unicode"/>
              </a:rPr>
              <a:t>часов</a:t>
            </a:r>
            <a:r>
              <a:rPr dirty="0" sz="14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1F1F1F"/>
                </a:solidFill>
                <a:latin typeface="Lucida Sans Unicode"/>
                <a:cs typeface="Lucida Sans Unicode"/>
              </a:rPr>
              <a:t>после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1F1F1F"/>
                </a:solidFill>
                <a:latin typeface="Lucida Sans Unicode"/>
                <a:cs typeface="Lucida Sans Unicode"/>
              </a:rPr>
              <a:t>каждого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1F1F1F"/>
                </a:solidFill>
                <a:latin typeface="Lucida Sans Unicode"/>
                <a:cs typeface="Lucida Sans Unicode"/>
              </a:rPr>
              <a:t>изменения</a:t>
            </a:r>
            <a:r>
              <a:rPr dirty="0" sz="14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1F1F1F"/>
                </a:solidFill>
                <a:latin typeface="Lucida Sans Unicode"/>
                <a:cs typeface="Lucida Sans Unicode"/>
              </a:rPr>
              <a:t>дозы.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009904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>
                <a:solidFill>
                  <a:srgbClr val="FF2D66"/>
                </a:solidFill>
              </a:rPr>
              <a:t>Список</a:t>
            </a:r>
            <a:r>
              <a:rPr dirty="0" spc="-229">
                <a:solidFill>
                  <a:srgbClr val="FF2D66"/>
                </a:solidFill>
              </a:rPr>
              <a:t> </a:t>
            </a:r>
            <a:r>
              <a:rPr dirty="0" spc="-55"/>
              <a:t>возможных</a:t>
            </a:r>
            <a:r>
              <a:rPr dirty="0" spc="-229"/>
              <a:t> </a:t>
            </a:r>
            <a:r>
              <a:rPr dirty="0" spc="-15"/>
              <a:t>к</a:t>
            </a:r>
            <a:r>
              <a:rPr dirty="0" spc="-204"/>
              <a:t> </a:t>
            </a:r>
            <a:r>
              <a:rPr dirty="0" spc="-30"/>
              <a:t>назначению</a:t>
            </a:r>
            <a:r>
              <a:rPr dirty="0" spc="-225"/>
              <a:t> </a:t>
            </a:r>
            <a:r>
              <a:rPr dirty="0" spc="-65">
                <a:solidFill>
                  <a:srgbClr val="FF2D66"/>
                </a:solidFill>
              </a:rPr>
              <a:t>антикоагулянтных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1980" y="898849"/>
            <a:ext cx="85731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90">
                <a:solidFill>
                  <a:srgbClr val="FF2D66"/>
                </a:solidFill>
                <a:latin typeface="Lucida Sans Unicode"/>
                <a:cs typeface="Lucida Sans Unicode"/>
              </a:rPr>
              <a:t>средств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>
                <a:solidFill>
                  <a:srgbClr val="FF2D66"/>
                </a:solidFill>
                <a:latin typeface="Lucida Sans Unicode"/>
                <a:cs typeface="Lucida Sans Unicode"/>
              </a:rPr>
              <a:t>взр</a:t>
            </a:r>
            <a:r>
              <a:rPr dirty="0" sz="3150" spc="-5">
                <a:solidFill>
                  <a:srgbClr val="FF2D66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95">
                <a:solidFill>
                  <a:srgbClr val="FF2D66"/>
                </a:solidFill>
                <a:latin typeface="Lucida Sans Unicode"/>
                <a:cs typeface="Lucida Sans Unicode"/>
              </a:rPr>
              <a:t>слых</a:t>
            </a:r>
            <a:r>
              <a:rPr dirty="0" sz="3150" spc="-229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">
                <a:solidFill>
                  <a:srgbClr val="8F8F8F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370">
                <a:solidFill>
                  <a:srgbClr val="8F8F8F"/>
                </a:solidFill>
                <a:latin typeface="Lucida Sans Unicode"/>
                <a:cs typeface="Lucida Sans Unicode"/>
              </a:rPr>
              <a:t>2</a:t>
            </a:r>
            <a:r>
              <a:rPr dirty="0" sz="3150">
                <a:solidFill>
                  <a:srgbClr val="8F8F8F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8686" y="782099"/>
            <a:ext cx="195516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8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9371" y="628430"/>
            <a:ext cx="471805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85">
                <a:solidFill>
                  <a:srgbClr val="A6A6A6"/>
                </a:solidFill>
              </a:rPr>
              <a:t>74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1135867" y="3050804"/>
            <a:ext cx="7459345" cy="1116330"/>
          </a:xfrm>
          <a:custGeom>
            <a:avLst/>
            <a:gdLst/>
            <a:ahLst/>
            <a:cxnLst/>
            <a:rect l="l" t="t" r="r" b="b"/>
            <a:pathLst>
              <a:path w="7459345" h="1116329">
                <a:moveTo>
                  <a:pt x="7362865" y="0"/>
                </a:moveTo>
                <a:lnTo>
                  <a:pt x="96110" y="0"/>
                </a:lnTo>
                <a:lnTo>
                  <a:pt x="58690" y="7549"/>
                </a:lnTo>
                <a:lnTo>
                  <a:pt x="28142" y="28142"/>
                </a:lnTo>
                <a:lnTo>
                  <a:pt x="7549" y="58690"/>
                </a:lnTo>
                <a:lnTo>
                  <a:pt x="0" y="96110"/>
                </a:lnTo>
                <a:lnTo>
                  <a:pt x="0" y="1020117"/>
                </a:lnTo>
                <a:lnTo>
                  <a:pt x="7549" y="1057536"/>
                </a:lnTo>
                <a:lnTo>
                  <a:pt x="28142" y="1088085"/>
                </a:lnTo>
                <a:lnTo>
                  <a:pt x="58690" y="1108677"/>
                </a:lnTo>
                <a:lnTo>
                  <a:pt x="96110" y="1116227"/>
                </a:lnTo>
                <a:lnTo>
                  <a:pt x="7362865" y="1116227"/>
                </a:lnTo>
                <a:lnTo>
                  <a:pt x="7400284" y="1108677"/>
                </a:lnTo>
                <a:lnTo>
                  <a:pt x="7430833" y="1088085"/>
                </a:lnTo>
                <a:lnTo>
                  <a:pt x="7451425" y="1057536"/>
                </a:lnTo>
                <a:lnTo>
                  <a:pt x="7458975" y="1020117"/>
                </a:lnTo>
                <a:lnTo>
                  <a:pt x="7458975" y="96110"/>
                </a:lnTo>
                <a:lnTo>
                  <a:pt x="7451425" y="58690"/>
                </a:lnTo>
                <a:lnTo>
                  <a:pt x="7430833" y="28142"/>
                </a:lnTo>
                <a:lnTo>
                  <a:pt x="7400284" y="7549"/>
                </a:lnTo>
                <a:lnTo>
                  <a:pt x="7362865" y="0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40345" y="3216867"/>
            <a:ext cx="4850130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Показания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к</a:t>
            </a:r>
            <a:r>
              <a:rPr dirty="0" sz="16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приему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 </a:t>
            </a:r>
            <a:r>
              <a:rPr dirty="0" sz="1650" spc="-509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(фибрилляция</a:t>
            </a:r>
            <a:r>
              <a:rPr dirty="0" sz="1650" spc="-1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65">
                <a:solidFill>
                  <a:srgbClr val="353535"/>
                </a:solidFill>
                <a:latin typeface="Lucida Sans Unicode"/>
                <a:cs typeface="Lucida Sans Unicode"/>
              </a:rPr>
              <a:t>предсердий,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70"/>
              </a:lnSpc>
            </a:pP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протез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ир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ов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ые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клапаны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70">
                <a:solidFill>
                  <a:srgbClr val="353535"/>
                </a:solidFill>
                <a:latin typeface="Lucida Sans Unicode"/>
                <a:cs typeface="Lucida Sans Unicode"/>
              </a:rPr>
              <a:t>сердца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7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.д.)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38550" y="3050804"/>
            <a:ext cx="5941695" cy="1108075"/>
          </a:xfrm>
          <a:custGeom>
            <a:avLst/>
            <a:gdLst/>
            <a:ahLst/>
            <a:cxnLst/>
            <a:rect l="l" t="t" r="r" b="b"/>
            <a:pathLst>
              <a:path w="5941694" h="1108075">
                <a:moveTo>
                  <a:pt x="5860376" y="0"/>
                </a:moveTo>
                <a:lnTo>
                  <a:pt x="80834" y="0"/>
                </a:lnTo>
                <a:lnTo>
                  <a:pt x="49369" y="6352"/>
                </a:lnTo>
                <a:lnTo>
                  <a:pt x="23675" y="23675"/>
                </a:lnTo>
                <a:lnTo>
                  <a:pt x="6352" y="49369"/>
                </a:lnTo>
                <a:lnTo>
                  <a:pt x="0" y="80834"/>
                </a:lnTo>
                <a:lnTo>
                  <a:pt x="0" y="1026663"/>
                </a:lnTo>
                <a:lnTo>
                  <a:pt x="6352" y="1058129"/>
                </a:lnTo>
                <a:lnTo>
                  <a:pt x="23675" y="1083823"/>
                </a:lnTo>
                <a:lnTo>
                  <a:pt x="49369" y="1101146"/>
                </a:lnTo>
                <a:lnTo>
                  <a:pt x="80834" y="1107498"/>
                </a:lnTo>
                <a:lnTo>
                  <a:pt x="5860376" y="1107498"/>
                </a:lnTo>
                <a:lnTo>
                  <a:pt x="5891842" y="1101146"/>
                </a:lnTo>
                <a:lnTo>
                  <a:pt x="5917536" y="1083823"/>
                </a:lnTo>
                <a:lnTo>
                  <a:pt x="5934859" y="1058129"/>
                </a:lnTo>
                <a:lnTo>
                  <a:pt x="5941211" y="1026663"/>
                </a:lnTo>
                <a:lnTo>
                  <a:pt x="5941211" y="80834"/>
                </a:lnTo>
                <a:lnTo>
                  <a:pt x="5934859" y="49369"/>
                </a:lnTo>
                <a:lnTo>
                  <a:pt x="5917536" y="23675"/>
                </a:lnTo>
                <a:lnTo>
                  <a:pt x="5891842" y="6352"/>
                </a:lnTo>
                <a:lnTo>
                  <a:pt x="5860376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785480" y="3212503"/>
            <a:ext cx="4247515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980"/>
              </a:lnSpc>
              <a:spcBef>
                <a:spcPts val="100"/>
              </a:spcBef>
            </a:pPr>
            <a:r>
              <a:rPr dirty="0" sz="1650" spc="-65">
                <a:solidFill>
                  <a:srgbClr val="353535"/>
                </a:solidFill>
                <a:latin typeface="Lucida Sans Unicode"/>
                <a:cs typeface="Lucida Sans Unicode"/>
              </a:rPr>
              <a:t>Отсутствуют</a:t>
            </a:r>
            <a:endParaRPr sz="1650">
              <a:latin typeface="Lucida Sans Unicode"/>
              <a:cs typeface="Lucida Sans Unicode"/>
            </a:endParaRPr>
          </a:p>
          <a:p>
            <a:pPr algn="ctr" marL="12700" marR="5080">
              <a:lnSpc>
                <a:spcPts val="1980"/>
              </a:lnSpc>
              <a:spcBef>
                <a:spcPts val="60"/>
              </a:spcBef>
            </a:pP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клиник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29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лабор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рн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29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инструм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нта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ые 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признаки</a:t>
            </a:r>
            <a:r>
              <a:rPr dirty="0" sz="16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ТГВ/ТЭЛА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07101" y="3050804"/>
            <a:ext cx="4298315" cy="1108075"/>
          </a:xfrm>
          <a:custGeom>
            <a:avLst/>
            <a:gdLst/>
            <a:ahLst/>
            <a:cxnLst/>
            <a:rect l="l" t="t" r="r" b="b"/>
            <a:pathLst>
              <a:path w="4298315" h="1108075">
                <a:moveTo>
                  <a:pt x="4202584" y="0"/>
                </a:moveTo>
                <a:lnTo>
                  <a:pt x="95383" y="0"/>
                </a:lnTo>
                <a:lnTo>
                  <a:pt x="58268" y="7500"/>
                </a:lnTo>
                <a:lnTo>
                  <a:pt x="27948" y="27948"/>
                </a:lnTo>
                <a:lnTo>
                  <a:pt x="7500" y="58268"/>
                </a:lnTo>
                <a:lnTo>
                  <a:pt x="0" y="95383"/>
                </a:lnTo>
                <a:lnTo>
                  <a:pt x="0" y="1012115"/>
                </a:lnTo>
                <a:lnTo>
                  <a:pt x="7500" y="1049229"/>
                </a:lnTo>
                <a:lnTo>
                  <a:pt x="27948" y="1079549"/>
                </a:lnTo>
                <a:lnTo>
                  <a:pt x="58268" y="1099998"/>
                </a:lnTo>
                <a:lnTo>
                  <a:pt x="95383" y="1107498"/>
                </a:lnTo>
                <a:lnTo>
                  <a:pt x="4202584" y="1107498"/>
                </a:lnTo>
                <a:lnTo>
                  <a:pt x="4239698" y="1099998"/>
                </a:lnTo>
                <a:lnTo>
                  <a:pt x="4270018" y="1079549"/>
                </a:lnTo>
                <a:lnTo>
                  <a:pt x="4290467" y="1049229"/>
                </a:lnTo>
                <a:lnTo>
                  <a:pt x="4297967" y="1012115"/>
                </a:lnTo>
                <a:lnTo>
                  <a:pt x="4297967" y="95383"/>
                </a:lnTo>
                <a:lnTo>
                  <a:pt x="4290467" y="58268"/>
                </a:lnTo>
                <a:lnTo>
                  <a:pt x="4270018" y="27948"/>
                </a:lnTo>
                <a:lnTo>
                  <a:pt x="4239698" y="7500"/>
                </a:lnTo>
                <a:lnTo>
                  <a:pt x="4202584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726168" y="3337983"/>
            <a:ext cx="126238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ts val="1980"/>
              </a:lnSpc>
              <a:spcBef>
                <a:spcPts val="100"/>
              </a:spcBef>
            </a:pP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Подозрение</a:t>
            </a:r>
            <a:endParaRPr sz="1650">
              <a:latin typeface="Lucida Sans Unicode"/>
              <a:cs typeface="Lucida Sans Unicode"/>
            </a:endParaRPr>
          </a:p>
          <a:p>
            <a:pPr marL="12700">
              <a:lnSpc>
                <a:spcPts val="1980"/>
              </a:lnSpc>
            </a:pPr>
            <a:r>
              <a:rPr dirty="0" sz="1650" spc="-25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0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1650" spc="-65">
                <a:solidFill>
                  <a:srgbClr val="FFFFFF"/>
                </a:solidFill>
                <a:latin typeface="Lucida Sans Unicode"/>
                <a:cs typeface="Lucida Sans Unicode"/>
              </a:rPr>
              <a:t>ГВ/ТЭЛА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5867" y="4530378"/>
            <a:ext cx="3529329" cy="1474470"/>
          </a:xfrm>
          <a:custGeom>
            <a:avLst/>
            <a:gdLst/>
            <a:ahLst/>
            <a:cxnLst/>
            <a:rect l="l" t="t" r="r" b="b"/>
            <a:pathLst>
              <a:path w="3529329" h="1474470">
                <a:moveTo>
                  <a:pt x="3401784" y="0"/>
                </a:moveTo>
                <a:lnTo>
                  <a:pt x="126934" y="0"/>
                </a:lnTo>
                <a:lnTo>
                  <a:pt x="77525" y="9975"/>
                </a:lnTo>
                <a:lnTo>
                  <a:pt x="37178" y="37178"/>
                </a:lnTo>
                <a:lnTo>
                  <a:pt x="9975" y="77525"/>
                </a:lnTo>
                <a:lnTo>
                  <a:pt x="0" y="126934"/>
                </a:lnTo>
                <a:lnTo>
                  <a:pt x="0" y="1347183"/>
                </a:lnTo>
                <a:lnTo>
                  <a:pt x="9975" y="1396593"/>
                </a:lnTo>
                <a:lnTo>
                  <a:pt x="37178" y="1436940"/>
                </a:lnTo>
                <a:lnTo>
                  <a:pt x="77525" y="1464143"/>
                </a:lnTo>
                <a:lnTo>
                  <a:pt x="126934" y="1474118"/>
                </a:lnTo>
                <a:lnTo>
                  <a:pt x="3401784" y="1474118"/>
                </a:lnTo>
                <a:lnTo>
                  <a:pt x="3451193" y="1464143"/>
                </a:lnTo>
                <a:lnTo>
                  <a:pt x="3491541" y="1436940"/>
                </a:lnTo>
                <a:lnTo>
                  <a:pt x="3518744" y="1396593"/>
                </a:lnTo>
                <a:lnTo>
                  <a:pt x="3528719" y="1347183"/>
                </a:lnTo>
                <a:lnTo>
                  <a:pt x="3528719" y="126934"/>
                </a:lnTo>
                <a:lnTo>
                  <a:pt x="3518744" y="77525"/>
                </a:lnTo>
                <a:lnTo>
                  <a:pt x="3491541" y="37178"/>
                </a:lnTo>
                <a:lnTo>
                  <a:pt x="3451193" y="9975"/>
                </a:lnTo>
                <a:lnTo>
                  <a:pt x="3401784" y="0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3037" y="5126348"/>
            <a:ext cx="305371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35">
                <a:solidFill>
                  <a:srgbClr val="353535"/>
                </a:solidFill>
                <a:latin typeface="Lucida Sans Unicode"/>
                <a:cs typeface="Lucida Sans Unicode"/>
              </a:rPr>
              <a:t>Ср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едняя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">
                <a:solidFill>
                  <a:srgbClr val="353535"/>
                </a:solidFill>
                <a:latin typeface="Lucida Sans Unicode"/>
                <a:cs typeface="Lucida Sans Unicode"/>
              </a:rPr>
              <a:t>тя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жесть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6124" y="4530378"/>
            <a:ext cx="3529329" cy="1474470"/>
          </a:xfrm>
          <a:custGeom>
            <a:avLst/>
            <a:gdLst/>
            <a:ahLst/>
            <a:cxnLst/>
            <a:rect l="l" t="t" r="r" b="b"/>
            <a:pathLst>
              <a:path w="3529329" h="1474470">
                <a:moveTo>
                  <a:pt x="3401784" y="0"/>
                </a:moveTo>
                <a:lnTo>
                  <a:pt x="126934" y="0"/>
                </a:lnTo>
                <a:lnTo>
                  <a:pt x="77525" y="9975"/>
                </a:lnTo>
                <a:lnTo>
                  <a:pt x="37178" y="37178"/>
                </a:lnTo>
                <a:lnTo>
                  <a:pt x="9975" y="77525"/>
                </a:lnTo>
                <a:lnTo>
                  <a:pt x="0" y="126934"/>
                </a:lnTo>
                <a:lnTo>
                  <a:pt x="0" y="1347183"/>
                </a:lnTo>
                <a:lnTo>
                  <a:pt x="9975" y="1396593"/>
                </a:lnTo>
                <a:lnTo>
                  <a:pt x="37178" y="1436940"/>
                </a:lnTo>
                <a:lnTo>
                  <a:pt x="77525" y="1464143"/>
                </a:lnTo>
                <a:lnTo>
                  <a:pt x="126934" y="1474118"/>
                </a:lnTo>
                <a:lnTo>
                  <a:pt x="3401784" y="1474118"/>
                </a:lnTo>
                <a:lnTo>
                  <a:pt x="3451193" y="1464143"/>
                </a:lnTo>
                <a:lnTo>
                  <a:pt x="3491541" y="1436940"/>
                </a:lnTo>
                <a:lnTo>
                  <a:pt x="3518744" y="1396593"/>
                </a:lnTo>
                <a:lnTo>
                  <a:pt x="3528719" y="1347183"/>
                </a:lnTo>
                <a:lnTo>
                  <a:pt x="3528719" y="126934"/>
                </a:lnTo>
                <a:lnTo>
                  <a:pt x="3518744" y="77525"/>
                </a:lnTo>
                <a:lnTo>
                  <a:pt x="3491541" y="37178"/>
                </a:lnTo>
                <a:lnTo>
                  <a:pt x="3451193" y="9975"/>
                </a:lnTo>
                <a:lnTo>
                  <a:pt x="3401784" y="0"/>
                </a:lnTo>
                <a:close/>
              </a:path>
            </a:pathLst>
          </a:custGeom>
          <a:solidFill>
            <a:srgbClr val="AFDC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283834" y="4875388"/>
            <a:ext cx="3094355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Тяжелое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те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чение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 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и/или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межлекарственное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 взаимодействие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5867" y="6398395"/>
            <a:ext cx="3529329" cy="2738755"/>
          </a:xfrm>
          <a:custGeom>
            <a:avLst/>
            <a:gdLst/>
            <a:ahLst/>
            <a:cxnLst/>
            <a:rect l="l" t="t" r="r" b="b"/>
            <a:pathLst>
              <a:path w="3529329" h="2738754">
                <a:moveTo>
                  <a:pt x="3292853" y="0"/>
                </a:moveTo>
                <a:lnTo>
                  <a:pt x="235866" y="0"/>
                </a:lnTo>
                <a:lnTo>
                  <a:pt x="188321" y="4790"/>
                </a:lnTo>
                <a:lnTo>
                  <a:pt x="144042" y="18530"/>
                </a:lnTo>
                <a:lnTo>
                  <a:pt x="103976" y="40273"/>
                </a:lnTo>
                <a:lnTo>
                  <a:pt x="69070" y="69070"/>
                </a:lnTo>
                <a:lnTo>
                  <a:pt x="40273" y="103976"/>
                </a:lnTo>
                <a:lnTo>
                  <a:pt x="18530" y="144042"/>
                </a:lnTo>
                <a:lnTo>
                  <a:pt x="4790" y="188321"/>
                </a:lnTo>
                <a:lnTo>
                  <a:pt x="0" y="235866"/>
                </a:lnTo>
                <a:lnTo>
                  <a:pt x="0" y="2502874"/>
                </a:lnTo>
                <a:lnTo>
                  <a:pt x="4790" y="2550419"/>
                </a:lnTo>
                <a:lnTo>
                  <a:pt x="18530" y="2594698"/>
                </a:lnTo>
                <a:lnTo>
                  <a:pt x="40273" y="2634764"/>
                </a:lnTo>
                <a:lnTo>
                  <a:pt x="69070" y="2669669"/>
                </a:lnTo>
                <a:lnTo>
                  <a:pt x="103976" y="2698467"/>
                </a:lnTo>
                <a:lnTo>
                  <a:pt x="144042" y="2720209"/>
                </a:lnTo>
                <a:lnTo>
                  <a:pt x="188321" y="2733949"/>
                </a:lnTo>
                <a:lnTo>
                  <a:pt x="235866" y="2738740"/>
                </a:lnTo>
                <a:lnTo>
                  <a:pt x="3292853" y="2738740"/>
                </a:lnTo>
                <a:lnTo>
                  <a:pt x="3340398" y="2733949"/>
                </a:lnTo>
                <a:lnTo>
                  <a:pt x="3384677" y="2720209"/>
                </a:lnTo>
                <a:lnTo>
                  <a:pt x="3424743" y="2698467"/>
                </a:lnTo>
                <a:lnTo>
                  <a:pt x="3459648" y="2669669"/>
                </a:lnTo>
                <a:lnTo>
                  <a:pt x="3488446" y="2634764"/>
                </a:lnTo>
                <a:lnTo>
                  <a:pt x="3510188" y="2594698"/>
                </a:lnTo>
                <a:lnTo>
                  <a:pt x="3523929" y="2550419"/>
                </a:lnTo>
                <a:lnTo>
                  <a:pt x="3528719" y="2502874"/>
                </a:lnTo>
                <a:lnTo>
                  <a:pt x="3528719" y="235866"/>
                </a:lnTo>
                <a:lnTo>
                  <a:pt x="3523929" y="188321"/>
                </a:lnTo>
                <a:lnTo>
                  <a:pt x="3510188" y="144042"/>
                </a:lnTo>
                <a:lnTo>
                  <a:pt x="3488446" y="103976"/>
                </a:lnTo>
                <a:lnTo>
                  <a:pt x="3459648" y="69070"/>
                </a:lnTo>
                <a:lnTo>
                  <a:pt x="3424743" y="40273"/>
                </a:lnTo>
                <a:lnTo>
                  <a:pt x="3384677" y="18530"/>
                </a:lnTo>
                <a:lnTo>
                  <a:pt x="3340398" y="4790"/>
                </a:lnTo>
                <a:lnTo>
                  <a:pt x="3292853" y="0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69238" y="7000002"/>
            <a:ext cx="2861945" cy="153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6475">
              <a:lnSpc>
                <a:spcPts val="1980"/>
              </a:lnSpc>
              <a:spcBef>
                <a:spcPts val="100"/>
              </a:spcBef>
            </a:pP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Перейти</a:t>
            </a:r>
            <a:endParaRPr sz="1650">
              <a:latin typeface="Lucida Sans Unicode"/>
              <a:cs typeface="Lucida Sans Unicode"/>
            </a:endParaRPr>
          </a:p>
          <a:p>
            <a:pPr marL="577850" marR="5080" indent="-565785">
              <a:lnSpc>
                <a:spcPts val="1980"/>
              </a:lnSpc>
              <a:spcBef>
                <a:spcPts val="60"/>
              </a:spcBef>
            </a:pP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лечебн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ы</a:t>
            </a: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дозы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НМ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Г/</a:t>
            </a:r>
            <a:r>
              <a:rPr dirty="0" sz="1650" spc="25">
                <a:solidFill>
                  <a:srgbClr val="353535"/>
                </a:solidFill>
                <a:latin typeface="Lucida Sans Unicode"/>
                <a:cs typeface="Lucida Sans Unicode"/>
              </a:rPr>
              <a:t>НФГ 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или 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продолжить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6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оральных 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</a:t>
            </a:r>
            <a:endParaRPr sz="1650">
              <a:latin typeface="Lucida Sans Unicode"/>
              <a:cs typeface="Lucida Sans Unicode"/>
            </a:endParaRPr>
          </a:p>
          <a:p>
            <a:pPr marL="113664">
              <a:lnSpc>
                <a:spcPts val="1900"/>
              </a:lnSpc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рекомендован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66124" y="6398395"/>
            <a:ext cx="3529329" cy="2738755"/>
          </a:xfrm>
          <a:custGeom>
            <a:avLst/>
            <a:gdLst/>
            <a:ahLst/>
            <a:cxnLst/>
            <a:rect l="l" t="t" r="r" b="b"/>
            <a:pathLst>
              <a:path w="3529329" h="2738754">
                <a:moveTo>
                  <a:pt x="3292853" y="0"/>
                </a:moveTo>
                <a:lnTo>
                  <a:pt x="235866" y="0"/>
                </a:lnTo>
                <a:lnTo>
                  <a:pt x="188321" y="4790"/>
                </a:lnTo>
                <a:lnTo>
                  <a:pt x="144042" y="18530"/>
                </a:lnTo>
                <a:lnTo>
                  <a:pt x="103976" y="40273"/>
                </a:lnTo>
                <a:lnTo>
                  <a:pt x="69070" y="69070"/>
                </a:lnTo>
                <a:lnTo>
                  <a:pt x="40273" y="103976"/>
                </a:lnTo>
                <a:lnTo>
                  <a:pt x="18530" y="144042"/>
                </a:lnTo>
                <a:lnTo>
                  <a:pt x="4790" y="188321"/>
                </a:lnTo>
                <a:lnTo>
                  <a:pt x="0" y="235866"/>
                </a:lnTo>
                <a:lnTo>
                  <a:pt x="0" y="2502874"/>
                </a:lnTo>
                <a:lnTo>
                  <a:pt x="4790" y="2550419"/>
                </a:lnTo>
                <a:lnTo>
                  <a:pt x="18530" y="2594698"/>
                </a:lnTo>
                <a:lnTo>
                  <a:pt x="40273" y="2634764"/>
                </a:lnTo>
                <a:lnTo>
                  <a:pt x="69070" y="2669669"/>
                </a:lnTo>
                <a:lnTo>
                  <a:pt x="103976" y="2698467"/>
                </a:lnTo>
                <a:lnTo>
                  <a:pt x="144042" y="2720209"/>
                </a:lnTo>
                <a:lnTo>
                  <a:pt x="188321" y="2733949"/>
                </a:lnTo>
                <a:lnTo>
                  <a:pt x="235866" y="2738740"/>
                </a:lnTo>
                <a:lnTo>
                  <a:pt x="3292853" y="2738740"/>
                </a:lnTo>
                <a:lnTo>
                  <a:pt x="3340398" y="2733949"/>
                </a:lnTo>
                <a:lnTo>
                  <a:pt x="3384677" y="2720209"/>
                </a:lnTo>
                <a:lnTo>
                  <a:pt x="3424743" y="2698467"/>
                </a:lnTo>
                <a:lnTo>
                  <a:pt x="3459648" y="2669669"/>
                </a:lnTo>
                <a:lnTo>
                  <a:pt x="3488446" y="2634764"/>
                </a:lnTo>
                <a:lnTo>
                  <a:pt x="3510188" y="2594698"/>
                </a:lnTo>
                <a:lnTo>
                  <a:pt x="3523929" y="2550419"/>
                </a:lnTo>
                <a:lnTo>
                  <a:pt x="3528719" y="2502874"/>
                </a:lnTo>
                <a:lnTo>
                  <a:pt x="3528719" y="235866"/>
                </a:lnTo>
                <a:lnTo>
                  <a:pt x="3523929" y="188321"/>
                </a:lnTo>
                <a:lnTo>
                  <a:pt x="3510188" y="144042"/>
                </a:lnTo>
                <a:lnTo>
                  <a:pt x="3488446" y="103976"/>
                </a:lnTo>
                <a:lnTo>
                  <a:pt x="3459648" y="69070"/>
                </a:lnTo>
                <a:lnTo>
                  <a:pt x="3424743" y="40273"/>
                </a:lnTo>
                <a:lnTo>
                  <a:pt x="3384677" y="18530"/>
                </a:lnTo>
                <a:lnTo>
                  <a:pt x="3340398" y="4790"/>
                </a:lnTo>
                <a:lnTo>
                  <a:pt x="3292853" y="0"/>
                </a:lnTo>
                <a:close/>
              </a:path>
            </a:pathLst>
          </a:custGeom>
          <a:solidFill>
            <a:srgbClr val="AFDC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22681" y="7000002"/>
            <a:ext cx="2814955" cy="153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24255">
              <a:lnSpc>
                <a:spcPct val="100000"/>
              </a:lnSpc>
              <a:spcBef>
                <a:spcPts val="100"/>
              </a:spcBef>
            </a:pP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Отмена 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антикоагулянтов,</a:t>
            </a:r>
            <a:endParaRPr sz="1650">
              <a:latin typeface="Lucida Sans Unicode"/>
              <a:cs typeface="Lucida Sans Unicode"/>
            </a:endParaRPr>
          </a:p>
          <a:p>
            <a:pPr marL="787400" marR="777875" indent="198120">
              <a:lnSpc>
                <a:spcPts val="1980"/>
              </a:lnSpc>
              <a:spcBef>
                <a:spcPts val="55"/>
              </a:spcBef>
            </a:pP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перевод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16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20" b="1">
                <a:solidFill>
                  <a:srgbClr val="353535"/>
                </a:solidFill>
                <a:latin typeface="Trebuchet MS"/>
                <a:cs typeface="Trebuchet MS"/>
              </a:rPr>
              <a:t>НМГ/Н</a:t>
            </a:r>
            <a:r>
              <a:rPr dirty="0" sz="1650" spc="10" b="1">
                <a:solidFill>
                  <a:srgbClr val="353535"/>
                </a:solidFill>
                <a:latin typeface="Trebuchet MS"/>
                <a:cs typeface="Trebuchet MS"/>
              </a:rPr>
              <a:t>ФГ  </a:t>
            </a: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лечебных</a:t>
            </a:r>
            <a:endParaRPr sz="1650">
              <a:latin typeface="Lucida Sans Unicode"/>
              <a:cs typeface="Lucida Sans Unicode"/>
            </a:endParaRPr>
          </a:p>
          <a:p>
            <a:pPr marL="1126490">
              <a:lnSpc>
                <a:spcPts val="1905"/>
              </a:lnSpc>
            </a:pP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5867" y="9521214"/>
            <a:ext cx="3529329" cy="1220470"/>
          </a:xfrm>
          <a:custGeom>
            <a:avLst/>
            <a:gdLst/>
            <a:ahLst/>
            <a:cxnLst/>
            <a:rect l="l" t="t" r="r" b="b"/>
            <a:pathLst>
              <a:path w="3529329" h="1220470">
                <a:moveTo>
                  <a:pt x="3423607" y="0"/>
                </a:moveTo>
                <a:lnTo>
                  <a:pt x="105021" y="0"/>
                </a:lnTo>
                <a:lnTo>
                  <a:pt x="64138" y="8251"/>
                </a:lnTo>
                <a:lnTo>
                  <a:pt x="30756" y="30756"/>
                </a:lnTo>
                <a:lnTo>
                  <a:pt x="8251" y="64138"/>
                </a:lnTo>
                <a:lnTo>
                  <a:pt x="0" y="105021"/>
                </a:lnTo>
                <a:lnTo>
                  <a:pt x="0" y="1114818"/>
                </a:lnTo>
                <a:lnTo>
                  <a:pt x="8251" y="1155712"/>
                </a:lnTo>
                <a:lnTo>
                  <a:pt x="30756" y="1189109"/>
                </a:lnTo>
                <a:lnTo>
                  <a:pt x="64138" y="1211627"/>
                </a:lnTo>
                <a:lnTo>
                  <a:pt x="105021" y="1219885"/>
                </a:lnTo>
                <a:lnTo>
                  <a:pt x="3423607" y="1219885"/>
                </a:lnTo>
                <a:lnTo>
                  <a:pt x="3464543" y="1211627"/>
                </a:lnTo>
                <a:lnTo>
                  <a:pt x="3497952" y="1189109"/>
                </a:lnTo>
                <a:lnTo>
                  <a:pt x="3520466" y="1155712"/>
                </a:lnTo>
                <a:lnTo>
                  <a:pt x="3528719" y="1114818"/>
                </a:lnTo>
                <a:lnTo>
                  <a:pt x="3528719" y="105021"/>
                </a:lnTo>
                <a:lnTo>
                  <a:pt x="3520466" y="64138"/>
                </a:lnTo>
                <a:lnTo>
                  <a:pt x="3497952" y="30756"/>
                </a:lnTo>
                <a:lnTo>
                  <a:pt x="3464543" y="8251"/>
                </a:lnTo>
                <a:lnTo>
                  <a:pt x="3423607" y="0"/>
                </a:lnTo>
                <a:close/>
              </a:path>
            </a:pathLst>
          </a:custGeom>
          <a:solidFill>
            <a:srgbClr val="D5EC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08408" y="9739834"/>
            <a:ext cx="2983230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одолжить</a:t>
            </a:r>
            <a:r>
              <a:rPr dirty="0" sz="16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орал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ь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75">
                <a:solidFill>
                  <a:srgbClr val="353535"/>
                </a:solidFill>
                <a:latin typeface="Lucida Sans Unicode"/>
                <a:cs typeface="Lucida Sans Unicode"/>
              </a:rPr>
              <a:t>ых 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70"/>
              </a:lnSpc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рекомендован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66124" y="9521214"/>
            <a:ext cx="3529329" cy="1220470"/>
          </a:xfrm>
          <a:custGeom>
            <a:avLst/>
            <a:gdLst/>
            <a:ahLst/>
            <a:cxnLst/>
            <a:rect l="l" t="t" r="r" b="b"/>
            <a:pathLst>
              <a:path w="3529329" h="1220470">
                <a:moveTo>
                  <a:pt x="3423607" y="0"/>
                </a:moveTo>
                <a:lnTo>
                  <a:pt x="105021" y="0"/>
                </a:lnTo>
                <a:lnTo>
                  <a:pt x="64138" y="8251"/>
                </a:lnTo>
                <a:lnTo>
                  <a:pt x="30756" y="30756"/>
                </a:lnTo>
                <a:lnTo>
                  <a:pt x="8251" y="64138"/>
                </a:lnTo>
                <a:lnTo>
                  <a:pt x="0" y="105021"/>
                </a:lnTo>
                <a:lnTo>
                  <a:pt x="0" y="1114818"/>
                </a:lnTo>
                <a:lnTo>
                  <a:pt x="8251" y="1155712"/>
                </a:lnTo>
                <a:lnTo>
                  <a:pt x="30756" y="1189109"/>
                </a:lnTo>
                <a:lnTo>
                  <a:pt x="64138" y="1211627"/>
                </a:lnTo>
                <a:lnTo>
                  <a:pt x="105021" y="1219885"/>
                </a:lnTo>
                <a:lnTo>
                  <a:pt x="3423607" y="1219885"/>
                </a:lnTo>
                <a:lnTo>
                  <a:pt x="3464543" y="1211627"/>
                </a:lnTo>
                <a:lnTo>
                  <a:pt x="3497952" y="1189109"/>
                </a:lnTo>
                <a:lnTo>
                  <a:pt x="3520466" y="1155712"/>
                </a:lnTo>
                <a:lnTo>
                  <a:pt x="3528719" y="1114818"/>
                </a:lnTo>
                <a:lnTo>
                  <a:pt x="3528719" y="105021"/>
                </a:lnTo>
                <a:lnTo>
                  <a:pt x="3520466" y="64138"/>
                </a:lnTo>
                <a:lnTo>
                  <a:pt x="3497952" y="30756"/>
                </a:lnTo>
                <a:lnTo>
                  <a:pt x="3464543" y="8251"/>
                </a:lnTo>
                <a:lnTo>
                  <a:pt x="3423607" y="0"/>
                </a:lnTo>
                <a:close/>
              </a:path>
            </a:pathLst>
          </a:custGeom>
          <a:solidFill>
            <a:srgbClr val="AFDC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451050" y="9739834"/>
            <a:ext cx="2759710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Возобновление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приема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антик</a:t>
            </a:r>
            <a:r>
              <a:rPr dirty="0" sz="1650" spc="-60">
                <a:solidFill>
                  <a:srgbClr val="353535"/>
                </a:solidFill>
                <a:latin typeface="Lucida Sans Unicode"/>
                <a:cs typeface="Lucida Sans Unicode"/>
              </a:rPr>
              <a:t>оаг</a:t>
            </a:r>
            <a:r>
              <a:rPr dirty="0" sz="1650" spc="-65">
                <a:solidFill>
                  <a:srgbClr val="353535"/>
                </a:solidFill>
                <a:latin typeface="Lucida Sans Unicode"/>
                <a:cs typeface="Lucida Sans Unicode"/>
              </a:rPr>
              <a:t>у</a:t>
            </a:r>
            <a:r>
              <a:rPr dirty="0" sz="1650" spc="15">
                <a:solidFill>
                  <a:srgbClr val="353535"/>
                </a:solidFill>
                <a:latin typeface="Lucida Sans Unicode"/>
                <a:cs typeface="Lucida Sans Unicode"/>
              </a:rPr>
              <a:t>ля</a:t>
            </a:r>
            <a:r>
              <a:rPr dirty="0" sz="1650" spc="1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тов  </a:t>
            </a: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рекомендован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38550" y="9525579"/>
            <a:ext cx="5941695" cy="1223645"/>
          </a:xfrm>
          <a:custGeom>
            <a:avLst/>
            <a:gdLst/>
            <a:ahLst/>
            <a:cxnLst/>
            <a:rect l="l" t="t" r="r" b="b"/>
            <a:pathLst>
              <a:path w="5941694" h="1223645">
                <a:moveTo>
                  <a:pt x="5851920" y="0"/>
                </a:moveTo>
                <a:lnTo>
                  <a:pt x="89290" y="0"/>
                </a:lnTo>
                <a:lnTo>
                  <a:pt x="54548" y="7021"/>
                </a:lnTo>
                <a:lnTo>
                  <a:pt x="26164" y="26164"/>
                </a:lnTo>
                <a:lnTo>
                  <a:pt x="7021" y="54548"/>
                </a:lnTo>
                <a:lnTo>
                  <a:pt x="0" y="89290"/>
                </a:lnTo>
                <a:lnTo>
                  <a:pt x="0" y="1133858"/>
                </a:lnTo>
                <a:lnTo>
                  <a:pt x="7021" y="1168618"/>
                </a:lnTo>
                <a:lnTo>
                  <a:pt x="26164" y="1197003"/>
                </a:lnTo>
                <a:lnTo>
                  <a:pt x="54548" y="1216140"/>
                </a:lnTo>
                <a:lnTo>
                  <a:pt x="89290" y="1223158"/>
                </a:lnTo>
                <a:lnTo>
                  <a:pt x="5851920" y="1223158"/>
                </a:lnTo>
                <a:lnTo>
                  <a:pt x="5886663" y="1216140"/>
                </a:lnTo>
                <a:lnTo>
                  <a:pt x="5915047" y="1197003"/>
                </a:lnTo>
                <a:lnTo>
                  <a:pt x="5934190" y="1168618"/>
                </a:lnTo>
                <a:lnTo>
                  <a:pt x="5941211" y="1133858"/>
                </a:lnTo>
                <a:lnTo>
                  <a:pt x="5941211" y="89290"/>
                </a:lnTo>
                <a:lnTo>
                  <a:pt x="5934190" y="54548"/>
                </a:lnTo>
                <a:lnTo>
                  <a:pt x="5915047" y="26164"/>
                </a:lnTo>
                <a:lnTo>
                  <a:pt x="5886663" y="7021"/>
                </a:lnTo>
                <a:lnTo>
                  <a:pt x="5851920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133620" y="9620264"/>
            <a:ext cx="5551805" cy="1029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сохраняющихся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30">
                <a:solidFill>
                  <a:srgbClr val="353535"/>
                </a:solidFill>
                <a:latin typeface="Lucida Sans Unicode"/>
                <a:cs typeface="Lucida Sans Unicode"/>
              </a:rPr>
              <a:t>фа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ктор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650" spc="-225">
                <a:solidFill>
                  <a:srgbClr val="353535"/>
                </a:solidFill>
                <a:latin typeface="Lucida Sans Unicode"/>
                <a:cs typeface="Lucida Sans Unicode"/>
              </a:rPr>
              <a:t>х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ри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ска</a:t>
            </a:r>
            <a:r>
              <a:rPr dirty="0" sz="16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ТГВ/ТЭЛА: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75"/>
              </a:lnSpc>
            </a:pP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НМ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профи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лакт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ческих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6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14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1650" spc="-95">
                <a:solidFill>
                  <a:srgbClr val="353535"/>
                </a:solidFill>
                <a:latin typeface="Lucida Sans Unicode"/>
                <a:cs typeface="Lucida Sans Unicode"/>
              </a:rPr>
              <a:t>АК</a:t>
            </a:r>
            <a:endParaRPr sz="1650">
              <a:latin typeface="Lucida Sans Unicode"/>
              <a:cs typeface="Lucida Sans Unicode"/>
            </a:endParaRPr>
          </a:p>
          <a:p>
            <a:pPr algn="ctr" marL="12700" marR="5080">
              <a:lnSpc>
                <a:spcPts val="1980"/>
              </a:lnSpc>
              <a:spcBef>
                <a:spcPts val="60"/>
              </a:spcBef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профил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акт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ических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r>
              <a:rPr dirty="0" sz="165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1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лоть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до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25">
                <a:solidFill>
                  <a:srgbClr val="353535"/>
                </a:solidFill>
                <a:latin typeface="Lucida Sans Unicode"/>
                <a:cs typeface="Lucida Sans Unicode"/>
              </a:rPr>
              <a:t>3</a:t>
            </a:r>
            <a:r>
              <a:rPr dirty="0" sz="1650" spc="-114">
                <a:solidFill>
                  <a:srgbClr val="353535"/>
                </a:solidFill>
                <a:latin typeface="Lucida Sans Unicode"/>
                <a:cs typeface="Lucida Sans Unicode"/>
              </a:rPr>
              <a:t>0</a:t>
            </a:r>
            <a:r>
              <a:rPr dirty="0" sz="1650" spc="-29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650" spc="-190">
                <a:solidFill>
                  <a:srgbClr val="353535"/>
                </a:solidFill>
                <a:latin typeface="Lucida Sans Unicode"/>
                <a:cs typeface="Lucida Sans Unicode"/>
              </a:rPr>
              <a:t>45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60">
                <a:solidFill>
                  <a:srgbClr val="353535"/>
                </a:solidFill>
                <a:latin typeface="Lucida Sans Unicode"/>
                <a:cs typeface="Lucida Sans Unicode"/>
              </a:rPr>
              <a:t>дней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осле 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выписки</a:t>
            </a:r>
            <a:r>
              <a:rPr dirty="0" sz="165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(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650" spc="-70">
                <a:solidFill>
                  <a:srgbClr val="353535"/>
                </a:solidFill>
                <a:latin typeface="Lucida Sans Unicode"/>
                <a:cs typeface="Lucida Sans Unicode"/>
              </a:rPr>
              <a:t>м.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пр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ложе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ние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35">
                <a:solidFill>
                  <a:srgbClr val="353535"/>
                </a:solidFill>
                <a:latin typeface="Lucida Sans Unicode"/>
                <a:cs typeface="Lucida Sans Unicode"/>
              </a:rPr>
              <a:t>7</a:t>
            </a:r>
            <a:r>
              <a:rPr dirty="0" sz="1650" spc="-29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650" spc="-195">
                <a:solidFill>
                  <a:srgbClr val="353535"/>
                </a:solidFill>
                <a:latin typeface="Lucida Sans Unicode"/>
                <a:cs typeface="Lucida Sans Unicode"/>
              </a:rPr>
              <a:t>1)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38550" y="4543472"/>
            <a:ext cx="2847340" cy="888365"/>
          </a:xfrm>
          <a:custGeom>
            <a:avLst/>
            <a:gdLst/>
            <a:ahLst/>
            <a:cxnLst/>
            <a:rect l="l" t="t" r="r" b="b"/>
            <a:pathLst>
              <a:path w="2847340" h="888364">
                <a:moveTo>
                  <a:pt x="2770292" y="0"/>
                </a:moveTo>
                <a:lnTo>
                  <a:pt x="76470" y="0"/>
                </a:lnTo>
                <a:lnTo>
                  <a:pt x="46722" y="6015"/>
                </a:lnTo>
                <a:lnTo>
                  <a:pt x="22413" y="22413"/>
                </a:lnTo>
                <a:lnTo>
                  <a:pt x="6015" y="46722"/>
                </a:lnTo>
                <a:lnTo>
                  <a:pt x="0" y="76470"/>
                </a:lnTo>
                <a:lnTo>
                  <a:pt x="0" y="811710"/>
                </a:lnTo>
                <a:lnTo>
                  <a:pt x="6015" y="841458"/>
                </a:lnTo>
                <a:lnTo>
                  <a:pt x="22413" y="865767"/>
                </a:lnTo>
                <a:lnTo>
                  <a:pt x="46722" y="882165"/>
                </a:lnTo>
                <a:lnTo>
                  <a:pt x="76470" y="888181"/>
                </a:lnTo>
                <a:lnTo>
                  <a:pt x="2770292" y="888181"/>
                </a:lnTo>
                <a:lnTo>
                  <a:pt x="2800039" y="882165"/>
                </a:lnTo>
                <a:lnTo>
                  <a:pt x="2824348" y="865767"/>
                </a:lnTo>
                <a:lnTo>
                  <a:pt x="2840746" y="841458"/>
                </a:lnTo>
                <a:lnTo>
                  <a:pt x="2846762" y="811710"/>
                </a:lnTo>
                <a:lnTo>
                  <a:pt x="2846762" y="76470"/>
                </a:lnTo>
                <a:lnTo>
                  <a:pt x="2840746" y="46722"/>
                </a:lnTo>
                <a:lnTo>
                  <a:pt x="2824348" y="22413"/>
                </a:lnTo>
                <a:lnTo>
                  <a:pt x="2800039" y="6015"/>
                </a:lnTo>
                <a:lnTo>
                  <a:pt x="2770292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513970" y="4720865"/>
            <a:ext cx="169735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Сред</a:t>
            </a:r>
            <a:r>
              <a:rPr dirty="0" sz="1650" spc="45">
                <a:solidFill>
                  <a:srgbClr val="353535"/>
                </a:solidFill>
                <a:latin typeface="Lucida Sans Unicode"/>
                <a:cs typeface="Lucida Sans Unicode"/>
              </a:rPr>
              <a:t>няя</a:t>
            </a:r>
            <a:r>
              <a:rPr dirty="0" sz="1650" spc="-11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тяжесть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80"/>
              </a:lnSpc>
            </a:pP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51932" y="4543472"/>
            <a:ext cx="2727960" cy="888365"/>
          </a:xfrm>
          <a:custGeom>
            <a:avLst/>
            <a:gdLst/>
            <a:ahLst/>
            <a:cxnLst/>
            <a:rect l="l" t="t" r="r" b="b"/>
            <a:pathLst>
              <a:path w="2727959" h="888364">
                <a:moveTo>
                  <a:pt x="2651358" y="0"/>
                </a:moveTo>
                <a:lnTo>
                  <a:pt x="76470" y="0"/>
                </a:lnTo>
                <a:lnTo>
                  <a:pt x="46722" y="6015"/>
                </a:lnTo>
                <a:lnTo>
                  <a:pt x="22413" y="22413"/>
                </a:lnTo>
                <a:lnTo>
                  <a:pt x="6015" y="46722"/>
                </a:lnTo>
                <a:lnTo>
                  <a:pt x="0" y="76470"/>
                </a:lnTo>
                <a:lnTo>
                  <a:pt x="0" y="811710"/>
                </a:lnTo>
                <a:lnTo>
                  <a:pt x="6015" y="841458"/>
                </a:lnTo>
                <a:lnTo>
                  <a:pt x="22413" y="865767"/>
                </a:lnTo>
                <a:lnTo>
                  <a:pt x="46722" y="882165"/>
                </a:lnTo>
                <a:lnTo>
                  <a:pt x="76470" y="888181"/>
                </a:lnTo>
                <a:lnTo>
                  <a:pt x="2651358" y="888181"/>
                </a:lnTo>
                <a:lnTo>
                  <a:pt x="2681106" y="882165"/>
                </a:lnTo>
                <a:lnTo>
                  <a:pt x="2705415" y="865767"/>
                </a:lnTo>
                <a:lnTo>
                  <a:pt x="2721813" y="841458"/>
                </a:lnTo>
                <a:lnTo>
                  <a:pt x="2727829" y="811710"/>
                </a:lnTo>
                <a:lnTo>
                  <a:pt x="2727829" y="76470"/>
                </a:lnTo>
                <a:lnTo>
                  <a:pt x="2721813" y="46722"/>
                </a:lnTo>
                <a:lnTo>
                  <a:pt x="2705415" y="22413"/>
                </a:lnTo>
                <a:lnTo>
                  <a:pt x="2681106" y="6015"/>
                </a:lnTo>
                <a:lnTo>
                  <a:pt x="2651358" y="0"/>
                </a:lnTo>
                <a:close/>
              </a:path>
            </a:pathLst>
          </a:custGeom>
          <a:solidFill>
            <a:srgbClr val="FACD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647245" y="4720865"/>
            <a:ext cx="173799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Тяжел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течение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80"/>
              </a:lnSpc>
            </a:pP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38550" y="5859376"/>
            <a:ext cx="2847340" cy="457200"/>
          </a:xfrm>
          <a:custGeom>
            <a:avLst/>
            <a:gdLst/>
            <a:ahLst/>
            <a:cxnLst/>
            <a:rect l="l" t="t" r="r" b="b"/>
            <a:pathLst>
              <a:path w="2847340" h="457200">
                <a:moveTo>
                  <a:pt x="2807390" y="0"/>
                </a:moveTo>
                <a:lnTo>
                  <a:pt x="39371" y="0"/>
                </a:lnTo>
                <a:lnTo>
                  <a:pt x="24051" y="3095"/>
                </a:lnTo>
                <a:lnTo>
                  <a:pt x="11536" y="11536"/>
                </a:lnTo>
                <a:lnTo>
                  <a:pt x="3095" y="24051"/>
                </a:lnTo>
                <a:lnTo>
                  <a:pt x="0" y="39371"/>
                </a:lnTo>
                <a:lnTo>
                  <a:pt x="0" y="417812"/>
                </a:lnTo>
                <a:lnTo>
                  <a:pt x="3095" y="433132"/>
                </a:lnTo>
                <a:lnTo>
                  <a:pt x="11536" y="445647"/>
                </a:lnTo>
                <a:lnTo>
                  <a:pt x="24051" y="454088"/>
                </a:lnTo>
                <a:lnTo>
                  <a:pt x="39371" y="457184"/>
                </a:lnTo>
                <a:lnTo>
                  <a:pt x="2807390" y="457184"/>
                </a:lnTo>
                <a:lnTo>
                  <a:pt x="2822710" y="454088"/>
                </a:lnTo>
                <a:lnTo>
                  <a:pt x="2835225" y="445647"/>
                </a:lnTo>
                <a:lnTo>
                  <a:pt x="2843666" y="433132"/>
                </a:lnTo>
                <a:lnTo>
                  <a:pt x="2846762" y="417812"/>
                </a:lnTo>
                <a:lnTo>
                  <a:pt x="2846762" y="39371"/>
                </a:lnTo>
                <a:lnTo>
                  <a:pt x="2843666" y="24051"/>
                </a:lnTo>
                <a:lnTo>
                  <a:pt x="2835225" y="11536"/>
                </a:lnTo>
                <a:lnTo>
                  <a:pt x="2822710" y="3095"/>
                </a:lnTo>
                <a:lnTo>
                  <a:pt x="2807390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092793" y="5946879"/>
            <a:ext cx="253873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Факторы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ри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ска</a:t>
            </a:r>
            <a:r>
              <a:rPr dirty="0" sz="165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ТГВ/ТЭЛА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51932" y="5829916"/>
            <a:ext cx="2727960" cy="3307715"/>
          </a:xfrm>
          <a:custGeom>
            <a:avLst/>
            <a:gdLst/>
            <a:ahLst/>
            <a:cxnLst/>
            <a:rect l="l" t="t" r="r" b="b"/>
            <a:pathLst>
              <a:path w="2727959" h="3307715">
                <a:moveTo>
                  <a:pt x="2492872" y="0"/>
                </a:moveTo>
                <a:lnTo>
                  <a:pt x="234957" y="0"/>
                </a:lnTo>
                <a:lnTo>
                  <a:pt x="187607" y="4773"/>
                </a:lnTo>
                <a:lnTo>
                  <a:pt x="143505" y="18465"/>
                </a:lnTo>
                <a:lnTo>
                  <a:pt x="103594" y="40129"/>
                </a:lnTo>
                <a:lnTo>
                  <a:pt x="68820" y="68820"/>
                </a:lnTo>
                <a:lnTo>
                  <a:pt x="40129" y="103594"/>
                </a:lnTo>
                <a:lnTo>
                  <a:pt x="18465" y="143505"/>
                </a:lnTo>
                <a:lnTo>
                  <a:pt x="4773" y="187607"/>
                </a:lnTo>
                <a:lnTo>
                  <a:pt x="0" y="234957"/>
                </a:lnTo>
                <a:lnTo>
                  <a:pt x="0" y="3072262"/>
                </a:lnTo>
                <a:lnTo>
                  <a:pt x="4773" y="3119612"/>
                </a:lnTo>
                <a:lnTo>
                  <a:pt x="18465" y="3163714"/>
                </a:lnTo>
                <a:lnTo>
                  <a:pt x="40129" y="3203625"/>
                </a:lnTo>
                <a:lnTo>
                  <a:pt x="68820" y="3238399"/>
                </a:lnTo>
                <a:lnTo>
                  <a:pt x="103594" y="3267090"/>
                </a:lnTo>
                <a:lnTo>
                  <a:pt x="143505" y="3288754"/>
                </a:lnTo>
                <a:lnTo>
                  <a:pt x="187607" y="3302446"/>
                </a:lnTo>
                <a:lnTo>
                  <a:pt x="234957" y="3307219"/>
                </a:lnTo>
                <a:lnTo>
                  <a:pt x="2492872" y="3307219"/>
                </a:lnTo>
                <a:lnTo>
                  <a:pt x="2540221" y="3302446"/>
                </a:lnTo>
                <a:lnTo>
                  <a:pt x="2584323" y="3288754"/>
                </a:lnTo>
                <a:lnTo>
                  <a:pt x="2624234" y="3267090"/>
                </a:lnTo>
                <a:lnTo>
                  <a:pt x="2659008" y="3238399"/>
                </a:lnTo>
                <a:lnTo>
                  <a:pt x="2687699" y="3203625"/>
                </a:lnTo>
                <a:lnTo>
                  <a:pt x="2709363" y="3163714"/>
                </a:lnTo>
                <a:lnTo>
                  <a:pt x="2723055" y="3119612"/>
                </a:lnTo>
                <a:lnTo>
                  <a:pt x="2727829" y="3072262"/>
                </a:lnTo>
                <a:lnTo>
                  <a:pt x="2727829" y="234957"/>
                </a:lnTo>
                <a:lnTo>
                  <a:pt x="2723055" y="187607"/>
                </a:lnTo>
                <a:lnTo>
                  <a:pt x="2709363" y="143505"/>
                </a:lnTo>
                <a:lnTo>
                  <a:pt x="2687699" y="103594"/>
                </a:lnTo>
                <a:lnTo>
                  <a:pt x="2659008" y="68820"/>
                </a:lnTo>
                <a:lnTo>
                  <a:pt x="2624234" y="40129"/>
                </a:lnTo>
                <a:lnTo>
                  <a:pt x="2584323" y="18465"/>
                </a:lnTo>
                <a:lnTo>
                  <a:pt x="2540221" y="4773"/>
                </a:lnTo>
                <a:lnTo>
                  <a:pt x="2492872" y="0"/>
                </a:lnTo>
                <a:close/>
              </a:path>
            </a:pathLst>
          </a:custGeom>
          <a:solidFill>
            <a:srgbClr val="FACD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2347457" y="6464712"/>
            <a:ext cx="2338705" cy="2033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80"/>
              </a:lnSpc>
              <a:spcBef>
                <a:spcPts val="100"/>
              </a:spcBef>
            </a:pPr>
            <a:r>
              <a:rPr dirty="0" sz="1650" spc="15" b="1">
                <a:solidFill>
                  <a:srgbClr val="353535"/>
                </a:solidFill>
                <a:latin typeface="Trebuchet MS"/>
                <a:cs typeface="Trebuchet MS"/>
              </a:rPr>
              <a:t>НМГ/НФГ</a:t>
            </a:r>
            <a:endParaRPr sz="1650">
              <a:latin typeface="Trebuchet MS"/>
              <a:cs typeface="Trebuchet MS"/>
            </a:endParaRPr>
          </a:p>
          <a:p>
            <a:pPr algn="ctr" marL="121285" marR="114935">
              <a:lnSpc>
                <a:spcPts val="1980"/>
              </a:lnSpc>
              <a:spcBef>
                <a:spcPts val="60"/>
              </a:spcBef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профил</a:t>
            </a:r>
            <a:r>
              <a:rPr dirty="0" sz="1650" spc="-40">
                <a:solidFill>
                  <a:srgbClr val="353535"/>
                </a:solidFill>
                <a:latin typeface="Lucida Sans Unicode"/>
                <a:cs typeface="Lucida Sans Unicode"/>
              </a:rPr>
              <a:t>акт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ических 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6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165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лее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">
                <a:solidFill>
                  <a:srgbClr val="353535"/>
                </a:solidFill>
                <a:latin typeface="Lucida Sans Unicode"/>
                <a:cs typeface="Lucida Sans Unicode"/>
              </a:rPr>
              <a:t>вы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650" spc="-70">
                <a:solidFill>
                  <a:srgbClr val="353535"/>
                </a:solidFill>
                <a:latin typeface="Lucida Sans Unicode"/>
                <a:cs typeface="Lucida Sans Unicode"/>
              </a:rPr>
              <a:t>оких 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дозах;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00"/>
              </a:lnSpc>
            </a:pP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как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0">
                <a:solidFill>
                  <a:srgbClr val="353535"/>
                </a:solidFill>
                <a:latin typeface="Lucida Sans Unicode"/>
                <a:cs typeface="Lucida Sans Unicode"/>
              </a:rPr>
              <a:t>до</a:t>
            </a:r>
            <a:r>
              <a:rPr dirty="0" sz="1650" spc="-9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650" spc="-25">
                <a:solidFill>
                  <a:srgbClr val="353535"/>
                </a:solidFill>
                <a:latin typeface="Lucida Sans Unicode"/>
                <a:cs typeface="Lucida Sans Unicode"/>
              </a:rPr>
              <a:t>олнение</a:t>
            </a:r>
            <a:endParaRPr sz="1650">
              <a:latin typeface="Lucida Sans Unicode"/>
              <a:cs typeface="Lucida Sans Unicode"/>
            </a:endParaRPr>
          </a:p>
          <a:p>
            <a:pPr algn="ctr" marL="12700" marR="5080">
              <a:lnSpc>
                <a:spcPts val="1980"/>
              </a:lnSpc>
              <a:spcBef>
                <a:spcPts val="65"/>
              </a:spcBef>
            </a:pPr>
            <a:r>
              <a:rPr dirty="0" sz="1650" spc="-5">
                <a:solidFill>
                  <a:srgbClr val="353535"/>
                </a:solidFill>
                <a:latin typeface="Lucida Sans Unicode"/>
                <a:cs typeface="Lucida Sans Unicode"/>
              </a:rPr>
              <a:t>воз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1650" spc="-45">
                <a:solidFill>
                  <a:srgbClr val="353535"/>
                </a:solidFill>
                <a:latin typeface="Lucida Sans Unicode"/>
                <a:cs typeface="Lucida Sans Unicode"/>
              </a:rPr>
              <a:t>ож</a:t>
            </a:r>
            <a:r>
              <a:rPr dirty="0" sz="1650" spc="-5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применение 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перемежающейся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пневмокомпрессии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07101" y="4529287"/>
            <a:ext cx="4298315" cy="915669"/>
          </a:xfrm>
          <a:custGeom>
            <a:avLst/>
            <a:gdLst/>
            <a:ahLst/>
            <a:cxnLst/>
            <a:rect l="l" t="t" r="r" b="b"/>
            <a:pathLst>
              <a:path w="4298315" h="915670">
                <a:moveTo>
                  <a:pt x="4219133" y="0"/>
                </a:moveTo>
                <a:lnTo>
                  <a:pt x="78834" y="0"/>
                </a:lnTo>
                <a:lnTo>
                  <a:pt x="48141" y="6193"/>
                </a:lnTo>
                <a:lnTo>
                  <a:pt x="23084" y="23084"/>
                </a:lnTo>
                <a:lnTo>
                  <a:pt x="6193" y="48141"/>
                </a:lnTo>
                <a:lnTo>
                  <a:pt x="0" y="78834"/>
                </a:lnTo>
                <a:lnTo>
                  <a:pt x="0" y="836625"/>
                </a:lnTo>
                <a:lnTo>
                  <a:pt x="6193" y="867317"/>
                </a:lnTo>
                <a:lnTo>
                  <a:pt x="23084" y="892375"/>
                </a:lnTo>
                <a:lnTo>
                  <a:pt x="48141" y="909266"/>
                </a:lnTo>
                <a:lnTo>
                  <a:pt x="78834" y="915459"/>
                </a:lnTo>
                <a:lnTo>
                  <a:pt x="4219133" y="915459"/>
                </a:lnTo>
                <a:lnTo>
                  <a:pt x="4249825" y="909266"/>
                </a:lnTo>
                <a:lnTo>
                  <a:pt x="4274883" y="892375"/>
                </a:lnTo>
                <a:lnTo>
                  <a:pt x="4291774" y="867317"/>
                </a:lnTo>
                <a:lnTo>
                  <a:pt x="4297967" y="836625"/>
                </a:lnTo>
                <a:lnTo>
                  <a:pt x="4297967" y="78834"/>
                </a:lnTo>
                <a:lnTo>
                  <a:pt x="4291774" y="48141"/>
                </a:lnTo>
                <a:lnTo>
                  <a:pt x="4274883" y="23084"/>
                </a:lnTo>
                <a:lnTo>
                  <a:pt x="4249825" y="6193"/>
                </a:lnTo>
                <a:lnTo>
                  <a:pt x="4219133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6548678" y="4720811"/>
            <a:ext cx="16173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100"/>
              </a:spcBef>
            </a:pPr>
            <a:r>
              <a:rPr dirty="0" sz="1650" spc="-100">
                <a:solidFill>
                  <a:srgbClr val="FFFFFF"/>
                </a:solidFill>
                <a:latin typeface="Lucida Sans Unicode"/>
                <a:cs typeface="Lucida Sans Unicode"/>
              </a:rPr>
              <a:t>Под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верж</a:t>
            </a:r>
            <a:r>
              <a:rPr dirty="0" sz="1650" spc="-55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dirty="0" sz="1650" spc="-20">
                <a:solidFill>
                  <a:srgbClr val="FFFFFF"/>
                </a:solidFill>
                <a:latin typeface="Lucida Sans Unicode"/>
                <a:cs typeface="Lucida Sans Unicode"/>
              </a:rPr>
              <a:t>ение  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диагноза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07101" y="5859376"/>
            <a:ext cx="4298315" cy="3277870"/>
          </a:xfrm>
          <a:custGeom>
            <a:avLst/>
            <a:gdLst/>
            <a:ahLst/>
            <a:cxnLst/>
            <a:rect l="l" t="t" r="r" b="b"/>
            <a:pathLst>
              <a:path w="4298315" h="3277870">
                <a:moveTo>
                  <a:pt x="4015637" y="0"/>
                </a:moveTo>
                <a:lnTo>
                  <a:pt x="282330" y="0"/>
                </a:lnTo>
                <a:lnTo>
                  <a:pt x="236531" y="3694"/>
                </a:lnTo>
                <a:lnTo>
                  <a:pt x="193086" y="14392"/>
                </a:lnTo>
                <a:lnTo>
                  <a:pt x="152577" y="31510"/>
                </a:lnTo>
                <a:lnTo>
                  <a:pt x="115583" y="54469"/>
                </a:lnTo>
                <a:lnTo>
                  <a:pt x="82687" y="82687"/>
                </a:lnTo>
                <a:lnTo>
                  <a:pt x="54469" y="115583"/>
                </a:lnTo>
                <a:lnTo>
                  <a:pt x="31510" y="152577"/>
                </a:lnTo>
                <a:lnTo>
                  <a:pt x="14392" y="193086"/>
                </a:lnTo>
                <a:lnTo>
                  <a:pt x="3694" y="236531"/>
                </a:lnTo>
                <a:lnTo>
                  <a:pt x="0" y="282330"/>
                </a:lnTo>
                <a:lnTo>
                  <a:pt x="0" y="2995429"/>
                </a:lnTo>
                <a:lnTo>
                  <a:pt x="3694" y="3041227"/>
                </a:lnTo>
                <a:lnTo>
                  <a:pt x="14392" y="3084672"/>
                </a:lnTo>
                <a:lnTo>
                  <a:pt x="31510" y="3125182"/>
                </a:lnTo>
                <a:lnTo>
                  <a:pt x="54469" y="3162175"/>
                </a:lnTo>
                <a:lnTo>
                  <a:pt x="82687" y="3195072"/>
                </a:lnTo>
                <a:lnTo>
                  <a:pt x="115583" y="3223290"/>
                </a:lnTo>
                <a:lnTo>
                  <a:pt x="152577" y="3246248"/>
                </a:lnTo>
                <a:lnTo>
                  <a:pt x="193086" y="3263367"/>
                </a:lnTo>
                <a:lnTo>
                  <a:pt x="236531" y="3274064"/>
                </a:lnTo>
                <a:lnTo>
                  <a:pt x="282330" y="3277759"/>
                </a:lnTo>
                <a:lnTo>
                  <a:pt x="4015637" y="3277759"/>
                </a:lnTo>
                <a:lnTo>
                  <a:pt x="4061436" y="3274064"/>
                </a:lnTo>
                <a:lnTo>
                  <a:pt x="4104880" y="3263367"/>
                </a:lnTo>
                <a:lnTo>
                  <a:pt x="4145390" y="3246248"/>
                </a:lnTo>
                <a:lnTo>
                  <a:pt x="4182383" y="3223290"/>
                </a:lnTo>
                <a:lnTo>
                  <a:pt x="4215280" y="3195072"/>
                </a:lnTo>
                <a:lnTo>
                  <a:pt x="4243498" y="3162175"/>
                </a:lnTo>
                <a:lnTo>
                  <a:pt x="4266456" y="3125182"/>
                </a:lnTo>
                <a:lnTo>
                  <a:pt x="4283575" y="3084672"/>
                </a:lnTo>
                <a:lnTo>
                  <a:pt x="4294272" y="3041227"/>
                </a:lnTo>
                <a:lnTo>
                  <a:pt x="4297967" y="2995429"/>
                </a:lnTo>
                <a:lnTo>
                  <a:pt x="4297967" y="282330"/>
                </a:lnTo>
                <a:lnTo>
                  <a:pt x="4294272" y="236531"/>
                </a:lnTo>
                <a:lnTo>
                  <a:pt x="4283575" y="193086"/>
                </a:lnTo>
                <a:lnTo>
                  <a:pt x="4266456" y="152577"/>
                </a:lnTo>
                <a:lnTo>
                  <a:pt x="4243498" y="115583"/>
                </a:lnTo>
                <a:lnTo>
                  <a:pt x="4215280" y="82687"/>
                </a:lnTo>
                <a:lnTo>
                  <a:pt x="4182383" y="54469"/>
                </a:lnTo>
                <a:lnTo>
                  <a:pt x="4145390" y="31510"/>
                </a:lnTo>
                <a:lnTo>
                  <a:pt x="4104880" y="14392"/>
                </a:lnTo>
                <a:lnTo>
                  <a:pt x="4061436" y="3694"/>
                </a:lnTo>
                <a:lnTo>
                  <a:pt x="4015637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6845102" y="7106752"/>
            <a:ext cx="1024255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650" spc="-15">
                <a:solidFill>
                  <a:srgbClr val="FFFFFF"/>
                </a:solidFill>
                <a:latin typeface="Lucida Sans Unicode"/>
                <a:cs typeface="Lucida Sans Unicode"/>
              </a:rPr>
              <a:t>Лечебные  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дозы 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5" b="1">
                <a:solidFill>
                  <a:srgbClr val="FFFFFF"/>
                </a:solidFill>
                <a:latin typeface="Trebuchet MS"/>
                <a:cs typeface="Trebuchet MS"/>
              </a:rPr>
              <a:t>НМГ/НФГ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207101" y="9525579"/>
            <a:ext cx="4298315" cy="1220470"/>
          </a:xfrm>
          <a:custGeom>
            <a:avLst/>
            <a:gdLst/>
            <a:ahLst/>
            <a:cxnLst/>
            <a:rect l="l" t="t" r="r" b="b"/>
            <a:pathLst>
              <a:path w="4298315" h="1220470">
                <a:moveTo>
                  <a:pt x="4192855" y="0"/>
                </a:moveTo>
                <a:lnTo>
                  <a:pt x="105021" y="0"/>
                </a:lnTo>
                <a:lnTo>
                  <a:pt x="64138" y="8251"/>
                </a:lnTo>
                <a:lnTo>
                  <a:pt x="30756" y="30756"/>
                </a:lnTo>
                <a:lnTo>
                  <a:pt x="8251" y="64138"/>
                </a:lnTo>
                <a:lnTo>
                  <a:pt x="0" y="105021"/>
                </a:lnTo>
                <a:lnTo>
                  <a:pt x="0" y="1114818"/>
                </a:lnTo>
                <a:lnTo>
                  <a:pt x="8251" y="1155716"/>
                </a:lnTo>
                <a:lnTo>
                  <a:pt x="30756" y="1189112"/>
                </a:lnTo>
                <a:lnTo>
                  <a:pt x="64138" y="1211628"/>
                </a:lnTo>
                <a:lnTo>
                  <a:pt x="105021" y="1219885"/>
                </a:lnTo>
                <a:lnTo>
                  <a:pt x="4192855" y="1219885"/>
                </a:lnTo>
                <a:lnTo>
                  <a:pt x="4233791" y="1211628"/>
                </a:lnTo>
                <a:lnTo>
                  <a:pt x="4267199" y="1189112"/>
                </a:lnTo>
                <a:lnTo>
                  <a:pt x="4289714" y="1155716"/>
                </a:lnTo>
                <a:lnTo>
                  <a:pt x="4297967" y="1114818"/>
                </a:lnTo>
                <a:lnTo>
                  <a:pt x="4297967" y="105021"/>
                </a:lnTo>
                <a:lnTo>
                  <a:pt x="4289714" y="64138"/>
                </a:lnTo>
                <a:lnTo>
                  <a:pt x="4267199" y="30756"/>
                </a:lnTo>
                <a:lnTo>
                  <a:pt x="4233791" y="8251"/>
                </a:lnTo>
                <a:lnTo>
                  <a:pt x="4192855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6067761" y="9869497"/>
            <a:ext cx="257937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dirty="0" sz="1650" spc="-114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dirty="0" sz="1650" spc="-95">
                <a:solidFill>
                  <a:srgbClr val="FFFFFF"/>
                </a:solidFill>
                <a:latin typeface="Lucida Sans Unicode"/>
                <a:cs typeface="Lucida Sans Unicode"/>
              </a:rPr>
              <a:t>АК</a:t>
            </a:r>
            <a:r>
              <a:rPr dirty="0" sz="16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0">
                <a:solidFill>
                  <a:srgbClr val="FFFFFF"/>
                </a:solidFill>
                <a:latin typeface="Lucida Sans Unicode"/>
                <a:cs typeface="Lucida Sans Unicode"/>
              </a:rPr>
              <a:t>не</a:t>
            </a:r>
            <a:r>
              <a:rPr dirty="0" sz="16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ме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dirty="0" sz="1650" spc="-20">
                <a:solidFill>
                  <a:srgbClr val="FFFFFF"/>
                </a:solidFill>
                <a:latin typeface="Lucida Sans Unicode"/>
                <a:cs typeface="Lucida Sans Unicode"/>
              </a:rPr>
              <a:t>ее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15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16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FFFFFF"/>
                </a:solidFill>
                <a:latin typeface="Lucida Sans Unicode"/>
                <a:cs typeface="Lucida Sans Unicode"/>
              </a:rPr>
              <a:t>месяцев  </a:t>
            </a:r>
            <a:r>
              <a:rPr dirty="0" sz="1650" spc="-25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м.</a:t>
            </a:r>
            <a:r>
              <a:rPr dirty="0" sz="16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0">
                <a:solidFill>
                  <a:srgbClr val="FFFFFF"/>
                </a:solidFill>
                <a:latin typeface="Lucida Sans Unicode"/>
                <a:cs typeface="Lucida Sans Unicode"/>
              </a:rPr>
              <a:t>приложение</a:t>
            </a:r>
            <a:r>
              <a:rPr dirty="0" sz="16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15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r>
              <a:rPr dirty="0" sz="1650" spc="-29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650" spc="-195">
                <a:solidFill>
                  <a:srgbClr val="FFFFFF"/>
                </a:solidFill>
                <a:latin typeface="Lucida Sans Unicode"/>
                <a:cs typeface="Lucida Sans Unicode"/>
              </a:rPr>
              <a:t>1)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6117" y="3050804"/>
            <a:ext cx="341630" cy="6215380"/>
          </a:xfrm>
          <a:custGeom>
            <a:avLst/>
            <a:gdLst/>
            <a:ahLst/>
            <a:cxnLst/>
            <a:rect l="l" t="t" r="r" b="b"/>
            <a:pathLst>
              <a:path w="341630" h="6215380">
                <a:moveTo>
                  <a:pt x="341524" y="0"/>
                </a:moveTo>
                <a:lnTo>
                  <a:pt x="0" y="0"/>
                </a:lnTo>
                <a:lnTo>
                  <a:pt x="0" y="6215085"/>
                </a:lnTo>
                <a:lnTo>
                  <a:pt x="341524" y="6215085"/>
                </a:lnTo>
                <a:lnTo>
                  <a:pt x="3415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1045" y="5210633"/>
            <a:ext cx="307975" cy="1896110"/>
          </a:xfrm>
          <a:prstGeom prst="rect">
            <a:avLst/>
          </a:prstGeom>
        </p:spPr>
        <p:txBody>
          <a:bodyPr wrap="square" lIns="0" tIns="2603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ГОСП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ИТА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ЛЬ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ЫЙ</a:t>
            </a:r>
            <a:r>
              <a:rPr dirty="0" sz="14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ЭТА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6117" y="9431742"/>
            <a:ext cx="341630" cy="1342390"/>
          </a:xfrm>
          <a:custGeom>
            <a:avLst/>
            <a:gdLst/>
            <a:ahLst/>
            <a:cxnLst/>
            <a:rect l="l" t="t" r="r" b="b"/>
            <a:pathLst>
              <a:path w="341630" h="1342390">
                <a:moveTo>
                  <a:pt x="341524" y="0"/>
                </a:moveTo>
                <a:lnTo>
                  <a:pt x="0" y="0"/>
                </a:lnTo>
                <a:lnTo>
                  <a:pt x="0" y="1342091"/>
                </a:lnTo>
                <a:lnTo>
                  <a:pt x="341524" y="1342091"/>
                </a:lnTo>
                <a:lnTo>
                  <a:pt x="3415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13991" y="9506285"/>
            <a:ext cx="250825" cy="119697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СЛЕ</a:t>
            </a:r>
            <a:r>
              <a:rPr dirty="0" sz="11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Ы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ИСКИ</a:t>
            </a:r>
            <a:endParaRPr sz="1150">
              <a:latin typeface="Lucida Sans Unicode"/>
              <a:cs typeface="Lucida Sans Unicode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38550" y="6588252"/>
            <a:ext cx="2847340" cy="382270"/>
            <a:chOff x="8938550" y="6588252"/>
            <a:chExt cx="2847340" cy="382270"/>
          </a:xfrm>
        </p:grpSpPr>
        <p:sp>
          <p:nvSpPr>
            <p:cNvPr id="42" name="object 42"/>
            <p:cNvSpPr/>
            <p:nvPr/>
          </p:nvSpPr>
          <p:spPr>
            <a:xfrm>
              <a:off x="8938550" y="6588252"/>
              <a:ext cx="1306195" cy="382270"/>
            </a:xfrm>
            <a:custGeom>
              <a:avLst/>
              <a:gdLst/>
              <a:ahLst/>
              <a:cxnLst/>
              <a:rect l="l" t="t" r="r" b="b"/>
              <a:pathLst>
                <a:path w="1306195" h="382270">
                  <a:moveTo>
                    <a:pt x="1273168" y="0"/>
                  </a:moveTo>
                  <a:lnTo>
                    <a:pt x="32915" y="0"/>
                  </a:lnTo>
                  <a:lnTo>
                    <a:pt x="20100" y="2585"/>
                  </a:lnTo>
                  <a:lnTo>
                    <a:pt x="9638" y="9638"/>
                  </a:lnTo>
                  <a:lnTo>
                    <a:pt x="2585" y="20100"/>
                  </a:lnTo>
                  <a:lnTo>
                    <a:pt x="0" y="32915"/>
                  </a:lnTo>
                  <a:lnTo>
                    <a:pt x="0" y="348980"/>
                  </a:lnTo>
                  <a:lnTo>
                    <a:pt x="2585" y="361795"/>
                  </a:lnTo>
                  <a:lnTo>
                    <a:pt x="9638" y="372257"/>
                  </a:lnTo>
                  <a:lnTo>
                    <a:pt x="20100" y="379310"/>
                  </a:lnTo>
                  <a:lnTo>
                    <a:pt x="32915" y="381896"/>
                  </a:lnTo>
                  <a:lnTo>
                    <a:pt x="1273168" y="381896"/>
                  </a:lnTo>
                  <a:lnTo>
                    <a:pt x="1285983" y="379310"/>
                  </a:lnTo>
                  <a:lnTo>
                    <a:pt x="1296446" y="372257"/>
                  </a:lnTo>
                  <a:lnTo>
                    <a:pt x="1303498" y="361795"/>
                  </a:lnTo>
                  <a:lnTo>
                    <a:pt x="1306084" y="348980"/>
                  </a:lnTo>
                  <a:lnTo>
                    <a:pt x="1306084" y="32915"/>
                  </a:lnTo>
                  <a:lnTo>
                    <a:pt x="1303498" y="20100"/>
                  </a:lnTo>
                  <a:lnTo>
                    <a:pt x="1296446" y="9638"/>
                  </a:lnTo>
                  <a:lnTo>
                    <a:pt x="1285983" y="2585"/>
                  </a:lnTo>
                  <a:lnTo>
                    <a:pt x="1273168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574156" y="6588252"/>
              <a:ext cx="1211580" cy="382270"/>
            </a:xfrm>
            <a:custGeom>
              <a:avLst/>
              <a:gdLst/>
              <a:ahLst/>
              <a:cxnLst/>
              <a:rect l="l" t="t" r="r" b="b"/>
              <a:pathLst>
                <a:path w="1211579" h="382270">
                  <a:moveTo>
                    <a:pt x="1178240" y="0"/>
                  </a:moveTo>
                  <a:lnTo>
                    <a:pt x="32915" y="0"/>
                  </a:lnTo>
                  <a:lnTo>
                    <a:pt x="20100" y="2585"/>
                  </a:lnTo>
                  <a:lnTo>
                    <a:pt x="9638" y="9638"/>
                  </a:lnTo>
                  <a:lnTo>
                    <a:pt x="2585" y="20100"/>
                  </a:lnTo>
                  <a:lnTo>
                    <a:pt x="0" y="32915"/>
                  </a:lnTo>
                  <a:lnTo>
                    <a:pt x="0" y="348980"/>
                  </a:lnTo>
                  <a:lnTo>
                    <a:pt x="2585" y="361795"/>
                  </a:lnTo>
                  <a:lnTo>
                    <a:pt x="9638" y="372257"/>
                  </a:lnTo>
                  <a:lnTo>
                    <a:pt x="20100" y="379310"/>
                  </a:lnTo>
                  <a:lnTo>
                    <a:pt x="32915" y="381896"/>
                  </a:lnTo>
                  <a:lnTo>
                    <a:pt x="1178240" y="381896"/>
                  </a:lnTo>
                  <a:lnTo>
                    <a:pt x="1191055" y="379310"/>
                  </a:lnTo>
                  <a:lnTo>
                    <a:pt x="1201517" y="372257"/>
                  </a:lnTo>
                  <a:lnTo>
                    <a:pt x="1208570" y="361795"/>
                  </a:lnTo>
                  <a:lnTo>
                    <a:pt x="1211156" y="348980"/>
                  </a:lnTo>
                  <a:lnTo>
                    <a:pt x="1211156" y="32915"/>
                  </a:lnTo>
                  <a:lnTo>
                    <a:pt x="1208570" y="20100"/>
                  </a:lnTo>
                  <a:lnTo>
                    <a:pt x="1201517" y="9638"/>
                  </a:lnTo>
                  <a:lnTo>
                    <a:pt x="1191055" y="2585"/>
                  </a:lnTo>
                  <a:lnTo>
                    <a:pt x="1178240" y="0"/>
                  </a:lnTo>
                  <a:close/>
                </a:path>
              </a:pathLst>
            </a:custGeom>
            <a:solidFill>
              <a:srgbClr val="FCE6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1043554" y="6638383"/>
            <a:ext cx="27432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10">
                <a:solidFill>
                  <a:srgbClr val="353535"/>
                </a:solidFill>
                <a:latin typeface="Lucida Sans Unicode"/>
                <a:cs typeface="Lucida Sans Unicode"/>
              </a:rPr>
              <a:t>Да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938550" y="7208015"/>
            <a:ext cx="2235200" cy="851535"/>
          </a:xfrm>
          <a:custGeom>
            <a:avLst/>
            <a:gdLst/>
            <a:ahLst/>
            <a:cxnLst/>
            <a:rect l="l" t="t" r="r" b="b"/>
            <a:pathLst>
              <a:path w="2235200" h="851534">
                <a:moveTo>
                  <a:pt x="2161349" y="0"/>
                </a:moveTo>
                <a:lnTo>
                  <a:pt x="73287" y="0"/>
                </a:lnTo>
                <a:lnTo>
                  <a:pt x="44766" y="5761"/>
                </a:lnTo>
                <a:lnTo>
                  <a:pt x="21470" y="21470"/>
                </a:lnTo>
                <a:lnTo>
                  <a:pt x="5761" y="44766"/>
                </a:lnTo>
                <a:lnTo>
                  <a:pt x="0" y="73287"/>
                </a:lnTo>
                <a:lnTo>
                  <a:pt x="0" y="777794"/>
                </a:lnTo>
                <a:lnTo>
                  <a:pt x="5761" y="806316"/>
                </a:lnTo>
                <a:lnTo>
                  <a:pt x="21470" y="829612"/>
                </a:lnTo>
                <a:lnTo>
                  <a:pt x="44766" y="845321"/>
                </a:lnTo>
                <a:lnTo>
                  <a:pt x="73287" y="851082"/>
                </a:lnTo>
                <a:lnTo>
                  <a:pt x="2161349" y="851082"/>
                </a:lnTo>
                <a:lnTo>
                  <a:pt x="2189871" y="845321"/>
                </a:lnTo>
                <a:lnTo>
                  <a:pt x="2213167" y="829612"/>
                </a:lnTo>
                <a:lnTo>
                  <a:pt x="2228876" y="806316"/>
                </a:lnTo>
                <a:lnTo>
                  <a:pt x="2234637" y="777794"/>
                </a:lnTo>
                <a:lnTo>
                  <a:pt x="2234637" y="73287"/>
                </a:lnTo>
                <a:lnTo>
                  <a:pt x="2228876" y="44766"/>
                </a:lnTo>
                <a:lnTo>
                  <a:pt x="2213167" y="21470"/>
                </a:lnTo>
                <a:lnTo>
                  <a:pt x="2189871" y="5761"/>
                </a:lnTo>
                <a:lnTo>
                  <a:pt x="2161349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9083882" y="6638383"/>
            <a:ext cx="1944370" cy="150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1470">
              <a:lnSpc>
                <a:spcPct val="100000"/>
              </a:lnSpc>
              <a:spcBef>
                <a:spcPts val="100"/>
              </a:spcBef>
            </a:pPr>
            <a:r>
              <a:rPr dirty="0" sz="1650" spc="-60">
                <a:solidFill>
                  <a:srgbClr val="353535"/>
                </a:solidFill>
                <a:latin typeface="Lucida Sans Unicode"/>
                <a:cs typeface="Lucida Sans Unicode"/>
              </a:rPr>
              <a:t>Нет</a:t>
            </a:r>
            <a:endParaRPr sz="1650">
              <a:latin typeface="Lucida Sans Unicode"/>
              <a:cs typeface="Lucida Sans Unicode"/>
            </a:endParaRPr>
          </a:p>
          <a:p>
            <a:pPr algn="ctr">
              <a:lnSpc>
                <a:spcPts val="1980"/>
              </a:lnSpc>
              <a:spcBef>
                <a:spcPts val="1780"/>
              </a:spcBef>
            </a:pPr>
            <a:r>
              <a:rPr dirty="0" sz="1650" spc="15" b="1">
                <a:solidFill>
                  <a:srgbClr val="353535"/>
                </a:solidFill>
                <a:latin typeface="Trebuchet MS"/>
                <a:cs typeface="Trebuchet MS"/>
              </a:rPr>
              <a:t>НМГ/НФГ</a:t>
            </a:r>
            <a:endParaRPr sz="1650">
              <a:latin typeface="Trebuchet MS"/>
              <a:cs typeface="Trebuchet MS"/>
            </a:endParaRPr>
          </a:p>
          <a:p>
            <a:pPr algn="ctr" marL="12700" marR="5080" indent="635">
              <a:lnSpc>
                <a:spcPts val="1980"/>
              </a:lnSpc>
              <a:spcBef>
                <a:spcPts val="65"/>
              </a:spcBef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sz="1650" spc="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20">
                <a:solidFill>
                  <a:srgbClr val="353535"/>
                </a:solidFill>
                <a:latin typeface="Lucida Sans Unicode"/>
                <a:cs typeface="Lucida Sans Unicode"/>
              </a:rPr>
              <a:t>профи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лакт</a:t>
            </a:r>
            <a:r>
              <a:rPr dirty="0" sz="1650" spc="5">
                <a:solidFill>
                  <a:srgbClr val="353535"/>
                </a:solidFill>
                <a:latin typeface="Lucida Sans Unicode"/>
                <a:cs typeface="Lucida Sans Unicode"/>
              </a:rPr>
              <a:t>ич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650" spc="-75">
                <a:solidFill>
                  <a:srgbClr val="353535"/>
                </a:solidFill>
                <a:latin typeface="Lucida Sans Unicode"/>
                <a:cs typeface="Lucida Sans Unicode"/>
              </a:rPr>
              <a:t>ских 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38550" y="8287144"/>
            <a:ext cx="2847340" cy="850265"/>
          </a:xfrm>
          <a:custGeom>
            <a:avLst/>
            <a:gdLst/>
            <a:ahLst/>
            <a:cxnLst/>
            <a:rect l="l" t="t" r="r" b="b"/>
            <a:pathLst>
              <a:path w="2847340" h="850265">
                <a:moveTo>
                  <a:pt x="2773565" y="0"/>
                </a:moveTo>
                <a:lnTo>
                  <a:pt x="73196" y="0"/>
                </a:lnTo>
                <a:lnTo>
                  <a:pt x="44689" y="5746"/>
                </a:lnTo>
                <a:lnTo>
                  <a:pt x="21424" y="21424"/>
                </a:lnTo>
                <a:lnTo>
                  <a:pt x="5746" y="44689"/>
                </a:lnTo>
                <a:lnTo>
                  <a:pt x="0" y="73196"/>
                </a:lnTo>
                <a:lnTo>
                  <a:pt x="0" y="776794"/>
                </a:lnTo>
                <a:lnTo>
                  <a:pt x="5746" y="805302"/>
                </a:lnTo>
                <a:lnTo>
                  <a:pt x="21424" y="828566"/>
                </a:lnTo>
                <a:lnTo>
                  <a:pt x="44689" y="844244"/>
                </a:lnTo>
                <a:lnTo>
                  <a:pt x="73196" y="849991"/>
                </a:lnTo>
                <a:lnTo>
                  <a:pt x="2773565" y="849991"/>
                </a:lnTo>
                <a:lnTo>
                  <a:pt x="2802072" y="844244"/>
                </a:lnTo>
                <a:lnTo>
                  <a:pt x="2825337" y="828566"/>
                </a:lnTo>
                <a:lnTo>
                  <a:pt x="2841015" y="805302"/>
                </a:lnTo>
                <a:lnTo>
                  <a:pt x="2846762" y="776794"/>
                </a:lnTo>
                <a:lnTo>
                  <a:pt x="2846762" y="73196"/>
                </a:lnTo>
                <a:lnTo>
                  <a:pt x="2841015" y="44689"/>
                </a:lnTo>
                <a:lnTo>
                  <a:pt x="2825337" y="21424"/>
                </a:lnTo>
                <a:lnTo>
                  <a:pt x="2802072" y="5746"/>
                </a:lnTo>
                <a:lnTo>
                  <a:pt x="2773565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082791" y="8320454"/>
            <a:ext cx="2559050" cy="77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0">
              <a:lnSpc>
                <a:spcPts val="1980"/>
              </a:lnSpc>
              <a:spcBef>
                <a:spcPts val="100"/>
              </a:spcBef>
            </a:pPr>
            <a:r>
              <a:rPr dirty="0" sz="1650" spc="15" b="1">
                <a:solidFill>
                  <a:srgbClr val="353535"/>
                </a:solidFill>
                <a:latin typeface="Trebuchet MS"/>
                <a:cs typeface="Trebuchet MS"/>
              </a:rPr>
              <a:t>НМГ/НФГ</a:t>
            </a:r>
            <a:endParaRPr sz="1650">
              <a:latin typeface="Trebuchet MS"/>
              <a:cs typeface="Trebuchet MS"/>
            </a:endParaRPr>
          </a:p>
          <a:p>
            <a:pPr marL="12700" marR="5080" indent="219075">
              <a:lnSpc>
                <a:spcPts val="1980"/>
              </a:lnSpc>
              <a:spcBef>
                <a:spcPts val="60"/>
              </a:spcBef>
            </a:pPr>
            <a:r>
              <a:rPr dirty="0" sz="1650" spc="70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sz="1650" spc="-35">
                <a:solidFill>
                  <a:srgbClr val="353535"/>
                </a:solidFill>
                <a:latin typeface="Lucida Sans Unicode"/>
                <a:cs typeface="Lucida Sans Unicode"/>
              </a:rPr>
              <a:t>профилактических </a:t>
            </a:r>
            <a:r>
              <a:rPr dirty="0" sz="165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15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65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5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1650" spc="-6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650" spc="-10">
                <a:solidFill>
                  <a:srgbClr val="353535"/>
                </a:solidFill>
                <a:latin typeface="Lucida Sans Unicode"/>
                <a:cs typeface="Lucida Sans Unicode"/>
              </a:rPr>
              <a:t>лее</a:t>
            </a:r>
            <a:r>
              <a:rPr dirty="0" sz="165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">
                <a:solidFill>
                  <a:srgbClr val="353535"/>
                </a:solidFill>
                <a:latin typeface="Lucida Sans Unicode"/>
                <a:cs typeface="Lucida Sans Unicode"/>
              </a:rPr>
              <a:t>вы</a:t>
            </a:r>
            <a:r>
              <a:rPr dirty="0" sz="165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оких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8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650">
              <a:latin typeface="Lucida Sans Unicode"/>
              <a:cs typeface="Lucida Sans Unicode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6663" y="2049145"/>
            <a:ext cx="18924270" cy="7578090"/>
            <a:chOff x="576663" y="2049145"/>
            <a:chExt cx="18924270" cy="7578090"/>
          </a:xfrm>
        </p:grpSpPr>
        <p:sp>
          <p:nvSpPr>
            <p:cNvPr id="50" name="object 50"/>
            <p:cNvSpPr/>
            <p:nvPr/>
          </p:nvSpPr>
          <p:spPr>
            <a:xfrm>
              <a:off x="2684183" y="2719103"/>
              <a:ext cx="4416425" cy="3736340"/>
            </a:xfrm>
            <a:custGeom>
              <a:avLst/>
              <a:gdLst/>
              <a:ahLst/>
              <a:cxnLst/>
              <a:rect l="l" t="t" r="r" b="b"/>
              <a:pathLst>
                <a:path w="4416425" h="3736340">
                  <a:moveTo>
                    <a:pt x="472452" y="3507448"/>
                  </a:moveTo>
                  <a:lnTo>
                    <a:pt x="354342" y="3507448"/>
                  </a:lnTo>
                  <a:lnTo>
                    <a:pt x="354342" y="3278848"/>
                  </a:lnTo>
                  <a:lnTo>
                    <a:pt x="118110" y="3278848"/>
                  </a:lnTo>
                  <a:lnTo>
                    <a:pt x="118110" y="3507448"/>
                  </a:lnTo>
                  <a:lnTo>
                    <a:pt x="0" y="3507448"/>
                  </a:lnTo>
                  <a:lnTo>
                    <a:pt x="236220" y="3736035"/>
                  </a:lnTo>
                  <a:lnTo>
                    <a:pt x="472452" y="3507448"/>
                  </a:lnTo>
                  <a:close/>
                </a:path>
                <a:path w="4416425" h="3736340">
                  <a:moveTo>
                    <a:pt x="472452" y="1676527"/>
                  </a:moveTo>
                  <a:lnTo>
                    <a:pt x="354342" y="1676527"/>
                  </a:lnTo>
                  <a:lnTo>
                    <a:pt x="354342" y="1447939"/>
                  </a:lnTo>
                  <a:lnTo>
                    <a:pt x="118110" y="1447939"/>
                  </a:lnTo>
                  <a:lnTo>
                    <a:pt x="118110" y="1676527"/>
                  </a:lnTo>
                  <a:lnTo>
                    <a:pt x="0" y="1676527"/>
                  </a:lnTo>
                  <a:lnTo>
                    <a:pt x="236220" y="1905114"/>
                  </a:lnTo>
                  <a:lnTo>
                    <a:pt x="472452" y="1676527"/>
                  </a:lnTo>
                  <a:close/>
                </a:path>
                <a:path w="4416425" h="3736340">
                  <a:moveTo>
                    <a:pt x="2381935" y="228600"/>
                  </a:moveTo>
                  <a:lnTo>
                    <a:pt x="2263825" y="228600"/>
                  </a:lnTo>
                  <a:lnTo>
                    <a:pt x="2263825" y="0"/>
                  </a:lnTo>
                  <a:lnTo>
                    <a:pt x="2027593" y="0"/>
                  </a:lnTo>
                  <a:lnTo>
                    <a:pt x="2027593" y="228600"/>
                  </a:lnTo>
                  <a:lnTo>
                    <a:pt x="1909470" y="228600"/>
                  </a:lnTo>
                  <a:lnTo>
                    <a:pt x="2145703" y="457187"/>
                  </a:lnTo>
                  <a:lnTo>
                    <a:pt x="2381935" y="228600"/>
                  </a:lnTo>
                  <a:close/>
                </a:path>
                <a:path w="4416425" h="3736340">
                  <a:moveTo>
                    <a:pt x="4415802" y="3507448"/>
                  </a:moveTo>
                  <a:lnTo>
                    <a:pt x="4297692" y="3507448"/>
                  </a:lnTo>
                  <a:lnTo>
                    <a:pt x="4297692" y="3278848"/>
                  </a:lnTo>
                  <a:lnTo>
                    <a:pt x="4061460" y="3278848"/>
                  </a:lnTo>
                  <a:lnTo>
                    <a:pt x="4061460" y="3507448"/>
                  </a:lnTo>
                  <a:lnTo>
                    <a:pt x="3943350" y="3507448"/>
                  </a:lnTo>
                  <a:lnTo>
                    <a:pt x="4179570" y="3736035"/>
                  </a:lnTo>
                  <a:lnTo>
                    <a:pt x="4415802" y="3507448"/>
                  </a:lnTo>
                  <a:close/>
                </a:path>
                <a:path w="4416425" h="3736340">
                  <a:moveTo>
                    <a:pt x="4415802" y="1676527"/>
                  </a:moveTo>
                  <a:lnTo>
                    <a:pt x="4297692" y="1676527"/>
                  </a:lnTo>
                  <a:lnTo>
                    <a:pt x="4297692" y="1447939"/>
                  </a:lnTo>
                  <a:lnTo>
                    <a:pt x="4061460" y="1447939"/>
                  </a:lnTo>
                  <a:lnTo>
                    <a:pt x="4061460" y="1676527"/>
                  </a:lnTo>
                  <a:lnTo>
                    <a:pt x="3943350" y="1676527"/>
                  </a:lnTo>
                  <a:lnTo>
                    <a:pt x="4179570" y="1905114"/>
                  </a:lnTo>
                  <a:lnTo>
                    <a:pt x="4415802" y="167652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76663" y="9344997"/>
              <a:ext cx="18910935" cy="0"/>
            </a:xfrm>
            <a:custGeom>
              <a:avLst/>
              <a:gdLst/>
              <a:ahLst/>
              <a:cxnLst/>
              <a:rect l="l" t="t" r="r" b="b"/>
              <a:pathLst>
                <a:path w="18910935" h="0">
                  <a:moveTo>
                    <a:pt x="0" y="0"/>
                  </a:moveTo>
                  <a:lnTo>
                    <a:pt x="18910583" y="0"/>
                  </a:lnTo>
                </a:path>
              </a:pathLst>
            </a:custGeom>
            <a:ln w="27278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684183" y="9137136"/>
              <a:ext cx="4416425" cy="457200"/>
            </a:xfrm>
            <a:custGeom>
              <a:avLst/>
              <a:gdLst/>
              <a:ahLst/>
              <a:cxnLst/>
              <a:rect l="l" t="t" r="r" b="b"/>
              <a:pathLst>
                <a:path w="4416425" h="457200">
                  <a:moveTo>
                    <a:pt x="472452" y="228600"/>
                  </a:moveTo>
                  <a:lnTo>
                    <a:pt x="354342" y="228600"/>
                  </a:lnTo>
                  <a:lnTo>
                    <a:pt x="354342" y="0"/>
                  </a:lnTo>
                  <a:lnTo>
                    <a:pt x="118110" y="0"/>
                  </a:lnTo>
                  <a:lnTo>
                    <a:pt x="118110" y="228600"/>
                  </a:lnTo>
                  <a:lnTo>
                    <a:pt x="0" y="228600"/>
                  </a:lnTo>
                  <a:lnTo>
                    <a:pt x="236220" y="457187"/>
                  </a:lnTo>
                  <a:lnTo>
                    <a:pt x="472452" y="228600"/>
                  </a:lnTo>
                  <a:close/>
                </a:path>
                <a:path w="4416425" h="457200">
                  <a:moveTo>
                    <a:pt x="4415802" y="228600"/>
                  </a:moveTo>
                  <a:lnTo>
                    <a:pt x="4297692" y="228600"/>
                  </a:lnTo>
                  <a:lnTo>
                    <a:pt x="4297692" y="0"/>
                  </a:lnTo>
                  <a:lnTo>
                    <a:pt x="4061460" y="0"/>
                  </a:lnTo>
                  <a:lnTo>
                    <a:pt x="4061460" y="228600"/>
                  </a:lnTo>
                  <a:lnTo>
                    <a:pt x="3943350" y="228600"/>
                  </a:lnTo>
                  <a:lnTo>
                    <a:pt x="4179570" y="457187"/>
                  </a:lnTo>
                  <a:lnTo>
                    <a:pt x="4415802" y="2286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396819" y="2719103"/>
              <a:ext cx="4336415" cy="6908165"/>
            </a:xfrm>
            <a:custGeom>
              <a:avLst/>
              <a:gdLst/>
              <a:ahLst/>
              <a:cxnLst/>
              <a:rect l="l" t="t" r="r" b="b"/>
              <a:pathLst>
                <a:path w="4336415" h="6908165">
                  <a:moveTo>
                    <a:pt x="472465" y="4403814"/>
                  </a:moveTo>
                  <a:lnTo>
                    <a:pt x="354342" y="4403814"/>
                  </a:lnTo>
                  <a:lnTo>
                    <a:pt x="354342" y="4254322"/>
                  </a:lnTo>
                  <a:lnTo>
                    <a:pt x="118110" y="4254322"/>
                  </a:lnTo>
                  <a:lnTo>
                    <a:pt x="118110" y="4403814"/>
                  </a:lnTo>
                  <a:lnTo>
                    <a:pt x="0" y="4403814"/>
                  </a:lnTo>
                  <a:lnTo>
                    <a:pt x="236232" y="4553293"/>
                  </a:lnTo>
                  <a:lnTo>
                    <a:pt x="472465" y="4403814"/>
                  </a:lnTo>
                  <a:close/>
                </a:path>
                <a:path w="4336415" h="6908165">
                  <a:moveTo>
                    <a:pt x="472465" y="3761130"/>
                  </a:moveTo>
                  <a:lnTo>
                    <a:pt x="354342" y="3761130"/>
                  </a:lnTo>
                  <a:lnTo>
                    <a:pt x="354342" y="3611651"/>
                  </a:lnTo>
                  <a:lnTo>
                    <a:pt x="118110" y="3611651"/>
                  </a:lnTo>
                  <a:lnTo>
                    <a:pt x="118110" y="3761130"/>
                  </a:lnTo>
                  <a:lnTo>
                    <a:pt x="0" y="3761130"/>
                  </a:lnTo>
                  <a:lnTo>
                    <a:pt x="236232" y="3910622"/>
                  </a:lnTo>
                  <a:lnTo>
                    <a:pt x="472465" y="3761130"/>
                  </a:lnTo>
                  <a:close/>
                </a:path>
                <a:path w="4336415" h="6908165">
                  <a:moveTo>
                    <a:pt x="1213332" y="2928048"/>
                  </a:moveTo>
                  <a:lnTo>
                    <a:pt x="1095222" y="2928048"/>
                  </a:lnTo>
                  <a:lnTo>
                    <a:pt x="1095222" y="2699461"/>
                  </a:lnTo>
                  <a:lnTo>
                    <a:pt x="858989" y="2699461"/>
                  </a:lnTo>
                  <a:lnTo>
                    <a:pt x="858989" y="2928048"/>
                  </a:lnTo>
                  <a:lnTo>
                    <a:pt x="740879" y="2928048"/>
                  </a:lnTo>
                  <a:lnTo>
                    <a:pt x="977112" y="3156648"/>
                  </a:lnTo>
                  <a:lnTo>
                    <a:pt x="1213332" y="2928048"/>
                  </a:lnTo>
                  <a:close/>
                </a:path>
                <a:path w="4336415" h="6908165">
                  <a:moveTo>
                    <a:pt x="1213332" y="1661248"/>
                  </a:moveTo>
                  <a:lnTo>
                    <a:pt x="1095222" y="1661248"/>
                  </a:lnTo>
                  <a:lnTo>
                    <a:pt x="1095222" y="1432661"/>
                  </a:lnTo>
                  <a:lnTo>
                    <a:pt x="858989" y="1432661"/>
                  </a:lnTo>
                  <a:lnTo>
                    <a:pt x="858989" y="1661248"/>
                  </a:lnTo>
                  <a:lnTo>
                    <a:pt x="740879" y="1661248"/>
                  </a:lnTo>
                  <a:lnTo>
                    <a:pt x="977112" y="1889848"/>
                  </a:lnTo>
                  <a:lnTo>
                    <a:pt x="1213332" y="1661248"/>
                  </a:lnTo>
                  <a:close/>
                </a:path>
                <a:path w="4336415" h="6908165">
                  <a:moveTo>
                    <a:pt x="1289177" y="6448679"/>
                  </a:moveTo>
                  <a:lnTo>
                    <a:pt x="731608" y="6448679"/>
                  </a:lnTo>
                  <a:lnTo>
                    <a:pt x="731608" y="6479235"/>
                  </a:lnTo>
                  <a:lnTo>
                    <a:pt x="1289177" y="6479235"/>
                  </a:lnTo>
                  <a:lnTo>
                    <a:pt x="1289177" y="6448679"/>
                  </a:lnTo>
                  <a:close/>
                </a:path>
                <a:path w="4336415" h="6908165">
                  <a:moveTo>
                    <a:pt x="1289177" y="6418034"/>
                  </a:moveTo>
                  <a:lnTo>
                    <a:pt x="731608" y="6418034"/>
                  </a:lnTo>
                  <a:lnTo>
                    <a:pt x="731608" y="6433312"/>
                  </a:lnTo>
                  <a:lnTo>
                    <a:pt x="1289177" y="6433312"/>
                  </a:lnTo>
                  <a:lnTo>
                    <a:pt x="1289177" y="6418034"/>
                  </a:lnTo>
                  <a:close/>
                </a:path>
                <a:path w="4336415" h="6908165">
                  <a:moveTo>
                    <a:pt x="1567954" y="6655448"/>
                  </a:moveTo>
                  <a:lnTo>
                    <a:pt x="1289177" y="6655448"/>
                  </a:lnTo>
                  <a:lnTo>
                    <a:pt x="1289177" y="6494602"/>
                  </a:lnTo>
                  <a:lnTo>
                    <a:pt x="731608" y="6494602"/>
                  </a:lnTo>
                  <a:lnTo>
                    <a:pt x="731608" y="6655448"/>
                  </a:lnTo>
                  <a:lnTo>
                    <a:pt x="452818" y="6655448"/>
                  </a:lnTo>
                  <a:lnTo>
                    <a:pt x="1010386" y="6907962"/>
                  </a:lnTo>
                  <a:lnTo>
                    <a:pt x="1567954" y="6655448"/>
                  </a:lnTo>
                  <a:close/>
                </a:path>
                <a:path w="4336415" h="6908165">
                  <a:moveTo>
                    <a:pt x="2045868" y="3761130"/>
                  </a:moveTo>
                  <a:lnTo>
                    <a:pt x="1927479" y="3761130"/>
                  </a:lnTo>
                  <a:lnTo>
                    <a:pt x="1927479" y="3611651"/>
                  </a:lnTo>
                  <a:lnTo>
                    <a:pt x="1690712" y="3611651"/>
                  </a:lnTo>
                  <a:lnTo>
                    <a:pt x="1690712" y="3761130"/>
                  </a:lnTo>
                  <a:lnTo>
                    <a:pt x="1572323" y="3761130"/>
                  </a:lnTo>
                  <a:lnTo>
                    <a:pt x="1809102" y="3910622"/>
                  </a:lnTo>
                  <a:lnTo>
                    <a:pt x="2045868" y="3761130"/>
                  </a:lnTo>
                  <a:close/>
                </a:path>
                <a:path w="4336415" h="6908165">
                  <a:moveTo>
                    <a:pt x="2268461" y="5413654"/>
                  </a:moveTo>
                  <a:lnTo>
                    <a:pt x="2150351" y="5413654"/>
                  </a:lnTo>
                  <a:lnTo>
                    <a:pt x="2150351" y="4254322"/>
                  </a:lnTo>
                  <a:lnTo>
                    <a:pt x="1914118" y="4254322"/>
                  </a:lnTo>
                  <a:lnTo>
                    <a:pt x="1914118" y="5413654"/>
                  </a:lnTo>
                  <a:lnTo>
                    <a:pt x="1796008" y="5413654"/>
                  </a:lnTo>
                  <a:lnTo>
                    <a:pt x="2032228" y="5649887"/>
                  </a:lnTo>
                  <a:lnTo>
                    <a:pt x="2268461" y="5413654"/>
                  </a:lnTo>
                  <a:close/>
                </a:path>
                <a:path w="4336415" h="6908165">
                  <a:moveTo>
                    <a:pt x="2719095" y="228600"/>
                  </a:moveTo>
                  <a:lnTo>
                    <a:pt x="2600985" y="228600"/>
                  </a:lnTo>
                  <a:lnTo>
                    <a:pt x="2600985" y="0"/>
                  </a:lnTo>
                  <a:lnTo>
                    <a:pt x="2364752" y="0"/>
                  </a:lnTo>
                  <a:lnTo>
                    <a:pt x="2364752" y="228600"/>
                  </a:lnTo>
                  <a:lnTo>
                    <a:pt x="2246642" y="228600"/>
                  </a:lnTo>
                  <a:lnTo>
                    <a:pt x="2482875" y="457187"/>
                  </a:lnTo>
                  <a:lnTo>
                    <a:pt x="2719095" y="228600"/>
                  </a:lnTo>
                  <a:close/>
                </a:path>
                <a:path w="4336415" h="6908165">
                  <a:moveTo>
                    <a:pt x="4336161" y="2928048"/>
                  </a:moveTo>
                  <a:lnTo>
                    <a:pt x="4218038" y="2928048"/>
                  </a:lnTo>
                  <a:lnTo>
                    <a:pt x="4218038" y="2699461"/>
                  </a:lnTo>
                  <a:lnTo>
                    <a:pt x="3981818" y="2699461"/>
                  </a:lnTo>
                  <a:lnTo>
                    <a:pt x="3981818" y="2928048"/>
                  </a:lnTo>
                  <a:lnTo>
                    <a:pt x="3863695" y="2928048"/>
                  </a:lnTo>
                  <a:lnTo>
                    <a:pt x="4099928" y="3156648"/>
                  </a:lnTo>
                  <a:lnTo>
                    <a:pt x="4336161" y="2928048"/>
                  </a:lnTo>
                  <a:close/>
                </a:path>
                <a:path w="4336415" h="6908165">
                  <a:moveTo>
                    <a:pt x="4336161" y="1661248"/>
                  </a:moveTo>
                  <a:lnTo>
                    <a:pt x="4218038" y="1661248"/>
                  </a:lnTo>
                  <a:lnTo>
                    <a:pt x="4218038" y="1432661"/>
                  </a:lnTo>
                  <a:lnTo>
                    <a:pt x="3981818" y="1432661"/>
                  </a:lnTo>
                  <a:lnTo>
                    <a:pt x="3981818" y="1661248"/>
                  </a:lnTo>
                  <a:lnTo>
                    <a:pt x="3863695" y="1661248"/>
                  </a:lnTo>
                  <a:lnTo>
                    <a:pt x="4099928" y="1889848"/>
                  </a:lnTo>
                  <a:lnTo>
                    <a:pt x="4336161" y="166124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286643" y="9235883"/>
              <a:ext cx="232410" cy="64769"/>
            </a:xfrm>
            <a:custGeom>
              <a:avLst/>
              <a:gdLst/>
              <a:ahLst/>
              <a:cxnLst/>
              <a:rect l="l" t="t" r="r" b="b"/>
              <a:pathLst>
                <a:path w="232409" h="64770">
                  <a:moveTo>
                    <a:pt x="0" y="0"/>
                  </a:moveTo>
                  <a:lnTo>
                    <a:pt x="232229" y="0"/>
                  </a:lnTo>
                </a:path>
                <a:path w="232409" h="64770">
                  <a:moveTo>
                    <a:pt x="0" y="30551"/>
                  </a:moveTo>
                  <a:lnTo>
                    <a:pt x="232229" y="30551"/>
                  </a:lnTo>
                </a:path>
                <a:path w="232409" h="64770">
                  <a:moveTo>
                    <a:pt x="0" y="64376"/>
                  </a:moveTo>
                  <a:lnTo>
                    <a:pt x="232229" y="64376"/>
                  </a:lnTo>
                </a:path>
              </a:pathLst>
            </a:custGeom>
            <a:ln w="141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972463" y="9137136"/>
              <a:ext cx="1115695" cy="490220"/>
            </a:xfrm>
            <a:custGeom>
              <a:avLst/>
              <a:gdLst/>
              <a:ahLst/>
              <a:cxnLst/>
              <a:rect l="l" t="t" r="r" b="b"/>
              <a:pathLst>
                <a:path w="1115694" h="490220">
                  <a:moveTo>
                    <a:pt x="836352" y="0"/>
                  </a:moveTo>
                  <a:lnTo>
                    <a:pt x="278784" y="0"/>
                  </a:lnTo>
                  <a:lnTo>
                    <a:pt x="278784" y="15275"/>
                  </a:lnTo>
                  <a:lnTo>
                    <a:pt x="836352" y="15275"/>
                  </a:lnTo>
                  <a:lnTo>
                    <a:pt x="836352" y="0"/>
                  </a:lnTo>
                  <a:close/>
                </a:path>
                <a:path w="1115694" h="490220">
                  <a:moveTo>
                    <a:pt x="836352" y="30642"/>
                  </a:moveTo>
                  <a:lnTo>
                    <a:pt x="278784" y="30642"/>
                  </a:lnTo>
                  <a:lnTo>
                    <a:pt x="278784" y="61194"/>
                  </a:lnTo>
                  <a:lnTo>
                    <a:pt x="836352" y="61194"/>
                  </a:lnTo>
                  <a:lnTo>
                    <a:pt x="836352" y="30642"/>
                  </a:lnTo>
                  <a:close/>
                </a:path>
                <a:path w="1115694" h="490220">
                  <a:moveTo>
                    <a:pt x="1115136" y="237412"/>
                  </a:moveTo>
                  <a:lnTo>
                    <a:pt x="0" y="237412"/>
                  </a:lnTo>
                  <a:lnTo>
                    <a:pt x="557568" y="489918"/>
                  </a:lnTo>
                  <a:lnTo>
                    <a:pt x="1115136" y="237412"/>
                  </a:lnTo>
                  <a:close/>
                </a:path>
                <a:path w="1115694" h="490220">
                  <a:moveTo>
                    <a:pt x="836352" y="76561"/>
                  </a:moveTo>
                  <a:lnTo>
                    <a:pt x="278784" y="76561"/>
                  </a:lnTo>
                  <a:lnTo>
                    <a:pt x="278784" y="237412"/>
                  </a:lnTo>
                  <a:lnTo>
                    <a:pt x="836352" y="237412"/>
                  </a:lnTo>
                  <a:lnTo>
                    <a:pt x="836352" y="7656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409461" y="9235883"/>
              <a:ext cx="232410" cy="64769"/>
            </a:xfrm>
            <a:custGeom>
              <a:avLst/>
              <a:gdLst/>
              <a:ahLst/>
              <a:cxnLst/>
              <a:rect l="l" t="t" r="r" b="b"/>
              <a:pathLst>
                <a:path w="232409" h="64770">
                  <a:moveTo>
                    <a:pt x="0" y="0"/>
                  </a:moveTo>
                  <a:lnTo>
                    <a:pt x="232229" y="0"/>
                  </a:lnTo>
                </a:path>
                <a:path w="232409" h="64770">
                  <a:moveTo>
                    <a:pt x="0" y="30551"/>
                  </a:moveTo>
                  <a:lnTo>
                    <a:pt x="232229" y="30551"/>
                  </a:lnTo>
                </a:path>
                <a:path w="232409" h="64770">
                  <a:moveTo>
                    <a:pt x="0" y="64376"/>
                  </a:moveTo>
                  <a:lnTo>
                    <a:pt x="232229" y="64376"/>
                  </a:lnTo>
                </a:path>
              </a:pathLst>
            </a:custGeom>
            <a:ln w="14184">
              <a:solidFill>
                <a:srgbClr val="ECEC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7065295" y="2719103"/>
              <a:ext cx="473075" cy="6854825"/>
            </a:xfrm>
            <a:custGeom>
              <a:avLst/>
              <a:gdLst/>
              <a:ahLst/>
              <a:cxnLst/>
              <a:rect l="l" t="t" r="r" b="b"/>
              <a:pathLst>
                <a:path w="473075" h="6854825">
                  <a:moveTo>
                    <a:pt x="472452" y="6625895"/>
                  </a:moveTo>
                  <a:lnTo>
                    <a:pt x="354342" y="6625895"/>
                  </a:lnTo>
                  <a:lnTo>
                    <a:pt x="354342" y="6397307"/>
                  </a:lnTo>
                  <a:lnTo>
                    <a:pt x="118110" y="6397307"/>
                  </a:lnTo>
                  <a:lnTo>
                    <a:pt x="118110" y="6625895"/>
                  </a:lnTo>
                  <a:lnTo>
                    <a:pt x="0" y="6625895"/>
                  </a:lnTo>
                  <a:lnTo>
                    <a:pt x="236232" y="6854495"/>
                  </a:lnTo>
                  <a:lnTo>
                    <a:pt x="472452" y="6625895"/>
                  </a:lnTo>
                  <a:close/>
                </a:path>
                <a:path w="473075" h="6854825">
                  <a:moveTo>
                    <a:pt x="472452" y="2967329"/>
                  </a:moveTo>
                  <a:lnTo>
                    <a:pt x="354342" y="2967329"/>
                  </a:lnTo>
                  <a:lnTo>
                    <a:pt x="354342" y="2738742"/>
                  </a:lnTo>
                  <a:lnTo>
                    <a:pt x="118110" y="2738742"/>
                  </a:lnTo>
                  <a:lnTo>
                    <a:pt x="118110" y="2967329"/>
                  </a:lnTo>
                  <a:lnTo>
                    <a:pt x="0" y="2967329"/>
                  </a:lnTo>
                  <a:lnTo>
                    <a:pt x="236232" y="3195929"/>
                  </a:lnTo>
                  <a:lnTo>
                    <a:pt x="472452" y="2967329"/>
                  </a:lnTo>
                  <a:close/>
                </a:path>
                <a:path w="473075" h="6854825">
                  <a:moveTo>
                    <a:pt x="472452" y="1661248"/>
                  </a:moveTo>
                  <a:lnTo>
                    <a:pt x="354342" y="1661248"/>
                  </a:lnTo>
                  <a:lnTo>
                    <a:pt x="354342" y="1432661"/>
                  </a:lnTo>
                  <a:lnTo>
                    <a:pt x="118110" y="1432661"/>
                  </a:lnTo>
                  <a:lnTo>
                    <a:pt x="118110" y="1661248"/>
                  </a:lnTo>
                  <a:lnTo>
                    <a:pt x="0" y="1661248"/>
                  </a:lnTo>
                  <a:lnTo>
                    <a:pt x="236232" y="1889848"/>
                  </a:lnTo>
                  <a:lnTo>
                    <a:pt x="472452" y="1661248"/>
                  </a:lnTo>
                  <a:close/>
                </a:path>
                <a:path w="473075" h="6854825">
                  <a:moveTo>
                    <a:pt x="472452" y="228600"/>
                  </a:moveTo>
                  <a:lnTo>
                    <a:pt x="354342" y="228600"/>
                  </a:lnTo>
                  <a:lnTo>
                    <a:pt x="354342" y="0"/>
                  </a:lnTo>
                  <a:lnTo>
                    <a:pt x="118110" y="0"/>
                  </a:lnTo>
                  <a:lnTo>
                    <a:pt x="118110" y="228600"/>
                  </a:lnTo>
                  <a:lnTo>
                    <a:pt x="0" y="228600"/>
                  </a:lnTo>
                  <a:lnTo>
                    <a:pt x="236232" y="457187"/>
                  </a:lnTo>
                  <a:lnTo>
                    <a:pt x="472452" y="2286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136413" y="2062784"/>
              <a:ext cx="18350865" cy="696595"/>
            </a:xfrm>
            <a:custGeom>
              <a:avLst/>
              <a:gdLst/>
              <a:ahLst/>
              <a:cxnLst/>
              <a:rect l="l" t="t" r="r" b="b"/>
              <a:pathLst>
                <a:path w="18350865" h="696594">
                  <a:moveTo>
                    <a:pt x="18234627" y="0"/>
                  </a:moveTo>
                  <a:lnTo>
                    <a:pt x="116023" y="0"/>
                  </a:lnTo>
                  <a:lnTo>
                    <a:pt x="70851" y="9114"/>
                  </a:lnTo>
                  <a:lnTo>
                    <a:pt x="33972" y="33972"/>
                  </a:lnTo>
                  <a:lnTo>
                    <a:pt x="9114" y="70851"/>
                  </a:lnTo>
                  <a:lnTo>
                    <a:pt x="0" y="116023"/>
                  </a:lnTo>
                  <a:lnTo>
                    <a:pt x="0" y="580118"/>
                  </a:lnTo>
                  <a:lnTo>
                    <a:pt x="9114" y="625290"/>
                  </a:lnTo>
                  <a:lnTo>
                    <a:pt x="33972" y="662169"/>
                  </a:lnTo>
                  <a:lnTo>
                    <a:pt x="70851" y="687027"/>
                  </a:lnTo>
                  <a:lnTo>
                    <a:pt x="116023" y="696141"/>
                  </a:lnTo>
                  <a:lnTo>
                    <a:pt x="18234627" y="696141"/>
                  </a:lnTo>
                  <a:lnTo>
                    <a:pt x="18279800" y="687027"/>
                  </a:lnTo>
                  <a:lnTo>
                    <a:pt x="18316678" y="662169"/>
                  </a:lnTo>
                  <a:lnTo>
                    <a:pt x="18341537" y="625290"/>
                  </a:lnTo>
                  <a:lnTo>
                    <a:pt x="18350651" y="580118"/>
                  </a:lnTo>
                  <a:lnTo>
                    <a:pt x="18350651" y="116023"/>
                  </a:lnTo>
                  <a:lnTo>
                    <a:pt x="18341537" y="70851"/>
                  </a:lnTo>
                  <a:lnTo>
                    <a:pt x="18316678" y="33972"/>
                  </a:lnTo>
                  <a:lnTo>
                    <a:pt x="18279800" y="9114"/>
                  </a:lnTo>
                  <a:lnTo>
                    <a:pt x="18234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36413" y="2062784"/>
              <a:ext cx="18350865" cy="696595"/>
            </a:xfrm>
            <a:custGeom>
              <a:avLst/>
              <a:gdLst/>
              <a:ahLst/>
              <a:cxnLst/>
              <a:rect l="l" t="t" r="r" b="b"/>
              <a:pathLst>
                <a:path w="18350865" h="696594">
                  <a:moveTo>
                    <a:pt x="0" y="116023"/>
                  </a:moveTo>
                  <a:lnTo>
                    <a:pt x="9114" y="70851"/>
                  </a:lnTo>
                  <a:lnTo>
                    <a:pt x="33972" y="33972"/>
                  </a:lnTo>
                  <a:lnTo>
                    <a:pt x="70851" y="9114"/>
                  </a:lnTo>
                  <a:lnTo>
                    <a:pt x="116023" y="0"/>
                  </a:lnTo>
                  <a:lnTo>
                    <a:pt x="18234627" y="0"/>
                  </a:lnTo>
                  <a:lnTo>
                    <a:pt x="18279800" y="9114"/>
                  </a:lnTo>
                  <a:lnTo>
                    <a:pt x="18316678" y="33972"/>
                  </a:lnTo>
                  <a:lnTo>
                    <a:pt x="18341537" y="70851"/>
                  </a:lnTo>
                  <a:lnTo>
                    <a:pt x="18350651" y="116023"/>
                  </a:lnTo>
                  <a:lnTo>
                    <a:pt x="18350651" y="580118"/>
                  </a:lnTo>
                  <a:lnTo>
                    <a:pt x="18341537" y="625290"/>
                  </a:lnTo>
                  <a:lnTo>
                    <a:pt x="18316678" y="662169"/>
                  </a:lnTo>
                  <a:lnTo>
                    <a:pt x="18279800" y="687027"/>
                  </a:lnTo>
                  <a:lnTo>
                    <a:pt x="18234627" y="696141"/>
                  </a:lnTo>
                  <a:lnTo>
                    <a:pt x="116023" y="696141"/>
                  </a:lnTo>
                  <a:lnTo>
                    <a:pt x="70851" y="687027"/>
                  </a:lnTo>
                  <a:lnTo>
                    <a:pt x="33972" y="662169"/>
                  </a:lnTo>
                  <a:lnTo>
                    <a:pt x="9114" y="625290"/>
                  </a:lnTo>
                  <a:lnTo>
                    <a:pt x="0" y="580118"/>
                  </a:lnTo>
                  <a:lnTo>
                    <a:pt x="0" y="116023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6040443" y="2139193"/>
            <a:ext cx="854138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b="1">
                <a:solidFill>
                  <a:srgbClr val="565656"/>
                </a:solidFill>
                <a:latin typeface="Trebuchet MS"/>
                <a:cs typeface="Trebuchet MS"/>
              </a:rPr>
              <a:t>Госпитализированный</a:t>
            </a:r>
            <a:r>
              <a:rPr dirty="0" sz="3300" spc="-21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10" b="1">
                <a:solidFill>
                  <a:srgbClr val="565656"/>
                </a:solidFill>
                <a:latin typeface="Trebuchet MS"/>
                <a:cs typeface="Trebuchet MS"/>
              </a:rPr>
              <a:t>пациент</a:t>
            </a:r>
            <a:r>
              <a:rPr dirty="0" sz="3300" spc="-21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105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3300" spc="-204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25" b="1">
                <a:solidFill>
                  <a:srgbClr val="565656"/>
                </a:solidFill>
                <a:latin typeface="Trebuchet MS"/>
                <a:cs typeface="Trebuchet MS"/>
              </a:rPr>
              <a:t>COVID</a:t>
            </a:r>
            <a:r>
              <a:rPr dirty="0" sz="3300" spc="130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3300" spc="-270" b="1">
                <a:solidFill>
                  <a:srgbClr val="565656"/>
                </a:solidFill>
                <a:latin typeface="Trebuchet MS"/>
                <a:cs typeface="Trebuchet MS"/>
              </a:rPr>
              <a:t>19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31408" y="782099"/>
            <a:ext cx="19824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8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91980" y="466270"/>
            <a:ext cx="1018794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25">
                <a:solidFill>
                  <a:srgbClr val="FF2D66"/>
                </a:solidFill>
                <a:latin typeface="Lucida Sans Unicode"/>
                <a:cs typeface="Lucida Sans Unicode"/>
              </a:rPr>
              <a:t>Алгоритм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5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91980" y="898849"/>
            <a:ext cx="105924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у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">
                <a:solidFill>
                  <a:srgbClr val="565656"/>
                </a:solidFill>
                <a:latin typeface="Lucida Sans Unicode"/>
                <a:cs typeface="Lucida Sans Unicode"/>
              </a:rPr>
              <a:t>взр</a:t>
            </a:r>
            <a:r>
              <a:rPr dirty="0" sz="3150" spc="-5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3150" spc="-95">
                <a:solidFill>
                  <a:srgbClr val="565656"/>
                </a:solidFill>
                <a:latin typeface="Lucida Sans Unicode"/>
                <a:cs typeface="Lucida Sans Unicode"/>
              </a:rPr>
              <a:t>слых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6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9371" y="628430"/>
            <a:ext cx="472440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85">
                <a:solidFill>
                  <a:srgbClr val="A6A6A6"/>
                </a:solidFill>
              </a:rPr>
              <a:t>75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1155508" y="3050804"/>
            <a:ext cx="9303385" cy="1473200"/>
          </a:xfrm>
          <a:custGeom>
            <a:avLst/>
            <a:gdLst/>
            <a:ahLst/>
            <a:cxnLst/>
            <a:rect l="l" t="t" r="r" b="b"/>
            <a:pathLst>
              <a:path w="9303385" h="1473200">
                <a:moveTo>
                  <a:pt x="9176144" y="0"/>
                </a:moveTo>
                <a:lnTo>
                  <a:pt x="126844" y="0"/>
                </a:lnTo>
                <a:lnTo>
                  <a:pt x="77487" y="9973"/>
                </a:lnTo>
                <a:lnTo>
                  <a:pt x="37166" y="37166"/>
                </a:lnTo>
                <a:lnTo>
                  <a:pt x="9973" y="77487"/>
                </a:lnTo>
                <a:lnTo>
                  <a:pt x="0" y="126844"/>
                </a:lnTo>
                <a:lnTo>
                  <a:pt x="0" y="1346183"/>
                </a:lnTo>
                <a:lnTo>
                  <a:pt x="9973" y="1395540"/>
                </a:lnTo>
                <a:lnTo>
                  <a:pt x="37166" y="1435861"/>
                </a:lnTo>
                <a:lnTo>
                  <a:pt x="77487" y="1463054"/>
                </a:lnTo>
                <a:lnTo>
                  <a:pt x="126844" y="1473027"/>
                </a:lnTo>
                <a:lnTo>
                  <a:pt x="9176144" y="1473027"/>
                </a:lnTo>
                <a:lnTo>
                  <a:pt x="9225500" y="1463054"/>
                </a:lnTo>
                <a:lnTo>
                  <a:pt x="9265821" y="1435861"/>
                </a:lnTo>
                <a:lnTo>
                  <a:pt x="9293014" y="1395540"/>
                </a:lnTo>
                <a:lnTo>
                  <a:pt x="9302988" y="1346183"/>
                </a:lnTo>
                <a:lnTo>
                  <a:pt x="9302988" y="126844"/>
                </a:lnTo>
                <a:lnTo>
                  <a:pt x="9293014" y="77487"/>
                </a:lnTo>
                <a:lnTo>
                  <a:pt x="9265821" y="37166"/>
                </a:lnTo>
                <a:lnTo>
                  <a:pt x="9225500" y="9973"/>
                </a:lnTo>
                <a:lnTo>
                  <a:pt x="9176144" y="0"/>
                </a:lnTo>
                <a:close/>
              </a:path>
            </a:pathLst>
          </a:custGeom>
          <a:solidFill>
            <a:srgbClr val="FFF1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39954" y="3248056"/>
            <a:ext cx="4334510" cy="1073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07390" marR="701675" indent="635">
              <a:lnSpc>
                <a:spcPct val="101099"/>
              </a:lnSpc>
              <a:spcBef>
                <a:spcPts val="95"/>
              </a:spcBef>
            </a:pP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Показания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к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приему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 </a:t>
            </a:r>
            <a:r>
              <a:rPr dirty="0" sz="1700" spc="-5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(фибрилляция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предсердий,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про</a:t>
            </a: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езированные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клапаны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45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14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45">
                <a:solidFill>
                  <a:srgbClr val="353535"/>
                </a:solidFill>
                <a:latin typeface="Lucida Sans Unicode"/>
                <a:cs typeface="Lucida Sans Unicode"/>
              </a:rPr>
              <a:t>ца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т.д.)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508" y="4894816"/>
            <a:ext cx="4381500" cy="2404110"/>
          </a:xfrm>
          <a:custGeom>
            <a:avLst/>
            <a:gdLst/>
            <a:ahLst/>
            <a:cxnLst/>
            <a:rect l="l" t="t" r="r" b="b"/>
            <a:pathLst>
              <a:path w="4381500" h="2404109">
                <a:moveTo>
                  <a:pt x="4173851" y="0"/>
                </a:moveTo>
                <a:lnTo>
                  <a:pt x="207042" y="0"/>
                </a:lnTo>
                <a:lnTo>
                  <a:pt x="159556" y="5465"/>
                </a:lnTo>
                <a:lnTo>
                  <a:pt x="115972" y="21036"/>
                </a:lnTo>
                <a:lnTo>
                  <a:pt x="77530" y="45472"/>
                </a:lnTo>
                <a:lnTo>
                  <a:pt x="45472" y="77530"/>
                </a:lnTo>
                <a:lnTo>
                  <a:pt x="21036" y="115972"/>
                </a:lnTo>
                <a:lnTo>
                  <a:pt x="5465" y="159556"/>
                </a:lnTo>
                <a:lnTo>
                  <a:pt x="0" y="207042"/>
                </a:lnTo>
                <a:lnTo>
                  <a:pt x="0" y="2196720"/>
                </a:lnTo>
                <a:lnTo>
                  <a:pt x="5465" y="2244206"/>
                </a:lnTo>
                <a:lnTo>
                  <a:pt x="21036" y="2287790"/>
                </a:lnTo>
                <a:lnTo>
                  <a:pt x="45472" y="2326232"/>
                </a:lnTo>
                <a:lnTo>
                  <a:pt x="77530" y="2358290"/>
                </a:lnTo>
                <a:lnTo>
                  <a:pt x="115972" y="2382726"/>
                </a:lnTo>
                <a:lnTo>
                  <a:pt x="159556" y="2398296"/>
                </a:lnTo>
                <a:lnTo>
                  <a:pt x="207042" y="2403762"/>
                </a:lnTo>
                <a:lnTo>
                  <a:pt x="4173851" y="2403762"/>
                </a:lnTo>
                <a:lnTo>
                  <a:pt x="4221336" y="2398296"/>
                </a:lnTo>
                <a:lnTo>
                  <a:pt x="4264920" y="2382726"/>
                </a:lnTo>
                <a:lnTo>
                  <a:pt x="4303362" y="2358290"/>
                </a:lnTo>
                <a:lnTo>
                  <a:pt x="4335421" y="2326232"/>
                </a:lnTo>
                <a:lnTo>
                  <a:pt x="4359856" y="2287790"/>
                </a:lnTo>
                <a:lnTo>
                  <a:pt x="4375427" y="2244206"/>
                </a:lnTo>
                <a:lnTo>
                  <a:pt x="4380893" y="2196720"/>
                </a:lnTo>
                <a:lnTo>
                  <a:pt x="4380893" y="207042"/>
                </a:lnTo>
                <a:lnTo>
                  <a:pt x="4375427" y="159556"/>
                </a:lnTo>
                <a:lnTo>
                  <a:pt x="4359856" y="115972"/>
                </a:lnTo>
                <a:lnTo>
                  <a:pt x="4335421" y="77530"/>
                </a:lnTo>
                <a:lnTo>
                  <a:pt x="4303362" y="45472"/>
                </a:lnTo>
                <a:lnTo>
                  <a:pt x="4264920" y="21036"/>
                </a:lnTo>
                <a:lnTo>
                  <a:pt x="4221336" y="5465"/>
                </a:lnTo>
                <a:lnTo>
                  <a:pt x="4173851" y="0"/>
                </a:lnTo>
                <a:close/>
              </a:path>
            </a:pathLst>
          </a:custGeom>
          <a:solidFill>
            <a:srgbClr val="FFF1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90758" y="5688644"/>
            <a:ext cx="3110230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Про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ол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жи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ть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ораль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ых 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рекоме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дован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508" y="7887790"/>
            <a:ext cx="4381500" cy="2840355"/>
          </a:xfrm>
          <a:custGeom>
            <a:avLst/>
            <a:gdLst/>
            <a:ahLst/>
            <a:cxnLst/>
            <a:rect l="l" t="t" r="r" b="b"/>
            <a:pathLst>
              <a:path w="4381500" h="2840354">
                <a:moveTo>
                  <a:pt x="4136298" y="0"/>
                </a:moveTo>
                <a:lnTo>
                  <a:pt x="244595" y="0"/>
                </a:lnTo>
                <a:lnTo>
                  <a:pt x="195317" y="4971"/>
                </a:lnTo>
                <a:lnTo>
                  <a:pt x="149412" y="19229"/>
                </a:lnTo>
                <a:lnTo>
                  <a:pt x="107865" y="41788"/>
                </a:lnTo>
                <a:lnTo>
                  <a:pt x="71662" y="71662"/>
                </a:lnTo>
                <a:lnTo>
                  <a:pt x="41788" y="107865"/>
                </a:lnTo>
                <a:lnTo>
                  <a:pt x="19229" y="149412"/>
                </a:lnTo>
                <a:lnTo>
                  <a:pt x="4971" y="195317"/>
                </a:lnTo>
                <a:lnTo>
                  <a:pt x="0" y="244595"/>
                </a:lnTo>
                <a:lnTo>
                  <a:pt x="0" y="2595583"/>
                </a:lnTo>
                <a:lnTo>
                  <a:pt x="4971" y="2644886"/>
                </a:lnTo>
                <a:lnTo>
                  <a:pt x="19229" y="2690806"/>
                </a:lnTo>
                <a:lnTo>
                  <a:pt x="41788" y="2732361"/>
                </a:lnTo>
                <a:lnTo>
                  <a:pt x="71662" y="2768565"/>
                </a:lnTo>
                <a:lnTo>
                  <a:pt x="107865" y="2798437"/>
                </a:lnTo>
                <a:lnTo>
                  <a:pt x="149412" y="2820991"/>
                </a:lnTo>
                <a:lnTo>
                  <a:pt x="195317" y="2835245"/>
                </a:lnTo>
                <a:lnTo>
                  <a:pt x="244595" y="2840215"/>
                </a:lnTo>
                <a:lnTo>
                  <a:pt x="4136298" y="2840215"/>
                </a:lnTo>
                <a:lnTo>
                  <a:pt x="4185575" y="2835245"/>
                </a:lnTo>
                <a:lnTo>
                  <a:pt x="4231480" y="2820991"/>
                </a:lnTo>
                <a:lnTo>
                  <a:pt x="4273027" y="2798437"/>
                </a:lnTo>
                <a:lnTo>
                  <a:pt x="4309231" y="2768565"/>
                </a:lnTo>
                <a:lnTo>
                  <a:pt x="4339104" y="2732361"/>
                </a:lnTo>
                <a:lnTo>
                  <a:pt x="4361663" y="2690806"/>
                </a:lnTo>
                <a:lnTo>
                  <a:pt x="4375921" y="2644886"/>
                </a:lnTo>
                <a:lnTo>
                  <a:pt x="4380893" y="2595583"/>
                </a:lnTo>
                <a:lnTo>
                  <a:pt x="4380893" y="244595"/>
                </a:lnTo>
                <a:lnTo>
                  <a:pt x="4375921" y="195317"/>
                </a:lnTo>
                <a:lnTo>
                  <a:pt x="4361663" y="149412"/>
                </a:lnTo>
                <a:lnTo>
                  <a:pt x="4339104" y="107865"/>
                </a:lnTo>
                <a:lnTo>
                  <a:pt x="4309231" y="71662"/>
                </a:lnTo>
                <a:lnTo>
                  <a:pt x="4273027" y="41788"/>
                </a:lnTo>
                <a:lnTo>
                  <a:pt x="4231480" y="19229"/>
                </a:lnTo>
                <a:lnTo>
                  <a:pt x="4185575" y="4971"/>
                </a:lnTo>
                <a:lnTo>
                  <a:pt x="4136298" y="0"/>
                </a:lnTo>
                <a:close/>
              </a:path>
            </a:pathLst>
          </a:custGeom>
          <a:solidFill>
            <a:srgbClr val="FFF1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90485" y="8899662"/>
            <a:ext cx="3110230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Про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ол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жи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ть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ораль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ых 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рекоме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дован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ых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16003" y="7887790"/>
            <a:ext cx="8792845" cy="1006475"/>
          </a:xfrm>
          <a:custGeom>
            <a:avLst/>
            <a:gdLst/>
            <a:ahLst/>
            <a:cxnLst/>
            <a:rect l="l" t="t" r="r" b="b"/>
            <a:pathLst>
              <a:path w="8792844" h="1006475">
                <a:moveTo>
                  <a:pt x="8718869" y="0"/>
                </a:moveTo>
                <a:lnTo>
                  <a:pt x="73469" y="0"/>
                </a:lnTo>
                <a:lnTo>
                  <a:pt x="44881" y="5776"/>
                </a:lnTo>
                <a:lnTo>
                  <a:pt x="21527" y="21527"/>
                </a:lnTo>
                <a:lnTo>
                  <a:pt x="5776" y="44881"/>
                </a:lnTo>
                <a:lnTo>
                  <a:pt x="0" y="73469"/>
                </a:lnTo>
                <a:lnTo>
                  <a:pt x="0" y="932553"/>
                </a:lnTo>
                <a:lnTo>
                  <a:pt x="5776" y="961142"/>
                </a:lnTo>
                <a:lnTo>
                  <a:pt x="21527" y="984496"/>
                </a:lnTo>
                <a:lnTo>
                  <a:pt x="44881" y="1000246"/>
                </a:lnTo>
                <a:lnTo>
                  <a:pt x="73469" y="1006023"/>
                </a:lnTo>
                <a:lnTo>
                  <a:pt x="8718869" y="1006023"/>
                </a:lnTo>
                <a:lnTo>
                  <a:pt x="8747457" y="1000246"/>
                </a:lnTo>
                <a:lnTo>
                  <a:pt x="8770811" y="984496"/>
                </a:lnTo>
                <a:lnTo>
                  <a:pt x="8786561" y="961142"/>
                </a:lnTo>
                <a:lnTo>
                  <a:pt x="8792338" y="932553"/>
                </a:lnTo>
                <a:lnTo>
                  <a:pt x="8792338" y="73469"/>
                </a:lnTo>
                <a:lnTo>
                  <a:pt x="8786561" y="44881"/>
                </a:lnTo>
                <a:lnTo>
                  <a:pt x="8770811" y="21527"/>
                </a:lnTo>
                <a:lnTo>
                  <a:pt x="8747457" y="5776"/>
                </a:lnTo>
                <a:lnTo>
                  <a:pt x="8718869" y="0"/>
                </a:lnTo>
                <a:close/>
              </a:path>
            </a:pathLst>
          </a:custGeom>
          <a:solidFill>
            <a:srgbClr val="FACD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829009" y="7982658"/>
            <a:ext cx="4564380" cy="811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сохранении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ТГВ/ТЭЛА:</a:t>
            </a:r>
            <a:endParaRPr sz="1700">
              <a:latin typeface="Lucida Sans Unicode"/>
              <a:cs typeface="Lucida Sans Unicode"/>
            </a:endParaRPr>
          </a:p>
          <a:p>
            <a:pPr algn="ctr" marL="229235" marR="219075" indent="-2540">
              <a:lnSpc>
                <a:spcPct val="101099"/>
              </a:lnSpc>
            </a:pP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ПОАК**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ро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ф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актических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дозах  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вплоть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до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25">
                <a:solidFill>
                  <a:srgbClr val="353535"/>
                </a:solidFill>
                <a:latin typeface="Lucida Sans Unicode"/>
                <a:cs typeface="Lucida Sans Unicode"/>
              </a:rPr>
              <a:t>3</a:t>
            </a:r>
            <a:r>
              <a:rPr dirty="0" sz="1700" spc="-114">
                <a:solidFill>
                  <a:srgbClr val="353535"/>
                </a:solidFill>
                <a:latin typeface="Lucida Sans Unicode"/>
                <a:cs typeface="Lucida Sans Unicode"/>
              </a:rPr>
              <a:t>0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ей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53535"/>
                </a:solidFill>
                <a:latin typeface="Lucida Sans Unicode"/>
                <a:cs typeface="Lucida Sans Unicode"/>
              </a:rPr>
              <a:t>(см.</a:t>
            </a:r>
            <a:r>
              <a:rPr dirty="0" sz="17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ило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жение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10">
                <a:solidFill>
                  <a:srgbClr val="353535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295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200">
                <a:solidFill>
                  <a:srgbClr val="353535"/>
                </a:solidFill>
                <a:latin typeface="Lucida Sans Unicode"/>
                <a:cs typeface="Lucida Sans Unicode"/>
              </a:rPr>
              <a:t>1)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16003" y="3050804"/>
            <a:ext cx="3915410" cy="1483360"/>
          </a:xfrm>
          <a:custGeom>
            <a:avLst/>
            <a:gdLst/>
            <a:ahLst/>
            <a:cxnLst/>
            <a:rect l="l" t="t" r="r" b="b"/>
            <a:pathLst>
              <a:path w="3915409" h="1483360">
                <a:moveTo>
                  <a:pt x="3787226" y="0"/>
                </a:moveTo>
                <a:lnTo>
                  <a:pt x="127753" y="0"/>
                </a:lnTo>
                <a:lnTo>
                  <a:pt x="78024" y="10038"/>
                </a:lnTo>
                <a:lnTo>
                  <a:pt x="37416" y="37416"/>
                </a:lnTo>
                <a:lnTo>
                  <a:pt x="10038" y="78024"/>
                </a:lnTo>
                <a:lnTo>
                  <a:pt x="0" y="127753"/>
                </a:lnTo>
                <a:lnTo>
                  <a:pt x="0" y="1355094"/>
                </a:lnTo>
                <a:lnTo>
                  <a:pt x="10038" y="1404823"/>
                </a:lnTo>
                <a:lnTo>
                  <a:pt x="37416" y="1445431"/>
                </a:lnTo>
                <a:lnTo>
                  <a:pt x="78024" y="1472808"/>
                </a:lnTo>
                <a:lnTo>
                  <a:pt x="127753" y="1482847"/>
                </a:lnTo>
                <a:lnTo>
                  <a:pt x="3787226" y="1482847"/>
                </a:lnTo>
                <a:lnTo>
                  <a:pt x="3836955" y="1472808"/>
                </a:lnTo>
                <a:lnTo>
                  <a:pt x="3877563" y="1445431"/>
                </a:lnTo>
                <a:lnTo>
                  <a:pt x="3904941" y="1404823"/>
                </a:lnTo>
                <a:lnTo>
                  <a:pt x="3914980" y="1355094"/>
                </a:lnTo>
                <a:lnTo>
                  <a:pt x="3914980" y="127753"/>
                </a:lnTo>
                <a:lnTo>
                  <a:pt x="3904941" y="78024"/>
                </a:lnTo>
                <a:lnTo>
                  <a:pt x="3877563" y="37416"/>
                </a:lnTo>
                <a:lnTo>
                  <a:pt x="3836955" y="10038"/>
                </a:lnTo>
                <a:lnTo>
                  <a:pt x="3787226" y="0"/>
                </a:lnTo>
                <a:close/>
              </a:path>
            </a:pathLst>
          </a:custGeom>
          <a:solidFill>
            <a:srgbClr val="FCE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981473" y="3383319"/>
            <a:ext cx="1385570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01099"/>
              </a:lnSpc>
              <a:spcBef>
                <a:spcPts val="95"/>
              </a:spcBef>
            </a:pPr>
            <a:r>
              <a:rPr dirty="0" sz="1700" spc="-45">
                <a:solidFill>
                  <a:srgbClr val="353535"/>
                </a:solidFill>
                <a:latin typeface="Lucida Sans Unicode"/>
                <a:cs typeface="Lucida Sans Unicode"/>
              </a:rPr>
              <a:t>Лёгкое 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течение 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заб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1700" spc="2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еван</a:t>
            </a:r>
            <a:r>
              <a:rPr dirty="0" sz="1700" spc="1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95">
                <a:solidFill>
                  <a:srgbClr val="353535"/>
                </a:solidFill>
                <a:latin typeface="Lucida Sans Unicode"/>
                <a:cs typeface="Lucida Sans Unicode"/>
              </a:rPr>
              <a:t>я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887399" y="3050804"/>
            <a:ext cx="4621530" cy="1478915"/>
          </a:xfrm>
          <a:custGeom>
            <a:avLst/>
            <a:gdLst/>
            <a:ahLst/>
            <a:cxnLst/>
            <a:rect l="l" t="t" r="r" b="b"/>
            <a:pathLst>
              <a:path w="4621530" h="1478914">
                <a:moveTo>
                  <a:pt x="4493552" y="0"/>
                </a:moveTo>
                <a:lnTo>
                  <a:pt x="127298" y="0"/>
                </a:lnTo>
                <a:lnTo>
                  <a:pt x="77755" y="10006"/>
                </a:lnTo>
                <a:lnTo>
                  <a:pt x="37291" y="37291"/>
                </a:lnTo>
                <a:lnTo>
                  <a:pt x="10006" y="77755"/>
                </a:lnTo>
                <a:lnTo>
                  <a:pt x="0" y="127298"/>
                </a:lnTo>
                <a:lnTo>
                  <a:pt x="0" y="1351093"/>
                </a:lnTo>
                <a:lnTo>
                  <a:pt x="10006" y="1400689"/>
                </a:lnTo>
                <a:lnTo>
                  <a:pt x="37291" y="1441180"/>
                </a:lnTo>
                <a:lnTo>
                  <a:pt x="77755" y="1468475"/>
                </a:lnTo>
                <a:lnTo>
                  <a:pt x="127298" y="1478483"/>
                </a:lnTo>
                <a:lnTo>
                  <a:pt x="4493552" y="1478483"/>
                </a:lnTo>
                <a:lnTo>
                  <a:pt x="4543148" y="1468475"/>
                </a:lnTo>
                <a:lnTo>
                  <a:pt x="4583639" y="1441180"/>
                </a:lnTo>
                <a:lnTo>
                  <a:pt x="4610934" y="1400689"/>
                </a:lnTo>
                <a:lnTo>
                  <a:pt x="4620942" y="1351093"/>
                </a:lnTo>
                <a:lnTo>
                  <a:pt x="4620942" y="127298"/>
                </a:lnTo>
                <a:lnTo>
                  <a:pt x="4610934" y="77755"/>
                </a:lnTo>
                <a:lnTo>
                  <a:pt x="4583639" y="37291"/>
                </a:lnTo>
                <a:lnTo>
                  <a:pt x="4543148" y="10006"/>
                </a:lnTo>
                <a:lnTo>
                  <a:pt x="4493552" y="0"/>
                </a:lnTo>
                <a:close/>
              </a:path>
            </a:pathLst>
          </a:custGeom>
          <a:solidFill>
            <a:srgbClr val="FACD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147664" y="3381356"/>
            <a:ext cx="4105275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7894" marR="934085" indent="675005">
              <a:lnSpc>
                <a:spcPct val="101099"/>
              </a:lnSpc>
              <a:spcBef>
                <a:spcPts val="95"/>
              </a:spcBef>
            </a:pP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Средняя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тяжесть</a:t>
            </a:r>
            <a:r>
              <a:rPr dirty="0" sz="17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700" spc="-5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нал</a:t>
            </a:r>
            <a:r>
              <a:rPr dirty="0" sz="170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75">
                <a:solidFill>
                  <a:srgbClr val="353535"/>
                </a:solidFill>
                <a:latin typeface="Lucida Sans Unicode"/>
                <a:cs typeface="Lucida Sans Unicode"/>
              </a:rPr>
              <a:t>ч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ем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ТГВ/ТЭЛ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*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484" y="3050804"/>
            <a:ext cx="340995" cy="4248150"/>
          </a:xfrm>
          <a:custGeom>
            <a:avLst/>
            <a:gdLst/>
            <a:ahLst/>
            <a:cxnLst/>
            <a:rect l="l" t="t" r="r" b="b"/>
            <a:pathLst>
              <a:path w="340994" h="4248150">
                <a:moveTo>
                  <a:pt x="340433" y="0"/>
                </a:moveTo>
                <a:lnTo>
                  <a:pt x="0" y="0"/>
                </a:lnTo>
                <a:lnTo>
                  <a:pt x="0" y="4247775"/>
                </a:lnTo>
                <a:lnTo>
                  <a:pt x="340433" y="4247775"/>
                </a:lnTo>
                <a:lnTo>
                  <a:pt x="340433" y="0"/>
                </a:lnTo>
                <a:close/>
              </a:path>
            </a:pathLst>
          </a:custGeom>
          <a:solidFill>
            <a:srgbClr val="FFBE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6975" y="3820908"/>
            <a:ext cx="307975" cy="2709545"/>
          </a:xfrm>
          <a:prstGeom prst="rect">
            <a:avLst/>
          </a:prstGeom>
        </p:spPr>
        <p:txBody>
          <a:bodyPr wrap="square" lIns="0" tIns="2603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АКТИВН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АЯ</a:t>
            </a:r>
            <a:r>
              <a:rPr dirty="0" sz="14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ФА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4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1400" spc="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1400">
                <a:solidFill>
                  <a:srgbClr val="1F1F1F"/>
                </a:solidFill>
                <a:latin typeface="Lucida Sans Unicode"/>
                <a:cs typeface="Lucida Sans Unicode"/>
              </a:rPr>
              <a:t>БОЛЕВАНИЯ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5757" y="7887790"/>
            <a:ext cx="337185" cy="2840355"/>
          </a:xfrm>
          <a:custGeom>
            <a:avLst/>
            <a:gdLst/>
            <a:ahLst/>
            <a:cxnLst/>
            <a:rect l="l" t="t" r="r" b="b"/>
            <a:pathLst>
              <a:path w="337184" h="2840354">
                <a:moveTo>
                  <a:pt x="337159" y="0"/>
                </a:moveTo>
                <a:lnTo>
                  <a:pt x="0" y="0"/>
                </a:lnTo>
                <a:lnTo>
                  <a:pt x="0" y="2840215"/>
                </a:lnTo>
                <a:lnTo>
                  <a:pt x="337159" y="2840215"/>
                </a:lnTo>
                <a:lnTo>
                  <a:pt x="337159" y="0"/>
                </a:lnTo>
                <a:close/>
              </a:path>
            </a:pathLst>
          </a:custGeom>
          <a:solidFill>
            <a:srgbClr val="00B8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0903" y="8398616"/>
            <a:ext cx="307975" cy="1819910"/>
          </a:xfrm>
          <a:prstGeom prst="rect">
            <a:avLst/>
          </a:prstGeom>
        </p:spPr>
        <p:txBody>
          <a:bodyPr wrap="square" lIns="0" tIns="2603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 spc="-40">
                <a:solidFill>
                  <a:srgbClr val="FFFFFF"/>
                </a:solidFill>
                <a:latin typeface="Lucida Sans Unicode"/>
                <a:cs typeface="Lucida Sans Unicode"/>
              </a:rPr>
              <a:t>РЕКОНВАЛЕСЦЕНСИЯ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2650" y="2719100"/>
            <a:ext cx="18939510" cy="5229225"/>
            <a:chOff x="582650" y="2719100"/>
            <a:chExt cx="18939510" cy="5229225"/>
          </a:xfrm>
        </p:grpSpPr>
        <p:sp>
          <p:nvSpPr>
            <p:cNvPr id="20" name="object 20"/>
            <p:cNvSpPr/>
            <p:nvPr/>
          </p:nvSpPr>
          <p:spPr>
            <a:xfrm>
              <a:off x="5689160" y="2719100"/>
              <a:ext cx="473075" cy="457200"/>
            </a:xfrm>
            <a:custGeom>
              <a:avLst/>
              <a:gdLst/>
              <a:ahLst/>
              <a:cxnLst/>
              <a:rect l="l" t="t" r="r" b="b"/>
              <a:pathLst>
                <a:path w="473075" h="457200">
                  <a:moveTo>
                    <a:pt x="354344" y="0"/>
                  </a:moveTo>
                  <a:lnTo>
                    <a:pt x="118114" y="0"/>
                  </a:lnTo>
                  <a:lnTo>
                    <a:pt x="118114" y="228592"/>
                  </a:lnTo>
                  <a:lnTo>
                    <a:pt x="0" y="228592"/>
                  </a:lnTo>
                  <a:lnTo>
                    <a:pt x="236229" y="457184"/>
                  </a:lnTo>
                  <a:lnTo>
                    <a:pt x="472459" y="228592"/>
                  </a:lnTo>
                  <a:lnTo>
                    <a:pt x="354344" y="228592"/>
                  </a:lnTo>
                  <a:lnTo>
                    <a:pt x="3543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6303" y="7589366"/>
              <a:ext cx="18912205" cy="0"/>
            </a:xfrm>
            <a:custGeom>
              <a:avLst/>
              <a:gdLst/>
              <a:ahLst/>
              <a:cxnLst/>
              <a:rect l="l" t="t" r="r" b="b"/>
              <a:pathLst>
                <a:path w="18912205" h="0">
                  <a:moveTo>
                    <a:pt x="0" y="0"/>
                  </a:moveTo>
                  <a:lnTo>
                    <a:pt x="18912038" y="0"/>
                  </a:lnTo>
                </a:path>
              </a:pathLst>
            </a:custGeom>
            <a:ln w="27278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135912" y="7307308"/>
              <a:ext cx="473075" cy="640715"/>
            </a:xfrm>
            <a:custGeom>
              <a:avLst/>
              <a:gdLst/>
              <a:ahLst/>
              <a:cxnLst/>
              <a:rect l="l" t="t" r="r" b="b"/>
              <a:pathLst>
                <a:path w="473075" h="640715">
                  <a:moveTo>
                    <a:pt x="354344" y="0"/>
                  </a:moveTo>
                  <a:lnTo>
                    <a:pt x="118114" y="0"/>
                  </a:lnTo>
                  <a:lnTo>
                    <a:pt x="118114" y="404264"/>
                  </a:lnTo>
                  <a:lnTo>
                    <a:pt x="0" y="404264"/>
                  </a:lnTo>
                  <a:lnTo>
                    <a:pt x="236229" y="640494"/>
                  </a:lnTo>
                  <a:lnTo>
                    <a:pt x="472459" y="404264"/>
                  </a:lnTo>
                  <a:lnTo>
                    <a:pt x="354344" y="404264"/>
                  </a:lnTo>
                  <a:lnTo>
                    <a:pt x="3543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576471" y="7298579"/>
              <a:ext cx="1115695" cy="637540"/>
            </a:xfrm>
            <a:custGeom>
              <a:avLst/>
              <a:gdLst/>
              <a:ahLst/>
              <a:cxnLst/>
              <a:rect l="l" t="t" r="r" b="b"/>
              <a:pathLst>
                <a:path w="1115694" h="637540">
                  <a:moveTo>
                    <a:pt x="836352" y="0"/>
                  </a:moveTo>
                  <a:lnTo>
                    <a:pt x="278784" y="0"/>
                  </a:lnTo>
                  <a:lnTo>
                    <a:pt x="278784" y="19913"/>
                  </a:lnTo>
                  <a:lnTo>
                    <a:pt x="836352" y="19913"/>
                  </a:lnTo>
                  <a:lnTo>
                    <a:pt x="836352" y="0"/>
                  </a:lnTo>
                  <a:close/>
                </a:path>
                <a:path w="1115694" h="637540">
                  <a:moveTo>
                    <a:pt x="836352" y="39826"/>
                  </a:moveTo>
                  <a:lnTo>
                    <a:pt x="278784" y="39826"/>
                  </a:lnTo>
                  <a:lnTo>
                    <a:pt x="278784" y="79652"/>
                  </a:lnTo>
                  <a:lnTo>
                    <a:pt x="836352" y="79652"/>
                  </a:lnTo>
                  <a:lnTo>
                    <a:pt x="836352" y="39826"/>
                  </a:lnTo>
                  <a:close/>
                </a:path>
                <a:path w="1115694" h="637540">
                  <a:moveTo>
                    <a:pt x="1115136" y="308790"/>
                  </a:moveTo>
                  <a:lnTo>
                    <a:pt x="0" y="308790"/>
                  </a:lnTo>
                  <a:lnTo>
                    <a:pt x="557568" y="637220"/>
                  </a:lnTo>
                  <a:lnTo>
                    <a:pt x="1115136" y="308790"/>
                  </a:lnTo>
                  <a:close/>
                </a:path>
                <a:path w="1115694" h="637540">
                  <a:moveTo>
                    <a:pt x="836352" y="99565"/>
                  </a:moveTo>
                  <a:lnTo>
                    <a:pt x="278784" y="99565"/>
                  </a:lnTo>
                  <a:lnTo>
                    <a:pt x="278784" y="308790"/>
                  </a:lnTo>
                  <a:lnTo>
                    <a:pt x="836352" y="308790"/>
                  </a:lnTo>
                  <a:lnTo>
                    <a:pt x="836352" y="99565"/>
                  </a:lnTo>
                  <a:close/>
                </a:path>
              </a:pathLst>
            </a:custGeom>
            <a:solidFill>
              <a:srgbClr val="FFB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7013469" y="7426787"/>
              <a:ext cx="232410" cy="84455"/>
            </a:xfrm>
            <a:custGeom>
              <a:avLst/>
              <a:gdLst/>
              <a:ahLst/>
              <a:cxnLst/>
              <a:rect l="l" t="t" r="r" b="b"/>
              <a:pathLst>
                <a:path w="232409" h="84454">
                  <a:moveTo>
                    <a:pt x="0" y="0"/>
                  </a:moveTo>
                  <a:lnTo>
                    <a:pt x="232229" y="0"/>
                  </a:lnTo>
                </a:path>
                <a:path w="232409" h="84454">
                  <a:moveTo>
                    <a:pt x="0" y="40371"/>
                  </a:moveTo>
                  <a:lnTo>
                    <a:pt x="232229" y="40371"/>
                  </a:lnTo>
                </a:path>
                <a:path w="232409" h="84454">
                  <a:moveTo>
                    <a:pt x="0" y="84017"/>
                  </a:moveTo>
                  <a:lnTo>
                    <a:pt x="232229" y="84017"/>
                  </a:lnTo>
                </a:path>
              </a:pathLst>
            </a:custGeom>
            <a:ln w="14184">
              <a:solidFill>
                <a:srgbClr val="ECEC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10276" y="6151800"/>
              <a:ext cx="4681220" cy="1146810"/>
            </a:xfrm>
            <a:custGeom>
              <a:avLst/>
              <a:gdLst/>
              <a:ahLst/>
              <a:cxnLst/>
              <a:rect l="l" t="t" r="r" b="b"/>
              <a:pathLst>
                <a:path w="4681220" h="1146809">
                  <a:moveTo>
                    <a:pt x="4582207" y="0"/>
                  </a:moveTo>
                  <a:lnTo>
                    <a:pt x="98747" y="0"/>
                  </a:lnTo>
                  <a:lnTo>
                    <a:pt x="60302" y="7757"/>
                  </a:lnTo>
                  <a:lnTo>
                    <a:pt x="28914" y="28914"/>
                  </a:lnTo>
                  <a:lnTo>
                    <a:pt x="7757" y="60302"/>
                  </a:lnTo>
                  <a:lnTo>
                    <a:pt x="0" y="98747"/>
                  </a:lnTo>
                  <a:lnTo>
                    <a:pt x="0" y="1048031"/>
                  </a:lnTo>
                  <a:lnTo>
                    <a:pt x="7757" y="1086477"/>
                  </a:lnTo>
                  <a:lnTo>
                    <a:pt x="28914" y="1117864"/>
                  </a:lnTo>
                  <a:lnTo>
                    <a:pt x="60302" y="1139022"/>
                  </a:lnTo>
                  <a:lnTo>
                    <a:pt x="98747" y="1146779"/>
                  </a:lnTo>
                  <a:lnTo>
                    <a:pt x="4582207" y="1146779"/>
                  </a:lnTo>
                  <a:lnTo>
                    <a:pt x="4620652" y="1139022"/>
                  </a:lnTo>
                  <a:lnTo>
                    <a:pt x="4652039" y="1117864"/>
                  </a:lnTo>
                  <a:lnTo>
                    <a:pt x="4673197" y="1086477"/>
                  </a:lnTo>
                  <a:lnTo>
                    <a:pt x="4680954" y="1048031"/>
                  </a:lnTo>
                  <a:lnTo>
                    <a:pt x="4680954" y="98747"/>
                  </a:lnTo>
                  <a:lnTo>
                    <a:pt x="4673197" y="60302"/>
                  </a:lnTo>
                  <a:lnTo>
                    <a:pt x="4652039" y="28914"/>
                  </a:lnTo>
                  <a:lnTo>
                    <a:pt x="4620652" y="7757"/>
                  </a:lnTo>
                  <a:lnTo>
                    <a:pt x="4582207" y="0"/>
                  </a:lnTo>
                  <a:close/>
                </a:path>
              </a:pathLst>
            </a:custGeom>
            <a:solidFill>
              <a:srgbClr val="C6D0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386525" y="2719100"/>
              <a:ext cx="473075" cy="457200"/>
            </a:xfrm>
            <a:custGeom>
              <a:avLst/>
              <a:gdLst/>
              <a:ahLst/>
              <a:cxnLst/>
              <a:rect l="l" t="t" r="r" b="b"/>
              <a:pathLst>
                <a:path w="473075" h="457200">
                  <a:moveTo>
                    <a:pt x="354344" y="0"/>
                  </a:moveTo>
                  <a:lnTo>
                    <a:pt x="118114" y="0"/>
                  </a:lnTo>
                  <a:lnTo>
                    <a:pt x="118114" y="228592"/>
                  </a:lnTo>
                  <a:lnTo>
                    <a:pt x="0" y="228592"/>
                  </a:lnTo>
                  <a:lnTo>
                    <a:pt x="236229" y="457184"/>
                  </a:lnTo>
                  <a:lnTo>
                    <a:pt x="472459" y="228592"/>
                  </a:lnTo>
                  <a:lnTo>
                    <a:pt x="354344" y="228592"/>
                  </a:lnTo>
                  <a:lnTo>
                    <a:pt x="354344" y="0"/>
                  </a:lnTo>
                  <a:close/>
                </a:path>
              </a:pathLst>
            </a:custGeom>
            <a:solidFill>
              <a:srgbClr val="FFBE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268035" y="6317136"/>
            <a:ext cx="3765550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Отмена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7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антикоагулянтов, </a:t>
            </a:r>
            <a:r>
              <a:rPr dirty="0" sz="1700" spc="-5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перевод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на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 b="1">
                <a:solidFill>
                  <a:srgbClr val="353535"/>
                </a:solidFill>
                <a:latin typeface="Trebuchet MS"/>
                <a:cs typeface="Trebuchet MS"/>
              </a:rPr>
              <a:t>НМГ</a:t>
            </a:r>
            <a:endParaRPr sz="17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  <a:spcBef>
                <a:spcPts val="20"/>
              </a:spcBef>
            </a:pP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20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ечебных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10275" y="7887790"/>
            <a:ext cx="4681220" cy="2840355"/>
          </a:xfrm>
          <a:custGeom>
            <a:avLst/>
            <a:gdLst/>
            <a:ahLst/>
            <a:cxnLst/>
            <a:rect l="l" t="t" r="r" b="b"/>
            <a:pathLst>
              <a:path w="4681220" h="2840354">
                <a:moveTo>
                  <a:pt x="4436359" y="0"/>
                </a:moveTo>
                <a:lnTo>
                  <a:pt x="244595" y="0"/>
                </a:lnTo>
                <a:lnTo>
                  <a:pt x="195317" y="4971"/>
                </a:lnTo>
                <a:lnTo>
                  <a:pt x="149412" y="19229"/>
                </a:lnTo>
                <a:lnTo>
                  <a:pt x="107865" y="41788"/>
                </a:lnTo>
                <a:lnTo>
                  <a:pt x="71662" y="71662"/>
                </a:lnTo>
                <a:lnTo>
                  <a:pt x="41788" y="107865"/>
                </a:lnTo>
                <a:lnTo>
                  <a:pt x="19229" y="149412"/>
                </a:lnTo>
                <a:lnTo>
                  <a:pt x="4971" y="195317"/>
                </a:lnTo>
                <a:lnTo>
                  <a:pt x="0" y="244595"/>
                </a:lnTo>
                <a:lnTo>
                  <a:pt x="0" y="2595583"/>
                </a:lnTo>
                <a:lnTo>
                  <a:pt x="4971" y="2644886"/>
                </a:lnTo>
                <a:lnTo>
                  <a:pt x="19229" y="2690806"/>
                </a:lnTo>
                <a:lnTo>
                  <a:pt x="41788" y="2732361"/>
                </a:lnTo>
                <a:lnTo>
                  <a:pt x="71662" y="2768565"/>
                </a:lnTo>
                <a:lnTo>
                  <a:pt x="107865" y="2798437"/>
                </a:lnTo>
                <a:lnTo>
                  <a:pt x="149412" y="2820991"/>
                </a:lnTo>
                <a:lnTo>
                  <a:pt x="195317" y="2835245"/>
                </a:lnTo>
                <a:lnTo>
                  <a:pt x="244595" y="2840215"/>
                </a:lnTo>
                <a:lnTo>
                  <a:pt x="4436359" y="2840215"/>
                </a:lnTo>
                <a:lnTo>
                  <a:pt x="4485636" y="2835245"/>
                </a:lnTo>
                <a:lnTo>
                  <a:pt x="4531542" y="2820991"/>
                </a:lnTo>
                <a:lnTo>
                  <a:pt x="4573089" y="2798437"/>
                </a:lnTo>
                <a:lnTo>
                  <a:pt x="4609292" y="2768565"/>
                </a:lnTo>
                <a:lnTo>
                  <a:pt x="4639166" y="2732361"/>
                </a:lnTo>
                <a:lnTo>
                  <a:pt x="4661724" y="2690806"/>
                </a:lnTo>
                <a:lnTo>
                  <a:pt x="4675982" y="2644886"/>
                </a:lnTo>
                <a:lnTo>
                  <a:pt x="4680954" y="2595583"/>
                </a:lnTo>
                <a:lnTo>
                  <a:pt x="4680954" y="244595"/>
                </a:lnTo>
                <a:lnTo>
                  <a:pt x="4675982" y="195317"/>
                </a:lnTo>
                <a:lnTo>
                  <a:pt x="4661724" y="149412"/>
                </a:lnTo>
                <a:lnTo>
                  <a:pt x="4639166" y="107865"/>
                </a:lnTo>
                <a:lnTo>
                  <a:pt x="4609292" y="71662"/>
                </a:lnTo>
                <a:lnTo>
                  <a:pt x="4573089" y="41788"/>
                </a:lnTo>
                <a:lnTo>
                  <a:pt x="4531542" y="19229"/>
                </a:lnTo>
                <a:lnTo>
                  <a:pt x="4485636" y="4971"/>
                </a:lnTo>
                <a:lnTo>
                  <a:pt x="4436359" y="0"/>
                </a:lnTo>
                <a:close/>
              </a:path>
            </a:pathLst>
          </a:custGeom>
          <a:solidFill>
            <a:srgbClr val="C6D0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349870" y="8768727"/>
            <a:ext cx="3601085" cy="10731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4"/>
              </a:spcBef>
            </a:pPr>
            <a:r>
              <a:rPr dirty="0" sz="1700" spc="-5">
                <a:solidFill>
                  <a:srgbClr val="353535"/>
                </a:solidFill>
                <a:latin typeface="Lucida Sans Unicode"/>
                <a:cs typeface="Lucida Sans Unicode"/>
              </a:rPr>
              <a:t>Возобновить</a:t>
            </a:r>
            <a:endParaRPr sz="1700">
              <a:latin typeface="Lucida Sans Unicode"/>
              <a:cs typeface="Lucida Sans Unicode"/>
            </a:endParaRPr>
          </a:p>
          <a:p>
            <a:pPr algn="ctr" marL="12065" marR="5080">
              <a:lnSpc>
                <a:spcPct val="101099"/>
              </a:lnSpc>
            </a:pP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антикоагулянтов </a:t>
            </a:r>
            <a:r>
              <a:rPr dirty="0" sz="1700" spc="-52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ранее</a:t>
            </a:r>
            <a:endParaRPr sz="1700">
              <a:latin typeface="Lucida Sans Unicode"/>
              <a:cs typeface="Lucida Sans Unicode"/>
            </a:endParaRPr>
          </a:p>
          <a:p>
            <a:pPr algn="ctr" marL="1270">
              <a:lnSpc>
                <a:spcPct val="100000"/>
              </a:lnSpc>
              <a:spcBef>
                <a:spcPts val="25"/>
              </a:spcBef>
            </a:pPr>
            <a:r>
              <a:rPr dirty="0" sz="1700" spc="-35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50">
                <a:solidFill>
                  <a:srgbClr val="353535"/>
                </a:solidFill>
                <a:latin typeface="Lucida Sans Unicode"/>
                <a:cs typeface="Lucida Sans Unicode"/>
              </a:rPr>
              <a:t>комен</a:t>
            </a:r>
            <a:r>
              <a:rPr dirty="0" sz="1700" spc="-65">
                <a:solidFill>
                  <a:srgbClr val="353535"/>
                </a:solidFill>
                <a:latin typeface="Lucida Sans Unicode"/>
                <a:cs typeface="Lucida Sans Unicode"/>
              </a:rPr>
              <a:t>д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ованных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дозах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765649" y="9008928"/>
            <a:ext cx="8743315" cy="1720214"/>
          </a:xfrm>
          <a:custGeom>
            <a:avLst/>
            <a:gdLst/>
            <a:ahLst/>
            <a:cxnLst/>
            <a:rect l="l" t="t" r="r" b="b"/>
            <a:pathLst>
              <a:path w="8743315" h="1720215">
                <a:moveTo>
                  <a:pt x="0" y="125571"/>
                </a:moveTo>
                <a:lnTo>
                  <a:pt x="9864" y="76681"/>
                </a:lnTo>
                <a:lnTo>
                  <a:pt x="36768" y="36768"/>
                </a:lnTo>
                <a:lnTo>
                  <a:pt x="76681" y="9864"/>
                </a:lnTo>
                <a:lnTo>
                  <a:pt x="125571" y="0"/>
                </a:lnTo>
                <a:lnTo>
                  <a:pt x="8617666" y="0"/>
                </a:lnTo>
                <a:lnTo>
                  <a:pt x="8666555" y="9864"/>
                </a:lnTo>
                <a:lnTo>
                  <a:pt x="8706468" y="36768"/>
                </a:lnTo>
                <a:lnTo>
                  <a:pt x="8733373" y="76681"/>
                </a:lnTo>
                <a:lnTo>
                  <a:pt x="8743237" y="125571"/>
                </a:lnTo>
                <a:lnTo>
                  <a:pt x="8743237" y="1594079"/>
                </a:lnTo>
                <a:lnTo>
                  <a:pt x="8733373" y="1642945"/>
                </a:lnTo>
                <a:lnTo>
                  <a:pt x="8706468" y="1682851"/>
                </a:lnTo>
                <a:lnTo>
                  <a:pt x="8666555" y="1709757"/>
                </a:lnTo>
                <a:lnTo>
                  <a:pt x="8617666" y="1719623"/>
                </a:lnTo>
                <a:lnTo>
                  <a:pt x="125571" y="1719623"/>
                </a:lnTo>
                <a:lnTo>
                  <a:pt x="76681" y="1709757"/>
                </a:lnTo>
                <a:lnTo>
                  <a:pt x="36768" y="1682851"/>
                </a:lnTo>
                <a:lnTo>
                  <a:pt x="9864" y="1642945"/>
                </a:lnTo>
                <a:lnTo>
                  <a:pt x="0" y="1594079"/>
                </a:lnTo>
                <a:lnTo>
                  <a:pt x="0" y="125571"/>
                </a:lnTo>
                <a:close/>
              </a:path>
            </a:pathLst>
          </a:custGeom>
          <a:ln w="27278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900343" y="9204725"/>
            <a:ext cx="8509635" cy="1324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 marR="495934" indent="-104139">
              <a:lnSpc>
                <a:spcPct val="101400"/>
              </a:lnSpc>
              <a:spcBef>
                <a:spcPts val="100"/>
              </a:spcBef>
            </a:pPr>
            <a:r>
              <a:rPr dirty="0" sz="1200" spc="-45">
                <a:solidFill>
                  <a:srgbClr val="353535"/>
                </a:solidFill>
                <a:latin typeface="Lucida Sans Unicode"/>
                <a:cs typeface="Lucida Sans Unicode"/>
              </a:rPr>
              <a:t>*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Сильно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ограниченная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подвижностью,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ТГВ/ТЭЛА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6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анамнезе,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активное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злокачественное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новообразование, </a:t>
            </a:r>
            <a:r>
              <a:rPr dirty="0" sz="1200" spc="-3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крупная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операция </a:t>
            </a:r>
            <a:r>
              <a:rPr dirty="0" sz="1200">
                <a:solidFill>
                  <a:srgbClr val="353535"/>
                </a:solidFill>
                <a:latin typeface="Lucida Sans Unicode"/>
                <a:cs typeface="Lucida Sans Unicode"/>
              </a:rPr>
              <a:t>или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травма </a:t>
            </a:r>
            <a:r>
              <a:rPr dirty="0" sz="1200" spc="60">
                <a:solidFill>
                  <a:srgbClr val="353535"/>
                </a:solidFill>
                <a:latin typeface="Lucida Sans Unicode"/>
                <a:cs typeface="Lucida Sans Unicode"/>
              </a:rPr>
              <a:t>в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предшествующий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месяц,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носителям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ряда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тромбофилий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(дефициты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антитромбина,</a:t>
            </a:r>
            <a:r>
              <a:rPr dirty="0" sz="12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протеинов</a:t>
            </a:r>
            <a:r>
              <a:rPr dirty="0" sz="12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35">
                <a:solidFill>
                  <a:srgbClr val="353535"/>
                </a:solidFill>
                <a:latin typeface="Lucida Sans Unicode"/>
                <a:cs typeface="Lucida Sans Unicode"/>
              </a:rPr>
              <a:t>С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53535"/>
                </a:solidFill>
                <a:latin typeface="Lucida Sans Unicode"/>
                <a:cs typeface="Lucida Sans Unicode"/>
              </a:rPr>
              <a:t>или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S,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антифиосфолипидный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0">
                <a:solidFill>
                  <a:srgbClr val="353535"/>
                </a:solidFill>
                <a:latin typeface="Lucida Sans Unicode"/>
                <a:cs typeface="Lucida Sans Unicode"/>
              </a:rPr>
              <a:t>синдром,</a:t>
            </a:r>
            <a:endParaRPr sz="1200">
              <a:latin typeface="Lucida Sans Unicode"/>
              <a:cs typeface="Lucida Sans Unicode"/>
            </a:endParaRPr>
          </a:p>
          <a:p>
            <a:pPr marL="116205" marR="5080">
              <a:lnSpc>
                <a:spcPct val="101400"/>
              </a:lnSpc>
            </a:pP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фактор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V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5">
                <a:solidFill>
                  <a:srgbClr val="353535"/>
                </a:solidFill>
                <a:latin typeface="Lucida Sans Unicode"/>
                <a:cs typeface="Lucida Sans Unicode"/>
              </a:rPr>
              <a:t>Лейден,</a:t>
            </a:r>
            <a:r>
              <a:rPr dirty="0" sz="12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мутация</a:t>
            </a:r>
            <a:r>
              <a:rPr dirty="0" sz="12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гена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протромбина</a:t>
            </a:r>
            <a:r>
              <a:rPr dirty="0" sz="12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20">
                <a:solidFill>
                  <a:srgbClr val="353535"/>
                </a:solidFill>
                <a:latin typeface="Lucida Sans Unicode"/>
                <a:cs typeface="Lucida Sans Unicode"/>
              </a:rPr>
              <a:t>G-20210A),</a:t>
            </a:r>
            <a:r>
              <a:rPr dirty="0" sz="12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1200" spc="-4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также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сочетании</a:t>
            </a:r>
            <a:r>
              <a:rPr dirty="0" sz="12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дополнительных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12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риска </a:t>
            </a:r>
            <a:r>
              <a:rPr dirty="0" sz="1200" spc="-3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ТГВ/ТЭЛА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(возраст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старше </a:t>
            </a:r>
            <a:r>
              <a:rPr dirty="0" sz="1200" spc="-150">
                <a:solidFill>
                  <a:srgbClr val="353535"/>
                </a:solidFill>
                <a:latin typeface="Lucida Sans Unicode"/>
                <a:cs typeface="Lucida Sans Unicode"/>
              </a:rPr>
              <a:t>70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лет,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сердечная/дыхательная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недостаточность,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ожирение,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системное </a:t>
            </a:r>
            <a:r>
              <a:rPr dirty="0" sz="1200" spc="5">
                <a:solidFill>
                  <a:srgbClr val="353535"/>
                </a:solidFill>
                <a:latin typeface="Lucida Sans Unicode"/>
                <a:cs typeface="Lucida Sans Unicode"/>
              </a:rPr>
              <a:t>заболевания </a:t>
            </a:r>
            <a:r>
              <a:rPr dirty="0" sz="1200" spc="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соединительной</a:t>
            </a:r>
            <a:r>
              <a:rPr dirty="0" sz="12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353535"/>
                </a:solidFill>
                <a:latin typeface="Lucida Sans Unicode"/>
                <a:cs typeface="Lucida Sans Unicode"/>
              </a:rPr>
              <a:t>ткани,</a:t>
            </a:r>
            <a:r>
              <a:rPr dirty="0" sz="12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гормональная</a:t>
            </a:r>
            <a:r>
              <a:rPr dirty="0" sz="12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заместительная</a:t>
            </a:r>
            <a:r>
              <a:rPr dirty="0" sz="12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353535"/>
                </a:solidFill>
                <a:latin typeface="Lucida Sans Unicode"/>
                <a:cs typeface="Lucida Sans Unicode"/>
              </a:rPr>
              <a:t>терапия/приём</a:t>
            </a:r>
            <a:r>
              <a:rPr dirty="0" sz="12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2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контрацептивов).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*</a:t>
            </a:r>
            <a:r>
              <a:rPr dirty="0" sz="1200" spc="-45">
                <a:solidFill>
                  <a:srgbClr val="353535"/>
                </a:solidFill>
                <a:latin typeface="Lucida Sans Unicode"/>
                <a:cs typeface="Lucida Sans Unicode"/>
              </a:rPr>
              <a:t>*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0">
                <a:solidFill>
                  <a:srgbClr val="353535"/>
                </a:solidFill>
                <a:latin typeface="Lucida Sans Unicode"/>
                <a:cs typeface="Lucida Sans Unicode"/>
              </a:rPr>
              <a:t>П</a:t>
            </a:r>
            <a:r>
              <a:rPr dirty="0" sz="1200" spc="-20">
                <a:solidFill>
                  <a:srgbClr val="353535"/>
                </a:solidFill>
                <a:latin typeface="Lucida Sans Unicode"/>
                <a:cs typeface="Lucida Sans Unicode"/>
              </a:rPr>
              <a:t>ри</a:t>
            </a:r>
            <a:r>
              <a:rPr dirty="0" sz="12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5">
                <a:solidFill>
                  <a:srgbClr val="353535"/>
                </a:solidFill>
                <a:latin typeface="Lucida Sans Unicode"/>
                <a:cs typeface="Lucida Sans Unicode"/>
              </a:rPr>
              <a:t>отс</a:t>
            </a:r>
            <a:r>
              <a:rPr dirty="0" sz="1200" spc="-40">
                <a:solidFill>
                  <a:srgbClr val="353535"/>
                </a:solidFill>
                <a:latin typeface="Lucida Sans Unicode"/>
                <a:cs typeface="Lucida Sans Unicode"/>
              </a:rPr>
              <a:t>утс</a:t>
            </a:r>
            <a:r>
              <a:rPr dirty="0" sz="1200" spc="1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20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200" spc="-1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5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12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5">
                <a:solidFill>
                  <a:srgbClr val="353535"/>
                </a:solidFill>
                <a:latin typeface="Lucida Sans Unicode"/>
                <a:cs typeface="Lucida Sans Unicode"/>
              </a:rPr>
              <a:t>Н</a:t>
            </a:r>
            <a:r>
              <a:rPr dirty="0" sz="1200" spc="-40">
                <a:solidFill>
                  <a:srgbClr val="353535"/>
                </a:solidFill>
                <a:latin typeface="Lucida Sans Unicode"/>
                <a:cs typeface="Lucida Sans Unicode"/>
              </a:rPr>
              <a:t>М</a:t>
            </a:r>
            <a:r>
              <a:rPr dirty="0" sz="1200" spc="-30">
                <a:solidFill>
                  <a:srgbClr val="353535"/>
                </a:solidFill>
                <a:latin typeface="Lucida Sans Unicode"/>
                <a:cs typeface="Lucida Sans Unicode"/>
              </a:rPr>
              <a:t>Г</a:t>
            </a:r>
            <a:r>
              <a:rPr dirty="0" sz="1200" spc="-60">
                <a:solidFill>
                  <a:srgbClr val="353535"/>
                </a:solidFill>
                <a:latin typeface="Lucida Sans Unicode"/>
                <a:cs typeface="Lucida Sans Unicode"/>
              </a:rPr>
              <a:t>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10275" y="4894816"/>
            <a:ext cx="4681220" cy="860425"/>
          </a:xfrm>
          <a:custGeom>
            <a:avLst/>
            <a:gdLst/>
            <a:ahLst/>
            <a:cxnLst/>
            <a:rect l="l" t="t" r="r" b="b"/>
            <a:pathLst>
              <a:path w="4681220" h="860425">
                <a:moveTo>
                  <a:pt x="4606939" y="0"/>
                </a:moveTo>
                <a:lnTo>
                  <a:pt x="74015" y="0"/>
                </a:lnTo>
                <a:lnTo>
                  <a:pt x="45226" y="5823"/>
                </a:lnTo>
                <a:lnTo>
                  <a:pt x="21697" y="21697"/>
                </a:lnTo>
                <a:lnTo>
                  <a:pt x="5823" y="45226"/>
                </a:lnTo>
                <a:lnTo>
                  <a:pt x="0" y="74015"/>
                </a:lnTo>
                <a:lnTo>
                  <a:pt x="0" y="785796"/>
                </a:lnTo>
                <a:lnTo>
                  <a:pt x="5823" y="814585"/>
                </a:lnTo>
                <a:lnTo>
                  <a:pt x="21697" y="838114"/>
                </a:lnTo>
                <a:lnTo>
                  <a:pt x="45226" y="853988"/>
                </a:lnTo>
                <a:lnTo>
                  <a:pt x="74015" y="859811"/>
                </a:lnTo>
                <a:lnTo>
                  <a:pt x="4606939" y="859811"/>
                </a:lnTo>
                <a:lnTo>
                  <a:pt x="4635728" y="853988"/>
                </a:lnTo>
                <a:lnTo>
                  <a:pt x="4659257" y="838114"/>
                </a:lnTo>
                <a:lnTo>
                  <a:pt x="4675131" y="814585"/>
                </a:lnTo>
                <a:lnTo>
                  <a:pt x="4680954" y="785796"/>
                </a:lnTo>
                <a:lnTo>
                  <a:pt x="4680954" y="74015"/>
                </a:lnTo>
                <a:lnTo>
                  <a:pt x="4675131" y="45226"/>
                </a:lnTo>
                <a:lnTo>
                  <a:pt x="4659257" y="21697"/>
                </a:lnTo>
                <a:lnTo>
                  <a:pt x="4635728" y="5823"/>
                </a:lnTo>
                <a:lnTo>
                  <a:pt x="4606939" y="0"/>
                </a:lnTo>
                <a:close/>
              </a:path>
            </a:pathLst>
          </a:custGeom>
          <a:solidFill>
            <a:srgbClr val="C6D0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241029" y="5178268"/>
            <a:ext cx="3819525" cy="287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Межлекарственное</a:t>
            </a:r>
            <a:r>
              <a:rPr dirty="0" sz="17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взаимодействие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35912" y="4529287"/>
            <a:ext cx="11495405" cy="3418840"/>
            <a:chOff x="3135912" y="4529287"/>
            <a:chExt cx="11495405" cy="3418840"/>
          </a:xfrm>
        </p:grpSpPr>
        <p:sp>
          <p:nvSpPr>
            <p:cNvPr id="35" name="object 35"/>
            <p:cNvSpPr/>
            <p:nvPr/>
          </p:nvSpPr>
          <p:spPr>
            <a:xfrm>
              <a:off x="3135909" y="4529297"/>
              <a:ext cx="5262880" cy="3418840"/>
            </a:xfrm>
            <a:custGeom>
              <a:avLst/>
              <a:gdLst/>
              <a:ahLst/>
              <a:cxnLst/>
              <a:rect l="l" t="t" r="r" b="b"/>
              <a:pathLst>
                <a:path w="5262880" h="3418840">
                  <a:moveTo>
                    <a:pt x="472452" y="228587"/>
                  </a:moveTo>
                  <a:lnTo>
                    <a:pt x="354342" y="228587"/>
                  </a:lnTo>
                  <a:lnTo>
                    <a:pt x="354342" y="0"/>
                  </a:lnTo>
                  <a:lnTo>
                    <a:pt x="118110" y="0"/>
                  </a:lnTo>
                  <a:lnTo>
                    <a:pt x="118110" y="228587"/>
                  </a:lnTo>
                  <a:lnTo>
                    <a:pt x="0" y="228587"/>
                  </a:lnTo>
                  <a:lnTo>
                    <a:pt x="236232" y="457174"/>
                  </a:lnTo>
                  <a:lnTo>
                    <a:pt x="472452" y="228587"/>
                  </a:lnTo>
                  <a:close/>
                </a:path>
                <a:path w="5262880" h="3418840">
                  <a:moveTo>
                    <a:pt x="5262524" y="3182277"/>
                  </a:moveTo>
                  <a:lnTo>
                    <a:pt x="5144414" y="3182277"/>
                  </a:lnTo>
                  <a:lnTo>
                    <a:pt x="5144414" y="2778023"/>
                  </a:lnTo>
                  <a:lnTo>
                    <a:pt x="4908181" y="2778023"/>
                  </a:lnTo>
                  <a:lnTo>
                    <a:pt x="4908181" y="3182277"/>
                  </a:lnTo>
                  <a:lnTo>
                    <a:pt x="4790059" y="3182277"/>
                  </a:lnTo>
                  <a:lnTo>
                    <a:pt x="5026291" y="3418509"/>
                  </a:lnTo>
                  <a:lnTo>
                    <a:pt x="5262524" y="3182277"/>
                  </a:lnTo>
                  <a:close/>
                </a:path>
                <a:path w="5262880" h="3418840">
                  <a:moveTo>
                    <a:pt x="5262524" y="1453934"/>
                  </a:moveTo>
                  <a:lnTo>
                    <a:pt x="5144414" y="1453934"/>
                  </a:lnTo>
                  <a:lnTo>
                    <a:pt x="5144414" y="1225334"/>
                  </a:lnTo>
                  <a:lnTo>
                    <a:pt x="4908181" y="1225334"/>
                  </a:lnTo>
                  <a:lnTo>
                    <a:pt x="4908181" y="1453934"/>
                  </a:lnTo>
                  <a:lnTo>
                    <a:pt x="4790059" y="1453934"/>
                  </a:lnTo>
                  <a:lnTo>
                    <a:pt x="5026291" y="1682521"/>
                  </a:lnTo>
                  <a:lnTo>
                    <a:pt x="5262524" y="1453934"/>
                  </a:lnTo>
                  <a:close/>
                </a:path>
                <a:path w="5262880" h="3418840">
                  <a:moveTo>
                    <a:pt x="5262524" y="228587"/>
                  </a:moveTo>
                  <a:lnTo>
                    <a:pt x="5144414" y="228587"/>
                  </a:lnTo>
                  <a:lnTo>
                    <a:pt x="5144414" y="0"/>
                  </a:lnTo>
                  <a:lnTo>
                    <a:pt x="4908181" y="0"/>
                  </a:lnTo>
                  <a:lnTo>
                    <a:pt x="4908181" y="228587"/>
                  </a:lnTo>
                  <a:lnTo>
                    <a:pt x="4790059" y="228587"/>
                  </a:lnTo>
                  <a:lnTo>
                    <a:pt x="5026291" y="457174"/>
                  </a:lnTo>
                  <a:lnTo>
                    <a:pt x="5262524" y="22858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716003" y="4894816"/>
              <a:ext cx="3915410" cy="2404110"/>
            </a:xfrm>
            <a:custGeom>
              <a:avLst/>
              <a:gdLst/>
              <a:ahLst/>
              <a:cxnLst/>
              <a:rect l="l" t="t" r="r" b="b"/>
              <a:pathLst>
                <a:path w="3915409" h="2404109">
                  <a:moveTo>
                    <a:pt x="3707938" y="0"/>
                  </a:moveTo>
                  <a:lnTo>
                    <a:pt x="207042" y="0"/>
                  </a:lnTo>
                  <a:lnTo>
                    <a:pt x="159556" y="5465"/>
                  </a:lnTo>
                  <a:lnTo>
                    <a:pt x="115972" y="21036"/>
                  </a:lnTo>
                  <a:lnTo>
                    <a:pt x="77530" y="45472"/>
                  </a:lnTo>
                  <a:lnTo>
                    <a:pt x="45472" y="77530"/>
                  </a:lnTo>
                  <a:lnTo>
                    <a:pt x="21036" y="115972"/>
                  </a:lnTo>
                  <a:lnTo>
                    <a:pt x="5465" y="159556"/>
                  </a:lnTo>
                  <a:lnTo>
                    <a:pt x="0" y="207042"/>
                  </a:lnTo>
                  <a:lnTo>
                    <a:pt x="0" y="2196720"/>
                  </a:lnTo>
                  <a:lnTo>
                    <a:pt x="5465" y="2244206"/>
                  </a:lnTo>
                  <a:lnTo>
                    <a:pt x="21036" y="2287790"/>
                  </a:lnTo>
                  <a:lnTo>
                    <a:pt x="45472" y="2326232"/>
                  </a:lnTo>
                  <a:lnTo>
                    <a:pt x="77530" y="2358290"/>
                  </a:lnTo>
                  <a:lnTo>
                    <a:pt x="115972" y="2382726"/>
                  </a:lnTo>
                  <a:lnTo>
                    <a:pt x="159556" y="2398296"/>
                  </a:lnTo>
                  <a:lnTo>
                    <a:pt x="207042" y="2403762"/>
                  </a:lnTo>
                  <a:lnTo>
                    <a:pt x="3707938" y="2403762"/>
                  </a:lnTo>
                  <a:lnTo>
                    <a:pt x="3755423" y="2398296"/>
                  </a:lnTo>
                  <a:lnTo>
                    <a:pt x="3799007" y="2382726"/>
                  </a:lnTo>
                  <a:lnTo>
                    <a:pt x="3837449" y="2358290"/>
                  </a:lnTo>
                  <a:lnTo>
                    <a:pt x="3869508" y="2326232"/>
                  </a:lnTo>
                  <a:lnTo>
                    <a:pt x="3893943" y="2287790"/>
                  </a:lnTo>
                  <a:lnTo>
                    <a:pt x="3909514" y="2244206"/>
                  </a:lnTo>
                  <a:lnTo>
                    <a:pt x="3914980" y="2196720"/>
                  </a:lnTo>
                  <a:lnTo>
                    <a:pt x="3914980" y="207042"/>
                  </a:lnTo>
                  <a:lnTo>
                    <a:pt x="3909514" y="159556"/>
                  </a:lnTo>
                  <a:lnTo>
                    <a:pt x="3893943" y="115972"/>
                  </a:lnTo>
                  <a:lnTo>
                    <a:pt x="3869508" y="77530"/>
                  </a:lnTo>
                  <a:lnTo>
                    <a:pt x="3837449" y="45472"/>
                  </a:lnTo>
                  <a:lnTo>
                    <a:pt x="3799007" y="21036"/>
                  </a:lnTo>
                  <a:lnTo>
                    <a:pt x="3755423" y="5465"/>
                  </a:lnTo>
                  <a:lnTo>
                    <a:pt x="3707938" y="0"/>
                  </a:lnTo>
                  <a:close/>
                </a:path>
              </a:pathLst>
            </a:custGeom>
            <a:solidFill>
              <a:srgbClr val="FCE6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1570571" y="5688644"/>
            <a:ext cx="2205990" cy="811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Антитромботическая  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терапия</a:t>
            </a:r>
            <a:endParaRPr sz="1700">
              <a:latin typeface="Lucida Sans Unicode"/>
              <a:cs typeface="Lucida Sans Unicode"/>
            </a:endParaRPr>
          </a:p>
          <a:p>
            <a:pPr algn="ctr" marL="1270">
              <a:lnSpc>
                <a:spcPct val="100000"/>
              </a:lnSpc>
              <a:spcBef>
                <a:spcPts val="20"/>
              </a:spcBef>
            </a:pPr>
            <a:r>
              <a:rPr dirty="0" sz="1700" spc="-20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5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1700" spc="-80">
                <a:solidFill>
                  <a:srgbClr val="353535"/>
                </a:solidFill>
                <a:latin typeface="Lucida Sans Unicode"/>
                <a:cs typeface="Lucida Sans Unicode"/>
              </a:rPr>
              <a:t>р</a:t>
            </a:r>
            <a:r>
              <a:rPr dirty="0" sz="1700" spc="-30">
                <a:solidFill>
                  <a:srgbClr val="353535"/>
                </a:solidFill>
                <a:latin typeface="Lucida Sans Unicode"/>
                <a:cs typeface="Lucida Sans Unicode"/>
              </a:rPr>
              <a:t>ебу</a:t>
            </a:r>
            <a:r>
              <a:rPr dirty="0" sz="1700" spc="-40">
                <a:solidFill>
                  <a:srgbClr val="353535"/>
                </a:solidFill>
                <a:latin typeface="Lucida Sans Unicode"/>
                <a:cs typeface="Lucida Sans Unicode"/>
              </a:rPr>
              <a:t>е</a:t>
            </a:r>
            <a:r>
              <a:rPr dirty="0" sz="1700" spc="-10">
                <a:solidFill>
                  <a:srgbClr val="353535"/>
                </a:solidFill>
                <a:latin typeface="Lucida Sans Unicode"/>
                <a:cs typeface="Lucida Sans Unicode"/>
              </a:rPr>
              <a:t>тся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887399" y="4894816"/>
            <a:ext cx="4621530" cy="2404110"/>
          </a:xfrm>
          <a:custGeom>
            <a:avLst/>
            <a:gdLst/>
            <a:ahLst/>
            <a:cxnLst/>
            <a:rect l="l" t="t" r="r" b="b"/>
            <a:pathLst>
              <a:path w="4621530" h="2404109">
                <a:moveTo>
                  <a:pt x="4413900" y="0"/>
                </a:moveTo>
                <a:lnTo>
                  <a:pt x="207042" y="0"/>
                </a:lnTo>
                <a:lnTo>
                  <a:pt x="159556" y="5465"/>
                </a:lnTo>
                <a:lnTo>
                  <a:pt x="115972" y="21036"/>
                </a:lnTo>
                <a:lnTo>
                  <a:pt x="77530" y="45472"/>
                </a:lnTo>
                <a:lnTo>
                  <a:pt x="45472" y="77530"/>
                </a:lnTo>
                <a:lnTo>
                  <a:pt x="21036" y="115972"/>
                </a:lnTo>
                <a:lnTo>
                  <a:pt x="5465" y="159556"/>
                </a:lnTo>
                <a:lnTo>
                  <a:pt x="0" y="207042"/>
                </a:lnTo>
                <a:lnTo>
                  <a:pt x="0" y="2196720"/>
                </a:lnTo>
                <a:lnTo>
                  <a:pt x="5465" y="2244206"/>
                </a:lnTo>
                <a:lnTo>
                  <a:pt x="21036" y="2287790"/>
                </a:lnTo>
                <a:lnTo>
                  <a:pt x="45472" y="2326232"/>
                </a:lnTo>
                <a:lnTo>
                  <a:pt x="77530" y="2358290"/>
                </a:lnTo>
                <a:lnTo>
                  <a:pt x="115972" y="2382726"/>
                </a:lnTo>
                <a:lnTo>
                  <a:pt x="159556" y="2398296"/>
                </a:lnTo>
                <a:lnTo>
                  <a:pt x="207042" y="2403762"/>
                </a:lnTo>
                <a:lnTo>
                  <a:pt x="4413900" y="2403762"/>
                </a:lnTo>
                <a:lnTo>
                  <a:pt x="4461385" y="2398296"/>
                </a:lnTo>
                <a:lnTo>
                  <a:pt x="4504969" y="2382726"/>
                </a:lnTo>
                <a:lnTo>
                  <a:pt x="4543411" y="2358290"/>
                </a:lnTo>
                <a:lnTo>
                  <a:pt x="4575470" y="2326232"/>
                </a:lnTo>
                <a:lnTo>
                  <a:pt x="4599905" y="2287790"/>
                </a:lnTo>
                <a:lnTo>
                  <a:pt x="4615476" y="2244206"/>
                </a:lnTo>
                <a:lnTo>
                  <a:pt x="4620942" y="2196720"/>
                </a:lnTo>
                <a:lnTo>
                  <a:pt x="4620942" y="207042"/>
                </a:lnTo>
                <a:lnTo>
                  <a:pt x="4615476" y="159556"/>
                </a:lnTo>
                <a:lnTo>
                  <a:pt x="4599905" y="115972"/>
                </a:lnTo>
                <a:lnTo>
                  <a:pt x="4575470" y="77530"/>
                </a:lnTo>
                <a:lnTo>
                  <a:pt x="4543411" y="45472"/>
                </a:lnTo>
                <a:lnTo>
                  <a:pt x="4504969" y="21036"/>
                </a:lnTo>
                <a:lnTo>
                  <a:pt x="4461385" y="5465"/>
                </a:lnTo>
                <a:lnTo>
                  <a:pt x="4413900" y="0"/>
                </a:lnTo>
                <a:close/>
              </a:path>
            </a:pathLst>
          </a:custGeom>
          <a:solidFill>
            <a:srgbClr val="FACD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5772882" y="5688644"/>
            <a:ext cx="2851150" cy="811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ПОАК**</a:t>
            </a:r>
            <a:endParaRPr sz="1700">
              <a:latin typeface="Lucida Sans Unicode"/>
              <a:cs typeface="Lucida Sans Unicode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7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700" spc="-1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профилактических</a:t>
            </a:r>
            <a:r>
              <a:rPr dirty="0" sz="17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75">
                <a:solidFill>
                  <a:srgbClr val="353535"/>
                </a:solidFill>
                <a:latin typeface="Lucida Sans Unicode"/>
                <a:cs typeface="Lucida Sans Unicode"/>
              </a:rPr>
              <a:t>дозах </a:t>
            </a:r>
            <a:r>
              <a:rPr dirty="0" sz="1700" spc="-52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353535"/>
                </a:solidFill>
                <a:latin typeface="Lucida Sans Unicode"/>
                <a:cs typeface="Lucida Sans Unicode"/>
              </a:rPr>
              <a:t>(см.</a:t>
            </a:r>
            <a:r>
              <a:rPr dirty="0" sz="17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353535"/>
                </a:solidFill>
                <a:latin typeface="Lucida Sans Unicode"/>
                <a:cs typeface="Lucida Sans Unicode"/>
              </a:rPr>
              <a:t>прилож</a:t>
            </a:r>
            <a:r>
              <a:rPr dirty="0" sz="1700" spc="-15">
                <a:solidFill>
                  <a:srgbClr val="353535"/>
                </a:solidFill>
                <a:latin typeface="Lucida Sans Unicode"/>
                <a:cs typeface="Lucida Sans Unicode"/>
              </a:rPr>
              <a:t>ение</a:t>
            </a:r>
            <a:r>
              <a:rPr dirty="0" sz="1700" spc="-8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10">
                <a:solidFill>
                  <a:srgbClr val="353535"/>
                </a:solidFill>
                <a:latin typeface="Lucida Sans Unicode"/>
                <a:cs typeface="Lucida Sans Unicode"/>
              </a:rPr>
              <a:t>7</a:t>
            </a:r>
            <a:r>
              <a:rPr dirty="0" sz="1700" spc="-290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1700" spc="-195">
                <a:solidFill>
                  <a:srgbClr val="353535"/>
                </a:solidFill>
                <a:latin typeface="Lucida Sans Unicode"/>
                <a:cs typeface="Lucida Sans Unicode"/>
              </a:rPr>
              <a:t>1)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152234" y="2049145"/>
            <a:ext cx="18348960" cy="2932430"/>
            <a:chOff x="1152234" y="2049145"/>
            <a:chExt cx="18348960" cy="2932430"/>
          </a:xfrm>
        </p:grpSpPr>
        <p:sp>
          <p:nvSpPr>
            <p:cNvPr id="41" name="object 41"/>
            <p:cNvSpPr/>
            <p:nvPr/>
          </p:nvSpPr>
          <p:spPr>
            <a:xfrm>
              <a:off x="12386526" y="2719103"/>
              <a:ext cx="5024755" cy="2262505"/>
            </a:xfrm>
            <a:custGeom>
              <a:avLst/>
              <a:gdLst/>
              <a:ahLst/>
              <a:cxnLst/>
              <a:rect l="l" t="t" r="r" b="b"/>
              <a:pathLst>
                <a:path w="5024755" h="2262504">
                  <a:moveTo>
                    <a:pt x="472452" y="2033320"/>
                  </a:moveTo>
                  <a:lnTo>
                    <a:pt x="354342" y="2033320"/>
                  </a:lnTo>
                  <a:lnTo>
                    <a:pt x="354342" y="1804733"/>
                  </a:lnTo>
                  <a:lnTo>
                    <a:pt x="118110" y="1804733"/>
                  </a:lnTo>
                  <a:lnTo>
                    <a:pt x="118110" y="2033320"/>
                  </a:lnTo>
                  <a:lnTo>
                    <a:pt x="0" y="2033320"/>
                  </a:lnTo>
                  <a:lnTo>
                    <a:pt x="236220" y="2261920"/>
                  </a:lnTo>
                  <a:lnTo>
                    <a:pt x="472452" y="2033320"/>
                  </a:lnTo>
                  <a:close/>
                </a:path>
                <a:path w="5024755" h="2262504">
                  <a:moveTo>
                    <a:pt x="5024653" y="2033320"/>
                  </a:moveTo>
                  <a:lnTo>
                    <a:pt x="4906543" y="2033320"/>
                  </a:lnTo>
                  <a:lnTo>
                    <a:pt x="4906543" y="1804733"/>
                  </a:lnTo>
                  <a:lnTo>
                    <a:pt x="4670310" y="1804733"/>
                  </a:lnTo>
                  <a:lnTo>
                    <a:pt x="4670310" y="2033320"/>
                  </a:lnTo>
                  <a:lnTo>
                    <a:pt x="4552200" y="2033320"/>
                  </a:lnTo>
                  <a:lnTo>
                    <a:pt x="4788420" y="2261920"/>
                  </a:lnTo>
                  <a:lnTo>
                    <a:pt x="5024653" y="2033320"/>
                  </a:lnTo>
                  <a:close/>
                </a:path>
                <a:path w="5024755" h="2262504">
                  <a:moveTo>
                    <a:pt x="5024653" y="228600"/>
                  </a:moveTo>
                  <a:lnTo>
                    <a:pt x="4906543" y="228600"/>
                  </a:lnTo>
                  <a:lnTo>
                    <a:pt x="4906543" y="0"/>
                  </a:lnTo>
                  <a:lnTo>
                    <a:pt x="4670310" y="0"/>
                  </a:lnTo>
                  <a:lnTo>
                    <a:pt x="4670310" y="228600"/>
                  </a:lnTo>
                  <a:lnTo>
                    <a:pt x="4552200" y="228600"/>
                  </a:lnTo>
                  <a:lnTo>
                    <a:pt x="4788420" y="457187"/>
                  </a:lnTo>
                  <a:lnTo>
                    <a:pt x="5024653" y="228600"/>
                  </a:lnTo>
                  <a:close/>
                </a:path>
              </a:pathLst>
            </a:custGeom>
            <a:solidFill>
              <a:srgbClr val="FFB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165874" y="2062784"/>
              <a:ext cx="18321655" cy="696595"/>
            </a:xfrm>
            <a:custGeom>
              <a:avLst/>
              <a:gdLst/>
              <a:ahLst/>
              <a:cxnLst/>
              <a:rect l="l" t="t" r="r" b="b"/>
              <a:pathLst>
                <a:path w="18321655" h="696594">
                  <a:moveTo>
                    <a:pt x="18205167" y="0"/>
                  </a:moveTo>
                  <a:lnTo>
                    <a:pt x="116023" y="0"/>
                  </a:lnTo>
                  <a:lnTo>
                    <a:pt x="70851" y="9114"/>
                  </a:lnTo>
                  <a:lnTo>
                    <a:pt x="33972" y="33972"/>
                  </a:lnTo>
                  <a:lnTo>
                    <a:pt x="9114" y="70851"/>
                  </a:lnTo>
                  <a:lnTo>
                    <a:pt x="0" y="116023"/>
                  </a:lnTo>
                  <a:lnTo>
                    <a:pt x="0" y="580118"/>
                  </a:lnTo>
                  <a:lnTo>
                    <a:pt x="9114" y="625290"/>
                  </a:lnTo>
                  <a:lnTo>
                    <a:pt x="33972" y="662169"/>
                  </a:lnTo>
                  <a:lnTo>
                    <a:pt x="70851" y="687027"/>
                  </a:lnTo>
                  <a:lnTo>
                    <a:pt x="116023" y="696141"/>
                  </a:lnTo>
                  <a:lnTo>
                    <a:pt x="18205167" y="696141"/>
                  </a:lnTo>
                  <a:lnTo>
                    <a:pt x="18250339" y="687027"/>
                  </a:lnTo>
                  <a:lnTo>
                    <a:pt x="18287218" y="662169"/>
                  </a:lnTo>
                  <a:lnTo>
                    <a:pt x="18312076" y="625290"/>
                  </a:lnTo>
                  <a:lnTo>
                    <a:pt x="18321190" y="580118"/>
                  </a:lnTo>
                  <a:lnTo>
                    <a:pt x="18321190" y="116023"/>
                  </a:lnTo>
                  <a:lnTo>
                    <a:pt x="18312076" y="70851"/>
                  </a:lnTo>
                  <a:lnTo>
                    <a:pt x="18287218" y="33972"/>
                  </a:lnTo>
                  <a:lnTo>
                    <a:pt x="18250339" y="9114"/>
                  </a:lnTo>
                  <a:lnTo>
                    <a:pt x="18205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65874" y="2062784"/>
              <a:ext cx="18321655" cy="696595"/>
            </a:xfrm>
            <a:custGeom>
              <a:avLst/>
              <a:gdLst/>
              <a:ahLst/>
              <a:cxnLst/>
              <a:rect l="l" t="t" r="r" b="b"/>
              <a:pathLst>
                <a:path w="18321655" h="696594">
                  <a:moveTo>
                    <a:pt x="0" y="116023"/>
                  </a:moveTo>
                  <a:lnTo>
                    <a:pt x="9114" y="70851"/>
                  </a:lnTo>
                  <a:lnTo>
                    <a:pt x="33972" y="33972"/>
                  </a:lnTo>
                  <a:lnTo>
                    <a:pt x="70851" y="9114"/>
                  </a:lnTo>
                  <a:lnTo>
                    <a:pt x="116023" y="0"/>
                  </a:lnTo>
                  <a:lnTo>
                    <a:pt x="18205167" y="0"/>
                  </a:lnTo>
                  <a:lnTo>
                    <a:pt x="18250339" y="9114"/>
                  </a:lnTo>
                  <a:lnTo>
                    <a:pt x="18287218" y="33972"/>
                  </a:lnTo>
                  <a:lnTo>
                    <a:pt x="18312076" y="70851"/>
                  </a:lnTo>
                  <a:lnTo>
                    <a:pt x="18321190" y="116023"/>
                  </a:lnTo>
                  <a:lnTo>
                    <a:pt x="18321190" y="580118"/>
                  </a:lnTo>
                  <a:lnTo>
                    <a:pt x="18312076" y="625290"/>
                  </a:lnTo>
                  <a:lnTo>
                    <a:pt x="18287218" y="662169"/>
                  </a:lnTo>
                  <a:lnTo>
                    <a:pt x="18250339" y="687027"/>
                  </a:lnTo>
                  <a:lnTo>
                    <a:pt x="18205167" y="696141"/>
                  </a:lnTo>
                  <a:lnTo>
                    <a:pt x="116023" y="696141"/>
                  </a:lnTo>
                  <a:lnTo>
                    <a:pt x="70851" y="687027"/>
                  </a:lnTo>
                  <a:lnTo>
                    <a:pt x="33972" y="662169"/>
                  </a:lnTo>
                  <a:lnTo>
                    <a:pt x="9114" y="625290"/>
                  </a:lnTo>
                  <a:lnTo>
                    <a:pt x="0" y="580118"/>
                  </a:lnTo>
                  <a:lnTo>
                    <a:pt x="0" y="116023"/>
                  </a:lnTo>
                  <a:close/>
                </a:path>
              </a:pathLst>
            </a:custGeom>
            <a:ln w="27278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5774207" y="2139193"/>
            <a:ext cx="910336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300" spc="-35" b="1">
                <a:solidFill>
                  <a:srgbClr val="565656"/>
                </a:solidFill>
                <a:latin typeface="Trebuchet MS"/>
                <a:cs typeface="Trebuchet MS"/>
              </a:rPr>
              <a:t>Амбулаторное</a:t>
            </a:r>
            <a:r>
              <a:rPr dirty="0" sz="3300" spc="-23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50" b="1">
                <a:solidFill>
                  <a:srgbClr val="565656"/>
                </a:solidFill>
                <a:latin typeface="Trebuchet MS"/>
                <a:cs typeface="Trebuchet MS"/>
              </a:rPr>
              <a:t>лечение</a:t>
            </a:r>
            <a:r>
              <a:rPr dirty="0" sz="3300" spc="-21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35" b="1">
                <a:solidFill>
                  <a:srgbClr val="565656"/>
                </a:solidFill>
                <a:latin typeface="Trebuchet MS"/>
                <a:cs typeface="Trebuchet MS"/>
              </a:rPr>
              <a:t>п</a:t>
            </a:r>
            <a:r>
              <a:rPr dirty="0" sz="3300" spc="35" b="1">
                <a:solidFill>
                  <a:srgbClr val="565656"/>
                </a:solidFill>
                <a:latin typeface="Trebuchet MS"/>
                <a:cs typeface="Trebuchet MS"/>
              </a:rPr>
              <a:t>а</a:t>
            </a:r>
            <a:r>
              <a:rPr dirty="0" sz="3300" spc="-5" b="1">
                <a:solidFill>
                  <a:srgbClr val="565656"/>
                </a:solidFill>
                <a:latin typeface="Trebuchet MS"/>
                <a:cs typeface="Trebuchet MS"/>
              </a:rPr>
              <a:t>циентов</a:t>
            </a:r>
            <a:r>
              <a:rPr dirty="0" sz="3300" spc="-215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105" b="1">
                <a:solidFill>
                  <a:srgbClr val="565656"/>
                </a:solidFill>
                <a:latin typeface="Trebuchet MS"/>
                <a:cs typeface="Trebuchet MS"/>
              </a:rPr>
              <a:t>с</a:t>
            </a:r>
            <a:r>
              <a:rPr dirty="0" sz="3300" spc="-210" b="1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dirty="0" sz="3300" spc="-25" b="1">
                <a:solidFill>
                  <a:srgbClr val="565656"/>
                </a:solidFill>
                <a:latin typeface="Trebuchet MS"/>
                <a:cs typeface="Trebuchet MS"/>
              </a:rPr>
              <a:t>COVID</a:t>
            </a:r>
            <a:r>
              <a:rPr dirty="0" sz="3300" spc="130" b="1">
                <a:solidFill>
                  <a:srgbClr val="565656"/>
                </a:solidFill>
                <a:latin typeface="Trebuchet MS"/>
                <a:cs typeface="Trebuchet MS"/>
              </a:rPr>
              <a:t>-</a:t>
            </a:r>
            <a:r>
              <a:rPr dirty="0" sz="3300" spc="-270" b="1">
                <a:solidFill>
                  <a:srgbClr val="565656"/>
                </a:solidFill>
                <a:latin typeface="Trebuchet MS"/>
                <a:cs typeface="Trebuchet MS"/>
              </a:rPr>
              <a:t>19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32499" y="782099"/>
            <a:ext cx="1981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85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85">
                <a:solidFill>
                  <a:srgbClr val="0050EF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60">
                <a:solidFill>
                  <a:srgbClr val="0050EF"/>
                </a:solidFill>
                <a:latin typeface="Lucida Sans Unicode"/>
                <a:cs typeface="Lucida Sans Unicode"/>
              </a:rPr>
              <a:t>3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91980" y="466270"/>
            <a:ext cx="1018794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25">
                <a:solidFill>
                  <a:srgbClr val="FF2D66"/>
                </a:solidFill>
                <a:latin typeface="Lucida Sans Unicode"/>
                <a:cs typeface="Lucida Sans Unicode"/>
              </a:rPr>
              <a:t>Алгоритм</a:t>
            </a:r>
            <a:r>
              <a:rPr dirty="0" sz="3150" spc="-23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FF2D66"/>
                </a:solidFill>
                <a:latin typeface="Lucida Sans Unicode"/>
                <a:cs typeface="Lucida Sans Unicode"/>
              </a:rPr>
              <a:t>антикоагулянтов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5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91980" y="898849"/>
            <a:ext cx="1114107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204">
                <a:solidFill>
                  <a:srgbClr val="565656"/>
                </a:solidFill>
                <a:latin typeface="Lucida Sans Unicode"/>
                <a:cs typeface="Lucida Sans Unicode"/>
              </a:rPr>
              <a:t>COVI</a:t>
            </a:r>
            <a:r>
              <a:rPr dirty="0" sz="3150" spc="-250">
                <a:solidFill>
                  <a:srgbClr val="565656"/>
                </a:solidFill>
                <a:latin typeface="Lucida Sans Unicode"/>
                <a:cs typeface="Lucida Sans Unicode"/>
              </a:rPr>
              <a:t>D</a:t>
            </a:r>
            <a:r>
              <a:rPr dirty="0" sz="3150" spc="-545">
                <a:solidFill>
                  <a:srgbClr val="565656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59">
                <a:solidFill>
                  <a:srgbClr val="565656"/>
                </a:solidFill>
                <a:latin typeface="Lucida Sans Unicode"/>
                <a:cs typeface="Lucida Sans Unicode"/>
              </a:rPr>
              <a:t>19</a:t>
            </a:r>
            <a:r>
              <a:rPr dirty="0" sz="3150" spc="-229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85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85">
                <a:solidFill>
                  <a:srgbClr val="FF2D66"/>
                </a:solidFill>
                <a:latin typeface="Lucida Sans Unicode"/>
                <a:cs typeface="Lucida Sans Unicode"/>
              </a:rPr>
              <a:t>з</a:t>
            </a:r>
            <a:r>
              <a:rPr dirty="0" sz="3150" spc="-100">
                <a:solidFill>
                  <a:srgbClr val="FF2D66"/>
                </a:solidFill>
                <a:latin typeface="Lucida Sans Unicode"/>
                <a:cs typeface="Lucida Sans Unicode"/>
              </a:rPr>
              <a:t>рослых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пацие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3150" spc="-25">
                <a:solidFill>
                  <a:srgbClr val="FF2D66"/>
                </a:solidFill>
                <a:latin typeface="Lucida Sans Unicode"/>
                <a:cs typeface="Lucida Sans Unicode"/>
              </a:rPr>
              <a:t>тов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70">
                <a:solidFill>
                  <a:srgbClr val="FF2D66"/>
                </a:solidFill>
                <a:latin typeface="Lucida Sans Unicode"/>
                <a:cs typeface="Lucida Sans Unicode"/>
              </a:rPr>
              <a:t>амбулатор</a:t>
            </a:r>
            <a:r>
              <a:rPr dirty="0" sz="3150" spc="-70">
                <a:solidFill>
                  <a:srgbClr val="FF2D66"/>
                </a:solidFill>
                <a:latin typeface="Lucida Sans Unicode"/>
                <a:cs typeface="Lucida Sans Unicode"/>
              </a:rPr>
              <a:t>н</a:t>
            </a:r>
            <a:r>
              <a:rPr dirty="0" sz="3150" spc="-135">
                <a:solidFill>
                  <a:srgbClr val="FF2D66"/>
                </a:solidFill>
                <a:latin typeface="Lucida Sans Unicode"/>
                <a:cs typeface="Lucida Sans Unicode"/>
              </a:rPr>
              <a:t>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641" y="628430"/>
            <a:ext cx="4800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50">
                <a:solidFill>
                  <a:srgbClr val="A6A6A6"/>
                </a:solidFill>
                <a:latin typeface="Lucida Sans Unicode"/>
                <a:cs typeface="Lucida Sans Unicode"/>
              </a:rPr>
              <a:t>76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74868"/>
          <a:ext cx="18903950" cy="568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169"/>
              </a:tblGrid>
              <a:tr h="320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39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39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320983">
                <a:tc gridSpan="4">
                  <a:txBody>
                    <a:bodyPr/>
                    <a:lstStyle/>
                    <a:p>
                      <a:pPr algn="ctr" marL="1270">
                        <a:lnSpc>
                          <a:spcPts val="239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Легкое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82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1,</a:t>
                      </a:r>
                      <a:r>
                        <a:rPr dirty="0" baseline="25000" sz="1500" spc="-11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baseline="-16666" sz="2250" spc="-209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0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r>
                        <a:rPr dirty="0" baseline="25000" sz="1500" spc="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17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70"/>
                        </a:lnSpc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6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500" spc="-3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2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3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дни.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ts val="1725"/>
                        </a:lnSpc>
                        <a:spcBef>
                          <a:spcPts val="1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более: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17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ИФН-α,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ts val="1725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интраназальные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формы</a:t>
                      </a:r>
                      <a:r>
                        <a:rPr dirty="0" baseline="25000" sz="1500" spc="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применению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291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Парацетамол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(500-1000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2-3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температуре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500" spc="-4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38,0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ºС)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2913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1,</a:t>
                      </a:r>
                      <a:r>
                        <a:rPr dirty="0" baseline="25000" sz="1500" spc="-9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baseline="-16666" sz="2250" spc="-209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0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Умифеновир</a:t>
                      </a:r>
                      <a:r>
                        <a:rPr dirty="0" baseline="25000" sz="1500" spc="-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ИФН-α,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ts val="172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интраназальные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формы</a:t>
                      </a:r>
                      <a:r>
                        <a:rPr dirty="0" baseline="25000" sz="1500" spc="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применению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2291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Парацетамол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(500-1000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2-3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температуре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500" spc="-4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38,0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ºС)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45827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2,</a:t>
                      </a:r>
                      <a:r>
                        <a:rPr dirty="0" baseline="25000" sz="1500" spc="-11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baseline="-16666" sz="2250" spc="-209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0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75"/>
                        </a:lnSpc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6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500" spc="-3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2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3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дни.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ts val="1720"/>
                        </a:lnSpc>
                        <a:spcBef>
                          <a:spcPts val="1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более: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ИФН-α,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ts val="172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интраназальные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формы</a:t>
                      </a:r>
                      <a:r>
                        <a:rPr dirty="0" baseline="25000" sz="1500" spc="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применению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481330">
                        <a:lnSpc>
                          <a:spcPts val="18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Будес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онид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ок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 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ингаляций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дозир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ва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нный)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0"/>
                        </a:lnSpc>
                      </a:pPr>
                      <a:r>
                        <a:rPr dirty="0" sz="1500" spc="-65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latin typeface="Lucida Sans Unicode"/>
                          <a:cs typeface="Lucida Sans Unicode"/>
                        </a:rPr>
                        <a:t>мкг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latin typeface="Lucida Sans Unicode"/>
                          <a:cs typeface="Lucida Sans Unicode"/>
                        </a:rPr>
                        <a:t>выздоровления,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4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latin typeface="Lucida Sans Unicode"/>
                          <a:cs typeface="Lucida Sans Unicode"/>
                        </a:rPr>
                        <a:t>суток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291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Парацетамол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(500-1000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2-3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температуре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500" spc="-4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38,0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ºС)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2913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2,</a:t>
                      </a:r>
                      <a:r>
                        <a:rPr dirty="0" baseline="25000" sz="1500" spc="-12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baseline="-16666" sz="2250" spc="-209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000" spc="-1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Умифеновир</a:t>
                      </a:r>
                      <a:r>
                        <a:rPr dirty="0" baseline="25000" sz="1500" spc="-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5"/>
                        </a:lnSpc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ИФН-α,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ts val="172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интраназальные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формы</a:t>
                      </a:r>
                      <a:r>
                        <a:rPr dirty="0" baseline="25000" sz="1500" spc="7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5"/>
                        </a:lnSpc>
                      </a:pPr>
                      <a:r>
                        <a:rPr dirty="0" sz="1500" spc="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применению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4582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481330">
                        <a:lnSpc>
                          <a:spcPts val="18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Будес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онид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(по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ок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 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ингаляций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дозир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ва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нный)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85"/>
                        </a:lnSpc>
                      </a:pPr>
                      <a:r>
                        <a:rPr dirty="0" sz="1500" spc="-65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latin typeface="Lucida Sans Unicode"/>
                          <a:cs typeface="Lucida Sans Unicode"/>
                        </a:rPr>
                        <a:t>мкг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latin typeface="Lucida Sans Unicode"/>
                          <a:cs typeface="Lucida Sans Unicode"/>
                        </a:rPr>
                        <a:t>выздоровления,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4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5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latin typeface="Lucida Sans Unicode"/>
                          <a:cs typeface="Lucida Sans Unicode"/>
                        </a:rPr>
                        <a:t>суток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2291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Парацетамол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05"/>
                        </a:lnSpc>
                      </a:pP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(500-1000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2-3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температуре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500" spc="-4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38,0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ºС)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29226" y="782099"/>
            <a:ext cx="19843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486600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9"/>
              <a:t> </a:t>
            </a:r>
            <a:r>
              <a:rPr dirty="0" spc="-105"/>
              <a:t>схемы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66859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0">
                <a:solidFill>
                  <a:srgbClr val="FF2D6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915" y="7883426"/>
            <a:ext cx="18876645" cy="3087370"/>
          </a:xfrm>
          <a:custGeom>
            <a:avLst/>
            <a:gdLst/>
            <a:ahLst/>
            <a:cxnLst/>
            <a:rect l="l" t="t" r="r" b="b"/>
            <a:pathLst>
              <a:path w="18876645" h="3087370">
                <a:moveTo>
                  <a:pt x="18676536" y="0"/>
                </a:moveTo>
                <a:lnTo>
                  <a:pt x="199995" y="0"/>
                </a:lnTo>
                <a:lnTo>
                  <a:pt x="154139" y="5283"/>
                </a:lnTo>
                <a:lnTo>
                  <a:pt x="112044" y="20332"/>
                </a:lnTo>
                <a:lnTo>
                  <a:pt x="74910" y="43947"/>
                </a:lnTo>
                <a:lnTo>
                  <a:pt x="43938" y="74926"/>
                </a:lnTo>
                <a:lnTo>
                  <a:pt x="20328" y="112068"/>
                </a:lnTo>
                <a:lnTo>
                  <a:pt x="5282" y="154174"/>
                </a:lnTo>
                <a:lnTo>
                  <a:pt x="0" y="200040"/>
                </a:lnTo>
                <a:lnTo>
                  <a:pt x="0" y="2886816"/>
                </a:lnTo>
                <a:lnTo>
                  <a:pt x="5282" y="2932671"/>
                </a:lnTo>
                <a:lnTo>
                  <a:pt x="20328" y="2974766"/>
                </a:lnTo>
                <a:lnTo>
                  <a:pt x="43938" y="3011900"/>
                </a:lnTo>
                <a:lnTo>
                  <a:pt x="74910" y="3042873"/>
                </a:lnTo>
                <a:lnTo>
                  <a:pt x="112044" y="3066482"/>
                </a:lnTo>
                <a:lnTo>
                  <a:pt x="154139" y="3081529"/>
                </a:lnTo>
                <a:lnTo>
                  <a:pt x="199995" y="3086811"/>
                </a:lnTo>
                <a:lnTo>
                  <a:pt x="18676536" y="3086811"/>
                </a:lnTo>
                <a:lnTo>
                  <a:pt x="18722402" y="3081529"/>
                </a:lnTo>
                <a:lnTo>
                  <a:pt x="18764508" y="3066482"/>
                </a:lnTo>
                <a:lnTo>
                  <a:pt x="18801650" y="3042873"/>
                </a:lnTo>
                <a:lnTo>
                  <a:pt x="18832629" y="3011900"/>
                </a:lnTo>
                <a:lnTo>
                  <a:pt x="18856244" y="2974766"/>
                </a:lnTo>
                <a:lnTo>
                  <a:pt x="18871293" y="2932671"/>
                </a:lnTo>
                <a:lnTo>
                  <a:pt x="18876576" y="2886816"/>
                </a:lnTo>
                <a:lnTo>
                  <a:pt x="18876576" y="200040"/>
                </a:lnTo>
                <a:lnTo>
                  <a:pt x="18871293" y="154174"/>
                </a:lnTo>
                <a:lnTo>
                  <a:pt x="18856244" y="112068"/>
                </a:lnTo>
                <a:lnTo>
                  <a:pt x="18832629" y="74926"/>
                </a:lnTo>
                <a:lnTo>
                  <a:pt x="18801650" y="43947"/>
                </a:lnTo>
                <a:lnTo>
                  <a:pt x="18764508" y="20332"/>
                </a:lnTo>
                <a:lnTo>
                  <a:pt x="18722402" y="5283"/>
                </a:lnTo>
                <a:lnTo>
                  <a:pt x="18676536" y="0"/>
                </a:lnTo>
                <a:close/>
              </a:path>
            </a:pathLst>
          </a:custGeom>
          <a:solidFill>
            <a:srgbClr val="FFB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552" y="7993114"/>
            <a:ext cx="18308320" cy="2863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8115" indent="-120650">
              <a:lnSpc>
                <a:spcPct val="100000"/>
              </a:lnSpc>
              <a:spcBef>
                <a:spcPts val="135"/>
              </a:spcBef>
              <a:buAutoNum type="arabicPlain"/>
              <a:tabLst>
                <a:tab pos="15875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схема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повышении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температуре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теле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&lt;38°C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менее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5">
                <a:solidFill>
                  <a:srgbClr val="565656"/>
                </a:solidFill>
                <a:latin typeface="Lucida Sans Unicode"/>
                <a:cs typeface="Lucida Sans Unicode"/>
              </a:rPr>
              <a:t>3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дней;</a:t>
            </a:r>
            <a:endParaRPr sz="1400">
              <a:latin typeface="Lucida Sans Unicode"/>
              <a:cs typeface="Lucida Sans Unicode"/>
            </a:endParaRPr>
          </a:p>
          <a:p>
            <a:pPr marL="177165" indent="-139700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7780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схема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температуры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тела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&lt;38°C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5">
                <a:solidFill>
                  <a:srgbClr val="565656"/>
                </a:solidFill>
                <a:latin typeface="Lucida Sans Unicode"/>
                <a:cs typeface="Lucida Sans Unicode"/>
              </a:rPr>
              <a:t>3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дней;</a:t>
            </a:r>
            <a:endParaRPr sz="1400">
              <a:latin typeface="Lucida Sans Unicode"/>
              <a:cs typeface="Lucida Sans Unicode"/>
            </a:endParaRPr>
          </a:p>
          <a:p>
            <a:pPr marL="38100" marR="174625">
              <a:lnSpc>
                <a:spcPts val="1739"/>
              </a:lnSpc>
              <a:spcBef>
                <a:spcPts val="30"/>
              </a:spcBef>
              <a:buFont typeface="Lucida Sans Unicode"/>
              <a:buAutoNum type="arabicPlain"/>
              <a:tabLst>
                <a:tab pos="177165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 </a:t>
            </a:r>
            <a:r>
              <a:rPr dirty="0" sz="1400" spc="-38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возможности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5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дневном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стационаре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рассмотреть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альтернативное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этиотропное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вируснейтрализующими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антителами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иммуноглобулином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565656"/>
                </a:solidFill>
                <a:latin typeface="Lucida Sans Unicode"/>
                <a:cs typeface="Lucida Sans Unicode"/>
              </a:rPr>
              <a:t>человека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565656"/>
                </a:solidFill>
                <a:latin typeface="Lucida Sans Unicode"/>
                <a:cs typeface="Lucida Sans Unicode"/>
              </a:rPr>
              <a:t>COVID-19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высоким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индексом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коморбидности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беременным;</a:t>
            </a:r>
            <a:endParaRPr sz="1400">
              <a:latin typeface="Lucida Sans Unicode"/>
              <a:cs typeface="Lucida Sans Unicode"/>
            </a:endParaRPr>
          </a:p>
          <a:p>
            <a:pPr marL="180975" indent="-143510">
              <a:lnSpc>
                <a:spcPts val="1630"/>
              </a:lnSpc>
              <a:buFont typeface="Lucida Sans Unicode"/>
              <a:buAutoNum type="arabicPlain"/>
              <a:tabLst>
                <a:tab pos="181610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</a:t>
            </a:r>
            <a:r>
              <a:rPr dirty="0" sz="1400" spc="-335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перорального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антикоагулянта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тромбообразования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(пациентам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сильно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ограниченной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подвижностью,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наличием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анамнезе,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активным</a:t>
            </a:r>
            <a:endParaRPr sz="1400">
              <a:latin typeface="Lucida Sans Unicode"/>
              <a:cs typeface="Lucida Sans Unicode"/>
            </a:endParaRPr>
          </a:p>
          <a:p>
            <a:pPr marL="38100" marR="30480">
              <a:lnSpc>
                <a:spcPct val="102299"/>
              </a:lnSpc>
              <a:spcBef>
                <a:spcPts val="20"/>
              </a:spcBef>
            </a:pP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злокачественным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новообразованием,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крупной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операцией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травмой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предшествующий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месяц,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носителям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ряда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тромбофилий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(дефициты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антитромбина,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протеинов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S,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антифосфолипидный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синдром,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фактор 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V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Лейден,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мутация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гена протромбина </a:t>
            </a:r>
            <a:r>
              <a:rPr dirty="0" sz="1400" spc="-130">
                <a:solidFill>
                  <a:srgbClr val="565656"/>
                </a:solidFill>
                <a:latin typeface="Lucida Sans Unicode"/>
                <a:cs typeface="Lucida Sans Unicode"/>
              </a:rPr>
              <a:t>G-20210A),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а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также при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сочетании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дополнительных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факторов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риска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ТГВ/ТЭЛА: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сердечная/дыхательная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недостаточность,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ожирение, системное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заболевание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соединительной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ткани,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гормональная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заместительная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терапия,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контрацептивов);</a:t>
            </a:r>
            <a:endParaRPr sz="1400">
              <a:latin typeface="Lucida Sans Unicode"/>
              <a:cs typeface="Lucida Sans Unicode"/>
            </a:endParaRPr>
          </a:p>
          <a:p>
            <a:pPr marL="178435" indent="-140970">
              <a:lnSpc>
                <a:spcPct val="100000"/>
              </a:lnSpc>
              <a:spcBef>
                <a:spcPts val="35"/>
              </a:spcBef>
              <a:buAutoNum type="arabicPlain" startAt="5"/>
              <a:tabLst>
                <a:tab pos="17907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первых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0">
                <a:solidFill>
                  <a:srgbClr val="565656"/>
                </a:solidFill>
                <a:latin typeface="Lucida Sans Unicode"/>
                <a:cs typeface="Lucida Sans Unicode"/>
              </a:rPr>
              <a:t>7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дней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болезни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положительном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результате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обследования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РНК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МАНК</a:t>
            </a:r>
            <a:endParaRPr sz="1400">
              <a:latin typeface="Lucida Sans Unicode"/>
              <a:cs typeface="Lucida Sans Unicode"/>
            </a:endParaRPr>
          </a:p>
          <a:p>
            <a:pPr marL="182880" indent="-145415">
              <a:lnSpc>
                <a:spcPct val="100000"/>
              </a:lnSpc>
              <a:spcBef>
                <a:spcPts val="20"/>
              </a:spcBef>
              <a:buFont typeface="Lucida Sans Unicode"/>
              <a:buAutoNum type="arabicPlain" startAt="5"/>
              <a:tabLst>
                <a:tab pos="183515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</a:t>
            </a:r>
            <a:r>
              <a:rPr dirty="0" sz="1400" spc="-34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эффективность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дабигатрана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этексилата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профилактике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изучена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крупных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ортопедических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вмешательствах.</a:t>
            </a:r>
            <a:endParaRPr sz="1400">
              <a:latin typeface="Lucida Sans Unicode"/>
              <a:cs typeface="Lucida Sans Unicode"/>
            </a:endParaRPr>
          </a:p>
          <a:p>
            <a:pPr marL="38100" marR="2000885">
              <a:lnSpc>
                <a:spcPct val="102299"/>
              </a:lnSpc>
              <a:spcBef>
                <a:spcPts val="20"/>
              </a:spcBef>
            </a:pP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Антибактериальная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длительностью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15">
                <a:solidFill>
                  <a:srgbClr val="565656"/>
                </a:solidFill>
                <a:latin typeface="Lucida Sans Unicode"/>
                <a:cs typeface="Lucida Sans Unicode"/>
              </a:rPr>
              <a:t>3-7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дней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соответствии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разделом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14">
                <a:solidFill>
                  <a:srgbClr val="565656"/>
                </a:solidFill>
                <a:latin typeface="Lucida Sans Unicode"/>
                <a:cs typeface="Lucida Sans Unicode"/>
              </a:rPr>
              <a:t>5.4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убедительных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присоединения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инфекции,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0">
                <a:solidFill>
                  <a:srgbClr val="565656"/>
                </a:solidFill>
                <a:latin typeface="Lucida Sans Unicode"/>
                <a:cs typeface="Lucida Sans Unicode"/>
              </a:rPr>
              <a:t>включая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лейкоцитоз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0">
                <a:solidFill>
                  <a:srgbClr val="565656"/>
                </a:solidFill>
                <a:latin typeface="Lucida Sans Unicode"/>
                <a:cs typeface="Lucida Sans Unicode"/>
              </a:rPr>
              <a:t>&gt;</a:t>
            </a:r>
            <a:r>
              <a:rPr dirty="0" sz="1400" spc="-3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0">
                <a:solidFill>
                  <a:srgbClr val="565656"/>
                </a:solidFill>
                <a:latin typeface="Lucida Sans Unicode"/>
                <a:cs typeface="Lucida Sans Unicode"/>
              </a:rPr>
              <a:t>12x10</a:t>
            </a:r>
            <a:r>
              <a:rPr dirty="0" baseline="26315" sz="1425" spc="-209">
                <a:solidFill>
                  <a:srgbClr val="565656"/>
                </a:solidFill>
                <a:latin typeface="Lucida Sans Unicode"/>
                <a:cs typeface="Lucida Sans Unicode"/>
              </a:rPr>
              <a:t>9</a:t>
            </a:r>
            <a:r>
              <a:rPr dirty="0" sz="1400" spc="-140">
                <a:solidFill>
                  <a:srgbClr val="565656"/>
                </a:solidFill>
                <a:latin typeface="Lucida Sans Unicode"/>
                <a:cs typeface="Lucida Sans Unicode"/>
              </a:rPr>
              <a:t>/л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предшествующего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глюкокортикостероидов),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палочкоядерный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сдвиг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0">
                <a:solidFill>
                  <a:srgbClr val="565656"/>
                </a:solidFill>
                <a:latin typeface="Lucida Sans Unicode"/>
                <a:cs typeface="Lucida Sans Unicode"/>
              </a:rPr>
              <a:t>≥</a:t>
            </a:r>
            <a:r>
              <a:rPr dirty="0" sz="1400" spc="-3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10%,</a:t>
            </a:r>
            <a:r>
              <a:rPr dirty="0" sz="1400" spc="3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гнойной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мокроты,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уровня</a:t>
            </a:r>
            <a:endParaRPr sz="14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прокальцитонина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(при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уровне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прокальцитонина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15">
                <a:solidFill>
                  <a:srgbClr val="565656"/>
                </a:solidFill>
                <a:latin typeface="Lucida Sans Unicode"/>
                <a:cs typeface="Lucida Sans Unicode"/>
              </a:rPr>
              <a:t>≤0,1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нг/мл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вероятность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5">
                <a:solidFill>
                  <a:srgbClr val="565656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низкой,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уровне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75">
                <a:solidFill>
                  <a:srgbClr val="565656"/>
                </a:solidFill>
                <a:latin typeface="Lucida Sans Unicode"/>
                <a:cs typeface="Lucida Sans Unicode"/>
              </a:rPr>
              <a:t>≥0,5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нг/мл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вероятность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5">
                <a:solidFill>
                  <a:srgbClr val="565656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высокой)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6289" y="628430"/>
            <a:ext cx="4248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869">
                <a:solidFill>
                  <a:srgbClr val="A6A6A6"/>
                </a:solidFill>
                <a:latin typeface="Lucida Sans Unicode"/>
                <a:cs typeface="Lucida Sans Unicode"/>
              </a:rPr>
              <a:t>77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20"/>
          <a:ext cx="18895060" cy="780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/>
                <a:gridCol w="1074420"/>
                <a:gridCol w="2995295"/>
                <a:gridCol w="13272135"/>
              </a:tblGrid>
              <a:tr h="357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357063">
                <a:tc gridSpan="4"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Сред</a:t>
                      </a:r>
                      <a:r>
                        <a:rPr dirty="0" sz="20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ет</a:t>
                      </a:r>
                      <a:r>
                        <a:rPr dirty="0" sz="20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желое</a:t>
                      </a:r>
                      <a:r>
                        <a:rPr dirty="0" sz="20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</a:t>
                      </a:r>
                      <a:r>
                        <a:rPr dirty="0" sz="20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solidFill>
                      <a:srgbClr val="FFBE2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47486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2000" spc="-1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R="18415">
                        <a:lnSpc>
                          <a:spcPct val="100000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700" spc="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020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ела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1435" marR="5930900">
                        <a:lnSpc>
                          <a:spcPct val="101099"/>
                        </a:lnSpc>
                        <a:spcBef>
                          <a:spcPts val="15"/>
                        </a:spcBef>
                      </a:pP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 </a:t>
                      </a:r>
                      <a:r>
                        <a:rPr dirty="0" sz="17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 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7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7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 </a:t>
                      </a:r>
                      <a:r>
                        <a:rPr dirty="0" sz="17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 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 со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 </a:t>
                      </a:r>
                      <a:r>
                        <a:rPr dirty="0" sz="1700" spc="-25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2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 </a:t>
                      </a:r>
                      <a:r>
                        <a:rPr dirty="0" sz="1700" spc="-5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сой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ела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лее: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1435">
                        <a:lnSpc>
                          <a:spcPts val="1964"/>
                        </a:lnSpc>
                        <a:spcBef>
                          <a:spcPts val="20"/>
                        </a:spcBef>
                      </a:pP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5237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035"/>
                        </a:lnSpc>
                      </a:pPr>
                      <a:r>
                        <a:rPr dirty="0" sz="17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ИФН-α,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ts val="1964"/>
                        </a:lnSpc>
                        <a:spcBef>
                          <a:spcPts val="20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тра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азальн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ые</a:t>
                      </a:r>
                      <a:r>
                        <a:rPr dirty="0" sz="1700" spc="-1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формы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035"/>
                        </a:lnSpc>
                      </a:pPr>
                      <a:r>
                        <a:rPr dirty="0" sz="1700" spc="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применению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1435">
                        <a:lnSpc>
                          <a:spcPts val="1964"/>
                        </a:lnSpc>
                        <a:spcBef>
                          <a:spcPts val="20"/>
                        </a:spcBef>
                      </a:pP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17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6187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ts val="1960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Парацетамол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 spc="-2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табл.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(500-1000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2-3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р/сут,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(при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температуре</a:t>
                      </a:r>
                      <a:r>
                        <a:rPr dirty="0" sz="17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4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7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38,0</a:t>
                      </a:r>
                      <a:r>
                        <a:rPr dirty="0" sz="17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°С)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6187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R="19050">
                        <a:lnSpc>
                          <a:spcPct val="100000"/>
                        </a:lnSpc>
                        <a:spcBef>
                          <a:spcPts val="229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Ривароксабан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впл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оть</a:t>
                      </a:r>
                      <a:r>
                        <a:rPr dirty="0" sz="17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6187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187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Апиксабан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60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2,5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впло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ть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2965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651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37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Дабигат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рана</a:t>
                      </a:r>
                      <a:r>
                        <a:rPr dirty="0" sz="17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эте</a:t>
                      </a:r>
                      <a:r>
                        <a:rPr dirty="0" sz="17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7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сила</a:t>
                      </a:r>
                      <a:r>
                        <a:rPr dirty="0" sz="17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baseline="24154" sz="17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baseline="24154" sz="1725">
                        <a:latin typeface="Trebuchet MS"/>
                        <a:cs typeface="Trebuchet MS"/>
                      </a:endParaRPr>
                    </a:p>
                  </a:txBody>
                  <a:tcPr marL="0" marR="0" marB="0" marT="13017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2039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110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аза/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;</a:t>
                      </a:r>
                      <a:r>
                        <a:rPr dirty="0" sz="17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</a:t>
                      </a:r>
                      <a:r>
                        <a:rPr dirty="0" sz="17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marL="51435">
                        <a:lnSpc>
                          <a:spcPts val="1964"/>
                        </a:lnSpc>
                        <a:spcBef>
                          <a:spcPts val="20"/>
                        </a:spcBef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больных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кли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нсом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атинина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49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мл/м</a:t>
                      </a:r>
                      <a:r>
                        <a:rPr dirty="0" sz="17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впло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ть</a:t>
                      </a:r>
                      <a:r>
                        <a:rPr dirty="0" sz="17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17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ей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29226" y="782099"/>
            <a:ext cx="19843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357886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1980" y="898849"/>
            <a:ext cx="854075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05">
                <a:solidFill>
                  <a:srgbClr val="FF2D66"/>
                </a:solidFill>
                <a:latin typeface="Lucida Sans Unicode"/>
                <a:cs typeface="Lucida Sans Unicode"/>
              </a:rPr>
              <a:t>схемы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0">
                <a:solidFill>
                  <a:srgbClr val="FF2D6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амбулаторных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5">
                <a:solidFill>
                  <a:srgbClr val="FF2D66"/>
                </a:solidFill>
                <a:latin typeface="Lucida Sans Unicode"/>
                <a:cs typeface="Lucida Sans Unicode"/>
              </a:rPr>
              <a:t>ус</a:t>
            </a:r>
            <a:r>
              <a:rPr dirty="0" sz="3150" spc="-75">
                <a:solidFill>
                  <a:srgbClr val="FF2D66"/>
                </a:solidFill>
                <a:latin typeface="Lucida Sans Unicode"/>
                <a:cs typeface="Lucida Sans Unicode"/>
              </a:rPr>
              <a:t>л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овиях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25">
                <a:solidFill>
                  <a:srgbClr val="8F8F8F"/>
                </a:solidFill>
                <a:latin typeface="Lucida Sans Unicode"/>
                <a:cs typeface="Lucida Sans Unicode"/>
              </a:rPr>
              <a:t>[2]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915" y="7883426"/>
            <a:ext cx="18876645" cy="3087370"/>
          </a:xfrm>
          <a:custGeom>
            <a:avLst/>
            <a:gdLst/>
            <a:ahLst/>
            <a:cxnLst/>
            <a:rect l="l" t="t" r="r" b="b"/>
            <a:pathLst>
              <a:path w="18876645" h="3087370">
                <a:moveTo>
                  <a:pt x="18676536" y="0"/>
                </a:moveTo>
                <a:lnTo>
                  <a:pt x="199995" y="0"/>
                </a:lnTo>
                <a:lnTo>
                  <a:pt x="154139" y="5283"/>
                </a:lnTo>
                <a:lnTo>
                  <a:pt x="112044" y="20332"/>
                </a:lnTo>
                <a:lnTo>
                  <a:pt x="74910" y="43947"/>
                </a:lnTo>
                <a:lnTo>
                  <a:pt x="43938" y="74926"/>
                </a:lnTo>
                <a:lnTo>
                  <a:pt x="20328" y="112068"/>
                </a:lnTo>
                <a:lnTo>
                  <a:pt x="5282" y="154174"/>
                </a:lnTo>
                <a:lnTo>
                  <a:pt x="0" y="200040"/>
                </a:lnTo>
                <a:lnTo>
                  <a:pt x="0" y="2886816"/>
                </a:lnTo>
                <a:lnTo>
                  <a:pt x="5282" y="2932671"/>
                </a:lnTo>
                <a:lnTo>
                  <a:pt x="20328" y="2974766"/>
                </a:lnTo>
                <a:lnTo>
                  <a:pt x="43938" y="3011900"/>
                </a:lnTo>
                <a:lnTo>
                  <a:pt x="74910" y="3042873"/>
                </a:lnTo>
                <a:lnTo>
                  <a:pt x="112044" y="3066482"/>
                </a:lnTo>
                <a:lnTo>
                  <a:pt x="154139" y="3081529"/>
                </a:lnTo>
                <a:lnTo>
                  <a:pt x="199995" y="3086811"/>
                </a:lnTo>
                <a:lnTo>
                  <a:pt x="18676536" y="3086811"/>
                </a:lnTo>
                <a:lnTo>
                  <a:pt x="18722402" y="3081529"/>
                </a:lnTo>
                <a:lnTo>
                  <a:pt x="18764508" y="3066482"/>
                </a:lnTo>
                <a:lnTo>
                  <a:pt x="18801650" y="3042873"/>
                </a:lnTo>
                <a:lnTo>
                  <a:pt x="18832629" y="3011900"/>
                </a:lnTo>
                <a:lnTo>
                  <a:pt x="18856244" y="2974766"/>
                </a:lnTo>
                <a:lnTo>
                  <a:pt x="18871293" y="2932671"/>
                </a:lnTo>
                <a:lnTo>
                  <a:pt x="18876576" y="2886816"/>
                </a:lnTo>
                <a:lnTo>
                  <a:pt x="18876576" y="200040"/>
                </a:lnTo>
                <a:lnTo>
                  <a:pt x="18871293" y="154174"/>
                </a:lnTo>
                <a:lnTo>
                  <a:pt x="18856244" y="112068"/>
                </a:lnTo>
                <a:lnTo>
                  <a:pt x="18832629" y="74926"/>
                </a:lnTo>
                <a:lnTo>
                  <a:pt x="18801650" y="43947"/>
                </a:lnTo>
                <a:lnTo>
                  <a:pt x="18764508" y="20332"/>
                </a:lnTo>
                <a:lnTo>
                  <a:pt x="18722402" y="5283"/>
                </a:lnTo>
                <a:lnTo>
                  <a:pt x="18676536" y="0"/>
                </a:lnTo>
                <a:close/>
              </a:path>
            </a:pathLst>
          </a:custGeom>
          <a:solidFill>
            <a:srgbClr val="FFB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552" y="7993114"/>
            <a:ext cx="18308320" cy="2863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8115" indent="-120650">
              <a:lnSpc>
                <a:spcPct val="100000"/>
              </a:lnSpc>
              <a:spcBef>
                <a:spcPts val="135"/>
              </a:spcBef>
              <a:buAutoNum type="arabicPlain"/>
              <a:tabLst>
                <a:tab pos="15875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схема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повышении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температуре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теле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&lt;38°C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менее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5">
                <a:solidFill>
                  <a:srgbClr val="565656"/>
                </a:solidFill>
                <a:latin typeface="Lucida Sans Unicode"/>
                <a:cs typeface="Lucida Sans Unicode"/>
              </a:rPr>
              <a:t>3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дней;</a:t>
            </a:r>
            <a:endParaRPr sz="1400">
              <a:latin typeface="Lucida Sans Unicode"/>
              <a:cs typeface="Lucida Sans Unicode"/>
            </a:endParaRPr>
          </a:p>
          <a:p>
            <a:pPr marL="177165" indent="-139700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7780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схема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температуры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тела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&lt;38°C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более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65">
                <a:solidFill>
                  <a:srgbClr val="565656"/>
                </a:solidFill>
                <a:latin typeface="Lucida Sans Unicode"/>
                <a:cs typeface="Lucida Sans Unicode"/>
              </a:rPr>
              <a:t>3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дней;</a:t>
            </a:r>
            <a:endParaRPr sz="1400">
              <a:latin typeface="Lucida Sans Unicode"/>
              <a:cs typeface="Lucida Sans Unicode"/>
            </a:endParaRPr>
          </a:p>
          <a:p>
            <a:pPr marL="38100" marR="174625">
              <a:lnSpc>
                <a:spcPts val="1739"/>
              </a:lnSpc>
              <a:spcBef>
                <a:spcPts val="30"/>
              </a:spcBef>
              <a:buFont typeface="Lucida Sans Unicode"/>
              <a:buAutoNum type="arabicPlain"/>
              <a:tabLst>
                <a:tab pos="177165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 </a:t>
            </a:r>
            <a:r>
              <a:rPr dirty="0" sz="1400" spc="-38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возможности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организации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5">
                <a:solidFill>
                  <a:srgbClr val="565656"/>
                </a:solidFill>
                <a:latin typeface="Lucida Sans Unicode"/>
                <a:cs typeface="Lucida Sans Unicode"/>
              </a:rPr>
              <a:t>лечения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дневном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стационаре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рассмотреть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альтернативное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этиотропное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лечение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вируснейтрализующими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антителами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иммуноглобулином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0">
                <a:solidFill>
                  <a:srgbClr val="565656"/>
                </a:solidFill>
                <a:latin typeface="Lucida Sans Unicode"/>
                <a:cs typeface="Lucida Sans Unicode"/>
              </a:rPr>
              <a:t>человека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против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565656"/>
                </a:solidFill>
                <a:latin typeface="Lucida Sans Unicode"/>
                <a:cs typeface="Lucida Sans Unicode"/>
              </a:rPr>
              <a:t>COVID-19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для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высоким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индексом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коморбидности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беременным;</a:t>
            </a:r>
            <a:endParaRPr sz="1400">
              <a:latin typeface="Lucida Sans Unicode"/>
              <a:cs typeface="Lucida Sans Unicode"/>
            </a:endParaRPr>
          </a:p>
          <a:p>
            <a:pPr marL="180975" indent="-143510">
              <a:lnSpc>
                <a:spcPts val="1630"/>
              </a:lnSpc>
              <a:buFont typeface="Lucida Sans Unicode"/>
              <a:buAutoNum type="arabicPlain"/>
              <a:tabLst>
                <a:tab pos="181610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</a:t>
            </a:r>
            <a:r>
              <a:rPr dirty="0" sz="1400" spc="-335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перорального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антикоагулянта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факторов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риска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тромбообразования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(пациентам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сильно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ограниченной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подвижностью,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наличием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анамнезе,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активным</a:t>
            </a:r>
            <a:endParaRPr sz="1400">
              <a:latin typeface="Lucida Sans Unicode"/>
              <a:cs typeface="Lucida Sans Unicode"/>
            </a:endParaRPr>
          </a:p>
          <a:p>
            <a:pPr marL="38100" marR="30480">
              <a:lnSpc>
                <a:spcPct val="102299"/>
              </a:lnSpc>
              <a:spcBef>
                <a:spcPts val="20"/>
              </a:spcBef>
            </a:pP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злокачественным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новообразованием,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крупной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операцией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травмой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предшествующий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месяц,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носителям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ряда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тромбофилий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(дефициты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антитромбина,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протеинов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S,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антифосфолипидный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синдром,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фактор 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V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Лейден,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мутация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гена протромбина </a:t>
            </a:r>
            <a:r>
              <a:rPr dirty="0" sz="1400" spc="-130">
                <a:solidFill>
                  <a:srgbClr val="565656"/>
                </a:solidFill>
                <a:latin typeface="Lucida Sans Unicode"/>
                <a:cs typeface="Lucida Sans Unicode"/>
              </a:rPr>
              <a:t>G-20210A),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а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также при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сочетании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дополнительных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факторов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риска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ТГВ/ТЭЛА: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сердечная/дыхательная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недостаточность,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ожирение, системное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заболевание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соединительной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ткани,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гормональная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заместительная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терапия,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прием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оральных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контрацептивов);</a:t>
            </a:r>
            <a:endParaRPr sz="1400">
              <a:latin typeface="Lucida Sans Unicode"/>
              <a:cs typeface="Lucida Sans Unicode"/>
            </a:endParaRPr>
          </a:p>
          <a:p>
            <a:pPr marL="178435" indent="-140970">
              <a:lnSpc>
                <a:spcPct val="100000"/>
              </a:lnSpc>
              <a:spcBef>
                <a:spcPts val="35"/>
              </a:spcBef>
              <a:buAutoNum type="arabicPlain" startAt="5"/>
              <a:tabLst>
                <a:tab pos="17907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первых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0">
                <a:solidFill>
                  <a:srgbClr val="565656"/>
                </a:solidFill>
                <a:latin typeface="Lucida Sans Unicode"/>
                <a:cs typeface="Lucida Sans Unicode"/>
              </a:rPr>
              <a:t>7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дней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болезни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положительном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результате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обследования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РНК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SARS-CoV-2 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МАНК</a:t>
            </a:r>
            <a:endParaRPr sz="1400">
              <a:latin typeface="Lucida Sans Unicode"/>
              <a:cs typeface="Lucida Sans Unicode"/>
            </a:endParaRPr>
          </a:p>
          <a:p>
            <a:pPr marL="182880" indent="-145415">
              <a:lnSpc>
                <a:spcPct val="100000"/>
              </a:lnSpc>
              <a:spcBef>
                <a:spcPts val="20"/>
              </a:spcBef>
              <a:buFont typeface="Lucida Sans Unicode"/>
              <a:buAutoNum type="arabicPlain" startAt="5"/>
              <a:tabLst>
                <a:tab pos="183515" algn="l"/>
              </a:tabLst>
            </a:pPr>
            <a:r>
              <a:rPr dirty="0" sz="1400" spc="-385">
                <a:solidFill>
                  <a:srgbClr val="565656"/>
                </a:solidFill>
                <a:latin typeface="Arial MT"/>
                <a:cs typeface="Arial MT"/>
              </a:rPr>
              <a:t>─</a:t>
            </a:r>
            <a:r>
              <a:rPr dirty="0" sz="1400" spc="-34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эффективность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дабигатрана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этексилата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профилактике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ТГВ/ТЭЛА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изучена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крупных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ортопедических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вмешательствах.</a:t>
            </a:r>
            <a:endParaRPr sz="1400">
              <a:latin typeface="Lucida Sans Unicode"/>
              <a:cs typeface="Lucida Sans Unicode"/>
            </a:endParaRPr>
          </a:p>
          <a:p>
            <a:pPr marL="38100" marR="2000885">
              <a:lnSpc>
                <a:spcPct val="102299"/>
              </a:lnSpc>
              <a:spcBef>
                <a:spcPts val="20"/>
              </a:spcBef>
            </a:pP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Антибактериальная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терапия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длительностью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15">
                <a:solidFill>
                  <a:srgbClr val="565656"/>
                </a:solidFill>
                <a:latin typeface="Lucida Sans Unicode"/>
                <a:cs typeface="Lucida Sans Unicode"/>
              </a:rPr>
              <a:t>3-7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дней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назначается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соответствии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разделом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14">
                <a:solidFill>
                  <a:srgbClr val="565656"/>
                </a:solidFill>
                <a:latin typeface="Lucida Sans Unicode"/>
                <a:cs typeface="Lucida Sans Unicode"/>
              </a:rPr>
              <a:t>5.4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только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убедительных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признаков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присоединения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инфекции, </a:t>
            </a:r>
            <a:r>
              <a:rPr dirty="0" sz="1400" spc="-43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0">
                <a:solidFill>
                  <a:srgbClr val="565656"/>
                </a:solidFill>
                <a:latin typeface="Lucida Sans Unicode"/>
                <a:cs typeface="Lucida Sans Unicode"/>
              </a:rPr>
              <a:t>включая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лейкоцитоз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0">
                <a:solidFill>
                  <a:srgbClr val="565656"/>
                </a:solidFill>
                <a:latin typeface="Lucida Sans Unicode"/>
                <a:cs typeface="Lucida Sans Unicode"/>
              </a:rPr>
              <a:t>&gt;</a:t>
            </a:r>
            <a:r>
              <a:rPr dirty="0" sz="1400" spc="-3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40">
                <a:solidFill>
                  <a:srgbClr val="565656"/>
                </a:solidFill>
                <a:latin typeface="Lucida Sans Unicode"/>
                <a:cs typeface="Lucida Sans Unicode"/>
              </a:rPr>
              <a:t>12x10</a:t>
            </a:r>
            <a:r>
              <a:rPr dirty="0" baseline="26315" sz="1425" spc="-209">
                <a:solidFill>
                  <a:srgbClr val="565656"/>
                </a:solidFill>
                <a:latin typeface="Lucida Sans Unicode"/>
                <a:cs typeface="Lucida Sans Unicode"/>
              </a:rPr>
              <a:t>9</a:t>
            </a:r>
            <a:r>
              <a:rPr dirty="0" sz="1400" spc="-140">
                <a:solidFill>
                  <a:srgbClr val="565656"/>
                </a:solidFill>
                <a:latin typeface="Lucida Sans Unicode"/>
                <a:cs typeface="Lucida Sans Unicode"/>
              </a:rPr>
              <a:t>/л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предшествующего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глюкокортикостероидов),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палочкоядерный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сдвиг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0">
                <a:solidFill>
                  <a:srgbClr val="565656"/>
                </a:solidFill>
                <a:latin typeface="Lucida Sans Unicode"/>
                <a:cs typeface="Lucida Sans Unicode"/>
              </a:rPr>
              <a:t>≥</a:t>
            </a:r>
            <a:r>
              <a:rPr dirty="0" sz="1400" spc="-3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10%,</a:t>
            </a:r>
            <a:r>
              <a:rPr dirty="0" sz="1400" spc="33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появление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гнойной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мокроты,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повышение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уровня</a:t>
            </a:r>
            <a:endParaRPr sz="14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прокальцитонина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(при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уровне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прокальцитонина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15">
                <a:solidFill>
                  <a:srgbClr val="565656"/>
                </a:solidFill>
                <a:latin typeface="Lucida Sans Unicode"/>
                <a:cs typeface="Lucida Sans Unicode"/>
              </a:rPr>
              <a:t>≤0,1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нг/мл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вероятность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5">
                <a:solidFill>
                  <a:srgbClr val="565656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низкой,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уровне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75">
                <a:solidFill>
                  <a:srgbClr val="565656"/>
                </a:solidFill>
                <a:latin typeface="Lucida Sans Unicode"/>
                <a:cs typeface="Lucida Sans Unicode"/>
              </a:rPr>
              <a:t>≥0,5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нг/мл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вероятность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бактериальной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инфекции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35">
                <a:solidFill>
                  <a:srgbClr val="565656"/>
                </a:solidFill>
                <a:latin typeface="Lucida Sans Unicode"/>
                <a:cs typeface="Lucida Sans Unicode"/>
              </a:rPr>
              <a:t>является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высокой)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5366" y="628430"/>
            <a:ext cx="495934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90">
                <a:solidFill>
                  <a:srgbClr val="A6A6A6"/>
                </a:solidFill>
                <a:latin typeface="Lucida Sans Unicode"/>
                <a:cs typeface="Lucida Sans Unicode"/>
              </a:rPr>
              <a:t>78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02"/>
          <a:ext cx="18895060" cy="877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805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Легкое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(пациенты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высоки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индексом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ком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рбидност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71218"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419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r>
                        <a:rPr dirty="0" baseline="2500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циентов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 marR="6835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циентов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е: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r>
                        <a:rPr dirty="0" baseline="25000" sz="1500" spc="-2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70345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уногл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лин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COVID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Барицитиниб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Тофацитиниб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Нетакимаб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виде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двух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подкожных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инъекций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(60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препарата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каждая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Левилимаб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324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(два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преднаполненных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шприца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мг/0,9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подкожно/внутривенно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часа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84206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Олокизумаб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кон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подко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ж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но.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 marR="6049010">
                        <a:lnSpc>
                          <a:spcPct val="100000"/>
                        </a:lnSpc>
                      </a:pP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часа.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Сум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рно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одить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7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профилактической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дозе,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см.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44380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641" y="628430"/>
            <a:ext cx="480059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50">
                <a:solidFill>
                  <a:srgbClr val="A6A6A6"/>
                </a:solidFill>
                <a:latin typeface="Lucida Sans Unicode"/>
                <a:cs typeface="Lucida Sans Unicode"/>
              </a:rPr>
              <a:t>79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02"/>
          <a:ext cx="18895060" cy="893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805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Среднет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желое</a:t>
                      </a:r>
                      <a:r>
                        <a:rPr dirty="0" sz="2000" spc="-10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1910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r>
                        <a:rPr dirty="0" baseline="2500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2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более: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4572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уногл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лин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человека 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против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COVID-19</a:t>
                      </a:r>
                      <a:r>
                        <a:rPr dirty="0" baseline="25000" sz="1500" spc="-5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8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Левилимаб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946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324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(два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преднаполненных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162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мг/0,9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однократно,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минут).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Олокизумаб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4002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64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 </a:t>
                      </a:r>
                      <a:r>
                        <a:rPr dirty="0" sz="15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128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(1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флакона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 </a:t>
                      </a:r>
                      <a:r>
                        <a:rPr dirty="0" sz="15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мг/мл, </a:t>
                      </a:r>
                      <a:r>
                        <a:rPr dirty="0" sz="15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 0,9%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вввводят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капельно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минут)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Суммарно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Тоцилизумаб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рив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енно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Сарилумаб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развести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вводить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в/в,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r>
                        <a:rPr dirty="0" baseline="2500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3733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мг/введение/внутривенно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r>
                        <a:rPr dirty="0" baseline="2500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353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16-24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отмены;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7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профилактической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дозе,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см.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44380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5042" y="628430"/>
            <a:ext cx="29654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305">
                <a:solidFill>
                  <a:srgbClr val="A6A6A6"/>
                </a:solidFill>
                <a:latin typeface="Lucida Sans Unicode"/>
                <a:cs typeface="Lucida Sans Unicode"/>
              </a:rPr>
              <a:t>8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580" y="10038411"/>
            <a:ext cx="18888710" cy="751205"/>
          </a:xfrm>
          <a:custGeom>
            <a:avLst/>
            <a:gdLst/>
            <a:ahLst/>
            <a:cxnLst/>
            <a:rect l="l" t="t" r="r" b="b"/>
            <a:pathLst>
              <a:path w="18888710" h="751204">
                <a:moveTo>
                  <a:pt x="18779375" y="0"/>
                </a:moveTo>
                <a:lnTo>
                  <a:pt x="109231" y="0"/>
                </a:lnTo>
                <a:lnTo>
                  <a:pt x="66712" y="8585"/>
                </a:lnTo>
                <a:lnTo>
                  <a:pt x="31991" y="31995"/>
                </a:lnTo>
                <a:lnTo>
                  <a:pt x="8583" y="66708"/>
                </a:lnTo>
                <a:lnTo>
                  <a:pt x="0" y="109204"/>
                </a:lnTo>
                <a:lnTo>
                  <a:pt x="0" y="641458"/>
                </a:lnTo>
                <a:lnTo>
                  <a:pt x="8583" y="683978"/>
                </a:lnTo>
                <a:lnTo>
                  <a:pt x="31991" y="718702"/>
                </a:lnTo>
                <a:lnTo>
                  <a:pt x="66712" y="742113"/>
                </a:lnTo>
                <a:lnTo>
                  <a:pt x="109231" y="750698"/>
                </a:lnTo>
                <a:lnTo>
                  <a:pt x="18779375" y="750698"/>
                </a:lnTo>
                <a:lnTo>
                  <a:pt x="18821871" y="742113"/>
                </a:lnTo>
                <a:lnTo>
                  <a:pt x="18856584" y="718702"/>
                </a:lnTo>
                <a:lnTo>
                  <a:pt x="18879993" y="683978"/>
                </a:lnTo>
                <a:lnTo>
                  <a:pt x="18888579" y="641458"/>
                </a:lnTo>
                <a:lnTo>
                  <a:pt x="18888579" y="109204"/>
                </a:lnTo>
                <a:lnTo>
                  <a:pt x="18879993" y="66708"/>
                </a:lnTo>
                <a:lnTo>
                  <a:pt x="18856584" y="31995"/>
                </a:lnTo>
                <a:lnTo>
                  <a:pt x="18821871" y="8585"/>
                </a:lnTo>
                <a:lnTo>
                  <a:pt x="18779375" y="0"/>
                </a:lnTo>
                <a:close/>
              </a:path>
            </a:pathLst>
          </a:custGeom>
          <a:solidFill>
            <a:srgbClr val="FF2D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09953" y="10259431"/>
            <a:ext cx="12415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Любой</a:t>
            </a:r>
            <a:r>
              <a:rPr dirty="0" sz="20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случай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Lucida Sans Unicode"/>
                <a:cs typeface="Lucida Sans Unicode"/>
              </a:rPr>
              <a:t>респираторного </a:t>
            </a:r>
            <a:r>
              <a:rPr dirty="0" sz="2000" spc="-5">
                <a:solidFill>
                  <a:srgbClr val="FFFFFF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20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FFFFFF"/>
                </a:solidFill>
                <a:latin typeface="Lucida Sans Unicode"/>
                <a:cs typeface="Lucida Sans Unicode"/>
              </a:rPr>
              <a:t>следует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Lucida Sans Unicode"/>
                <a:cs typeface="Lucida Sans Unicode"/>
              </a:rPr>
              <a:t>рассматривать</a:t>
            </a:r>
            <a:r>
              <a:rPr dirty="0" sz="2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 b="1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dirty="0" sz="20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Trebuchet MS"/>
                <a:cs typeface="Trebuchet MS"/>
              </a:rPr>
              <a:t>подозрительный</a:t>
            </a:r>
            <a:r>
              <a:rPr dirty="0" sz="20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15" b="1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0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b="1">
                <a:solidFill>
                  <a:srgbClr val="FFFFFF"/>
                </a:solidFill>
                <a:latin typeface="Trebuchet MS"/>
                <a:cs typeface="Trebuchet MS"/>
              </a:rPr>
              <a:t>COVID-19.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690" y="1965095"/>
            <a:ext cx="19157644" cy="526641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7380" y="2070449"/>
          <a:ext cx="18889345" cy="500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860"/>
                <a:gridCol w="4721860"/>
                <a:gridCol w="4721860"/>
                <a:gridCol w="4723765"/>
              </a:tblGrid>
              <a:tr h="72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2300" spc="-24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COVID-19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2880"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23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ОРВИ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2880"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23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Грипп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2880"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68813">
                <a:tc>
                  <a:txBody>
                    <a:bodyPr/>
                    <a:lstStyle/>
                    <a:p>
                      <a:pPr marL="800735" marR="795020" indent="7207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0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Длительность </a:t>
                      </a:r>
                      <a:r>
                        <a:rPr dirty="0" sz="20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инкуб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аци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0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ого</a:t>
                      </a:r>
                      <a:r>
                        <a:rPr dirty="0" sz="20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пер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ода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5730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2000" spc="-13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2000" spc="-14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2000" spc="-13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2000" spc="-13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ней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2000" spc="-10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dirty="0" sz="2000" spc="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нем</a:t>
                      </a:r>
                      <a:r>
                        <a:rPr dirty="0" sz="2000" spc="-9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1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dirty="0" sz="2000" spc="-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dirty="0" sz="2000" spc="-105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дней)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5730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9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20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876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20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2000" spc="-1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20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ней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876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46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Острое</a:t>
                      </a:r>
                      <a:r>
                        <a:rPr dirty="0" sz="20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нач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ло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7970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46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dirty="0" sz="20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Высокая</a:t>
                      </a:r>
                      <a:r>
                        <a:rPr dirty="0" sz="2000" spc="-1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лихорадка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7970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385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189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189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189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46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10"/>
                        </a:spcBef>
                      </a:pPr>
                      <a:r>
                        <a:rPr dirty="0" sz="20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Слабость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7970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38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3825">
                    <a:lnT w="9525">
                      <a:solidFill>
                        <a:srgbClr val="8F8F8F"/>
                      </a:solidFill>
                      <a:prstDash val="solid"/>
                    </a:lnT>
                    <a:lnB w="9525">
                      <a:solidFill>
                        <a:srgbClr val="8F8F8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68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20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Одышка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20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20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рудненное</a:t>
                      </a:r>
                      <a:r>
                        <a:rPr dirty="0" sz="20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0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дыхание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6365">
                    <a:lnT w="9525">
                      <a:solidFill>
                        <a:srgbClr val="8F8F8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3850">
                          <a:solidFill>
                            <a:srgbClr val="C00000"/>
                          </a:solidFill>
                          <a:latin typeface="Lucida Sans Unicode"/>
                          <a:cs typeface="Lucida Sans Unicode"/>
                        </a:rPr>
                        <a:t>+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4620">
                    <a:lnT w="9525">
                      <a:solidFill>
                        <a:srgbClr val="8F8F8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3850" spc="-6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+/-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4620">
                    <a:lnT w="9525">
                      <a:solidFill>
                        <a:srgbClr val="8F8F8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3850" spc="-6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+/-</a:t>
                      </a:r>
                      <a:endParaRPr sz="38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34620">
                    <a:lnT w="9525">
                      <a:solidFill>
                        <a:srgbClr val="8F8F8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17580" y="8748693"/>
            <a:ext cx="18888710" cy="1009650"/>
          </a:xfrm>
          <a:custGeom>
            <a:avLst/>
            <a:gdLst/>
            <a:ahLst/>
            <a:cxnLst/>
            <a:rect l="l" t="t" r="r" b="b"/>
            <a:pathLst>
              <a:path w="18888710" h="1009650">
                <a:moveTo>
                  <a:pt x="18767281" y="0"/>
                </a:moveTo>
                <a:lnTo>
                  <a:pt x="121297" y="0"/>
                </a:lnTo>
                <a:lnTo>
                  <a:pt x="74081" y="9528"/>
                </a:lnTo>
                <a:lnTo>
                  <a:pt x="35525" y="35518"/>
                </a:lnTo>
                <a:lnTo>
                  <a:pt x="9531" y="74073"/>
                </a:lnTo>
                <a:lnTo>
                  <a:pt x="0" y="121297"/>
                </a:lnTo>
                <a:lnTo>
                  <a:pt x="0" y="887999"/>
                </a:lnTo>
                <a:lnTo>
                  <a:pt x="9531" y="935223"/>
                </a:lnTo>
                <a:lnTo>
                  <a:pt x="35525" y="973778"/>
                </a:lnTo>
                <a:lnTo>
                  <a:pt x="74081" y="999767"/>
                </a:lnTo>
                <a:lnTo>
                  <a:pt x="121297" y="1009296"/>
                </a:lnTo>
                <a:lnTo>
                  <a:pt x="18767281" y="1009296"/>
                </a:lnTo>
                <a:lnTo>
                  <a:pt x="18814506" y="999767"/>
                </a:lnTo>
                <a:lnTo>
                  <a:pt x="18853060" y="973778"/>
                </a:lnTo>
                <a:lnTo>
                  <a:pt x="18879050" y="935223"/>
                </a:lnTo>
                <a:lnTo>
                  <a:pt x="18888579" y="887999"/>
                </a:lnTo>
                <a:lnTo>
                  <a:pt x="18888579" y="121297"/>
                </a:lnTo>
                <a:lnTo>
                  <a:pt x="18879050" y="74073"/>
                </a:lnTo>
                <a:lnTo>
                  <a:pt x="18853060" y="35518"/>
                </a:lnTo>
                <a:lnTo>
                  <a:pt x="18814506" y="9528"/>
                </a:lnTo>
                <a:lnTo>
                  <a:pt x="18767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97940" y="7683233"/>
            <a:ext cx="18049875" cy="189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 marR="3778885">
              <a:lnSpc>
                <a:spcPct val="100000"/>
              </a:lnSpc>
              <a:spcBef>
                <a:spcPts val="100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туберкулезе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симптомы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чаще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развиваются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постепенно,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возможно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острое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совместное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заболеваний.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исключения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туберкулеза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рекомендованы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лабораторная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диагностика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лучевое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обследование.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33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вирусных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гастроэнтеритах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ведущим 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будет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поражение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желудочно-кишечного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тракта,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симптомы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поражения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дыхательных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путей,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как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правило,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выражены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минимально.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всех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подозрительных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случаях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показано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обследование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90">
                <a:solidFill>
                  <a:srgbClr val="1F1F1F"/>
                </a:solidFill>
                <a:latin typeface="Lucida Sans Unicode"/>
                <a:cs typeface="Lucida Sans Unicode"/>
              </a:rPr>
              <a:t>SARS-COV-2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возбудителей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30">
                <a:solidFill>
                  <a:srgbClr val="1F1F1F"/>
                </a:solidFill>
                <a:latin typeface="Lucida Sans Unicode"/>
                <a:cs typeface="Lucida Sans Unicode"/>
              </a:rPr>
              <a:t>других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респираторных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инфекций.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9394" y="10162568"/>
            <a:ext cx="517525" cy="455930"/>
          </a:xfrm>
          <a:custGeom>
            <a:avLst/>
            <a:gdLst/>
            <a:ahLst/>
            <a:cxnLst/>
            <a:rect l="l" t="t" r="r" b="b"/>
            <a:pathLst>
              <a:path w="517525" h="455929">
                <a:moveTo>
                  <a:pt x="258840" y="0"/>
                </a:moveTo>
                <a:lnTo>
                  <a:pt x="247149" y="3034"/>
                </a:lnTo>
                <a:lnTo>
                  <a:pt x="238155" y="12139"/>
                </a:lnTo>
                <a:lnTo>
                  <a:pt x="3128" y="419800"/>
                </a:lnTo>
                <a:lnTo>
                  <a:pt x="0" y="432248"/>
                </a:lnTo>
                <a:lnTo>
                  <a:pt x="3278" y="443854"/>
                </a:lnTo>
                <a:lnTo>
                  <a:pt x="11728" y="452424"/>
                </a:lnTo>
                <a:lnTo>
                  <a:pt x="24113" y="455768"/>
                </a:lnTo>
                <a:lnTo>
                  <a:pt x="492968" y="455768"/>
                </a:lnTo>
                <a:lnTo>
                  <a:pt x="505352" y="452424"/>
                </a:lnTo>
                <a:lnTo>
                  <a:pt x="513802" y="443854"/>
                </a:lnTo>
                <a:lnTo>
                  <a:pt x="517081" y="432248"/>
                </a:lnTo>
                <a:lnTo>
                  <a:pt x="513952" y="419800"/>
                </a:lnTo>
                <a:lnTo>
                  <a:pt x="503610" y="401816"/>
                </a:lnTo>
                <a:lnTo>
                  <a:pt x="258540" y="401816"/>
                </a:lnTo>
                <a:lnTo>
                  <a:pt x="246774" y="399493"/>
                </a:lnTo>
                <a:lnTo>
                  <a:pt x="237256" y="393123"/>
                </a:lnTo>
                <a:lnTo>
                  <a:pt x="230886" y="383607"/>
                </a:lnTo>
                <a:lnTo>
                  <a:pt x="228562" y="371842"/>
                </a:lnTo>
                <a:lnTo>
                  <a:pt x="230886" y="360078"/>
                </a:lnTo>
                <a:lnTo>
                  <a:pt x="237256" y="350561"/>
                </a:lnTo>
                <a:lnTo>
                  <a:pt x="246774" y="344192"/>
                </a:lnTo>
                <a:lnTo>
                  <a:pt x="258540" y="341869"/>
                </a:lnTo>
                <a:lnTo>
                  <a:pt x="469137" y="341869"/>
                </a:lnTo>
                <a:lnTo>
                  <a:pt x="455348" y="317890"/>
                </a:lnTo>
                <a:lnTo>
                  <a:pt x="240554" y="317890"/>
                </a:lnTo>
                <a:lnTo>
                  <a:pt x="240554" y="108074"/>
                </a:lnTo>
                <a:lnTo>
                  <a:pt x="334693" y="108074"/>
                </a:lnTo>
                <a:lnTo>
                  <a:pt x="279525" y="12139"/>
                </a:lnTo>
                <a:lnTo>
                  <a:pt x="270531" y="3034"/>
                </a:lnTo>
                <a:lnTo>
                  <a:pt x="258840" y="0"/>
                </a:lnTo>
                <a:close/>
              </a:path>
              <a:path w="517525" h="455929">
                <a:moveTo>
                  <a:pt x="469137" y="341869"/>
                </a:moveTo>
                <a:lnTo>
                  <a:pt x="258540" y="341869"/>
                </a:lnTo>
                <a:lnTo>
                  <a:pt x="270307" y="344192"/>
                </a:lnTo>
                <a:lnTo>
                  <a:pt x="279825" y="350561"/>
                </a:lnTo>
                <a:lnTo>
                  <a:pt x="286195" y="360078"/>
                </a:lnTo>
                <a:lnTo>
                  <a:pt x="288518" y="371842"/>
                </a:lnTo>
                <a:lnTo>
                  <a:pt x="286195" y="383607"/>
                </a:lnTo>
                <a:lnTo>
                  <a:pt x="279825" y="393123"/>
                </a:lnTo>
                <a:lnTo>
                  <a:pt x="270307" y="399493"/>
                </a:lnTo>
                <a:lnTo>
                  <a:pt x="258540" y="401816"/>
                </a:lnTo>
                <a:lnTo>
                  <a:pt x="503610" y="401816"/>
                </a:lnTo>
                <a:lnTo>
                  <a:pt x="469137" y="341869"/>
                </a:lnTo>
                <a:close/>
              </a:path>
              <a:path w="517525" h="455929">
                <a:moveTo>
                  <a:pt x="334693" y="108074"/>
                </a:moveTo>
                <a:lnTo>
                  <a:pt x="276527" y="108074"/>
                </a:lnTo>
                <a:lnTo>
                  <a:pt x="276527" y="317890"/>
                </a:lnTo>
                <a:lnTo>
                  <a:pt x="455348" y="317890"/>
                </a:lnTo>
                <a:lnTo>
                  <a:pt x="334693" y="108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91980" y="290598"/>
            <a:ext cx="8769985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60">
                <a:solidFill>
                  <a:srgbClr val="FF2D66"/>
                </a:solidFill>
              </a:rPr>
              <a:t>Дифференциальная</a:t>
            </a:r>
            <a:r>
              <a:rPr dirty="0" sz="4300" spc="-315">
                <a:solidFill>
                  <a:srgbClr val="FF2D66"/>
                </a:solidFill>
              </a:rPr>
              <a:t> </a:t>
            </a:r>
            <a:r>
              <a:rPr dirty="0" sz="4300" spc="-135">
                <a:solidFill>
                  <a:srgbClr val="FF2D66"/>
                </a:solidFill>
              </a:rPr>
              <a:t>диагностика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6891980" y="880300"/>
            <a:ext cx="2292350" cy="680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46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endParaRPr sz="4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30955" y="682805"/>
            <a:ext cx="99377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95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r>
              <a:rPr dirty="0" sz="3150" spc="-20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340">
                <a:solidFill>
                  <a:srgbClr val="0050EF"/>
                </a:solidFill>
                <a:latin typeface="Lucida Sans Unicode"/>
                <a:cs typeface="Lucida Sans Unicode"/>
              </a:rPr>
              <a:t>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6625" y="628430"/>
            <a:ext cx="56451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315">
                <a:solidFill>
                  <a:srgbClr val="A6A6A6"/>
                </a:solidFill>
                <a:latin typeface="Lucida Sans Unicode"/>
                <a:cs typeface="Lucida Sans Unicode"/>
              </a:rPr>
              <a:t>80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20"/>
          <a:ext cx="18895060" cy="780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805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Среднет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желое</a:t>
                      </a:r>
                      <a:r>
                        <a:rPr dirty="0" sz="2000" spc="-10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Фавипиравир</a:t>
                      </a:r>
                      <a:r>
                        <a:rPr dirty="0" baseline="2500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2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˂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кг: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массой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75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более: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1800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раза/сут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F1F1F"/>
                      </a:solidFill>
                      <a:prstDash val="solid"/>
                    </a:lnL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4572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уногл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лин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человека  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против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COVID-19</a:t>
                      </a:r>
                      <a:r>
                        <a:rPr dirty="0" baseline="25000" sz="1500" spc="-52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3002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1936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125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мг/введение/внутривенно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3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один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3-х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постепенным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снижением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500" spc="-20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2832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лихорадке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(t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&gt;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38,0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°С)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назначается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антибактериальная,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антимикотическая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терапия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показаниям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500" spc="2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разделом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5.4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введения,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50025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">
                <a:solidFill>
                  <a:srgbClr val="8F8F8F"/>
                </a:solidFill>
                <a:latin typeface="Lucida Sans Unicode"/>
                <a:cs typeface="Lucida Sans Unicode"/>
              </a:rPr>
              <a:t>[</a:t>
            </a:r>
            <a:r>
              <a:rPr dirty="0" sz="3150" spc="-370">
                <a:solidFill>
                  <a:srgbClr val="8F8F8F"/>
                </a:solidFill>
                <a:latin typeface="Lucida Sans Unicode"/>
                <a:cs typeface="Lucida Sans Unicode"/>
              </a:rPr>
              <a:t>2</a:t>
            </a:r>
            <a:r>
              <a:rPr dirty="0" sz="3150">
                <a:solidFill>
                  <a:srgbClr val="8F8F8F"/>
                </a:solidFill>
                <a:latin typeface="Lucida Sans Unicode"/>
                <a:cs typeface="Lucida Sans Unicode"/>
              </a:rPr>
              <a:t>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9371" y="628430"/>
            <a:ext cx="47244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680">
                <a:solidFill>
                  <a:srgbClr val="A6A6A6"/>
                </a:solidFill>
                <a:latin typeface="Lucida Sans Unicode"/>
                <a:cs typeface="Lucida Sans Unicode"/>
              </a:rPr>
              <a:t>81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7619" y="2061802"/>
          <a:ext cx="18899505" cy="7014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805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крайне</a:t>
                      </a:r>
                      <a:r>
                        <a:rPr dirty="0" sz="2000" spc="-1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(пневмония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дыхательной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недостаточностью,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ОРДС)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FF2D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Схема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70345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Иммуно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улин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века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тив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84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Тоцилизумаб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4-8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ть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(не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купировалась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фебрильная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лихорадка)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 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8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Сарилумаб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30283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(предварительно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заполненную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шприц-ручку</a:t>
                      </a:r>
                      <a:r>
                        <a:rPr dirty="0" sz="15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мг)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развести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вводить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в/в,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13925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мг/введение/внутривенно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6-8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35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16-24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введения,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лихорадке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(t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&gt;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38,0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°С)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назначается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антибактериальная,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антимикотическая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терапия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показаниям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разделом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5.4.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500189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8F8F8F"/>
                </a:solidFill>
                <a:latin typeface="Lucida Sans Unicode"/>
                <a:cs typeface="Lucida Sans Unicode"/>
              </a:rPr>
              <a:t>[3]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6996" y="628430"/>
            <a:ext cx="52451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75">
                <a:solidFill>
                  <a:srgbClr val="A6A6A6"/>
                </a:solidFill>
                <a:latin typeface="Lucida Sans Unicode"/>
                <a:cs typeface="Lucida Sans Unicode"/>
              </a:rPr>
              <a:t>82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7619" y="2061802"/>
          <a:ext cx="18908395" cy="6327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169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крайне</a:t>
                      </a:r>
                      <a:r>
                        <a:rPr dirty="0" sz="2000" spc="-1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(пневмония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дыхательной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недостаточностью,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ОРДС)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FF2D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397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Схема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70345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Иммуно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улин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века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тив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57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Канакинумаб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4-8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кг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150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воды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инъекций,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5%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глюкозы.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Анакинра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мг/сут,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дней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13925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мг/введение/внутривенно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6-8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35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16-24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введения,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лихорадке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(t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&gt;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38,0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°С)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назначается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антибактериальная,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антимикотическая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терапия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показаниям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разделом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5.4.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50152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5">
                <a:solidFill>
                  <a:srgbClr val="8F8F8F"/>
                </a:solidFill>
                <a:latin typeface="Lucida Sans Unicode"/>
                <a:cs typeface="Lucida Sans Unicode"/>
              </a:rPr>
              <a:t>[4]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9359" y="628430"/>
            <a:ext cx="53276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40">
                <a:solidFill>
                  <a:srgbClr val="A6A6A6"/>
                </a:solidFill>
                <a:latin typeface="Lucida Sans Unicode"/>
                <a:cs typeface="Lucida Sans Unicode"/>
              </a:rPr>
              <a:t>83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7619" y="2061802"/>
          <a:ext cx="18908395" cy="586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169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крайне</a:t>
                      </a:r>
                      <a:r>
                        <a:rPr dirty="0" sz="2000" spc="-1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(пневмония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дыхательной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недостаточностью,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ОРДС)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FF2D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98145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Схема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70345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Иммуно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улин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века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тив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130035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125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6-8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3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ГКС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уто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уток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 marR="184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мг/введение/в/в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один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сутки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3—4-х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постепенным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снижением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дозы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8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2095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</a:t>
                      </a:r>
                      <a:r>
                        <a:rPr dirty="0" sz="1500" spc="3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лихорадке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(t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&gt;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38,0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°С)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назначается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антибактериальная,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антимикотическая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терапия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показаниям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500" spc="2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разделом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5.4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введения,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50088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8F8F8F"/>
                </a:solidFill>
                <a:latin typeface="Lucida Sans Unicode"/>
                <a:cs typeface="Lucida Sans Unicode"/>
              </a:rPr>
              <a:t>[5]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8447" y="628430"/>
            <a:ext cx="542925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00">
                <a:solidFill>
                  <a:srgbClr val="A6A6A6"/>
                </a:solidFill>
                <a:latin typeface="Lucida Sans Unicode"/>
                <a:cs typeface="Lucida Sans Unicode"/>
              </a:rPr>
              <a:t>84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7619" y="2061802"/>
          <a:ext cx="18908395" cy="678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015"/>
                <a:gridCol w="1075690"/>
                <a:gridCol w="3002280"/>
                <a:gridCol w="13298169"/>
              </a:tblGrid>
              <a:tr h="46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дозиров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</a:tr>
              <a:tr h="494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00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крайне</a:t>
                      </a:r>
                      <a:r>
                        <a:rPr dirty="0" sz="2000" spc="-1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тяжелое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течение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(пневмония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дыхательной</a:t>
                      </a:r>
                      <a:r>
                        <a:rPr dirty="0" sz="20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недостаточностью,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ОРДС)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91440">
                    <a:solidFill>
                      <a:srgbClr val="FF2D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208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Схема</a:t>
                      </a:r>
                      <a:r>
                        <a:rPr dirty="0" sz="155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5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55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Ремдесивир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70345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день: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2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растворе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натрия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хлорида)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в/в.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дня: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/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Общий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курс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боле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дне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Иммуно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ло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улин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чел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века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тив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</a:t>
                      </a: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dirty="0" baseline="2500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baseline="25000"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3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 spc="-3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кг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массы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тела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разведения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Метилпреднизолон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60мг/введение/внутривенно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 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уто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уток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8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Дексаметазон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2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35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16-24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мг/сутки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зависимости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тяжести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состояния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пациента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за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введения.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Максимальная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применяется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3-4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суток.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Доза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ГКС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снижается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20-25%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суток,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далее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каждые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1-2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суток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полной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отмены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Левилимаб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1517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22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162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мг×4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минут,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NaCl.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При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недостаточном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эффекте</a:t>
                      </a:r>
                      <a:r>
                        <a:rPr dirty="0" sz="1500" spc="-5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повторить </a:t>
                      </a:r>
                      <a:r>
                        <a:rPr dirty="0" sz="1500" spc="-459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введение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через</a:t>
                      </a:r>
                      <a:r>
                        <a:rPr dirty="0" sz="15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ч.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29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Олокизумаб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8986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мг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внутривенно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(4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флакона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160</a:t>
                      </a:r>
                      <a:r>
                        <a:rPr dirty="0" sz="1500" spc="-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мг/мл,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14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0,4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мл).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256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разводят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9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100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мл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0,9%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раствора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NaCl,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вводят</a:t>
                      </a:r>
                      <a:r>
                        <a:rPr dirty="0" sz="15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4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в/в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капельно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15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1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60</a:t>
                      </a:r>
                      <a:r>
                        <a:rPr dirty="0" sz="15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минут,</a:t>
                      </a:r>
                      <a:r>
                        <a:rPr dirty="0" sz="1500" spc="-6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500" spc="-5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однократно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</a:tr>
              <a:tr h="3838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Антикоагулянтный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препарат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парентерального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введения,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Приложение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7-1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3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500" spc="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лихорадке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4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(t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&gt;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38,0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°С)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3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дней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назначается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антибактериальная,</a:t>
                      </a:r>
                      <a:r>
                        <a:rPr dirty="0" sz="1500" spc="-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антимикотическая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терапия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1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500" spc="-1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показаниям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500" spc="-8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500" spc="28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5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500" spc="-9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500" spc="-2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разделом</a:t>
                      </a:r>
                      <a:r>
                        <a:rPr dirty="0" sz="1500" spc="-9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5.4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01948" y="782099"/>
            <a:ext cx="20116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0050EF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35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250">
                <a:solidFill>
                  <a:srgbClr val="0050EF"/>
                </a:solidFill>
                <a:latin typeface="Lucida Sans Unicode"/>
                <a:cs typeface="Lucida Sans Unicode"/>
              </a:rPr>
              <a:t>2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Рекомендованные</a:t>
            </a:r>
            <a:r>
              <a:rPr dirty="0" spc="-225"/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  <a:r>
              <a:rPr dirty="0" spc="-210">
                <a:solidFill>
                  <a:srgbClr val="FF2D66"/>
                </a:solidFill>
              </a:rPr>
              <a:t> </a:t>
            </a:r>
            <a:r>
              <a:rPr dirty="0" spc="25">
                <a:solidFill>
                  <a:srgbClr val="FF2D66"/>
                </a:solidFill>
              </a:rPr>
              <a:t>ле</a:t>
            </a:r>
            <a:r>
              <a:rPr dirty="0" spc="10">
                <a:solidFill>
                  <a:srgbClr val="FF2D66"/>
                </a:solidFill>
              </a:rPr>
              <a:t>ч</a:t>
            </a:r>
            <a:r>
              <a:rPr dirty="0" spc="-5">
                <a:solidFill>
                  <a:srgbClr val="FF2D66"/>
                </a:solidFill>
              </a:rPr>
              <a:t>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500888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FF2D66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3150" spc="-225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стационара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10">
                <a:solidFill>
                  <a:srgbClr val="8F8F8F"/>
                </a:solidFill>
                <a:latin typeface="Lucida Sans Unicode"/>
                <a:cs typeface="Lucida Sans Unicode"/>
              </a:rPr>
              <a:t>[5]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2484" y="9278983"/>
            <a:ext cx="18894425" cy="1691639"/>
          </a:xfrm>
          <a:custGeom>
            <a:avLst/>
            <a:gdLst/>
            <a:ahLst/>
            <a:cxnLst/>
            <a:rect l="l" t="t" r="r" b="b"/>
            <a:pathLst>
              <a:path w="18894425" h="1691640">
                <a:moveTo>
                  <a:pt x="18784467" y="0"/>
                </a:moveTo>
                <a:lnTo>
                  <a:pt x="109576" y="0"/>
                </a:lnTo>
                <a:lnTo>
                  <a:pt x="66923" y="8616"/>
                </a:lnTo>
                <a:lnTo>
                  <a:pt x="32092" y="32108"/>
                </a:lnTo>
                <a:lnTo>
                  <a:pt x="8610" y="66938"/>
                </a:lnTo>
                <a:lnTo>
                  <a:pt x="0" y="109567"/>
                </a:lnTo>
                <a:lnTo>
                  <a:pt x="0" y="1581677"/>
                </a:lnTo>
                <a:lnTo>
                  <a:pt x="8610" y="1624330"/>
                </a:lnTo>
                <a:lnTo>
                  <a:pt x="32092" y="1659161"/>
                </a:lnTo>
                <a:lnTo>
                  <a:pt x="66923" y="1682643"/>
                </a:lnTo>
                <a:lnTo>
                  <a:pt x="109576" y="1691254"/>
                </a:lnTo>
                <a:lnTo>
                  <a:pt x="18784467" y="1691254"/>
                </a:lnTo>
                <a:lnTo>
                  <a:pt x="18827096" y="1682643"/>
                </a:lnTo>
                <a:lnTo>
                  <a:pt x="18861926" y="1659161"/>
                </a:lnTo>
                <a:lnTo>
                  <a:pt x="18885418" y="1624330"/>
                </a:lnTo>
                <a:lnTo>
                  <a:pt x="18894035" y="1581677"/>
                </a:lnTo>
                <a:lnTo>
                  <a:pt x="18894035" y="109567"/>
                </a:lnTo>
                <a:lnTo>
                  <a:pt x="18885418" y="66938"/>
                </a:lnTo>
                <a:lnTo>
                  <a:pt x="18861926" y="32108"/>
                </a:lnTo>
                <a:lnTo>
                  <a:pt x="18827096" y="8616"/>
                </a:lnTo>
                <a:lnTo>
                  <a:pt x="18784467" y="0"/>
                </a:lnTo>
                <a:close/>
              </a:path>
            </a:pathLst>
          </a:custGeom>
          <a:solidFill>
            <a:srgbClr val="FFB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8897" y="9563980"/>
            <a:ext cx="18669000" cy="11176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2715" indent="-120650">
              <a:lnSpc>
                <a:spcPct val="100000"/>
              </a:lnSpc>
              <a:spcBef>
                <a:spcPts val="135"/>
              </a:spcBef>
              <a:buAutoNum type="arabicPlain"/>
              <a:tabLst>
                <a:tab pos="13335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противопоказаний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применению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и/или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возможности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применения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генно-инженерных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биологических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препаратов</a:t>
            </a:r>
            <a:endParaRPr sz="1400">
              <a:latin typeface="Lucida Sans Unicode"/>
              <a:cs typeface="Lucida Sans Unicode"/>
            </a:endParaRPr>
          </a:p>
          <a:p>
            <a:pPr marL="151765" indent="-139700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5240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противопоказаний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к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применению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глюкокортикостероидов</a:t>
            </a:r>
            <a:endParaRPr sz="1400">
              <a:latin typeface="Lucida Sans Unicode"/>
              <a:cs typeface="Lucida Sans Unicode"/>
            </a:endParaRPr>
          </a:p>
          <a:p>
            <a:pPr marL="151130" indent="-139065">
              <a:lnSpc>
                <a:spcPct val="100000"/>
              </a:lnSpc>
              <a:spcBef>
                <a:spcPts val="40"/>
              </a:spcBef>
              <a:buAutoNum type="arabicPlain"/>
              <a:tabLst>
                <a:tab pos="151765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высоким</a:t>
            </a:r>
            <a:r>
              <a:rPr dirty="0" sz="1400" spc="-9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риском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тяжелого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течения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(возраст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старше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35">
                <a:solidFill>
                  <a:srgbClr val="565656"/>
                </a:solidFill>
                <a:latin typeface="Lucida Sans Unicode"/>
                <a:cs typeface="Lucida Sans Unicode"/>
              </a:rPr>
              <a:t>65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лет,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наличие</a:t>
            </a:r>
            <a:r>
              <a:rPr dirty="0" sz="1400" spc="-8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сопутствующих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заболеваний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(сахарный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диабет,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ожирение,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565656"/>
                </a:solidFill>
                <a:latin typeface="Lucida Sans Unicode"/>
                <a:cs typeface="Lucida Sans Unicode"/>
              </a:rPr>
              <a:t>хронические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5">
                <a:solidFill>
                  <a:srgbClr val="565656"/>
                </a:solidFill>
                <a:latin typeface="Lucida Sans Unicode"/>
                <a:cs typeface="Lucida Sans Unicode"/>
              </a:rPr>
              <a:t>заболевания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0">
                <a:solidFill>
                  <a:srgbClr val="565656"/>
                </a:solidFill>
                <a:latin typeface="Lucida Sans Unicode"/>
                <a:cs typeface="Lucida Sans Unicode"/>
              </a:rPr>
              <a:t>сердечно-сосудистой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системы)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течение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первых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0">
                <a:solidFill>
                  <a:srgbClr val="565656"/>
                </a:solidFill>
                <a:latin typeface="Lucida Sans Unicode"/>
                <a:cs typeface="Lucida Sans Unicode"/>
              </a:rPr>
              <a:t>7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дней</a:t>
            </a:r>
            <a:r>
              <a:rPr dirty="0" sz="1400" spc="-6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болезни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5">
                <a:solidFill>
                  <a:srgbClr val="565656"/>
                </a:solidFill>
                <a:latin typeface="Lucida Sans Unicode"/>
                <a:cs typeface="Lucida Sans Unicode"/>
              </a:rPr>
              <a:t>или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положительном</a:t>
            </a:r>
            <a:r>
              <a:rPr dirty="0" sz="1400" spc="-9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результате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лабораторного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565656"/>
                </a:solidFill>
                <a:latin typeface="Lucida Sans Unicode"/>
                <a:cs typeface="Lucida Sans Unicode"/>
              </a:rPr>
              <a:t>обследования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565656"/>
                </a:solidFill>
                <a:latin typeface="Lucida Sans Unicode"/>
                <a:cs typeface="Lucida Sans Unicode"/>
              </a:rPr>
              <a:t>РНК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0">
                <a:solidFill>
                  <a:srgbClr val="565656"/>
                </a:solidFill>
                <a:latin typeface="Lucida Sans Unicode"/>
                <a:cs typeface="Lucida Sans Unicode"/>
              </a:rPr>
              <a:t>SARS-CoV-2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60">
                <a:solidFill>
                  <a:srgbClr val="565656"/>
                </a:solidFill>
                <a:latin typeface="Lucida Sans Unicode"/>
                <a:cs typeface="Lucida Sans Unicode"/>
              </a:rPr>
              <a:t>МАНК</a:t>
            </a:r>
            <a:endParaRPr sz="1400">
              <a:latin typeface="Lucida Sans Unicode"/>
              <a:cs typeface="Lucida Sans Unicode"/>
            </a:endParaRPr>
          </a:p>
          <a:p>
            <a:pPr marL="155575" indent="-143510">
              <a:lnSpc>
                <a:spcPct val="100000"/>
              </a:lnSpc>
              <a:spcBef>
                <a:spcPts val="40"/>
              </a:spcBef>
              <a:buAutoNum type="arabicPlain" startAt="4"/>
              <a:tabLst>
                <a:tab pos="156210" algn="l"/>
              </a:tabLst>
            </a:pPr>
            <a:r>
              <a:rPr dirty="0" sz="1400" spc="45">
                <a:solidFill>
                  <a:srgbClr val="565656"/>
                </a:solidFill>
                <a:latin typeface="Lucida Sans Unicode"/>
                <a:cs typeface="Lucida Sans Unicode"/>
              </a:rPr>
              <a:t>–</a:t>
            </a:r>
            <a:r>
              <a:rPr dirty="0" sz="1400" spc="-7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565656"/>
                </a:solidFill>
                <a:latin typeface="Lucida Sans Unicode"/>
                <a:cs typeface="Lucida Sans Unicode"/>
              </a:rPr>
              <a:t>при</a:t>
            </a:r>
            <a:r>
              <a:rPr dirty="0" sz="1400" spc="-7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дыхател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ь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ной</a:t>
            </a:r>
            <a:r>
              <a:rPr dirty="0" sz="1400" spc="-8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565656"/>
                </a:solidFill>
                <a:latin typeface="Lucida Sans Unicode"/>
                <a:cs typeface="Lucida Sans Unicode"/>
              </a:rPr>
              <a:t>не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д</a:t>
            </a:r>
            <a:r>
              <a:rPr dirty="0" sz="1400" spc="-25">
                <a:solidFill>
                  <a:srgbClr val="565656"/>
                </a:solidFill>
                <a:latin typeface="Lucida Sans Unicode"/>
                <a:cs typeface="Lucida Sans Unicode"/>
              </a:rPr>
              <a:t>ост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точ</a:t>
            </a:r>
            <a:r>
              <a:rPr dirty="0" sz="1400" spc="-10">
                <a:solidFill>
                  <a:srgbClr val="565656"/>
                </a:solidFill>
                <a:latin typeface="Lucida Sans Unicode"/>
                <a:cs typeface="Lucida Sans Unicode"/>
              </a:rPr>
              <a:t>н</a:t>
            </a:r>
            <a:r>
              <a:rPr dirty="0" sz="1400" spc="-30">
                <a:solidFill>
                  <a:srgbClr val="565656"/>
                </a:solidFill>
                <a:latin typeface="Lucida Sans Unicode"/>
                <a:cs typeface="Lucida Sans Unicode"/>
              </a:rPr>
              <a:t>о</a:t>
            </a: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1400" spc="-50">
                <a:solidFill>
                  <a:srgbClr val="565656"/>
                </a:solidFill>
                <a:latin typeface="Lucida Sans Unicode"/>
                <a:cs typeface="Lucida Sans Unicode"/>
              </a:rPr>
              <a:t>т</a:t>
            </a:r>
            <a:r>
              <a:rPr dirty="0" sz="140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8447" y="628430"/>
            <a:ext cx="54356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00">
                <a:solidFill>
                  <a:srgbClr val="A6A6A6"/>
                </a:solidFill>
                <a:latin typeface="Lucida Sans Unicode"/>
                <a:cs typeface="Lucida Sans Unicode"/>
              </a:rPr>
              <a:t>85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87107"/>
          <a:ext cx="18895060" cy="782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8355"/>
                <a:gridCol w="11736705"/>
              </a:tblGrid>
              <a:tr h="816211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3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Группа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B="0" marT="28130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Рекомендован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ая</a:t>
                      </a:r>
                      <a:r>
                        <a:rPr dirty="0" sz="2300" spc="-1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схема</a:t>
                      </a:r>
                      <a:r>
                        <a:rPr dirty="0" sz="2300" spc="-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B="0" marT="28130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350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9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ts val="2755"/>
                        </a:lnSpc>
                      </a:pP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Здоровые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лица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180340">
                        <a:lnSpc>
                          <a:spcPts val="2755"/>
                        </a:lnSpc>
                      </a:pP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лица</a:t>
                      </a:r>
                      <a:r>
                        <a:rPr dirty="0" sz="2300" spc="-16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гру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пы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риска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180340" marR="535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2000" spc="-3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(старше</a:t>
                      </a:r>
                      <a:r>
                        <a:rPr dirty="0" sz="2000" spc="-12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dirty="0" sz="2000" spc="-13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5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лет</a:t>
                      </a:r>
                      <a:r>
                        <a:rPr dirty="0" sz="2000" spc="-11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2000" spc="-14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65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000" spc="-13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сопутствующими</a:t>
                      </a:r>
                      <a:r>
                        <a:rPr dirty="0" sz="2000" spc="-12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хроническими </a:t>
                      </a:r>
                      <a:r>
                        <a:rPr dirty="0" sz="2000" spc="-590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15" b="1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заболеваниями)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755"/>
                        </a:lnSpc>
                        <a:spcBef>
                          <a:spcPts val="1380"/>
                        </a:spcBef>
                      </a:pPr>
                      <a:r>
                        <a:rPr dirty="0" sz="2300" b="1">
                          <a:latin typeface="Trebuchet MS"/>
                          <a:cs typeface="Trebuchet MS"/>
                        </a:rPr>
                        <a:t>ИФН</a:t>
                      </a:r>
                      <a:r>
                        <a:rPr dirty="0" sz="2300" b="1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2300" b="1">
                          <a:latin typeface="Trebuchet MS"/>
                          <a:cs typeface="Trebuchet MS"/>
                        </a:rPr>
                        <a:t>α</a:t>
                      </a:r>
                      <a:r>
                        <a:rPr dirty="0" sz="2300" spc="-1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интраназ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dirty="0" sz="23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dirty="0" sz="2300" spc="-1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форм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2300" spc="-1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**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ts val="2750"/>
                        </a:lnSpc>
                      </a:pP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2300" spc="-1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мен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ению</a:t>
                      </a:r>
                      <a:r>
                        <a:rPr dirty="0" sz="2300" spc="-1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препара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та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 marR="970280">
                        <a:lnSpc>
                          <a:spcPts val="2750"/>
                        </a:lnSpc>
                        <a:spcBef>
                          <a:spcPts val="95"/>
                        </a:spcBef>
                      </a:pPr>
                      <a:r>
                        <a:rPr dirty="0" sz="2300" spc="-60"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2300" spc="-1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5"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23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65"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23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20"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2300" spc="-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3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23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0"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2300" spc="-1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60"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23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0"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23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20"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2300" spc="-7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10"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2650"/>
                        </a:spcBef>
                      </a:pPr>
                      <a:r>
                        <a:rPr dirty="0" sz="2300" spc="-130">
                          <a:solidFill>
                            <a:srgbClr val="8F8F8F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ts val="2755"/>
                        </a:lnSpc>
                        <a:spcBef>
                          <a:spcPts val="2740"/>
                        </a:spcBef>
                      </a:pPr>
                      <a:r>
                        <a:rPr dirty="0" sz="2300" spc="-10" b="1">
                          <a:latin typeface="Trebuchet MS"/>
                          <a:cs typeface="Trebuchet MS"/>
                        </a:rPr>
                        <a:t>Умифеновир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180975">
                        <a:lnSpc>
                          <a:spcPts val="2755"/>
                        </a:lnSpc>
                      </a:pP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2300" spc="-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раза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неделю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1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ечение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недель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526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503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algn="just" marL="180340" marR="2618740">
                        <a:lnSpc>
                          <a:spcPts val="2750"/>
                        </a:lnSpc>
                      </a:pP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Постконта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тная</a:t>
                      </a:r>
                      <a:r>
                        <a:rPr dirty="0" sz="2300" spc="-17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профила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тика 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лиц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ри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еди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ичн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2300" spc="-1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ко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такте 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твержденным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слу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аем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algn="just" marL="180340">
                        <a:lnSpc>
                          <a:spcPts val="2660"/>
                        </a:lnSpc>
                      </a:pP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COVI</a:t>
                      </a:r>
                      <a:r>
                        <a:rPr dirty="0" sz="23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2300" spc="-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19,</a:t>
                      </a:r>
                      <a:r>
                        <a:rPr dirty="0" sz="2300" spc="-1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включ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2300" spc="-17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медиц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нс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их</a:t>
                      </a:r>
                      <a:r>
                        <a:rPr dirty="0" sz="2300" spc="-15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работн</a:t>
                      </a:r>
                      <a:r>
                        <a:rPr dirty="0" sz="2300" spc="-1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300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ков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9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*</a:t>
                      </a:r>
                      <a:r>
                        <a:rPr dirty="0" sz="1700" spc="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необхо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имости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офилак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ические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ку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сы</a:t>
                      </a:r>
                      <a:r>
                        <a:rPr dirty="0" sz="1700" spc="-8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повтор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dirty="0" sz="170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ют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  <a:p>
                      <a:pPr algn="just" marL="21590">
                        <a:lnSpc>
                          <a:spcPts val="1560"/>
                        </a:lnSpc>
                        <a:spcBef>
                          <a:spcPts val="25"/>
                        </a:spcBef>
                      </a:pPr>
                      <a:r>
                        <a:rPr dirty="0" sz="1700" spc="-6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**</a:t>
                      </a:r>
                      <a:r>
                        <a:rPr dirty="0" sz="1700" spc="8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Беременным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1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назначают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2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только</a:t>
                      </a:r>
                      <a:r>
                        <a:rPr dirty="0" sz="1700" spc="-7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3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рекомбинантный</a:t>
                      </a:r>
                      <a:r>
                        <a:rPr dirty="0" sz="1700" spc="-7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700" spc="-95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ИФН-α2b</a:t>
                      </a:r>
                      <a:endParaRPr sz="17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755"/>
                        </a:lnSpc>
                        <a:spcBef>
                          <a:spcPts val="1385"/>
                        </a:spcBef>
                      </a:pPr>
                      <a:r>
                        <a:rPr dirty="0" sz="2300" b="1">
                          <a:latin typeface="Trebuchet MS"/>
                          <a:cs typeface="Trebuchet MS"/>
                        </a:rPr>
                        <a:t>ИФН</a:t>
                      </a:r>
                      <a:r>
                        <a:rPr dirty="0" sz="2300" b="1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2300" b="1">
                          <a:latin typeface="Trebuchet MS"/>
                          <a:cs typeface="Trebuchet MS"/>
                        </a:rPr>
                        <a:t>α</a:t>
                      </a:r>
                      <a:r>
                        <a:rPr dirty="0" sz="2300" spc="-1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интраназ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dirty="0" sz="23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dirty="0" sz="2300" spc="-1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форм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)</a:t>
                      </a:r>
                      <a:r>
                        <a:rPr dirty="0" sz="2300" spc="-1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**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ts val="2750"/>
                        </a:lnSpc>
                      </a:pP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соответствии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инструкцией</a:t>
                      </a:r>
                      <a:r>
                        <a:rPr dirty="0" sz="2300" spc="-1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мен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ению</a:t>
                      </a:r>
                      <a:r>
                        <a:rPr dirty="0" sz="2300" spc="-1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препара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та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 marR="970280">
                        <a:lnSpc>
                          <a:spcPts val="2750"/>
                        </a:lnSpc>
                        <a:spcBef>
                          <a:spcPts val="95"/>
                        </a:spcBef>
                      </a:pPr>
                      <a:r>
                        <a:rPr dirty="0" sz="2300" spc="-60">
                          <a:latin typeface="Lucida Sans Unicode"/>
                          <a:cs typeface="Lucida Sans Unicode"/>
                        </a:rPr>
                        <a:t>(спрей,</a:t>
                      </a:r>
                      <a:r>
                        <a:rPr dirty="0" sz="2300" spc="-1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5">
                          <a:latin typeface="Lucida Sans Unicode"/>
                          <a:cs typeface="Lucida Sans Unicode"/>
                        </a:rPr>
                        <a:t>капли,</a:t>
                      </a:r>
                      <a:r>
                        <a:rPr dirty="0" sz="23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65">
                          <a:latin typeface="Lucida Sans Unicode"/>
                          <a:cs typeface="Lucida Sans Unicode"/>
                        </a:rPr>
                        <a:t>раствор,</a:t>
                      </a:r>
                      <a:r>
                        <a:rPr dirty="0" sz="23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20">
                          <a:latin typeface="Lucida Sans Unicode"/>
                          <a:cs typeface="Lucida Sans Unicode"/>
                        </a:rPr>
                        <a:t>лиофилизат</a:t>
                      </a:r>
                      <a:r>
                        <a:rPr dirty="0" sz="2300" spc="-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3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23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0">
                          <a:latin typeface="Lucida Sans Unicode"/>
                          <a:cs typeface="Lucida Sans Unicode"/>
                        </a:rPr>
                        <a:t>приготовления</a:t>
                      </a:r>
                      <a:r>
                        <a:rPr dirty="0" sz="2300" spc="-1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60">
                          <a:latin typeface="Lucida Sans Unicode"/>
                          <a:cs typeface="Lucida Sans Unicode"/>
                        </a:rPr>
                        <a:t>раствора,</a:t>
                      </a:r>
                      <a:r>
                        <a:rPr dirty="0" sz="23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40">
                          <a:latin typeface="Lucida Sans Unicode"/>
                          <a:cs typeface="Lucida Sans Unicode"/>
                        </a:rPr>
                        <a:t>гель</a:t>
                      </a:r>
                      <a:r>
                        <a:rPr dirty="0" sz="23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20">
                          <a:latin typeface="Lucida Sans Unicode"/>
                          <a:cs typeface="Lucida Sans Unicode"/>
                        </a:rPr>
                        <a:t>или </a:t>
                      </a:r>
                      <a:r>
                        <a:rPr dirty="0" sz="2300" spc="-7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 spc="-10">
                          <a:latin typeface="Lucida Sans Unicode"/>
                          <a:cs typeface="Lucida Sans Unicode"/>
                        </a:rPr>
                        <a:t>мазь)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2645"/>
                        </a:spcBef>
                      </a:pPr>
                      <a:r>
                        <a:rPr dirty="0" sz="2300">
                          <a:latin typeface="Lucida Sans Unicode"/>
                          <a:cs typeface="Lucida Sans Unicode"/>
                        </a:rPr>
                        <a:t>+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  <a:p>
                      <a:pPr marL="180975">
                        <a:lnSpc>
                          <a:spcPts val="2755"/>
                        </a:lnSpc>
                        <a:spcBef>
                          <a:spcPts val="2745"/>
                        </a:spcBef>
                      </a:pPr>
                      <a:r>
                        <a:rPr dirty="0" sz="2300" spc="-10" b="1">
                          <a:latin typeface="Trebuchet MS"/>
                          <a:cs typeface="Trebuchet MS"/>
                        </a:rPr>
                        <a:t>Умифеновир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180975">
                        <a:lnSpc>
                          <a:spcPts val="2755"/>
                        </a:lnSpc>
                      </a:pPr>
                      <a:r>
                        <a:rPr dirty="0" sz="230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200</a:t>
                      </a:r>
                      <a:r>
                        <a:rPr dirty="0" sz="2300" spc="-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мг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раз</a:t>
                      </a:r>
                      <a:r>
                        <a:rPr dirty="0" sz="2300" spc="-1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2300" spc="-1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течение</a:t>
                      </a:r>
                      <a:r>
                        <a:rPr dirty="0" sz="2300" spc="-1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dirty="0" sz="2300" spc="5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dirty="0" sz="2300" spc="-5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2300" spc="-1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300">
                          <a:latin typeface="Lucida Sans Unicode"/>
                          <a:cs typeface="Lucida Sans Unicode"/>
                        </a:rPr>
                        <a:t>дней</a:t>
                      </a:r>
                      <a:endParaRPr sz="23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7589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39814" y="782099"/>
            <a:ext cx="17735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0">
                <a:solidFill>
                  <a:srgbClr val="0050EF"/>
                </a:solidFill>
                <a:latin typeface="Lucida Sans Unicode"/>
                <a:cs typeface="Lucida Sans Unicode"/>
              </a:rPr>
              <a:t>9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486600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>
                <a:solidFill>
                  <a:srgbClr val="FF2D66"/>
                </a:solidFill>
              </a:rPr>
              <a:t>Рекомендованные</a:t>
            </a:r>
            <a:r>
              <a:rPr dirty="0" spc="-229">
                <a:solidFill>
                  <a:srgbClr val="FF2D66"/>
                </a:solidFill>
              </a:rPr>
              <a:t> </a:t>
            </a:r>
            <a:r>
              <a:rPr dirty="0" spc="-105">
                <a:solidFill>
                  <a:srgbClr val="FF2D66"/>
                </a:solidFill>
              </a:rPr>
              <a:t>схемы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980" y="898849"/>
            <a:ext cx="821880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медикаментозной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5">
                <a:solidFill>
                  <a:srgbClr val="565656"/>
                </a:solidFill>
                <a:latin typeface="Lucida Sans Unicode"/>
                <a:cs typeface="Lucida Sans Unicode"/>
              </a:rPr>
              <a:t>профилактики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315">
                <a:solidFill>
                  <a:srgbClr val="565656"/>
                </a:solidFill>
                <a:latin typeface="Lucida Sans Unicode"/>
                <a:cs typeface="Lucida Sans Unicode"/>
              </a:rPr>
              <a:t>COVID-19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79719" y="628430"/>
            <a:ext cx="55118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370">
                <a:solidFill>
                  <a:srgbClr val="A6A6A6"/>
                </a:solidFill>
                <a:latin typeface="Lucida Sans Unicode"/>
                <a:cs typeface="Lucida Sans Unicode"/>
              </a:rPr>
              <a:t>86</a:t>
            </a:r>
            <a:endParaRPr sz="385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166" y="2061820"/>
          <a:ext cx="18895060" cy="780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1800"/>
                <a:gridCol w="13383260"/>
              </a:tblGrid>
              <a:tr h="508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овые</a:t>
                      </a:r>
                      <a:r>
                        <a:rPr dirty="0" sz="2300" spc="-1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слу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аи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045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тика</a:t>
                      </a:r>
                      <a:r>
                        <a:rPr dirty="0" sz="2300" spc="-1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ведения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0450EF"/>
                    </a:solidFill>
                  </a:tcPr>
                </a:tc>
              </a:tr>
              <a:tr h="1222431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spc="20" b="1">
                          <a:latin typeface="Trebuchet MS"/>
                          <a:cs typeface="Trebuchet MS"/>
                        </a:rPr>
                        <a:t>Контактный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контакт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пац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ом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102870" marR="2068830">
                        <a:lnSpc>
                          <a:spcPts val="1789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ус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ановлен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ым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агно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VI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19. 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мп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омы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ОРВИ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отсу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вую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34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офо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рмлен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ли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тка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рудоспособн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изо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ляция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дому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случае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25">
                          <a:latin typeface="Lucida Sans Unicode"/>
                          <a:cs typeface="Lucida Sans Unicode"/>
                        </a:rPr>
                        <a:t>появления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симптомов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ОРВИ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других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заболеваний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пациент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30">
                          <a:latin typeface="Lucida Sans Unicode"/>
                          <a:cs typeface="Lucida Sans Unicode"/>
                        </a:rPr>
                        <a:t>вызывает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25">
                          <a:latin typeface="Lucida Sans Unicode"/>
                          <a:cs typeface="Lucida Sans Unicode"/>
                        </a:rPr>
                        <a:t>врача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дом;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marR="3725545" indent="-257810">
                        <a:lnSpc>
                          <a:spcPct val="102299"/>
                        </a:lnSpc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забор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мазка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из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носо-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ротоглотки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обращения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первичным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осмотром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25">
                          <a:latin typeface="Lucida Sans Unicode"/>
                          <a:cs typeface="Lucida Sans Unicode"/>
                        </a:rPr>
                        <a:t>врача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кратчайшие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сроки), </a:t>
                      </a:r>
                      <a:r>
                        <a:rPr dirty="0" sz="1400" spc="-4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появлении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клинических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симптомов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ОРВИ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–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немедленно.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6675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2252823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15" b="1">
                          <a:latin typeface="Trebuchet MS"/>
                          <a:cs typeface="Trebuchet MS"/>
                        </a:rPr>
                        <a:t>ОРВИ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легкого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течения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02870" marR="1930400">
                        <a:lnSpc>
                          <a:spcPct val="102299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(за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ключе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ОРВИ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легког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те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я 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из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группы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риска).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ичие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рите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рие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: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045" indent="-257810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Symbol"/>
                        <a:buChar char="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Sp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baseline="-20467" sz="1425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baseline="-20467" sz="1425" spc="97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95%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(обяз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ат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кри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ери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);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045" indent="-25781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38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045" indent="-257810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Symbol"/>
                        <a:buChar char="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ЧДД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≤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2.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27635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3171825" indent="-257810">
                        <a:lnSpc>
                          <a:spcPct val="102299"/>
                        </a:lnSpc>
                        <a:spcBef>
                          <a:spcPts val="25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забор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мазка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из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носо-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ротоглотки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обращения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проведения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лабораторного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исследования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COVID-19 </a:t>
                      </a:r>
                      <a:r>
                        <a:rPr dirty="0" sz="1400" spc="-4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первичным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осмотром</a:t>
                      </a:r>
                      <a:r>
                        <a:rPr dirty="0" sz="14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врача;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оформление</a:t>
                      </a:r>
                      <a:r>
                        <a:rPr dirty="0" sz="14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листка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нетрудоспособности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менее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чем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25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дней.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изо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ляция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дому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ежедневный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аудиоконтроль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состояния,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случае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выявления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ухудшения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состояния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посещение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врачом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45">
                          <a:latin typeface="Lucida Sans Unicode"/>
                          <a:cs typeface="Lucida Sans Unicode"/>
                        </a:rPr>
                        <a:t>дому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вызов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специализированной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выездной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бригады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скорой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медицинской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помощи;;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выписка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выздоровлении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проведения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лабораторного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исследования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25">
                          <a:latin typeface="Lucida Sans Unicode"/>
                          <a:cs typeface="Lucida Sans Unicode"/>
                        </a:rPr>
                        <a:t>COVID-19;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marR="3902075" indent="-257810">
                        <a:lnSpc>
                          <a:spcPct val="102299"/>
                        </a:lnSpc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получении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положительного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результата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теста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COVID-19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29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тактика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ведения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определяется </a:t>
                      </a:r>
                      <a:r>
                        <a:rPr dirty="0" sz="1400" spc="-4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соответствии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Приложением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 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8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к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приказу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Министерства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здравоохранения Российской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Федерации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0">
                          <a:latin typeface="Lucida Sans Unicode"/>
                          <a:cs typeface="Lucida Sans Unicode"/>
                        </a:rPr>
                        <a:t>19.03.2020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198н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ред.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0">
                          <a:latin typeface="Lucida Sans Unicode"/>
                          <a:cs typeface="Lucida Sans Unicode"/>
                        </a:rPr>
                        <a:t>22.07.2021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5">
                          <a:latin typeface="Lucida Sans Unicode"/>
                          <a:cs typeface="Lucida Sans Unicode"/>
                        </a:rPr>
                        <a:t>792н)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  <a:tr h="550384">
                <a:tc>
                  <a:txBody>
                    <a:bodyPr/>
                    <a:lstStyle/>
                    <a:p>
                      <a:pPr marL="102870" marR="2414905">
                        <a:lnSpc>
                          <a:spcPct val="102299"/>
                        </a:lnSpc>
                        <a:spcBef>
                          <a:spcPts val="420"/>
                        </a:spcBef>
                      </a:pPr>
                      <a:r>
                        <a:rPr dirty="0" sz="1400" spc="15" b="1">
                          <a:latin typeface="Trebuchet MS"/>
                          <a:cs typeface="Trebuchet MS"/>
                        </a:rPr>
                        <a:t>ОРВИ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легкого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течения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пациента, </a:t>
                      </a:r>
                      <a:r>
                        <a:rPr dirty="0" sz="1400" spc="-4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относ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яще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гос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гр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уп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spc="-10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рис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*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340">
                    <a:lnR w="9525">
                      <a:solidFill>
                        <a:srgbClr val="1F1F1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1400" spc="10" b="1">
                          <a:latin typeface="Trebuchet MS"/>
                          <a:cs typeface="Trebuchet MS"/>
                        </a:rPr>
                        <a:t>Госпитализация</a:t>
                      </a:r>
                      <a:r>
                        <a:rPr dirty="0" sz="1400" spc="-4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специализированной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выездной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бригадой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СМП.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67640">
                    <a:lnL w="9525">
                      <a:solidFill>
                        <a:srgbClr val="1F1F1F"/>
                      </a:solidFill>
                      <a:prstDash val="solid"/>
                    </a:lnL>
                  </a:tcPr>
                </a:tc>
              </a:tr>
              <a:tr h="3273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2870" marR="3456304">
                        <a:lnSpc>
                          <a:spcPct val="102299"/>
                        </a:lnSpc>
                        <a:spcBef>
                          <a:spcPts val="1680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dirty="0" sz="1400" spc="-9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ср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нет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жел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го 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1400" spc="-9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яже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лого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ичие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рите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рие</a:t>
                      </a:r>
                      <a:r>
                        <a:rPr dirty="0" sz="1400" spc="5" b="1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: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08305" indent="-306070">
                        <a:lnSpc>
                          <a:spcPct val="10000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408305" algn="l"/>
                          <a:tab pos="40894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Sp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baseline="-20467" sz="1425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baseline="-20467" sz="1425" spc="97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&lt;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95%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(обяз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ат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кри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ери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);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08305" indent="-30607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408305" algn="l"/>
                          <a:tab pos="40894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≥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38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°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408305" indent="-306070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408305" algn="l"/>
                          <a:tab pos="40894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ЧДД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22.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R w="9525">
                      <a:solidFill>
                        <a:srgbClr val="1F1F1F"/>
                      </a:solidFill>
                      <a:prstDash val="soli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956944" indent="-257810">
                        <a:lnSpc>
                          <a:spcPts val="172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10" b="1">
                          <a:latin typeface="Trebuchet MS"/>
                          <a:cs typeface="Trebuchet MS"/>
                        </a:rPr>
                        <a:t>госпитализация</a:t>
                      </a:r>
                      <a:r>
                        <a:rPr dirty="0" sz="1400" spc="-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специализированной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выездной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бригадой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СМП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(допускается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лечение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пациентов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ОРВИ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среднетяжелого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течения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45">
                          <a:latin typeface="Lucida Sans Unicode"/>
                          <a:cs typeface="Lucida Sans Unicode"/>
                        </a:rPr>
                        <a:t>дому </a:t>
                      </a:r>
                      <a:r>
                        <a:rPr dirty="0" sz="1400" spc="-4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наличии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условий)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медицинскую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организацию,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осуществляющую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медицинскую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помощь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стационарных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условиях,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определенную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данного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контингента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пациентов,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исключив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возможность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госпитализации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терапевтические,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пульмонологические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отделения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>
                        <a:lnSpc>
                          <a:spcPts val="1650"/>
                        </a:lnSpc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отделе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ия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езиол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ии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реан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мации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мед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цин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ких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ор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ган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аци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60680" indent="-25781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b="1"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400" spc="-10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отк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азе</a:t>
                      </a:r>
                      <a:r>
                        <a:rPr dirty="0" sz="1400" spc="-8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циента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1400" spc="-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гос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лиза</a:t>
                      </a: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ии: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lvl="1" marL="489584" marR="3049270" indent="-128905">
                        <a:lnSpc>
                          <a:spcPct val="102299"/>
                        </a:lnSpc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забор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мазка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из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носо-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ротоглотки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день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обращения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для</a:t>
                      </a:r>
                      <a:r>
                        <a:rPr dirty="0" sz="14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проведения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лабораторного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исследования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COVID-19 </a:t>
                      </a:r>
                      <a:r>
                        <a:rPr dirty="0" sz="1400" spc="-4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первичным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осмотром</a:t>
                      </a:r>
                      <a:r>
                        <a:rPr dirty="0" sz="14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врача;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lvl="1" marL="481965" indent="-121920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оформление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листка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нетрудоспособности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менее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чем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25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дней;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lvl="1" marL="481965" indent="-121920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изо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ляция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дому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14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дн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lvl="1" marL="489584" marR="3063875" indent="-128905">
                        <a:lnSpc>
                          <a:spcPct val="102299"/>
                        </a:lnSpc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ежедневный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аудиоконтроль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состояния,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случае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выявления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ухудшения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состояния,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посещение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15">
                          <a:latin typeface="Lucida Sans Unicode"/>
                          <a:cs typeface="Lucida Sans Unicode"/>
                        </a:rPr>
                        <a:t>врачом </a:t>
                      </a:r>
                      <a:r>
                        <a:rPr dirty="0" sz="1400" spc="-4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дому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выз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дом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бр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гады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скоро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dirty="0" sz="14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мед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цин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кой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помо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щи;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lvl="1" marL="481965" indent="-121920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 spc="10">
                          <a:latin typeface="Lucida Sans Unicode"/>
                          <a:cs typeface="Lucida Sans Unicode"/>
                        </a:rPr>
                        <a:t>выписка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выздоровлении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без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проведения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5">
                          <a:latin typeface="Lucida Sans Unicode"/>
                          <a:cs typeface="Lucida Sans Unicode"/>
                        </a:rPr>
                        <a:t>лабораторного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исследования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25">
                          <a:latin typeface="Lucida Sans Unicode"/>
                          <a:cs typeface="Lucida Sans Unicode"/>
                        </a:rPr>
                        <a:t>COVID-19;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lvl="1" marL="489584" marR="3782060" indent="-128905">
                        <a:lnSpc>
                          <a:spcPct val="102299"/>
                        </a:lnSpc>
                        <a:buChar char="-"/>
                        <a:tabLst>
                          <a:tab pos="482600" algn="l"/>
                        </a:tabLst>
                      </a:pP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получении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положительного</a:t>
                      </a:r>
                      <a:r>
                        <a:rPr dirty="0" sz="14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результата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0">
                          <a:latin typeface="Lucida Sans Unicode"/>
                          <a:cs typeface="Lucida Sans Unicode"/>
                        </a:rPr>
                        <a:t>теста</a:t>
                      </a:r>
                      <a:r>
                        <a:rPr dirty="0" sz="14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COVID-19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29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тактика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ведения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пациента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">
                          <a:latin typeface="Lucida Sans Unicode"/>
                          <a:cs typeface="Lucida Sans Unicode"/>
                        </a:rPr>
                        <a:t>определяется </a:t>
                      </a:r>
                      <a:r>
                        <a:rPr dirty="0" sz="1400" spc="-4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80">
                          <a:latin typeface="Lucida Sans Unicode"/>
                          <a:cs typeface="Lucida Sans Unicode"/>
                        </a:rPr>
                        <a:t>в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соответствии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с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Приложением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 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8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к </a:t>
                      </a:r>
                      <a:r>
                        <a:rPr dirty="0" sz="1400" spc="-10">
                          <a:latin typeface="Lucida Sans Unicode"/>
                          <a:cs typeface="Lucida Sans Unicode"/>
                        </a:rPr>
                        <a:t>приказу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Министерства </a:t>
                      </a:r>
                      <a:r>
                        <a:rPr dirty="0" sz="1400" spc="-15">
                          <a:latin typeface="Lucida Sans Unicode"/>
                          <a:cs typeface="Lucida Sans Unicode"/>
                        </a:rPr>
                        <a:t>здравоохранения Российской </a:t>
                      </a:r>
                      <a:r>
                        <a:rPr dirty="0" sz="1400">
                          <a:latin typeface="Lucida Sans Unicode"/>
                          <a:cs typeface="Lucida Sans Unicode"/>
                        </a:rPr>
                        <a:t>Федерации </a:t>
                      </a:r>
                      <a:r>
                        <a:rPr dirty="0" sz="1400" spc="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20">
                          <a:latin typeface="Lucida Sans Unicode"/>
                          <a:cs typeface="Lucida Sans Unicode"/>
                        </a:rPr>
                        <a:t>19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20">
                          <a:latin typeface="Lucida Sans Unicode"/>
                          <a:cs typeface="Lucida Sans Unicode"/>
                        </a:rPr>
                        <a:t>марта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20">
                          <a:latin typeface="Lucida Sans Unicode"/>
                          <a:cs typeface="Lucida Sans Unicode"/>
                        </a:rPr>
                        <a:t>2020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70"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dirty="0" sz="14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35">
                          <a:latin typeface="Lucida Sans Unicode"/>
                          <a:cs typeface="Lucida Sans Unicode"/>
                        </a:rPr>
                        <a:t>198н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45">
                          <a:latin typeface="Lucida Sans Unicode"/>
                          <a:cs typeface="Lucida Sans Unicode"/>
                        </a:rPr>
                        <a:t>(в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ред.</a:t>
                      </a:r>
                      <a:r>
                        <a:rPr dirty="0" sz="14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35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50">
                          <a:latin typeface="Lucida Sans Unicode"/>
                          <a:cs typeface="Lucida Sans Unicode"/>
                        </a:rPr>
                        <a:t>22.07.2021</a:t>
                      </a:r>
                      <a:r>
                        <a:rPr dirty="0" sz="14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5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dirty="0" sz="14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400" spc="-100">
                          <a:latin typeface="Lucida Sans Unicode"/>
                          <a:cs typeface="Lucida Sans Unicode"/>
                        </a:rPr>
                        <a:t>792н).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>
                    <a:lnL w="9525">
                      <a:solidFill>
                        <a:srgbClr val="1F1F1F"/>
                      </a:solidFill>
                      <a:prstDash val="solid"/>
                    </a:lnL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79390" y="9992583"/>
            <a:ext cx="18921730" cy="757555"/>
            <a:chOff x="579390" y="9992583"/>
            <a:chExt cx="18921730" cy="757555"/>
          </a:xfrm>
        </p:grpSpPr>
        <p:sp>
          <p:nvSpPr>
            <p:cNvPr id="5" name="object 5"/>
            <p:cNvSpPr/>
            <p:nvPr/>
          </p:nvSpPr>
          <p:spPr>
            <a:xfrm>
              <a:off x="593030" y="10006223"/>
              <a:ext cx="18894425" cy="730250"/>
            </a:xfrm>
            <a:custGeom>
              <a:avLst/>
              <a:gdLst/>
              <a:ahLst/>
              <a:cxnLst/>
              <a:rect l="l" t="t" r="r" b="b"/>
              <a:pathLst>
                <a:path w="18894425" h="730250">
                  <a:moveTo>
                    <a:pt x="18846752" y="0"/>
                  </a:moveTo>
                  <a:lnTo>
                    <a:pt x="47300" y="0"/>
                  </a:lnTo>
                  <a:lnTo>
                    <a:pt x="28888" y="3718"/>
                  </a:lnTo>
                  <a:lnTo>
                    <a:pt x="13853" y="13855"/>
                  </a:lnTo>
                  <a:lnTo>
                    <a:pt x="3717" y="28885"/>
                  </a:lnTo>
                  <a:lnTo>
                    <a:pt x="0" y="47282"/>
                  </a:lnTo>
                  <a:lnTo>
                    <a:pt x="0" y="682666"/>
                  </a:lnTo>
                  <a:lnTo>
                    <a:pt x="3717" y="701078"/>
                  </a:lnTo>
                  <a:lnTo>
                    <a:pt x="13853" y="716113"/>
                  </a:lnTo>
                  <a:lnTo>
                    <a:pt x="28888" y="726249"/>
                  </a:lnTo>
                  <a:lnTo>
                    <a:pt x="47300" y="729967"/>
                  </a:lnTo>
                  <a:lnTo>
                    <a:pt x="18846752" y="729967"/>
                  </a:lnTo>
                  <a:lnTo>
                    <a:pt x="18865149" y="726249"/>
                  </a:lnTo>
                  <a:lnTo>
                    <a:pt x="18880179" y="716113"/>
                  </a:lnTo>
                  <a:lnTo>
                    <a:pt x="18890317" y="701078"/>
                  </a:lnTo>
                  <a:lnTo>
                    <a:pt x="18894035" y="682666"/>
                  </a:lnTo>
                  <a:lnTo>
                    <a:pt x="18894035" y="47282"/>
                  </a:lnTo>
                  <a:lnTo>
                    <a:pt x="18890317" y="28885"/>
                  </a:lnTo>
                  <a:lnTo>
                    <a:pt x="18880179" y="13855"/>
                  </a:lnTo>
                  <a:lnTo>
                    <a:pt x="18865149" y="3718"/>
                  </a:lnTo>
                  <a:lnTo>
                    <a:pt x="18846752" y="0"/>
                  </a:lnTo>
                  <a:close/>
                </a:path>
              </a:pathLst>
            </a:custGeom>
            <a:solidFill>
              <a:srgbClr val="FF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030" y="10006223"/>
              <a:ext cx="18894425" cy="730250"/>
            </a:xfrm>
            <a:custGeom>
              <a:avLst/>
              <a:gdLst/>
              <a:ahLst/>
              <a:cxnLst/>
              <a:rect l="l" t="t" r="r" b="b"/>
              <a:pathLst>
                <a:path w="18894425" h="730250">
                  <a:moveTo>
                    <a:pt x="0" y="47282"/>
                  </a:moveTo>
                  <a:lnTo>
                    <a:pt x="3717" y="28885"/>
                  </a:lnTo>
                  <a:lnTo>
                    <a:pt x="13853" y="13855"/>
                  </a:lnTo>
                  <a:lnTo>
                    <a:pt x="28888" y="3718"/>
                  </a:lnTo>
                  <a:lnTo>
                    <a:pt x="47300" y="0"/>
                  </a:lnTo>
                  <a:lnTo>
                    <a:pt x="18846752" y="0"/>
                  </a:lnTo>
                  <a:lnTo>
                    <a:pt x="18865149" y="3718"/>
                  </a:lnTo>
                  <a:lnTo>
                    <a:pt x="18880179" y="13855"/>
                  </a:lnTo>
                  <a:lnTo>
                    <a:pt x="18890317" y="28885"/>
                  </a:lnTo>
                  <a:lnTo>
                    <a:pt x="18894035" y="47282"/>
                  </a:lnTo>
                  <a:lnTo>
                    <a:pt x="18894035" y="682666"/>
                  </a:lnTo>
                  <a:lnTo>
                    <a:pt x="18890317" y="701078"/>
                  </a:lnTo>
                  <a:lnTo>
                    <a:pt x="18880179" y="716113"/>
                  </a:lnTo>
                  <a:lnTo>
                    <a:pt x="18865149" y="726249"/>
                  </a:lnTo>
                  <a:lnTo>
                    <a:pt x="18846752" y="729967"/>
                  </a:lnTo>
                  <a:lnTo>
                    <a:pt x="47300" y="729967"/>
                  </a:lnTo>
                  <a:lnTo>
                    <a:pt x="28888" y="726249"/>
                  </a:lnTo>
                  <a:lnTo>
                    <a:pt x="13853" y="716113"/>
                  </a:lnTo>
                  <a:lnTo>
                    <a:pt x="3717" y="701078"/>
                  </a:lnTo>
                  <a:lnTo>
                    <a:pt x="0" y="682666"/>
                  </a:lnTo>
                  <a:lnTo>
                    <a:pt x="0" y="47282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70784" y="10137188"/>
            <a:ext cx="17659350" cy="462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45">
                <a:solidFill>
                  <a:srgbClr val="565656"/>
                </a:solidFill>
                <a:latin typeface="Lucida Sans Unicode"/>
                <a:cs typeface="Lucida Sans Unicode"/>
              </a:rPr>
              <a:t>*</a:t>
            </a:r>
            <a:r>
              <a:rPr dirty="0" sz="1400" spc="-5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Лица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старше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45">
                <a:solidFill>
                  <a:srgbClr val="1F1F1F"/>
                </a:solidFill>
                <a:latin typeface="Lucida Sans Unicode"/>
                <a:cs typeface="Lucida Sans Unicode"/>
              </a:rPr>
              <a:t>65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лет;</a:t>
            </a:r>
            <a:r>
              <a:rPr dirty="0" sz="135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лица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с</a:t>
            </a:r>
            <a:r>
              <a:rPr dirty="0" sz="135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1F1F1F"/>
                </a:solidFill>
                <a:latin typeface="Lucida Sans Unicode"/>
                <a:cs typeface="Lucida Sans Unicode"/>
              </a:rPr>
              <a:t>наличием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хронических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заболеваний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бронхолегочной,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сердечно-сосудистой,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эндокринной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системы;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системными </a:t>
            </a:r>
            <a:r>
              <a:rPr dirty="0" sz="135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 соединительной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ткани;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хронической </a:t>
            </a:r>
            <a:r>
              <a:rPr dirty="0" sz="1350" spc="-15">
                <a:solidFill>
                  <a:srgbClr val="1F1F1F"/>
                </a:solidFill>
                <a:latin typeface="Lucida Sans Unicode"/>
                <a:cs typeface="Lucida Sans Unicode"/>
              </a:rPr>
              <a:t>болезнью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1F1F1F"/>
                </a:solidFill>
                <a:latin typeface="Lucida Sans Unicode"/>
                <a:cs typeface="Lucida Sans Unicode"/>
              </a:rPr>
              <a:t>почек;</a:t>
            </a:r>
            <a:endParaRPr sz="13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онкологическими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заболеваниями;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иммунодефицитами;</a:t>
            </a:r>
            <a:r>
              <a:rPr dirty="0" sz="1350" spc="-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болезнями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двигательного</a:t>
            </a:r>
            <a:r>
              <a:rPr dirty="0" sz="135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1F1F1F"/>
                </a:solidFill>
                <a:latin typeface="Lucida Sans Unicode"/>
                <a:cs typeface="Lucida Sans Unicode"/>
              </a:rPr>
              <a:t>нейрона;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 циррозом </a:t>
            </a:r>
            <a:r>
              <a:rPr dirty="0" sz="1350" spc="-15">
                <a:solidFill>
                  <a:srgbClr val="1F1F1F"/>
                </a:solidFill>
                <a:latin typeface="Lucida Sans Unicode"/>
                <a:cs typeface="Lucida Sans Unicode"/>
              </a:rPr>
              <a:t>печени;</a:t>
            </a:r>
            <a:r>
              <a:rPr dirty="0" sz="135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1F1F1F"/>
                </a:solidFill>
                <a:latin typeface="Lucida Sans Unicode"/>
                <a:cs typeface="Lucida Sans Unicode"/>
              </a:rPr>
              <a:t>хроническими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1F1F1F"/>
                </a:solidFill>
                <a:latin typeface="Lucida Sans Unicode"/>
                <a:cs typeface="Lucida Sans Unicode"/>
              </a:rPr>
              <a:t>воспалительными</a:t>
            </a:r>
            <a:r>
              <a:rPr dirty="0" sz="1350" spc="-4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1F1F1F"/>
                </a:solidFill>
                <a:latin typeface="Lucida Sans Unicode"/>
                <a:cs typeface="Lucida Sans Unicode"/>
              </a:rPr>
              <a:t>заболеваниями</a:t>
            </a:r>
            <a:r>
              <a:rPr dirty="0" sz="135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1F1F1F"/>
                </a:solidFill>
                <a:latin typeface="Lucida Sans Unicode"/>
                <a:cs typeface="Lucida Sans Unicode"/>
              </a:rPr>
              <a:t>кишечника</a:t>
            </a:r>
            <a:r>
              <a:rPr dirty="0" sz="1400" spc="-15">
                <a:solidFill>
                  <a:srgbClr val="1F1F1F"/>
                </a:solidFill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1980" y="250226"/>
            <a:ext cx="881697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30">
                <a:solidFill>
                  <a:srgbClr val="FF2D66"/>
                </a:solidFill>
              </a:rPr>
              <a:t>Алгор</a:t>
            </a:r>
            <a:r>
              <a:rPr dirty="0" spc="-145">
                <a:solidFill>
                  <a:srgbClr val="FF2D66"/>
                </a:solidFill>
              </a:rPr>
              <a:t>и</a:t>
            </a:r>
            <a:r>
              <a:rPr dirty="0" spc="-110">
                <a:solidFill>
                  <a:srgbClr val="FF2D66"/>
                </a:solidFill>
              </a:rPr>
              <a:t>тм</a:t>
            </a:r>
            <a:r>
              <a:rPr dirty="0" spc="-235">
                <a:solidFill>
                  <a:srgbClr val="FF2D66"/>
                </a:solidFill>
              </a:rPr>
              <a:t> </a:t>
            </a:r>
            <a:r>
              <a:rPr dirty="0" spc="-130">
                <a:solidFill>
                  <a:srgbClr val="FF2D66"/>
                </a:solidFill>
              </a:rPr>
              <a:t>дей</a:t>
            </a:r>
            <a:r>
              <a:rPr dirty="0" spc="-120">
                <a:solidFill>
                  <a:srgbClr val="FF2D66"/>
                </a:solidFill>
              </a:rPr>
              <a:t>с</a:t>
            </a:r>
            <a:r>
              <a:rPr dirty="0" spc="-25">
                <a:solidFill>
                  <a:srgbClr val="FF2D66"/>
                </a:solidFill>
              </a:rPr>
              <a:t>твий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150">
                <a:solidFill>
                  <a:srgbClr val="FF2D66"/>
                </a:solidFill>
              </a:rPr>
              <a:t>ме</a:t>
            </a:r>
            <a:r>
              <a:rPr dirty="0" spc="-170">
                <a:solidFill>
                  <a:srgbClr val="FF2D66"/>
                </a:solidFill>
              </a:rPr>
              <a:t>д</a:t>
            </a:r>
            <a:r>
              <a:rPr dirty="0" spc="-110">
                <a:solidFill>
                  <a:srgbClr val="FF2D66"/>
                </a:solidFill>
              </a:rPr>
              <a:t>иц</a:t>
            </a:r>
            <a:r>
              <a:rPr dirty="0" spc="-114">
                <a:solidFill>
                  <a:srgbClr val="FF2D66"/>
                </a:solidFill>
              </a:rPr>
              <a:t>и</a:t>
            </a:r>
            <a:r>
              <a:rPr dirty="0" spc="-125">
                <a:solidFill>
                  <a:srgbClr val="FF2D66"/>
                </a:solidFill>
              </a:rPr>
              <a:t>нских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55">
                <a:solidFill>
                  <a:srgbClr val="FF2D66"/>
                </a:solidFill>
              </a:rPr>
              <a:t>работнико</a:t>
            </a:r>
            <a:r>
              <a:rPr dirty="0" spc="-65">
                <a:solidFill>
                  <a:srgbClr val="FF2D66"/>
                </a:solidFill>
              </a:rPr>
              <a:t>в</a:t>
            </a:r>
            <a:r>
              <a:rPr dirty="0" spc="-190">
                <a:solidFill>
                  <a:srgbClr val="FF2D66"/>
                </a:solidFill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1980" y="682805"/>
            <a:ext cx="1026223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15">
                <a:solidFill>
                  <a:srgbClr val="565656"/>
                </a:solidFill>
                <a:latin typeface="Lucida Sans Unicode"/>
                <a:cs typeface="Lucida Sans Unicode"/>
              </a:rPr>
              <a:t>оказыв</a:t>
            </a:r>
            <a:r>
              <a:rPr dirty="0" sz="3150" spc="20">
                <a:solidFill>
                  <a:srgbClr val="565656"/>
                </a:solidFill>
                <a:latin typeface="Lucida Sans Unicode"/>
                <a:cs typeface="Lucida Sans Unicode"/>
              </a:rPr>
              <a:t>а</a:t>
            </a:r>
            <a:r>
              <a:rPr dirty="0" sz="3150" spc="-170">
                <a:solidFill>
                  <a:srgbClr val="565656"/>
                </a:solidFill>
                <a:latin typeface="Lucida Sans Unicode"/>
                <a:cs typeface="Lucida Sans Unicode"/>
              </a:rPr>
              <a:t>ющих</a:t>
            </a:r>
            <a:r>
              <a:rPr dirty="0" sz="3150" spc="-24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30">
                <a:solidFill>
                  <a:srgbClr val="565656"/>
                </a:solidFill>
                <a:latin typeface="Lucida Sans Unicode"/>
                <a:cs typeface="Lucida Sans Unicode"/>
              </a:rPr>
              <a:t>медиц</a:t>
            </a:r>
            <a:r>
              <a:rPr dirty="0" sz="3150" spc="-140">
                <a:solidFill>
                  <a:srgbClr val="565656"/>
                </a:solidFill>
                <a:latin typeface="Lucida Sans Unicode"/>
                <a:cs typeface="Lucida Sans Unicode"/>
              </a:rPr>
              <a:t>и</a:t>
            </a:r>
            <a:r>
              <a:rPr dirty="0" sz="3150" spc="-65">
                <a:solidFill>
                  <a:srgbClr val="565656"/>
                </a:solidFill>
                <a:latin typeface="Lucida Sans Unicode"/>
                <a:cs typeface="Lucida Sans Unicode"/>
              </a:rPr>
              <a:t>нскую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90">
                <a:solidFill>
                  <a:srgbClr val="565656"/>
                </a:solidFill>
                <a:latin typeface="Lucida Sans Unicode"/>
                <a:cs typeface="Lucida Sans Unicode"/>
              </a:rPr>
              <a:t>помощь</a:t>
            </a:r>
            <a:r>
              <a:rPr dirty="0" sz="3150" spc="-21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FF2D6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FF2D66"/>
                </a:solidFill>
                <a:latin typeface="Lucida Sans Unicode"/>
                <a:cs typeface="Lucida Sans Unicode"/>
              </a:rPr>
              <a:t>амбулаторных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1980" y="1114893"/>
            <a:ext cx="952944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65">
                <a:solidFill>
                  <a:srgbClr val="FF2D66"/>
                </a:solidFill>
                <a:latin typeface="Lucida Sans Unicode"/>
                <a:cs typeface="Lucida Sans Unicode"/>
              </a:rPr>
              <a:t>условиях,</a:t>
            </a:r>
            <a:r>
              <a:rPr dirty="0" sz="3150" spc="-220">
                <a:solidFill>
                  <a:srgbClr val="FF2D6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120">
                <a:solidFill>
                  <a:srgbClr val="565656"/>
                </a:solidFill>
                <a:latin typeface="Lucida Sans Unicode"/>
                <a:cs typeface="Lucida Sans Unicode"/>
              </a:rPr>
              <a:t>в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5">
                <a:solidFill>
                  <a:srgbClr val="565656"/>
                </a:solidFill>
                <a:latin typeface="Lucida Sans Unicode"/>
                <a:cs typeface="Lucida Sans Unicode"/>
              </a:rPr>
              <a:t>том</a:t>
            </a:r>
            <a:r>
              <a:rPr dirty="0" sz="3150" spc="-22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20">
                <a:solidFill>
                  <a:srgbClr val="565656"/>
                </a:solidFill>
                <a:latin typeface="Lucida Sans Unicode"/>
                <a:cs typeface="Lucida Sans Unicode"/>
              </a:rPr>
              <a:t>числе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на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55">
                <a:solidFill>
                  <a:srgbClr val="565656"/>
                </a:solidFill>
                <a:latin typeface="Lucida Sans Unicode"/>
                <a:cs typeface="Lucida Sans Unicode"/>
              </a:rPr>
              <a:t>дому,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80">
                <a:solidFill>
                  <a:srgbClr val="565656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3150" spc="-21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100">
                <a:solidFill>
                  <a:srgbClr val="565656"/>
                </a:solidFill>
                <a:latin typeface="Lucida Sans Unicode"/>
                <a:cs typeface="Lucida Sans Unicode"/>
              </a:rPr>
              <a:t>с</a:t>
            </a:r>
            <a:r>
              <a:rPr dirty="0" sz="3150" spc="-225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50">
                <a:solidFill>
                  <a:srgbClr val="565656"/>
                </a:solidFill>
                <a:latin typeface="Lucida Sans Unicode"/>
                <a:cs typeface="Lucida Sans Unicode"/>
              </a:rPr>
              <a:t>ОРВИ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72164" y="782099"/>
            <a:ext cx="18415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65">
                <a:solidFill>
                  <a:srgbClr val="0050EF"/>
                </a:solidFill>
                <a:latin typeface="Lucida Sans Unicode"/>
                <a:cs typeface="Lucida Sans Unicode"/>
              </a:rPr>
              <a:t>11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35366" y="628430"/>
            <a:ext cx="495934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585">
                <a:solidFill>
                  <a:srgbClr val="A6A6A6"/>
                </a:solidFill>
                <a:latin typeface="Lucida Sans Unicode"/>
                <a:cs typeface="Lucida Sans Unicode"/>
              </a:rPr>
              <a:t>87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1980" y="466270"/>
            <a:ext cx="1009967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5">
                <a:solidFill>
                  <a:srgbClr val="FF2D66"/>
                </a:solidFill>
              </a:rPr>
              <a:t>Спи</a:t>
            </a:r>
            <a:r>
              <a:rPr dirty="0" spc="-175">
                <a:solidFill>
                  <a:srgbClr val="FF2D66"/>
                </a:solidFill>
              </a:rPr>
              <a:t>с</a:t>
            </a:r>
            <a:r>
              <a:rPr dirty="0" spc="-55">
                <a:solidFill>
                  <a:srgbClr val="FF2D66"/>
                </a:solidFill>
              </a:rPr>
              <a:t>ок</a:t>
            </a:r>
            <a:r>
              <a:rPr dirty="0" spc="-225">
                <a:solidFill>
                  <a:srgbClr val="FF2D66"/>
                </a:solidFill>
              </a:rPr>
              <a:t> </a:t>
            </a:r>
            <a:r>
              <a:rPr dirty="0" spc="-65">
                <a:solidFill>
                  <a:srgbClr val="FF2D66"/>
                </a:solidFill>
              </a:rPr>
              <a:t>временных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85">
                <a:solidFill>
                  <a:srgbClr val="FF2D66"/>
                </a:solidFill>
              </a:rPr>
              <a:t>ме</a:t>
            </a:r>
            <a:r>
              <a:rPr dirty="0" spc="-125">
                <a:solidFill>
                  <a:srgbClr val="FF2D66"/>
                </a:solidFill>
              </a:rPr>
              <a:t>т</a:t>
            </a:r>
            <a:r>
              <a:rPr dirty="0" spc="-125">
                <a:solidFill>
                  <a:srgbClr val="FF2D66"/>
                </a:solidFill>
              </a:rPr>
              <a:t>о</a:t>
            </a:r>
            <a:r>
              <a:rPr dirty="0" spc="-95">
                <a:solidFill>
                  <a:srgbClr val="FF2D66"/>
                </a:solidFill>
              </a:rPr>
              <a:t>ди</a:t>
            </a:r>
            <a:r>
              <a:rPr dirty="0" spc="-85">
                <a:solidFill>
                  <a:srgbClr val="FF2D66"/>
                </a:solidFill>
              </a:rPr>
              <a:t>ч</a:t>
            </a:r>
            <a:r>
              <a:rPr dirty="0" spc="-114">
                <a:solidFill>
                  <a:srgbClr val="FF2D66"/>
                </a:solidFill>
              </a:rPr>
              <a:t>еских</a:t>
            </a:r>
            <a:r>
              <a:rPr dirty="0" spc="-220">
                <a:solidFill>
                  <a:srgbClr val="FF2D66"/>
                </a:solidFill>
              </a:rPr>
              <a:t> </a:t>
            </a:r>
            <a:r>
              <a:rPr dirty="0" spc="-50">
                <a:solidFill>
                  <a:srgbClr val="FF2D66"/>
                </a:solidFill>
              </a:rPr>
              <a:t>ре</a:t>
            </a:r>
            <a:r>
              <a:rPr dirty="0" spc="-110">
                <a:solidFill>
                  <a:srgbClr val="FF2D66"/>
                </a:solidFill>
              </a:rPr>
              <a:t>к</a:t>
            </a:r>
            <a:r>
              <a:rPr dirty="0" spc="-125">
                <a:solidFill>
                  <a:srgbClr val="FF2D66"/>
                </a:solidFill>
              </a:rPr>
              <a:t>омен</a:t>
            </a:r>
            <a:r>
              <a:rPr dirty="0" spc="-95">
                <a:solidFill>
                  <a:srgbClr val="FF2D66"/>
                </a:solidFill>
              </a:rPr>
              <a:t>д</a:t>
            </a:r>
            <a:r>
              <a:rPr dirty="0" spc="-90">
                <a:solidFill>
                  <a:srgbClr val="FF2D66"/>
                </a:solidFill>
              </a:rPr>
              <a:t>ац</a:t>
            </a:r>
            <a:r>
              <a:rPr dirty="0" spc="-100">
                <a:solidFill>
                  <a:srgbClr val="FF2D66"/>
                </a:solidFill>
              </a:rPr>
              <a:t>и</a:t>
            </a:r>
            <a:r>
              <a:rPr dirty="0" spc="-65">
                <a:solidFill>
                  <a:srgbClr val="FF2D66"/>
                </a:solidFill>
              </a:rPr>
              <a:t>й</a:t>
            </a:r>
            <a:r>
              <a:rPr dirty="0" spc="-229">
                <a:solidFill>
                  <a:srgbClr val="FF2D66"/>
                </a:solidFill>
              </a:rPr>
              <a:t> </a:t>
            </a:r>
            <a:r>
              <a:rPr dirty="0" spc="-300">
                <a:solidFill>
                  <a:srgbClr val="FF2D66"/>
                </a:solidFill>
              </a:rPr>
              <a:t>д</a:t>
            </a:r>
            <a:r>
              <a:rPr dirty="0" spc="75">
                <a:solidFill>
                  <a:srgbClr val="FF2D66"/>
                </a:solidFill>
              </a:rPr>
              <a:t>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91980" y="898849"/>
            <a:ext cx="139509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>
                <a:solidFill>
                  <a:srgbClr val="FF2D66"/>
                </a:solidFill>
                <a:latin typeface="Lucida Sans Unicode"/>
                <a:cs typeface="Lucida Sans Unicode"/>
              </a:rPr>
              <a:t>врачей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44886" y="782099"/>
            <a:ext cx="18688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0050EF"/>
                </a:solidFill>
                <a:latin typeface="Lucida Sans Unicode"/>
                <a:cs typeface="Lucida Sans Unicode"/>
              </a:rPr>
              <a:t>Приложе</a:t>
            </a:r>
            <a:r>
              <a:rPr dirty="0" sz="2000" spc="-60">
                <a:solidFill>
                  <a:srgbClr val="0050E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25">
                <a:solidFill>
                  <a:srgbClr val="0050EF"/>
                </a:solidFill>
                <a:latin typeface="Lucida Sans Unicode"/>
                <a:cs typeface="Lucida Sans Unicode"/>
              </a:rPr>
              <a:t>ие</a:t>
            </a:r>
            <a:r>
              <a:rPr dirty="0" sz="2000" spc="-9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60">
                <a:solidFill>
                  <a:srgbClr val="0050EF"/>
                </a:solidFill>
                <a:latin typeface="Lucida Sans Unicode"/>
                <a:cs typeface="Lucida Sans Unicode"/>
              </a:rPr>
              <a:t>12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6893" y="1684689"/>
            <a:ext cx="19659600" cy="9549765"/>
            <a:chOff x="226893" y="1684689"/>
            <a:chExt cx="19659600" cy="95497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893" y="1755220"/>
              <a:ext cx="19659041" cy="93931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61" y="1684689"/>
              <a:ext cx="16963823" cy="95496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2484" y="2062238"/>
              <a:ext cx="18894425" cy="8686800"/>
            </a:xfrm>
            <a:custGeom>
              <a:avLst/>
              <a:gdLst/>
              <a:ahLst/>
              <a:cxnLst/>
              <a:rect l="l" t="t" r="r" b="b"/>
              <a:pathLst>
                <a:path w="18894425" h="8686800">
                  <a:moveTo>
                    <a:pt x="18732638" y="0"/>
                  </a:moveTo>
                  <a:lnTo>
                    <a:pt x="161396" y="0"/>
                  </a:lnTo>
                  <a:lnTo>
                    <a:pt x="118491" y="5767"/>
                  </a:lnTo>
                  <a:lnTo>
                    <a:pt x="79936" y="22041"/>
                  </a:lnTo>
                  <a:lnTo>
                    <a:pt x="47272" y="47282"/>
                  </a:lnTo>
                  <a:lnTo>
                    <a:pt x="22035" y="79948"/>
                  </a:lnTo>
                  <a:lnTo>
                    <a:pt x="5765" y="118500"/>
                  </a:lnTo>
                  <a:lnTo>
                    <a:pt x="0" y="161396"/>
                  </a:lnTo>
                  <a:lnTo>
                    <a:pt x="0" y="8525102"/>
                  </a:lnTo>
                  <a:lnTo>
                    <a:pt x="5765" y="8568007"/>
                  </a:lnTo>
                  <a:lnTo>
                    <a:pt x="22035" y="8606561"/>
                  </a:lnTo>
                  <a:lnTo>
                    <a:pt x="47272" y="8639226"/>
                  </a:lnTo>
                  <a:lnTo>
                    <a:pt x="79936" y="8664463"/>
                  </a:lnTo>
                  <a:lnTo>
                    <a:pt x="118491" y="8680733"/>
                  </a:lnTo>
                  <a:lnTo>
                    <a:pt x="161396" y="8686498"/>
                  </a:lnTo>
                  <a:lnTo>
                    <a:pt x="18732638" y="8686498"/>
                  </a:lnTo>
                  <a:lnTo>
                    <a:pt x="18775534" y="8680733"/>
                  </a:lnTo>
                  <a:lnTo>
                    <a:pt x="18814086" y="8664463"/>
                  </a:lnTo>
                  <a:lnTo>
                    <a:pt x="18846752" y="8639226"/>
                  </a:lnTo>
                  <a:lnTo>
                    <a:pt x="18871993" y="8606561"/>
                  </a:lnTo>
                  <a:lnTo>
                    <a:pt x="18888267" y="8568007"/>
                  </a:lnTo>
                  <a:lnTo>
                    <a:pt x="18894035" y="8525102"/>
                  </a:lnTo>
                  <a:lnTo>
                    <a:pt x="18894035" y="161396"/>
                  </a:lnTo>
                  <a:lnTo>
                    <a:pt x="18888267" y="118500"/>
                  </a:lnTo>
                  <a:lnTo>
                    <a:pt x="18871993" y="79948"/>
                  </a:lnTo>
                  <a:lnTo>
                    <a:pt x="18846752" y="47282"/>
                  </a:lnTo>
                  <a:lnTo>
                    <a:pt x="18814086" y="22041"/>
                  </a:lnTo>
                  <a:lnTo>
                    <a:pt x="18775534" y="5767"/>
                  </a:lnTo>
                  <a:lnTo>
                    <a:pt x="18732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58677" y="2003255"/>
            <a:ext cx="15812769" cy="8635365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381635" indent="-36957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81635" algn="l"/>
                <a:tab pos="382270" algn="l"/>
              </a:tabLst>
            </a:pP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Особенности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клинических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проявлений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лечения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заболевания,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вызванного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новой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коронавирусной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инфекцией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16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(COVID-19)</a:t>
            </a:r>
            <a:r>
              <a:rPr dirty="0" u="sng" sz="1900" spc="-114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у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900" spc="-6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4"/>
              </a:rPr>
              <a:t>детей</a:t>
            </a:r>
            <a:r>
              <a:rPr dirty="0" sz="1900" spc="-60">
                <a:solidFill>
                  <a:srgbClr val="0450EF"/>
                </a:solidFill>
                <a:latin typeface="Lucida Sans Unicode"/>
                <a:cs typeface="Lucida Sans Unicode"/>
              </a:rPr>
              <a:t>;</a:t>
            </a:r>
            <a:endParaRPr sz="1900">
              <a:latin typeface="Lucida Sans Unicode"/>
              <a:cs typeface="Lucida Sans Unicode"/>
            </a:endParaRPr>
          </a:p>
          <a:p>
            <a:pPr marL="381635" marR="3019425" indent="-369570">
              <a:lnSpc>
                <a:spcPct val="101699"/>
              </a:lnSpc>
              <a:spcBef>
                <a:spcPts val="1290"/>
              </a:spcBef>
              <a:buAutoNum type="arabicPeriod"/>
              <a:tabLst>
                <a:tab pos="381635" algn="l"/>
                <a:tab pos="382270" algn="l"/>
              </a:tabLst>
            </a:pPr>
            <a:r>
              <a:rPr dirty="0" u="sng" sz="1900" spc="-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Организация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оказания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4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медицинской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помощи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беременным,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роженицам,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родильницам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новорожденным </a:t>
            </a:r>
            <a:r>
              <a:rPr dirty="0" sz="1900" spc="-585">
                <a:solidFill>
                  <a:srgbClr val="0450EF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при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новой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коронавирусной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инфекции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900" spc="-1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5"/>
              </a:rPr>
              <a:t>COVID-19</a:t>
            </a:r>
            <a:r>
              <a:rPr dirty="0" sz="1900" spc="-190">
                <a:solidFill>
                  <a:srgbClr val="0450EF"/>
                </a:solidFill>
                <a:latin typeface="Lucida Sans Unicode"/>
                <a:cs typeface="Lucida Sans Unicode"/>
                <a:hlinkClick r:id="rId5"/>
              </a:rPr>
              <a:t>;</a:t>
            </a:r>
            <a:endParaRPr sz="1900">
              <a:latin typeface="Lucida Sans Unicode"/>
              <a:cs typeface="Lucida Sans Unicode"/>
            </a:endParaRPr>
          </a:p>
          <a:p>
            <a:pPr marL="381635" indent="-369570">
              <a:lnSpc>
                <a:spcPct val="100000"/>
              </a:lnSpc>
              <a:spcBef>
                <a:spcPts val="1330"/>
              </a:spcBef>
              <a:buAutoNum type="arabicPeriod"/>
              <a:tabLst>
                <a:tab pos="381635" algn="l"/>
                <a:tab pos="382270" algn="l"/>
              </a:tabLst>
            </a:pP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Медицинская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1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реабилитация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при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новой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коронавирусной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инфекции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900" spc="-15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6"/>
              </a:rPr>
              <a:t>(COVID-19);</a:t>
            </a:r>
            <a:endParaRPr sz="1900">
              <a:latin typeface="Lucida Sans Unicode"/>
              <a:cs typeface="Lucida Sans Unicode"/>
            </a:endParaRPr>
          </a:p>
          <a:p>
            <a:pPr marL="381635" marR="3471545" indent="-369570">
              <a:lnSpc>
                <a:spcPct val="101699"/>
              </a:lnSpc>
              <a:spcBef>
                <a:spcPts val="1290"/>
              </a:spcBef>
              <a:buAutoNum type="arabicPeriod"/>
              <a:tabLst>
                <a:tab pos="381635" algn="l"/>
                <a:tab pos="382270" algn="l"/>
              </a:tabLst>
            </a:pP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Лекарственная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терапия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острых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респираторных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вирусных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инфекций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(ОРВИ)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в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амбулаторной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практике </a:t>
            </a:r>
            <a:r>
              <a:rPr dirty="0" sz="1900" spc="-585">
                <a:solidFill>
                  <a:srgbClr val="0450EF"/>
                </a:solid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в</a:t>
            </a:r>
            <a:r>
              <a:rPr dirty="0" u="sng" sz="1900" spc="-10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период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эпидемии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 </a:t>
            </a:r>
            <a:r>
              <a:rPr dirty="0" u="sng" sz="1900" spc="-1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7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381635" indent="-369570">
              <a:lnSpc>
                <a:spcPct val="100000"/>
              </a:lnSpc>
              <a:spcBef>
                <a:spcPts val="1330"/>
              </a:spcBef>
              <a:buAutoNum type="arabicPeriod"/>
              <a:tabLst>
                <a:tab pos="381635" algn="l"/>
                <a:tab pos="382270" algn="l"/>
              </a:tabLst>
            </a:pP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Методические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рекомендации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по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организации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проведения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2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профилактических</a:t>
            </a:r>
            <a:r>
              <a:rPr dirty="0" u="sng" sz="1900" spc="-10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6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медицинских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осмотров</a:t>
            </a:r>
            <a:endParaRPr sz="1900">
              <a:latin typeface="Lucida Sans Unicode"/>
              <a:cs typeface="Lucida Sans Unicode"/>
            </a:endParaRPr>
          </a:p>
          <a:p>
            <a:pPr marL="381635">
              <a:lnSpc>
                <a:spcPct val="100000"/>
              </a:lnSpc>
              <a:spcBef>
                <a:spcPts val="40"/>
              </a:spcBef>
            </a:pP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диспансеризации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в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условиях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сохранения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2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рисков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2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распространения</a:t>
            </a:r>
            <a:r>
              <a:rPr dirty="0" u="sng" sz="1900" spc="-6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новой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коронавирусной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инфекции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u="sng" sz="1900" spc="-15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8"/>
              </a:rPr>
              <a:t>(COVID-19);</a:t>
            </a:r>
            <a:endParaRPr sz="1900">
              <a:latin typeface="Lucida Sans Unicode"/>
              <a:cs typeface="Lucida Sans Unicode"/>
            </a:endParaRPr>
          </a:p>
          <a:p>
            <a:pPr marL="381635" marR="2732405" indent="-369570">
              <a:lnSpc>
                <a:spcPct val="101699"/>
              </a:lnSpc>
              <a:spcBef>
                <a:spcPts val="1290"/>
              </a:spcBef>
              <a:buAutoNum type="arabicPeriod" startAt="6"/>
              <a:tabLst>
                <a:tab pos="381635" algn="l"/>
                <a:tab pos="382270" algn="l"/>
              </a:tabLst>
            </a:pP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Методические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рекомендации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по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кодированию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выбору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основного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состояния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в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4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статистике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заболеваемости </a:t>
            </a:r>
            <a:r>
              <a:rPr dirty="0" sz="1900" spc="-585">
                <a:solidFill>
                  <a:srgbClr val="0450EF"/>
                </a:solid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и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первоначальной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причины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в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4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статистике</a:t>
            </a:r>
            <a:r>
              <a:rPr dirty="0" u="sng" sz="1900" spc="-10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смертности,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связанных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5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с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 </a:t>
            </a:r>
            <a:r>
              <a:rPr dirty="0" u="sng" sz="1900" spc="-1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9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381635" indent="-369570">
              <a:lnSpc>
                <a:spcPct val="100000"/>
              </a:lnSpc>
              <a:spcBef>
                <a:spcPts val="1325"/>
              </a:spcBef>
              <a:buAutoNum type="arabicPeriod" startAt="6"/>
              <a:tabLst>
                <a:tab pos="381635" algn="l"/>
                <a:tab pos="382270" algn="l"/>
              </a:tabLst>
            </a:pPr>
            <a:r>
              <a:rPr dirty="0" u="sng" sz="1900" spc="-4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Порядок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проведения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 spc="-1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вакцинации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взрослого</a:t>
            </a:r>
            <a:r>
              <a:rPr dirty="0" u="sng" sz="1900" spc="-7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населения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 spc="-2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против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 </a:t>
            </a:r>
            <a:r>
              <a:rPr dirty="0" u="sng" sz="1900" spc="-1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0"/>
              </a:rPr>
              <a:t>COVID-19</a:t>
            </a:r>
            <a:r>
              <a:rPr dirty="0" sz="1900" spc="-190">
                <a:solidFill>
                  <a:srgbClr val="0450EF"/>
                </a:solidFill>
                <a:latin typeface="Lucida Sans Unicode"/>
                <a:cs typeface="Lucida Sans Unicode"/>
              </a:rPr>
              <a:t>;</a:t>
            </a:r>
            <a:endParaRPr sz="1900">
              <a:latin typeface="Lucida Sans Unicode"/>
              <a:cs typeface="Lucida Sans Unicode"/>
            </a:endParaRPr>
          </a:p>
          <a:p>
            <a:pPr marL="381635" indent="-369570">
              <a:lnSpc>
                <a:spcPct val="100000"/>
              </a:lnSpc>
              <a:spcBef>
                <a:spcPts val="1330"/>
              </a:spcBef>
              <a:buAutoNum type="arabicPeriod" startAt="6"/>
              <a:tabLst>
                <a:tab pos="381635" algn="l"/>
                <a:tab pos="382270" algn="l"/>
              </a:tabLst>
            </a:pPr>
            <a:r>
              <a:rPr dirty="0" u="sng" sz="19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Клинические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рекомендации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Федерации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анестезиологов-реаниматологов</a:t>
            </a:r>
            <a:endParaRPr sz="1900">
              <a:latin typeface="Lucida Sans Unicode"/>
              <a:cs typeface="Lucida Sans Unicode"/>
            </a:endParaRPr>
          </a:p>
          <a:p>
            <a:pPr marL="381635">
              <a:lnSpc>
                <a:spcPct val="100000"/>
              </a:lnSpc>
              <a:spcBef>
                <a:spcPts val="40"/>
              </a:spcBef>
            </a:pPr>
            <a:r>
              <a:rPr dirty="0" u="sng" sz="1900" spc="-2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«Применение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неинвазивной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вентиляции</a:t>
            </a:r>
            <a:r>
              <a:rPr dirty="0" u="sng" sz="1900" spc="-9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легких»;</a:t>
            </a:r>
            <a:endParaRPr sz="1900">
              <a:latin typeface="Lucida Sans Unicode"/>
              <a:cs typeface="Lucida Sans Unicode"/>
            </a:endParaRPr>
          </a:p>
          <a:p>
            <a:pPr marL="381635" indent="-369570">
              <a:lnSpc>
                <a:spcPct val="100000"/>
              </a:lnSpc>
              <a:spcBef>
                <a:spcPts val="1330"/>
              </a:spcBef>
              <a:buAutoNum type="arabicPeriod" startAt="9"/>
              <a:tabLst>
                <a:tab pos="381635" algn="l"/>
                <a:tab pos="382270" algn="l"/>
              </a:tabLst>
            </a:pPr>
            <a:r>
              <a:rPr dirty="0" u="sng" sz="19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Клинические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рекомендации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Федерации</a:t>
            </a:r>
            <a:r>
              <a:rPr dirty="0" u="sng" sz="1900" spc="-10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анестезиологов-реаниматологов</a:t>
            </a:r>
            <a:endParaRPr sz="1900">
              <a:latin typeface="Lucida Sans Unicode"/>
              <a:cs typeface="Lucida Sans Unicode"/>
            </a:endParaRPr>
          </a:p>
          <a:p>
            <a:pPr marL="381635">
              <a:lnSpc>
                <a:spcPct val="100000"/>
              </a:lnSpc>
              <a:spcBef>
                <a:spcPts val="40"/>
              </a:spcBef>
            </a:pP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«Диагностика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и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интенсивная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1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терапия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6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острого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респираторного</a:t>
            </a:r>
            <a:r>
              <a:rPr dirty="0" u="sng" sz="1900" spc="-6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дистресс-синдрома»;</a:t>
            </a:r>
            <a:endParaRPr sz="1900">
              <a:latin typeface="Lucida Sans Unicode"/>
              <a:cs typeface="Lucida Sans Unicode"/>
            </a:endParaRPr>
          </a:p>
          <a:p>
            <a:pPr marL="381635" marR="1044575" indent="-369570">
              <a:lnSpc>
                <a:spcPct val="101699"/>
              </a:lnSpc>
              <a:spcBef>
                <a:spcPts val="1290"/>
              </a:spcBef>
              <a:buAutoNum type="arabicPeriod" startAt="10"/>
              <a:tabLst>
                <a:tab pos="382270" algn="l"/>
              </a:tabLst>
            </a:pP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Методические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рекомендации</a:t>
            </a:r>
            <a:r>
              <a:rPr dirty="0" u="sng" sz="1900" spc="-8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Федерации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3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анестезиологов-реаниматологов</a:t>
            </a:r>
            <a:r>
              <a:rPr dirty="0" u="sng" sz="1900" spc="-7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3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по</a:t>
            </a:r>
            <a:r>
              <a:rPr dirty="0" u="sng" sz="1900" spc="-8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анестезиолого-реанимационному</a:t>
            </a:r>
            <a:r>
              <a:rPr dirty="0" u="sng" sz="1900" spc="-65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2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ведению </a:t>
            </a:r>
            <a:r>
              <a:rPr dirty="0" sz="1900" spc="-585">
                <a:solidFill>
                  <a:srgbClr val="0450EF"/>
                </a:solid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4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больных</a:t>
            </a:r>
            <a:r>
              <a:rPr dirty="0" u="sng" sz="1900" spc="-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 </a:t>
            </a:r>
            <a:r>
              <a:rPr dirty="0" u="sng" sz="1900" spc="-190">
                <a:solidFill>
                  <a:srgbClr val="0450EF"/>
                </a:solidFill>
                <a:uFill>
                  <a:solidFill>
                    <a:srgbClr val="0450EF"/>
                  </a:solidFill>
                </a:uFill>
                <a:latin typeface="Lucida Sans Unicode"/>
                <a:cs typeface="Lucida Sans Unicode"/>
                <a:hlinkClick r:id="rId11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451484" marR="2348230" indent="-439420">
              <a:lnSpc>
                <a:spcPct val="101800"/>
              </a:lnSpc>
              <a:spcBef>
                <a:spcPts val="1285"/>
              </a:spcBef>
              <a:buAutoNum type="arabicPeriod" startAt="10"/>
              <a:tabLst>
                <a:tab pos="451484" algn="l"/>
                <a:tab pos="45212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Рекомендации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психологическому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сопровождению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деятельности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руководителей̆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организаций </a:t>
            </a:r>
            <a:r>
              <a:rPr dirty="0" sz="1900" spc="-5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25">
                <a:solidFill>
                  <a:srgbClr val="1F1F1F"/>
                </a:solidFill>
                <a:latin typeface="Lucida Sans Unicode"/>
                <a:cs typeface="Lucida Sans Unicode"/>
              </a:rPr>
              <a:t>их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структурных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подразделений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5">
                <a:solidFill>
                  <a:srgbClr val="1F1F1F"/>
                </a:solidFill>
                <a:latin typeface="Lucida Sans Unicode"/>
                <a:cs typeface="Lucida Sans Unicode"/>
              </a:rPr>
              <a:t>оказания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медицинской̆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помощи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90">
                <a:solidFill>
                  <a:srgbClr val="1F1F1F"/>
                </a:solidFill>
                <a:latin typeface="Lucida Sans Unicode"/>
                <a:cs typeface="Lucida Sans Unicode"/>
              </a:rPr>
              <a:t>COVID-19;</a:t>
            </a:r>
            <a:endParaRPr sz="1900">
              <a:latin typeface="Lucida Sans Unicode"/>
              <a:cs typeface="Lucida Sans Unicode"/>
            </a:endParaRPr>
          </a:p>
          <a:p>
            <a:pPr marL="451484" marR="6980555" indent="-439420">
              <a:lnSpc>
                <a:spcPct val="101699"/>
              </a:lnSpc>
              <a:spcBef>
                <a:spcPts val="1290"/>
              </a:spcBef>
              <a:buAutoNum type="arabicPeriod" startAt="10"/>
              <a:tabLst>
                <a:tab pos="451484" algn="l"/>
                <a:tab pos="45212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предупреждению</a:t>
            </a:r>
            <a:r>
              <a:rPr dirty="0" sz="1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психологического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неблагополучия </a:t>
            </a:r>
            <a:r>
              <a:rPr dirty="0" sz="1900" spc="-5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медици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ских</a:t>
            </a:r>
            <a:r>
              <a:rPr dirty="0" sz="19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1F1F1F"/>
                </a:solidFill>
                <a:latin typeface="Lucida Sans Unicode"/>
                <a:cs typeface="Lucida Sans Unicode"/>
              </a:rPr>
              <a:t>раб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1900" spc="-2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1900" spc="30">
                <a:solidFill>
                  <a:srgbClr val="1F1F1F"/>
                </a:solidFill>
                <a:latin typeface="Lucida Sans Unicode"/>
                <a:cs typeface="Lucida Sans Unicode"/>
              </a:rPr>
              <a:t>ов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пери</a:t>
            </a:r>
            <a:r>
              <a:rPr dirty="0" sz="1900" spc="-5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1900" spc="-15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пан</a:t>
            </a:r>
            <a:r>
              <a:rPr dirty="0" sz="1900" spc="-4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1900" spc="-15">
                <a:solidFill>
                  <a:srgbClr val="1F1F1F"/>
                </a:solidFill>
                <a:latin typeface="Lucida Sans Unicode"/>
                <a:cs typeface="Lucida Sans Unicode"/>
              </a:rPr>
              <a:t>емии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45">
                <a:solidFill>
                  <a:srgbClr val="1F1F1F"/>
                </a:solidFill>
                <a:latin typeface="Lucida Sans Unicode"/>
                <a:cs typeface="Lucida Sans Unicode"/>
              </a:rPr>
              <a:t>C</a:t>
            </a:r>
            <a:r>
              <a:rPr dirty="0" sz="1900" spc="-160">
                <a:solidFill>
                  <a:srgbClr val="1F1F1F"/>
                </a:solidFill>
                <a:latin typeface="Lucida Sans Unicode"/>
                <a:cs typeface="Lucida Sans Unicode"/>
              </a:rPr>
              <a:t>O</a:t>
            </a:r>
            <a:r>
              <a:rPr dirty="0" sz="1900" spc="-65">
                <a:solidFill>
                  <a:srgbClr val="1F1F1F"/>
                </a:solidFill>
                <a:latin typeface="Lucida Sans Unicode"/>
                <a:cs typeface="Lucida Sans Unicode"/>
              </a:rPr>
              <a:t>VI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1900" spc="-360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1900" spc="-30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sz="1900" spc="-320">
                <a:solidFill>
                  <a:srgbClr val="1F1F1F"/>
                </a:solidFill>
                <a:latin typeface="Lucida Sans Unicode"/>
                <a:cs typeface="Lucida Sans Unicode"/>
              </a:rPr>
              <a:t>9</a:t>
            </a:r>
            <a:r>
              <a:rPr dirty="0" sz="1900" spc="-90">
                <a:solidFill>
                  <a:srgbClr val="1F1F1F"/>
                </a:solidFill>
                <a:latin typeface="Lucida Sans Unicode"/>
                <a:cs typeface="Lucida Sans Unicode"/>
              </a:rPr>
              <a:t>;</a:t>
            </a:r>
            <a:endParaRPr sz="1900">
              <a:latin typeface="Lucida Sans Unicode"/>
              <a:cs typeface="Lucida Sans Unicode"/>
            </a:endParaRPr>
          </a:p>
          <a:p>
            <a:pPr marL="451484" indent="-439420">
              <a:lnSpc>
                <a:spcPct val="100000"/>
              </a:lnSpc>
              <a:spcBef>
                <a:spcPts val="1330"/>
              </a:spcBef>
              <a:buAutoNum type="arabicPeriod" startAt="10"/>
              <a:tabLst>
                <a:tab pos="451484" algn="l"/>
                <a:tab pos="452120" algn="l"/>
              </a:tabLst>
            </a:pP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Рекомендации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1F1F1F"/>
                </a:solidFill>
                <a:latin typeface="Lucida Sans Unicode"/>
                <a:cs typeface="Lucida Sans Unicode"/>
              </a:rPr>
              <a:t>для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60">
                <a:solidFill>
                  <a:srgbClr val="1F1F1F"/>
                </a:solidFill>
                <a:latin typeface="Lucida Sans Unicode"/>
                <a:cs typeface="Lucida Sans Unicode"/>
              </a:rPr>
              <a:t>медицинских</a:t>
            </a:r>
            <a:r>
              <a:rPr dirty="0" sz="19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работников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по</a:t>
            </a:r>
            <a:r>
              <a:rPr dirty="0" sz="19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совладению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со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5">
                <a:solidFill>
                  <a:srgbClr val="1F1F1F"/>
                </a:solidFill>
                <a:latin typeface="Lucida Sans Unicode"/>
                <a:cs typeface="Lucida Sans Unicode"/>
              </a:rPr>
              <a:t>стрессом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19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1F1F1F"/>
                </a:solidFill>
                <a:latin typeface="Lucida Sans Unicode"/>
                <a:cs typeface="Lucida Sans Unicode"/>
              </a:rPr>
              <a:t>условиях</a:t>
            </a:r>
            <a:r>
              <a:rPr dirty="0" sz="1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1F1F1F"/>
                </a:solidFill>
                <a:latin typeface="Lucida Sans Unicode"/>
                <a:cs typeface="Lucida Sans Unicode"/>
              </a:rPr>
              <a:t>пандемии</a:t>
            </a:r>
            <a:r>
              <a:rPr dirty="0" sz="1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0">
                <a:solidFill>
                  <a:srgbClr val="1F1F1F"/>
                </a:solidFill>
                <a:latin typeface="Lucida Sans Unicode"/>
                <a:cs typeface="Lucida Sans Unicode"/>
              </a:rPr>
              <a:t>COVID-19.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0319" y="628430"/>
            <a:ext cx="280670" cy="614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-430">
                <a:solidFill>
                  <a:srgbClr val="A6A6A6"/>
                </a:solidFill>
                <a:latin typeface="Lucida Sans Unicode"/>
                <a:cs typeface="Lucida Sans Unicode"/>
              </a:rPr>
              <a:t>9</a:t>
            </a:r>
            <a:endParaRPr sz="38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85662" y="4957010"/>
            <a:ext cx="4215130" cy="5809615"/>
            <a:chOff x="15285662" y="4957010"/>
            <a:chExt cx="4215130" cy="5809615"/>
          </a:xfrm>
        </p:grpSpPr>
        <p:sp>
          <p:nvSpPr>
            <p:cNvPr id="4" name="object 4"/>
            <p:cNvSpPr/>
            <p:nvPr/>
          </p:nvSpPr>
          <p:spPr>
            <a:xfrm>
              <a:off x="15299301" y="4970650"/>
              <a:ext cx="4187825" cy="5782310"/>
            </a:xfrm>
            <a:custGeom>
              <a:avLst/>
              <a:gdLst/>
              <a:ahLst/>
              <a:cxnLst/>
              <a:rect l="l" t="t" r="r" b="b"/>
              <a:pathLst>
                <a:path w="4187825" h="5782309">
                  <a:moveTo>
                    <a:pt x="4051098" y="0"/>
                  </a:moveTo>
                  <a:lnTo>
                    <a:pt x="136664" y="0"/>
                  </a:lnTo>
                  <a:lnTo>
                    <a:pt x="93470" y="6967"/>
                  </a:lnTo>
                  <a:lnTo>
                    <a:pt x="55955" y="26370"/>
                  </a:lnTo>
                  <a:lnTo>
                    <a:pt x="26370" y="55955"/>
                  </a:lnTo>
                  <a:lnTo>
                    <a:pt x="6967" y="93470"/>
                  </a:lnTo>
                  <a:lnTo>
                    <a:pt x="0" y="136664"/>
                  </a:lnTo>
                  <a:lnTo>
                    <a:pt x="0" y="5645214"/>
                  </a:lnTo>
                  <a:lnTo>
                    <a:pt x="6967" y="5688421"/>
                  </a:lnTo>
                  <a:lnTo>
                    <a:pt x="26370" y="5725945"/>
                  </a:lnTo>
                  <a:lnTo>
                    <a:pt x="55955" y="5755534"/>
                  </a:lnTo>
                  <a:lnTo>
                    <a:pt x="93470" y="5774938"/>
                  </a:lnTo>
                  <a:lnTo>
                    <a:pt x="136664" y="5781906"/>
                  </a:lnTo>
                  <a:lnTo>
                    <a:pt x="4051098" y="5781906"/>
                  </a:lnTo>
                  <a:lnTo>
                    <a:pt x="4094292" y="5774938"/>
                  </a:lnTo>
                  <a:lnTo>
                    <a:pt x="4131807" y="5755534"/>
                  </a:lnTo>
                  <a:lnTo>
                    <a:pt x="4161392" y="5725945"/>
                  </a:lnTo>
                  <a:lnTo>
                    <a:pt x="4180795" y="5688421"/>
                  </a:lnTo>
                  <a:lnTo>
                    <a:pt x="4187763" y="5645214"/>
                  </a:lnTo>
                  <a:lnTo>
                    <a:pt x="4187763" y="136664"/>
                  </a:lnTo>
                  <a:lnTo>
                    <a:pt x="4180795" y="93470"/>
                  </a:lnTo>
                  <a:lnTo>
                    <a:pt x="4161392" y="55955"/>
                  </a:lnTo>
                  <a:lnTo>
                    <a:pt x="4131807" y="26370"/>
                  </a:lnTo>
                  <a:lnTo>
                    <a:pt x="4094292" y="6967"/>
                  </a:lnTo>
                  <a:lnTo>
                    <a:pt x="405109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99301" y="4970650"/>
              <a:ext cx="4187825" cy="5782310"/>
            </a:xfrm>
            <a:custGeom>
              <a:avLst/>
              <a:gdLst/>
              <a:ahLst/>
              <a:cxnLst/>
              <a:rect l="l" t="t" r="r" b="b"/>
              <a:pathLst>
                <a:path w="4187825" h="5782309">
                  <a:moveTo>
                    <a:pt x="0" y="136664"/>
                  </a:moveTo>
                  <a:lnTo>
                    <a:pt x="6967" y="93470"/>
                  </a:lnTo>
                  <a:lnTo>
                    <a:pt x="26370" y="55955"/>
                  </a:lnTo>
                  <a:lnTo>
                    <a:pt x="55955" y="26370"/>
                  </a:lnTo>
                  <a:lnTo>
                    <a:pt x="93470" y="6967"/>
                  </a:lnTo>
                  <a:lnTo>
                    <a:pt x="136664" y="0"/>
                  </a:lnTo>
                  <a:lnTo>
                    <a:pt x="4051098" y="0"/>
                  </a:lnTo>
                  <a:lnTo>
                    <a:pt x="4094292" y="6967"/>
                  </a:lnTo>
                  <a:lnTo>
                    <a:pt x="4131807" y="26370"/>
                  </a:lnTo>
                  <a:lnTo>
                    <a:pt x="4161392" y="55955"/>
                  </a:lnTo>
                  <a:lnTo>
                    <a:pt x="4180795" y="93470"/>
                  </a:lnTo>
                  <a:lnTo>
                    <a:pt x="4187763" y="136664"/>
                  </a:lnTo>
                  <a:lnTo>
                    <a:pt x="4187763" y="5645214"/>
                  </a:lnTo>
                  <a:lnTo>
                    <a:pt x="4180795" y="5688421"/>
                  </a:lnTo>
                  <a:lnTo>
                    <a:pt x="4161392" y="5725945"/>
                  </a:lnTo>
                  <a:lnTo>
                    <a:pt x="4131807" y="5755534"/>
                  </a:lnTo>
                  <a:lnTo>
                    <a:pt x="4094292" y="5774938"/>
                  </a:lnTo>
                  <a:lnTo>
                    <a:pt x="4051098" y="5781906"/>
                  </a:lnTo>
                  <a:lnTo>
                    <a:pt x="136664" y="5781906"/>
                  </a:lnTo>
                  <a:lnTo>
                    <a:pt x="93470" y="5774938"/>
                  </a:lnTo>
                  <a:lnTo>
                    <a:pt x="55955" y="5755534"/>
                  </a:lnTo>
                  <a:lnTo>
                    <a:pt x="26370" y="5725945"/>
                  </a:lnTo>
                  <a:lnTo>
                    <a:pt x="6967" y="5688421"/>
                  </a:lnTo>
                  <a:lnTo>
                    <a:pt x="0" y="5645214"/>
                  </a:lnTo>
                  <a:lnTo>
                    <a:pt x="0" y="136664"/>
                  </a:lnTo>
                  <a:close/>
                </a:path>
              </a:pathLst>
            </a:custGeom>
            <a:ln w="27278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481551" y="5042530"/>
            <a:ext cx="3767454" cy="562165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Жаропонижающие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назначают</a:t>
            </a:r>
            <a:endParaRPr sz="2000">
              <a:latin typeface="Lucida Sans Unicode"/>
              <a:cs typeface="Lucida Sans Unicode"/>
            </a:endParaRPr>
          </a:p>
          <a:p>
            <a:pPr marL="12700" marR="1536700">
              <a:lnSpc>
                <a:spcPct val="110300"/>
              </a:lnSpc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температ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ре  </a:t>
            </a:r>
            <a:r>
              <a:rPr dirty="0" sz="2000" spc="20">
                <a:solidFill>
                  <a:srgbClr val="1F1F1F"/>
                </a:solidFill>
                <a:latin typeface="Lucida Sans Unicode"/>
                <a:cs typeface="Lucida Sans Unicode"/>
              </a:rPr>
              <a:t>выше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38,</a:t>
            </a:r>
            <a:r>
              <a:rPr dirty="0" sz="2000" spc="-145">
                <a:solidFill>
                  <a:srgbClr val="1F1F1F"/>
                </a:solidFill>
                <a:latin typeface="Lucida Sans Unicode"/>
                <a:cs typeface="Lucida Sans Unicode"/>
              </a:rPr>
              <a:t>0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38,</a:t>
            </a:r>
            <a:r>
              <a:rPr dirty="0" sz="2000" spc="-235">
                <a:solidFill>
                  <a:srgbClr val="1F1F1F"/>
                </a:solidFill>
                <a:latin typeface="Lucida Sans Unicode"/>
                <a:cs typeface="Lucida Sans Unicode"/>
              </a:rPr>
              <a:t>5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45">
                <a:solidFill>
                  <a:srgbClr val="1F1F1F"/>
                </a:solidFill>
                <a:latin typeface="Lucida Sans Unicode"/>
                <a:cs typeface="Lucida Sans Unicode"/>
              </a:rPr>
              <a:t>°</a:t>
            </a:r>
            <a:r>
              <a:rPr dirty="0" sz="2000" spc="-175">
                <a:solidFill>
                  <a:srgbClr val="1F1F1F"/>
                </a:solidFill>
                <a:latin typeface="Lucida Sans Unicode"/>
                <a:cs typeface="Lucida Sans Unicode"/>
              </a:rPr>
              <a:t>С.</a:t>
            </a:r>
            <a:endParaRPr sz="2000">
              <a:latin typeface="Lucida Sans Unicode"/>
              <a:cs typeface="Lucida Sans Unicode"/>
            </a:endParaRPr>
          </a:p>
          <a:p>
            <a:pPr marL="12700" marR="217170">
              <a:lnSpc>
                <a:spcPct val="110300"/>
              </a:lnSpc>
              <a:spcBef>
                <a:spcPts val="855"/>
              </a:spcBef>
            </a:pP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охой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пе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ен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симости 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лихорадочного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синдрома, 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головных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болях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повышении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артериального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давления</a:t>
            </a:r>
            <a:endParaRPr sz="2000">
              <a:latin typeface="Lucida Sans Unicode"/>
              <a:cs typeface="Lucida Sans Unicode"/>
            </a:endParaRPr>
          </a:p>
          <a:p>
            <a:pPr marL="12700" marR="492125">
              <a:lnSpc>
                <a:spcPct val="110300"/>
              </a:lnSpc>
            </a:pP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">
                <a:solidFill>
                  <a:srgbClr val="1F1F1F"/>
                </a:solidFill>
                <a:latin typeface="Lucida Sans Unicode"/>
                <a:cs typeface="Lucida Sans Unicode"/>
              </a:rPr>
              <a:t>выр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женной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тахикардии 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(особенно при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наличии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ишемических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изменений 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нарушениях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ритма)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10300"/>
              </a:lnSpc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жаропонижающие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исполь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уют 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ри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более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низких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ци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ф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рах.</a:t>
            </a:r>
            <a:endParaRPr sz="2000">
              <a:latin typeface="Lucida Sans Unicode"/>
              <a:cs typeface="Lucida Sans Unicode"/>
            </a:endParaRPr>
          </a:p>
          <a:p>
            <a:pPr marL="12700" marR="1009015">
              <a:lnSpc>
                <a:spcPct val="110300"/>
              </a:lnSpc>
              <a:spcBef>
                <a:spcPts val="860"/>
              </a:spcBef>
            </a:pP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Наиболее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безоп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сным 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пре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атом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1F1F1F"/>
                </a:solidFill>
                <a:latin typeface="Lucida Sans Unicode"/>
                <a:cs typeface="Lucida Sans Unicode"/>
              </a:rPr>
              <a:t>является 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парацетамол.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3562" y="1926920"/>
            <a:ext cx="14383385" cy="8997315"/>
            <a:chOff x="593562" y="1926920"/>
            <a:chExt cx="14383385" cy="8997315"/>
          </a:xfrm>
        </p:grpSpPr>
        <p:sp>
          <p:nvSpPr>
            <p:cNvPr id="8" name="object 8"/>
            <p:cNvSpPr/>
            <p:nvPr/>
          </p:nvSpPr>
          <p:spPr>
            <a:xfrm>
              <a:off x="607214" y="6693547"/>
              <a:ext cx="6283325" cy="2186940"/>
            </a:xfrm>
            <a:custGeom>
              <a:avLst/>
              <a:gdLst/>
              <a:ahLst/>
              <a:cxnLst/>
              <a:rect l="l" t="t" r="r" b="b"/>
              <a:pathLst>
                <a:path w="6283325" h="2186940">
                  <a:moveTo>
                    <a:pt x="6181260" y="0"/>
                  </a:moveTo>
                  <a:lnTo>
                    <a:pt x="101484" y="0"/>
                  </a:lnTo>
                  <a:lnTo>
                    <a:pt x="61982" y="7978"/>
                  </a:lnTo>
                  <a:lnTo>
                    <a:pt x="29724" y="29733"/>
                  </a:lnTo>
                  <a:lnTo>
                    <a:pt x="7975" y="61989"/>
                  </a:lnTo>
                  <a:lnTo>
                    <a:pt x="0" y="101475"/>
                  </a:lnTo>
                  <a:lnTo>
                    <a:pt x="0" y="2085152"/>
                  </a:lnTo>
                  <a:lnTo>
                    <a:pt x="7975" y="2124637"/>
                  </a:lnTo>
                  <a:lnTo>
                    <a:pt x="29724" y="2156894"/>
                  </a:lnTo>
                  <a:lnTo>
                    <a:pt x="61982" y="2178648"/>
                  </a:lnTo>
                  <a:lnTo>
                    <a:pt x="101484" y="2186627"/>
                  </a:lnTo>
                  <a:lnTo>
                    <a:pt x="6181260" y="2186627"/>
                  </a:lnTo>
                  <a:lnTo>
                    <a:pt x="6220745" y="2178648"/>
                  </a:lnTo>
                  <a:lnTo>
                    <a:pt x="6253002" y="2156894"/>
                  </a:lnTo>
                  <a:lnTo>
                    <a:pt x="6274756" y="2124637"/>
                  </a:lnTo>
                  <a:lnTo>
                    <a:pt x="6282735" y="2085152"/>
                  </a:lnTo>
                  <a:lnTo>
                    <a:pt x="6282735" y="101475"/>
                  </a:lnTo>
                  <a:lnTo>
                    <a:pt x="6274756" y="61989"/>
                  </a:lnTo>
                  <a:lnTo>
                    <a:pt x="6253002" y="29733"/>
                  </a:lnTo>
                  <a:lnTo>
                    <a:pt x="6220745" y="7978"/>
                  </a:lnTo>
                  <a:lnTo>
                    <a:pt x="6181260" y="0"/>
                  </a:lnTo>
                  <a:close/>
                </a:path>
              </a:pathLst>
            </a:custGeom>
            <a:solidFill>
              <a:srgbClr val="0050E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7214" y="6693547"/>
              <a:ext cx="6283325" cy="2186940"/>
            </a:xfrm>
            <a:custGeom>
              <a:avLst/>
              <a:gdLst/>
              <a:ahLst/>
              <a:cxnLst/>
              <a:rect l="l" t="t" r="r" b="b"/>
              <a:pathLst>
                <a:path w="6283325" h="2186940">
                  <a:moveTo>
                    <a:pt x="0" y="101475"/>
                  </a:moveTo>
                  <a:lnTo>
                    <a:pt x="7975" y="61989"/>
                  </a:lnTo>
                  <a:lnTo>
                    <a:pt x="29724" y="29733"/>
                  </a:lnTo>
                  <a:lnTo>
                    <a:pt x="61982" y="7978"/>
                  </a:lnTo>
                  <a:lnTo>
                    <a:pt x="101484" y="0"/>
                  </a:lnTo>
                  <a:lnTo>
                    <a:pt x="6181260" y="0"/>
                  </a:lnTo>
                  <a:lnTo>
                    <a:pt x="6220745" y="7978"/>
                  </a:lnTo>
                  <a:lnTo>
                    <a:pt x="6253002" y="29733"/>
                  </a:lnTo>
                  <a:lnTo>
                    <a:pt x="6274756" y="61989"/>
                  </a:lnTo>
                  <a:lnTo>
                    <a:pt x="6282735" y="101475"/>
                  </a:lnTo>
                  <a:lnTo>
                    <a:pt x="6282735" y="2085152"/>
                  </a:lnTo>
                  <a:lnTo>
                    <a:pt x="6274756" y="2124637"/>
                  </a:lnTo>
                  <a:lnTo>
                    <a:pt x="6253002" y="2156894"/>
                  </a:lnTo>
                  <a:lnTo>
                    <a:pt x="6220745" y="2178648"/>
                  </a:lnTo>
                  <a:lnTo>
                    <a:pt x="6181260" y="2186627"/>
                  </a:lnTo>
                  <a:lnTo>
                    <a:pt x="101484" y="2186627"/>
                  </a:lnTo>
                  <a:lnTo>
                    <a:pt x="61982" y="2178648"/>
                  </a:lnTo>
                  <a:lnTo>
                    <a:pt x="29724" y="2156894"/>
                  </a:lnTo>
                  <a:lnTo>
                    <a:pt x="7975" y="2124637"/>
                  </a:lnTo>
                  <a:lnTo>
                    <a:pt x="0" y="2085152"/>
                  </a:lnTo>
                  <a:lnTo>
                    <a:pt x="0" y="101475"/>
                  </a:lnTo>
                  <a:close/>
                </a:path>
              </a:pathLst>
            </a:custGeom>
            <a:ln w="27278">
              <a:solidFill>
                <a:srgbClr val="0050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9617" y="1974896"/>
              <a:ext cx="7739999" cy="89490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49" y="1926920"/>
              <a:ext cx="7870877" cy="893582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99125" y="2094427"/>
              <a:ext cx="7449184" cy="8658225"/>
            </a:xfrm>
            <a:custGeom>
              <a:avLst/>
              <a:gdLst/>
              <a:ahLst/>
              <a:cxnLst/>
              <a:rect l="l" t="t" r="r" b="b"/>
              <a:pathLst>
                <a:path w="7449184" h="8658225">
                  <a:moveTo>
                    <a:pt x="7261026" y="0"/>
                  </a:moveTo>
                  <a:lnTo>
                    <a:pt x="188129" y="0"/>
                  </a:lnTo>
                  <a:lnTo>
                    <a:pt x="138106" y="6718"/>
                  </a:lnTo>
                  <a:lnTo>
                    <a:pt x="93163" y="25678"/>
                  </a:lnTo>
                  <a:lnTo>
                    <a:pt x="55090" y="55090"/>
                  </a:lnTo>
                  <a:lnTo>
                    <a:pt x="25678" y="93163"/>
                  </a:lnTo>
                  <a:lnTo>
                    <a:pt x="6718" y="138106"/>
                  </a:lnTo>
                  <a:lnTo>
                    <a:pt x="0" y="188129"/>
                  </a:lnTo>
                  <a:lnTo>
                    <a:pt x="0" y="8470036"/>
                  </a:lnTo>
                  <a:lnTo>
                    <a:pt x="6718" y="8520037"/>
                  </a:lnTo>
                  <a:lnTo>
                    <a:pt x="25678" y="8564968"/>
                  </a:lnTo>
                  <a:lnTo>
                    <a:pt x="55090" y="8603036"/>
                  </a:lnTo>
                  <a:lnTo>
                    <a:pt x="93163" y="8632448"/>
                  </a:lnTo>
                  <a:lnTo>
                    <a:pt x="138106" y="8651410"/>
                  </a:lnTo>
                  <a:lnTo>
                    <a:pt x="188129" y="8658129"/>
                  </a:lnTo>
                  <a:lnTo>
                    <a:pt x="7261026" y="8658129"/>
                  </a:lnTo>
                  <a:lnTo>
                    <a:pt x="7311048" y="8651410"/>
                  </a:lnTo>
                  <a:lnTo>
                    <a:pt x="7355991" y="8632448"/>
                  </a:lnTo>
                  <a:lnTo>
                    <a:pt x="7394064" y="8603036"/>
                  </a:lnTo>
                  <a:lnTo>
                    <a:pt x="7423476" y="8564968"/>
                  </a:lnTo>
                  <a:lnTo>
                    <a:pt x="7442437" y="8520037"/>
                  </a:lnTo>
                  <a:lnTo>
                    <a:pt x="7449155" y="8470036"/>
                  </a:lnTo>
                  <a:lnTo>
                    <a:pt x="7449155" y="188129"/>
                  </a:lnTo>
                  <a:lnTo>
                    <a:pt x="7442437" y="138106"/>
                  </a:lnTo>
                  <a:lnTo>
                    <a:pt x="7423476" y="93163"/>
                  </a:lnTo>
                  <a:lnTo>
                    <a:pt x="7394064" y="55090"/>
                  </a:lnTo>
                  <a:lnTo>
                    <a:pt x="7355991" y="25678"/>
                  </a:lnTo>
                  <a:lnTo>
                    <a:pt x="7311048" y="6718"/>
                  </a:lnTo>
                  <a:lnTo>
                    <a:pt x="7261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99125" y="2094427"/>
              <a:ext cx="7449184" cy="8658225"/>
            </a:xfrm>
            <a:custGeom>
              <a:avLst/>
              <a:gdLst/>
              <a:ahLst/>
              <a:cxnLst/>
              <a:rect l="l" t="t" r="r" b="b"/>
              <a:pathLst>
                <a:path w="7449184" h="8658225">
                  <a:moveTo>
                    <a:pt x="0" y="188129"/>
                  </a:moveTo>
                  <a:lnTo>
                    <a:pt x="6718" y="138106"/>
                  </a:lnTo>
                  <a:lnTo>
                    <a:pt x="25678" y="93163"/>
                  </a:lnTo>
                  <a:lnTo>
                    <a:pt x="55090" y="55090"/>
                  </a:lnTo>
                  <a:lnTo>
                    <a:pt x="93163" y="25678"/>
                  </a:lnTo>
                  <a:lnTo>
                    <a:pt x="138106" y="6718"/>
                  </a:lnTo>
                  <a:lnTo>
                    <a:pt x="188129" y="0"/>
                  </a:lnTo>
                  <a:lnTo>
                    <a:pt x="7261026" y="0"/>
                  </a:lnTo>
                  <a:lnTo>
                    <a:pt x="7311048" y="6718"/>
                  </a:lnTo>
                  <a:lnTo>
                    <a:pt x="7355991" y="25678"/>
                  </a:lnTo>
                  <a:lnTo>
                    <a:pt x="7394064" y="55090"/>
                  </a:lnTo>
                  <a:lnTo>
                    <a:pt x="7423476" y="93163"/>
                  </a:lnTo>
                  <a:lnTo>
                    <a:pt x="7442437" y="138106"/>
                  </a:lnTo>
                  <a:lnTo>
                    <a:pt x="7449155" y="188129"/>
                  </a:lnTo>
                  <a:lnTo>
                    <a:pt x="7449155" y="8470036"/>
                  </a:lnTo>
                  <a:lnTo>
                    <a:pt x="7442437" y="8520037"/>
                  </a:lnTo>
                  <a:lnTo>
                    <a:pt x="7423476" y="8564968"/>
                  </a:lnTo>
                  <a:lnTo>
                    <a:pt x="7394064" y="8603036"/>
                  </a:lnTo>
                  <a:lnTo>
                    <a:pt x="7355991" y="8632448"/>
                  </a:lnTo>
                  <a:lnTo>
                    <a:pt x="7311048" y="8651410"/>
                  </a:lnTo>
                  <a:lnTo>
                    <a:pt x="7261026" y="8658129"/>
                  </a:lnTo>
                  <a:lnTo>
                    <a:pt x="188129" y="8658129"/>
                  </a:lnTo>
                  <a:lnTo>
                    <a:pt x="138106" y="8651410"/>
                  </a:lnTo>
                  <a:lnTo>
                    <a:pt x="93163" y="8632448"/>
                  </a:lnTo>
                  <a:lnTo>
                    <a:pt x="55090" y="8603036"/>
                  </a:lnTo>
                  <a:lnTo>
                    <a:pt x="25678" y="8564968"/>
                  </a:lnTo>
                  <a:lnTo>
                    <a:pt x="6718" y="8520037"/>
                  </a:lnTo>
                  <a:lnTo>
                    <a:pt x="0" y="8470036"/>
                  </a:lnTo>
                  <a:lnTo>
                    <a:pt x="0" y="188129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495558" y="2116025"/>
            <a:ext cx="7070725" cy="839978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3300" spc="-85">
                <a:solidFill>
                  <a:srgbClr val="00B895"/>
                </a:solidFill>
                <a:latin typeface="Lucida Sans Unicode"/>
                <a:cs typeface="Lucida Sans Unicode"/>
              </a:rPr>
              <a:t>Патогенетическое</a:t>
            </a:r>
            <a:endParaRPr sz="3300">
              <a:latin typeface="Lucida Sans Unicode"/>
              <a:cs typeface="Lucida Sans Unicode"/>
            </a:endParaRPr>
          </a:p>
          <a:p>
            <a:pPr marL="269875" marR="609600" indent="-257810">
              <a:lnSpc>
                <a:spcPts val="2230"/>
              </a:lnSpc>
              <a:spcBef>
                <a:spcPts val="1140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97">
                <a:solidFill>
                  <a:srgbClr val="353535"/>
                </a:solidFill>
                <a:latin typeface="Lucida Sans Unicode"/>
                <a:cs typeface="Lucida Sans Unicode"/>
              </a:rPr>
              <a:t>глюкокортикоиды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baseline="2777" sz="3000" spc="-14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рекомендуется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использовать </a:t>
            </a:r>
            <a:r>
              <a:rPr dirty="0" baseline="2777" sz="3000" spc="-92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353535"/>
                </a:solidFill>
                <a:latin typeface="Lucida Sans Unicode"/>
                <a:cs typeface="Lucida Sans Unicode"/>
              </a:rPr>
              <a:t>легкой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353535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умеренной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тяжести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29">
                <a:solidFill>
                  <a:srgbClr val="353535"/>
                </a:solidFill>
                <a:latin typeface="Lucida Sans Unicode"/>
                <a:cs typeface="Lucida Sans Unicode"/>
              </a:rPr>
              <a:t>COVID-19</a:t>
            </a:r>
            <a:r>
              <a:rPr dirty="0" sz="2000" spc="-229" b="1">
                <a:solidFill>
                  <a:srgbClr val="353535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269875" marR="5080" indent="-257810">
              <a:lnSpc>
                <a:spcPts val="2240"/>
              </a:lnSpc>
              <a:spcBef>
                <a:spcPts val="1055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353535"/>
                </a:solidFill>
                <a:latin typeface="Lucida Sans Unicode"/>
                <a:cs typeface="Lucida Sans Unicode"/>
              </a:rPr>
              <a:t>препаратов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низкомолекулярного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1F1F1F"/>
                </a:solidFill>
                <a:latin typeface="Lucida Sans Unicode"/>
                <a:cs typeface="Lucida Sans Unicode"/>
              </a:rPr>
              <a:t>гепарина </a:t>
            </a:r>
            <a:r>
              <a:rPr dirty="0" baseline="2777" sz="3000" spc="-9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(НМГ)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всем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госпитализированным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пациентам*;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ts val="2320"/>
              </a:lnSpc>
              <a:spcBef>
                <a:spcPts val="835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  <a:tab pos="5358130" algn="l"/>
              </a:tabLst>
            </a:pPr>
            <a:r>
              <a:rPr dirty="0" baseline="2777" sz="3000" spc="-89">
                <a:solidFill>
                  <a:srgbClr val="353535"/>
                </a:solidFill>
                <a:latin typeface="Lucida Sans Unicode"/>
                <a:cs typeface="Lucida Sans Unicode"/>
              </a:rPr>
              <a:t>амбулаторно</a:t>
            </a:r>
            <a:r>
              <a:rPr dirty="0" baseline="2777" sz="3000" spc="-104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353535"/>
                </a:solidFill>
                <a:latin typeface="Lucida Sans Unicode"/>
                <a:cs typeface="Lucida Sans Unicode"/>
              </a:rPr>
              <a:t>при</a:t>
            </a:r>
            <a:r>
              <a:rPr dirty="0" baseline="2777" sz="3000" spc="-127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среднетяжелой</a:t>
            </a:r>
            <a:r>
              <a:rPr dirty="0" baseline="2777" sz="3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форме	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назначаются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>
              <a:lnSpc>
                <a:spcPts val="2320"/>
              </a:lnSpc>
            </a:pP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прямые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пероральные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антикоагулянты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НМГ*;</a:t>
            </a:r>
            <a:endParaRPr sz="2000">
              <a:latin typeface="Lucida Sans Unicode"/>
              <a:cs typeface="Lucida Sans Unicode"/>
            </a:endParaRPr>
          </a:p>
          <a:p>
            <a:pPr algn="just" marL="269875" marR="680720" indent="-257810">
              <a:lnSpc>
                <a:spcPct val="95200"/>
              </a:lnSpc>
              <a:spcBef>
                <a:spcPts val="1000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ингиби</a:t>
            </a:r>
            <a:r>
              <a:rPr dirty="0" baseline="2777" sz="3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baseline="2777" sz="3000" spc="97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baseline="2777" sz="3000" spc="-17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6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baseline="2777" sz="3000" spc="-517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baseline="2777" sz="3000" spc="-247">
                <a:solidFill>
                  <a:srgbClr val="1F1F1F"/>
                </a:solidFill>
                <a:latin typeface="Lucida Sans Unicode"/>
                <a:cs typeface="Lucida Sans Unicode"/>
              </a:rPr>
              <a:t>6</a:t>
            </a:r>
            <a:r>
              <a:rPr dirty="0" baseline="2777" sz="300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20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02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baseline="2777" sz="3000" spc="-58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baseline="2777" sz="3000" spc="-630">
                <a:solidFill>
                  <a:srgbClr val="1F1F1F"/>
                </a:solidFill>
                <a:latin typeface="Lucida Sans Unicode"/>
                <a:cs typeface="Lucida Sans Unicode"/>
              </a:rPr>
              <a:t>1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β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,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ингиби</a:t>
            </a:r>
            <a:r>
              <a:rPr dirty="0" baseline="2777" sz="3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baseline="2777" sz="3000" spc="97">
                <a:solidFill>
                  <a:srgbClr val="1F1F1F"/>
                </a:solidFill>
                <a:latin typeface="Lucida Sans Unicode"/>
                <a:cs typeface="Lucida Sans Unicode"/>
              </a:rPr>
              <a:t>ы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30">
                <a:solidFill>
                  <a:srgbClr val="1F1F1F"/>
                </a:solidFill>
                <a:latin typeface="Lucida Sans Unicode"/>
                <a:cs typeface="Lucida Sans Unicode"/>
              </a:rPr>
              <a:t>ян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baseline="2777" sz="3000" spc="-517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baseline="2777" sz="3000" spc="-22">
                <a:solidFill>
                  <a:srgbClr val="1F1F1F"/>
                </a:solidFill>
                <a:latin typeface="Lucida Sans Unicode"/>
                <a:cs typeface="Lucida Sans Unicode"/>
              </a:rPr>
              <a:t>киназ 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80">
                <a:solidFill>
                  <a:srgbClr val="1F1F1F"/>
                </a:solidFill>
                <a:latin typeface="Lucida Sans Unicode"/>
                <a:cs typeface="Lucida Sans Unicode"/>
              </a:rPr>
              <a:t>ИЛ-17</a:t>
            </a:r>
            <a:r>
              <a:rPr dirty="0" sz="2000" spc="-1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353535"/>
                </a:solidFill>
                <a:latin typeface="Lucida Sans Unicode"/>
                <a:cs typeface="Lucida Sans Unicode"/>
              </a:rPr>
              <a:t>назначаются</a:t>
            </a:r>
            <a:r>
              <a:rPr dirty="0" sz="2000" spc="-13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наличии</a:t>
            </a:r>
            <a:r>
              <a:rPr dirty="0" sz="2000" spc="-1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специфических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логи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ч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еских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изм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нен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ий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легких</a:t>
            </a:r>
            <a:endParaRPr sz="2000">
              <a:latin typeface="Lucida Sans Unicode"/>
              <a:cs typeface="Lucida Sans Unicode"/>
            </a:endParaRPr>
          </a:p>
          <a:p>
            <a:pPr algn="just" marL="269875">
              <a:lnSpc>
                <a:spcPts val="2335"/>
              </a:lnSpc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данным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рентгенологических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исследований;</a:t>
            </a:r>
            <a:endParaRPr sz="2000">
              <a:latin typeface="Lucida Sans Unicode"/>
              <a:cs typeface="Lucida Sans Unicode"/>
            </a:endParaRPr>
          </a:p>
          <a:p>
            <a:pPr algn="just" marL="269875" indent="-257810">
              <a:lnSpc>
                <a:spcPts val="2315"/>
              </a:lnSpc>
              <a:spcBef>
                <a:spcPts val="890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284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52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baseline="2777" sz="3000" spc="-13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37">
                <a:solidFill>
                  <a:srgbClr val="1F1F1F"/>
                </a:solidFill>
                <a:latin typeface="Lucida Sans Unicode"/>
                <a:cs typeface="Lucida Sans Unicode"/>
              </a:rPr>
              <a:t>очное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2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baseline="2777" sz="3000" spc="-1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7">
                <a:solidFill>
                  <a:srgbClr val="1F1F1F"/>
                </a:solidFill>
                <a:latin typeface="Lucida Sans Unicode"/>
                <a:cs typeface="Lucida Sans Unicode"/>
              </a:rPr>
              <a:t>личест</a:t>
            </a:r>
            <a:r>
              <a:rPr dirty="0" baseline="2777" sz="3000" spc="-22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04">
                <a:solidFill>
                  <a:srgbClr val="1F1F1F"/>
                </a:solidFill>
                <a:latin typeface="Lucida Sans Unicode"/>
                <a:cs typeface="Lucida Sans Unicode"/>
              </a:rPr>
              <a:t>жид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baseline="2777" sz="3000" spc="-104">
                <a:solidFill>
                  <a:srgbClr val="1F1F1F"/>
                </a:solidFill>
                <a:latin typeface="Lucida Sans Unicode"/>
                <a:cs typeface="Lucida Sans Unicode"/>
              </a:rPr>
              <a:t>ости;</a:t>
            </a:r>
            <a:endParaRPr baseline="2777" sz="3000">
              <a:latin typeface="Lucida Sans Unicode"/>
              <a:cs typeface="Lucida Sans Unicode"/>
            </a:endParaRPr>
          </a:p>
          <a:p>
            <a:pPr algn="just" marL="269875" marR="1691005">
              <a:lnSpc>
                <a:spcPts val="2340"/>
              </a:lnSpc>
              <a:spcBef>
                <a:spcPts val="45"/>
              </a:spcBef>
            </a:pP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при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ыра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енной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ин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сикации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показ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ны 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энтеросорбенты;</a:t>
            </a:r>
            <a:endParaRPr sz="2000">
              <a:latin typeface="Lucida Sans Unicode"/>
              <a:cs typeface="Lucida Sans Unicode"/>
            </a:endParaRPr>
          </a:p>
          <a:p>
            <a:pPr algn="just" marL="269875" marR="825500" indent="-257810">
              <a:lnSpc>
                <a:spcPts val="2240"/>
              </a:lnSpc>
              <a:spcBef>
                <a:spcPts val="1019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22">
                <a:solidFill>
                  <a:srgbClr val="1F1F1F"/>
                </a:solidFill>
                <a:latin typeface="Lucida Sans Unicode"/>
                <a:cs typeface="Lucida Sans Unicode"/>
              </a:rPr>
              <a:t>инфузионная</a:t>
            </a:r>
            <a:r>
              <a:rPr dirty="0" baseline="2777" sz="3000" spc="-142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r>
              <a:rPr dirty="0" baseline="2777" sz="30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5">
                <a:solidFill>
                  <a:srgbClr val="1F1F1F"/>
                </a:solidFill>
                <a:latin typeface="Lucida Sans Unicode"/>
                <a:cs typeface="Lucida Sans Unicode"/>
              </a:rPr>
              <a:t>фоне</a:t>
            </a:r>
            <a:r>
              <a:rPr dirty="0" baseline="2777" sz="3000" spc="-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форсированного </a:t>
            </a:r>
            <a:r>
              <a:rPr dirty="0" baseline="2777" sz="3000" spc="-93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диуреза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у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пациентов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тяжелом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состоянии</a:t>
            </a:r>
            <a:endParaRPr sz="2000">
              <a:latin typeface="Lucida Sans Unicode"/>
              <a:cs typeface="Lucida Sans Unicode"/>
            </a:endParaRPr>
          </a:p>
          <a:p>
            <a:pPr algn="just" marL="269875">
              <a:lnSpc>
                <a:spcPts val="2285"/>
              </a:lnSpc>
            </a:pP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(с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ор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жнос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ью);</a:t>
            </a:r>
            <a:endParaRPr sz="2000">
              <a:latin typeface="Lucida Sans Unicode"/>
              <a:cs typeface="Lucida Sans Unicode"/>
            </a:endParaRPr>
          </a:p>
          <a:p>
            <a:pPr algn="just" marL="269875" indent="-257810">
              <a:lnSpc>
                <a:spcPts val="2320"/>
              </a:lnSpc>
              <a:spcBef>
                <a:spcPts val="890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97">
                <a:solidFill>
                  <a:srgbClr val="1F1F1F"/>
                </a:solidFill>
                <a:latin typeface="Lucida Sans Unicode"/>
                <a:cs typeface="Lucida Sans Unicode"/>
              </a:rPr>
              <a:t>п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р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75">
                <a:solidFill>
                  <a:srgbClr val="1F1F1F"/>
                </a:solidFill>
                <a:latin typeface="Lucida Sans Unicode"/>
                <a:cs typeface="Lucida Sans Unicode"/>
              </a:rPr>
              <a:t>нео</a:t>
            </a:r>
            <a:r>
              <a:rPr dirty="0" baseline="2777" sz="3000" spc="-104">
                <a:solidFill>
                  <a:srgbClr val="1F1F1F"/>
                </a:solidFill>
                <a:latin typeface="Lucida Sans Unicode"/>
                <a:cs typeface="Lucida Sans Unicode"/>
              </a:rPr>
              <a:t>б</a:t>
            </a:r>
            <a:r>
              <a:rPr dirty="0" baseline="2777" sz="3000" spc="-37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baseline="2777" sz="3000" spc="-12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127">
                <a:solidFill>
                  <a:srgbClr val="1F1F1F"/>
                </a:solidFill>
                <a:latin typeface="Lucida Sans Unicode"/>
                <a:cs typeface="Lucida Sans Unicode"/>
              </a:rPr>
              <a:t>димос</a:t>
            </a:r>
            <a:r>
              <a:rPr dirty="0" baseline="2777" sz="3000" spc="-12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baseline="2777" sz="3000" spc="-18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2">
                <a:solidFill>
                  <a:srgbClr val="1F1F1F"/>
                </a:solidFill>
                <a:latin typeface="Lucida Sans Unicode"/>
                <a:cs typeface="Lucida Sans Unicode"/>
              </a:rPr>
              <a:t>з</a:t>
            </a:r>
            <a:r>
              <a:rPr dirty="0" baseline="2777" sz="3000" spc="-37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 spc="-179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baseline="2777" sz="3000" spc="-179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baseline="2777" sz="3000" spc="15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baseline="2777" sz="3000">
                <a:solidFill>
                  <a:srgbClr val="1F1F1F"/>
                </a:solidFill>
                <a:latin typeface="Lucida Sans Unicode"/>
                <a:cs typeface="Lucida Sans Unicode"/>
              </a:rPr>
              <a:t>в</a:t>
            </a:r>
            <a:r>
              <a:rPr dirty="0" baseline="2777" sz="3000" spc="-52">
                <a:solidFill>
                  <a:srgbClr val="1F1F1F"/>
                </a:solidFill>
                <a:latin typeface="Lucida Sans Unicode"/>
                <a:cs typeface="Lucida Sans Unicode"/>
              </a:rPr>
              <a:t>ое</a:t>
            </a:r>
            <a:r>
              <a:rPr dirty="0" baseline="2777" sz="300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89">
                <a:solidFill>
                  <a:srgbClr val="1F1F1F"/>
                </a:solidFill>
                <a:latin typeface="Lucida Sans Unicode"/>
                <a:cs typeface="Lucida Sans Unicode"/>
              </a:rPr>
              <a:t>пи</a:t>
            </a:r>
            <a:r>
              <a:rPr dirty="0" baseline="2777" sz="3000" spc="-104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baseline="2777" sz="3000" spc="-44">
                <a:solidFill>
                  <a:srgbClr val="1F1F1F"/>
                </a:solidFill>
                <a:latin typeface="Lucida Sans Unicode"/>
                <a:cs typeface="Lucida Sans Unicode"/>
              </a:rPr>
              <a:t>ание</a:t>
            </a:r>
            <a:endParaRPr baseline="2777" sz="3000">
              <a:latin typeface="Lucida Sans Unicode"/>
              <a:cs typeface="Lucida Sans Unicode"/>
            </a:endParaRPr>
          </a:p>
          <a:p>
            <a:pPr algn="just" marL="269875" marR="332740">
              <a:lnSpc>
                <a:spcPts val="2330"/>
              </a:lnSpc>
              <a:spcBef>
                <a:spcPts val="60"/>
              </a:spcBef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использованием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стандартных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полуэлементарных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смесей;</a:t>
            </a:r>
            <a:endParaRPr sz="2000">
              <a:latin typeface="Lucida Sans Unicode"/>
              <a:cs typeface="Lucida Sans Unicode"/>
            </a:endParaRPr>
          </a:p>
          <a:p>
            <a:pPr algn="just" marL="269875" marR="1201420" indent="-257810">
              <a:lnSpc>
                <a:spcPts val="2230"/>
              </a:lnSpc>
              <a:spcBef>
                <a:spcPts val="1040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37">
                <a:solidFill>
                  <a:srgbClr val="1F1F1F"/>
                </a:solidFill>
                <a:latin typeface="Lucida Sans Unicode"/>
                <a:cs typeface="Lucida Sans Unicode"/>
              </a:rPr>
              <a:t>мукоактивные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препараты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12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60">
                <a:solidFill>
                  <a:srgbClr val="1F1F1F"/>
                </a:solidFill>
                <a:latin typeface="Lucida Sans Unicode"/>
                <a:cs typeface="Lucida Sans Unicode"/>
              </a:rPr>
              <a:t>целью</a:t>
            </a:r>
            <a:r>
              <a:rPr dirty="0" baseline="2777" sz="3000" spc="-12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22">
                <a:solidFill>
                  <a:srgbClr val="1F1F1F"/>
                </a:solidFill>
                <a:latin typeface="Lucida Sans Unicode"/>
                <a:cs typeface="Lucida Sans Unicode"/>
              </a:rPr>
              <a:t>улучшения </a:t>
            </a:r>
            <a:r>
              <a:rPr dirty="0" baseline="2777" sz="3000" spc="-9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6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215">
                <a:solidFill>
                  <a:srgbClr val="1F1F1F"/>
                </a:solidFill>
                <a:latin typeface="Lucida Sans Unicode"/>
                <a:cs typeface="Lucida Sans Unicode"/>
              </a:rPr>
              <a:t>х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125">
                <a:solidFill>
                  <a:srgbClr val="1F1F1F"/>
                </a:solidFill>
                <a:latin typeface="Lucida Sans Unicode"/>
                <a:cs typeface="Lucida Sans Unicode"/>
              </a:rPr>
              <a:t>ж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д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ения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мокр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ты;</a:t>
            </a:r>
            <a:endParaRPr sz="2000">
              <a:latin typeface="Lucida Sans Unicode"/>
              <a:cs typeface="Lucida Sans Unicode"/>
            </a:endParaRPr>
          </a:p>
          <a:p>
            <a:pPr algn="just" marL="269875" indent="-257810">
              <a:lnSpc>
                <a:spcPts val="2320"/>
              </a:lnSpc>
              <a:spcBef>
                <a:spcPts val="844"/>
              </a:spcBef>
              <a:buClr>
                <a:srgbClr val="00AF50"/>
              </a:buClr>
              <a:buSzPct val="125000"/>
              <a:buFont typeface="Arial MT"/>
              <a:buChar char="•"/>
              <a:tabLst>
                <a:tab pos="270510" algn="l"/>
              </a:tabLst>
            </a:pPr>
            <a:r>
              <a:rPr dirty="0" baseline="2777" sz="3000" spc="-67">
                <a:solidFill>
                  <a:srgbClr val="1F1F1F"/>
                </a:solidFill>
                <a:latin typeface="Lucida Sans Unicode"/>
                <a:cs typeface="Lucida Sans Unicode"/>
              </a:rPr>
              <a:t>бронхолитическая</a:t>
            </a:r>
            <a:r>
              <a:rPr dirty="0" baseline="2777" sz="3000" spc="-15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52">
                <a:solidFill>
                  <a:srgbClr val="1F1F1F"/>
                </a:solidFill>
                <a:latin typeface="Lucida Sans Unicode"/>
                <a:cs typeface="Lucida Sans Unicode"/>
              </a:rPr>
              <a:t>ингаляционная</a:t>
            </a:r>
            <a:r>
              <a:rPr dirty="0" baseline="2777" sz="3000" spc="-1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44">
                <a:solidFill>
                  <a:srgbClr val="1F1F1F"/>
                </a:solidFill>
                <a:latin typeface="Lucida Sans Unicode"/>
                <a:cs typeface="Lucida Sans Unicode"/>
              </a:rPr>
              <a:t>терапия</a:t>
            </a:r>
            <a:endParaRPr baseline="2777" sz="3000">
              <a:latin typeface="Lucida Sans Unicode"/>
              <a:cs typeface="Lucida Sans Unicode"/>
            </a:endParaRPr>
          </a:p>
          <a:p>
            <a:pPr algn="just" marL="269875">
              <a:lnSpc>
                <a:spcPts val="2320"/>
              </a:lnSpc>
            </a:pP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бронхообструктивного 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синдрома.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818" y="10909527"/>
            <a:ext cx="1174432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*При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353535"/>
                </a:solidFill>
                <a:latin typeface="Lucida Sans Unicode"/>
                <a:cs typeface="Lucida Sans Unicode"/>
              </a:rPr>
              <a:t>отсутствии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353535"/>
                </a:solidFill>
                <a:latin typeface="Lucida Sans Unicode"/>
                <a:cs typeface="Lucida Sans Unicode"/>
              </a:rPr>
              <a:t>абсолютных</a:t>
            </a:r>
            <a:r>
              <a:rPr dirty="0" sz="1400" spc="-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противопоказаний,</a:t>
            </a:r>
            <a:r>
              <a:rPr dirty="0" sz="1400" spc="-7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дозы</a:t>
            </a:r>
            <a:r>
              <a:rPr dirty="0" sz="1400" spc="-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препаратов</a:t>
            </a:r>
            <a:r>
              <a:rPr dirty="0" sz="1400" spc="-5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353535"/>
                </a:solidFill>
                <a:latin typeface="Lucida Sans Unicode"/>
                <a:cs typeface="Lucida Sans Unicode"/>
              </a:rPr>
              <a:t>представлены</a:t>
            </a:r>
            <a:r>
              <a:rPr dirty="0" sz="1400" spc="-6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80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1400" spc="-4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u="sng" sz="1400" spc="-1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Приложении</a:t>
            </a:r>
            <a:r>
              <a:rPr dirty="0" u="sng" sz="1400" spc="-7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240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7</a:t>
            </a:r>
            <a:r>
              <a:rPr dirty="0" u="sng" sz="1400" spc="-240">
                <a:solidFill>
                  <a:srgbClr val="EE4E22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-</a:t>
            </a:r>
            <a:r>
              <a:rPr dirty="0" u="sng" sz="1400" spc="-240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1,</a:t>
            </a:r>
            <a:r>
              <a:rPr dirty="0" u="sng" sz="1400" spc="-6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1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Приложении</a:t>
            </a:r>
            <a:r>
              <a:rPr dirty="0" u="sng" sz="1400" spc="-6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19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7-2,</a:t>
            </a:r>
            <a:r>
              <a:rPr dirty="0" u="sng" sz="1400" spc="-6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70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Приложении7-3</a:t>
            </a:r>
            <a:r>
              <a:rPr dirty="0" u="sng" sz="1400" spc="-7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400" spc="-65">
                <a:solidFill>
                  <a:srgbClr val="353535"/>
                </a:solidFill>
                <a:uFill>
                  <a:solidFill>
                    <a:srgbClr val="1F1F1F"/>
                  </a:solidFill>
                </a:uFill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91980" y="585695"/>
            <a:ext cx="464566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55">
                <a:solidFill>
                  <a:srgbClr val="FF2D66"/>
                </a:solidFill>
              </a:rPr>
              <a:t>Лече</a:t>
            </a:r>
            <a:r>
              <a:rPr dirty="0" sz="4300" spc="-50">
                <a:solidFill>
                  <a:srgbClr val="FF2D66"/>
                </a:solidFill>
              </a:rPr>
              <a:t>н</a:t>
            </a:r>
            <a:r>
              <a:rPr dirty="0" sz="4300" spc="-65">
                <a:solidFill>
                  <a:srgbClr val="FF2D66"/>
                </a:solidFill>
              </a:rPr>
              <a:t>ие</a:t>
            </a:r>
            <a:r>
              <a:rPr dirty="0" sz="4300" spc="-300">
                <a:solidFill>
                  <a:srgbClr val="FF2D66"/>
                </a:solidFill>
              </a:rPr>
              <a:t> </a:t>
            </a:r>
            <a:r>
              <a:rPr dirty="0" sz="4300" spc="-575"/>
              <a:t>C</a:t>
            </a:r>
            <a:r>
              <a:rPr dirty="0" sz="4300" spc="-425"/>
              <a:t>O</a:t>
            </a:r>
            <a:r>
              <a:rPr dirty="0" sz="4300" spc="-175"/>
              <a:t>VI</a:t>
            </a:r>
            <a:r>
              <a:rPr dirty="0" sz="4300" spc="-270"/>
              <a:t>D</a:t>
            </a:r>
            <a:r>
              <a:rPr dirty="0" sz="4300" spc="-825"/>
              <a:t>-</a:t>
            </a:r>
            <a:r>
              <a:rPr dirty="0" sz="4300" spc="-630"/>
              <a:t>19</a:t>
            </a:r>
            <a:endParaRPr sz="4300"/>
          </a:p>
        </p:txBody>
      </p:sp>
      <p:sp>
        <p:nvSpPr>
          <p:cNvPr id="17" name="object 17"/>
          <p:cNvSpPr/>
          <p:nvPr/>
        </p:nvSpPr>
        <p:spPr>
          <a:xfrm>
            <a:off x="6680999" y="465913"/>
            <a:ext cx="0" cy="967105"/>
          </a:xfrm>
          <a:custGeom>
            <a:avLst/>
            <a:gdLst/>
            <a:ahLst/>
            <a:cxnLst/>
            <a:rect l="l" t="t" r="r" b="b"/>
            <a:pathLst>
              <a:path w="0" h="967105">
                <a:moveTo>
                  <a:pt x="0" y="0"/>
                </a:moveTo>
                <a:lnTo>
                  <a:pt x="0" y="967106"/>
                </a:lnTo>
              </a:path>
            </a:pathLst>
          </a:custGeom>
          <a:ln w="8729">
            <a:solidFill>
              <a:srgbClr val="1152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46109" y="682805"/>
            <a:ext cx="157924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0050EF"/>
                </a:solidFill>
                <a:latin typeface="Lucida Sans Unicode"/>
                <a:cs typeface="Lucida Sans Unicode"/>
              </a:rPr>
              <a:t>п.</a:t>
            </a:r>
            <a:r>
              <a:rPr dirty="0" sz="3150" spc="-170">
                <a:solidFill>
                  <a:srgbClr val="0050EF"/>
                </a:solidFill>
                <a:latin typeface="Lucida Sans Unicode"/>
                <a:cs typeface="Lucida Sans Unicode"/>
              </a:rPr>
              <a:t> 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434">
                <a:solidFill>
                  <a:srgbClr val="0050EF"/>
                </a:solidFill>
                <a:latin typeface="Lucida Sans Unicode"/>
                <a:cs typeface="Lucida Sans Unicode"/>
              </a:rPr>
              <a:t>.</a:t>
            </a:r>
            <a:r>
              <a:rPr dirty="0" sz="3150" spc="-735">
                <a:solidFill>
                  <a:srgbClr val="0050EF"/>
                </a:solidFill>
                <a:latin typeface="Lucida Sans Unicode"/>
                <a:cs typeface="Lucida Sans Unicode"/>
              </a:rPr>
              <a:t>1</a:t>
            </a:r>
            <a:r>
              <a:rPr dirty="0" sz="3150" spc="-565">
                <a:solidFill>
                  <a:srgbClr val="0050EF"/>
                </a:solidFill>
                <a:latin typeface="Lucida Sans Unicode"/>
                <a:cs typeface="Lucida Sans Unicode"/>
              </a:rPr>
              <a:t>-</a:t>
            </a:r>
            <a:r>
              <a:rPr dirty="0" sz="3150" spc="-425">
                <a:solidFill>
                  <a:srgbClr val="0050EF"/>
                </a:solidFill>
                <a:latin typeface="Lucida Sans Unicode"/>
                <a:cs typeface="Lucida Sans Unicode"/>
              </a:rPr>
              <a:t>5</a:t>
            </a:r>
            <a:r>
              <a:rPr dirty="0" sz="3150" spc="-285">
                <a:solidFill>
                  <a:srgbClr val="0050EF"/>
                </a:solidFill>
                <a:latin typeface="Lucida Sans Unicode"/>
                <a:cs typeface="Lucida Sans Unicode"/>
              </a:rPr>
              <a:t>.3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5721" y="1859288"/>
            <a:ext cx="6706870" cy="4838065"/>
            <a:chOff x="415721" y="1859288"/>
            <a:chExt cx="6706870" cy="483806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84" y="1929120"/>
              <a:ext cx="6665177" cy="47676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21" y="1859288"/>
              <a:ext cx="6245091" cy="45614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2490" y="2094427"/>
              <a:ext cx="6283325" cy="4385310"/>
            </a:xfrm>
            <a:custGeom>
              <a:avLst/>
              <a:gdLst/>
              <a:ahLst/>
              <a:cxnLst/>
              <a:rect l="l" t="t" r="r" b="b"/>
              <a:pathLst>
                <a:path w="6283325" h="4385310">
                  <a:moveTo>
                    <a:pt x="6139615" y="0"/>
                  </a:moveTo>
                  <a:lnTo>
                    <a:pt x="143138" y="0"/>
                  </a:lnTo>
                  <a:lnTo>
                    <a:pt x="97895" y="7298"/>
                  </a:lnTo>
                  <a:lnTo>
                    <a:pt x="58602" y="27621"/>
                  </a:lnTo>
                  <a:lnTo>
                    <a:pt x="27617" y="58606"/>
                  </a:lnTo>
                  <a:lnTo>
                    <a:pt x="7297" y="97893"/>
                  </a:lnTo>
                  <a:lnTo>
                    <a:pt x="0" y="143120"/>
                  </a:lnTo>
                  <a:lnTo>
                    <a:pt x="0" y="4242137"/>
                  </a:lnTo>
                  <a:lnTo>
                    <a:pt x="7297" y="4287364"/>
                  </a:lnTo>
                  <a:lnTo>
                    <a:pt x="27617" y="4326651"/>
                  </a:lnTo>
                  <a:lnTo>
                    <a:pt x="58602" y="4357636"/>
                  </a:lnTo>
                  <a:lnTo>
                    <a:pt x="97895" y="4377959"/>
                  </a:lnTo>
                  <a:lnTo>
                    <a:pt x="143138" y="4385257"/>
                  </a:lnTo>
                  <a:lnTo>
                    <a:pt x="6139615" y="4385257"/>
                  </a:lnTo>
                  <a:lnTo>
                    <a:pt x="6184842" y="4377959"/>
                  </a:lnTo>
                  <a:lnTo>
                    <a:pt x="6224128" y="4357636"/>
                  </a:lnTo>
                  <a:lnTo>
                    <a:pt x="6255114" y="4326651"/>
                  </a:lnTo>
                  <a:lnTo>
                    <a:pt x="6275436" y="4287364"/>
                  </a:lnTo>
                  <a:lnTo>
                    <a:pt x="6282735" y="4242137"/>
                  </a:lnTo>
                  <a:lnTo>
                    <a:pt x="6282735" y="143120"/>
                  </a:lnTo>
                  <a:lnTo>
                    <a:pt x="6275436" y="97893"/>
                  </a:lnTo>
                  <a:lnTo>
                    <a:pt x="6255114" y="58606"/>
                  </a:lnTo>
                  <a:lnTo>
                    <a:pt x="6224128" y="27621"/>
                  </a:lnTo>
                  <a:lnTo>
                    <a:pt x="6184842" y="7298"/>
                  </a:lnTo>
                  <a:lnTo>
                    <a:pt x="6139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2490" y="2094427"/>
              <a:ext cx="6283325" cy="4385310"/>
            </a:xfrm>
            <a:custGeom>
              <a:avLst/>
              <a:gdLst/>
              <a:ahLst/>
              <a:cxnLst/>
              <a:rect l="l" t="t" r="r" b="b"/>
              <a:pathLst>
                <a:path w="6283325" h="4385310">
                  <a:moveTo>
                    <a:pt x="0" y="143120"/>
                  </a:moveTo>
                  <a:lnTo>
                    <a:pt x="7297" y="97893"/>
                  </a:lnTo>
                  <a:lnTo>
                    <a:pt x="27617" y="58606"/>
                  </a:lnTo>
                  <a:lnTo>
                    <a:pt x="58602" y="27621"/>
                  </a:lnTo>
                  <a:lnTo>
                    <a:pt x="97895" y="7298"/>
                  </a:lnTo>
                  <a:lnTo>
                    <a:pt x="143138" y="0"/>
                  </a:lnTo>
                  <a:lnTo>
                    <a:pt x="6139615" y="0"/>
                  </a:lnTo>
                  <a:lnTo>
                    <a:pt x="6184842" y="7298"/>
                  </a:lnTo>
                  <a:lnTo>
                    <a:pt x="6224128" y="27621"/>
                  </a:lnTo>
                  <a:lnTo>
                    <a:pt x="6255114" y="58606"/>
                  </a:lnTo>
                  <a:lnTo>
                    <a:pt x="6275436" y="97893"/>
                  </a:lnTo>
                  <a:lnTo>
                    <a:pt x="6282735" y="143120"/>
                  </a:lnTo>
                  <a:lnTo>
                    <a:pt x="6282735" y="4242137"/>
                  </a:lnTo>
                  <a:lnTo>
                    <a:pt x="6275436" y="4287364"/>
                  </a:lnTo>
                  <a:lnTo>
                    <a:pt x="6255114" y="4326651"/>
                  </a:lnTo>
                  <a:lnTo>
                    <a:pt x="6224128" y="4357636"/>
                  </a:lnTo>
                  <a:lnTo>
                    <a:pt x="6184842" y="4377959"/>
                  </a:lnTo>
                  <a:lnTo>
                    <a:pt x="6139615" y="4385257"/>
                  </a:lnTo>
                  <a:lnTo>
                    <a:pt x="143138" y="4385257"/>
                  </a:lnTo>
                  <a:lnTo>
                    <a:pt x="97895" y="4377959"/>
                  </a:lnTo>
                  <a:lnTo>
                    <a:pt x="58602" y="4357636"/>
                  </a:lnTo>
                  <a:lnTo>
                    <a:pt x="27617" y="4326651"/>
                  </a:lnTo>
                  <a:lnTo>
                    <a:pt x="7297" y="4287364"/>
                  </a:lnTo>
                  <a:lnTo>
                    <a:pt x="0" y="4242137"/>
                  </a:lnTo>
                  <a:lnTo>
                    <a:pt x="0" y="143120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05648" y="1933981"/>
            <a:ext cx="5511800" cy="4139565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3300" spc="-105">
                <a:solidFill>
                  <a:srgbClr val="0050EF"/>
                </a:solidFill>
                <a:latin typeface="Lucida Sans Unicode"/>
                <a:cs typeface="Lucida Sans Unicode"/>
              </a:rPr>
              <a:t>Этиотропное</a:t>
            </a:r>
            <a:endParaRPr sz="33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880"/>
              </a:spcBef>
            </a:pP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настоящее </a:t>
            </a:r>
            <a:r>
              <a:rPr dirty="0" sz="2000" spc="5">
                <a:solidFill>
                  <a:srgbClr val="1F1F1F"/>
                </a:solidFill>
                <a:latin typeface="Lucida Sans Unicode"/>
                <a:cs typeface="Lucida Sans Unicode"/>
              </a:rPr>
              <a:t>время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выделяют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следующие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препараты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этиологической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направленности</a:t>
            </a:r>
            <a:r>
              <a:rPr dirty="0" sz="2000" spc="-35">
                <a:solidFill>
                  <a:srgbClr val="565656"/>
                </a:solidFill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825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22">
                <a:solidFill>
                  <a:srgbClr val="353535"/>
                </a:solidFill>
                <a:latin typeface="Lucida Sans Unicode"/>
                <a:cs typeface="Lucida Sans Unicode"/>
              </a:rPr>
              <a:t>фавипиравир;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82">
                <a:solidFill>
                  <a:srgbClr val="353535"/>
                </a:solidFill>
                <a:latin typeface="Lucida Sans Unicode"/>
                <a:cs typeface="Lucida Sans Unicode"/>
              </a:rPr>
              <a:t>ремдесивир;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умифеновир;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1295"/>
              </a:spcBef>
              <a:buClr>
                <a:srgbClr val="006FC0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67">
                <a:solidFill>
                  <a:srgbClr val="353535"/>
                </a:solidFill>
                <a:latin typeface="Lucida Sans Unicode"/>
                <a:cs typeface="Lucida Sans Unicode"/>
              </a:rPr>
              <a:t>интерферона-альфа.</a:t>
            </a:r>
            <a:endParaRPr baseline="2777" sz="3000">
              <a:latin typeface="Lucida Sans Unicode"/>
              <a:cs typeface="Lucida Sans Unicode"/>
            </a:endParaRPr>
          </a:p>
          <a:p>
            <a:pPr marL="12700" marR="83820">
              <a:lnSpc>
                <a:spcPct val="100000"/>
              </a:lnSpc>
              <a:spcBef>
                <a:spcPts val="1200"/>
              </a:spcBef>
            </a:pP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Целесообразно</a:t>
            </a:r>
            <a:r>
              <a:rPr dirty="0" sz="2000" spc="-7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назначение</a:t>
            </a:r>
            <a:r>
              <a:rPr dirty="0" sz="2000" spc="-9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353535"/>
                </a:solidFill>
                <a:latin typeface="Lucida Sans Unicode"/>
                <a:cs typeface="Lucida Sans Unicode"/>
              </a:rPr>
              <a:t>в</a:t>
            </a:r>
            <a:r>
              <a:rPr dirty="0" sz="2000" spc="-11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ранние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353535"/>
                </a:solidFill>
                <a:latin typeface="Lucida Sans Unicode"/>
                <a:cs typeface="Lucida Sans Unicode"/>
              </a:rPr>
              <a:t>сроки, </a:t>
            </a:r>
            <a:r>
              <a:rPr dirty="0" sz="2000" spc="-61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353535"/>
                </a:solidFill>
                <a:latin typeface="Lucida Sans Unicode"/>
                <a:cs typeface="Lucida Sans Unicode"/>
              </a:rPr>
              <a:t>не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353535"/>
                </a:solidFill>
                <a:latin typeface="Lucida Sans Unicode"/>
                <a:cs typeface="Lucida Sans Unicode"/>
              </a:rPr>
              <a:t>позднее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45">
                <a:solidFill>
                  <a:srgbClr val="353535"/>
                </a:solidFill>
                <a:latin typeface="Lucida Sans Unicode"/>
                <a:cs typeface="Lucida Sans Unicode"/>
              </a:rPr>
              <a:t>7</a:t>
            </a:r>
            <a:r>
              <a:rPr dirty="0" sz="2000" spc="-355">
                <a:solidFill>
                  <a:srgbClr val="353535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155">
                <a:solidFill>
                  <a:srgbClr val="353535"/>
                </a:solidFill>
                <a:latin typeface="Lucida Sans Unicode"/>
                <a:cs typeface="Lucida Sans Unicode"/>
              </a:rPr>
              <a:t>8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353535"/>
                </a:solidFill>
                <a:latin typeface="Lucida Sans Unicode"/>
                <a:cs typeface="Lucida Sans Unicode"/>
              </a:rPr>
              <a:t>дня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90">
                <a:solidFill>
                  <a:srgbClr val="353535"/>
                </a:solidFill>
                <a:latin typeface="Lucida Sans Unicode"/>
                <a:cs typeface="Lucida Sans Unicode"/>
              </a:rPr>
              <a:t>т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353535"/>
                </a:solidFill>
                <a:latin typeface="Lucida Sans Unicode"/>
                <a:cs typeface="Lucida Sans Unicode"/>
              </a:rPr>
              <a:t>нача</a:t>
            </a:r>
            <a:r>
              <a:rPr dirty="0" sz="2000" spc="-5">
                <a:solidFill>
                  <a:srgbClr val="353535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15">
                <a:solidFill>
                  <a:srgbClr val="353535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10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353535"/>
                </a:solidFill>
                <a:latin typeface="Lucida Sans Unicode"/>
                <a:cs typeface="Lucida Sans Unicode"/>
              </a:rPr>
              <a:t>б</a:t>
            </a:r>
            <a:r>
              <a:rPr dirty="0" sz="2000" spc="-80">
                <a:solidFill>
                  <a:srgbClr val="353535"/>
                </a:solidFill>
                <a:latin typeface="Lucida Sans Unicode"/>
                <a:cs typeface="Lucida Sans Unicode"/>
              </a:rPr>
              <a:t>о</a:t>
            </a:r>
            <a:r>
              <a:rPr dirty="0" sz="2000" spc="-25">
                <a:solidFill>
                  <a:srgbClr val="353535"/>
                </a:solidFill>
                <a:latin typeface="Lucida Sans Unicode"/>
                <a:cs typeface="Lucida Sans Unicode"/>
              </a:rPr>
              <a:t>лезни.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101261" y="1866926"/>
            <a:ext cx="4650105" cy="2991485"/>
            <a:chOff x="15101261" y="1866926"/>
            <a:chExt cx="4650105" cy="299148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79697" y="1974889"/>
              <a:ext cx="4478800" cy="28834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1261" y="1866926"/>
              <a:ext cx="4649857" cy="29902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299301" y="2094427"/>
              <a:ext cx="4187825" cy="2592705"/>
            </a:xfrm>
            <a:custGeom>
              <a:avLst/>
              <a:gdLst/>
              <a:ahLst/>
              <a:cxnLst/>
              <a:rect l="l" t="t" r="r" b="b"/>
              <a:pathLst>
                <a:path w="4187825" h="2592704">
                  <a:moveTo>
                    <a:pt x="4018637" y="0"/>
                  </a:moveTo>
                  <a:lnTo>
                    <a:pt x="169125" y="0"/>
                  </a:lnTo>
                  <a:lnTo>
                    <a:pt x="124173" y="6042"/>
                  </a:lnTo>
                  <a:lnTo>
                    <a:pt x="83774" y="23095"/>
                  </a:lnTo>
                  <a:lnTo>
                    <a:pt x="49544" y="49544"/>
                  </a:lnTo>
                  <a:lnTo>
                    <a:pt x="23095" y="83774"/>
                  </a:lnTo>
                  <a:lnTo>
                    <a:pt x="6042" y="124173"/>
                  </a:lnTo>
                  <a:lnTo>
                    <a:pt x="0" y="169125"/>
                  </a:lnTo>
                  <a:lnTo>
                    <a:pt x="0" y="2423403"/>
                  </a:lnTo>
                  <a:lnTo>
                    <a:pt x="6042" y="2468355"/>
                  </a:lnTo>
                  <a:lnTo>
                    <a:pt x="23095" y="2508754"/>
                  </a:lnTo>
                  <a:lnTo>
                    <a:pt x="49544" y="2542984"/>
                  </a:lnTo>
                  <a:lnTo>
                    <a:pt x="83774" y="2569433"/>
                  </a:lnTo>
                  <a:lnTo>
                    <a:pt x="124173" y="2586485"/>
                  </a:lnTo>
                  <a:lnTo>
                    <a:pt x="169125" y="2592528"/>
                  </a:lnTo>
                  <a:lnTo>
                    <a:pt x="4018637" y="2592528"/>
                  </a:lnTo>
                  <a:lnTo>
                    <a:pt x="4063590" y="2586485"/>
                  </a:lnTo>
                  <a:lnTo>
                    <a:pt x="4103988" y="2569433"/>
                  </a:lnTo>
                  <a:lnTo>
                    <a:pt x="4138218" y="2542984"/>
                  </a:lnTo>
                  <a:lnTo>
                    <a:pt x="4164667" y="2508754"/>
                  </a:lnTo>
                  <a:lnTo>
                    <a:pt x="4181720" y="2468355"/>
                  </a:lnTo>
                  <a:lnTo>
                    <a:pt x="4187763" y="2423403"/>
                  </a:lnTo>
                  <a:lnTo>
                    <a:pt x="4187763" y="169125"/>
                  </a:lnTo>
                  <a:lnTo>
                    <a:pt x="4181720" y="124173"/>
                  </a:lnTo>
                  <a:lnTo>
                    <a:pt x="4164667" y="83774"/>
                  </a:lnTo>
                  <a:lnTo>
                    <a:pt x="4138218" y="49544"/>
                  </a:lnTo>
                  <a:lnTo>
                    <a:pt x="4103988" y="23095"/>
                  </a:lnTo>
                  <a:lnTo>
                    <a:pt x="4063590" y="6042"/>
                  </a:lnTo>
                  <a:lnTo>
                    <a:pt x="4018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299301" y="2094427"/>
              <a:ext cx="4187825" cy="2592705"/>
            </a:xfrm>
            <a:custGeom>
              <a:avLst/>
              <a:gdLst/>
              <a:ahLst/>
              <a:cxnLst/>
              <a:rect l="l" t="t" r="r" b="b"/>
              <a:pathLst>
                <a:path w="4187825" h="2592704">
                  <a:moveTo>
                    <a:pt x="0" y="169125"/>
                  </a:moveTo>
                  <a:lnTo>
                    <a:pt x="6042" y="124173"/>
                  </a:lnTo>
                  <a:lnTo>
                    <a:pt x="23095" y="83774"/>
                  </a:lnTo>
                  <a:lnTo>
                    <a:pt x="49544" y="49544"/>
                  </a:lnTo>
                  <a:lnTo>
                    <a:pt x="83774" y="23095"/>
                  </a:lnTo>
                  <a:lnTo>
                    <a:pt x="124173" y="6042"/>
                  </a:lnTo>
                  <a:lnTo>
                    <a:pt x="169125" y="0"/>
                  </a:lnTo>
                  <a:lnTo>
                    <a:pt x="4018637" y="0"/>
                  </a:lnTo>
                  <a:lnTo>
                    <a:pt x="4063590" y="6042"/>
                  </a:lnTo>
                  <a:lnTo>
                    <a:pt x="4103988" y="23095"/>
                  </a:lnTo>
                  <a:lnTo>
                    <a:pt x="4138218" y="49544"/>
                  </a:lnTo>
                  <a:lnTo>
                    <a:pt x="4164667" y="83774"/>
                  </a:lnTo>
                  <a:lnTo>
                    <a:pt x="4181720" y="124173"/>
                  </a:lnTo>
                  <a:lnTo>
                    <a:pt x="4187763" y="169125"/>
                  </a:lnTo>
                  <a:lnTo>
                    <a:pt x="4187763" y="2423403"/>
                  </a:lnTo>
                  <a:lnTo>
                    <a:pt x="4181720" y="2468355"/>
                  </a:lnTo>
                  <a:lnTo>
                    <a:pt x="4164667" y="2508754"/>
                  </a:lnTo>
                  <a:lnTo>
                    <a:pt x="4138218" y="2542984"/>
                  </a:lnTo>
                  <a:lnTo>
                    <a:pt x="4103988" y="2569433"/>
                  </a:lnTo>
                  <a:lnTo>
                    <a:pt x="4063590" y="2586485"/>
                  </a:lnTo>
                  <a:lnTo>
                    <a:pt x="4018637" y="2592528"/>
                  </a:lnTo>
                  <a:lnTo>
                    <a:pt x="169125" y="2592528"/>
                  </a:lnTo>
                  <a:lnTo>
                    <a:pt x="124173" y="2586485"/>
                  </a:lnTo>
                  <a:lnTo>
                    <a:pt x="83774" y="2569433"/>
                  </a:lnTo>
                  <a:lnTo>
                    <a:pt x="49544" y="2542984"/>
                  </a:lnTo>
                  <a:lnTo>
                    <a:pt x="23095" y="2508754"/>
                  </a:lnTo>
                  <a:lnTo>
                    <a:pt x="6042" y="2468355"/>
                  </a:lnTo>
                  <a:lnTo>
                    <a:pt x="0" y="2423403"/>
                  </a:lnTo>
                  <a:lnTo>
                    <a:pt x="0" y="169125"/>
                  </a:lnTo>
                  <a:close/>
                </a:path>
              </a:pathLst>
            </a:custGeom>
            <a:ln w="272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5491189" y="2047425"/>
            <a:ext cx="3817620" cy="24618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300" spc="-90">
                <a:solidFill>
                  <a:srgbClr val="7A7A7A"/>
                </a:solidFill>
                <a:latin typeface="Lucida Sans Unicode"/>
                <a:cs typeface="Lucida Sans Unicode"/>
              </a:rPr>
              <a:t>Симптоматическое</a:t>
            </a:r>
            <a:endParaRPr sz="3300">
              <a:latin typeface="Lucida Sans Unicode"/>
              <a:cs typeface="Lucida Sans Unicode"/>
            </a:endParaRPr>
          </a:p>
          <a:p>
            <a:pPr marL="269875" indent="-257810">
              <a:lnSpc>
                <a:spcPct val="100000"/>
              </a:lnSpc>
              <a:spcBef>
                <a:spcPts val="975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купирование</a:t>
            </a:r>
            <a:r>
              <a:rPr dirty="0" baseline="2777" sz="3000" spc="-15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112">
                <a:solidFill>
                  <a:srgbClr val="353535"/>
                </a:solidFill>
                <a:latin typeface="Lucida Sans Unicode"/>
                <a:cs typeface="Lucida Sans Unicode"/>
              </a:rPr>
              <a:t>лихорадки</a:t>
            </a:r>
            <a:r>
              <a:rPr dirty="0" baseline="2777" sz="3000" spc="-157">
                <a:solidFill>
                  <a:srgbClr val="353535"/>
                </a:solidFill>
                <a:latin typeface="Lucida Sans Unicode"/>
                <a:cs typeface="Lucida Sans Unicode"/>
              </a:rPr>
              <a:t>;</a:t>
            </a:r>
            <a:endParaRPr baseline="2777" sz="3000">
              <a:latin typeface="Lucida Sans Unicode"/>
              <a:cs typeface="Lucida Sans Unicode"/>
            </a:endParaRPr>
          </a:p>
          <a:p>
            <a:pPr marL="269875" marR="391160" indent="-257810">
              <a:lnSpc>
                <a:spcPts val="2310"/>
              </a:lnSpc>
              <a:spcBef>
                <a:spcPts val="102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комплексная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терапия </a:t>
            </a:r>
            <a:r>
              <a:rPr dirty="0" baseline="2777" sz="3000" spc="-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ринита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353535"/>
                </a:solidFill>
                <a:latin typeface="Lucida Sans Unicode"/>
                <a:cs typeface="Lucida Sans Unicode"/>
              </a:rPr>
              <a:t>/</a:t>
            </a:r>
            <a:r>
              <a:rPr dirty="0" sz="2000" spc="-10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353535"/>
                </a:solidFill>
                <a:latin typeface="Lucida Sans Unicode"/>
                <a:cs typeface="Lucida Sans Unicode"/>
              </a:rPr>
              <a:t>ринофарингита;</a:t>
            </a:r>
            <a:endParaRPr sz="2000">
              <a:latin typeface="Lucida Sans Unicode"/>
              <a:cs typeface="Lucida Sans Unicode"/>
            </a:endParaRPr>
          </a:p>
          <a:p>
            <a:pPr marL="269875" marR="886460" indent="-257810">
              <a:lnSpc>
                <a:spcPts val="2310"/>
              </a:lnSpc>
              <a:spcBef>
                <a:spcPts val="1050"/>
              </a:spcBef>
              <a:buClr>
                <a:srgbClr val="565656"/>
              </a:buClr>
              <a:buSzPct val="125000"/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dirty="0" baseline="2777" sz="3000" spc="-44">
                <a:solidFill>
                  <a:srgbClr val="353535"/>
                </a:solidFill>
                <a:latin typeface="Lucida Sans Unicode"/>
                <a:cs typeface="Lucida Sans Unicode"/>
              </a:rPr>
              <a:t>комплексная</a:t>
            </a:r>
            <a:r>
              <a:rPr dirty="0" baseline="2777" sz="3000" spc="-165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baseline="2777" sz="3000" spc="-37">
                <a:solidFill>
                  <a:srgbClr val="353535"/>
                </a:solidFill>
                <a:latin typeface="Lucida Sans Unicode"/>
                <a:cs typeface="Lucida Sans Unicode"/>
              </a:rPr>
              <a:t>терапия </a:t>
            </a:r>
            <a:r>
              <a:rPr dirty="0" baseline="2777" sz="3000" spc="-930">
                <a:solidFill>
                  <a:srgbClr val="353535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353535"/>
                </a:solidFill>
                <a:latin typeface="Lucida Sans Unicode"/>
                <a:cs typeface="Lucida Sans Unicode"/>
              </a:rPr>
              <a:t>бронхита.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9390" y="3435973"/>
            <a:ext cx="6339840" cy="7391400"/>
            <a:chOff x="579390" y="3435973"/>
            <a:chExt cx="6339840" cy="739140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9933" y="3435973"/>
              <a:ext cx="2019684" cy="2019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3030" y="9094036"/>
              <a:ext cx="6312535" cy="1720214"/>
            </a:xfrm>
            <a:custGeom>
              <a:avLst/>
              <a:gdLst/>
              <a:ahLst/>
              <a:cxnLst/>
              <a:rect l="l" t="t" r="r" b="b"/>
              <a:pathLst>
                <a:path w="6312534" h="1720215">
                  <a:moveTo>
                    <a:pt x="6256094" y="0"/>
                  </a:moveTo>
                  <a:lnTo>
                    <a:pt x="56129" y="0"/>
                  </a:lnTo>
                  <a:lnTo>
                    <a:pt x="34282" y="4405"/>
                  </a:lnTo>
                  <a:lnTo>
                    <a:pt x="16440" y="16423"/>
                  </a:lnTo>
                  <a:lnTo>
                    <a:pt x="4411" y="34255"/>
                  </a:lnTo>
                  <a:lnTo>
                    <a:pt x="0" y="56102"/>
                  </a:lnTo>
                  <a:lnTo>
                    <a:pt x="0" y="1663493"/>
                  </a:lnTo>
                  <a:lnTo>
                    <a:pt x="4411" y="1685341"/>
                  </a:lnTo>
                  <a:lnTo>
                    <a:pt x="16440" y="1703182"/>
                  </a:lnTo>
                  <a:lnTo>
                    <a:pt x="34282" y="1715212"/>
                  </a:lnTo>
                  <a:lnTo>
                    <a:pt x="56129" y="1719623"/>
                  </a:lnTo>
                  <a:lnTo>
                    <a:pt x="6256094" y="1719623"/>
                  </a:lnTo>
                  <a:lnTo>
                    <a:pt x="6277940" y="1715212"/>
                  </a:lnTo>
                  <a:lnTo>
                    <a:pt x="6295772" y="1703182"/>
                  </a:lnTo>
                  <a:lnTo>
                    <a:pt x="6307790" y="1685341"/>
                  </a:lnTo>
                  <a:lnTo>
                    <a:pt x="6312196" y="1663493"/>
                  </a:lnTo>
                  <a:lnTo>
                    <a:pt x="6312196" y="56102"/>
                  </a:lnTo>
                  <a:lnTo>
                    <a:pt x="6307790" y="34255"/>
                  </a:lnTo>
                  <a:lnTo>
                    <a:pt x="6295772" y="16423"/>
                  </a:lnTo>
                  <a:lnTo>
                    <a:pt x="6277940" y="4405"/>
                  </a:lnTo>
                  <a:lnTo>
                    <a:pt x="62560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93030" y="9094036"/>
              <a:ext cx="6312535" cy="1720214"/>
            </a:xfrm>
            <a:custGeom>
              <a:avLst/>
              <a:gdLst/>
              <a:ahLst/>
              <a:cxnLst/>
              <a:rect l="l" t="t" r="r" b="b"/>
              <a:pathLst>
                <a:path w="6312534" h="1720215">
                  <a:moveTo>
                    <a:pt x="0" y="56102"/>
                  </a:moveTo>
                  <a:lnTo>
                    <a:pt x="4411" y="34255"/>
                  </a:lnTo>
                  <a:lnTo>
                    <a:pt x="16440" y="16423"/>
                  </a:lnTo>
                  <a:lnTo>
                    <a:pt x="34282" y="4405"/>
                  </a:lnTo>
                  <a:lnTo>
                    <a:pt x="56129" y="0"/>
                  </a:lnTo>
                  <a:lnTo>
                    <a:pt x="6256094" y="0"/>
                  </a:lnTo>
                  <a:lnTo>
                    <a:pt x="6277940" y="4405"/>
                  </a:lnTo>
                  <a:lnTo>
                    <a:pt x="6295772" y="16423"/>
                  </a:lnTo>
                  <a:lnTo>
                    <a:pt x="6307790" y="34255"/>
                  </a:lnTo>
                  <a:lnTo>
                    <a:pt x="6312196" y="56102"/>
                  </a:lnTo>
                  <a:lnTo>
                    <a:pt x="6312196" y="1663493"/>
                  </a:lnTo>
                  <a:lnTo>
                    <a:pt x="6307790" y="1685341"/>
                  </a:lnTo>
                  <a:lnTo>
                    <a:pt x="6295772" y="1703182"/>
                  </a:lnTo>
                  <a:lnTo>
                    <a:pt x="6277940" y="1715212"/>
                  </a:lnTo>
                  <a:lnTo>
                    <a:pt x="6256094" y="1719623"/>
                  </a:lnTo>
                  <a:lnTo>
                    <a:pt x="56129" y="1719623"/>
                  </a:lnTo>
                  <a:lnTo>
                    <a:pt x="34282" y="1715212"/>
                  </a:lnTo>
                  <a:lnTo>
                    <a:pt x="16440" y="1703182"/>
                  </a:lnTo>
                  <a:lnTo>
                    <a:pt x="4411" y="1685341"/>
                  </a:lnTo>
                  <a:lnTo>
                    <a:pt x="0" y="1663493"/>
                  </a:lnTo>
                  <a:lnTo>
                    <a:pt x="0" y="56102"/>
                  </a:lnTo>
                  <a:close/>
                </a:path>
              </a:pathLst>
            </a:custGeom>
            <a:ln w="27278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750655" y="6732694"/>
            <a:ext cx="6044565" cy="4066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005" marR="5080">
              <a:lnSpc>
                <a:spcPct val="110300"/>
              </a:lnSpc>
              <a:spcBef>
                <a:spcPts val="95"/>
              </a:spcBef>
            </a:pPr>
            <a:r>
              <a:rPr dirty="0" sz="2000" spc="100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условиях ограниченности доказательной </a:t>
            </a:r>
            <a:r>
              <a:rPr dirty="0" sz="2000" spc="-5">
                <a:solidFill>
                  <a:srgbClr val="1F1F1F"/>
                </a:solidFill>
                <a:latin typeface="Lucida Sans Unicode"/>
                <a:cs typeface="Lucida Sans Unicode"/>
              </a:rPr>
              <a:t>базы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по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лечению </a:t>
            </a:r>
            <a:r>
              <a:rPr dirty="0" sz="2000" spc="-229">
                <a:solidFill>
                  <a:srgbClr val="1F1F1F"/>
                </a:solidFill>
                <a:latin typeface="Lucida Sans Unicode"/>
                <a:cs typeface="Lucida Sans Unicode"/>
              </a:rPr>
              <a:t>COVID-19 </a:t>
            </a:r>
            <a:r>
              <a:rPr dirty="0" sz="2000" spc="-20">
                <a:solidFill>
                  <a:srgbClr val="1F1F1F"/>
                </a:solidFill>
                <a:latin typeface="Lucida Sans Unicode"/>
                <a:cs typeface="Lucida Sans Unicode"/>
              </a:rPr>
              <a:t>использование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препаратов </a:t>
            </a:r>
            <a:r>
              <a:rPr dirty="0" sz="2000" spc="-6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85">
                <a:solidFill>
                  <a:srgbClr val="1F1F1F"/>
                </a:solidFill>
                <a:latin typeface="Lucida Sans Unicode"/>
                <a:cs typeface="Lucida Sans Unicode"/>
              </a:rPr>
              <a:t>в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режиме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«off-label»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базируется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1F1F1F"/>
                </a:solidFill>
                <a:latin typeface="Lucida Sans Unicode"/>
                <a:cs typeface="Lucida Sans Unicode"/>
              </a:rPr>
              <a:t>международных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 рекомендациях,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согласованных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экспертных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мнениях,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основанных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оценке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степени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пользы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риска.</a:t>
            </a:r>
            <a:endParaRPr sz="2000">
              <a:latin typeface="Lucida Sans Unicode"/>
              <a:cs typeface="Lucida Sans Unicode"/>
            </a:endParaRPr>
          </a:p>
          <a:p>
            <a:pPr marL="12700" marR="156210">
              <a:lnSpc>
                <a:spcPct val="110300"/>
              </a:lnSpc>
              <a:spcBef>
                <a:spcPts val="2705"/>
              </a:spcBef>
            </a:pP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Лекарственные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препараты,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которые</a:t>
            </a:r>
            <a:r>
              <a:rPr dirty="0" sz="200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запрещено </a:t>
            </a:r>
            <a:r>
              <a:rPr dirty="0" sz="2000" spc="-61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1F1F1F"/>
                </a:solidFill>
                <a:latin typeface="Lucida Sans Unicode"/>
                <a:cs typeface="Lucida Sans Unicode"/>
              </a:rPr>
              <a:t>или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ежела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т</a:t>
            </a: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ел</a:t>
            </a:r>
            <a:r>
              <a:rPr dirty="0" sz="2000" spc="-10">
                <a:solidFill>
                  <a:srgbClr val="1F1F1F"/>
                </a:solidFill>
                <a:latin typeface="Lucida Sans Unicode"/>
                <a:cs typeface="Lucida Sans Unicode"/>
              </a:rPr>
              <a:t>ь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но</a:t>
            </a:r>
            <a:r>
              <a:rPr dirty="0" sz="2000" spc="-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принимать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этиотропной  </a:t>
            </a:r>
            <a:r>
              <a:rPr dirty="0" sz="2000" spc="-45">
                <a:solidFill>
                  <a:srgbClr val="1F1F1F"/>
                </a:solidFill>
                <a:latin typeface="Lucida Sans Unicode"/>
                <a:cs typeface="Lucida Sans Unicode"/>
              </a:rPr>
              <a:t>терапи</a:t>
            </a:r>
            <a:r>
              <a:rPr dirty="0" sz="2000" spc="-50">
                <a:solidFill>
                  <a:srgbClr val="1F1F1F"/>
                </a:solidFill>
                <a:latin typeface="Lucida Sans Unicode"/>
                <a:cs typeface="Lucida Sans Unicode"/>
              </a:rPr>
              <a:t>е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й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0">
                <a:solidFill>
                  <a:srgbClr val="1F1F1F"/>
                </a:solidFill>
                <a:latin typeface="Lucida Sans Unicode"/>
                <a:cs typeface="Lucida Sans Unicode"/>
              </a:rPr>
              <a:t>COV</a:t>
            </a:r>
            <a:r>
              <a:rPr dirty="0" sz="2000" spc="-70">
                <a:solidFill>
                  <a:srgbClr val="1F1F1F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-185">
                <a:solidFill>
                  <a:srgbClr val="1F1F1F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330">
                <a:solidFill>
                  <a:srgbClr val="1F1F1F"/>
                </a:solidFill>
                <a:latin typeface="Lucida Sans Unicode"/>
                <a:cs typeface="Lucida Sans Unicode"/>
              </a:rPr>
              <a:t>19</a:t>
            </a:r>
            <a:r>
              <a:rPr dirty="0" sz="20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1F1F1F"/>
                </a:solidFill>
                <a:latin typeface="Lucida Sans Unicode"/>
                <a:cs typeface="Lucida Sans Unicode"/>
              </a:rPr>
              <a:t>можно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посмотреть</a:t>
            </a:r>
            <a:r>
              <a:rPr dirty="0" sz="20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сайте  </a:t>
            </a:r>
            <a:r>
              <a:rPr dirty="0" u="heavy" sz="2000" spc="-85">
                <a:solidFill>
                  <a:srgbClr val="EE4E22"/>
                </a:solidFill>
                <a:uFill>
                  <a:solidFill>
                    <a:srgbClr val="EE4E22"/>
                  </a:solidFill>
                </a:uFill>
                <a:latin typeface="Lucida Sans Unicode"/>
                <a:cs typeface="Lucida Sans Unicode"/>
                <a:hlinkClick r:id="rId9"/>
              </a:rPr>
              <a:t>https://www.covid19-druginteractions.org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2000">
                <a:solidFill>
                  <a:srgbClr val="1F1F1F"/>
                </a:solidFill>
                <a:latin typeface="Lucida Sans Unicode"/>
                <a:cs typeface="Lucida Sans Unicode"/>
              </a:rPr>
              <a:t>(</a:t>
            </a:r>
            <a:r>
              <a:rPr dirty="0" sz="2000" spc="-110">
                <a:solidFill>
                  <a:srgbClr val="1F1F1F"/>
                </a:solidFill>
                <a:latin typeface="Lucida Sans Unicode"/>
                <a:cs typeface="Lucida Sans Unicode"/>
              </a:rPr>
              <a:t>QR</a:t>
            </a:r>
            <a:r>
              <a:rPr dirty="0" sz="2000" spc="-355">
                <a:solidFill>
                  <a:srgbClr val="1F1F1F"/>
                </a:solidFill>
                <a:latin typeface="Lucida Sans Unicode"/>
                <a:cs typeface="Lucida Sans Unicode"/>
              </a:rPr>
              <a:t>-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код</a:t>
            </a:r>
            <a:r>
              <a:rPr dirty="0" sz="2000" spc="-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0">
                <a:solidFill>
                  <a:srgbClr val="1F1F1F"/>
                </a:solidFill>
                <a:latin typeface="Lucida Sans Unicode"/>
                <a:cs typeface="Lucida Sans Unicode"/>
              </a:rPr>
              <a:t>–</a:t>
            </a:r>
            <a:r>
              <a:rPr dirty="0" sz="2000" spc="-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ссы</a:t>
            </a:r>
            <a:r>
              <a:rPr dirty="0" sz="2000" spc="-35">
                <a:solidFill>
                  <a:srgbClr val="1F1F1F"/>
                </a:solidFill>
                <a:latin typeface="Lucida Sans Unicode"/>
                <a:cs typeface="Lucida Sans Unicode"/>
              </a:rPr>
              <a:t>л</a:t>
            </a:r>
            <a:r>
              <a:rPr dirty="0" sz="2000" spc="-30">
                <a:solidFill>
                  <a:srgbClr val="1F1F1F"/>
                </a:solidFill>
                <a:latin typeface="Lucida Sans Unicode"/>
                <a:cs typeface="Lucida Sans Unicode"/>
              </a:rPr>
              <a:t>ка</a:t>
            </a:r>
            <a:r>
              <a:rPr dirty="0" sz="200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1F1F1F"/>
                </a:solidFill>
                <a:latin typeface="Lucida Sans Unicode"/>
                <a:cs typeface="Lucida Sans Unicode"/>
              </a:rPr>
              <a:t>на</a:t>
            </a:r>
            <a:r>
              <a:rPr dirty="0" sz="2000" spc="-10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с</a:t>
            </a:r>
            <a:r>
              <a:rPr dirty="0" sz="2000" spc="-55">
                <a:solidFill>
                  <a:srgbClr val="1F1F1F"/>
                </a:solidFill>
                <a:latin typeface="Lucida Sans Unicode"/>
                <a:cs typeface="Lucida Sans Unicode"/>
              </a:rPr>
              <a:t>а</a:t>
            </a:r>
            <a:r>
              <a:rPr dirty="0" sz="2000" spc="-40">
                <a:solidFill>
                  <a:srgbClr val="1F1F1F"/>
                </a:solidFill>
                <a:latin typeface="Lucida Sans Unicode"/>
                <a:cs typeface="Lucida Sans Unicode"/>
              </a:rPr>
              <a:t>йт)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А.И. Панин;Н.Савченко</dc:creator>
  <cp:keywords>COVID-19</cp:keywords>
  <dc:title>Презентация PowerPoint</dc:title>
  <dcterms:created xsi:type="dcterms:W3CDTF">2021-09-28T16:50:51Z</dcterms:created>
  <dcterms:modified xsi:type="dcterms:W3CDTF">2021-09-28T16:50:51Z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2021-09-28T00:00:00Z</vt:filetime>
  </property>
</Properties>
</file>