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0693400" cy="10693400"/>
  <p:notesSz cx="106934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3053D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3053D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3053D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0230611"/>
            <a:ext cx="7560945" cy="462280"/>
          </a:xfrm>
          <a:custGeom>
            <a:avLst/>
            <a:gdLst/>
            <a:ahLst/>
            <a:cxnLst/>
            <a:rect l="l" t="t" r="r" b="b"/>
            <a:pathLst>
              <a:path w="7560945" h="462279">
                <a:moveTo>
                  <a:pt x="0" y="461772"/>
                </a:moveTo>
                <a:lnTo>
                  <a:pt x="7560563" y="461772"/>
                </a:lnTo>
                <a:lnTo>
                  <a:pt x="7560563" y="0"/>
                </a:lnTo>
                <a:lnTo>
                  <a:pt x="0" y="0"/>
                </a:lnTo>
                <a:lnTo>
                  <a:pt x="0" y="461772"/>
                </a:lnTo>
                <a:close/>
              </a:path>
            </a:pathLst>
          </a:custGeom>
          <a:solidFill>
            <a:srgbClr val="16171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5" y="0"/>
            <a:ext cx="1351915" cy="591820"/>
          </a:xfrm>
          <a:custGeom>
            <a:avLst/>
            <a:gdLst/>
            <a:ahLst/>
            <a:cxnLst/>
            <a:rect l="l" t="t" r="r" b="b"/>
            <a:pathLst>
              <a:path w="1351915" h="591820">
                <a:moveTo>
                  <a:pt x="1351915" y="0"/>
                </a:moveTo>
                <a:lnTo>
                  <a:pt x="0" y="0"/>
                </a:lnTo>
                <a:lnTo>
                  <a:pt x="0" y="591820"/>
                </a:lnTo>
                <a:lnTo>
                  <a:pt x="1351915" y="591820"/>
                </a:lnTo>
                <a:lnTo>
                  <a:pt x="1351915" y="0"/>
                </a:lnTo>
                <a:close/>
              </a:path>
            </a:pathLst>
          </a:custGeom>
          <a:solidFill>
            <a:srgbClr val="A305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9124" y="799845"/>
            <a:ext cx="612460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3053D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4656" y="2037333"/>
            <a:ext cx="5993765" cy="2938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203756" y="10234057"/>
            <a:ext cx="5154295" cy="43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dc.gov/coronavirus/2019-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4.xml"/><Relationship Id="rId4" Type="http://schemas.openxmlformats.org/officeDocument/2006/relationships/slide" Target="slide5.xml"/><Relationship Id="rId5" Type="http://schemas.openxmlformats.org/officeDocument/2006/relationships/slide" Target="slide6.xml"/><Relationship Id="rId6" Type="http://schemas.openxmlformats.org/officeDocument/2006/relationships/slide" Target="slide11.xml"/><Relationship Id="rId7" Type="http://schemas.openxmlformats.org/officeDocument/2006/relationships/slide" Target="slide12.xml"/><Relationship Id="rId8" Type="http://schemas.openxmlformats.org/officeDocument/2006/relationships/slide" Target="slide15.xml"/><Relationship Id="rId9" Type="http://schemas.openxmlformats.org/officeDocument/2006/relationships/slide" Target="slide16.xml"/><Relationship Id="rId10" Type="http://schemas.openxmlformats.org/officeDocument/2006/relationships/slide" Target="slide1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3536" y="10258043"/>
            <a:ext cx="6135370" cy="436245"/>
          </a:xfrm>
          <a:custGeom>
            <a:avLst/>
            <a:gdLst/>
            <a:ahLst/>
            <a:cxnLst/>
            <a:rect l="l" t="t" r="r" b="b"/>
            <a:pathLst>
              <a:path w="6135370" h="436245">
                <a:moveTo>
                  <a:pt x="6135370" y="132600"/>
                </a:moveTo>
                <a:lnTo>
                  <a:pt x="0" y="132600"/>
                </a:lnTo>
                <a:lnTo>
                  <a:pt x="0" y="265176"/>
                </a:lnTo>
                <a:lnTo>
                  <a:pt x="0" y="435864"/>
                </a:lnTo>
                <a:lnTo>
                  <a:pt x="6135370" y="435864"/>
                </a:lnTo>
                <a:lnTo>
                  <a:pt x="6135370" y="265176"/>
                </a:lnTo>
                <a:lnTo>
                  <a:pt x="6135370" y="132600"/>
                </a:lnTo>
                <a:close/>
              </a:path>
              <a:path w="6135370" h="436245">
                <a:moveTo>
                  <a:pt x="6135370" y="0"/>
                </a:moveTo>
                <a:lnTo>
                  <a:pt x="0" y="0"/>
                </a:lnTo>
                <a:lnTo>
                  <a:pt x="0" y="132588"/>
                </a:lnTo>
                <a:lnTo>
                  <a:pt x="6135370" y="132588"/>
                </a:lnTo>
                <a:lnTo>
                  <a:pt x="6135370" y="0"/>
                </a:lnTo>
                <a:close/>
              </a:path>
            </a:pathLst>
          </a:custGeom>
          <a:solidFill>
            <a:srgbClr val="16171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02232" y="10227665"/>
            <a:ext cx="5155565" cy="466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08800"/>
              </a:lnSpc>
              <a:spcBef>
                <a:spcPts val="95"/>
              </a:spcBef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ЛЕКАРСТВЕННАЯ ТЕРАПИЯ ОСТРЫХ РЕСПИРАТОРНЫХ ВИРУСНЫХ ИНФЕКЦИЙ (ОРВИ) 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В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АМБУЛАТОРНОЙ ПРАКТИКЕ  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В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ПЕРИОД ЭПИДЕМИИ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COVID-19</a:t>
            </a:r>
            <a:endParaRPr sz="800">
              <a:latin typeface="Franklin Gothic Book"/>
              <a:cs typeface="Franklin Gothic Book"/>
            </a:endParaRPr>
          </a:p>
          <a:p>
            <a:pPr algn="ctr" marL="4953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FFFFFF"/>
                </a:solidFill>
                <a:latin typeface="Franklin Gothic Book"/>
                <a:cs typeface="Franklin Gothic Book"/>
              </a:rPr>
              <a:t>ВЕРСИЯ </a:t>
            </a:r>
            <a:r>
              <a:rPr dirty="0" sz="1000" spc="-5">
                <a:solidFill>
                  <a:srgbClr val="FFFFFF"/>
                </a:solidFill>
                <a:latin typeface="Franklin Gothic Book"/>
                <a:cs typeface="Franklin Gothic Book"/>
              </a:rPr>
              <a:t>2</a:t>
            </a:r>
            <a:r>
              <a:rPr dirty="0" sz="10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Franklin Gothic Book"/>
                <a:cs typeface="Franklin Gothic Book"/>
              </a:rPr>
              <a:t>(16.04.2020)</a:t>
            </a:r>
            <a:r>
              <a:rPr dirty="0" sz="140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50073" y="221793"/>
            <a:ext cx="4503251" cy="6653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/>
          <p:cNvGrpSpPr/>
          <p:nvPr/>
        </p:nvGrpSpPr>
        <p:grpSpPr>
          <a:xfrm>
            <a:off x="0" y="2470149"/>
            <a:ext cx="5718175" cy="4678680"/>
            <a:chOff x="0" y="2470149"/>
            <a:chExt cx="5718175" cy="4678680"/>
          </a:xfrm>
        </p:grpSpPr>
        <p:sp>
          <p:nvSpPr>
            <p:cNvPr id="6" name="object 6"/>
            <p:cNvSpPr/>
            <p:nvPr/>
          </p:nvSpPr>
          <p:spPr>
            <a:xfrm>
              <a:off x="0" y="2470149"/>
              <a:ext cx="5718175" cy="4678680"/>
            </a:xfrm>
            <a:custGeom>
              <a:avLst/>
              <a:gdLst/>
              <a:ahLst/>
              <a:cxnLst/>
              <a:rect l="l" t="t" r="r" b="b"/>
              <a:pathLst>
                <a:path w="5718175" h="4678680">
                  <a:moveTo>
                    <a:pt x="5718175" y="0"/>
                  </a:moveTo>
                  <a:lnTo>
                    <a:pt x="0" y="0"/>
                  </a:lnTo>
                  <a:lnTo>
                    <a:pt x="0" y="4678680"/>
                  </a:lnTo>
                  <a:lnTo>
                    <a:pt x="5718175" y="4678680"/>
                  </a:lnTo>
                  <a:lnTo>
                    <a:pt x="5718175" y="0"/>
                  </a:lnTo>
                  <a:close/>
                </a:path>
              </a:pathLst>
            </a:custGeom>
            <a:solidFill>
              <a:srgbClr val="A3053D">
                <a:alpha val="7411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29919" y="4370323"/>
              <a:ext cx="785495" cy="0"/>
            </a:xfrm>
            <a:custGeom>
              <a:avLst/>
              <a:gdLst/>
              <a:ahLst/>
              <a:cxnLst/>
              <a:rect l="l" t="t" r="r" b="b"/>
              <a:pathLst>
                <a:path w="785494" h="0">
                  <a:moveTo>
                    <a:pt x="0" y="0"/>
                  </a:moveTo>
                  <a:lnTo>
                    <a:pt x="785495" y="0"/>
                  </a:lnTo>
                </a:path>
              </a:pathLst>
            </a:custGeom>
            <a:ln w="762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719124" y="413104"/>
            <a:ext cx="73025" cy="48895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400"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400"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8254" y="662432"/>
            <a:ext cx="730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0" y="2470149"/>
          <a:ext cx="6142355" cy="7060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2355"/>
              </a:tblGrid>
              <a:tr h="4678680">
                <a:tc>
                  <a:txBody>
                    <a:bodyPr/>
                    <a:lstStyle/>
                    <a:p>
                      <a:pPr marL="723900" marR="2091055">
                        <a:lnSpc>
                          <a:spcPct val="94600"/>
                        </a:lnSpc>
                        <a:spcBef>
                          <a:spcPts val="509"/>
                        </a:spcBef>
                      </a:pPr>
                      <a:r>
                        <a:rPr dirty="0" sz="3500" spc="-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ВРЕМЕННЫЕ  МЕТОДИЧЕСКИЕ  </a:t>
                      </a:r>
                      <a:r>
                        <a:rPr dirty="0" sz="3500" spc="-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РЕКОМЕНДА</a:t>
                      </a:r>
                      <a:r>
                        <a:rPr dirty="0" sz="3500" spc="-1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Ц</a:t>
                      </a:r>
                      <a:r>
                        <a:rPr dirty="0" sz="3500" spc="-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ИИ</a:t>
                      </a:r>
                      <a:endParaRPr sz="3500">
                        <a:latin typeface="Franklin Gothic Book"/>
                        <a:cs typeface="Franklin Gothic Book"/>
                      </a:endParaRPr>
                    </a:p>
                    <a:p>
                      <a:pPr marL="5967730">
                        <a:lnSpc>
                          <a:spcPts val="1295"/>
                        </a:lnSpc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 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14674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 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ЛЕКАРСТВЕННАЯ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ТЕРАПИЯ 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ОСТРЫХ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  <a:p>
                      <a:pPr marL="723900" marR="1497965">
                        <a:lnSpc>
                          <a:spcPct val="108300"/>
                        </a:lnSpc>
                        <a:spcBef>
                          <a:spcPts val="15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РЕСПИРАТОРНЫХ 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ВИРУСНЫХ  ИНФЕКЦИЙ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(ОРВИ)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В АМБУЛАТОРНОЙ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ПРАКТИКЕ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В ПЕРИОД ЭПИДЕМИИ</a:t>
                      </a:r>
                      <a:r>
                        <a:rPr dirty="0" sz="2400" spc="-15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COVID-19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  <a:spcBef>
                          <a:spcPts val="2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ВЕРСИЯ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2</a:t>
                      </a:r>
                      <a:r>
                        <a:rPr dirty="0" sz="1400" spc="-10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Franklin Gothic Book"/>
                          <a:cs typeface="Franklin Gothic Book"/>
                        </a:rPr>
                        <a:t>(16.04.2020)</a:t>
                      </a:r>
                      <a:endParaRPr sz="1400">
                        <a:latin typeface="Franklin Gothic Book"/>
                        <a:cs typeface="Franklin Gothic Book"/>
                      </a:endParaRPr>
                    </a:p>
                    <a:p>
                      <a:pPr algn="r" marR="318770">
                        <a:lnSpc>
                          <a:spcPts val="1635"/>
                        </a:lnSpc>
                        <a:spcBef>
                          <a:spcPts val="15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 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4769"/>
                </a:tc>
              </a:tr>
              <a:tr h="2381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dirty="0" sz="2000" spc="-5" b="1">
                          <a:solidFill>
                            <a:srgbClr val="A3053D"/>
                          </a:solidFill>
                          <a:latin typeface="Franklin Gothic Book"/>
                          <a:cs typeface="Franklin Gothic Book"/>
                        </a:rPr>
                        <a:t>Разработаны научным</a:t>
                      </a:r>
                      <a:r>
                        <a:rPr dirty="0" sz="2000" spc="-15" b="1">
                          <a:solidFill>
                            <a:srgbClr val="A3053D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A3053D"/>
                          </a:solidFill>
                          <a:latin typeface="Franklin Gothic Book"/>
                          <a:cs typeface="Franklin Gothic Book"/>
                        </a:rPr>
                        <a:t>сообществом: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5487670">
                        <a:lnSpc>
                          <a:spcPts val="1610"/>
                        </a:lnSpc>
                        <a:spcBef>
                          <a:spcPts val="1435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 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629285">
                        <a:lnSpc>
                          <a:spcPts val="1525"/>
                        </a:lnSpc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 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261792" y="8112707"/>
            <a:ext cx="903144" cy="10636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825872" y="8122030"/>
            <a:ext cx="845299" cy="10318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43266" y="8194240"/>
            <a:ext cx="983038" cy="8729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02886" y="8327608"/>
            <a:ext cx="2309471" cy="7443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4040" y="153415"/>
            <a:ext cx="271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10</a:t>
            </a: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84656" y="801979"/>
            <a:ext cx="5990590" cy="6774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7620" indent="324485">
              <a:lnSpc>
                <a:spcPct val="1055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Учитывая отсутствием объективных доказательств эффективности  применения выше указанных препаратов при COVID-19, назначение лечения  должно обязательно сопровождаться получением добровольного  информированного </a:t>
            </a:r>
            <a:r>
              <a:rPr dirty="0" sz="1400">
                <a:latin typeface="Times New Roman"/>
                <a:cs typeface="Times New Roman"/>
              </a:rPr>
              <a:t>согласия </a:t>
            </a:r>
            <a:r>
              <a:rPr dirty="0" sz="1400" spc="-5">
                <a:latin typeface="Times New Roman"/>
                <a:cs typeface="Times New Roman"/>
              </a:rPr>
              <a:t>пациента (или его законного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представителя).</a:t>
            </a:r>
            <a:endParaRPr sz="1400">
              <a:latin typeface="Times New Roman"/>
              <a:cs typeface="Times New Roman"/>
            </a:endParaRPr>
          </a:p>
          <a:p>
            <a:pPr marL="12700" marR="6985" indent="324485">
              <a:lnSpc>
                <a:spcPts val="1780"/>
              </a:lnSpc>
              <a:spcBef>
                <a:spcPts val="60"/>
              </a:spcBef>
              <a:tabLst>
                <a:tab pos="1184910" algn="l"/>
                <a:tab pos="2505710" algn="l"/>
                <a:tab pos="3023235" algn="l"/>
                <a:tab pos="3909695" algn="l"/>
                <a:tab pos="4900930" algn="l"/>
                <a:tab pos="5892165" algn="l"/>
              </a:tabLst>
            </a:pPr>
            <a:r>
              <a:rPr dirty="0" sz="1400">
                <a:latin typeface="Times New Roman"/>
                <a:cs typeface="Times New Roman"/>
              </a:rPr>
              <a:t>Со</a:t>
            </a:r>
            <a:r>
              <a:rPr dirty="0" sz="1400" spc="-5">
                <a:latin typeface="Times New Roman"/>
                <a:cs typeface="Times New Roman"/>
              </a:rPr>
              <a:t>гл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но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оме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да</a:t>
            </a:r>
            <a:r>
              <a:rPr dirty="0" sz="1400" spc="-10">
                <a:latin typeface="Times New Roman"/>
                <a:cs typeface="Times New Roman"/>
              </a:rPr>
              <a:t>ц</a:t>
            </a:r>
            <a:r>
              <a:rPr dirty="0" sz="1400">
                <a:latin typeface="Times New Roman"/>
                <a:cs typeface="Times New Roman"/>
              </a:rPr>
              <a:t>иям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З,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мо</a:t>
            </a:r>
            <a:r>
              <a:rPr dirty="0" sz="1400" spc="-10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но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10">
                <a:latin typeface="Times New Roman"/>
                <a:cs typeface="Times New Roman"/>
              </a:rPr>
              <a:t>ч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еп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ра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ов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с  </a:t>
            </a:r>
            <a:r>
              <a:rPr dirty="0" sz="1400" spc="-5">
                <a:latin typeface="Times New Roman"/>
                <a:cs typeface="Times New Roman"/>
              </a:rPr>
              <a:t>предполагаемой этиотропной эффективностью «off-label» </a:t>
            </a:r>
            <a:r>
              <a:rPr dirty="0" sz="1400">
                <a:latin typeface="Times New Roman"/>
                <a:cs typeface="Times New Roman"/>
              </a:rPr>
              <a:t>(то есть</a:t>
            </a:r>
            <a:r>
              <a:rPr dirty="0" sz="1400" spc="-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применение</a:t>
            </a:r>
            <a:endParaRPr sz="1400">
              <a:latin typeface="Times New Roman"/>
              <a:cs typeface="Times New Roman"/>
            </a:endParaRPr>
          </a:p>
          <a:p>
            <a:pPr marL="12700" marR="10160">
              <a:lnSpc>
                <a:spcPts val="1760"/>
              </a:lnSpc>
              <a:spcBef>
                <a:spcPts val="10"/>
              </a:spcBef>
              <a:tabLst>
                <a:tab pos="228600" algn="l"/>
                <a:tab pos="1376680" algn="l"/>
                <a:tab pos="1988820" algn="l"/>
                <a:tab pos="2301240" algn="l"/>
                <a:tab pos="3496945" algn="l"/>
                <a:tab pos="4531995" algn="l"/>
                <a:tab pos="4854575" algn="l"/>
              </a:tabLst>
            </a:pP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ме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ц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ой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ль</a:t>
            </a:r>
            <a:r>
              <a:rPr dirty="0" sz="1400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от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етс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25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ет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инстр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>
                <a:latin typeface="Times New Roman"/>
                <a:cs typeface="Times New Roman"/>
              </a:rPr>
              <a:t>ии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ц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ому  </a:t>
            </a:r>
            <a:r>
              <a:rPr dirty="0" sz="1400" spc="-5">
                <a:latin typeface="Times New Roman"/>
                <a:cs typeface="Times New Roman"/>
              </a:rPr>
              <a:t>применению),  при  этом  их  применение  должно  соответствовать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этическим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1770"/>
              </a:lnSpc>
              <a:spcBef>
                <a:spcPts val="10"/>
              </a:spcBef>
              <a:tabLst>
                <a:tab pos="850265" algn="l"/>
                <a:tab pos="2010410" algn="l"/>
                <a:tab pos="2319655" algn="l"/>
                <a:tab pos="2458085" algn="l"/>
                <a:tab pos="3053715" algn="l"/>
                <a:tab pos="3364229" algn="l"/>
                <a:tab pos="4780915" algn="l"/>
                <a:tab pos="5170805" algn="l"/>
              </a:tabLst>
            </a:pP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рмам,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ом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ва</a:t>
            </a:r>
            <a:r>
              <a:rPr dirty="0" sz="1400" spc="-1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ым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З,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ос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ществ</a:t>
            </a:r>
            <a:r>
              <a:rPr dirty="0" sz="1400" spc="-1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яться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ос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Федерального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закона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от	21	</a:t>
            </a:r>
            <a:r>
              <a:rPr dirty="0" sz="1400" spc="-5">
                <a:latin typeface="Times New Roman"/>
                <a:cs typeface="Times New Roman"/>
              </a:rPr>
              <a:t>ноября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2011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г.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№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323-ФЗ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«Об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основах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охраны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1760"/>
              </a:lnSpc>
              <a:spcBef>
                <a:spcPts val="10"/>
              </a:spcBef>
              <a:tabLst>
                <a:tab pos="692150" algn="l"/>
                <a:tab pos="1214120" algn="l"/>
                <a:tab pos="1497330" algn="l"/>
                <a:tab pos="1833880" algn="l"/>
                <a:tab pos="2468880" algn="l"/>
                <a:tab pos="2942590" algn="l"/>
                <a:tab pos="3957320" algn="l"/>
                <a:tab pos="5263515" algn="l"/>
              </a:tabLst>
            </a:pPr>
            <a:r>
              <a:rPr dirty="0" sz="1400" spc="-5">
                <a:latin typeface="Times New Roman"/>
                <a:cs typeface="Times New Roman"/>
              </a:rPr>
              <a:t>здоровья граждан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Российской Федерации», Федерального закона </a:t>
            </a:r>
            <a:r>
              <a:rPr dirty="0" sz="1400">
                <a:latin typeface="Times New Roman"/>
                <a:cs typeface="Times New Roman"/>
              </a:rPr>
              <a:t>от </a:t>
            </a:r>
            <a:r>
              <a:rPr dirty="0" sz="1400" spc="-5">
                <a:latin typeface="Times New Roman"/>
                <a:cs typeface="Times New Roman"/>
              </a:rPr>
              <a:t>12  </a:t>
            </a:r>
            <a:r>
              <a:rPr dirty="0" sz="1400">
                <a:latin typeface="Times New Roman"/>
                <a:cs typeface="Times New Roman"/>
              </a:rPr>
              <a:t>ап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еля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-1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№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6</a:t>
            </a:r>
            <a:r>
              <a:rPr dirty="0" sz="1400" spc="15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0">
                <a:latin typeface="Times New Roman"/>
                <a:cs typeface="Times New Roman"/>
              </a:rPr>
              <a:t>Ф</a:t>
            </a:r>
            <a:r>
              <a:rPr dirty="0" sz="1400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«О</a:t>
            </a:r>
            <a:r>
              <a:rPr dirty="0" sz="140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б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аще</a:t>
            </a:r>
            <a:r>
              <a:rPr dirty="0" sz="1400" spc="-10">
                <a:latin typeface="Times New Roman"/>
                <a:cs typeface="Times New Roman"/>
              </a:rPr>
              <a:t>ни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екарс</a:t>
            </a:r>
            <a:r>
              <a:rPr dirty="0" sz="1400" spc="-20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венн</a:t>
            </a:r>
            <a:r>
              <a:rPr dirty="0" sz="1400" spc="-10">
                <a:latin typeface="Times New Roman"/>
                <a:cs typeface="Times New Roman"/>
              </a:rPr>
              <a:t>ы</a:t>
            </a:r>
            <a:r>
              <a:rPr dirty="0" sz="1400">
                <a:latin typeface="Times New Roman"/>
                <a:cs typeface="Times New Roman"/>
              </a:rPr>
              <a:t>х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дств</a:t>
            </a:r>
            <a:r>
              <a:rPr dirty="0" sz="1400" spc="-10">
                <a:latin typeface="Times New Roman"/>
                <a:cs typeface="Times New Roman"/>
              </a:rPr>
              <a:t>»</a:t>
            </a:r>
            <a:r>
              <a:rPr dirty="0" sz="140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Национального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стандарта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Российской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Федерации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ГОСТ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ИСО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14155-2014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54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«Надлежащая клиническая </a:t>
            </a:r>
            <a:r>
              <a:rPr dirty="0" sz="1400">
                <a:latin typeface="Times New Roman"/>
                <a:cs typeface="Times New Roman"/>
              </a:rPr>
              <a:t>практика», </a:t>
            </a:r>
            <a:r>
              <a:rPr dirty="0" sz="1400" spc="-5">
                <a:latin typeface="Times New Roman"/>
                <a:cs typeface="Times New Roman"/>
              </a:rPr>
              <a:t>приказа Министерства  здравоохранения Российской Федерации </a:t>
            </a:r>
            <a:r>
              <a:rPr dirty="0" sz="1400">
                <a:latin typeface="Times New Roman"/>
                <a:cs typeface="Times New Roman"/>
              </a:rPr>
              <a:t>от 1 </a:t>
            </a:r>
            <a:r>
              <a:rPr dirty="0" sz="1400" spc="-5">
                <a:latin typeface="Times New Roman"/>
                <a:cs typeface="Times New Roman"/>
              </a:rPr>
              <a:t>апреля 2016 г. </a:t>
            </a:r>
            <a:r>
              <a:rPr dirty="0" sz="1400">
                <a:latin typeface="Times New Roman"/>
                <a:cs typeface="Times New Roman"/>
              </a:rPr>
              <a:t>№ </a:t>
            </a:r>
            <a:r>
              <a:rPr dirty="0" sz="1400" spc="-5">
                <a:latin typeface="Times New Roman"/>
                <a:cs typeface="Times New Roman"/>
              </a:rPr>
              <a:t>200н «Об  утверждении правил </a:t>
            </a:r>
            <a:r>
              <a:rPr dirty="0" sz="1400">
                <a:latin typeface="Times New Roman"/>
                <a:cs typeface="Times New Roman"/>
              </a:rPr>
              <a:t>надлежащей </a:t>
            </a:r>
            <a:r>
              <a:rPr dirty="0" sz="1400" spc="-5">
                <a:latin typeface="Times New Roman"/>
                <a:cs typeface="Times New Roman"/>
              </a:rPr>
              <a:t>клинической практики» (зарегистрирован  Министерством юстиции Российской Федерации </a:t>
            </a:r>
            <a:r>
              <a:rPr dirty="0" sz="1400">
                <a:latin typeface="Times New Roman"/>
                <a:cs typeface="Times New Roman"/>
              </a:rPr>
              <a:t>23 </a:t>
            </a:r>
            <a:r>
              <a:rPr dirty="0" sz="1400" spc="-5">
                <a:latin typeface="Times New Roman"/>
                <a:cs typeface="Times New Roman"/>
              </a:rPr>
              <a:t>августа 2016 </a:t>
            </a:r>
            <a:r>
              <a:rPr dirty="0" sz="1400" spc="10">
                <a:latin typeface="Times New Roman"/>
                <a:cs typeface="Times New Roman"/>
              </a:rPr>
              <a:t>г.,  </a:t>
            </a:r>
            <a:r>
              <a:rPr dirty="0" sz="1400" spc="-5">
                <a:latin typeface="Times New Roman"/>
                <a:cs typeface="Times New Roman"/>
              </a:rPr>
              <a:t>регистрационный </a:t>
            </a:r>
            <a:r>
              <a:rPr dirty="0" sz="1400">
                <a:latin typeface="Times New Roman"/>
                <a:cs typeface="Times New Roman"/>
              </a:rPr>
              <a:t>№ </a:t>
            </a:r>
            <a:r>
              <a:rPr dirty="0" sz="1400" spc="-5">
                <a:latin typeface="Times New Roman"/>
                <a:cs typeface="Times New Roman"/>
              </a:rPr>
              <a:t>43357), Хельсинкской декларации Всемирной  медицинской ассоциации (ВМА) об этических принципах проведения  исследований </a:t>
            </a:r>
            <a:r>
              <a:rPr dirty="0" sz="1400">
                <a:latin typeface="Times New Roman"/>
                <a:cs typeface="Times New Roman"/>
              </a:rPr>
              <a:t>с участием человека в </a:t>
            </a:r>
            <a:r>
              <a:rPr dirty="0" sz="1400" spc="-5">
                <a:latin typeface="Times New Roman"/>
                <a:cs typeface="Times New Roman"/>
              </a:rPr>
              <a:t>качестве субъекта, декларированных </a:t>
            </a:r>
            <a:r>
              <a:rPr dirty="0" sz="1400">
                <a:latin typeface="Times New Roman"/>
                <a:cs typeface="Times New Roman"/>
              </a:rPr>
              <a:t>на  </a:t>
            </a:r>
            <a:r>
              <a:rPr dirty="0" sz="1400" spc="-5">
                <a:latin typeface="Times New Roman"/>
                <a:cs typeface="Times New Roman"/>
              </a:rPr>
              <a:t>64-ой Генеральной </a:t>
            </a:r>
            <a:r>
              <a:rPr dirty="0" sz="1400">
                <a:latin typeface="Times New Roman"/>
                <a:cs typeface="Times New Roman"/>
              </a:rPr>
              <a:t>ассамблее ВМА, </a:t>
            </a:r>
            <a:r>
              <a:rPr dirty="0" sz="1400" spc="-5">
                <a:latin typeface="Times New Roman"/>
                <a:cs typeface="Times New Roman"/>
              </a:rPr>
              <a:t>Форталеза, Бразилия, 2013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год.</a:t>
            </a:r>
            <a:endParaRPr sz="1400">
              <a:latin typeface="Times New Roman"/>
              <a:cs typeface="Times New Roman"/>
            </a:endParaRPr>
          </a:p>
          <a:p>
            <a:pPr algn="just" marL="12700" indent="324485">
              <a:lnSpc>
                <a:spcPct val="100000"/>
              </a:lnSpc>
              <a:spcBef>
                <a:spcPts val="85"/>
              </a:spcBef>
            </a:pPr>
            <a:r>
              <a:rPr dirty="0" sz="1400">
                <a:latin typeface="Times New Roman"/>
                <a:cs typeface="Times New Roman"/>
              </a:rPr>
              <a:t>Вышеуказанная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практика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оценки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целесообразности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применения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054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лекарственных препаратов вне показаний, указанных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инструкции по  медицинскому применению, является общепризнанной </a:t>
            </a:r>
            <a:r>
              <a:rPr dirty="0" sz="1400">
                <a:latin typeface="Times New Roman"/>
                <a:cs typeface="Times New Roman"/>
              </a:rPr>
              <a:t>в мире. В </a:t>
            </a:r>
            <a:r>
              <a:rPr dirty="0" sz="1400" spc="-5">
                <a:latin typeface="Times New Roman"/>
                <a:cs typeface="Times New Roman"/>
              </a:rPr>
              <a:t>текущих  </a:t>
            </a:r>
            <a:r>
              <a:rPr dirty="0" sz="1400">
                <a:latin typeface="Times New Roman"/>
                <a:cs typeface="Times New Roman"/>
              </a:rPr>
              <a:t>условиях </a:t>
            </a:r>
            <a:r>
              <a:rPr dirty="0" sz="1400" spc="-5">
                <a:latin typeface="Times New Roman"/>
                <a:cs typeface="Times New Roman"/>
              </a:rPr>
              <a:t>распространения новой коронавирусной инфекции COVID-19 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ограниченности доказательной </a:t>
            </a:r>
            <a:r>
              <a:rPr dirty="0" sz="1400">
                <a:latin typeface="Times New Roman"/>
                <a:cs typeface="Times New Roman"/>
              </a:rPr>
              <a:t>базы </a:t>
            </a:r>
            <a:r>
              <a:rPr dirty="0" sz="1400" spc="-5">
                <a:latin typeface="Times New Roman"/>
                <a:cs typeface="Times New Roman"/>
              </a:rPr>
              <a:t>по </a:t>
            </a:r>
            <a:r>
              <a:rPr dirty="0" sz="1400">
                <a:latin typeface="Times New Roman"/>
                <a:cs typeface="Times New Roman"/>
              </a:rPr>
              <a:t>лечению COVID-19, </a:t>
            </a:r>
            <a:r>
              <a:rPr dirty="0" sz="1400" spc="-5">
                <a:latin typeface="Times New Roman"/>
                <a:cs typeface="Times New Roman"/>
              </a:rPr>
              <a:t>использование  препаратов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режиме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«off-label»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для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оказания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медицинской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помощи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пациентам  </a:t>
            </a: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-5">
                <a:latin typeface="Times New Roman"/>
                <a:cs typeface="Times New Roman"/>
              </a:rPr>
              <a:t>COVID-19 базируется </a:t>
            </a:r>
            <a:r>
              <a:rPr dirty="0" sz="1400">
                <a:latin typeface="Times New Roman"/>
                <a:cs typeface="Times New Roman"/>
              </a:rPr>
              <a:t>на </a:t>
            </a:r>
            <a:r>
              <a:rPr dirty="0" sz="1400" spc="-5">
                <a:latin typeface="Times New Roman"/>
                <a:cs typeface="Times New Roman"/>
              </a:rPr>
              <a:t>международных рекомендациях, 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-5">
                <a:latin typeface="Times New Roman"/>
                <a:cs typeface="Times New Roman"/>
              </a:rPr>
              <a:t>также  согласованных экспертных </a:t>
            </a:r>
            <a:r>
              <a:rPr dirty="0" sz="1400">
                <a:latin typeface="Times New Roman"/>
                <a:cs typeface="Times New Roman"/>
              </a:rPr>
              <a:t>мнениях, </a:t>
            </a:r>
            <a:r>
              <a:rPr dirty="0" sz="1400" spc="-5">
                <a:latin typeface="Times New Roman"/>
                <a:cs typeface="Times New Roman"/>
              </a:rPr>
              <a:t>основанных </a:t>
            </a:r>
            <a:r>
              <a:rPr dirty="0" sz="1400">
                <a:latin typeface="Times New Roman"/>
                <a:cs typeface="Times New Roman"/>
              </a:rPr>
              <a:t>на </a:t>
            </a:r>
            <a:r>
              <a:rPr dirty="0" sz="1400" spc="-5">
                <a:latin typeface="Times New Roman"/>
                <a:cs typeface="Times New Roman"/>
              </a:rPr>
              <a:t>оценке </a:t>
            </a:r>
            <a:r>
              <a:rPr dirty="0" sz="1400">
                <a:latin typeface="Times New Roman"/>
                <a:cs typeface="Times New Roman"/>
              </a:rPr>
              <a:t>степени </a:t>
            </a:r>
            <a:r>
              <a:rPr dirty="0" sz="1400" spc="-5">
                <a:latin typeface="Times New Roman"/>
                <a:cs typeface="Times New Roman"/>
              </a:rPr>
              <a:t>пользы 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риска при использовании терапии </a:t>
            </a:r>
            <a:r>
              <a:rPr dirty="0" sz="1400">
                <a:latin typeface="Times New Roman"/>
                <a:cs typeface="Times New Roman"/>
              </a:rPr>
              <a:t>в режиме</a:t>
            </a:r>
            <a:r>
              <a:rPr dirty="0" sz="1400" spc="-5">
                <a:latin typeface="Times New Roman"/>
                <a:cs typeface="Times New Roman"/>
              </a:rPr>
              <a:t> «off-label».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4040" y="153415"/>
            <a:ext cx="271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11</a:t>
            </a: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9124" y="799845"/>
            <a:ext cx="296799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СПИСОК</a:t>
            </a:r>
            <a:r>
              <a:rPr dirty="0" spc="-70"/>
              <a:t> </a:t>
            </a:r>
            <a:r>
              <a:rPr dirty="0" spc="-5"/>
              <a:t>ЛИТЕРАТУРЫ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67536" y="1286001"/>
            <a:ext cx="5876925" cy="83635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39395" indent="-227329">
              <a:lnSpc>
                <a:spcPts val="1645"/>
              </a:lnSpc>
              <a:spcBef>
                <a:spcPts val="100"/>
              </a:spcBef>
              <a:buAutoNum type="arabicPeriod"/>
              <a:tabLst>
                <a:tab pos="240029" algn="l"/>
              </a:tabLst>
            </a:pPr>
            <a:r>
              <a:rPr dirty="0" sz="1400" spc="30">
                <a:latin typeface="Times New Roman"/>
                <a:cs typeface="Times New Roman"/>
              </a:rPr>
              <a:t>Временные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методические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рекомендации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Минздрава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России</a:t>
            </a:r>
            <a:endParaRPr sz="1400">
              <a:latin typeface="Times New Roman"/>
              <a:cs typeface="Times New Roman"/>
            </a:endParaRPr>
          </a:p>
          <a:p>
            <a:pPr algn="just" marL="239395" marR="11430">
              <a:lnSpc>
                <a:spcPts val="1610"/>
              </a:lnSpc>
              <a:spcBef>
                <a:spcPts val="80"/>
              </a:spcBef>
            </a:pPr>
            <a:r>
              <a:rPr dirty="0" sz="1400" spc="30">
                <a:latin typeface="Times New Roman"/>
                <a:cs typeface="Times New Roman"/>
              </a:rPr>
              <a:t>«Профилактика,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диагностика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и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лечение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новой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коронавирусной  инфекции (COVID-19), </a:t>
            </a:r>
            <a:r>
              <a:rPr dirty="0" sz="1400" spc="15">
                <a:latin typeface="Times New Roman"/>
                <a:cs typeface="Times New Roman"/>
              </a:rPr>
              <a:t>г. </a:t>
            </a:r>
            <a:r>
              <a:rPr dirty="0" sz="1400" spc="30">
                <a:latin typeface="Times New Roman"/>
                <a:cs typeface="Times New Roman"/>
              </a:rPr>
              <a:t>Москва, 2020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г.</a:t>
            </a:r>
            <a:endParaRPr sz="1400">
              <a:latin typeface="Times New Roman"/>
              <a:cs typeface="Times New Roman"/>
            </a:endParaRPr>
          </a:p>
          <a:p>
            <a:pPr algn="just" marL="239395" marR="5715" indent="-227329">
              <a:lnSpc>
                <a:spcPct val="96100"/>
              </a:lnSpc>
              <a:spcBef>
                <a:spcPts val="550"/>
              </a:spcBef>
              <a:buAutoNum type="arabicPeriod" startAt="2"/>
              <a:tabLst>
                <a:tab pos="240029" algn="l"/>
              </a:tabLst>
            </a:pPr>
            <a:r>
              <a:rPr dirty="0" sz="1400" spc="30">
                <a:latin typeface="Times New Roman"/>
                <a:cs typeface="Times New Roman"/>
              </a:rPr>
              <a:t>Временные рекомендации </a:t>
            </a:r>
            <a:r>
              <a:rPr dirty="0" sz="1400" spc="35">
                <a:latin typeface="Times New Roman"/>
                <a:cs typeface="Times New Roman"/>
              </a:rPr>
              <a:t>по </a:t>
            </a:r>
            <a:r>
              <a:rPr dirty="0" sz="1400" spc="30">
                <a:latin typeface="Times New Roman"/>
                <a:cs typeface="Times New Roman"/>
              </a:rPr>
              <a:t>профилактике, диагностике и лечению  коронавирусной инфекции, вызванной </a:t>
            </a:r>
            <a:r>
              <a:rPr dirty="0" sz="1400" spc="35">
                <a:latin typeface="Times New Roman"/>
                <a:cs typeface="Times New Roman"/>
              </a:rPr>
              <a:t>SARS-CoV-2 </a:t>
            </a:r>
            <a:r>
              <a:rPr dirty="0" sz="1400" spc="30">
                <a:latin typeface="Times New Roman"/>
                <a:cs typeface="Times New Roman"/>
              </a:rPr>
              <a:t>Департамента  здравоохранения </a:t>
            </a:r>
            <a:r>
              <a:rPr dirty="0" sz="1400" spc="15">
                <a:latin typeface="Times New Roman"/>
                <a:cs typeface="Times New Roman"/>
              </a:rPr>
              <a:t>г. </a:t>
            </a:r>
            <a:r>
              <a:rPr dirty="0" sz="1400" spc="30">
                <a:latin typeface="Times New Roman"/>
                <a:cs typeface="Times New Roman"/>
              </a:rPr>
              <a:t>Москвы, 2020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г.</a:t>
            </a:r>
            <a:endParaRPr sz="1400">
              <a:latin typeface="Times New Roman"/>
              <a:cs typeface="Times New Roman"/>
            </a:endParaRPr>
          </a:p>
          <a:p>
            <a:pPr algn="just" marL="239395" indent="-227329">
              <a:lnSpc>
                <a:spcPct val="100000"/>
              </a:lnSpc>
              <a:spcBef>
                <a:spcPts val="525"/>
              </a:spcBef>
              <a:buAutoNum type="arabicPeriod" startAt="2"/>
              <a:tabLst>
                <a:tab pos="240029" algn="l"/>
              </a:tabLst>
            </a:pPr>
            <a:r>
              <a:rPr dirty="0" sz="1400" spc="30">
                <a:latin typeface="Times New Roman"/>
                <a:cs typeface="Times New Roman"/>
              </a:rPr>
              <a:t>Федеральные клинические рекомендации «Грипп у взрослых»,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2017г.</a:t>
            </a:r>
            <a:endParaRPr sz="1400">
              <a:latin typeface="Times New Roman"/>
              <a:cs typeface="Times New Roman"/>
            </a:endParaRPr>
          </a:p>
          <a:p>
            <a:pPr algn="just" marL="239395" marR="5080" indent="-227329">
              <a:lnSpc>
                <a:spcPts val="1610"/>
              </a:lnSpc>
              <a:spcBef>
                <a:spcPts val="645"/>
              </a:spcBef>
              <a:buAutoNum type="arabicPeriod" startAt="2"/>
              <a:tabLst>
                <a:tab pos="240029" algn="l"/>
              </a:tabLst>
            </a:pPr>
            <a:r>
              <a:rPr dirty="0" sz="1400" spc="30">
                <a:latin typeface="Times New Roman"/>
                <a:cs typeface="Times New Roman"/>
              </a:rPr>
              <a:t>Клинико-эпидемиологическая характеристика гриппа в </a:t>
            </a:r>
            <a:r>
              <a:rPr dirty="0" sz="1400" spc="35">
                <a:latin typeface="Times New Roman"/>
                <a:cs typeface="Times New Roman"/>
              </a:rPr>
              <a:t>2015–2016 </a:t>
            </a:r>
            <a:r>
              <a:rPr dirty="0" sz="1400" spc="30">
                <a:latin typeface="Times New Roman"/>
                <a:cs typeface="Times New Roman"/>
              </a:rPr>
              <a:t>и 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2016–2017 </a:t>
            </a:r>
            <a:r>
              <a:rPr dirty="0" sz="1400" spc="20">
                <a:latin typeface="Times New Roman"/>
                <a:cs typeface="Times New Roman"/>
              </a:rPr>
              <a:t>гг. </a:t>
            </a:r>
            <a:r>
              <a:rPr dirty="0" sz="1400" spc="30">
                <a:latin typeface="Times New Roman"/>
                <a:cs typeface="Times New Roman"/>
              </a:rPr>
              <a:t>/Брико </a:t>
            </a:r>
            <a:r>
              <a:rPr dirty="0" sz="1400" spc="25">
                <a:latin typeface="Times New Roman"/>
                <a:cs typeface="Times New Roman"/>
              </a:rPr>
              <a:t>Н.И., </a:t>
            </a:r>
            <a:r>
              <a:rPr dirty="0" sz="1400" spc="30">
                <a:latin typeface="Times New Roman"/>
                <a:cs typeface="Times New Roman"/>
              </a:rPr>
              <a:t>Салтыкова </a:t>
            </a:r>
            <a:r>
              <a:rPr dirty="0" sz="1400" spc="20">
                <a:latin typeface="Times New Roman"/>
                <a:cs typeface="Times New Roman"/>
              </a:rPr>
              <a:t>Т.С., </a:t>
            </a:r>
            <a:r>
              <a:rPr dirty="0" sz="1400" spc="30">
                <a:latin typeface="Times New Roman"/>
                <a:cs typeface="Times New Roman"/>
              </a:rPr>
              <a:t>Герасимов </a:t>
            </a:r>
            <a:r>
              <a:rPr dirty="0" sz="1400" spc="25">
                <a:latin typeface="Times New Roman"/>
                <a:cs typeface="Times New Roman"/>
              </a:rPr>
              <a:t>А.Н., </a:t>
            </a:r>
            <a:r>
              <a:rPr dirty="0" sz="1400" spc="30">
                <a:latin typeface="Times New Roman"/>
                <a:cs typeface="Times New Roman"/>
              </a:rPr>
              <a:t>Суранова  </a:t>
            </a:r>
            <a:r>
              <a:rPr dirty="0" sz="1400" spc="20">
                <a:latin typeface="Times New Roman"/>
                <a:cs typeface="Times New Roman"/>
              </a:rPr>
              <a:t>Т.Г., </a:t>
            </a:r>
            <a:r>
              <a:rPr dirty="0" sz="1400" spc="30">
                <a:latin typeface="Times New Roman"/>
                <a:cs typeface="Times New Roman"/>
              </a:rPr>
              <a:t>Поздняков  </a:t>
            </a:r>
            <a:r>
              <a:rPr dirty="0" sz="1400" spc="25">
                <a:latin typeface="Times New Roman"/>
                <a:cs typeface="Times New Roman"/>
              </a:rPr>
              <a:t>А.А., </a:t>
            </a:r>
            <a:r>
              <a:rPr dirty="0" sz="1400" spc="30">
                <a:latin typeface="Times New Roman"/>
                <a:cs typeface="Times New Roman"/>
              </a:rPr>
              <a:t>Жигарловский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Б.А./Ж.Эпидемиология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и  инфекционные болезни. Актуальные вопросы </a:t>
            </a:r>
            <a:r>
              <a:rPr dirty="0" sz="1400" spc="60">
                <a:latin typeface="Times New Roman"/>
                <a:cs typeface="Times New Roman"/>
              </a:rPr>
              <a:t>№ </a:t>
            </a:r>
            <a:r>
              <a:rPr dirty="0" sz="1400" spc="20">
                <a:latin typeface="Times New Roman"/>
                <a:cs typeface="Times New Roman"/>
              </a:rPr>
              <a:t>4. </a:t>
            </a:r>
            <a:r>
              <a:rPr dirty="0" sz="1400" spc="25">
                <a:latin typeface="Times New Roman"/>
                <a:cs typeface="Times New Roman"/>
              </a:rPr>
              <a:t>2017.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с.4-13</a:t>
            </a:r>
            <a:endParaRPr sz="1400">
              <a:latin typeface="Times New Roman"/>
              <a:cs typeface="Times New Roman"/>
            </a:endParaRPr>
          </a:p>
          <a:p>
            <a:pPr algn="just" marL="239395" marR="10160" indent="-227329">
              <a:lnSpc>
                <a:spcPts val="1610"/>
              </a:lnSpc>
              <a:spcBef>
                <a:spcPts val="605"/>
              </a:spcBef>
              <a:buAutoNum type="arabicPeriod" startAt="2"/>
              <a:tabLst>
                <a:tab pos="240029" algn="l"/>
              </a:tabLst>
            </a:pPr>
            <a:r>
              <a:rPr dirty="0" sz="1400" spc="30">
                <a:latin typeface="Times New Roman"/>
                <a:cs typeface="Times New Roman"/>
              </a:rPr>
              <a:t>Острые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респираторные </a:t>
            </a:r>
            <a:r>
              <a:rPr dirty="0" sz="1400" spc="25">
                <a:latin typeface="Times New Roman"/>
                <a:cs typeface="Times New Roman"/>
              </a:rPr>
              <a:t>заболевания, </a:t>
            </a:r>
            <a:r>
              <a:rPr dirty="0" sz="1400" spc="30">
                <a:latin typeface="Times New Roman"/>
                <a:cs typeface="Times New Roman"/>
              </a:rPr>
              <a:t>особенности </a:t>
            </a:r>
            <a:r>
              <a:rPr dirty="0" sz="1400" spc="25">
                <a:latin typeface="Times New Roman"/>
                <a:cs typeface="Times New Roman"/>
              </a:rPr>
              <a:t>течения,  </a:t>
            </a:r>
            <a:r>
              <a:rPr dirty="0" sz="1400" spc="30">
                <a:latin typeface="Times New Roman"/>
                <a:cs typeface="Times New Roman"/>
              </a:rPr>
              <a:t>медикаментозная </a:t>
            </a:r>
            <a:r>
              <a:rPr dirty="0" sz="1400" spc="25">
                <a:latin typeface="Times New Roman"/>
                <a:cs typeface="Times New Roman"/>
              </a:rPr>
              <a:t>терапия </a:t>
            </a:r>
            <a:r>
              <a:rPr dirty="0" sz="1400" spc="30">
                <a:latin typeface="Times New Roman"/>
                <a:cs typeface="Times New Roman"/>
              </a:rPr>
              <a:t>/Орлова </a:t>
            </a:r>
            <a:r>
              <a:rPr dirty="0" sz="1400" spc="25">
                <a:latin typeface="Times New Roman"/>
                <a:cs typeface="Times New Roman"/>
              </a:rPr>
              <a:t>Н.В., </a:t>
            </a:r>
            <a:r>
              <a:rPr dirty="0" sz="1400" spc="30">
                <a:latin typeface="Times New Roman"/>
                <a:cs typeface="Times New Roman"/>
              </a:rPr>
              <a:t>Суранова Т.Г./Медицинский  </a:t>
            </a:r>
            <a:r>
              <a:rPr dirty="0" sz="1400" spc="25">
                <a:latin typeface="Times New Roman"/>
                <a:cs typeface="Times New Roman"/>
              </a:rPr>
              <a:t>совет. 2018. </a:t>
            </a:r>
            <a:r>
              <a:rPr dirty="0" sz="1400" spc="35">
                <a:latin typeface="Times New Roman"/>
                <a:cs typeface="Times New Roman"/>
              </a:rPr>
              <a:t>№15. </a:t>
            </a:r>
            <a:r>
              <a:rPr dirty="0" sz="1400" spc="25">
                <a:latin typeface="Times New Roman"/>
                <a:cs typeface="Times New Roman"/>
              </a:rPr>
              <a:t>с.82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-88</a:t>
            </a:r>
            <a:endParaRPr sz="1400">
              <a:latin typeface="Times New Roman"/>
              <a:cs typeface="Times New Roman"/>
            </a:endParaRPr>
          </a:p>
          <a:p>
            <a:pPr algn="just" marL="239395" marR="10160" indent="-227329">
              <a:lnSpc>
                <a:spcPct val="95900"/>
              </a:lnSpc>
              <a:spcBef>
                <a:spcPts val="550"/>
              </a:spcBef>
              <a:buAutoNum type="arabicPeriod" startAt="2"/>
              <a:tabLst>
                <a:tab pos="240029" algn="l"/>
              </a:tabLst>
            </a:pPr>
            <a:r>
              <a:rPr dirty="0" sz="1400" spc="30">
                <a:latin typeface="Times New Roman"/>
                <a:cs typeface="Times New Roman"/>
              </a:rPr>
              <a:t>Методические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рекомендации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Департамента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здравоохранения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г.  </a:t>
            </a:r>
            <a:r>
              <a:rPr dirty="0" sz="1400" spc="35">
                <a:latin typeface="Times New Roman"/>
                <a:cs typeface="Times New Roman"/>
              </a:rPr>
              <a:t>Москвы </a:t>
            </a:r>
            <a:r>
              <a:rPr dirty="0" sz="1400" spc="30">
                <a:latin typeface="Times New Roman"/>
                <a:cs typeface="Times New Roman"/>
              </a:rPr>
              <a:t>«Грипп и другие острые респираторные вирусные инфекции:  принципы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выбора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препаратов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для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лечения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(доказательная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медицина)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и  схемы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назначения, </a:t>
            </a:r>
            <a:r>
              <a:rPr dirty="0" sz="1400" spc="30">
                <a:latin typeface="Times New Roman"/>
                <a:cs typeface="Times New Roman"/>
              </a:rPr>
              <a:t>алгоритмы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оказания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медицинской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помощи  </a:t>
            </a:r>
            <a:r>
              <a:rPr dirty="0" sz="1400" spc="30">
                <a:latin typeface="Times New Roman"/>
                <a:cs typeface="Times New Roman"/>
              </a:rPr>
              <a:t>больным. Специфическая профилактика </a:t>
            </a:r>
            <a:r>
              <a:rPr dirty="0" sz="1400" spc="25">
                <a:latin typeface="Times New Roman"/>
                <a:cs typeface="Times New Roman"/>
              </a:rPr>
              <a:t>гриппа», </a:t>
            </a:r>
            <a:r>
              <a:rPr dirty="0" sz="1400" spc="15">
                <a:latin typeface="Times New Roman"/>
                <a:cs typeface="Times New Roman"/>
              </a:rPr>
              <a:t>г. </a:t>
            </a:r>
            <a:r>
              <a:rPr dirty="0" sz="1400" spc="30">
                <a:latin typeface="Times New Roman"/>
                <a:cs typeface="Times New Roman"/>
              </a:rPr>
              <a:t>Москва, 2019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г.</a:t>
            </a:r>
            <a:endParaRPr sz="1400">
              <a:latin typeface="Times New Roman"/>
              <a:cs typeface="Times New Roman"/>
            </a:endParaRPr>
          </a:p>
          <a:p>
            <a:pPr algn="just" marL="239395" marR="5715" indent="-227329">
              <a:lnSpc>
                <a:spcPts val="1610"/>
              </a:lnSpc>
              <a:spcBef>
                <a:spcPts val="640"/>
              </a:spcBef>
              <a:buAutoNum type="arabicPeriod" startAt="2"/>
              <a:tabLst>
                <a:tab pos="240029" algn="l"/>
              </a:tabLst>
            </a:pPr>
            <a:r>
              <a:rPr dirty="0" sz="1400" spc="25">
                <a:latin typeface="Times New Roman"/>
                <a:cs typeface="Times New Roman"/>
              </a:rPr>
              <a:t>Colson, </a:t>
            </a:r>
            <a:r>
              <a:rPr dirty="0" sz="1400" spc="20">
                <a:latin typeface="Times New Roman"/>
                <a:cs typeface="Times New Roman"/>
              </a:rPr>
              <a:t>P., </a:t>
            </a:r>
            <a:r>
              <a:rPr dirty="0" sz="1400" spc="25">
                <a:latin typeface="Times New Roman"/>
                <a:cs typeface="Times New Roman"/>
              </a:rPr>
              <a:t>Rolain, </a:t>
            </a:r>
            <a:r>
              <a:rPr dirty="0" sz="1400" spc="20">
                <a:latin typeface="Times New Roman"/>
                <a:cs typeface="Times New Roman"/>
              </a:rPr>
              <a:t>J.M., </a:t>
            </a:r>
            <a:r>
              <a:rPr dirty="0" sz="1400" spc="25">
                <a:latin typeface="Times New Roman"/>
                <a:cs typeface="Times New Roman"/>
              </a:rPr>
              <a:t>Lagier, </a:t>
            </a:r>
            <a:r>
              <a:rPr dirty="0" sz="1400" spc="20">
                <a:latin typeface="Times New Roman"/>
                <a:cs typeface="Times New Roman"/>
              </a:rPr>
              <a:t>J.C., </a:t>
            </a:r>
            <a:r>
              <a:rPr dirty="0" sz="1400" spc="25">
                <a:latin typeface="Times New Roman"/>
                <a:cs typeface="Times New Roman"/>
              </a:rPr>
              <a:t>Brouqui, </a:t>
            </a:r>
            <a:r>
              <a:rPr dirty="0" sz="1400" spc="20">
                <a:latin typeface="Times New Roman"/>
                <a:cs typeface="Times New Roman"/>
              </a:rPr>
              <a:t>P., </a:t>
            </a:r>
            <a:r>
              <a:rPr dirty="0" sz="1400" spc="25">
                <a:latin typeface="Times New Roman"/>
                <a:cs typeface="Times New Roman"/>
              </a:rPr>
              <a:t>Raoult, </a:t>
            </a:r>
            <a:r>
              <a:rPr dirty="0" sz="1400" spc="30">
                <a:latin typeface="Times New Roman"/>
                <a:cs typeface="Times New Roman"/>
              </a:rPr>
              <a:t>D. </a:t>
            </a:r>
            <a:r>
              <a:rPr dirty="0" sz="1400" spc="25">
                <a:latin typeface="Times New Roman"/>
                <a:cs typeface="Times New Roman"/>
              </a:rPr>
              <a:t>Chloroquine  </a:t>
            </a:r>
            <a:r>
              <a:rPr dirty="0" sz="1400" spc="30">
                <a:latin typeface="Times New Roman"/>
                <a:cs typeface="Times New Roman"/>
              </a:rPr>
              <a:t>and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hydroxychloroquine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as available </a:t>
            </a:r>
            <a:r>
              <a:rPr dirty="0" sz="1400" spc="30">
                <a:latin typeface="Times New Roman"/>
                <a:cs typeface="Times New Roman"/>
              </a:rPr>
              <a:t>weapons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to </a:t>
            </a:r>
            <a:r>
              <a:rPr dirty="0" sz="1400" spc="25">
                <a:latin typeface="Times New Roman"/>
                <a:cs typeface="Times New Roman"/>
              </a:rPr>
              <a:t>fight </a:t>
            </a:r>
            <a:r>
              <a:rPr dirty="0" sz="1400" spc="40">
                <a:latin typeface="Times New Roman"/>
                <a:cs typeface="Times New Roman"/>
              </a:rPr>
              <a:t>COVID-19  </a:t>
            </a:r>
            <a:r>
              <a:rPr dirty="0" sz="1400" spc="25">
                <a:latin typeface="Times New Roman"/>
                <a:cs typeface="Times New Roman"/>
              </a:rPr>
              <a:t>International Journal of Antimicrobial </a:t>
            </a:r>
            <a:r>
              <a:rPr dirty="0" sz="1400" spc="30">
                <a:latin typeface="Times New Roman"/>
                <a:cs typeface="Times New Roman"/>
              </a:rPr>
              <a:t>Agents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2020.</a:t>
            </a:r>
            <a:endParaRPr sz="1400">
              <a:latin typeface="Times New Roman"/>
              <a:cs typeface="Times New Roman"/>
            </a:endParaRPr>
          </a:p>
          <a:p>
            <a:pPr algn="just" marL="239395" marR="5080" indent="-227329">
              <a:lnSpc>
                <a:spcPct val="96100"/>
              </a:lnSpc>
              <a:spcBef>
                <a:spcPts val="545"/>
              </a:spcBef>
              <a:buAutoNum type="arabicPeriod" startAt="2"/>
              <a:tabLst>
                <a:tab pos="240029" algn="l"/>
              </a:tabLst>
            </a:pPr>
            <a:r>
              <a:rPr dirty="0" sz="1400" spc="30">
                <a:latin typeface="Times New Roman"/>
                <a:cs typeface="Times New Roman"/>
              </a:rPr>
              <a:t>Jeong </a:t>
            </a:r>
            <a:r>
              <a:rPr dirty="0" sz="1400" spc="25">
                <a:latin typeface="Times New Roman"/>
                <a:cs typeface="Times New Roman"/>
              </a:rPr>
              <a:t>S.Y. </a:t>
            </a:r>
            <a:r>
              <a:rPr dirty="0" sz="1400" spc="20">
                <a:latin typeface="Times New Roman"/>
                <a:cs typeface="Times New Roman"/>
              </a:rPr>
              <a:t>et al. </a:t>
            </a:r>
            <a:r>
              <a:rPr dirty="0" sz="1400" spc="40">
                <a:latin typeface="Times New Roman"/>
                <a:cs typeface="Times New Roman"/>
              </a:rPr>
              <a:t>MERS-CoV </a:t>
            </a:r>
            <a:r>
              <a:rPr dirty="0" sz="1400" spc="25">
                <a:latin typeface="Times New Roman"/>
                <a:cs typeface="Times New Roman"/>
              </a:rPr>
              <a:t>Infection </a:t>
            </a:r>
            <a:r>
              <a:rPr dirty="0" sz="1400" spc="20">
                <a:latin typeface="Times New Roman"/>
                <a:cs typeface="Times New Roman"/>
              </a:rPr>
              <a:t>in </a:t>
            </a:r>
            <a:r>
              <a:rPr dirty="0" sz="1400" spc="25">
                <a:latin typeface="Times New Roman"/>
                <a:cs typeface="Times New Roman"/>
              </a:rPr>
              <a:t>a Pregnant </a:t>
            </a:r>
            <a:r>
              <a:rPr dirty="0" sz="1400" spc="40">
                <a:latin typeface="Times New Roman"/>
                <a:cs typeface="Times New Roman"/>
              </a:rPr>
              <a:t>Woman </a:t>
            </a:r>
            <a:r>
              <a:rPr dirty="0" sz="1400" spc="20">
                <a:latin typeface="Times New Roman"/>
                <a:cs typeface="Times New Roman"/>
              </a:rPr>
              <a:t>in </a:t>
            </a:r>
            <a:r>
              <a:rPr dirty="0" sz="1400" spc="25">
                <a:latin typeface="Times New Roman"/>
                <a:cs typeface="Times New Roman"/>
              </a:rPr>
              <a:t>Korea. </a:t>
            </a:r>
            <a:r>
              <a:rPr dirty="0" sz="1400" spc="20">
                <a:latin typeface="Times New Roman"/>
                <a:cs typeface="Times New Roman"/>
              </a:rPr>
              <a:t>J  </a:t>
            </a:r>
            <a:r>
              <a:rPr dirty="0" sz="1400" spc="30">
                <a:latin typeface="Times New Roman"/>
                <a:cs typeface="Times New Roman"/>
              </a:rPr>
              <a:t>Korean </a:t>
            </a:r>
            <a:r>
              <a:rPr dirty="0" sz="1400" spc="40">
                <a:latin typeface="Times New Roman"/>
                <a:cs typeface="Times New Roman"/>
              </a:rPr>
              <a:t>Med </a:t>
            </a:r>
            <a:r>
              <a:rPr dirty="0" sz="1400" spc="20">
                <a:latin typeface="Times New Roman"/>
                <a:cs typeface="Times New Roman"/>
              </a:rPr>
              <a:t>Sci. </a:t>
            </a:r>
            <a:r>
              <a:rPr dirty="0" sz="1400" spc="30">
                <a:latin typeface="Times New Roman"/>
                <a:cs typeface="Times New Roman"/>
              </a:rPr>
              <a:t>2017 Oct;32(10):1717-1720. </a:t>
            </a:r>
            <a:r>
              <a:rPr dirty="0" sz="1400" spc="20">
                <a:latin typeface="Times New Roman"/>
                <a:cs typeface="Times New Roman"/>
              </a:rPr>
              <a:t>doi:  </a:t>
            </a:r>
            <a:r>
              <a:rPr dirty="0" sz="1400" spc="25">
                <a:latin typeface="Times New Roman"/>
                <a:cs typeface="Times New Roman"/>
              </a:rPr>
              <a:t>10.3346/jkms.2017.32.10.1717.</a:t>
            </a:r>
            <a:endParaRPr sz="1400">
              <a:latin typeface="Times New Roman"/>
              <a:cs typeface="Times New Roman"/>
            </a:endParaRPr>
          </a:p>
          <a:p>
            <a:pPr algn="just" marL="239395" marR="6985" indent="-227329">
              <a:lnSpc>
                <a:spcPts val="1610"/>
              </a:lnSpc>
              <a:spcBef>
                <a:spcPts val="645"/>
              </a:spcBef>
              <a:buAutoNum type="arabicPeriod" startAt="2"/>
              <a:tabLst>
                <a:tab pos="240029" algn="l"/>
              </a:tabLst>
            </a:pPr>
            <a:r>
              <a:rPr dirty="0" sz="1400" spc="30">
                <a:latin typeface="Times New Roman"/>
                <a:cs typeface="Times New Roman"/>
              </a:rPr>
              <a:t>The </a:t>
            </a:r>
            <a:r>
              <a:rPr dirty="0" sz="1400" spc="25">
                <a:latin typeface="Times New Roman"/>
                <a:cs typeface="Times New Roman"/>
              </a:rPr>
              <a:t>Centers </a:t>
            </a:r>
            <a:r>
              <a:rPr dirty="0" sz="1400" spc="20">
                <a:latin typeface="Times New Roman"/>
                <a:cs typeface="Times New Roman"/>
              </a:rPr>
              <a:t>for </a:t>
            </a:r>
            <a:r>
              <a:rPr dirty="0" sz="1400" spc="25">
                <a:latin typeface="Times New Roman"/>
                <a:cs typeface="Times New Roman"/>
              </a:rPr>
              <a:t>Disease Control </a:t>
            </a:r>
            <a:r>
              <a:rPr dirty="0" sz="1400" spc="30">
                <a:latin typeface="Times New Roman"/>
                <a:cs typeface="Times New Roman"/>
              </a:rPr>
              <a:t>and </a:t>
            </a:r>
            <a:r>
              <a:rPr dirty="0" sz="1400" spc="25">
                <a:latin typeface="Times New Roman"/>
                <a:cs typeface="Times New Roman"/>
              </a:rPr>
              <a:t>Prevention </a:t>
            </a:r>
            <a:r>
              <a:rPr dirty="0" sz="1400" spc="30">
                <a:latin typeface="Times New Roman"/>
                <a:cs typeface="Times New Roman"/>
              </a:rPr>
              <a:t>(CDC). </a:t>
            </a:r>
            <a:r>
              <a:rPr dirty="0" sz="1400" spc="20">
                <a:latin typeface="Times New Roman"/>
                <a:cs typeface="Times New Roman"/>
              </a:rPr>
              <a:t>Interim </a:t>
            </a:r>
            <a:r>
              <a:rPr dirty="0" sz="1400" spc="25">
                <a:latin typeface="Times New Roman"/>
                <a:cs typeface="Times New Roman"/>
              </a:rPr>
              <a:t>guidance  </a:t>
            </a:r>
            <a:r>
              <a:rPr dirty="0" sz="1400" spc="20">
                <a:latin typeface="Times New Roman"/>
                <a:cs typeface="Times New Roman"/>
              </a:rPr>
              <a:t>for </a:t>
            </a:r>
            <a:r>
              <a:rPr dirty="0" sz="1400" spc="25">
                <a:latin typeface="Times New Roman"/>
                <a:cs typeface="Times New Roman"/>
              </a:rPr>
              <a:t>healthcare professionals </a:t>
            </a:r>
            <a:r>
              <a:rPr dirty="0" sz="1400" spc="30">
                <a:latin typeface="Times New Roman"/>
                <a:cs typeface="Times New Roman"/>
              </a:rPr>
              <a:t>on human </a:t>
            </a:r>
            <a:r>
              <a:rPr dirty="0" sz="1400" spc="25">
                <a:latin typeface="Times New Roman"/>
                <a:cs typeface="Times New Roman"/>
              </a:rPr>
              <a:t>infections </a:t>
            </a:r>
            <a:r>
              <a:rPr dirty="0" sz="1400" spc="35">
                <a:latin typeface="Times New Roman"/>
                <a:cs typeface="Times New Roman"/>
              </a:rPr>
              <a:t>with </a:t>
            </a:r>
            <a:r>
              <a:rPr dirty="0" sz="1400" spc="30">
                <a:latin typeface="Times New Roman"/>
                <a:cs typeface="Times New Roman"/>
              </a:rPr>
              <a:t>2019 </a:t>
            </a:r>
            <a:r>
              <a:rPr dirty="0" sz="1400" spc="25">
                <a:latin typeface="Times New Roman"/>
                <a:cs typeface="Times New Roman"/>
              </a:rPr>
              <a:t>novel  coronavirus </a:t>
            </a:r>
            <a:r>
              <a:rPr dirty="0" sz="1400" spc="30">
                <a:latin typeface="Times New Roman"/>
                <a:cs typeface="Times New Roman"/>
              </a:rPr>
              <a:t>(2019-nCoV). </a:t>
            </a:r>
            <a:r>
              <a:rPr dirty="0" sz="1400" spc="35">
                <a:latin typeface="Times New Roman"/>
                <a:cs typeface="Times New Roman"/>
              </a:rPr>
              <a:t>URL: </a:t>
            </a:r>
            <a:r>
              <a:rPr dirty="0" sz="1400" spc="25">
                <a:latin typeface="Times New Roman"/>
                <a:cs typeface="Times New Roman"/>
              </a:rPr>
              <a:t>https</a:t>
            </a:r>
            <a:r>
              <a:rPr dirty="0" sz="1400" spc="25">
                <a:latin typeface="Times New Roman"/>
                <a:cs typeface="Times New Roman"/>
                <a:hlinkClick r:id="rId2"/>
              </a:rPr>
              <a:t>://www.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r>
              <a:rPr dirty="0" sz="1400" spc="25">
                <a:latin typeface="Times New Roman"/>
                <a:cs typeface="Times New Roman"/>
                <a:hlinkClick r:id="rId2"/>
              </a:rPr>
              <a:t>dc.gov/coronavirus/20</a:t>
            </a:r>
            <a:r>
              <a:rPr dirty="0" sz="1400" spc="25">
                <a:latin typeface="Times New Roman"/>
                <a:cs typeface="Times New Roman"/>
              </a:rPr>
              <a:t>19</a:t>
            </a:r>
            <a:r>
              <a:rPr dirty="0" sz="1400" spc="25">
                <a:latin typeface="Times New Roman"/>
                <a:cs typeface="Times New Roman"/>
                <a:hlinkClick r:id="rId2"/>
              </a:rPr>
              <a:t>- 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nCoV/hcp/index.html</a:t>
            </a:r>
            <a:endParaRPr sz="1400">
              <a:latin typeface="Times New Roman"/>
              <a:cs typeface="Times New Roman"/>
            </a:endParaRPr>
          </a:p>
          <a:p>
            <a:pPr algn="just" marL="239395" marR="10160" indent="-227329">
              <a:lnSpc>
                <a:spcPct val="96000"/>
              </a:lnSpc>
              <a:spcBef>
                <a:spcPts val="545"/>
              </a:spcBef>
              <a:buAutoNum type="arabicPeriod" startAt="2"/>
              <a:tabLst>
                <a:tab pos="678815" algn="l"/>
              </a:tabLst>
            </a:pPr>
            <a:r>
              <a:rPr dirty="0" sz="1400" spc="30">
                <a:latin typeface="Times New Roman"/>
                <a:cs typeface="Times New Roman"/>
              </a:rPr>
              <a:t>Devaux </a:t>
            </a:r>
            <a:r>
              <a:rPr dirty="0" sz="1400" spc="35">
                <a:latin typeface="Times New Roman"/>
                <a:cs typeface="Times New Roman"/>
              </a:rPr>
              <a:t>CA, </a:t>
            </a:r>
            <a:r>
              <a:rPr dirty="0" sz="1400" spc="30">
                <a:latin typeface="Times New Roman"/>
                <a:cs typeface="Times New Roman"/>
              </a:rPr>
              <a:t>Rolain </a:t>
            </a:r>
            <a:r>
              <a:rPr dirty="0" sz="1400" spc="35">
                <a:latin typeface="Times New Roman"/>
                <a:cs typeface="Times New Roman"/>
              </a:rPr>
              <a:t>JM, </a:t>
            </a:r>
            <a:r>
              <a:rPr dirty="0" sz="1400" spc="30">
                <a:latin typeface="Times New Roman"/>
                <a:cs typeface="Times New Roman"/>
              </a:rPr>
              <a:t>Colson </a:t>
            </a:r>
            <a:r>
              <a:rPr dirty="0" sz="1400" spc="25">
                <a:latin typeface="Times New Roman"/>
                <a:cs typeface="Times New Roman"/>
              </a:rPr>
              <a:t>P, Raoult </a:t>
            </a:r>
            <a:r>
              <a:rPr dirty="0" sz="1400" spc="30">
                <a:latin typeface="Times New Roman"/>
                <a:cs typeface="Times New Roman"/>
              </a:rPr>
              <a:t>D. </a:t>
            </a:r>
            <a:r>
              <a:rPr dirty="0" sz="1400" spc="40">
                <a:latin typeface="Times New Roman"/>
                <a:cs typeface="Times New Roman"/>
              </a:rPr>
              <a:t>New </a:t>
            </a:r>
            <a:r>
              <a:rPr dirty="0" sz="1400" spc="25">
                <a:latin typeface="Times New Roman"/>
                <a:cs typeface="Times New Roman"/>
              </a:rPr>
              <a:t>insights </a:t>
            </a:r>
            <a:r>
              <a:rPr dirty="0" sz="1400" spc="30">
                <a:latin typeface="Times New Roman"/>
                <a:cs typeface="Times New Roman"/>
              </a:rPr>
              <a:t>on </a:t>
            </a:r>
            <a:r>
              <a:rPr dirty="0" sz="1400" spc="25">
                <a:latin typeface="Times New Roman"/>
                <a:cs typeface="Times New Roman"/>
              </a:rPr>
              <a:t>the  </a:t>
            </a:r>
            <a:r>
              <a:rPr dirty="0" sz="1400" spc="20">
                <a:latin typeface="Times New Roman"/>
                <a:cs typeface="Times New Roman"/>
              </a:rPr>
              <a:t>antiviral </a:t>
            </a:r>
            <a:r>
              <a:rPr dirty="0" sz="1400" spc="25">
                <a:latin typeface="Times New Roman"/>
                <a:cs typeface="Times New Roman"/>
              </a:rPr>
              <a:t>effects of chloroquine against coronavirus: </a:t>
            </a:r>
            <a:r>
              <a:rPr dirty="0" sz="1400" spc="30">
                <a:latin typeface="Times New Roman"/>
                <a:cs typeface="Times New Roman"/>
              </a:rPr>
              <a:t>what </a:t>
            </a:r>
            <a:r>
              <a:rPr dirty="0" sz="1400" spc="20">
                <a:latin typeface="Times New Roman"/>
                <a:cs typeface="Times New Roman"/>
              </a:rPr>
              <a:t>to </a:t>
            </a:r>
            <a:r>
              <a:rPr dirty="0" sz="1400" spc="25">
                <a:latin typeface="Times New Roman"/>
                <a:cs typeface="Times New Roman"/>
              </a:rPr>
              <a:t>expect </a:t>
            </a:r>
            <a:r>
              <a:rPr dirty="0" sz="1400" spc="20">
                <a:latin typeface="Times New Roman"/>
                <a:cs typeface="Times New Roman"/>
              </a:rPr>
              <a:t>for  </a:t>
            </a:r>
            <a:r>
              <a:rPr dirty="0" sz="1400" spc="35">
                <a:latin typeface="Times New Roman"/>
                <a:cs typeface="Times New Roman"/>
              </a:rPr>
              <a:t>COVID-19? </a:t>
            </a:r>
            <a:r>
              <a:rPr dirty="0" sz="1400" spc="20">
                <a:latin typeface="Times New Roman"/>
                <a:cs typeface="Times New Roman"/>
              </a:rPr>
              <a:t>Int J </a:t>
            </a:r>
            <a:r>
              <a:rPr dirty="0" sz="1400" spc="30">
                <a:latin typeface="Times New Roman"/>
                <a:cs typeface="Times New Roman"/>
              </a:rPr>
              <a:t>Antimicrob  Agents.  2020  </a:t>
            </a:r>
            <a:r>
              <a:rPr dirty="0" sz="1400" spc="35">
                <a:latin typeface="Times New Roman"/>
                <a:cs typeface="Times New Roman"/>
              </a:rPr>
              <a:t>Mar </a:t>
            </a:r>
            <a:r>
              <a:rPr dirty="0" sz="1400" spc="25">
                <a:latin typeface="Times New Roman"/>
                <a:cs typeface="Times New Roman"/>
              </a:rPr>
              <a:t>12:105938. </a:t>
            </a:r>
            <a:r>
              <a:rPr dirty="0" sz="1400" spc="20">
                <a:latin typeface="Times New Roman"/>
                <a:cs typeface="Times New Roman"/>
              </a:rPr>
              <a:t>doi:  </a:t>
            </a:r>
            <a:r>
              <a:rPr dirty="0" sz="1400" spc="25">
                <a:latin typeface="Times New Roman"/>
                <a:cs typeface="Times New Roman"/>
              </a:rPr>
              <a:t>10.1016/j.ijantimicag.2020.105938.</a:t>
            </a:r>
            <a:endParaRPr sz="1400">
              <a:latin typeface="Times New Roman"/>
              <a:cs typeface="Times New Roman"/>
            </a:endParaRPr>
          </a:p>
          <a:p>
            <a:pPr algn="just" marL="241300" marR="8890" indent="-228600">
              <a:lnSpc>
                <a:spcPct val="96000"/>
              </a:lnSpc>
              <a:spcBef>
                <a:spcPts val="595"/>
              </a:spcBef>
              <a:buAutoNum type="arabicPeriod" startAt="2"/>
              <a:tabLst>
                <a:tab pos="678815" algn="l"/>
              </a:tabLst>
            </a:pPr>
            <a:r>
              <a:rPr dirty="0" sz="1400" spc="30">
                <a:latin typeface="Times New Roman"/>
                <a:cs typeface="Times New Roman"/>
              </a:rPr>
              <a:t>Amici C, Di Caro A, </a:t>
            </a:r>
            <a:r>
              <a:rPr dirty="0" sz="1400" spc="25">
                <a:latin typeface="Times New Roman"/>
                <a:cs typeface="Times New Roman"/>
              </a:rPr>
              <a:t>Ciucci </a:t>
            </a:r>
            <a:r>
              <a:rPr dirty="0" sz="1400" spc="30">
                <a:latin typeface="Times New Roman"/>
                <a:cs typeface="Times New Roman"/>
              </a:rPr>
              <a:t>A, Chiappa </a:t>
            </a:r>
            <a:r>
              <a:rPr dirty="0" sz="1400" spc="25">
                <a:latin typeface="Times New Roman"/>
                <a:cs typeface="Times New Roman"/>
              </a:rPr>
              <a:t>L, </a:t>
            </a:r>
            <a:r>
              <a:rPr dirty="0" sz="1400" spc="20">
                <a:latin typeface="Times New Roman"/>
                <a:cs typeface="Times New Roman"/>
              </a:rPr>
              <a:t>Castilletti </a:t>
            </a:r>
            <a:r>
              <a:rPr dirty="0" sz="1400" spc="25">
                <a:latin typeface="Times New Roman"/>
                <a:cs typeface="Times New Roman"/>
              </a:rPr>
              <a:t>C, Martella </a:t>
            </a:r>
            <a:r>
              <a:rPr dirty="0" sz="1400" spc="30">
                <a:latin typeface="Times New Roman"/>
                <a:cs typeface="Times New Roman"/>
              </a:rPr>
              <a:t>V,  Decaro N, Buonavoglia C, Capobianchi </a:t>
            </a:r>
            <a:r>
              <a:rPr dirty="0" sz="1400" spc="40">
                <a:latin typeface="Times New Roman"/>
                <a:cs typeface="Times New Roman"/>
              </a:rPr>
              <a:t>MR, </a:t>
            </a:r>
            <a:r>
              <a:rPr dirty="0" sz="1400" spc="25">
                <a:latin typeface="Times New Roman"/>
                <a:cs typeface="Times New Roman"/>
              </a:rPr>
              <a:t>Santoro </a:t>
            </a:r>
            <a:r>
              <a:rPr dirty="0" sz="1400" spc="40">
                <a:latin typeface="Times New Roman"/>
                <a:cs typeface="Times New Roman"/>
              </a:rPr>
              <a:t>MG. </a:t>
            </a:r>
            <a:r>
              <a:rPr dirty="0" sz="1400" spc="30">
                <a:latin typeface="Times New Roman"/>
                <a:cs typeface="Times New Roman"/>
              </a:rPr>
              <a:t>Indomethacin 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has a potent antiviral </a:t>
            </a:r>
            <a:r>
              <a:rPr dirty="0" sz="1400" spc="20">
                <a:latin typeface="Times New Roman"/>
                <a:cs typeface="Times New Roman"/>
              </a:rPr>
              <a:t>activity </a:t>
            </a:r>
            <a:r>
              <a:rPr dirty="0" sz="1400" spc="25">
                <a:latin typeface="Times New Roman"/>
                <a:cs typeface="Times New Roman"/>
              </a:rPr>
              <a:t>against </a:t>
            </a:r>
            <a:r>
              <a:rPr dirty="0" sz="1400" spc="40">
                <a:latin typeface="Times New Roman"/>
                <a:cs typeface="Times New Roman"/>
              </a:rPr>
              <a:t>SARS </a:t>
            </a:r>
            <a:r>
              <a:rPr dirty="0" sz="1400" spc="25">
                <a:latin typeface="Times New Roman"/>
                <a:cs typeface="Times New Roman"/>
              </a:rPr>
              <a:t>coronavirus. Antivir Ther.  2006;11(8):1021-30.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4040" y="153415"/>
            <a:ext cx="271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12</a:t>
            </a: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589277" y="812037"/>
            <a:ext cx="5255260" cy="863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660"/>
              </a:lnSpc>
              <a:spcBef>
                <a:spcPts val="100"/>
              </a:spcBef>
            </a:pPr>
            <a:r>
              <a:rPr dirty="0" sz="1400" b="1">
                <a:solidFill>
                  <a:srgbClr val="A3053D"/>
                </a:solidFill>
                <a:latin typeface="Times New Roman"/>
                <a:cs typeface="Times New Roman"/>
              </a:rPr>
              <a:t>ПРИЛОЖЕНИЕ</a:t>
            </a:r>
            <a:r>
              <a:rPr dirty="0" sz="1400" spc="-110" b="1">
                <a:solidFill>
                  <a:srgbClr val="A3053D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A3053D"/>
                </a:solidFill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326390">
              <a:lnSpc>
                <a:spcPts val="1660"/>
              </a:lnSpc>
            </a:pPr>
            <a:r>
              <a:rPr dirty="0" sz="1400" b="1">
                <a:latin typeface="Times New Roman"/>
                <a:cs typeface="Times New Roman"/>
              </a:rPr>
              <a:t>Схемы </a:t>
            </a:r>
            <a:r>
              <a:rPr dirty="0" sz="1400" spc="-5" b="1">
                <a:latin typeface="Times New Roman"/>
                <a:cs typeface="Times New Roman"/>
              </a:rPr>
              <a:t>назначения противовирусных препаратов при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ОРВИ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Экстренная профилактика </a:t>
            </a:r>
            <a:r>
              <a:rPr dirty="0" sz="1200" b="1">
                <a:latin typeface="Times New Roman"/>
                <a:cs typeface="Times New Roman"/>
              </a:rPr>
              <a:t>(при </a:t>
            </a:r>
            <a:r>
              <a:rPr dirty="0" sz="1200" spc="-5" b="1">
                <a:latin typeface="Times New Roman"/>
                <a:cs typeface="Times New Roman"/>
              </a:rPr>
              <a:t>контакте </a:t>
            </a:r>
            <a:r>
              <a:rPr dirty="0" sz="1200" b="1">
                <a:latin typeface="Times New Roman"/>
                <a:cs typeface="Times New Roman"/>
              </a:rPr>
              <a:t>с больным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гриппом)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44016" y="1691893"/>
          <a:ext cx="6115685" cy="3054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2060"/>
                <a:gridCol w="3594735"/>
              </a:tblGrid>
              <a:tr h="609600">
                <a:tc>
                  <a:txBody>
                    <a:bodyPr/>
                    <a:lstStyle/>
                    <a:p>
                      <a:pPr marL="220979">
                        <a:lnSpc>
                          <a:spcPts val="138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лекарственного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3125" marR="201295" indent="-584200">
                        <a:lnSpc>
                          <a:spcPct val="11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препарата для медицинского  применения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36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Схема лечения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1124">
                <a:tc>
                  <a:txBody>
                    <a:bodyPr/>
                    <a:lstStyle/>
                    <a:p>
                      <a:pPr marL="85090" marR="86995">
                        <a:lnSpc>
                          <a:spcPct val="110000"/>
                        </a:lnSpc>
                        <a:spcBef>
                          <a:spcPts val="600"/>
                        </a:spcBef>
                        <a:tabLst>
                          <a:tab pos="1386840" algn="l"/>
                          <a:tab pos="225552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рон	аль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а	2b 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человеческий рекомбинантный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Капли или спрей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каждый носовой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03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(разовая</a:t>
                      </a:r>
                      <a:r>
                        <a:rPr dirty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доза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3000</a:t>
                      </a:r>
                      <a:r>
                        <a:rPr dirty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ME,</a:t>
                      </a:r>
                      <a:r>
                        <a:rPr dirty="0" sz="12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суточная</a:t>
                      </a:r>
                      <a:r>
                        <a:rPr dirty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– 6000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ME)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165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85090" marR="84455" indent="38100">
                        <a:lnSpc>
                          <a:spcPct val="11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Интерферон гамма</a:t>
                      </a:r>
                      <a:r>
                        <a:rPr dirty="0" sz="12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человеческий  рекомбинантный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(интраназальная  форма) (взрослые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дети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старше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7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лет,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беременным)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139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2-3 капли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каждый носовой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через день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минут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92710" marR="80010">
                        <a:lnSpc>
                          <a:spcPct val="110000"/>
                        </a:lnSpc>
                        <a:tabLst>
                          <a:tab pos="1495425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завтрака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дней.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случае  необходимости	профилактические курсы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повторяют.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 однократном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контакте</a:t>
                      </a:r>
                      <a:r>
                        <a:rPr dirty="0" sz="1200" spc="-1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достаточно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9271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одного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закапывания.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1124">
                <a:tc>
                  <a:txBody>
                    <a:bodyPr/>
                    <a:lstStyle/>
                    <a:p>
                      <a:pPr marL="85090">
                        <a:lnSpc>
                          <a:spcPts val="1380"/>
                        </a:lnSpc>
                        <a:tabLst>
                          <a:tab pos="1119505" algn="l"/>
                          <a:tab pos="1905635" algn="l"/>
                          <a:tab pos="2126615" algn="l"/>
                        </a:tabLst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Умифеновир	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(взрослые	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	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85725">
                        <a:lnSpc>
                          <a:spcPts val="1600"/>
                        </a:lnSpc>
                        <a:spcBef>
                          <a:spcPts val="60"/>
                        </a:spcBef>
                        <a:tabLst>
                          <a:tab pos="749300" algn="l"/>
                          <a:tab pos="1104265" algn="l"/>
                          <a:tab pos="1556385" algn="l"/>
                          <a:tab pos="1908175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тарше	12	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т,	не	пок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беременным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кормящим)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003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200 мг 1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раз/сут.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течение 10-14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409570" y="4933568"/>
            <a:ext cx="27406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Грипп </a:t>
            </a:r>
            <a:r>
              <a:rPr dirty="0" sz="1200" b="1">
                <a:latin typeface="Times New Roman"/>
                <a:cs typeface="Times New Roman"/>
              </a:rPr>
              <a:t>– </a:t>
            </a:r>
            <a:r>
              <a:rPr dirty="0" sz="1200" spc="-5" b="1">
                <a:latin typeface="Times New Roman"/>
                <a:cs typeface="Times New Roman"/>
              </a:rPr>
              <a:t>легкие неосложненные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формы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44016" y="5156580"/>
          <a:ext cx="6115685" cy="4937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6050"/>
                <a:gridCol w="3420745"/>
              </a:tblGrid>
              <a:tr h="611123">
                <a:tc>
                  <a:txBody>
                    <a:bodyPr/>
                    <a:lstStyle/>
                    <a:p>
                      <a:pPr marL="307340">
                        <a:lnSpc>
                          <a:spcPts val="139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лекарственного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9485" marR="288290" indent="-584200">
                        <a:lnSpc>
                          <a:spcPct val="11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препарата для медицинского  применения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34925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Схема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лечения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9956">
                <a:tc>
                  <a:txBody>
                    <a:bodyPr/>
                    <a:lstStyle/>
                    <a:p>
                      <a:pPr marL="85090">
                        <a:lnSpc>
                          <a:spcPts val="139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Осельтамивир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(беременность,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грудное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вскармливание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 с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осторожностью)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139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раза/сут.</a:t>
                      </a:r>
                      <a:r>
                        <a:rPr dirty="0" sz="1200" spc="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течение 5 дней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(суточная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150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мг)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6071">
                <a:tc>
                  <a:txBody>
                    <a:bodyPr/>
                    <a:lstStyle/>
                    <a:p>
                      <a:pPr marL="85090">
                        <a:lnSpc>
                          <a:spcPct val="110000"/>
                        </a:lnSpc>
                        <a:spcBef>
                          <a:spcPts val="45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Занамивир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ингаляций (взрослые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дети старше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лет)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81280" indent="7620">
                        <a:lnSpc>
                          <a:spcPct val="110000"/>
                        </a:lnSpc>
                        <a:spcBef>
                          <a:spcPts val="45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ингаляции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×5 мг)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раза/сут.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течение 5  дней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(суточная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 20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1505">
                <a:tc>
                  <a:txBody>
                    <a:bodyPr/>
                    <a:lstStyle/>
                    <a:p>
                      <a:pPr marL="85090">
                        <a:lnSpc>
                          <a:spcPts val="138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Умифеновир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(взрослые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дети</a:t>
                      </a:r>
                      <a:r>
                        <a:rPr dirty="0" sz="1200" spc="1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старше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10000"/>
                        </a:lnSpc>
                        <a:spcBef>
                          <a:spcPts val="15"/>
                        </a:spcBef>
                        <a:tabLst>
                          <a:tab pos="2597785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  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т,  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  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пок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  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еме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нным	и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кормящим)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80645" indent="7620"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раза/сут.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течение 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дней (суточная</a:t>
                      </a:r>
                      <a:r>
                        <a:rPr dirty="0" sz="1200" spc="-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  800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мг)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9956">
                <a:tc>
                  <a:txBody>
                    <a:bodyPr/>
                    <a:lstStyle/>
                    <a:p>
                      <a:pPr marL="123189">
                        <a:lnSpc>
                          <a:spcPts val="1380"/>
                        </a:lnSpc>
                        <a:tabLst>
                          <a:tab pos="1028065" algn="l"/>
                          <a:tab pos="1639570" algn="l"/>
                          <a:tab pos="2532380" algn="l"/>
                        </a:tabLst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Э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амия	й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д	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зро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лы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,	не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 беременным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кормящим)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0,5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г.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39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9956">
                <a:tc>
                  <a:txBody>
                    <a:bodyPr/>
                    <a:lstStyle/>
                    <a:p>
                      <a:pPr marL="85090">
                        <a:lnSpc>
                          <a:spcPts val="1380"/>
                        </a:lnSpc>
                        <a:tabLst>
                          <a:tab pos="1080135" algn="l"/>
                          <a:tab pos="1894839" algn="l"/>
                          <a:tab pos="2173605" algn="l"/>
                        </a:tabLst>
                      </a:pP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иамиловир	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зро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лы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,	не	пок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беременным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кормящим)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0,25 г 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сутки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27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85090">
                        <a:lnSpc>
                          <a:spcPct val="110000"/>
                        </a:lnSpc>
                        <a:spcBef>
                          <a:spcPts val="88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Интерферон альфа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2b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человеческий  рекомбинантный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23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Капли или спрей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каждый носовой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710" marR="78740" indent="7620">
                        <a:lnSpc>
                          <a:spcPct val="11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5-6 раз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(разовая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 - 3000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ME,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суточная  доза – 15 000 – 18 000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ME)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164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85090">
                        <a:lnSpc>
                          <a:spcPct val="11000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Интерферон гамма человеческий  рекомбинантный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(интраназальная  форма) (взрослые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дети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старше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7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лет,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беременным)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Содержимое флакона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(100 000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МЕ)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растворяют</a:t>
                      </a:r>
                      <a:r>
                        <a:rPr dirty="0" sz="1200" spc="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710" marR="81915">
                        <a:lnSpc>
                          <a:spcPct val="11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мл воды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инъекций. При первых признаках  заболевания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710" marR="77470" indent="7620">
                        <a:lnSpc>
                          <a:spcPct val="11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по 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капли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каждый носовой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после туалета  носовых</a:t>
                      </a:r>
                      <a:r>
                        <a:rPr dirty="0" sz="12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ходов</a:t>
                      </a:r>
                      <a:r>
                        <a:rPr dirty="0" sz="12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</a:t>
                      </a:r>
                      <a:r>
                        <a:rPr dirty="0" sz="1200" spc="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</a:t>
                      </a:r>
                      <a:r>
                        <a:rPr dirty="0" sz="1200" spc="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</a:t>
                      </a:r>
                      <a:r>
                        <a:rPr dirty="0" sz="12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5-7</a:t>
                      </a:r>
                      <a:r>
                        <a:rPr dirty="0" sz="12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дней</a:t>
                      </a:r>
                      <a:r>
                        <a:rPr dirty="0" sz="1200" spc="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составе комплексной терапии.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4040" y="153415"/>
            <a:ext cx="271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13</a:t>
            </a: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124582" y="815085"/>
            <a:ext cx="3311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Грипп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среднетяжелые неосложненные формы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44016" y="1038097"/>
          <a:ext cx="6115685" cy="838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2355"/>
                <a:gridCol w="3774440"/>
              </a:tblGrid>
              <a:tr h="611124">
                <a:tc>
                  <a:txBody>
                    <a:bodyPr/>
                    <a:lstStyle/>
                    <a:p>
                      <a:pPr marL="130810">
                        <a:lnSpc>
                          <a:spcPts val="139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лекарственного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82955" marR="111125" indent="-584200">
                        <a:lnSpc>
                          <a:spcPct val="11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препарата для медицинского  применения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36195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Схема лечения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56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Осельтамивир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45"/>
                        </a:spcBef>
                        <a:tabLst>
                          <a:tab pos="1721485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(беременность,	грудное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83185">
                        <a:lnSpc>
                          <a:spcPct val="110000"/>
                        </a:lnSpc>
                        <a:spcBef>
                          <a:spcPts val="10"/>
                        </a:spcBef>
                        <a:tabLst>
                          <a:tab pos="1581785" algn="l"/>
                          <a:tab pos="2172970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ние	–	с  осторожностью)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003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75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раза/сут.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течение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(суточная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150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3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5090" marR="226060">
                        <a:lnSpc>
                          <a:spcPct val="11000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Занамивир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ингаляций  (взрослые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дети старше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лет)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33655" indent="7620">
                        <a:lnSpc>
                          <a:spcPct val="110000"/>
                        </a:lnSpc>
                        <a:spcBef>
                          <a:spcPts val="5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ингаляции (2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× 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мг)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раза/сут.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течение5 дней  (суточная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 20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мг).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04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425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Умифеновир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85090" marR="85725">
                        <a:lnSpc>
                          <a:spcPct val="11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(взрослые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дети старше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лет,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 беременным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кормящим)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92710" marR="33655" indent="7620">
                        <a:lnSpc>
                          <a:spcPct val="11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раза/сут.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течение 5 дней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(суточная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800  мг)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99160">
                <a:tc>
                  <a:txBody>
                    <a:bodyPr/>
                    <a:lstStyle/>
                    <a:p>
                      <a:pPr algn="just" marL="85090" marR="85090" indent="38100">
                        <a:lnSpc>
                          <a:spcPct val="110000"/>
                        </a:lnSpc>
                        <a:spcBef>
                          <a:spcPts val="93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Энисамия йодид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(взрослые,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 беременным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кормящим)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87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0033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0,5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г.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4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just" marL="85090" marR="8382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Риамиловир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(взрослые,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 беременным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кормящим)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0,25 г 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сутки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28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5090" marR="85725">
                        <a:lnSpc>
                          <a:spcPct val="110000"/>
                        </a:lnSpc>
                        <a:tabLst>
                          <a:tab pos="1297305" algn="l"/>
                          <a:tab pos="207708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рон	аль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а	2b 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человеческий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рекомбинантный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003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Капли или спрей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каждый носовой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710" marR="31750" indent="7620">
                        <a:lnSpc>
                          <a:spcPct val="11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5-6 раз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(разовая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 - 3000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ME, суточная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 –  15 000 – 18 000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ME)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14882">
                <a:tc>
                  <a:txBody>
                    <a:bodyPr/>
                    <a:lstStyle/>
                    <a:p>
                      <a:pPr marL="85090">
                        <a:lnSpc>
                          <a:spcPts val="1380"/>
                        </a:lnSpc>
                        <a:tabLst>
                          <a:tab pos="1809750" algn="l"/>
                        </a:tabLst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Интерферон	гамма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1033144">
                        <a:lnSpc>
                          <a:spcPct val="11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человеческий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комбина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ный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45"/>
                        </a:spcBef>
                        <a:tabLst>
                          <a:tab pos="1774189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(интраназальная	форма)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8572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(взрослые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дети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старше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лет,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 беременным)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0033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Содержимое</a:t>
                      </a:r>
                      <a:r>
                        <a:rPr dirty="0" sz="1200" spc="1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флакона</a:t>
                      </a:r>
                      <a:r>
                        <a:rPr dirty="0" sz="1200" spc="1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(100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000</a:t>
                      </a:r>
                      <a:r>
                        <a:rPr dirty="0" sz="1200" spc="1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МЕ)</a:t>
                      </a:r>
                      <a:r>
                        <a:rPr dirty="0" sz="1200" spc="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растворяют</a:t>
                      </a:r>
                      <a:r>
                        <a:rPr dirty="0" sz="1200" spc="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1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мл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92710" marR="19685">
                        <a:lnSpc>
                          <a:spcPct val="11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воды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инъекций. При первых признаках заболевания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капли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каждый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носовой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после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туалета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носовых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ходов</a:t>
                      </a:r>
                      <a:r>
                        <a:rPr dirty="0" sz="1200" spc="1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</a:t>
                      </a:r>
                      <a:r>
                        <a:rPr dirty="0" sz="1200" spc="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</a:t>
                      </a:r>
                      <a:r>
                        <a:rPr dirty="0" sz="1200" spc="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1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</a:t>
                      </a:r>
                      <a:r>
                        <a:rPr dirty="0" sz="1200" spc="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5-7</a:t>
                      </a:r>
                      <a:r>
                        <a:rPr dirty="0" sz="1200" spc="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r>
                        <a:rPr dirty="0" sz="1200" spc="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составе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927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комплексной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терапии.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4040" y="153415"/>
            <a:ext cx="271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14</a:t>
            </a: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904745" y="815085"/>
            <a:ext cx="3749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ОРВИ легкие, среднетяжелые неосложненные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формы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31824" y="1038097"/>
          <a:ext cx="6102350" cy="4275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9745"/>
                <a:gridCol w="3053714"/>
              </a:tblGrid>
              <a:tr h="611124">
                <a:tc>
                  <a:txBody>
                    <a:bodyPr/>
                    <a:lstStyle/>
                    <a:p>
                      <a:pPr marL="405130">
                        <a:lnSpc>
                          <a:spcPts val="139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лекарственного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57275" marR="546100" indent="-585470">
                        <a:lnSpc>
                          <a:spcPct val="11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препарата для медицинского  применения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029969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Схема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лечения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1792">
                <a:tc>
                  <a:txBody>
                    <a:bodyPr/>
                    <a:lstStyle/>
                    <a:p>
                      <a:pPr marL="95885" marR="79375">
                        <a:lnSpc>
                          <a:spcPct val="110000"/>
                        </a:lnSpc>
                        <a:spcBef>
                          <a:spcPts val="63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Умифеновир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(взрослые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дети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старше 12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лет,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 беременным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кормящим)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06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200 мг 4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раза/сут.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077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5885" marR="78105" indent="38100">
                        <a:lnSpc>
                          <a:spcPct val="11080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Энисамия йодид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(взрослые,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  беременным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кормящим)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0,5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г.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38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885" marR="79375">
                        <a:lnSpc>
                          <a:spcPct val="110000"/>
                        </a:lnSpc>
                        <a:tabLst>
                          <a:tab pos="1106805" algn="l"/>
                          <a:tab pos="1685289" algn="l"/>
                          <a:tab pos="200215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рон	аль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а	2b	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че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ло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еч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кий 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рекомбинантный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Капли или спрей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каждый носовой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1600" marR="173990">
                        <a:lnSpc>
                          <a:spcPct val="110000"/>
                        </a:lnSpc>
                        <a:tabLst>
                          <a:tab pos="2453005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5-6 раз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(разовая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 - 3000 ME,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суточная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доза  –  15 000  –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18</a:t>
                      </a:r>
                      <a:r>
                        <a:rPr dirty="0" sz="1200" spc="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000	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ME)</a:t>
                      </a:r>
                      <a:r>
                        <a:rPr dirty="0" sz="1200" spc="1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148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just" marL="95885" marR="76835">
                        <a:lnSpc>
                          <a:spcPct val="1103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Интерферон гамма человеческий  рекомбинантный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(интраназальная форма)  (взрослые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дети старше 7 лет, не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показан  беременным)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0160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Содержимое     флакона   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(100 000    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101600" marR="175895">
                        <a:lnSpc>
                          <a:spcPct val="11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растворяют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мл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воды для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инъекций.  При первых признаках заболевания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 2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капли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каждый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носовой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после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туалета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101600" marR="175260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носовых ходов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5-7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 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составе комплексной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терапии.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19124" y="5291708"/>
            <a:ext cx="57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Microsoft Sans Serif"/>
                <a:cs typeface="Microsoft Sans Serif"/>
              </a:rPr>
              <a:t> 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48254" y="5441060"/>
            <a:ext cx="57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Microsoft Sans Serif"/>
                <a:cs typeface="Microsoft Sans Serif"/>
              </a:rPr>
              <a:t> 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4040" y="153415"/>
            <a:ext cx="271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15</a:t>
            </a: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292223" y="812037"/>
            <a:ext cx="4549775" cy="443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6405">
              <a:lnSpc>
                <a:spcPts val="1645"/>
              </a:lnSpc>
              <a:spcBef>
                <a:spcPts val="100"/>
              </a:spcBef>
            </a:pPr>
            <a:r>
              <a:rPr dirty="0" sz="1400" spc="45" b="1">
                <a:solidFill>
                  <a:srgbClr val="A3053D"/>
                </a:solidFill>
                <a:latin typeface="Times New Roman"/>
                <a:cs typeface="Times New Roman"/>
              </a:rPr>
              <a:t>ПРИЛОЖЕНИЕ</a:t>
            </a:r>
            <a:r>
              <a:rPr dirty="0" sz="1400" spc="-50" b="1">
                <a:solidFill>
                  <a:srgbClr val="A3053D"/>
                </a:solidFill>
                <a:latin typeface="Times New Roman"/>
                <a:cs typeface="Times New Roman"/>
              </a:rPr>
              <a:t> </a:t>
            </a:r>
            <a:r>
              <a:rPr dirty="0" sz="1400" spc="30" b="1">
                <a:solidFill>
                  <a:srgbClr val="A3053D"/>
                </a:solidFill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35" b="1">
                <a:latin typeface="Times New Roman"/>
                <a:cs typeface="Times New Roman"/>
              </a:rPr>
              <a:t>Препараты, </a:t>
            </a:r>
            <a:r>
              <a:rPr dirty="0" sz="1400" spc="30" b="1">
                <a:latin typeface="Times New Roman"/>
                <a:cs typeface="Times New Roman"/>
              </a:rPr>
              <a:t>использующиеся при </a:t>
            </a:r>
            <a:r>
              <a:rPr dirty="0" sz="1400" spc="35" b="1">
                <a:latin typeface="Times New Roman"/>
                <a:cs typeface="Times New Roman"/>
              </a:rPr>
              <a:t>лечении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35" b="1">
                <a:latin typeface="Times New Roman"/>
                <a:cs typeface="Times New Roman"/>
              </a:rPr>
              <a:t>COVID-19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68984" y="1478533"/>
          <a:ext cx="6130925" cy="6260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0645"/>
                <a:gridCol w="2380614"/>
                <a:gridCol w="2390140"/>
              </a:tblGrid>
              <a:tr h="960120">
                <a:tc>
                  <a:txBody>
                    <a:bodyPr/>
                    <a:lstStyle/>
                    <a:p>
                      <a:pPr marL="136525" marR="113664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Наименование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кар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нно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о 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препарата для  медицинского  применения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54355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Механизм действия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86740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Схемы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назначения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4780">
                <a:tc>
                  <a:txBody>
                    <a:bodyPr/>
                    <a:lstStyle/>
                    <a:p>
                      <a:pPr marL="136525" marR="487045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Ги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рок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-  хлорохин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137160" marR="31750">
                        <a:lnSpc>
                          <a:spcPts val="1490"/>
                        </a:lnSpc>
                        <a:spcBef>
                          <a:spcPts val="20"/>
                        </a:spcBef>
                        <a:tabLst>
                          <a:tab pos="1332230" algn="l"/>
                          <a:tab pos="1819910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поль</a:t>
                      </a:r>
                      <a:r>
                        <a:rPr dirty="0" sz="1200" spc="15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ются	для	л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ече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ния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малярии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некоторых</a:t>
                      </a:r>
                      <a:r>
                        <a:rPr dirty="0" sz="1200" spc="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системных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 marR="30480">
                        <a:lnSpc>
                          <a:spcPts val="1490"/>
                        </a:lnSpc>
                        <a:spcBef>
                          <a:spcPts val="10"/>
                        </a:spcBef>
                        <a:tabLst>
                          <a:tab pos="702945" algn="l"/>
                          <a:tab pos="1045844" algn="l"/>
                          <a:tab pos="1289685" algn="l"/>
                          <a:tab pos="1423670" algn="l"/>
                          <a:tab pos="1529080" algn="l"/>
                          <a:tab pos="2133600" algn="l"/>
                          <a:tab pos="2258695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боле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ний		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нител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ной  т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ни.	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ло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		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пл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цию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,		под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авля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ет	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его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цит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чес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кое		д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тв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е		и  пр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дот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вр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			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им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ля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ию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неспецифического  воспалительного ответа,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которая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отмечена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пациентов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 COVID-  19.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marR="173990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 раза в первые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сутки  (утро,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вечер),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затем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200</a:t>
                      </a:r>
                      <a:r>
                        <a:rPr dirty="0" sz="1200" spc="2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6525" marR="175260">
                        <a:lnSpc>
                          <a:spcPts val="1490"/>
                        </a:lnSpc>
                        <a:spcBef>
                          <a:spcPts val="1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сутки (утро, вечер)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5384"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Хлорохин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marR="174625">
                        <a:lnSpc>
                          <a:spcPts val="1490"/>
                        </a:lnSpc>
                        <a:spcBef>
                          <a:spcPts val="20"/>
                        </a:spcBef>
                        <a:tabLst>
                          <a:tab pos="544830" algn="l"/>
                          <a:tab pos="883285" algn="l"/>
                          <a:tab pos="1139190" algn="l"/>
                          <a:tab pos="1590040" algn="l"/>
                          <a:tab pos="1842770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500	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г	2	р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	в	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 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4419"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Мефлохин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marR="171450">
                        <a:lnSpc>
                          <a:spcPts val="1380"/>
                        </a:lnSpc>
                        <a:spcBef>
                          <a:spcPts val="105"/>
                        </a:spcBef>
                        <a:buSzPct val="91666"/>
                        <a:buAutoNum type="arabicPlain"/>
                        <a:tabLst>
                          <a:tab pos="265430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й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день: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250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 каждые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часов.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6525" marR="171450">
                        <a:lnSpc>
                          <a:spcPts val="1380"/>
                        </a:lnSpc>
                        <a:buSzPct val="91666"/>
                        <a:buAutoNum type="arabicPlain"/>
                        <a:tabLst>
                          <a:tab pos="265430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й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день: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250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 каждые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ч.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6525" marR="172720">
                        <a:lnSpc>
                          <a:spcPts val="1380"/>
                        </a:lnSpc>
                        <a:buSzPct val="91666"/>
                        <a:buAutoNum type="arabicPlain"/>
                        <a:tabLst>
                          <a:tab pos="265430" algn="l"/>
                          <a:tab pos="735965" algn="l"/>
                          <a:tab pos="1151255" algn="l"/>
                          <a:tab pos="1510665" algn="l"/>
                          <a:tab pos="1798955" algn="l"/>
                          <a:tab pos="2005964" algn="l"/>
                        </a:tabLst>
                      </a:pPr>
                      <a:r>
                        <a:rPr dirty="0" sz="1200" spc="5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й	д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и:	250	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г	1	р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  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одно и то же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время.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55089">
                <a:tc>
                  <a:txBody>
                    <a:bodyPr/>
                    <a:lstStyle/>
                    <a:p>
                      <a:pPr marL="136525" marR="332740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Лоп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навир+ 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Ритонавир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31115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Лопинавир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ингибитор ВИЧ-1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ВИЧ-2 протеазы ВИЧ.</a:t>
                      </a:r>
                      <a:r>
                        <a:rPr dirty="0" sz="12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Ритонавир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ts val="14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 marR="33020">
                        <a:lnSpc>
                          <a:spcPct val="103299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ингибитор аспартилпротеаз ВИЧ-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 и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ВИЧ-2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36525" marR="173355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400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+100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os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каждые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12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часов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136525">
                        <a:lnSpc>
                          <a:spcPts val="14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Может     вводиться   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   </a:t>
                      </a:r>
                      <a:r>
                        <a:rPr dirty="0" sz="1200" spc="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виде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13652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суспензии  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400  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    +100 </a:t>
                      </a:r>
                      <a:r>
                        <a:rPr dirty="0" sz="1200" spc="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136525" marR="173355">
                        <a:lnSpc>
                          <a:spcPct val="103299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(5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мл) каждые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часов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14 дней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через  назогастральный зонд.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72668">
                <a:tc>
                  <a:txBody>
                    <a:bodyPr/>
                    <a:lstStyle/>
                    <a:p>
                      <a:pPr marL="136525" marR="31750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Рекомбинант-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ный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интерферон  бета-1b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37160" marR="33020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Применяется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лечения  рассеянного склероза, обладает  иммуномодулирующим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ts val="144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эффектом.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36525" marR="171450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0.25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мг/мл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(8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млн МЕ)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подкожно 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14 дней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(всего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инъекций)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71524">
                <a:tc>
                  <a:txBody>
                    <a:bodyPr/>
                    <a:lstStyle/>
                    <a:p>
                      <a:pPr marL="136525" marR="31750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Рекомбинант-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ный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интерферон  альфа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30480">
                        <a:lnSpc>
                          <a:spcPts val="1490"/>
                        </a:lnSpc>
                        <a:spcBef>
                          <a:spcPts val="20"/>
                        </a:spcBef>
                        <a:tabLst>
                          <a:tab pos="1762760" algn="l"/>
                          <a:tab pos="2258695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Обла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	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ны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иммуномодулирующим,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прот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вов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тел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ы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		и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противовирусным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действием.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36525" marR="173990">
                        <a:lnSpc>
                          <a:spcPts val="1490"/>
                        </a:lnSpc>
                        <a:spcBef>
                          <a:spcPts val="2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капли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каждый носовой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ход (3000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МЕ)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раз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день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течение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дней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2732" y="7126223"/>
            <a:ext cx="9732645" cy="436245"/>
          </a:xfrm>
          <a:custGeom>
            <a:avLst/>
            <a:gdLst/>
            <a:ahLst/>
            <a:cxnLst/>
            <a:rect l="l" t="t" r="r" b="b"/>
            <a:pathLst>
              <a:path w="9732645" h="436245">
                <a:moveTo>
                  <a:pt x="9732264" y="132600"/>
                </a:moveTo>
                <a:lnTo>
                  <a:pt x="0" y="132600"/>
                </a:lnTo>
                <a:lnTo>
                  <a:pt x="0" y="265176"/>
                </a:lnTo>
                <a:lnTo>
                  <a:pt x="0" y="436156"/>
                </a:lnTo>
                <a:lnTo>
                  <a:pt x="9732264" y="436156"/>
                </a:lnTo>
                <a:lnTo>
                  <a:pt x="9732264" y="265176"/>
                </a:lnTo>
                <a:lnTo>
                  <a:pt x="9732264" y="132600"/>
                </a:lnTo>
                <a:close/>
              </a:path>
              <a:path w="9732645" h="436245">
                <a:moveTo>
                  <a:pt x="9732264" y="0"/>
                </a:moveTo>
                <a:lnTo>
                  <a:pt x="0" y="0"/>
                </a:lnTo>
                <a:lnTo>
                  <a:pt x="0" y="132588"/>
                </a:lnTo>
                <a:lnTo>
                  <a:pt x="9732264" y="132588"/>
                </a:lnTo>
                <a:lnTo>
                  <a:pt x="9732264" y="0"/>
                </a:lnTo>
                <a:close/>
              </a:path>
            </a:pathLst>
          </a:custGeom>
          <a:solidFill>
            <a:srgbClr val="16171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810001" y="7095845"/>
            <a:ext cx="5155565" cy="466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8800"/>
              </a:lnSpc>
              <a:spcBef>
                <a:spcPts val="95"/>
              </a:spcBef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ЛЕКАРСТВЕННАЯ ТЕРАПИЯ ОСТРЫХ РЕСПИРАТОРНЫХ ВИРУСНЫХ ИНФЕКЦИЙ (ОРВИ) 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В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АМБУЛАТОРНОЙ ПРАКТИКЕ  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В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ПЕРИОД ЭПИДЕМИИ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COVID-19</a:t>
            </a:r>
            <a:endParaRPr sz="800">
              <a:latin typeface="Franklin Gothic Book"/>
              <a:cs typeface="Franklin Gothic Book"/>
            </a:endParaRPr>
          </a:p>
          <a:p>
            <a:pPr algn="ctr" marL="4953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FFFFFF"/>
                </a:solidFill>
                <a:latin typeface="Franklin Gothic Book"/>
                <a:cs typeface="Franklin Gothic Book"/>
              </a:rPr>
              <a:t>ВЕРСИЯ </a:t>
            </a:r>
            <a:r>
              <a:rPr dirty="0" sz="1000" spc="-5">
                <a:solidFill>
                  <a:srgbClr val="FFFFFF"/>
                </a:solidFill>
                <a:latin typeface="Franklin Gothic Book"/>
                <a:cs typeface="Franklin Gothic Book"/>
              </a:rPr>
              <a:t>2</a:t>
            </a:r>
            <a:r>
              <a:rPr dirty="0" sz="10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Franklin Gothic Book"/>
                <a:cs typeface="Franklin Gothic Book"/>
              </a:rPr>
              <a:t>(16.04.2020)</a:t>
            </a:r>
            <a:r>
              <a:rPr dirty="0" sz="140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23228" y="722187"/>
            <a:ext cx="6585796" cy="59723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011161" y="336296"/>
            <a:ext cx="3236595" cy="445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73860">
              <a:lnSpc>
                <a:spcPts val="1650"/>
              </a:lnSpc>
              <a:spcBef>
                <a:spcPts val="100"/>
              </a:spcBef>
            </a:pPr>
            <a:r>
              <a:rPr dirty="0" sz="1400" spc="45" b="1">
                <a:solidFill>
                  <a:srgbClr val="A3053D"/>
                </a:solidFill>
                <a:latin typeface="Times New Roman"/>
                <a:cs typeface="Times New Roman"/>
              </a:rPr>
              <a:t>ПРИЛОЖЕНИЕ</a:t>
            </a:r>
            <a:r>
              <a:rPr dirty="0" sz="1400" spc="-40" b="1">
                <a:solidFill>
                  <a:srgbClr val="A3053D"/>
                </a:solidFill>
                <a:latin typeface="Times New Roman"/>
                <a:cs typeface="Times New Roman"/>
              </a:rPr>
              <a:t> </a:t>
            </a:r>
            <a:r>
              <a:rPr dirty="0" sz="1400" spc="30" b="1">
                <a:solidFill>
                  <a:srgbClr val="A3053D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50"/>
              </a:lnSpc>
            </a:pPr>
            <a:r>
              <a:rPr dirty="0" sz="1400" spc="30" b="1">
                <a:latin typeface="Times New Roman"/>
                <a:cs typeface="Times New Roman"/>
              </a:rPr>
              <a:t>Алгоритм ведения пациентов </a:t>
            </a:r>
            <a:r>
              <a:rPr dirty="0" sz="1400" spc="25" b="1">
                <a:latin typeface="Times New Roman"/>
                <a:cs typeface="Times New Roman"/>
              </a:rPr>
              <a:t>с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spc="45" b="1">
                <a:latin typeface="Times New Roman"/>
                <a:cs typeface="Times New Roman"/>
              </a:rPr>
              <a:t>ОРВИ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24765"/>
            <a:ext cx="1339850" cy="567690"/>
          </a:xfrm>
          <a:custGeom>
            <a:avLst/>
            <a:gdLst/>
            <a:ahLst/>
            <a:cxnLst/>
            <a:rect l="l" t="t" r="r" b="b"/>
            <a:pathLst>
              <a:path w="1339850" h="567690">
                <a:moveTo>
                  <a:pt x="1339850" y="0"/>
                </a:moveTo>
                <a:lnTo>
                  <a:pt x="0" y="0"/>
                </a:lnTo>
                <a:lnTo>
                  <a:pt x="0" y="567690"/>
                </a:lnTo>
                <a:lnTo>
                  <a:pt x="1339850" y="567690"/>
                </a:lnTo>
                <a:lnTo>
                  <a:pt x="1339850" y="0"/>
                </a:lnTo>
                <a:close/>
              </a:path>
            </a:pathLst>
          </a:custGeom>
          <a:solidFill>
            <a:srgbClr val="A305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57276" y="167132"/>
            <a:ext cx="2711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16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124674"/>
            <a:ext cx="10692765" cy="436245"/>
          </a:xfrm>
          <a:custGeom>
            <a:avLst/>
            <a:gdLst/>
            <a:ahLst/>
            <a:cxnLst/>
            <a:rect l="l" t="t" r="r" b="b"/>
            <a:pathLst>
              <a:path w="10692765" h="436245">
                <a:moveTo>
                  <a:pt x="538480" y="0"/>
                </a:moveTo>
                <a:lnTo>
                  <a:pt x="0" y="0"/>
                </a:lnTo>
                <a:lnTo>
                  <a:pt x="0" y="435889"/>
                </a:lnTo>
                <a:lnTo>
                  <a:pt x="538480" y="435889"/>
                </a:lnTo>
                <a:lnTo>
                  <a:pt x="538480" y="0"/>
                </a:lnTo>
                <a:close/>
              </a:path>
              <a:path w="10692765" h="436245">
                <a:moveTo>
                  <a:pt x="10692371" y="2540"/>
                </a:moveTo>
                <a:lnTo>
                  <a:pt x="10234930" y="2540"/>
                </a:lnTo>
                <a:lnTo>
                  <a:pt x="10234930" y="435889"/>
                </a:lnTo>
                <a:lnTo>
                  <a:pt x="10692371" y="435889"/>
                </a:lnTo>
                <a:lnTo>
                  <a:pt x="10692371" y="2540"/>
                </a:lnTo>
                <a:close/>
              </a:path>
            </a:pathLst>
          </a:custGeom>
          <a:solidFill>
            <a:srgbClr val="161717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3536" y="10258043"/>
            <a:ext cx="6135370" cy="436245"/>
          </a:xfrm>
          <a:custGeom>
            <a:avLst/>
            <a:gdLst/>
            <a:ahLst/>
            <a:cxnLst/>
            <a:rect l="l" t="t" r="r" b="b"/>
            <a:pathLst>
              <a:path w="6135370" h="436245">
                <a:moveTo>
                  <a:pt x="6135370" y="132600"/>
                </a:moveTo>
                <a:lnTo>
                  <a:pt x="0" y="132600"/>
                </a:lnTo>
                <a:lnTo>
                  <a:pt x="0" y="265176"/>
                </a:lnTo>
                <a:lnTo>
                  <a:pt x="0" y="435864"/>
                </a:lnTo>
                <a:lnTo>
                  <a:pt x="6135370" y="435864"/>
                </a:lnTo>
                <a:lnTo>
                  <a:pt x="6135370" y="265176"/>
                </a:lnTo>
                <a:lnTo>
                  <a:pt x="6135370" y="132600"/>
                </a:lnTo>
                <a:close/>
              </a:path>
              <a:path w="6135370" h="436245">
                <a:moveTo>
                  <a:pt x="6135370" y="0"/>
                </a:moveTo>
                <a:lnTo>
                  <a:pt x="0" y="0"/>
                </a:lnTo>
                <a:lnTo>
                  <a:pt x="0" y="132588"/>
                </a:lnTo>
                <a:lnTo>
                  <a:pt x="6135370" y="132588"/>
                </a:lnTo>
                <a:lnTo>
                  <a:pt x="6135370" y="0"/>
                </a:lnTo>
                <a:close/>
              </a:path>
            </a:pathLst>
          </a:custGeom>
          <a:solidFill>
            <a:srgbClr val="16171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02232" y="10227665"/>
            <a:ext cx="5155565" cy="466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08800"/>
              </a:lnSpc>
              <a:spcBef>
                <a:spcPts val="95"/>
              </a:spcBef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ЛЕКАРСТВЕННАЯ ТЕРАПИЯ ОСТРЫХ РЕСПИРАТОРНЫХ ВИРУСНЫХ ИНФЕКЦИЙ (ОРВИ) 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В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АМБУЛАТОРНОЙ ПРАКТИКЕ  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В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ПЕРИОД ЭПИДЕМИИ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COVID-19</a:t>
            </a:r>
            <a:endParaRPr sz="800">
              <a:latin typeface="Franklin Gothic Book"/>
              <a:cs typeface="Franklin Gothic Book"/>
            </a:endParaRPr>
          </a:p>
          <a:p>
            <a:pPr algn="ctr" marL="4953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FFFFFF"/>
                </a:solidFill>
                <a:latin typeface="Franklin Gothic Book"/>
                <a:cs typeface="Franklin Gothic Book"/>
              </a:rPr>
              <a:t>ВЕРСИЯ </a:t>
            </a:r>
            <a:r>
              <a:rPr dirty="0" sz="1000" spc="-5">
                <a:solidFill>
                  <a:srgbClr val="FFFFFF"/>
                </a:solidFill>
                <a:latin typeface="Franklin Gothic Book"/>
                <a:cs typeface="Franklin Gothic Book"/>
              </a:rPr>
              <a:t>2</a:t>
            </a:r>
            <a:r>
              <a:rPr dirty="0" sz="10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Franklin Gothic Book"/>
                <a:cs typeface="Franklin Gothic Book"/>
              </a:rPr>
              <a:t>(16.04.2020)</a:t>
            </a:r>
            <a:r>
              <a:rPr dirty="0" sz="140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8956" y="432307"/>
            <a:ext cx="5941695" cy="8192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60470">
              <a:lnSpc>
                <a:spcPct val="100000"/>
              </a:lnSpc>
              <a:spcBef>
                <a:spcPts val="100"/>
              </a:spcBef>
            </a:pPr>
            <a:r>
              <a:rPr dirty="0" sz="1400" spc="40" b="1">
                <a:solidFill>
                  <a:srgbClr val="A3053D"/>
                </a:solidFill>
                <a:latin typeface="Times New Roman"/>
                <a:cs typeface="Times New Roman"/>
              </a:rPr>
              <a:t>КОЛЛЕКТИВ</a:t>
            </a:r>
            <a:r>
              <a:rPr dirty="0" sz="1400" spc="-25" b="1">
                <a:solidFill>
                  <a:srgbClr val="A3053D"/>
                </a:solidFill>
                <a:latin typeface="Times New Roman"/>
                <a:cs typeface="Times New Roman"/>
              </a:rPr>
              <a:t> </a:t>
            </a:r>
            <a:r>
              <a:rPr dirty="0" sz="1400" spc="45" b="1">
                <a:solidFill>
                  <a:srgbClr val="A3053D"/>
                </a:solidFill>
                <a:latin typeface="Times New Roman"/>
                <a:cs typeface="Times New Roman"/>
              </a:rPr>
              <a:t>АВТОРОВ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algn="just" marL="12700" marR="269875">
              <a:lnSpc>
                <a:spcPct val="110300"/>
              </a:lnSpc>
            </a:pPr>
            <a:r>
              <a:rPr dirty="0" sz="1200" spc="-5" b="1" i="1">
                <a:latin typeface="Times New Roman"/>
                <a:cs typeface="Times New Roman"/>
              </a:rPr>
              <a:t>Авдеев Сергей Николаевич </a:t>
            </a:r>
            <a:r>
              <a:rPr dirty="0" sz="1200" b="1" i="1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главный внештатный специалист пульмонолог  Минздрава России, заведующий кафедрой пульмонологии ФГАОУ ВО Первый  Московский государственный медицинский университет имени И.М. Сеченова  Министерства здравоохранения Российской Федерации, заместитель директора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ФГБУ</a:t>
            </a:r>
            <a:endParaRPr sz="1200">
              <a:latin typeface="Times New Roman"/>
              <a:cs typeface="Times New Roman"/>
            </a:endParaRPr>
          </a:p>
          <a:p>
            <a:pPr algn="just" marL="12700" marR="266065">
              <a:lnSpc>
                <a:spcPct val="110000"/>
              </a:lnSpc>
            </a:pPr>
            <a:r>
              <a:rPr dirty="0" sz="1200" spc="-5">
                <a:latin typeface="Times New Roman"/>
                <a:cs typeface="Times New Roman"/>
              </a:rPr>
              <a:t>«Научно-исследовательский </a:t>
            </a:r>
            <a:r>
              <a:rPr dirty="0" sz="1200" spc="-10">
                <a:latin typeface="Times New Roman"/>
                <a:cs typeface="Times New Roman"/>
              </a:rPr>
              <a:t>институт </a:t>
            </a:r>
            <a:r>
              <a:rPr dirty="0" sz="1200" spc="-5">
                <a:latin typeface="Times New Roman"/>
                <a:cs typeface="Times New Roman"/>
              </a:rPr>
              <a:t>пульмонологии Федерального </a:t>
            </a:r>
            <a:r>
              <a:rPr dirty="0" sz="1200">
                <a:latin typeface="Times New Roman"/>
                <a:cs typeface="Times New Roman"/>
              </a:rPr>
              <a:t>медико-  </a:t>
            </a:r>
            <a:r>
              <a:rPr dirty="0" sz="1200" spc="-5">
                <a:latin typeface="Times New Roman"/>
                <a:cs typeface="Times New Roman"/>
              </a:rPr>
              <a:t>биологического агентства»;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271145">
              <a:lnSpc>
                <a:spcPct val="110100"/>
              </a:lnSpc>
              <a:spcBef>
                <a:spcPts val="92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Волчкова</a:t>
            </a:r>
            <a:r>
              <a:rPr dirty="0" sz="1200" spc="-75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Елена</a:t>
            </a:r>
            <a:r>
              <a:rPr dirty="0" sz="1200" spc="-7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Васильевна</a:t>
            </a:r>
            <a:r>
              <a:rPr dirty="0" sz="1200" spc="-55" b="1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заведующая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кафедрой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инфекционных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болезней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Первого  Московского государственного медицинского университета им. И.М. Сеченова  Министерства здравоохранения Российской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Федерации;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269240">
              <a:lnSpc>
                <a:spcPct val="110300"/>
              </a:lnSpc>
              <a:spcBef>
                <a:spcPts val="900"/>
              </a:spcBef>
            </a:pPr>
            <a:r>
              <a:rPr dirty="0" sz="1200" b="1" i="1">
                <a:latin typeface="Times New Roman"/>
                <a:cs typeface="Times New Roman"/>
              </a:rPr>
              <a:t>Драпкина</a:t>
            </a:r>
            <a:r>
              <a:rPr dirty="0" sz="1200" spc="-55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Оксана</a:t>
            </a:r>
            <a:r>
              <a:rPr dirty="0" sz="1200" spc="-55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Михайловна</a:t>
            </a:r>
            <a:r>
              <a:rPr dirty="0" sz="1200" spc="-45" b="1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главный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внештатный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специалист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терапии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общей  врачебной профилактике Минздрава России, </a:t>
            </a:r>
            <a:r>
              <a:rPr dirty="0" sz="1200">
                <a:latin typeface="Times New Roman"/>
                <a:cs typeface="Times New Roman"/>
              </a:rPr>
              <a:t>директор ФГБУ </a:t>
            </a:r>
            <a:r>
              <a:rPr dirty="0" sz="1200" spc="-5">
                <a:latin typeface="Times New Roman"/>
                <a:cs typeface="Times New Roman"/>
              </a:rPr>
              <a:t>«Национальный  медицинский исследовательский центр профилактической медицины» Министерства  здравоохранения Российской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Федерации;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266700">
              <a:lnSpc>
                <a:spcPct val="110200"/>
              </a:lnSpc>
              <a:spcBef>
                <a:spcPts val="90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Дмитриев Александр Сергеевич </a:t>
            </a:r>
            <a:r>
              <a:rPr dirty="0" sz="1200" b="1" i="1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врач-инфекционист </a:t>
            </a:r>
            <a:r>
              <a:rPr dirty="0" sz="1200" spc="-10">
                <a:latin typeface="Times New Roman"/>
                <a:cs typeface="Times New Roman"/>
              </a:rPr>
              <a:t>группы </a:t>
            </a:r>
            <a:r>
              <a:rPr dirty="0" sz="1200" spc="-5">
                <a:latin typeface="Times New Roman"/>
                <a:cs typeface="Times New Roman"/>
              </a:rPr>
              <a:t>анализа оказания  медицинской помощи </a:t>
            </a:r>
            <a:r>
              <a:rPr dirty="0" sz="1200">
                <a:latin typeface="Times New Roman"/>
                <a:cs typeface="Times New Roman"/>
              </a:rPr>
              <a:t>при </a:t>
            </a:r>
            <a:r>
              <a:rPr dirty="0" sz="1200" spc="-5">
                <a:latin typeface="Times New Roman"/>
                <a:cs typeface="Times New Roman"/>
              </a:rPr>
              <a:t>инфекционных болезнях Федерального </a:t>
            </a:r>
            <a:r>
              <a:rPr dirty="0" sz="1200">
                <a:latin typeface="Times New Roman"/>
                <a:cs typeface="Times New Roman"/>
              </a:rPr>
              <a:t>государственного  бюджетного </a:t>
            </a:r>
            <a:r>
              <a:rPr dirty="0" sz="1200" spc="-5">
                <a:latin typeface="Times New Roman"/>
                <a:cs typeface="Times New Roman"/>
              </a:rPr>
              <a:t>учреждения «Национальный медицинский исследовательский центр  фтизиопульмонологии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инфекционных заболеваний» Министерства здравоохранения  Российской Федерации;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267970">
              <a:lnSpc>
                <a:spcPct val="110400"/>
              </a:lnSpc>
              <a:spcBef>
                <a:spcPts val="90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Карпов Олег Эдуардович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Генеральный директор ФГБУ «Национальный </a:t>
            </a:r>
            <a:r>
              <a:rPr dirty="0" sz="1200">
                <a:latin typeface="Times New Roman"/>
                <a:cs typeface="Times New Roman"/>
              </a:rPr>
              <a:t>медико-  </a:t>
            </a:r>
            <a:r>
              <a:rPr dirty="0" sz="1200" spc="-5">
                <a:latin typeface="Times New Roman"/>
                <a:cs typeface="Times New Roman"/>
              </a:rPr>
              <a:t>хирургический Центр имени Н.И. </a:t>
            </a:r>
            <a:r>
              <a:rPr dirty="0" sz="1200">
                <a:latin typeface="Times New Roman"/>
                <a:cs typeface="Times New Roman"/>
              </a:rPr>
              <a:t>Пирогова» </a:t>
            </a:r>
            <a:r>
              <a:rPr dirty="0" sz="1200" spc="-5">
                <a:latin typeface="Times New Roman"/>
                <a:cs typeface="Times New Roman"/>
              </a:rPr>
              <a:t>Минздрава России, член-корреспондент  РАН, </a:t>
            </a:r>
            <a:r>
              <a:rPr dirty="0" sz="1200">
                <a:latin typeface="Times New Roman"/>
                <a:cs typeface="Times New Roman"/>
              </a:rPr>
              <a:t>доктор </a:t>
            </a:r>
            <a:r>
              <a:rPr dirty="0" sz="1200" spc="-5">
                <a:latin typeface="Times New Roman"/>
                <a:cs typeface="Times New Roman"/>
              </a:rPr>
              <a:t>медицинских </a:t>
            </a:r>
            <a:r>
              <a:rPr dirty="0" sz="1200" spc="-10">
                <a:latin typeface="Times New Roman"/>
                <a:cs typeface="Times New Roman"/>
              </a:rPr>
              <a:t>наук,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профессор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271145">
              <a:lnSpc>
                <a:spcPct val="110300"/>
              </a:lnSpc>
              <a:spcBef>
                <a:spcPts val="90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Мамонова Нина Алексеевна </a:t>
            </a:r>
            <a:r>
              <a:rPr dirty="0" sz="1200" b="1" i="1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научный сотрудник лаборатории генетических  технологий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трансляционных исследований Федерального государственного  </a:t>
            </a:r>
            <a:r>
              <a:rPr dirty="0" sz="1200">
                <a:latin typeface="Times New Roman"/>
                <a:cs typeface="Times New Roman"/>
              </a:rPr>
              <a:t>бюджетного </a:t>
            </a:r>
            <a:r>
              <a:rPr dirty="0" sz="1200" spc="-5">
                <a:latin typeface="Times New Roman"/>
                <a:cs typeface="Times New Roman"/>
              </a:rPr>
              <a:t>учреждения «Национальный медицинский исследовательский центр  фтизиопульмонологии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инфекционных заболеваний» Министерства здравоохранения  Российской Федерации;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269875">
              <a:lnSpc>
                <a:spcPct val="110400"/>
              </a:lnSpc>
              <a:spcBef>
                <a:spcPts val="900"/>
              </a:spcBef>
            </a:pPr>
            <a:r>
              <a:rPr dirty="0" sz="1200" b="1" i="1">
                <a:latin typeface="Times New Roman"/>
                <a:cs typeface="Times New Roman"/>
              </a:rPr>
              <a:t>Никифоров </a:t>
            </a:r>
            <a:r>
              <a:rPr dirty="0" sz="1200" spc="-5" b="1" i="1">
                <a:latin typeface="Times New Roman"/>
                <a:cs typeface="Times New Roman"/>
              </a:rPr>
              <a:t>Владимир Владимирович </a:t>
            </a:r>
            <a:r>
              <a:rPr dirty="0" sz="1200" b="1" i="1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заведующий кафедрой инфекционных  </a:t>
            </a:r>
            <a:r>
              <a:rPr dirty="0" sz="1200">
                <a:latin typeface="Times New Roman"/>
                <a:cs typeface="Times New Roman"/>
              </a:rPr>
              <a:t>болезней и </a:t>
            </a:r>
            <a:r>
              <a:rPr dirty="0" sz="1200" spc="-5">
                <a:latin typeface="Times New Roman"/>
                <a:cs typeface="Times New Roman"/>
              </a:rPr>
              <a:t>эпидемиологии Российского национального исследовательского  медицинского университета имени Н.И.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Пирогова</a:t>
            </a:r>
            <a:r>
              <a:rPr dirty="0" sz="1200" spc="-5" b="1" i="1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0076" y="8904223"/>
            <a:ext cx="4737100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" marR="5080" indent="-34925">
              <a:lnSpc>
                <a:spcPct val="110000"/>
              </a:lnSpc>
              <a:spcBef>
                <a:spcPts val="100"/>
              </a:spcBef>
              <a:tabLst>
                <a:tab pos="767715" algn="l"/>
                <a:tab pos="1513205" algn="l"/>
                <a:tab pos="1729739" algn="l"/>
                <a:tab pos="1804035" algn="l"/>
                <a:tab pos="2489835" algn="l"/>
                <a:tab pos="2757805" algn="l"/>
                <a:tab pos="3564890" algn="l"/>
                <a:tab pos="3994150" algn="l"/>
                <a:tab pos="4565650" algn="l"/>
              </a:tabLst>
            </a:pPr>
            <a:r>
              <a:rPr dirty="0" sz="1200" b="1" i="1">
                <a:latin typeface="Times New Roman"/>
                <a:cs typeface="Times New Roman"/>
              </a:rPr>
              <a:t>Н</a:t>
            </a:r>
            <a:r>
              <a:rPr dirty="0" sz="1200" spc="-10" b="1" i="1">
                <a:latin typeface="Times New Roman"/>
                <a:cs typeface="Times New Roman"/>
              </a:rPr>
              <a:t>а</a:t>
            </a:r>
            <a:r>
              <a:rPr dirty="0" sz="1200" spc="10" b="1" i="1">
                <a:latin typeface="Times New Roman"/>
                <a:cs typeface="Times New Roman"/>
              </a:rPr>
              <a:t>т</a:t>
            </a:r>
            <a:r>
              <a:rPr dirty="0" sz="1200" b="1" i="1">
                <a:latin typeface="Times New Roman"/>
                <a:cs typeface="Times New Roman"/>
              </a:rPr>
              <a:t>а</a:t>
            </a:r>
            <a:r>
              <a:rPr dirty="0" sz="1200" spc="-5" b="1" i="1">
                <a:latin typeface="Times New Roman"/>
                <a:cs typeface="Times New Roman"/>
              </a:rPr>
              <a:t>л</a:t>
            </a:r>
            <a:r>
              <a:rPr dirty="0" sz="1200" b="1" i="1">
                <a:latin typeface="Times New Roman"/>
                <a:cs typeface="Times New Roman"/>
              </a:rPr>
              <a:t>ья	Юрь</a:t>
            </a:r>
            <a:r>
              <a:rPr dirty="0" sz="1200" spc="-5" b="1" i="1">
                <a:latin typeface="Times New Roman"/>
                <a:cs typeface="Times New Roman"/>
              </a:rPr>
              <a:t>е</a:t>
            </a:r>
            <a:r>
              <a:rPr dirty="0" sz="1200" spc="-10" b="1" i="1">
                <a:latin typeface="Times New Roman"/>
                <a:cs typeface="Times New Roman"/>
              </a:rPr>
              <a:t>в</a:t>
            </a:r>
            <a:r>
              <a:rPr dirty="0" sz="1200" b="1" i="1">
                <a:latin typeface="Times New Roman"/>
                <a:cs typeface="Times New Roman"/>
              </a:rPr>
              <a:t>на	–	</a:t>
            </a:r>
            <a:r>
              <a:rPr dirty="0" sz="1200" spc="10">
                <a:latin typeface="Times New Roman"/>
                <a:cs typeface="Times New Roman"/>
              </a:rPr>
              <a:t>р</a:t>
            </a:r>
            <a:r>
              <a:rPr dirty="0" sz="1200" spc="-40">
                <a:latin typeface="Times New Roman"/>
                <a:cs typeface="Times New Roman"/>
              </a:rPr>
              <a:t>у</a:t>
            </a:r>
            <a:r>
              <a:rPr dirty="0" sz="1200">
                <a:latin typeface="Times New Roman"/>
                <a:cs typeface="Times New Roman"/>
              </a:rPr>
              <a:t>ководитель	</a:t>
            </a:r>
            <a:r>
              <a:rPr dirty="0" sz="1200" spc="-5">
                <a:latin typeface="Times New Roman"/>
                <a:cs typeface="Times New Roman"/>
              </a:rPr>
              <a:t>ме</a:t>
            </a:r>
            <a:r>
              <a:rPr dirty="0" sz="1200">
                <a:latin typeface="Times New Roman"/>
                <a:cs typeface="Times New Roman"/>
              </a:rPr>
              <a:t>ж</a:t>
            </a:r>
            <a:r>
              <a:rPr dirty="0" sz="1200" spc="10">
                <a:latin typeface="Times New Roman"/>
                <a:cs typeface="Times New Roman"/>
              </a:rPr>
              <a:t>д</a:t>
            </a:r>
            <a:r>
              <a:rPr dirty="0" sz="1200" spc="-40">
                <a:latin typeface="Times New Roman"/>
                <a:cs typeface="Times New Roman"/>
              </a:rPr>
              <a:t>у</a:t>
            </a:r>
            <a:r>
              <a:rPr dirty="0" sz="1200">
                <a:latin typeface="Times New Roman"/>
                <a:cs typeface="Times New Roman"/>
              </a:rPr>
              <a:t>н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род</a:t>
            </a:r>
            <a:r>
              <a:rPr dirty="0" sz="1200" spc="5">
                <a:latin typeface="Times New Roman"/>
                <a:cs typeface="Times New Roman"/>
              </a:rPr>
              <a:t>н</a:t>
            </a:r>
            <a:r>
              <a:rPr dirty="0" sz="1200" spc="10">
                <a:latin typeface="Times New Roman"/>
                <a:cs typeface="Times New Roman"/>
              </a:rPr>
              <a:t>о</a:t>
            </a:r>
            <a:r>
              <a:rPr dirty="0" sz="1200" spc="-5">
                <a:latin typeface="Times New Roman"/>
                <a:cs typeface="Times New Roman"/>
              </a:rPr>
              <a:t>г</a:t>
            </a:r>
            <a:r>
              <a:rPr dirty="0" sz="1200">
                <a:latin typeface="Times New Roman"/>
                <a:cs typeface="Times New Roman"/>
              </a:rPr>
              <a:t>о	отд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>
                <a:latin typeface="Times New Roman"/>
                <a:cs typeface="Times New Roman"/>
              </a:rPr>
              <a:t>ла	по  </a:t>
            </a:r>
            <a:r>
              <a:rPr dirty="0" sz="1200" spc="-15">
                <a:latin typeface="Times New Roman"/>
                <a:cs typeface="Times New Roman"/>
              </a:rPr>
              <a:t>о</a:t>
            </a:r>
            <a:r>
              <a:rPr dirty="0" sz="1200">
                <a:latin typeface="Times New Roman"/>
                <a:cs typeface="Times New Roman"/>
              </a:rPr>
              <a:t>к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з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ния	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</a:t>
            </a:r>
            <a:r>
              <a:rPr dirty="0" sz="1200">
                <a:latin typeface="Times New Roman"/>
                <a:cs typeface="Times New Roman"/>
              </a:rPr>
              <a:t>д</a:t>
            </a:r>
            <a:r>
              <a:rPr dirty="0" sz="1200" spc="5">
                <a:latin typeface="Times New Roman"/>
                <a:cs typeface="Times New Roman"/>
              </a:rPr>
              <a:t>и</a:t>
            </a:r>
            <a:r>
              <a:rPr dirty="0" sz="1200">
                <a:latin typeface="Times New Roman"/>
                <a:cs typeface="Times New Roman"/>
              </a:rPr>
              <a:t>ц</a:t>
            </a:r>
            <a:r>
              <a:rPr dirty="0" sz="1200" spc="-10">
                <a:latin typeface="Times New Roman"/>
                <a:cs typeface="Times New Roman"/>
              </a:rPr>
              <a:t>и</a:t>
            </a:r>
            <a:r>
              <a:rPr dirty="0" sz="1200">
                <a:latin typeface="Times New Roman"/>
                <a:cs typeface="Times New Roman"/>
              </a:rPr>
              <a:t>н</a:t>
            </a:r>
            <a:r>
              <a:rPr dirty="0" sz="1200" spc="-5">
                <a:latin typeface="Times New Roman"/>
                <a:cs typeface="Times New Roman"/>
              </a:rPr>
              <a:t>с</a:t>
            </a:r>
            <a:r>
              <a:rPr dirty="0" sz="1200">
                <a:latin typeface="Times New Roman"/>
                <a:cs typeface="Times New Roman"/>
              </a:rPr>
              <a:t>кой		по</a:t>
            </a:r>
            <a:r>
              <a:rPr dirty="0" sz="1200" spc="-5">
                <a:latin typeface="Times New Roman"/>
                <a:cs typeface="Times New Roman"/>
              </a:rPr>
              <a:t>м</a:t>
            </a:r>
            <a:r>
              <a:rPr dirty="0" sz="1200" spc="-15">
                <a:latin typeface="Times New Roman"/>
                <a:cs typeface="Times New Roman"/>
              </a:rPr>
              <a:t>о</a:t>
            </a:r>
            <a:r>
              <a:rPr dirty="0" sz="1200">
                <a:latin typeface="Times New Roman"/>
                <a:cs typeface="Times New Roman"/>
              </a:rPr>
              <a:t>щи	Ф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>
                <a:latin typeface="Times New Roman"/>
                <a:cs typeface="Times New Roman"/>
              </a:rPr>
              <a:t>д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>
                <a:latin typeface="Times New Roman"/>
                <a:cs typeface="Times New Roman"/>
              </a:rPr>
              <a:t>р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льного	</a:t>
            </a:r>
            <a:r>
              <a:rPr dirty="0" sz="1200" spc="-15">
                <a:latin typeface="Times New Roman"/>
                <a:cs typeface="Times New Roman"/>
              </a:rPr>
              <a:t>г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5">
                <a:latin typeface="Times New Roman"/>
                <a:cs typeface="Times New Roman"/>
              </a:rPr>
              <a:t>с</a:t>
            </a:r>
            <a:r>
              <a:rPr dirty="0" sz="1200" spc="-25">
                <a:latin typeface="Times New Roman"/>
                <a:cs typeface="Times New Roman"/>
              </a:rPr>
              <a:t>у</a:t>
            </a:r>
            <a:r>
              <a:rPr dirty="0" sz="1200" spc="10">
                <a:latin typeface="Times New Roman"/>
                <a:cs typeface="Times New Roman"/>
              </a:rPr>
              <a:t>д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р</a:t>
            </a:r>
            <a:r>
              <a:rPr dirty="0" sz="1200" spc="-5">
                <a:latin typeface="Times New Roman"/>
                <a:cs typeface="Times New Roman"/>
              </a:rPr>
              <a:t>с</a:t>
            </a:r>
            <a:r>
              <a:rPr dirty="0" sz="1200">
                <a:latin typeface="Times New Roman"/>
                <a:cs typeface="Times New Roman"/>
              </a:rPr>
              <a:t>тв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>
                <a:latin typeface="Times New Roman"/>
                <a:cs typeface="Times New Roman"/>
              </a:rPr>
              <a:t>нного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8956" y="8904223"/>
            <a:ext cx="844550" cy="630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0400"/>
              </a:lnSpc>
              <a:spcBef>
                <a:spcPts val="95"/>
              </a:spcBef>
            </a:pPr>
            <a:r>
              <a:rPr dirty="0" sz="1200" spc="-5" b="1" i="1">
                <a:latin typeface="Times New Roman"/>
                <a:cs typeface="Times New Roman"/>
              </a:rPr>
              <a:t>Пшеничная  </a:t>
            </a:r>
            <a:r>
              <a:rPr dirty="0" sz="1200">
                <a:latin typeface="Times New Roman"/>
                <a:cs typeface="Times New Roman"/>
              </a:rPr>
              <a:t>орг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низ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 spc="-10">
                <a:latin typeface="Times New Roman"/>
                <a:cs typeface="Times New Roman"/>
              </a:rPr>
              <a:t>ц</a:t>
            </a:r>
            <a:r>
              <a:rPr dirty="0" sz="1200">
                <a:latin typeface="Times New Roman"/>
                <a:cs typeface="Times New Roman"/>
              </a:rPr>
              <a:t>ии  бюдж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>
                <a:latin typeface="Times New Roman"/>
                <a:cs typeface="Times New Roman"/>
              </a:rPr>
              <a:t>т</a:t>
            </a:r>
            <a:r>
              <a:rPr dirty="0" sz="1200" spc="5">
                <a:latin typeface="Times New Roman"/>
                <a:cs typeface="Times New Roman"/>
              </a:rPr>
              <a:t>н</a:t>
            </a:r>
            <a:r>
              <a:rPr dirty="0" sz="1200">
                <a:latin typeface="Times New Roman"/>
                <a:cs typeface="Times New Roman"/>
              </a:rPr>
              <a:t>ого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1492" y="9326371"/>
            <a:ext cx="47625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учреждения «Национальный медицинский исследовательский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центр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8956" y="9509252"/>
            <a:ext cx="5674360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фтизиопульмонологии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инфекционных заболеваний» Министерства здравоохранения  Российской Федерации;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12699"/>
            <a:ext cx="1339850" cy="567690"/>
          </a:xfrm>
          <a:custGeom>
            <a:avLst/>
            <a:gdLst/>
            <a:ahLst/>
            <a:cxnLst/>
            <a:rect l="l" t="t" r="r" b="b"/>
            <a:pathLst>
              <a:path w="1339850" h="567690">
                <a:moveTo>
                  <a:pt x="1339850" y="0"/>
                </a:moveTo>
                <a:lnTo>
                  <a:pt x="0" y="0"/>
                </a:lnTo>
                <a:lnTo>
                  <a:pt x="0" y="567690"/>
                </a:lnTo>
                <a:lnTo>
                  <a:pt x="1339850" y="567690"/>
                </a:lnTo>
                <a:lnTo>
                  <a:pt x="1339850" y="0"/>
                </a:lnTo>
                <a:close/>
              </a:path>
            </a:pathLst>
          </a:custGeom>
          <a:solidFill>
            <a:srgbClr val="A305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57276" y="154939"/>
            <a:ext cx="271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17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10257649"/>
            <a:ext cx="7552690" cy="434975"/>
          </a:xfrm>
          <a:custGeom>
            <a:avLst/>
            <a:gdLst/>
            <a:ahLst/>
            <a:cxnLst/>
            <a:rect l="l" t="t" r="r" b="b"/>
            <a:pathLst>
              <a:path w="7552690" h="434975">
                <a:moveTo>
                  <a:pt x="735330" y="1282"/>
                </a:moveTo>
                <a:lnTo>
                  <a:pt x="0" y="1282"/>
                </a:lnTo>
                <a:lnTo>
                  <a:pt x="0" y="434733"/>
                </a:lnTo>
                <a:lnTo>
                  <a:pt x="735330" y="434733"/>
                </a:lnTo>
                <a:lnTo>
                  <a:pt x="735330" y="1282"/>
                </a:lnTo>
                <a:close/>
              </a:path>
              <a:path w="7552690" h="434975">
                <a:moveTo>
                  <a:pt x="7552677" y="0"/>
                </a:moveTo>
                <a:lnTo>
                  <a:pt x="6817360" y="0"/>
                </a:lnTo>
                <a:lnTo>
                  <a:pt x="6817360" y="434733"/>
                </a:lnTo>
                <a:lnTo>
                  <a:pt x="7552677" y="434733"/>
                </a:lnTo>
                <a:lnTo>
                  <a:pt x="7552677" y="0"/>
                </a:lnTo>
                <a:close/>
              </a:path>
            </a:pathLst>
          </a:custGeom>
          <a:solidFill>
            <a:srgbClr val="161717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230611"/>
            <a:ext cx="7560945" cy="462280"/>
          </a:xfrm>
          <a:custGeom>
            <a:avLst/>
            <a:gdLst/>
            <a:ahLst/>
            <a:cxnLst/>
            <a:rect l="l" t="t" r="r" b="b"/>
            <a:pathLst>
              <a:path w="7560945" h="462279">
                <a:moveTo>
                  <a:pt x="0" y="461772"/>
                </a:moveTo>
                <a:lnTo>
                  <a:pt x="7560563" y="461772"/>
                </a:lnTo>
                <a:lnTo>
                  <a:pt x="7560563" y="0"/>
                </a:lnTo>
                <a:lnTo>
                  <a:pt x="0" y="0"/>
                </a:lnTo>
                <a:lnTo>
                  <a:pt x="0" y="461772"/>
                </a:lnTo>
                <a:close/>
              </a:path>
            </a:pathLst>
          </a:custGeom>
          <a:solidFill>
            <a:srgbClr val="16171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03756" y="10215473"/>
            <a:ext cx="5154295" cy="455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87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ЛЕКАРСТВЕННАЯ ТЕРАПИЯ ОСТРЫХ РЕСПИРАТОРНЫХ ВИРУСНЫХ ИНФЕКЦИЙ (ОРВИ) 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В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АМБУЛАТОРНОЙ ПРАКТИКЕ  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В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ПЕРИОД ЭПИДЕМИИ</a:t>
            </a: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COVID-19</a:t>
            </a:r>
            <a:endParaRPr sz="8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FFFFFF"/>
                </a:solidFill>
                <a:latin typeface="Franklin Gothic Book"/>
                <a:cs typeface="Franklin Gothic Book"/>
              </a:rPr>
              <a:t>ВЕРСИЯ </a:t>
            </a:r>
            <a:r>
              <a:rPr dirty="0" sz="1000" spc="-5">
                <a:solidFill>
                  <a:srgbClr val="FFFFFF"/>
                </a:solidFill>
                <a:latin typeface="Franklin Gothic Book"/>
                <a:cs typeface="Franklin Gothic Book"/>
              </a:rPr>
              <a:t>2</a:t>
            </a:r>
            <a:r>
              <a:rPr dirty="0" sz="10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Franklin Gothic Book"/>
                <a:cs typeface="Franklin Gothic Book"/>
              </a:rPr>
              <a:t>(16.04.2020)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525" y="0"/>
            <a:ext cx="1351915" cy="591820"/>
          </a:xfrm>
          <a:custGeom>
            <a:avLst/>
            <a:gdLst/>
            <a:ahLst/>
            <a:cxnLst/>
            <a:rect l="l" t="t" r="r" b="b"/>
            <a:pathLst>
              <a:path w="1351915" h="591820">
                <a:moveTo>
                  <a:pt x="1351915" y="0"/>
                </a:moveTo>
                <a:lnTo>
                  <a:pt x="0" y="0"/>
                </a:lnTo>
                <a:lnTo>
                  <a:pt x="0" y="591820"/>
                </a:lnTo>
                <a:lnTo>
                  <a:pt x="1351915" y="591820"/>
                </a:lnTo>
                <a:lnTo>
                  <a:pt x="1351915" y="0"/>
                </a:lnTo>
                <a:close/>
              </a:path>
            </a:pathLst>
          </a:custGeom>
          <a:solidFill>
            <a:srgbClr val="A305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5508" y="180046"/>
            <a:ext cx="147320" cy="201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75"/>
              </a:lnSpc>
            </a:pP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8956" y="795274"/>
            <a:ext cx="5680075" cy="3523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6985">
              <a:lnSpc>
                <a:spcPct val="110400"/>
              </a:lnSpc>
              <a:spcBef>
                <a:spcPts val="95"/>
              </a:spcBef>
            </a:pPr>
            <a:r>
              <a:rPr dirty="0" sz="1200" spc="-5" b="1" i="1">
                <a:latin typeface="Times New Roman"/>
                <a:cs typeface="Times New Roman"/>
              </a:rPr>
              <a:t>Свистунов Андрей Алексеевич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Первый проректор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инновационной политике  Первого Московского государственного медицинского университета им. И.М.  Сеченова Министерства здравоохранения Российской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Федерации;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03299"/>
              </a:lnSpc>
              <a:spcBef>
                <a:spcPts val="100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Умбетова Карина Туракбаевна </a:t>
            </a:r>
            <a:r>
              <a:rPr dirty="0" sz="1200" b="1" i="1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профессор кафедры инфекционных </a:t>
            </a:r>
            <a:r>
              <a:rPr dirty="0" sz="1200">
                <a:latin typeface="Times New Roman"/>
                <a:cs typeface="Times New Roman"/>
              </a:rPr>
              <a:t>болезней  </a:t>
            </a:r>
            <a:r>
              <a:rPr dirty="0" sz="1200" spc="-5">
                <a:latin typeface="Times New Roman"/>
                <a:cs typeface="Times New Roman"/>
              </a:rPr>
              <a:t>Первого Московского государственного медицинского университета им. И.М.  Сеченова Министерства здравоохранения Российской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Федерации;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300"/>
              </a:lnSpc>
              <a:spcBef>
                <a:spcPts val="805"/>
              </a:spcBef>
            </a:pPr>
            <a:r>
              <a:rPr dirty="0" sz="1200" spc="-5" b="1" i="1">
                <a:latin typeface="Times New Roman"/>
                <a:cs typeface="Times New Roman"/>
              </a:rPr>
              <a:t>Фомин Виктор Викторович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проректор </a:t>
            </a:r>
            <a:r>
              <a:rPr dirty="0" sz="1200">
                <a:latin typeface="Times New Roman"/>
                <a:cs typeface="Times New Roman"/>
              </a:rPr>
              <a:t>по </a:t>
            </a:r>
            <a:r>
              <a:rPr dirty="0" sz="1200" spc="-5">
                <a:latin typeface="Times New Roman"/>
                <a:cs typeface="Times New Roman"/>
              </a:rPr>
              <a:t>клинической работе </a:t>
            </a:r>
            <a:r>
              <a:rPr dirty="0" sz="1200">
                <a:latin typeface="Times New Roman"/>
                <a:cs typeface="Times New Roman"/>
              </a:rPr>
              <a:t>и дополнительному  </a:t>
            </a:r>
            <a:r>
              <a:rPr dirty="0" sz="1200" spc="-5">
                <a:latin typeface="Times New Roman"/>
                <a:cs typeface="Times New Roman"/>
              </a:rPr>
              <a:t>профессиональному образованию Первого Московского государственного  медицинского университета им. И.М. Сеченова Министерства здравоохранения  Российской Федерации;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10795">
              <a:lnSpc>
                <a:spcPct val="110400"/>
              </a:lnSpc>
              <a:spcBef>
                <a:spcPts val="90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Чуланов Владимир </a:t>
            </a:r>
            <a:r>
              <a:rPr dirty="0" sz="1200" b="1" i="1">
                <a:latin typeface="Times New Roman"/>
                <a:cs typeface="Times New Roman"/>
              </a:rPr>
              <a:t>Петрович </a:t>
            </a:r>
            <a:r>
              <a:rPr dirty="0" sz="1200" b="1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заместитель </a:t>
            </a:r>
            <a:r>
              <a:rPr dirty="0" sz="1200">
                <a:latin typeface="Times New Roman"/>
                <a:cs typeface="Times New Roman"/>
              </a:rPr>
              <a:t>директора по </a:t>
            </a:r>
            <a:r>
              <a:rPr dirty="0" sz="1200" spc="-10">
                <a:latin typeface="Times New Roman"/>
                <a:cs typeface="Times New Roman"/>
              </a:rPr>
              <a:t>научной </a:t>
            </a:r>
            <a:r>
              <a:rPr dirty="0" sz="1200" spc="-5">
                <a:latin typeface="Times New Roman"/>
                <a:cs typeface="Times New Roman"/>
              </a:rPr>
              <a:t>работе </a:t>
            </a:r>
            <a:r>
              <a:rPr dirty="0" sz="1200">
                <a:latin typeface="Times New Roman"/>
                <a:cs typeface="Times New Roman"/>
              </a:rPr>
              <a:t>и  </a:t>
            </a:r>
            <a:r>
              <a:rPr dirty="0" sz="1200" spc="-5">
                <a:latin typeface="Times New Roman"/>
                <a:cs typeface="Times New Roman"/>
              </a:rPr>
              <a:t>инновационному </a:t>
            </a:r>
            <a:r>
              <a:rPr dirty="0" sz="1200">
                <a:latin typeface="Times New Roman"/>
                <a:cs typeface="Times New Roman"/>
              </a:rPr>
              <a:t>развитию </a:t>
            </a:r>
            <a:r>
              <a:rPr dirty="0" sz="1200" spc="-5">
                <a:latin typeface="Times New Roman"/>
                <a:cs typeface="Times New Roman"/>
              </a:rPr>
              <a:t>Национального медицинского исследовательского центра  фтизиопульмонологии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инфекционных заболеваний Минздрава России,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профессор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11959" y="4486782"/>
            <a:ext cx="2447925" cy="23939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200" spc="-5">
                <a:latin typeface="Times New Roman"/>
                <a:cs typeface="Times New Roman"/>
              </a:rPr>
              <a:t>им. И.М. </a:t>
            </a:r>
            <a:r>
              <a:rPr dirty="0" sz="1200">
                <a:latin typeface="Times New Roman"/>
                <a:cs typeface="Times New Roman"/>
              </a:rPr>
              <a:t>Сеченова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Министерства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33216" y="4293234"/>
            <a:ext cx="3745229" cy="42799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240"/>
              </a:spcBef>
              <a:tabLst>
                <a:tab pos="779145" algn="l"/>
                <a:tab pos="1510665" algn="l"/>
                <a:tab pos="2560320" algn="l"/>
              </a:tabLst>
            </a:pPr>
            <a:r>
              <a:rPr dirty="0" sz="1200">
                <a:latin typeface="Times New Roman"/>
                <a:cs typeface="Times New Roman"/>
              </a:rPr>
              <a:t>б</a:t>
            </a:r>
            <a:r>
              <a:rPr dirty="0" sz="1200" spc="-15">
                <a:latin typeface="Times New Roman"/>
                <a:cs typeface="Times New Roman"/>
              </a:rPr>
              <a:t>о</a:t>
            </a:r>
            <a:r>
              <a:rPr dirty="0" sz="1200">
                <a:latin typeface="Times New Roman"/>
                <a:cs typeface="Times New Roman"/>
              </a:rPr>
              <a:t>л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>
                <a:latin typeface="Times New Roman"/>
                <a:cs typeface="Times New Roman"/>
              </a:rPr>
              <a:t>зн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>
                <a:latin typeface="Times New Roman"/>
                <a:cs typeface="Times New Roman"/>
              </a:rPr>
              <a:t>й	</a:t>
            </a:r>
            <a:r>
              <a:rPr dirty="0" sz="1200" spc="-5">
                <a:latin typeface="Times New Roman"/>
                <a:cs typeface="Times New Roman"/>
              </a:rPr>
              <a:t>П</a:t>
            </a:r>
            <a:r>
              <a:rPr dirty="0" sz="1200" spc="-10">
                <a:latin typeface="Times New Roman"/>
                <a:cs typeface="Times New Roman"/>
              </a:rPr>
              <a:t>е</a:t>
            </a:r>
            <a:r>
              <a:rPr dirty="0" sz="1200">
                <a:latin typeface="Times New Roman"/>
                <a:cs typeface="Times New Roman"/>
              </a:rPr>
              <a:t>рвого	</a:t>
            </a:r>
            <a:r>
              <a:rPr dirty="0" sz="1200" spc="-5">
                <a:latin typeface="Times New Roman"/>
                <a:cs typeface="Times New Roman"/>
              </a:rPr>
              <a:t>Мос</a:t>
            </a:r>
            <a:r>
              <a:rPr dirty="0" sz="1200">
                <a:latin typeface="Times New Roman"/>
                <a:cs typeface="Times New Roman"/>
              </a:rPr>
              <a:t>ков</a:t>
            </a:r>
            <a:r>
              <a:rPr dirty="0" sz="1200" spc="-10">
                <a:latin typeface="Times New Roman"/>
                <a:cs typeface="Times New Roman"/>
              </a:rPr>
              <a:t>с</a:t>
            </a:r>
            <a:r>
              <a:rPr dirty="0" sz="1200">
                <a:latin typeface="Times New Roman"/>
                <a:cs typeface="Times New Roman"/>
              </a:rPr>
              <a:t>кого	</a:t>
            </a:r>
            <a:r>
              <a:rPr dirty="0" sz="1200" spc="-5">
                <a:latin typeface="Times New Roman"/>
                <a:cs typeface="Times New Roman"/>
              </a:rPr>
              <a:t>го</a:t>
            </a:r>
            <a:r>
              <a:rPr dirty="0" sz="1200" spc="5">
                <a:latin typeface="Times New Roman"/>
                <a:cs typeface="Times New Roman"/>
              </a:rPr>
              <a:t>с</a:t>
            </a:r>
            <a:r>
              <a:rPr dirty="0" sz="1200" spc="-25">
                <a:latin typeface="Times New Roman"/>
                <a:cs typeface="Times New Roman"/>
              </a:rPr>
              <a:t>у</a:t>
            </a:r>
            <a:r>
              <a:rPr dirty="0" sz="1200" spc="10">
                <a:latin typeface="Times New Roman"/>
                <a:cs typeface="Times New Roman"/>
              </a:rPr>
              <a:t>д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р</a:t>
            </a:r>
            <a:r>
              <a:rPr dirty="0" sz="1200" spc="-5">
                <a:latin typeface="Times New Roman"/>
                <a:cs typeface="Times New Roman"/>
              </a:rPr>
              <a:t>с</a:t>
            </a:r>
            <a:r>
              <a:rPr dirty="0" sz="1200">
                <a:latin typeface="Times New Roman"/>
                <a:cs typeface="Times New Roman"/>
              </a:rPr>
              <a:t>тв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 spc="35">
                <a:latin typeface="Times New Roman"/>
                <a:cs typeface="Times New Roman"/>
              </a:rPr>
              <a:t>н</a:t>
            </a:r>
            <a:r>
              <a:rPr dirty="0" sz="1200">
                <a:latin typeface="Times New Roman"/>
                <a:cs typeface="Times New Roman"/>
              </a:rPr>
              <a:t>ного</a:t>
            </a:r>
            <a:endParaRPr sz="12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здр</a:t>
            </a:r>
            <a:r>
              <a:rPr dirty="0" sz="1200" spc="-5">
                <a:latin typeface="Times New Roman"/>
                <a:cs typeface="Times New Roman"/>
              </a:rPr>
              <a:t>авоо</a:t>
            </a:r>
            <a:r>
              <a:rPr dirty="0" sz="1200" spc="5">
                <a:latin typeface="Times New Roman"/>
                <a:cs typeface="Times New Roman"/>
              </a:rPr>
              <a:t>х</a:t>
            </a:r>
            <a:r>
              <a:rPr dirty="0" sz="1200">
                <a:latin typeface="Times New Roman"/>
                <a:cs typeface="Times New Roman"/>
              </a:rPr>
              <a:t>р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н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>
                <a:latin typeface="Times New Roman"/>
                <a:cs typeface="Times New Roman"/>
              </a:rPr>
              <a:t>ния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8956" y="4293234"/>
            <a:ext cx="1931035" cy="629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  <a:tabLst>
                <a:tab pos="767715" algn="l"/>
              </a:tabLst>
            </a:pPr>
            <a:r>
              <a:rPr dirty="0" sz="1200" spc="-5">
                <a:latin typeface="Times New Roman"/>
                <a:cs typeface="Times New Roman"/>
              </a:rPr>
              <a:t>кафедры	инфекционных  медицинского университета  Российской Федерации.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12064"/>
            <a:ext cx="1377950" cy="567690"/>
          </a:xfrm>
          <a:custGeom>
            <a:avLst/>
            <a:gdLst/>
            <a:ahLst/>
            <a:cxnLst/>
            <a:rect l="l" t="t" r="r" b="b"/>
            <a:pathLst>
              <a:path w="1377950" h="567690">
                <a:moveTo>
                  <a:pt x="1377951" y="0"/>
                </a:moveTo>
                <a:lnTo>
                  <a:pt x="0" y="0"/>
                </a:lnTo>
                <a:lnTo>
                  <a:pt x="0" y="567690"/>
                </a:lnTo>
                <a:lnTo>
                  <a:pt x="1377951" y="567690"/>
                </a:lnTo>
                <a:lnTo>
                  <a:pt x="1377951" y="0"/>
                </a:lnTo>
                <a:close/>
              </a:path>
            </a:pathLst>
          </a:custGeom>
          <a:solidFill>
            <a:srgbClr val="A305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70991" y="153415"/>
            <a:ext cx="271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Microsoft Sans Serif"/>
                <a:cs typeface="Microsoft Sans Serif"/>
              </a:rPr>
              <a:t>18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808" y="153415"/>
            <a:ext cx="172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9124" y="798321"/>
            <a:ext cx="17653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ОГЛАВЛЕНИЕ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19124" y="1336903"/>
            <a:ext cx="6155690" cy="35115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7900"/>
              </a:lnSpc>
              <a:spcBef>
                <a:spcPts val="95"/>
              </a:spcBef>
            </a:pPr>
            <a:r>
              <a:rPr dirty="0" sz="1400" spc="-5">
                <a:latin typeface="Microsoft Sans Serif"/>
                <a:cs typeface="Microsoft Sans Serif"/>
              </a:rPr>
              <a:t>Разработаны научным сообществом: </a:t>
            </a:r>
            <a:r>
              <a:rPr dirty="0" sz="1400" spc="5">
                <a:latin typeface="Microsoft Sans Serif"/>
                <a:cs typeface="Microsoft Sans Serif"/>
              </a:rPr>
              <a:t>........................................................ </a:t>
            </a:r>
            <a:r>
              <a:rPr dirty="0" sz="1400" spc="-5">
                <a:latin typeface="Microsoft Sans Serif"/>
                <a:cs typeface="Microsoft Sans Serif"/>
              </a:rPr>
              <a:t>1  </a:t>
            </a:r>
            <a:r>
              <a:rPr dirty="0" sz="1400" spc="-5">
                <a:latin typeface="Microsoft Sans Serif"/>
                <a:cs typeface="Microsoft Sans Serif"/>
                <a:hlinkClick r:id="rId2" action="ppaction://hlinksldjump"/>
              </a:rPr>
              <a:t>ВВЕДЕНИЕ </a:t>
            </a:r>
            <a:r>
              <a:rPr dirty="0" sz="1400" spc="5">
                <a:latin typeface="Microsoft Sans Serif"/>
                <a:cs typeface="Microsoft Sans Serif"/>
                <a:hlinkClick r:id="rId2" action="ppaction://hlinksldjump"/>
              </a:rPr>
              <a:t>..................................................................................................</a:t>
            </a:r>
            <a:r>
              <a:rPr dirty="0" sz="1400" spc="-90"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2" action="ppaction://hlinksldjump"/>
              </a:rPr>
              <a:t>3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400" spc="-10">
                <a:latin typeface="Microsoft Sans Serif"/>
                <a:cs typeface="Microsoft Sans Serif"/>
                <a:hlinkClick r:id="rId2" action="ppaction://hlinksldjump"/>
              </a:rPr>
              <a:t>1.   </a:t>
            </a:r>
            <a:r>
              <a:rPr dirty="0" sz="1400" spc="-10" b="1">
                <a:solidFill>
                  <a:srgbClr val="A3053D"/>
                </a:solidFill>
                <a:latin typeface="Microsoft Sans Serif"/>
                <a:cs typeface="Microsoft Sans Serif"/>
                <a:hlinkClick r:id="rId2" action="ppaction://hlinksldjump"/>
              </a:rPr>
              <a:t>ЭПИДЕМИОЛОГИЯ</a:t>
            </a:r>
            <a:r>
              <a:rPr dirty="0" sz="1400" spc="-10" b="1"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dirty="0" sz="1400" spc="5">
                <a:latin typeface="Microsoft Sans Serif"/>
                <a:cs typeface="Microsoft Sans Serif"/>
                <a:hlinkClick r:id="rId2" action="ppaction://hlinksldjump"/>
              </a:rPr>
              <a:t>...............................................................................</a:t>
            </a:r>
            <a:r>
              <a:rPr dirty="0" sz="1400" spc="-204"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2" action="ppaction://hlinksldjump"/>
              </a:rPr>
              <a:t>3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  <a:p>
            <a:pPr marL="161925" indent="-149860">
              <a:lnSpc>
                <a:spcPct val="100000"/>
              </a:lnSpc>
              <a:spcBef>
                <a:spcPts val="635"/>
              </a:spcBef>
              <a:buClr>
                <a:srgbClr val="000000"/>
              </a:buClr>
              <a:buSzPct val="92857"/>
              <a:buFont typeface="Microsoft Sans Serif"/>
              <a:buAutoNum type="arabicPeriod" startAt="2"/>
              <a:tabLst>
                <a:tab pos="162560" algn="l"/>
              </a:tabLst>
            </a:pPr>
            <a:r>
              <a:rPr dirty="0" sz="1400" spc="-5" b="1">
                <a:solidFill>
                  <a:srgbClr val="A3053D"/>
                </a:solidFill>
                <a:latin typeface="Microsoft Sans Serif"/>
                <a:cs typeface="Microsoft Sans Serif"/>
                <a:hlinkClick r:id="rId3" action="ppaction://hlinksldjump"/>
              </a:rPr>
              <a:t>ДИФФЕРЕНЦИАЛЬНАЯ ДИАГНОСТИКА</a:t>
            </a:r>
            <a:r>
              <a:rPr dirty="0" sz="1400" spc="-5" b="1"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3" action="ppaction://hlinksldjump"/>
              </a:rPr>
              <a:t>ОРВИ </a:t>
            </a:r>
            <a:r>
              <a:rPr dirty="0" sz="1400" spc="-10">
                <a:latin typeface="Microsoft Sans Serif"/>
                <a:cs typeface="Microsoft Sans Serif"/>
                <a:hlinkClick r:id="rId3" action="ppaction://hlinksldjump"/>
              </a:rPr>
              <a:t>И </a:t>
            </a:r>
            <a:r>
              <a:rPr dirty="0" sz="1400" spc="-5">
                <a:latin typeface="Microsoft Sans Serif"/>
                <a:cs typeface="Microsoft Sans Serif"/>
                <a:hlinkClick r:id="rId3" action="ppaction://hlinksldjump"/>
              </a:rPr>
              <a:t>COVID-19 </a:t>
            </a:r>
            <a:r>
              <a:rPr dirty="0" sz="1400" spc="5">
                <a:latin typeface="Microsoft Sans Serif"/>
                <a:cs typeface="Microsoft Sans Serif"/>
                <a:hlinkClick r:id="rId3" action="ppaction://hlinksldjump"/>
              </a:rPr>
              <a:t>............</a:t>
            </a:r>
            <a:r>
              <a:rPr dirty="0" sz="1400" spc="-195"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3" action="ppaction://hlinksldjump"/>
              </a:rPr>
              <a:t>4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  <a:p>
            <a:pPr marL="161925" indent="-149860">
              <a:lnSpc>
                <a:spcPct val="100000"/>
              </a:lnSpc>
              <a:spcBef>
                <a:spcPts val="635"/>
              </a:spcBef>
              <a:buClr>
                <a:srgbClr val="000000"/>
              </a:buClr>
              <a:buSzPct val="92857"/>
              <a:buFont typeface="Microsoft Sans Serif"/>
              <a:buAutoNum type="arabicPeriod" startAt="2"/>
              <a:tabLst>
                <a:tab pos="162560" algn="l"/>
              </a:tabLst>
            </a:pPr>
            <a:r>
              <a:rPr dirty="0" sz="1400" spc="-5" b="1">
                <a:solidFill>
                  <a:srgbClr val="A3053D"/>
                </a:solidFill>
                <a:latin typeface="Microsoft Sans Serif"/>
                <a:cs typeface="Microsoft Sans Serif"/>
                <a:hlinkClick r:id="rId4" action="ppaction://hlinksldjump"/>
              </a:rPr>
              <a:t>КЛАССИФИКАЦИЯ ОРВИ </a:t>
            </a:r>
            <a:r>
              <a:rPr dirty="0" sz="1400" spc="-10" b="1">
                <a:solidFill>
                  <a:srgbClr val="A3053D"/>
                </a:solidFill>
                <a:latin typeface="Microsoft Sans Serif"/>
                <a:cs typeface="Microsoft Sans Serif"/>
                <a:hlinkClick r:id="rId4" action="ppaction://hlinksldjump"/>
              </a:rPr>
              <a:t>И </a:t>
            </a:r>
            <a:r>
              <a:rPr dirty="0" sz="1400" spc="-5" b="1">
                <a:solidFill>
                  <a:srgbClr val="A3053D"/>
                </a:solidFill>
                <a:latin typeface="Microsoft Sans Serif"/>
                <a:cs typeface="Microsoft Sans Serif"/>
                <a:hlinkClick r:id="rId4" action="ppaction://hlinksldjump"/>
              </a:rPr>
              <a:t>COVID-19 </a:t>
            </a:r>
            <a:r>
              <a:rPr dirty="0" sz="1400" spc="-5">
                <a:latin typeface="Microsoft Sans Serif"/>
                <a:cs typeface="Microsoft Sans Serif"/>
                <a:hlinkClick r:id="rId4" action="ppaction://hlinksldjump"/>
              </a:rPr>
              <a:t>ПО</a:t>
            </a:r>
            <a:r>
              <a:rPr dirty="0" sz="1400" spc="45">
                <a:latin typeface="Microsoft Sans Serif"/>
                <a:cs typeface="Microsoft Sans Serif"/>
                <a:hlinkClick r:id="rId4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4" action="ppaction://hlinksldjump"/>
              </a:rPr>
              <a:t>МЕЖДУНАРОДНОЙ</a:t>
            </a:r>
            <a:r>
              <a:rPr dirty="0" sz="1400">
                <a:latin typeface="Microsoft Sans Serif"/>
                <a:cs typeface="Microsoft Sans Serif"/>
                <a:hlinkClick r:id="rId4" action="ppaction://hlinksldjump"/>
              </a:rPr>
              <a:t> 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z="1400" spc="-5">
                <a:latin typeface="Microsoft Sans Serif"/>
                <a:cs typeface="Microsoft Sans Serif"/>
                <a:hlinkClick r:id="rId4" action="ppaction://hlinksldjump"/>
              </a:rPr>
              <a:t>КЛАССИФИКАЦИИ БОЛЕЗНЕЙ </a:t>
            </a:r>
            <a:r>
              <a:rPr dirty="0" sz="1400">
                <a:latin typeface="Microsoft Sans Serif"/>
                <a:cs typeface="Microsoft Sans Serif"/>
                <a:hlinkClick r:id="rId4" action="ppaction://hlinksldjump"/>
              </a:rPr>
              <a:t>10-ГО </a:t>
            </a:r>
            <a:r>
              <a:rPr dirty="0" sz="1400" spc="-5">
                <a:latin typeface="Microsoft Sans Serif"/>
                <a:cs typeface="Microsoft Sans Serif"/>
                <a:hlinkClick r:id="rId4" action="ppaction://hlinksldjump"/>
              </a:rPr>
              <a:t>ПЕРЕСМОТРА (МКБ-10) </a:t>
            </a:r>
            <a:r>
              <a:rPr dirty="0" sz="1400" spc="5">
                <a:latin typeface="Microsoft Sans Serif"/>
                <a:cs typeface="Microsoft Sans Serif"/>
                <a:hlinkClick r:id="rId4" action="ppaction://hlinksldjump"/>
              </a:rPr>
              <a:t>............</a:t>
            </a:r>
            <a:r>
              <a:rPr dirty="0" sz="1400" spc="-229">
                <a:latin typeface="Microsoft Sans Serif"/>
                <a:cs typeface="Microsoft Sans Serif"/>
                <a:hlinkClick r:id="rId4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4" action="ppaction://hlinksldjump"/>
              </a:rPr>
              <a:t>5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  <a:p>
            <a:pPr marL="12700" marR="5080">
              <a:lnSpc>
                <a:spcPts val="2330"/>
              </a:lnSpc>
              <a:spcBef>
                <a:spcPts val="175"/>
              </a:spcBef>
            </a:pPr>
            <a:r>
              <a:rPr dirty="0" sz="1400" spc="-10">
                <a:latin typeface="Microsoft Sans Serif"/>
                <a:cs typeface="Microsoft Sans Serif"/>
                <a:hlinkClick r:id="rId5" action="ppaction://hlinksldjump"/>
              </a:rPr>
              <a:t>4. </a:t>
            </a:r>
            <a:r>
              <a:rPr dirty="0" sz="1400" spc="-5" b="1">
                <a:solidFill>
                  <a:srgbClr val="A3053D"/>
                </a:solidFill>
                <a:latin typeface="Microsoft Sans Serif"/>
                <a:cs typeface="Microsoft Sans Serif"/>
                <a:hlinkClick r:id="rId5" action="ppaction://hlinksldjump"/>
              </a:rPr>
              <a:t>ЛЕКАРСТВЕННАЯ ТЕРАПИЯ </a:t>
            </a:r>
            <a:r>
              <a:rPr dirty="0" sz="1400" spc="-5">
                <a:latin typeface="Microsoft Sans Serif"/>
                <a:cs typeface="Microsoft Sans Serif"/>
                <a:hlinkClick r:id="rId5" action="ppaction://hlinksldjump"/>
              </a:rPr>
              <a:t>ОРВИ ПРИ COVID-19 </a:t>
            </a:r>
            <a:r>
              <a:rPr dirty="0" sz="1400" spc="5">
                <a:latin typeface="Microsoft Sans Serif"/>
                <a:cs typeface="Microsoft Sans Serif"/>
                <a:hlinkClick r:id="rId5" action="ppaction://hlinksldjump"/>
              </a:rPr>
              <a:t>........................... </a:t>
            </a:r>
            <a:r>
              <a:rPr dirty="0" sz="1400" spc="-5">
                <a:latin typeface="Microsoft Sans Serif"/>
                <a:cs typeface="Microsoft Sans Serif"/>
                <a:hlinkClick r:id="rId5" action="ppaction://hlinksldjump"/>
              </a:rPr>
              <a:t>6 </a:t>
            </a:r>
            <a:r>
              <a:rPr dirty="0" sz="1400" spc="-5">
                <a:latin typeface="Microsoft Sans Serif"/>
                <a:cs typeface="Microsoft Sans Serif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6" action="ppaction://hlinksldjump"/>
              </a:rPr>
              <a:t>СПИСОК </a:t>
            </a:r>
            <a:r>
              <a:rPr dirty="0" sz="1400" spc="5">
                <a:latin typeface="Microsoft Sans Serif"/>
                <a:cs typeface="Microsoft Sans Serif"/>
                <a:hlinkClick r:id="rId6" action="ppaction://hlinksldjump"/>
              </a:rPr>
              <a:t>ЛИТЕРАТУРЫ............................................................................</a:t>
            </a:r>
            <a:r>
              <a:rPr dirty="0" sz="1400" spc="-150">
                <a:latin typeface="Microsoft Sans Serif"/>
                <a:cs typeface="Microsoft Sans Serif"/>
                <a:hlinkClick r:id="rId6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6" action="ppaction://hlinksldjump"/>
              </a:rPr>
              <a:t>11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  <a:p>
            <a:pPr marL="190500">
              <a:lnSpc>
                <a:spcPct val="100000"/>
              </a:lnSpc>
              <a:spcBef>
                <a:spcPts val="445"/>
              </a:spcBef>
            </a:pPr>
            <a:r>
              <a:rPr dirty="0" sz="1400" spc="-5">
                <a:latin typeface="Times New Roman"/>
                <a:cs typeface="Times New Roman"/>
                <a:hlinkClick r:id="rId7" action="ppaction://hlinksldjump"/>
              </a:rPr>
              <a:t>ПРИЛОЖЕНИЕ </a:t>
            </a:r>
            <a:r>
              <a:rPr dirty="0" sz="1400" spc="5">
                <a:latin typeface="Times New Roman"/>
                <a:cs typeface="Times New Roman"/>
                <a:hlinkClick r:id="rId7" action="ppaction://hlinksldjump"/>
              </a:rPr>
              <a:t>1 </a:t>
            </a:r>
            <a:r>
              <a:rPr dirty="0" sz="1400" spc="5">
                <a:latin typeface="Microsoft Sans Serif"/>
                <a:cs typeface="Microsoft Sans Serif"/>
                <a:hlinkClick r:id="rId7" action="ppaction://hlinksldjump"/>
              </a:rPr>
              <a:t>.....................................................................................</a:t>
            </a:r>
            <a:r>
              <a:rPr dirty="0" sz="1400" spc="-170">
                <a:latin typeface="Microsoft Sans Serif"/>
                <a:cs typeface="Microsoft Sans Serif"/>
                <a:hlinkClick r:id="rId7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7" action="ppaction://hlinksldjump"/>
              </a:rPr>
              <a:t>12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  <a:p>
            <a:pPr marL="190500">
              <a:lnSpc>
                <a:spcPct val="100000"/>
              </a:lnSpc>
              <a:spcBef>
                <a:spcPts val="675"/>
              </a:spcBef>
            </a:pPr>
            <a:r>
              <a:rPr dirty="0" sz="1400" spc="40">
                <a:latin typeface="Times New Roman"/>
                <a:cs typeface="Times New Roman"/>
                <a:hlinkClick r:id="rId8" action="ppaction://hlinksldjump"/>
              </a:rPr>
              <a:t>ПРИЛОЖЕНИЕ</a:t>
            </a:r>
            <a:r>
              <a:rPr dirty="0" sz="1400" spc="30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400" spc="50">
                <a:latin typeface="Times New Roman"/>
                <a:cs typeface="Times New Roman"/>
                <a:hlinkClick r:id="rId8" action="ppaction://hlinksldjump"/>
              </a:rPr>
              <a:t>2</a:t>
            </a:r>
            <a:r>
              <a:rPr dirty="0" sz="1400" spc="-235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400" spc="5">
                <a:latin typeface="Microsoft Sans Serif"/>
                <a:cs typeface="Microsoft Sans Serif"/>
                <a:hlinkClick r:id="rId8" action="ppaction://hlinksldjump"/>
              </a:rPr>
              <a:t>....................................................................................</a:t>
            </a:r>
            <a:r>
              <a:rPr dirty="0" sz="1400" spc="-75">
                <a:latin typeface="Microsoft Sans Serif"/>
                <a:cs typeface="Microsoft Sans Serif"/>
                <a:hlinkClick r:id="rId8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8" action="ppaction://hlinksldjump"/>
              </a:rPr>
              <a:t>15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  <a:p>
            <a:pPr marL="190500">
              <a:lnSpc>
                <a:spcPct val="100000"/>
              </a:lnSpc>
              <a:spcBef>
                <a:spcPts val="670"/>
              </a:spcBef>
            </a:pPr>
            <a:r>
              <a:rPr dirty="0" sz="1400" spc="40">
                <a:latin typeface="Times New Roman"/>
                <a:cs typeface="Times New Roman"/>
                <a:hlinkClick r:id="rId9" action="ppaction://hlinksldjump"/>
              </a:rPr>
              <a:t>ПРИЛОЖЕНИЕ</a:t>
            </a:r>
            <a:r>
              <a:rPr dirty="0" sz="1400" spc="30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400" spc="50">
                <a:latin typeface="Times New Roman"/>
                <a:cs typeface="Times New Roman"/>
                <a:hlinkClick r:id="rId9" action="ppaction://hlinksldjump"/>
              </a:rPr>
              <a:t>3</a:t>
            </a:r>
            <a:r>
              <a:rPr dirty="0" sz="1400" spc="-235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400" spc="5">
                <a:latin typeface="Microsoft Sans Serif"/>
                <a:cs typeface="Microsoft Sans Serif"/>
                <a:hlinkClick r:id="rId9" action="ppaction://hlinksldjump"/>
              </a:rPr>
              <a:t>......................................................................................</a:t>
            </a:r>
            <a:r>
              <a:rPr dirty="0" sz="1400" spc="-90">
                <a:latin typeface="Microsoft Sans Serif"/>
                <a:cs typeface="Microsoft Sans Serif"/>
                <a:hlinkClick r:id="rId9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9" action="ppaction://hlinksldjump"/>
              </a:rPr>
              <a:t>1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  <a:p>
            <a:pPr marL="190500">
              <a:lnSpc>
                <a:spcPct val="100000"/>
              </a:lnSpc>
              <a:spcBef>
                <a:spcPts val="670"/>
              </a:spcBef>
            </a:pPr>
            <a:r>
              <a:rPr dirty="0" sz="1400" spc="40">
                <a:latin typeface="Times New Roman"/>
                <a:cs typeface="Times New Roman"/>
                <a:hlinkClick r:id="rId10" action="ppaction://hlinksldjump"/>
              </a:rPr>
              <a:t>КОЛЛЕКТИВ АВТОРОВ</a:t>
            </a:r>
            <a:r>
              <a:rPr dirty="0" sz="1400" spc="-229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400" spc="5">
                <a:latin typeface="Microsoft Sans Serif"/>
                <a:cs typeface="Microsoft Sans Serif"/>
                <a:hlinkClick r:id="rId10" action="ppaction://hlinksldjump"/>
              </a:rPr>
              <a:t>..........................................................................</a:t>
            </a:r>
            <a:r>
              <a:rPr dirty="0" sz="1400" spc="-85">
                <a:latin typeface="Microsoft Sans Serif"/>
                <a:cs typeface="Microsoft Sans Serif"/>
                <a:hlinkClick r:id="rId10" action="ppaction://hlinksldjump"/>
              </a:rPr>
              <a:t> </a:t>
            </a:r>
            <a:r>
              <a:rPr dirty="0" sz="1400" spc="-5">
                <a:latin typeface="Microsoft Sans Serif"/>
                <a:cs typeface="Microsoft Sans Serif"/>
                <a:hlinkClick r:id="rId10" action="ppaction://hlinksldjump"/>
              </a:rPr>
              <a:t>1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808" y="153415"/>
            <a:ext cx="172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3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9124" y="970533"/>
            <a:ext cx="14770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ВВЕДЕНИЕ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01110" y="1587753"/>
            <a:ext cx="34753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8369" algn="l"/>
                <a:tab pos="1908810" algn="l"/>
                <a:tab pos="2702560" algn="l"/>
                <a:tab pos="2962275" algn="l"/>
              </a:tabLst>
            </a:pPr>
            <a:r>
              <a:rPr dirty="0" sz="1400" spc="-10" b="1">
                <a:solidFill>
                  <a:srgbClr val="A3053D"/>
                </a:solidFill>
                <a:latin typeface="Times New Roman"/>
                <a:cs typeface="Times New Roman"/>
              </a:rPr>
              <a:t>вирусная	</a:t>
            </a: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инфекция	</a:t>
            </a:r>
            <a:r>
              <a:rPr dirty="0" sz="1400" b="1">
                <a:solidFill>
                  <a:srgbClr val="A3053D"/>
                </a:solidFill>
                <a:latin typeface="Times New Roman"/>
                <a:cs typeface="Times New Roman"/>
              </a:rPr>
              <a:t>(ОРВИ)	</a:t>
            </a:r>
            <a:r>
              <a:rPr dirty="0" sz="1400">
                <a:latin typeface="Times New Roman"/>
                <a:cs typeface="Times New Roman"/>
              </a:rPr>
              <a:t>–	</a:t>
            </a:r>
            <a:r>
              <a:rPr dirty="0" sz="1400" spc="-10">
                <a:latin typeface="Times New Roman"/>
                <a:cs typeface="Times New Roman"/>
              </a:rPr>
              <a:t>острое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656" y="1587753"/>
            <a:ext cx="2371725" cy="463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6240">
              <a:lnSpc>
                <a:spcPct val="100000"/>
              </a:lnSpc>
              <a:spcBef>
                <a:spcPts val="100"/>
              </a:spcBef>
              <a:tabLst>
                <a:tab pos="1156970" algn="l"/>
              </a:tabLst>
            </a:pPr>
            <a:r>
              <a:rPr dirty="0" sz="1400" b="1">
                <a:solidFill>
                  <a:srgbClr val="A3053D"/>
                </a:solidFill>
                <a:latin typeface="Times New Roman"/>
                <a:cs typeface="Times New Roman"/>
              </a:rPr>
              <a:t>Острая	</a:t>
            </a:r>
            <a:r>
              <a:rPr dirty="0" sz="1400" spc="-10" b="1">
                <a:solidFill>
                  <a:srgbClr val="A3053D"/>
                </a:solidFill>
                <a:latin typeface="Times New Roman"/>
                <a:cs typeface="Times New Roman"/>
              </a:rPr>
              <a:t>респираторная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  <a:tabLst>
                <a:tab pos="1371600" algn="l"/>
              </a:tabLst>
            </a:pPr>
            <a:r>
              <a:rPr dirty="0" sz="1400" spc="-10">
                <a:latin typeface="Times New Roman"/>
                <a:cs typeface="Times New Roman"/>
              </a:rPr>
              <a:t>инфекционное	заболевание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20084" y="1811782"/>
            <a:ext cx="34556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7485" algn="l"/>
                <a:tab pos="2253615" algn="l"/>
              </a:tabLst>
            </a:pPr>
            <a:r>
              <a:rPr dirty="0" sz="1400" spc="-10">
                <a:latin typeface="Times New Roman"/>
                <a:cs typeface="Times New Roman"/>
              </a:rPr>
              <a:t>респираторного	</a:t>
            </a:r>
            <a:r>
              <a:rPr dirty="0" sz="1400" spc="-5">
                <a:latin typeface="Times New Roman"/>
                <a:cs typeface="Times New Roman"/>
              </a:rPr>
              <a:t>тракта,	</a:t>
            </a:r>
            <a:r>
              <a:rPr dirty="0" sz="1400" spc="-10">
                <a:latin typeface="Times New Roman"/>
                <a:cs typeface="Times New Roman"/>
              </a:rPr>
              <a:t>проявляющееся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algn="just" marL="12700" marR="5080">
              <a:lnSpc>
                <a:spcPct val="105400"/>
              </a:lnSpc>
              <a:spcBef>
                <a:spcPts val="10"/>
              </a:spcBef>
            </a:pPr>
            <a:r>
              <a:rPr dirty="0" spc="-10"/>
              <a:t>воспалением верхних дыхательных путей, </a:t>
            </a:r>
            <a:r>
              <a:rPr dirty="0"/>
              <a:t>в </a:t>
            </a:r>
            <a:r>
              <a:rPr dirty="0" spc="-10"/>
              <a:t>большинстве случаев  завершающееся спонтанным выздоровлением. ОРВИ, </a:t>
            </a:r>
            <a:r>
              <a:rPr dirty="0" spc="-5"/>
              <a:t>как </a:t>
            </a:r>
            <a:r>
              <a:rPr dirty="0" spc="-10"/>
              <a:t>правило, протекает </a:t>
            </a:r>
            <a:r>
              <a:rPr dirty="0"/>
              <a:t>с  </a:t>
            </a:r>
            <a:r>
              <a:rPr dirty="0" spc="-10"/>
              <a:t>катаральными симптомами (насморком, </a:t>
            </a:r>
            <a:r>
              <a:rPr dirty="0" spc="-5"/>
              <a:t>кашлем, болью </a:t>
            </a:r>
            <a:r>
              <a:rPr dirty="0"/>
              <a:t>в </a:t>
            </a:r>
            <a:r>
              <a:rPr dirty="0" spc="-10"/>
              <a:t>горле </a:t>
            </a:r>
            <a:r>
              <a:rPr dirty="0"/>
              <a:t>и </a:t>
            </a:r>
            <a:r>
              <a:rPr dirty="0" spc="-5"/>
              <a:t>др.),  </a:t>
            </a:r>
            <a:r>
              <a:rPr dirty="0" spc="-10"/>
              <a:t>признаками общей интоксикации, субфибрильной, </a:t>
            </a:r>
            <a:r>
              <a:rPr dirty="0" spc="-5"/>
              <a:t>реже </a:t>
            </a:r>
            <a:r>
              <a:rPr dirty="0" spc="-10"/>
              <a:t>фибрильной,  лихорадкой.</a:t>
            </a:r>
          </a:p>
          <a:p>
            <a:pPr algn="just" marL="12700" marR="6350" indent="383540">
              <a:lnSpc>
                <a:spcPct val="105400"/>
              </a:lnSpc>
              <a:spcBef>
                <a:spcPts val="5"/>
              </a:spcBef>
            </a:pPr>
            <a:r>
              <a:rPr dirty="0" spc="-5"/>
              <a:t>Основными возбудителями ОРВИ </a:t>
            </a:r>
            <a:r>
              <a:rPr dirty="0"/>
              <a:t>являются </a:t>
            </a:r>
            <a:r>
              <a:rPr dirty="0" spc="-5"/>
              <a:t>вирусы гриппа </a:t>
            </a:r>
            <a:r>
              <a:rPr dirty="0"/>
              <a:t>типа А и В,  </a:t>
            </a:r>
            <a:r>
              <a:rPr dirty="0" spc="-5"/>
              <a:t>респираторно-синцитиальный вирус </a:t>
            </a:r>
            <a:r>
              <a:rPr dirty="0"/>
              <a:t>(РСВ), </a:t>
            </a:r>
            <a:r>
              <a:rPr dirty="0" spc="-5"/>
              <a:t>вирусы парагриппа, риновирусы,  аденовирусы, человеческие метапневмовирусы, бокавирусы, сезонные  коронавирусы. Вирусы, способные </a:t>
            </a:r>
            <a:r>
              <a:rPr dirty="0"/>
              <a:t>вызывать </a:t>
            </a:r>
            <a:r>
              <a:rPr dirty="0" spc="-5"/>
              <a:t>тяжелые </a:t>
            </a:r>
            <a:r>
              <a:rPr dirty="0"/>
              <a:t>пневмонии, </a:t>
            </a:r>
            <a:r>
              <a:rPr dirty="0" spc="-5"/>
              <a:t>такие как  </a:t>
            </a:r>
            <a:r>
              <a:rPr dirty="0"/>
              <a:t>MERS-CoV и </a:t>
            </a:r>
            <a:r>
              <a:rPr dirty="0" spc="-5"/>
              <a:t>SARS-CoV-2 (возбудитель новой коронавирусной инфекции  COVID-19), </a:t>
            </a:r>
            <a:r>
              <a:rPr dirty="0" spc="-10"/>
              <a:t>могут </a:t>
            </a:r>
            <a:r>
              <a:rPr dirty="0"/>
              <a:t>клинически </a:t>
            </a:r>
            <a:r>
              <a:rPr dirty="0" spc="-5"/>
              <a:t>протекать </a:t>
            </a:r>
            <a:r>
              <a:rPr dirty="0"/>
              <a:t>как </a:t>
            </a:r>
            <a:r>
              <a:rPr dirty="0" spc="-5"/>
              <a:t>сезонные ОРВИ. </a:t>
            </a:r>
            <a:r>
              <a:rPr dirty="0"/>
              <a:t>Также  </a:t>
            </a:r>
            <a:r>
              <a:rPr dirty="0" spc="-5"/>
              <a:t>необходимо помнить, </a:t>
            </a:r>
            <a:r>
              <a:rPr dirty="0"/>
              <a:t>что </a:t>
            </a:r>
            <a:r>
              <a:rPr dirty="0" spc="-5"/>
              <a:t>ОРВИ могут </a:t>
            </a:r>
            <a:r>
              <a:rPr dirty="0"/>
              <a:t>иметь </a:t>
            </a:r>
            <a:r>
              <a:rPr dirty="0" spc="-5"/>
              <a:t>сочетанную этиологию, когда </a:t>
            </a:r>
            <a:r>
              <a:rPr dirty="0"/>
              <a:t>в  </a:t>
            </a:r>
            <a:r>
              <a:rPr dirty="0" spc="-5"/>
              <a:t>развитии инфекционного процесса участвует </a:t>
            </a:r>
            <a:r>
              <a:rPr dirty="0"/>
              <a:t>несколько</a:t>
            </a:r>
            <a:r>
              <a:rPr dirty="0" spc="50"/>
              <a:t> </a:t>
            </a:r>
            <a:r>
              <a:rPr dirty="0" spc="-5"/>
              <a:t>возбудителей.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19124" y="5148452"/>
            <a:ext cx="29165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dirty="0" sz="2400" spc="-10" b="1">
                <a:solidFill>
                  <a:srgbClr val="A3053D"/>
                </a:solidFill>
                <a:latin typeface="Franklin Gothic Book"/>
                <a:cs typeface="Franklin Gothic Book"/>
              </a:rPr>
              <a:t>1</a:t>
            </a:r>
            <a:r>
              <a:rPr dirty="0" sz="2400" spc="-5" b="1">
                <a:solidFill>
                  <a:srgbClr val="A3053D"/>
                </a:solidFill>
                <a:latin typeface="Franklin Gothic Book"/>
                <a:cs typeface="Franklin Gothic Book"/>
              </a:rPr>
              <a:t>.</a:t>
            </a:r>
            <a:r>
              <a:rPr dirty="0" sz="2400" b="1">
                <a:solidFill>
                  <a:srgbClr val="A3053D"/>
                </a:solidFill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solidFill>
                  <a:srgbClr val="A3053D"/>
                </a:solidFill>
                <a:latin typeface="Franklin Gothic Book"/>
                <a:cs typeface="Franklin Gothic Book"/>
              </a:rPr>
              <a:t>Э</a:t>
            </a:r>
            <a:r>
              <a:rPr dirty="0" sz="2400" spc="-10" b="1">
                <a:solidFill>
                  <a:srgbClr val="A3053D"/>
                </a:solidFill>
                <a:latin typeface="Franklin Gothic Book"/>
                <a:cs typeface="Franklin Gothic Book"/>
              </a:rPr>
              <a:t>П</a:t>
            </a:r>
            <a:r>
              <a:rPr dirty="0" sz="2400" b="1">
                <a:solidFill>
                  <a:srgbClr val="A3053D"/>
                </a:solidFill>
                <a:latin typeface="Franklin Gothic Book"/>
                <a:cs typeface="Franklin Gothic Book"/>
              </a:rPr>
              <a:t>И</a:t>
            </a:r>
            <a:r>
              <a:rPr dirty="0" sz="2400" spc="-5" b="1">
                <a:solidFill>
                  <a:srgbClr val="A3053D"/>
                </a:solidFill>
                <a:latin typeface="Franklin Gothic Book"/>
                <a:cs typeface="Franklin Gothic Book"/>
              </a:rPr>
              <a:t>ДЕМИ</a:t>
            </a:r>
            <a:r>
              <a:rPr dirty="0" sz="2400" spc="-20" b="1">
                <a:solidFill>
                  <a:srgbClr val="A3053D"/>
                </a:solidFill>
                <a:latin typeface="Franklin Gothic Book"/>
                <a:cs typeface="Franklin Gothic Book"/>
              </a:rPr>
              <a:t>О</a:t>
            </a:r>
            <a:r>
              <a:rPr dirty="0" sz="2400" spc="5" b="1">
                <a:solidFill>
                  <a:srgbClr val="A3053D"/>
                </a:solidFill>
                <a:latin typeface="Franklin Gothic Book"/>
                <a:cs typeface="Franklin Gothic Book"/>
              </a:rPr>
              <a:t>Л</a:t>
            </a:r>
            <a:r>
              <a:rPr dirty="0" sz="2400" spc="-20" b="1">
                <a:solidFill>
                  <a:srgbClr val="A3053D"/>
                </a:solidFill>
                <a:latin typeface="Franklin Gothic Book"/>
                <a:cs typeface="Franklin Gothic Book"/>
              </a:rPr>
              <a:t>О</a:t>
            </a:r>
            <a:r>
              <a:rPr dirty="0" sz="2400" spc="-10" b="1">
                <a:solidFill>
                  <a:srgbClr val="A3053D"/>
                </a:solidFill>
                <a:latin typeface="Franklin Gothic Book"/>
                <a:cs typeface="Franklin Gothic Book"/>
              </a:rPr>
              <a:t>ГИ</a:t>
            </a:r>
            <a:r>
              <a:rPr dirty="0" sz="2400" spc="-5" b="1">
                <a:solidFill>
                  <a:srgbClr val="A3053D"/>
                </a:solidFill>
                <a:latin typeface="Franklin Gothic Book"/>
                <a:cs typeface="Franklin Gothic Book"/>
              </a:rPr>
              <a:t>Я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4656" y="5799200"/>
            <a:ext cx="5993765" cy="406400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algn="just" marL="12700" marR="5080" indent="391160">
              <a:lnSpc>
                <a:spcPct val="1054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ОРВИ </a:t>
            </a:r>
            <a:r>
              <a:rPr dirty="0" sz="1400">
                <a:latin typeface="Times New Roman"/>
                <a:cs typeface="Times New Roman"/>
              </a:rPr>
              <a:t>являются </a:t>
            </a:r>
            <a:r>
              <a:rPr dirty="0" sz="1400" spc="-5">
                <a:latin typeface="Times New Roman"/>
                <a:cs typeface="Times New Roman"/>
              </a:rPr>
              <a:t>наиболее частой инфекцией человека. Ежегодно </a:t>
            </a:r>
            <a:r>
              <a:rPr dirty="0" sz="1400">
                <a:latin typeface="Times New Roman"/>
                <a:cs typeface="Times New Roman"/>
              </a:rPr>
              <a:t>в  </a:t>
            </a:r>
            <a:r>
              <a:rPr dirty="0" sz="1400" spc="-5">
                <a:latin typeface="Times New Roman"/>
                <a:cs typeface="Times New Roman"/>
              </a:rPr>
              <a:t>Российской Федерации регистрируется более 30 млн случаев ОРВИ.  Заболеваемость острыми инфекциями верхних дыхательных путей может  значительно различаться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разные годы. Заболеваемость наиболее высока </a:t>
            </a:r>
            <a:r>
              <a:rPr dirty="0" sz="1400">
                <a:latin typeface="Times New Roman"/>
                <a:cs typeface="Times New Roman"/>
              </a:rPr>
              <a:t>в  </a:t>
            </a:r>
            <a:r>
              <a:rPr dirty="0" sz="1400" spc="-5">
                <a:latin typeface="Times New Roman"/>
                <a:cs typeface="Times New Roman"/>
              </a:rPr>
              <a:t>период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сентября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по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апрель,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пик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заболеваемости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приходится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февраль-март.  </a:t>
            </a:r>
            <a:r>
              <a:rPr dirty="0" sz="1400" spc="-5">
                <a:latin typeface="Times New Roman"/>
                <a:cs typeface="Times New Roman"/>
              </a:rPr>
              <a:t>Спад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заболеваемости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ОРВИ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неизменно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регистрируется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летние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месяцы,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когда  </a:t>
            </a:r>
            <a:r>
              <a:rPr dirty="0" sz="1400">
                <a:latin typeface="Times New Roman"/>
                <a:cs typeface="Times New Roman"/>
              </a:rPr>
              <a:t>она </a:t>
            </a:r>
            <a:r>
              <a:rPr dirty="0" sz="1400" spc="-5">
                <a:latin typeface="Times New Roman"/>
                <a:cs typeface="Times New Roman"/>
              </a:rPr>
              <a:t>снижается </a:t>
            </a:r>
            <a:r>
              <a:rPr dirty="0" sz="1400">
                <a:latin typeface="Times New Roman"/>
                <a:cs typeface="Times New Roman"/>
              </a:rPr>
              <a:t>в 3-5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раз.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 indent="391160">
              <a:lnSpc>
                <a:spcPct val="1054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Распространение SARS-CoV-2 получил </a:t>
            </a:r>
            <a:r>
              <a:rPr dirty="0" sz="1400">
                <a:latin typeface="Times New Roman"/>
                <a:cs typeface="Times New Roman"/>
              </a:rPr>
              <a:t>на </a:t>
            </a:r>
            <a:r>
              <a:rPr dirty="0" sz="1400" spc="-5">
                <a:latin typeface="Times New Roman"/>
                <a:cs typeface="Times New Roman"/>
              </a:rPr>
              <a:t>территории </a:t>
            </a:r>
            <a:r>
              <a:rPr dirty="0" sz="1400" spc="-10">
                <a:latin typeface="Times New Roman"/>
                <a:cs typeface="Times New Roman"/>
              </a:rPr>
              <a:t>КНР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период </a:t>
            </a:r>
            <a:r>
              <a:rPr dirty="0" sz="1400">
                <a:latin typeface="Times New Roman"/>
                <a:cs typeface="Times New Roman"/>
              </a:rPr>
              <a:t>с  </a:t>
            </a:r>
            <a:r>
              <a:rPr dirty="0" sz="1400" spc="-5">
                <a:latin typeface="Times New Roman"/>
                <a:cs typeface="Times New Roman"/>
              </a:rPr>
              <a:t>декабря 2019 г. по </a:t>
            </a:r>
            <a:r>
              <a:rPr dirty="0" sz="1400">
                <a:latin typeface="Times New Roman"/>
                <a:cs typeface="Times New Roman"/>
              </a:rPr>
              <a:t>март </a:t>
            </a:r>
            <a:r>
              <a:rPr dirty="0" sz="1400" spc="-5">
                <a:latin typeface="Times New Roman"/>
                <a:cs typeface="Times New Roman"/>
              </a:rPr>
              <a:t>2020 г., подтвержденные случаи заболевания </a:t>
            </a:r>
            <a:r>
              <a:rPr dirty="0" sz="1400" spc="-10">
                <a:latin typeface="Times New Roman"/>
                <a:cs typeface="Times New Roman"/>
              </a:rPr>
              <a:t>были  </a:t>
            </a:r>
            <a:r>
              <a:rPr dirty="0" sz="1400" spc="-5">
                <a:latin typeface="Times New Roman"/>
                <a:cs typeface="Times New Roman"/>
              </a:rPr>
              <a:t>зарегистрированы во всех провинциях страны. Наибольшее количество  заболевших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выявлено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провинции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Хубэй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(более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84%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от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общего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числа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случаев 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КНР). Начиная </a:t>
            </a: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-5">
                <a:latin typeface="Times New Roman"/>
                <a:cs typeface="Times New Roman"/>
              </a:rPr>
              <a:t>февраля 2020 г. во многих странах мира стали  регистрироваться случаи заболевания COVID-19, преимущественно</a:t>
            </a:r>
            <a:r>
              <a:rPr dirty="0" sz="1400" spc="-25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связанные  </a:t>
            </a: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-5">
                <a:latin typeface="Times New Roman"/>
                <a:cs typeface="Times New Roman"/>
              </a:rPr>
              <a:t>поездками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КНР. </a:t>
            </a:r>
            <a:r>
              <a:rPr dirty="0" sz="1400">
                <a:latin typeface="Times New Roman"/>
                <a:cs typeface="Times New Roman"/>
              </a:rPr>
              <a:t>В конце </a:t>
            </a:r>
            <a:r>
              <a:rPr dirty="0" sz="1400" spc="-5">
                <a:latin typeface="Times New Roman"/>
                <a:cs typeface="Times New Roman"/>
              </a:rPr>
              <a:t>февраля 2020 г. резко осложнилась  эпидемиологическая обстановка </a:t>
            </a:r>
            <a:r>
              <a:rPr dirty="0" sz="1400">
                <a:latin typeface="Times New Roman"/>
                <a:cs typeface="Times New Roman"/>
              </a:rPr>
              <a:t>по </a:t>
            </a:r>
            <a:r>
              <a:rPr dirty="0" sz="1400" spc="-5">
                <a:latin typeface="Times New Roman"/>
                <a:cs typeface="Times New Roman"/>
              </a:rPr>
              <a:t>COVID-19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Южной </a:t>
            </a:r>
            <a:r>
              <a:rPr dirty="0" sz="1400">
                <a:latin typeface="Times New Roman"/>
                <a:cs typeface="Times New Roman"/>
              </a:rPr>
              <a:t>Корее, </a:t>
            </a:r>
            <a:r>
              <a:rPr dirty="0" sz="1400" spc="-5">
                <a:latin typeface="Times New Roman"/>
                <a:cs typeface="Times New Roman"/>
              </a:rPr>
              <a:t>Иране 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Италии, что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последующем привело </a:t>
            </a:r>
            <a:r>
              <a:rPr dirty="0" sz="1400">
                <a:latin typeface="Times New Roman"/>
                <a:cs typeface="Times New Roman"/>
              </a:rPr>
              <a:t>к </a:t>
            </a:r>
            <a:r>
              <a:rPr dirty="0" sz="1400" spc="-5">
                <a:latin typeface="Times New Roman"/>
                <a:cs typeface="Times New Roman"/>
              </a:rPr>
              <a:t>значительному росту </a:t>
            </a:r>
            <a:r>
              <a:rPr dirty="0" sz="1400">
                <a:latin typeface="Times New Roman"/>
                <a:cs typeface="Times New Roman"/>
              </a:rPr>
              <a:t>числа </a:t>
            </a:r>
            <a:r>
              <a:rPr dirty="0" sz="1400" spc="-5">
                <a:latin typeface="Times New Roman"/>
                <a:cs typeface="Times New Roman"/>
              </a:rPr>
              <a:t>случаев  заболевания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других странах </a:t>
            </a:r>
            <a:r>
              <a:rPr dirty="0" sz="1400">
                <a:latin typeface="Times New Roman"/>
                <a:cs typeface="Times New Roman"/>
              </a:rPr>
              <a:t>мира, связанных с </a:t>
            </a:r>
            <a:r>
              <a:rPr dirty="0" sz="1400" spc="-5">
                <a:latin typeface="Times New Roman"/>
                <a:cs typeface="Times New Roman"/>
              </a:rPr>
              <a:t>поездками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эти </a:t>
            </a:r>
            <a:r>
              <a:rPr dirty="0" sz="1400">
                <a:latin typeface="Times New Roman"/>
                <a:cs typeface="Times New Roman"/>
              </a:rPr>
              <a:t>страны. </a:t>
            </a:r>
            <a:r>
              <a:rPr dirty="0" sz="1400" spc="-5">
                <a:latin typeface="Times New Roman"/>
                <a:cs typeface="Times New Roman"/>
              </a:rPr>
              <a:t>ВОЗ  объявила 11 марта 2020 г. </a:t>
            </a:r>
            <a:r>
              <a:rPr dirty="0" sz="1400">
                <a:latin typeface="Times New Roman"/>
                <a:cs typeface="Times New Roman"/>
              </a:rPr>
              <a:t>о начале </a:t>
            </a:r>
            <a:r>
              <a:rPr dirty="0" sz="1400" spc="-5">
                <a:latin typeface="Times New Roman"/>
                <a:cs typeface="Times New Roman"/>
              </a:rPr>
              <a:t>пандемии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COVID-19.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808" y="153415"/>
            <a:ext cx="172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4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84656" y="801979"/>
            <a:ext cx="5993130" cy="27247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391160">
              <a:lnSpc>
                <a:spcPct val="1055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Основным источником как сезонных ОРВИ, </a:t>
            </a:r>
            <a:r>
              <a:rPr dirty="0" sz="1400">
                <a:latin typeface="Times New Roman"/>
                <a:cs typeface="Times New Roman"/>
              </a:rPr>
              <a:t>так и </a:t>
            </a:r>
            <a:r>
              <a:rPr dirty="0" sz="1400" spc="-5">
                <a:latin typeface="Times New Roman"/>
                <a:cs typeface="Times New Roman"/>
              </a:rPr>
              <a:t>COVID-19 является  больной человек, </a:t>
            </a:r>
            <a:r>
              <a:rPr dirty="0" sz="1400">
                <a:latin typeface="Times New Roman"/>
                <a:cs typeface="Times New Roman"/>
              </a:rPr>
              <a:t>в том числе </a:t>
            </a:r>
            <a:r>
              <a:rPr dirty="0" sz="1400" spc="-5">
                <a:latin typeface="Times New Roman"/>
                <a:cs typeface="Times New Roman"/>
              </a:rPr>
              <a:t>находящийся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инкубационном периоде  заболевания. Передача инфекции осуществляется воздушно-капельным,  воздушно-пылевым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контактным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путями.</a:t>
            </a:r>
            <a:endParaRPr sz="1400">
              <a:latin typeface="Times New Roman"/>
              <a:cs typeface="Times New Roman"/>
            </a:endParaRPr>
          </a:p>
          <a:p>
            <a:pPr marL="12700" marR="5715" indent="391160">
              <a:lnSpc>
                <a:spcPts val="1780"/>
              </a:lnSpc>
              <a:spcBef>
                <a:spcPts val="60"/>
              </a:spcBef>
            </a:pP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Российской Федерации регистрация единичных случаев </a:t>
            </a:r>
            <a:r>
              <a:rPr dirty="0" sz="1400">
                <a:latin typeface="Times New Roman"/>
                <a:cs typeface="Times New Roman"/>
              </a:rPr>
              <a:t>COVID-19  началась с конца  </a:t>
            </a:r>
            <a:r>
              <a:rPr dirty="0" sz="1400" spc="-5">
                <a:latin typeface="Times New Roman"/>
                <a:cs typeface="Times New Roman"/>
              </a:rPr>
              <a:t>января  2020  г. Заболеваемость </a:t>
            </a:r>
            <a:r>
              <a:rPr dirty="0" sz="1400">
                <a:latin typeface="Times New Roman"/>
                <a:cs typeface="Times New Roman"/>
              </a:rPr>
              <a:t>начала </a:t>
            </a:r>
            <a:r>
              <a:rPr dirty="0" sz="1400" spc="-5">
                <a:latin typeface="Times New Roman"/>
                <a:cs typeface="Times New Roman"/>
              </a:rPr>
              <a:t>нарастать во 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второй</a:t>
            </a:r>
            <a:endParaRPr sz="1400">
              <a:latin typeface="Times New Roman"/>
              <a:cs typeface="Times New Roman"/>
            </a:endParaRPr>
          </a:p>
          <a:p>
            <a:pPr marL="12700" marR="9525">
              <a:lnSpc>
                <a:spcPts val="176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половине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марта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до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настоящего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времени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число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ежедневно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регистрирующихся  случаев  </a:t>
            </a:r>
            <a:r>
              <a:rPr dirty="0" sz="1400">
                <a:latin typeface="Times New Roman"/>
                <a:cs typeface="Times New Roman"/>
              </a:rPr>
              <a:t>возрастает.  Таким  </a:t>
            </a:r>
            <a:r>
              <a:rPr dirty="0" sz="1400" spc="-5">
                <a:latin typeface="Times New Roman"/>
                <a:cs typeface="Times New Roman"/>
              </a:rPr>
              <a:t>образом,  </a:t>
            </a:r>
            <a:r>
              <a:rPr dirty="0" sz="1400">
                <a:latin typeface="Times New Roman"/>
                <a:cs typeface="Times New Roman"/>
              </a:rPr>
              <a:t>в  </a:t>
            </a:r>
            <a:r>
              <a:rPr dirty="0" sz="1400" spc="-5">
                <a:latin typeface="Times New Roman"/>
                <a:cs typeface="Times New Roman"/>
              </a:rPr>
              <a:t>настоящее  время  наблюдается 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спад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770"/>
              </a:lnSpc>
              <a:spcBef>
                <a:spcPts val="10"/>
              </a:spcBef>
              <a:tabLst>
                <a:tab pos="1350010" algn="l"/>
                <a:tab pos="2329180" algn="l"/>
                <a:tab pos="2947670" algn="l"/>
                <a:tab pos="3267710" algn="l"/>
                <a:tab pos="3791585" algn="l"/>
                <a:tab pos="4785995" algn="l"/>
              </a:tabLst>
            </a:pPr>
            <a:r>
              <a:rPr dirty="0" sz="1400">
                <a:latin typeface="Times New Roman"/>
                <a:cs typeface="Times New Roman"/>
              </a:rPr>
              <a:t>заб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ае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ости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зонны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РВ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раст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заб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25">
                <a:latin typeface="Times New Roman"/>
                <a:cs typeface="Times New Roman"/>
              </a:rPr>
              <a:t>в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ем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ст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COVID-19.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Принимая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во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внимание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такие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эпидемиологические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особенности,</a:t>
            </a:r>
            <a:endParaRPr sz="1400">
              <a:latin typeface="Times New Roman"/>
              <a:cs typeface="Times New Roman"/>
            </a:endParaRPr>
          </a:p>
          <a:p>
            <a:pPr marL="12700" marR="9525">
              <a:lnSpc>
                <a:spcPts val="176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любой </a:t>
            </a:r>
            <a:r>
              <a:rPr dirty="0" sz="1400" spc="-5">
                <a:latin typeface="Times New Roman"/>
                <a:cs typeface="Times New Roman"/>
              </a:rPr>
              <a:t>случай ОРВИ вне зависимости </a:t>
            </a:r>
            <a:r>
              <a:rPr dirty="0" sz="1400">
                <a:latin typeface="Times New Roman"/>
                <a:cs typeface="Times New Roman"/>
              </a:rPr>
              <a:t>от </a:t>
            </a:r>
            <a:r>
              <a:rPr dirty="0" sz="1400" spc="-5">
                <a:latin typeface="Times New Roman"/>
                <a:cs typeface="Times New Roman"/>
              </a:rPr>
              <a:t>эпидемиологического </a:t>
            </a:r>
            <a:r>
              <a:rPr dirty="0" sz="1400">
                <a:latin typeface="Times New Roman"/>
                <a:cs typeface="Times New Roman"/>
              </a:rPr>
              <a:t>анамнеза  </a:t>
            </a:r>
            <a:r>
              <a:rPr dirty="0" sz="1400" spc="-5">
                <a:latin typeface="Times New Roman"/>
                <a:cs typeface="Times New Roman"/>
              </a:rPr>
              <a:t>следует </a:t>
            </a:r>
            <a:r>
              <a:rPr dirty="0" sz="1400">
                <a:latin typeface="Times New Roman"/>
                <a:cs typeface="Times New Roman"/>
              </a:rPr>
              <a:t>рассматривать как </a:t>
            </a:r>
            <a:r>
              <a:rPr dirty="0" sz="1400" spc="-5">
                <a:latin typeface="Times New Roman"/>
                <a:cs typeface="Times New Roman"/>
              </a:rPr>
              <a:t>подозрительный на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COVID-19.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9124" y="3694302"/>
            <a:ext cx="5478145" cy="817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 marR="5080" indent="-457200">
              <a:lnSpc>
                <a:spcPct val="108300"/>
              </a:lnSpc>
              <a:spcBef>
                <a:spcPts val="100"/>
              </a:spcBef>
              <a:tabLst>
                <a:tab pos="469265" algn="l"/>
              </a:tabLst>
            </a:pPr>
            <a:r>
              <a:rPr dirty="0" sz="2400" spc="-5" b="1">
                <a:solidFill>
                  <a:srgbClr val="A3053D"/>
                </a:solidFill>
                <a:latin typeface="Franklin Gothic Book"/>
                <a:cs typeface="Franklin Gothic Book"/>
              </a:rPr>
              <a:t>2.	ДИФФЕРЕНЦИАЛЬНАЯ ДИАГНОСТИКА  </a:t>
            </a:r>
            <a:r>
              <a:rPr dirty="0" sz="2400" b="1">
                <a:solidFill>
                  <a:srgbClr val="A3053D"/>
                </a:solidFill>
                <a:latin typeface="Franklin Gothic Book"/>
                <a:cs typeface="Franklin Gothic Book"/>
              </a:rPr>
              <a:t>ОРВИ </a:t>
            </a:r>
            <a:r>
              <a:rPr dirty="0" sz="2400" spc="-5" b="1">
                <a:solidFill>
                  <a:srgbClr val="A3053D"/>
                </a:solidFill>
                <a:latin typeface="Franklin Gothic Book"/>
                <a:cs typeface="Franklin Gothic Book"/>
              </a:rPr>
              <a:t>И</a:t>
            </a:r>
            <a:r>
              <a:rPr dirty="0" sz="2400" spc="-15" b="1">
                <a:solidFill>
                  <a:srgbClr val="A3053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solidFill>
                  <a:srgbClr val="A3053D"/>
                </a:solidFill>
                <a:latin typeface="Franklin Gothic Book"/>
                <a:cs typeface="Franklin Gothic Book"/>
              </a:rPr>
              <a:t>COVID-19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656" y="4928996"/>
            <a:ext cx="5328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56640" algn="l"/>
                <a:tab pos="2237105" algn="l"/>
                <a:tab pos="3497579" algn="l"/>
                <a:tab pos="4403090" algn="l"/>
                <a:tab pos="4753610" algn="l"/>
              </a:tabLst>
            </a:pPr>
            <a:r>
              <a:rPr dirty="0" sz="1400" spc="-5">
                <a:latin typeface="Times New Roman"/>
                <a:cs typeface="Times New Roman"/>
              </a:rPr>
              <a:t>вирусными	инфекциями,	вызываемыми	вирусами	из	группы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7744" y="4724526"/>
            <a:ext cx="5667375" cy="4438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5"/>
              </a:spcBef>
              <a:tabLst>
                <a:tab pos="1166495" algn="l"/>
                <a:tab pos="2815590" algn="l"/>
                <a:tab pos="3817620" algn="l"/>
                <a:tab pos="4098290" algn="l"/>
                <a:tab pos="4993640" algn="l"/>
              </a:tabLst>
            </a:pP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бх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иф</a:t>
            </a:r>
            <a:r>
              <a:rPr dirty="0" sz="1400">
                <a:latin typeface="Times New Roman"/>
                <a:cs typeface="Times New Roman"/>
              </a:rPr>
              <a:t>фе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ц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ро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ать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V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-19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г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пом,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ы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</a:t>
            </a:r>
            <a:endParaRPr sz="1400">
              <a:latin typeface="Times New Roman"/>
              <a:cs typeface="Times New Roman"/>
            </a:endParaRPr>
          </a:p>
          <a:p>
            <a:pPr algn="r" marR="6350">
              <a:lnSpc>
                <a:spcPts val="1645"/>
              </a:lnSpc>
            </a:pP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РВИ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4656" y="5133212"/>
            <a:ext cx="5993130" cy="49415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(риновирус, аденовирус, РС-вирус, </a:t>
            </a:r>
            <a:r>
              <a:rPr dirty="0" sz="1400">
                <a:latin typeface="Times New Roman"/>
                <a:cs typeface="Times New Roman"/>
              </a:rPr>
              <a:t>человеческие </a:t>
            </a:r>
            <a:r>
              <a:rPr dirty="0" sz="1400" spc="-5">
                <a:latin typeface="Times New Roman"/>
                <a:cs typeface="Times New Roman"/>
              </a:rPr>
              <a:t>метапневмовирусы, </a:t>
            </a:r>
            <a:r>
              <a:rPr dirty="0" sz="1400">
                <a:latin typeface="Times New Roman"/>
                <a:cs typeface="Times New Roman"/>
              </a:rPr>
              <a:t>MERS-  </a:t>
            </a:r>
            <a:r>
              <a:rPr dirty="0" sz="1400" spc="-5">
                <a:latin typeface="Times New Roman"/>
                <a:cs typeface="Times New Roman"/>
              </a:rPr>
              <a:t>CoV, парагрипп), вирусными гастроэнтеритами, бактериальными  респираторными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инфекциями.</a:t>
            </a:r>
            <a:endParaRPr sz="1400">
              <a:latin typeface="Times New Roman"/>
              <a:cs typeface="Times New Roman"/>
            </a:endParaRPr>
          </a:p>
          <a:p>
            <a:pPr algn="just" marL="335280">
              <a:lnSpc>
                <a:spcPts val="1530"/>
              </a:lnSpc>
            </a:pPr>
            <a:r>
              <a:rPr dirty="0" sz="1400" spc="30">
                <a:latin typeface="Times New Roman"/>
                <a:cs typeface="Times New Roman"/>
              </a:rPr>
              <a:t>Инкубационный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период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большинства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ОРВИ,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как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правило,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не</a:t>
            </a:r>
            <a:endParaRPr sz="1400">
              <a:latin typeface="Times New Roman"/>
              <a:cs typeface="Times New Roman"/>
            </a:endParaRPr>
          </a:p>
          <a:p>
            <a:pPr algn="just" marL="12700" marR="8890">
              <a:lnSpc>
                <a:spcPct val="95800"/>
              </a:lnSpc>
              <a:spcBef>
                <a:spcPts val="40"/>
              </a:spcBef>
            </a:pPr>
            <a:r>
              <a:rPr dirty="0" sz="1400" spc="30">
                <a:latin typeface="Times New Roman"/>
                <a:cs typeface="Times New Roman"/>
              </a:rPr>
              <a:t>превышает 3 </a:t>
            </a:r>
            <a:r>
              <a:rPr dirty="0" sz="1400" spc="25">
                <a:latin typeface="Times New Roman"/>
                <a:cs typeface="Times New Roman"/>
              </a:rPr>
              <a:t>дней, тогда </a:t>
            </a:r>
            <a:r>
              <a:rPr dirty="0" sz="1400" spc="30">
                <a:latin typeface="Times New Roman"/>
                <a:cs typeface="Times New Roman"/>
              </a:rPr>
              <a:t>как </a:t>
            </a:r>
            <a:r>
              <a:rPr dirty="0" sz="1400" spc="-5">
                <a:latin typeface="Times New Roman"/>
                <a:cs typeface="Times New Roman"/>
              </a:rPr>
              <a:t>длительность инкубационного периода </a:t>
            </a:r>
            <a:r>
              <a:rPr dirty="0" sz="1400">
                <a:latin typeface="Times New Roman"/>
                <a:cs typeface="Times New Roman"/>
              </a:rPr>
              <a:t>COVID-  19 </a:t>
            </a:r>
            <a:r>
              <a:rPr dirty="0" sz="1400" spc="-5">
                <a:latin typeface="Times New Roman"/>
                <a:cs typeface="Times New Roman"/>
              </a:rPr>
              <a:t>может колебаться </a:t>
            </a:r>
            <a:r>
              <a:rPr dirty="0" sz="1400">
                <a:latin typeface="Times New Roman"/>
                <a:cs typeface="Times New Roman"/>
              </a:rPr>
              <a:t>от 1 </a:t>
            </a:r>
            <a:r>
              <a:rPr dirty="0" sz="1400" spc="-5">
                <a:latin typeface="Times New Roman"/>
                <a:cs typeface="Times New Roman"/>
              </a:rPr>
              <a:t>до 14 дней, однако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среднем составляет </a:t>
            </a:r>
            <a:r>
              <a:rPr dirty="0" sz="1400">
                <a:latin typeface="Times New Roman"/>
                <a:cs typeface="Times New Roman"/>
              </a:rPr>
              <a:t>5 </a:t>
            </a:r>
            <a:r>
              <a:rPr dirty="0" sz="1400" spc="-5">
                <a:latin typeface="Times New Roman"/>
                <a:cs typeface="Times New Roman"/>
              </a:rPr>
              <a:t>дней. </a:t>
            </a:r>
            <a:r>
              <a:rPr dirty="0" sz="1400" spc="-10">
                <a:latin typeface="Times New Roman"/>
                <a:cs typeface="Times New Roman"/>
              </a:rPr>
              <a:t>При  </a:t>
            </a:r>
            <a:r>
              <a:rPr dirty="0" sz="1400" spc="-5">
                <a:latin typeface="Times New Roman"/>
                <a:cs typeface="Times New Roman"/>
              </a:rPr>
              <a:t>гриппе заболевание начинается остро, при COVID-19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ОРВИ, </a:t>
            </a:r>
            <a:r>
              <a:rPr dirty="0" sz="1400">
                <a:latin typeface="Times New Roman"/>
                <a:cs typeface="Times New Roman"/>
              </a:rPr>
              <a:t>как </a:t>
            </a:r>
            <a:r>
              <a:rPr dirty="0" sz="1400" spc="-5">
                <a:latin typeface="Times New Roman"/>
                <a:cs typeface="Times New Roman"/>
              </a:rPr>
              <a:t>правило,  выраженность симптоматики нарастает постепенно. </a:t>
            </a:r>
            <a:r>
              <a:rPr dirty="0" sz="1400">
                <a:latin typeface="Times New Roman"/>
                <a:cs typeface="Times New Roman"/>
              </a:rPr>
              <a:t>Как </a:t>
            </a:r>
            <a:r>
              <a:rPr dirty="0" sz="1400" spc="-5">
                <a:latin typeface="Times New Roman"/>
                <a:cs typeface="Times New Roman"/>
              </a:rPr>
              <a:t>при </a:t>
            </a:r>
            <a:r>
              <a:rPr dirty="0" sz="1400">
                <a:latin typeface="Times New Roman"/>
                <a:cs typeface="Times New Roman"/>
              </a:rPr>
              <a:t>COVID-19, так и  </a:t>
            </a:r>
            <a:r>
              <a:rPr dirty="0" sz="1400" spc="-5">
                <a:latin typeface="Times New Roman"/>
                <a:cs typeface="Times New Roman"/>
              </a:rPr>
              <a:t>при гриппе может отмечаться высокая лихорадка, кашель, </a:t>
            </a:r>
            <a:r>
              <a:rPr dirty="0" sz="1400">
                <a:latin typeface="Times New Roman"/>
                <a:cs typeface="Times New Roman"/>
              </a:rPr>
              <a:t>слабость. </a:t>
            </a:r>
            <a:r>
              <a:rPr dirty="0" sz="1400" spc="-10">
                <a:latin typeface="Times New Roman"/>
                <a:cs typeface="Times New Roman"/>
              </a:rPr>
              <a:t>При  </a:t>
            </a:r>
            <a:r>
              <a:rPr dirty="0" sz="1400">
                <a:latin typeface="Times New Roman"/>
                <a:cs typeface="Times New Roman"/>
              </a:rPr>
              <a:t>течении </a:t>
            </a:r>
            <a:r>
              <a:rPr dirty="0" sz="1400" spc="-5">
                <a:latin typeface="Times New Roman"/>
                <a:cs typeface="Times New Roman"/>
              </a:rPr>
              <a:t>ОРВИ высокая лихорадка, слабость встречаются редко. При этом при  гриппе </a:t>
            </a:r>
            <a:r>
              <a:rPr dirty="0" sz="1400">
                <a:latin typeface="Times New Roman"/>
                <a:cs typeface="Times New Roman"/>
              </a:rPr>
              <a:t>и ОРВИ </a:t>
            </a:r>
            <a:r>
              <a:rPr dirty="0" sz="1400" spc="-5">
                <a:latin typeface="Times New Roman"/>
                <a:cs typeface="Times New Roman"/>
              </a:rPr>
              <a:t>одышка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затрудненное дыхание отмечаются значительно  </a:t>
            </a:r>
            <a:r>
              <a:rPr dirty="0" sz="1400">
                <a:latin typeface="Times New Roman"/>
                <a:cs typeface="Times New Roman"/>
              </a:rPr>
              <a:t>реже, </a:t>
            </a:r>
            <a:r>
              <a:rPr dirty="0" sz="1400" spc="-5">
                <a:latin typeface="Times New Roman"/>
                <a:cs typeface="Times New Roman"/>
              </a:rPr>
              <a:t>чем при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COVID-19.</a:t>
            </a:r>
            <a:endParaRPr sz="1400">
              <a:latin typeface="Times New Roman"/>
              <a:cs typeface="Times New Roman"/>
            </a:endParaRPr>
          </a:p>
          <a:p>
            <a:pPr algn="just" marL="12700" marR="9525" indent="322580">
              <a:lnSpc>
                <a:spcPts val="1610"/>
              </a:lnSpc>
              <a:spcBef>
                <a:spcPts val="40"/>
              </a:spcBef>
            </a:pPr>
            <a:r>
              <a:rPr dirty="0" sz="1400" spc="-5">
                <a:latin typeface="Times New Roman"/>
                <a:cs typeface="Times New Roman"/>
              </a:rPr>
              <a:t>Основным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методом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этиологической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диагностики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как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ОРВИ,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так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COVID-  </a:t>
            </a:r>
            <a:r>
              <a:rPr dirty="0" sz="1400">
                <a:latin typeface="Times New Roman"/>
                <a:cs typeface="Times New Roman"/>
              </a:rPr>
              <a:t>19 </a:t>
            </a:r>
            <a:r>
              <a:rPr dirty="0" sz="1400" spc="-5">
                <a:latin typeface="Times New Roman"/>
                <a:cs typeface="Times New Roman"/>
              </a:rPr>
              <a:t>является исследование биологического материала </a:t>
            </a:r>
            <a:r>
              <a:rPr dirty="0" sz="1400">
                <a:latin typeface="Times New Roman"/>
                <a:cs typeface="Times New Roman"/>
              </a:rPr>
              <a:t>из </a:t>
            </a:r>
            <a:r>
              <a:rPr dirty="0" sz="1400" spc="-5">
                <a:latin typeface="Times New Roman"/>
                <a:cs typeface="Times New Roman"/>
              </a:rPr>
              <a:t>верхних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нижних  дыхательных путей </a:t>
            </a: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-5">
                <a:latin typeface="Times New Roman"/>
                <a:cs typeface="Times New Roman"/>
              </a:rPr>
              <a:t>помощью методов </a:t>
            </a:r>
            <a:r>
              <a:rPr dirty="0" sz="1400">
                <a:latin typeface="Times New Roman"/>
                <a:cs typeface="Times New Roman"/>
              </a:rPr>
              <a:t>амплификации </a:t>
            </a:r>
            <a:r>
              <a:rPr dirty="0" sz="1400" spc="-5">
                <a:latin typeface="Times New Roman"/>
                <a:cs typeface="Times New Roman"/>
              </a:rPr>
              <a:t>нуклеиновых кислот  (МАНК), наиболее распространенным </a:t>
            </a:r>
            <a:r>
              <a:rPr dirty="0" sz="1400">
                <a:latin typeface="Times New Roman"/>
                <a:cs typeface="Times New Roman"/>
              </a:rPr>
              <a:t>из </a:t>
            </a:r>
            <a:r>
              <a:rPr dirty="0" sz="1400" spc="-5">
                <a:latin typeface="Times New Roman"/>
                <a:cs typeface="Times New Roman"/>
              </a:rPr>
              <a:t>которых является метод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ПЦР.</a:t>
            </a:r>
            <a:endParaRPr sz="1400">
              <a:latin typeface="Times New Roman"/>
              <a:cs typeface="Times New Roman"/>
            </a:endParaRPr>
          </a:p>
          <a:p>
            <a:pPr algn="just" marL="33528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Согласно определению подозрительного случая, </a:t>
            </a:r>
            <a:r>
              <a:rPr dirty="0" sz="1400">
                <a:latin typeface="Times New Roman"/>
                <a:cs typeface="Times New Roman"/>
              </a:rPr>
              <a:t>любой </a:t>
            </a:r>
            <a:r>
              <a:rPr dirty="0" sz="1400" spc="-5">
                <a:latin typeface="Times New Roman"/>
                <a:cs typeface="Times New Roman"/>
              </a:rPr>
              <a:t>случай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острой</a:t>
            </a:r>
            <a:endParaRPr sz="1400">
              <a:latin typeface="Times New Roman"/>
              <a:cs typeface="Times New Roman"/>
            </a:endParaRPr>
          </a:p>
          <a:p>
            <a:pPr algn="just" marL="12700" marR="12065">
              <a:lnSpc>
                <a:spcPct val="95700"/>
              </a:lnSpc>
              <a:spcBef>
                <a:spcPts val="40"/>
              </a:spcBef>
            </a:pPr>
            <a:r>
              <a:rPr dirty="0" sz="1400" spc="-5">
                <a:latin typeface="Times New Roman"/>
                <a:cs typeface="Times New Roman"/>
              </a:rPr>
              <a:t>респираторной инфекции (температура тела выше 37,5 </a:t>
            </a:r>
            <a:r>
              <a:rPr dirty="0" sz="1400">
                <a:latin typeface="Times New Roman"/>
                <a:cs typeface="Times New Roman"/>
              </a:rPr>
              <a:t>°C и </a:t>
            </a:r>
            <a:r>
              <a:rPr dirty="0" sz="1400" spc="-5">
                <a:latin typeface="Times New Roman"/>
                <a:cs typeface="Times New Roman"/>
              </a:rPr>
              <a:t>один или более из  следующих признаков: </a:t>
            </a:r>
            <a:r>
              <a:rPr dirty="0" sz="1400">
                <a:latin typeface="Times New Roman"/>
                <a:cs typeface="Times New Roman"/>
              </a:rPr>
              <a:t>кашель – </a:t>
            </a:r>
            <a:r>
              <a:rPr dirty="0" sz="1400" spc="-5">
                <a:latin typeface="Times New Roman"/>
                <a:cs typeface="Times New Roman"/>
              </a:rPr>
              <a:t>сухой или </a:t>
            </a:r>
            <a:r>
              <a:rPr dirty="0" sz="1400" spc="-10">
                <a:latin typeface="Times New Roman"/>
                <a:cs typeface="Times New Roman"/>
              </a:rPr>
              <a:t>со </a:t>
            </a:r>
            <a:r>
              <a:rPr dirty="0" sz="1400" spc="-5">
                <a:latin typeface="Times New Roman"/>
                <a:cs typeface="Times New Roman"/>
              </a:rPr>
              <a:t>скудной мокротой, одышка,  ощущение заложенности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грудной </a:t>
            </a:r>
            <a:r>
              <a:rPr dirty="0" sz="1400">
                <a:latin typeface="Times New Roman"/>
                <a:cs typeface="Times New Roman"/>
              </a:rPr>
              <a:t>клетке, </a:t>
            </a:r>
            <a:r>
              <a:rPr dirty="0" sz="1400" spc="-5">
                <a:latin typeface="Times New Roman"/>
                <a:cs typeface="Times New Roman"/>
              </a:rPr>
              <a:t>насыщение крови кислородом по  данным пульсоксиметрии (SpO2) </a:t>
            </a:r>
            <a:r>
              <a:rPr dirty="0" sz="1400">
                <a:latin typeface="Times New Roman"/>
                <a:cs typeface="Times New Roman"/>
              </a:rPr>
              <a:t>≤ </a:t>
            </a:r>
            <a:r>
              <a:rPr dirty="0" sz="1400" spc="-5">
                <a:latin typeface="Times New Roman"/>
                <a:cs typeface="Times New Roman"/>
              </a:rPr>
              <a:t>95%, боль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горле, насморк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другие  катаральные симптомы) при отсутствии других известных причин, которые  </a:t>
            </a:r>
            <a:r>
              <a:rPr dirty="0" sz="1400">
                <a:latin typeface="Times New Roman"/>
                <a:cs typeface="Times New Roman"/>
              </a:rPr>
              <a:t>объясняют </a:t>
            </a:r>
            <a:r>
              <a:rPr dirty="0" sz="1400" spc="-5">
                <a:latin typeface="Times New Roman"/>
                <a:cs typeface="Times New Roman"/>
              </a:rPr>
              <a:t>клиническую </a:t>
            </a:r>
            <a:r>
              <a:rPr dirty="0" sz="1400">
                <a:latin typeface="Times New Roman"/>
                <a:cs typeface="Times New Roman"/>
              </a:rPr>
              <a:t>картину </a:t>
            </a:r>
            <a:r>
              <a:rPr dirty="0" sz="1400" spc="-5">
                <a:latin typeface="Times New Roman"/>
                <a:cs typeface="Times New Roman"/>
              </a:rPr>
              <a:t>вне зависимости </a:t>
            </a:r>
            <a:r>
              <a:rPr dirty="0" sz="1400">
                <a:latin typeface="Times New Roman"/>
                <a:cs typeface="Times New Roman"/>
              </a:rPr>
              <a:t>от </a:t>
            </a:r>
            <a:r>
              <a:rPr dirty="0" sz="1400" spc="-5">
                <a:latin typeface="Times New Roman"/>
                <a:cs typeface="Times New Roman"/>
              </a:rPr>
              <a:t>эпидемиологического  </a:t>
            </a:r>
            <a:r>
              <a:rPr dirty="0" sz="1400">
                <a:latin typeface="Times New Roman"/>
                <a:cs typeface="Times New Roman"/>
              </a:rPr>
              <a:t>анамнеза, </a:t>
            </a:r>
            <a:r>
              <a:rPr dirty="0" sz="1400" spc="-5">
                <a:latin typeface="Times New Roman"/>
                <a:cs typeface="Times New Roman"/>
              </a:rPr>
              <a:t>считается подозрительным на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COVID-19.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808" y="153415"/>
            <a:ext cx="172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5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9124" y="767841"/>
            <a:ext cx="5927090" cy="12192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69265" marR="5080" indent="-457200">
              <a:lnSpc>
                <a:spcPct val="108800"/>
              </a:lnSpc>
              <a:spcBef>
                <a:spcPts val="95"/>
              </a:spcBef>
              <a:tabLst>
                <a:tab pos="469265" algn="l"/>
              </a:tabLst>
            </a:pPr>
            <a:r>
              <a:rPr dirty="0" spc="-5"/>
              <a:t>3.	КЛАССИФИКАЦИЯ ОРВИ И </a:t>
            </a:r>
            <a:r>
              <a:rPr dirty="0"/>
              <a:t>COVID-19 </a:t>
            </a:r>
            <a:r>
              <a:rPr dirty="0" spc="-10"/>
              <a:t>ПО  </a:t>
            </a:r>
            <a:r>
              <a:rPr dirty="0" spc="-5"/>
              <a:t>МЕЖДУНАРОДНОЙ КЛАССИФИКАЦИИ  БОЛЕЗНЕЙ </a:t>
            </a:r>
            <a:r>
              <a:rPr dirty="0"/>
              <a:t>10-ГО </a:t>
            </a:r>
            <a:r>
              <a:rPr dirty="0" spc="-5"/>
              <a:t>ПЕРЕСМОТРА</a:t>
            </a:r>
            <a:r>
              <a:rPr dirty="0" spc="-50"/>
              <a:t> </a:t>
            </a:r>
            <a:r>
              <a:rPr dirty="0" spc="-5"/>
              <a:t>(МКБ-10)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19124" y="1987651"/>
            <a:ext cx="6080125" cy="794702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462280">
              <a:lnSpc>
                <a:spcPct val="100000"/>
              </a:lnSpc>
              <a:spcBef>
                <a:spcPts val="265"/>
              </a:spcBef>
            </a:pP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зависимости </a:t>
            </a:r>
            <a:r>
              <a:rPr dirty="0" sz="1400">
                <a:latin typeface="Times New Roman"/>
                <a:cs typeface="Times New Roman"/>
              </a:rPr>
              <a:t>от </a:t>
            </a:r>
            <a:r>
              <a:rPr dirty="0" sz="1400" spc="-5">
                <a:latin typeface="Times New Roman"/>
                <a:cs typeface="Times New Roman"/>
              </a:rPr>
              <a:t>локализации процесса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этиологии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заболевания</a:t>
            </a:r>
            <a:endParaRPr sz="1400">
              <a:latin typeface="Times New Roman"/>
              <a:cs typeface="Times New Roman"/>
            </a:endParaRPr>
          </a:p>
          <a:p>
            <a:pPr marL="12700" marR="311785">
              <a:lnSpc>
                <a:spcPts val="186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используются следующие коды МКБ-10 </a:t>
            </a:r>
            <a:r>
              <a:rPr dirty="0" sz="1400">
                <a:latin typeface="Times New Roman"/>
                <a:cs typeface="Times New Roman"/>
              </a:rPr>
              <a:t>для </a:t>
            </a:r>
            <a:r>
              <a:rPr dirty="0" sz="1400" spc="-5">
                <a:latin typeface="Times New Roman"/>
                <a:cs typeface="Times New Roman"/>
              </a:rPr>
              <a:t>статистического учета случаев  заболевания:</a:t>
            </a:r>
            <a:endParaRPr sz="1400">
              <a:latin typeface="Times New Roman"/>
              <a:cs typeface="Times New Roman"/>
            </a:endParaRPr>
          </a:p>
          <a:p>
            <a:pPr marL="12700" marR="66675">
              <a:lnSpc>
                <a:spcPct val="110000"/>
              </a:lnSpc>
              <a:spcBef>
                <a:spcPts val="1110"/>
              </a:spcBef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J00-06 Острые респираторные вирусные инфекции </a:t>
            </a:r>
            <a:r>
              <a:rPr dirty="0" sz="1400" b="1">
                <a:solidFill>
                  <a:srgbClr val="A3053D"/>
                </a:solidFill>
                <a:latin typeface="Times New Roman"/>
                <a:cs typeface="Times New Roman"/>
              </a:rPr>
              <a:t>верхних </a:t>
            </a: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дыхательных  </a:t>
            </a:r>
            <a:r>
              <a:rPr dirty="0" sz="1400" b="1">
                <a:solidFill>
                  <a:srgbClr val="A3053D"/>
                </a:solidFill>
                <a:latin typeface="Times New Roman"/>
                <a:cs typeface="Times New Roman"/>
              </a:rPr>
              <a:t>путей</a:t>
            </a:r>
            <a:endParaRPr sz="1400">
              <a:latin typeface="Times New Roman"/>
              <a:cs typeface="Times New Roman"/>
            </a:endParaRPr>
          </a:p>
          <a:p>
            <a:pPr marL="283845" marR="3092450">
              <a:lnSpc>
                <a:spcPct val="112100"/>
              </a:lnSpc>
            </a:pPr>
            <a:r>
              <a:rPr dirty="0" sz="1400" spc="-5">
                <a:latin typeface="Times New Roman"/>
                <a:cs typeface="Times New Roman"/>
              </a:rPr>
              <a:t>J00 Острый назофарингит, насморк  J02 Острый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фарингит</a:t>
            </a:r>
            <a:endParaRPr sz="1400">
              <a:latin typeface="Times New Roman"/>
              <a:cs typeface="Times New Roman"/>
            </a:endParaRPr>
          </a:p>
          <a:p>
            <a:pPr marL="283845" marR="123825">
              <a:lnSpc>
                <a:spcPct val="1121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J02.8 Острый фарингит, вызванный другими уточненными возбудителями  J02.9 Острый фарингит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неуточненный</a:t>
            </a:r>
            <a:endParaRPr sz="1400">
              <a:latin typeface="Times New Roman"/>
              <a:cs typeface="Times New Roman"/>
            </a:endParaRPr>
          </a:p>
          <a:p>
            <a:pPr marL="283845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J03 Острый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тонзиллит</a:t>
            </a:r>
            <a:endParaRPr sz="1400">
              <a:latin typeface="Times New Roman"/>
              <a:cs typeface="Times New Roman"/>
            </a:endParaRPr>
          </a:p>
          <a:p>
            <a:pPr marL="283845" marR="68580">
              <a:lnSpc>
                <a:spcPct val="112100"/>
              </a:lnSpc>
            </a:pPr>
            <a:r>
              <a:rPr dirty="0" sz="1400" spc="-5">
                <a:latin typeface="Times New Roman"/>
                <a:cs typeface="Times New Roman"/>
              </a:rPr>
              <a:t>J03.8 Острый тонзиллит, вызванный другими уточненными возбудителями  J03.9 Острый тонзиллит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неуточненный</a:t>
            </a:r>
            <a:endParaRPr sz="1400">
              <a:latin typeface="Times New Roman"/>
              <a:cs typeface="Times New Roman"/>
            </a:endParaRPr>
          </a:p>
          <a:p>
            <a:pPr marL="283845" marR="3401060">
              <a:lnSpc>
                <a:spcPct val="1121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J04 Острый ларингит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трахеит  J04.0 Острый ларингит</a:t>
            </a:r>
            <a:endParaRPr sz="1400">
              <a:latin typeface="Times New Roman"/>
              <a:cs typeface="Times New Roman"/>
            </a:endParaRPr>
          </a:p>
          <a:p>
            <a:pPr marL="283845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J04.1 Острый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трахеит</a:t>
            </a:r>
            <a:endParaRPr sz="1400">
              <a:latin typeface="Times New Roman"/>
              <a:cs typeface="Times New Roman"/>
            </a:endParaRPr>
          </a:p>
          <a:p>
            <a:pPr marL="283845">
              <a:lnSpc>
                <a:spcPct val="100000"/>
              </a:lnSpc>
              <a:spcBef>
                <a:spcPts val="204"/>
              </a:spcBef>
            </a:pPr>
            <a:r>
              <a:rPr dirty="0" sz="1400" spc="-5">
                <a:latin typeface="Times New Roman"/>
                <a:cs typeface="Times New Roman"/>
              </a:rPr>
              <a:t>J04.2 Острый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ларинготрахеит</a:t>
            </a:r>
            <a:endParaRPr sz="1400">
              <a:latin typeface="Times New Roman"/>
              <a:cs typeface="Times New Roman"/>
            </a:endParaRPr>
          </a:p>
          <a:p>
            <a:pPr marL="283845" marR="2304415">
              <a:lnSpc>
                <a:spcPct val="112100"/>
              </a:lnSpc>
            </a:pPr>
            <a:r>
              <a:rPr dirty="0" sz="1400" spc="-5">
                <a:latin typeface="Times New Roman"/>
                <a:cs typeface="Times New Roman"/>
              </a:rPr>
              <a:t>J05 Острый обструктивный ларингит (круп)  J05.0 Острый обструктивный ларингит (круп)</a:t>
            </a:r>
            <a:endParaRPr sz="1400">
              <a:latin typeface="Times New Roman"/>
              <a:cs typeface="Times New Roman"/>
            </a:endParaRPr>
          </a:p>
          <a:p>
            <a:pPr marL="283845" marR="603250">
              <a:lnSpc>
                <a:spcPct val="1100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J06 Острая инфекция верхних дыхательных путей множественной 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неуточненной</a:t>
            </a:r>
            <a:endParaRPr sz="1400">
              <a:latin typeface="Times New Roman"/>
              <a:cs typeface="Times New Roman"/>
            </a:endParaRPr>
          </a:p>
          <a:p>
            <a:pPr marL="283845">
              <a:lnSpc>
                <a:spcPct val="100000"/>
              </a:lnSpc>
              <a:spcBef>
                <a:spcPts val="219"/>
              </a:spcBef>
            </a:pPr>
            <a:r>
              <a:rPr dirty="0" sz="1400" spc="-5">
                <a:latin typeface="Times New Roman"/>
                <a:cs typeface="Times New Roman"/>
              </a:rPr>
              <a:t>локализации</a:t>
            </a:r>
            <a:endParaRPr sz="1400">
              <a:latin typeface="Times New Roman"/>
              <a:cs typeface="Times New Roman"/>
            </a:endParaRPr>
          </a:p>
          <a:p>
            <a:pPr marL="283845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J06.0 Острый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ларингофарингит</a:t>
            </a:r>
            <a:endParaRPr sz="1400">
              <a:latin typeface="Times New Roman"/>
              <a:cs typeface="Times New Roman"/>
            </a:endParaRPr>
          </a:p>
          <a:p>
            <a:pPr marL="283845" marR="5080">
              <a:lnSpc>
                <a:spcPct val="112100"/>
              </a:lnSpc>
            </a:pPr>
            <a:r>
              <a:rPr dirty="0" sz="1400" spc="-5">
                <a:latin typeface="Times New Roman"/>
                <a:cs typeface="Times New Roman"/>
              </a:rPr>
              <a:t>J06.8 Другие острые инфекции верхних дыхательных путей множественной  локализации</a:t>
            </a:r>
            <a:endParaRPr sz="1400">
              <a:latin typeface="Times New Roman"/>
              <a:cs typeface="Times New Roman"/>
            </a:endParaRPr>
          </a:p>
          <a:p>
            <a:pPr marL="283845">
              <a:lnSpc>
                <a:spcPct val="100000"/>
              </a:lnSpc>
              <a:spcBef>
                <a:spcPts val="204"/>
              </a:spcBef>
            </a:pPr>
            <a:r>
              <a:rPr dirty="0" sz="1400" spc="-5">
                <a:latin typeface="Times New Roman"/>
                <a:cs typeface="Times New Roman"/>
              </a:rPr>
              <a:t>J06.9 Острая инфекция </a:t>
            </a:r>
            <a:r>
              <a:rPr dirty="0" sz="1400" spc="-10">
                <a:latin typeface="Times New Roman"/>
                <a:cs typeface="Times New Roman"/>
              </a:rPr>
              <a:t>верхних </a:t>
            </a:r>
            <a:r>
              <a:rPr dirty="0" sz="1400" spc="-5">
                <a:latin typeface="Times New Roman"/>
                <a:cs typeface="Times New Roman"/>
              </a:rPr>
              <a:t>дыхательных путей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неуточненная</a:t>
            </a:r>
            <a:endParaRPr sz="1400">
              <a:latin typeface="Times New Roman"/>
              <a:cs typeface="Times New Roman"/>
            </a:endParaRPr>
          </a:p>
          <a:p>
            <a:pPr marL="12700" marR="271780">
              <a:lnSpc>
                <a:spcPct val="110700"/>
              </a:lnSpc>
              <a:spcBef>
                <a:spcPts val="1175"/>
              </a:spcBef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J20-J22 Другие острые респираторные инфекции нижних дыхательных  </a:t>
            </a:r>
            <a:r>
              <a:rPr dirty="0" sz="1400" b="1">
                <a:solidFill>
                  <a:srgbClr val="A3053D"/>
                </a:solidFill>
                <a:latin typeface="Times New Roman"/>
                <a:cs typeface="Times New Roman"/>
              </a:rPr>
              <a:t>путей</a:t>
            </a:r>
            <a:endParaRPr sz="1400">
              <a:latin typeface="Times New Roman"/>
              <a:cs typeface="Times New Roman"/>
            </a:endParaRPr>
          </a:p>
          <a:p>
            <a:pPr marL="283845">
              <a:lnSpc>
                <a:spcPct val="100000"/>
              </a:lnSpc>
              <a:spcBef>
                <a:spcPts val="204"/>
              </a:spcBef>
            </a:pPr>
            <a:r>
              <a:rPr dirty="0" sz="1400" spc="-5">
                <a:latin typeface="Times New Roman"/>
                <a:cs typeface="Times New Roman"/>
              </a:rPr>
              <a:t>J20 Острый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бронхит</a:t>
            </a:r>
            <a:endParaRPr sz="1400">
              <a:latin typeface="Times New Roman"/>
              <a:cs typeface="Times New Roman"/>
            </a:endParaRPr>
          </a:p>
          <a:p>
            <a:pPr marL="283845">
              <a:lnSpc>
                <a:spcPct val="100000"/>
              </a:lnSpc>
              <a:spcBef>
                <a:spcPts val="204"/>
              </a:spcBef>
            </a:pPr>
            <a:r>
              <a:rPr dirty="0" sz="1400" spc="-5">
                <a:latin typeface="Times New Roman"/>
                <a:cs typeface="Times New Roman"/>
              </a:rPr>
              <a:t>J20.4 Острый бронхит, вызванный вирусом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парагриппа</a:t>
            </a:r>
            <a:endParaRPr sz="1400">
              <a:latin typeface="Times New Roman"/>
              <a:cs typeface="Times New Roman"/>
            </a:endParaRPr>
          </a:p>
          <a:p>
            <a:pPr marL="283845" marR="12065">
              <a:lnSpc>
                <a:spcPct val="1114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J20.5 Острый бронхит, вызванный респираторным синцитиальным вирусом  J20.6 Острый бронхит, вызванный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риновирусом</a:t>
            </a:r>
            <a:endParaRPr sz="1400">
              <a:latin typeface="Times New Roman"/>
              <a:cs typeface="Times New Roman"/>
            </a:endParaRPr>
          </a:p>
          <a:p>
            <a:pPr marL="283845">
              <a:lnSpc>
                <a:spcPct val="100000"/>
              </a:lnSpc>
              <a:spcBef>
                <a:spcPts val="204"/>
              </a:spcBef>
            </a:pPr>
            <a:r>
              <a:rPr dirty="0" sz="1400" spc="-5">
                <a:latin typeface="Times New Roman"/>
                <a:cs typeface="Times New Roman"/>
              </a:rPr>
              <a:t>J20.8 Острый бронхит, вызванный другими уточненными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агентами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808" y="153415"/>
            <a:ext cx="172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6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19124" y="789786"/>
            <a:ext cx="5684520" cy="3272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845" marR="2567305">
              <a:lnSpc>
                <a:spcPct val="1114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J20.9 Острый бронхит неуточненный  J21 Острый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бронхиолит</a:t>
            </a:r>
            <a:endParaRPr sz="1400">
              <a:latin typeface="Times New Roman"/>
              <a:cs typeface="Times New Roman"/>
            </a:endParaRPr>
          </a:p>
          <a:p>
            <a:pPr marL="283845" marR="23495">
              <a:lnSpc>
                <a:spcPct val="11000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J21.0 Острый бронхиолит, вызванный респираторным синцитиальным  вирусом</a:t>
            </a:r>
            <a:endParaRPr sz="1400">
              <a:latin typeface="Times New Roman"/>
              <a:cs typeface="Times New Roman"/>
            </a:endParaRPr>
          </a:p>
          <a:p>
            <a:pPr marL="283845" marR="5080">
              <a:lnSpc>
                <a:spcPct val="112100"/>
              </a:lnSpc>
            </a:pPr>
            <a:r>
              <a:rPr dirty="0" sz="1400" spc="-5">
                <a:latin typeface="Times New Roman"/>
                <a:cs typeface="Times New Roman"/>
              </a:rPr>
              <a:t>J21.8 Острый бронхиолит, вызванный другими уточненными </a:t>
            </a:r>
            <a:r>
              <a:rPr dirty="0" sz="1400">
                <a:latin typeface="Times New Roman"/>
                <a:cs typeface="Times New Roman"/>
              </a:rPr>
              <a:t>агентами  </a:t>
            </a:r>
            <a:r>
              <a:rPr dirty="0" sz="1400" spc="-5">
                <a:latin typeface="Times New Roman"/>
                <a:cs typeface="Times New Roman"/>
              </a:rPr>
              <a:t>J21.9 Острый бронхиолит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неуточненный</a:t>
            </a:r>
            <a:endParaRPr sz="1400">
              <a:latin typeface="Times New Roman"/>
              <a:cs typeface="Times New Roman"/>
            </a:endParaRPr>
          </a:p>
          <a:p>
            <a:pPr marL="283845" marR="452755">
              <a:lnSpc>
                <a:spcPct val="11000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J22 Острая респираторная инфекция нижних дыхательных путей  неуточненная</a:t>
            </a:r>
            <a:endParaRPr sz="1400">
              <a:latin typeface="Times New Roman"/>
              <a:cs typeface="Times New Roman"/>
            </a:endParaRPr>
          </a:p>
          <a:p>
            <a:pPr marL="12700" marR="2063114">
              <a:lnSpc>
                <a:spcPct val="112100"/>
              </a:lnSpc>
              <a:spcBef>
                <a:spcPts val="1170"/>
              </a:spcBef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B34.0 </a:t>
            </a:r>
            <a:r>
              <a:rPr dirty="0" sz="1400" spc="-5">
                <a:latin typeface="Times New Roman"/>
                <a:cs typeface="Times New Roman"/>
              </a:rPr>
              <a:t>Аденовирусная инфекция неуточненная  </a:t>
            </a: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B34.2 </a:t>
            </a:r>
            <a:r>
              <a:rPr dirty="0" sz="1400" spc="-5">
                <a:latin typeface="Times New Roman"/>
                <a:cs typeface="Times New Roman"/>
              </a:rPr>
              <a:t>Коронавирусная инфекция неуточненная  </a:t>
            </a: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B34.9 </a:t>
            </a:r>
            <a:r>
              <a:rPr dirty="0" sz="1400" spc="-5">
                <a:latin typeface="Times New Roman"/>
                <a:cs typeface="Times New Roman"/>
              </a:rPr>
              <a:t>Вирусная инфекция неуточненная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B97.0 </a:t>
            </a:r>
            <a:r>
              <a:rPr dirty="0" sz="1400" spc="-5">
                <a:latin typeface="Times New Roman"/>
                <a:cs typeface="Times New Roman"/>
              </a:rPr>
              <a:t>Аденовирусная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инфекция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B97.4 </a:t>
            </a:r>
            <a:r>
              <a:rPr dirty="0" sz="1400" spc="-5">
                <a:latin typeface="Times New Roman"/>
                <a:cs typeface="Times New Roman"/>
              </a:rPr>
              <a:t>Респираторно-синцитиальная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инфекция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1519" y="4238878"/>
            <a:ext cx="6210300" cy="1438275"/>
          </a:xfrm>
          <a:prstGeom prst="rect">
            <a:avLst/>
          </a:prstGeom>
          <a:solidFill>
            <a:srgbClr val="FDEBF1"/>
          </a:solidFill>
        </p:spPr>
        <p:txBody>
          <a:bodyPr wrap="square" lIns="0" tIns="0" rIns="0" bIns="0" rtlCol="0" vert="horz">
            <a:spAutoFit/>
          </a:bodyPr>
          <a:lstStyle/>
          <a:p>
            <a:pPr algn="just">
              <a:lnSpc>
                <a:spcPts val="1540"/>
              </a:lnSpc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U07.1 </a:t>
            </a:r>
            <a:r>
              <a:rPr dirty="0" sz="1400" spc="-5" b="1">
                <a:latin typeface="Times New Roman"/>
                <a:cs typeface="Times New Roman"/>
              </a:rPr>
              <a:t>COVID-19, вирус идентифицирован (подтвержден</a:t>
            </a:r>
            <a:r>
              <a:rPr dirty="0" sz="1400" spc="24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лабораторным</a:t>
            </a:r>
            <a:endParaRPr sz="1400">
              <a:latin typeface="Times New Roman"/>
              <a:cs typeface="Times New Roman"/>
            </a:endParaRPr>
          </a:p>
          <a:p>
            <a:pPr algn="just" marR="104775">
              <a:lnSpc>
                <a:spcPct val="110000"/>
              </a:lnSpc>
              <a:spcBef>
                <a:spcPts val="10"/>
              </a:spcBef>
            </a:pPr>
            <a:r>
              <a:rPr dirty="0" sz="1400" spc="-5" b="1">
                <a:latin typeface="Times New Roman"/>
                <a:cs typeface="Times New Roman"/>
              </a:rPr>
              <a:t>тестированием независимо от </a:t>
            </a:r>
            <a:r>
              <a:rPr dirty="0" sz="1400" b="1">
                <a:latin typeface="Times New Roman"/>
                <a:cs typeface="Times New Roman"/>
              </a:rPr>
              <a:t>тяжести </a:t>
            </a:r>
            <a:r>
              <a:rPr dirty="0" sz="1400" spc="-5" b="1">
                <a:latin typeface="Times New Roman"/>
                <a:cs typeface="Times New Roman"/>
              </a:rPr>
              <a:t>клинических признаков </a:t>
            </a:r>
            <a:r>
              <a:rPr dirty="0" sz="1400" b="1">
                <a:latin typeface="Times New Roman"/>
                <a:cs typeface="Times New Roman"/>
              </a:rPr>
              <a:t>или  </a:t>
            </a:r>
            <a:r>
              <a:rPr dirty="0" sz="1400" spc="-5" b="1">
                <a:latin typeface="Times New Roman"/>
                <a:cs typeface="Times New Roman"/>
              </a:rPr>
              <a:t>симптомов)</a:t>
            </a:r>
            <a:endParaRPr sz="1400">
              <a:latin typeface="Times New Roman"/>
              <a:cs typeface="Times New Roman"/>
            </a:endParaRPr>
          </a:p>
          <a:p>
            <a:pPr algn="just" marR="102870">
              <a:lnSpc>
                <a:spcPct val="110000"/>
              </a:lnSpc>
              <a:spcBef>
                <a:spcPts val="40"/>
              </a:spcBef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U07.2 </a:t>
            </a:r>
            <a:r>
              <a:rPr dirty="0" sz="1400" spc="-5" b="1">
                <a:latin typeface="Times New Roman"/>
                <a:cs typeface="Times New Roman"/>
              </a:rPr>
              <a:t>COVID-19, вирус не идентифицирован (COVID-19 диагностируется  </a:t>
            </a:r>
            <a:r>
              <a:rPr dirty="0" sz="1400" b="1">
                <a:latin typeface="Times New Roman"/>
                <a:cs typeface="Times New Roman"/>
              </a:rPr>
              <a:t>клинически или </a:t>
            </a:r>
            <a:r>
              <a:rPr dirty="0" sz="1400" spc="-5" b="1">
                <a:latin typeface="Times New Roman"/>
                <a:cs typeface="Times New Roman"/>
              </a:rPr>
              <a:t>эпидемиологически, но лабораторные исследования  неубедительны или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недоступны)</a:t>
            </a:r>
            <a:r>
              <a:rPr dirty="0" sz="1600" spc="-5">
                <a:latin typeface="Microsoft Sans Serif"/>
                <a:cs typeface="Microsoft Sans Serif"/>
              </a:rPr>
              <a:t> 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9124" y="5840958"/>
            <a:ext cx="6053455" cy="418211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Z03.8 </a:t>
            </a:r>
            <a:r>
              <a:rPr dirty="0" sz="1400" spc="-5">
                <a:latin typeface="Times New Roman"/>
                <a:cs typeface="Times New Roman"/>
              </a:rPr>
              <a:t>Наблюдение при подозрении на коронавирусную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инфекцию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Z20.8 </a:t>
            </a:r>
            <a:r>
              <a:rPr dirty="0" sz="1400" spc="-5">
                <a:latin typeface="Times New Roman"/>
                <a:cs typeface="Times New Roman"/>
              </a:rPr>
              <a:t>Контакт </a:t>
            </a: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-5">
                <a:latin typeface="Times New Roman"/>
                <a:cs typeface="Times New Roman"/>
              </a:rPr>
              <a:t>больным коронавирусной инфекцией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469265" marR="1176020" indent="-457200">
              <a:lnSpc>
                <a:spcPct val="108400"/>
              </a:lnSpc>
              <a:tabLst>
                <a:tab pos="469265" algn="l"/>
              </a:tabLst>
            </a:pPr>
            <a:r>
              <a:rPr dirty="0" sz="2400" spc="-5" b="1">
                <a:solidFill>
                  <a:srgbClr val="A3053D"/>
                </a:solidFill>
                <a:latin typeface="Franklin Gothic Book"/>
                <a:cs typeface="Franklin Gothic Book"/>
              </a:rPr>
              <a:t>4.	ЛЕКАРСТВЕННАЯ </a:t>
            </a:r>
            <a:r>
              <a:rPr dirty="0" sz="2400" spc="-10" b="1">
                <a:solidFill>
                  <a:srgbClr val="A3053D"/>
                </a:solidFill>
                <a:latin typeface="Franklin Gothic Book"/>
                <a:cs typeface="Franklin Gothic Book"/>
              </a:rPr>
              <a:t>ТЕРАПИЯ </a:t>
            </a:r>
            <a:r>
              <a:rPr dirty="0" sz="2400" b="1">
                <a:solidFill>
                  <a:srgbClr val="A3053D"/>
                </a:solidFill>
                <a:latin typeface="Franklin Gothic Book"/>
                <a:cs typeface="Franklin Gothic Book"/>
              </a:rPr>
              <a:t>ОРВИ  </a:t>
            </a:r>
            <a:r>
              <a:rPr dirty="0" sz="2400" spc="-5" b="1">
                <a:solidFill>
                  <a:srgbClr val="A3053D"/>
                </a:solidFill>
                <a:latin typeface="Franklin Gothic Book"/>
                <a:cs typeface="Franklin Gothic Book"/>
              </a:rPr>
              <a:t>ПРИ</a:t>
            </a:r>
            <a:r>
              <a:rPr dirty="0" sz="2400" spc="-10" b="1">
                <a:solidFill>
                  <a:srgbClr val="A3053D"/>
                </a:solidFill>
                <a:latin typeface="Franklin Gothic Book"/>
                <a:cs typeface="Franklin Gothic Book"/>
              </a:rPr>
              <a:t> </a:t>
            </a:r>
            <a:r>
              <a:rPr dirty="0" sz="2400" b="1">
                <a:solidFill>
                  <a:srgbClr val="A3053D"/>
                </a:solidFill>
                <a:latin typeface="Franklin Gothic Book"/>
                <a:cs typeface="Franklin Gothic Book"/>
              </a:rPr>
              <a:t>COVID-19</a:t>
            </a:r>
            <a:endParaRPr sz="2400">
              <a:latin typeface="Franklin Gothic Book"/>
              <a:cs typeface="Franklin Gothic Book"/>
            </a:endParaRPr>
          </a:p>
          <a:p>
            <a:pPr algn="just" marL="78105" marR="5080" indent="324485">
              <a:lnSpc>
                <a:spcPct val="105400"/>
              </a:lnSpc>
              <a:spcBef>
                <a:spcPts val="1795"/>
              </a:spcBef>
            </a:pPr>
            <a:r>
              <a:rPr dirty="0" sz="1400" spc="-5">
                <a:latin typeface="Times New Roman"/>
                <a:cs typeface="Times New Roman"/>
              </a:rPr>
              <a:t>Медикаментозное этиотропное лечение при ОРВИ доказано только </a:t>
            </a:r>
            <a:r>
              <a:rPr dirty="0" sz="1400">
                <a:latin typeface="Times New Roman"/>
                <a:cs typeface="Times New Roman"/>
              </a:rPr>
              <a:t>в  </a:t>
            </a:r>
            <a:r>
              <a:rPr dirty="0" sz="1400" spc="-5">
                <a:latin typeface="Times New Roman"/>
                <a:cs typeface="Times New Roman"/>
              </a:rPr>
              <a:t>отношении одного возбудителя </a:t>
            </a:r>
            <a:r>
              <a:rPr dirty="0" sz="1400">
                <a:latin typeface="Times New Roman"/>
                <a:cs typeface="Times New Roman"/>
              </a:rPr>
              <a:t>– </a:t>
            </a:r>
            <a:r>
              <a:rPr dirty="0" sz="1400" spc="-5">
                <a:latin typeface="Times New Roman"/>
                <a:cs typeface="Times New Roman"/>
              </a:rPr>
              <a:t>вируса гриппа. ВОЗ для </a:t>
            </a:r>
            <a:r>
              <a:rPr dirty="0" sz="1400">
                <a:latin typeface="Times New Roman"/>
                <a:cs typeface="Times New Roman"/>
              </a:rPr>
              <a:t>лечения </a:t>
            </a:r>
            <a:r>
              <a:rPr dirty="0" sz="1400" spc="-5">
                <a:latin typeface="Times New Roman"/>
                <a:cs typeface="Times New Roman"/>
              </a:rPr>
              <a:t>гриппа  рекомендует применение этиотропных химиопрепаратов, блокирующих  репликацию вируса, </a:t>
            </a:r>
            <a:r>
              <a:rPr dirty="0" sz="1400">
                <a:latin typeface="Times New Roman"/>
                <a:cs typeface="Times New Roman"/>
              </a:rPr>
              <a:t>то </a:t>
            </a:r>
            <a:r>
              <a:rPr dirty="0" sz="1400" spc="-5">
                <a:latin typeface="Times New Roman"/>
                <a:cs typeface="Times New Roman"/>
              </a:rPr>
              <a:t>есть обладающих прямым противовирусным  </a:t>
            </a:r>
            <a:r>
              <a:rPr dirty="0" sz="1400">
                <a:latin typeface="Times New Roman"/>
                <a:cs typeface="Times New Roman"/>
              </a:rPr>
              <a:t>действием. </a:t>
            </a:r>
            <a:r>
              <a:rPr dirty="0" sz="1400" spc="-5">
                <a:latin typeface="Times New Roman"/>
                <a:cs typeface="Times New Roman"/>
              </a:rPr>
              <a:t>При этом противовирусная терапия должна назначаться </a:t>
            </a:r>
            <a:r>
              <a:rPr dirty="0" sz="1400">
                <a:latin typeface="Times New Roman"/>
                <a:cs typeface="Times New Roman"/>
              </a:rPr>
              <a:t>как</a:t>
            </a:r>
            <a:r>
              <a:rPr dirty="0" sz="1400" spc="-25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можно  раньше, </a:t>
            </a:r>
            <a:r>
              <a:rPr dirty="0" sz="1400">
                <a:latin typeface="Times New Roman"/>
                <a:cs typeface="Times New Roman"/>
              </a:rPr>
              <a:t>с момента </a:t>
            </a:r>
            <a:r>
              <a:rPr dirty="0" sz="1400" spc="-5">
                <a:latin typeface="Times New Roman"/>
                <a:cs typeface="Times New Roman"/>
              </a:rPr>
              <a:t>первых симптомов </a:t>
            </a:r>
            <a:r>
              <a:rPr dirty="0" sz="1400">
                <a:latin typeface="Times New Roman"/>
                <a:cs typeface="Times New Roman"/>
              </a:rPr>
              <a:t>(в первые </a:t>
            </a:r>
            <a:r>
              <a:rPr dirty="0" sz="1400" spc="-5">
                <a:latin typeface="Times New Roman"/>
                <a:cs typeface="Times New Roman"/>
              </a:rPr>
              <a:t>48 </a:t>
            </a:r>
            <a:r>
              <a:rPr dirty="0" sz="1400">
                <a:latin typeface="Times New Roman"/>
                <a:cs typeface="Times New Roman"/>
              </a:rPr>
              <a:t>часов </a:t>
            </a:r>
            <a:r>
              <a:rPr dirty="0" sz="1400" spc="-5">
                <a:latin typeface="Times New Roman"/>
                <a:cs typeface="Times New Roman"/>
              </a:rPr>
              <a:t>болезни), 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начинаться </a:t>
            </a:r>
            <a:r>
              <a:rPr dirty="0" sz="1400">
                <a:latin typeface="Times New Roman"/>
                <a:cs typeface="Times New Roman"/>
              </a:rPr>
              <a:t>без </a:t>
            </a:r>
            <a:r>
              <a:rPr dirty="0" sz="1400" spc="-5">
                <a:latin typeface="Times New Roman"/>
                <a:cs typeface="Times New Roman"/>
              </a:rPr>
              <a:t>ожидания лабораторной верификации диагноза. </a:t>
            </a:r>
            <a:r>
              <a:rPr dirty="0" sz="1400" spc="-10">
                <a:latin typeface="Times New Roman"/>
                <a:cs typeface="Times New Roman"/>
              </a:rPr>
              <a:t>Эти  </a:t>
            </a:r>
            <a:r>
              <a:rPr dirty="0" sz="1400" spc="-5">
                <a:latin typeface="Times New Roman"/>
                <a:cs typeface="Times New Roman"/>
              </a:rPr>
              <a:t>рекомендации применимы ко всем группам пациентов, включая беременных  </a:t>
            </a:r>
            <a:r>
              <a:rPr dirty="0" sz="1400">
                <a:latin typeface="Times New Roman"/>
                <a:cs typeface="Times New Roman"/>
              </a:rPr>
              <a:t>женщин, </a:t>
            </a:r>
            <a:r>
              <a:rPr dirty="0" sz="1400" spc="-5">
                <a:latin typeface="Times New Roman"/>
                <a:cs typeface="Times New Roman"/>
              </a:rPr>
              <a:t>детей раннего возраста, пожилых людей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пациентов </a:t>
            </a:r>
            <a:r>
              <a:rPr dirty="0" sz="1400">
                <a:latin typeface="Times New Roman"/>
                <a:cs typeface="Times New Roman"/>
              </a:rPr>
              <a:t>с  </a:t>
            </a:r>
            <a:r>
              <a:rPr dirty="0" sz="1400" spc="-5">
                <a:latin typeface="Times New Roman"/>
                <a:cs typeface="Times New Roman"/>
              </a:rPr>
              <a:t>сопутствующими нарушениями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здоровья.</a:t>
            </a:r>
            <a:endParaRPr sz="1400">
              <a:latin typeface="Times New Roman"/>
              <a:cs typeface="Times New Roman"/>
            </a:endParaRPr>
          </a:p>
          <a:p>
            <a:pPr algn="just" marL="402590">
              <a:lnSpc>
                <a:spcPct val="100000"/>
              </a:lnSpc>
              <a:spcBef>
                <a:spcPts val="85"/>
              </a:spcBef>
            </a:pPr>
            <a:r>
              <a:rPr dirty="0" sz="1400">
                <a:latin typeface="Times New Roman"/>
                <a:cs typeface="Times New Roman"/>
              </a:rPr>
              <a:t>Преимуществами </a:t>
            </a:r>
            <a:r>
              <a:rPr dirty="0" sz="1400" spc="-5">
                <a:latin typeface="Times New Roman"/>
                <a:cs typeface="Times New Roman"/>
              </a:rPr>
              <a:t>своевременного назначения противовирусной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терапии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808" y="153415"/>
            <a:ext cx="172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7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84656" y="801979"/>
            <a:ext cx="5988685" cy="20510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6350">
              <a:lnSpc>
                <a:spcPct val="1054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являются </a:t>
            </a:r>
            <a:r>
              <a:rPr dirty="0" sz="1400" spc="-5">
                <a:latin typeface="Times New Roman"/>
                <a:cs typeface="Times New Roman"/>
              </a:rPr>
              <a:t>снижение риска развития осложнений, укорочение периода  лихорадки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других симптомов, </a:t>
            </a:r>
            <a:r>
              <a:rPr dirty="0" sz="1400">
                <a:latin typeface="Times New Roman"/>
                <a:cs typeface="Times New Roman"/>
              </a:rPr>
              <a:t>что </a:t>
            </a:r>
            <a:r>
              <a:rPr dirty="0" sz="1400" spc="-5">
                <a:latin typeface="Times New Roman"/>
                <a:cs typeface="Times New Roman"/>
              </a:rPr>
              <a:t>доказано </a:t>
            </a:r>
            <a:r>
              <a:rPr dirty="0" sz="1400">
                <a:latin typeface="Times New Roman"/>
                <a:cs typeface="Times New Roman"/>
              </a:rPr>
              <a:t>клинически. Кроме </a:t>
            </a:r>
            <a:r>
              <a:rPr dirty="0" sz="1400" spc="-5">
                <a:latin typeface="Times New Roman"/>
                <a:cs typeface="Times New Roman"/>
              </a:rPr>
              <a:t>того,  противовирусная терапия </a:t>
            </a:r>
            <a:r>
              <a:rPr dirty="0" sz="1400">
                <a:latin typeface="Times New Roman"/>
                <a:cs typeface="Times New Roman"/>
              </a:rPr>
              <a:t>показана даже </a:t>
            </a:r>
            <a:r>
              <a:rPr dirty="0" sz="1400" spc="-5">
                <a:latin typeface="Times New Roman"/>
                <a:cs typeface="Times New Roman"/>
              </a:rPr>
              <a:t>при позднем обращении </a:t>
            </a:r>
            <a:r>
              <a:rPr dirty="0" sz="1400">
                <a:latin typeface="Times New Roman"/>
                <a:cs typeface="Times New Roman"/>
              </a:rPr>
              <a:t>за  </a:t>
            </a:r>
            <a:r>
              <a:rPr dirty="0" sz="1400" spc="-5">
                <a:latin typeface="Times New Roman"/>
                <a:cs typeface="Times New Roman"/>
              </a:rPr>
              <a:t>медицинской помощью пациентов </a:t>
            </a:r>
            <a:r>
              <a:rPr dirty="0" sz="1400">
                <a:latin typeface="Times New Roman"/>
                <a:cs typeface="Times New Roman"/>
              </a:rPr>
              <a:t>c </a:t>
            </a:r>
            <a:r>
              <a:rPr dirty="0" sz="1400" spc="-5">
                <a:latin typeface="Times New Roman"/>
                <a:cs typeface="Times New Roman"/>
              </a:rPr>
              <a:t>тяжелыми формами </a:t>
            </a:r>
            <a:r>
              <a:rPr dirty="0" sz="1400">
                <a:latin typeface="Times New Roman"/>
                <a:cs typeface="Times New Roman"/>
              </a:rPr>
              <a:t>или </a:t>
            </a:r>
            <a:r>
              <a:rPr dirty="0" sz="1400" spc="-5">
                <a:latin typeface="Times New Roman"/>
                <a:cs typeface="Times New Roman"/>
              </a:rPr>
              <a:t>осложненным  </a:t>
            </a:r>
            <a:r>
              <a:rPr dirty="0" sz="1400">
                <a:latin typeface="Times New Roman"/>
                <a:cs typeface="Times New Roman"/>
              </a:rPr>
              <a:t>течением</a:t>
            </a:r>
            <a:r>
              <a:rPr dirty="0" sz="1400" spc="-5">
                <a:latin typeface="Times New Roman"/>
                <a:cs typeface="Times New Roman"/>
              </a:rPr>
              <a:t> гриппа.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324485">
              <a:lnSpc>
                <a:spcPct val="105500"/>
              </a:lnSpc>
            </a:pP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Российской Федерации среди препаратов прямого противовирусного  </a:t>
            </a:r>
            <a:r>
              <a:rPr dirty="0" sz="1400">
                <a:latin typeface="Times New Roman"/>
                <a:cs typeface="Times New Roman"/>
              </a:rPr>
              <a:t>действия </a:t>
            </a:r>
            <a:r>
              <a:rPr dirty="0" sz="1400" spc="-5">
                <a:latin typeface="Times New Roman"/>
                <a:cs typeface="Times New Roman"/>
              </a:rPr>
              <a:t>представлены ингибиторы нейраминидазы вируса гриппа  (МНН:осельтамивир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МНН:занамивир), ингибитор гемагглютинина вируса  гриппа /ингибитор фузии </a:t>
            </a:r>
            <a:r>
              <a:rPr dirty="0" sz="1400">
                <a:latin typeface="Times New Roman"/>
                <a:cs typeface="Times New Roman"/>
              </a:rPr>
              <a:t>РНК-содержащих </a:t>
            </a:r>
            <a:r>
              <a:rPr dirty="0" sz="1400" spc="-5">
                <a:latin typeface="Times New Roman"/>
                <a:cs typeface="Times New Roman"/>
              </a:rPr>
              <a:t>вирусов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(МНН:умифеновир,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656" y="2837814"/>
            <a:ext cx="31464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67385" algn="l"/>
                <a:tab pos="1570355" algn="l"/>
                <a:tab pos="2326005" algn="l"/>
              </a:tabLst>
            </a:pP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0">
                <a:latin typeface="Times New Roman"/>
                <a:cs typeface="Times New Roman"/>
              </a:rPr>
              <a:t>НН</a:t>
            </a:r>
            <a:r>
              <a:rPr dirty="0" sz="1400">
                <a:latin typeface="Times New Roman"/>
                <a:cs typeface="Times New Roman"/>
              </a:rPr>
              <a:t>: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эн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ам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й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д),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ока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ор</a:t>
            </a:r>
            <a:r>
              <a:rPr dirty="0" sz="1400">
                <a:latin typeface="Times New Roman"/>
                <a:cs typeface="Times New Roman"/>
              </a:rPr>
              <a:t>ы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656" y="2826232"/>
            <a:ext cx="4307840" cy="4768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310890">
              <a:lnSpc>
                <a:spcPct val="105700"/>
              </a:lnSpc>
              <a:spcBef>
                <a:spcPts val="100"/>
              </a:spcBef>
              <a:tabLst>
                <a:tab pos="1644650" algn="l"/>
                <a:tab pos="3171190" algn="l"/>
              </a:tabLst>
            </a:pPr>
            <a:r>
              <a:rPr dirty="0" sz="1400">
                <a:latin typeface="Times New Roman"/>
                <a:cs typeface="Times New Roman"/>
              </a:rPr>
              <a:t>М2-каналов  </a:t>
            </a:r>
            <a:r>
              <a:rPr dirty="0" sz="1400">
                <a:latin typeface="Times New Roman"/>
                <a:cs typeface="Times New Roman"/>
              </a:rPr>
              <a:t>(М</a:t>
            </a:r>
            <a:r>
              <a:rPr dirty="0" sz="1400" spc="-10">
                <a:latin typeface="Times New Roman"/>
                <a:cs typeface="Times New Roman"/>
              </a:rPr>
              <a:t>НН</a:t>
            </a:r>
            <a:r>
              <a:rPr dirty="0" sz="1400">
                <a:latin typeface="Times New Roman"/>
                <a:cs typeface="Times New Roman"/>
              </a:rPr>
              <a:t>: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им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нта</a:t>
            </a:r>
            <a:r>
              <a:rPr dirty="0" sz="1400" spc="-10">
                <a:latin typeface="Times New Roman"/>
                <a:cs typeface="Times New Roman"/>
              </a:rPr>
              <a:t>ди</a:t>
            </a:r>
            <a:r>
              <a:rPr dirty="0" sz="1400">
                <a:latin typeface="Times New Roman"/>
                <a:cs typeface="Times New Roman"/>
              </a:rPr>
              <a:t>н,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0">
                <a:latin typeface="Times New Roman"/>
                <a:cs typeface="Times New Roman"/>
              </a:rPr>
              <a:t>НН</a:t>
            </a:r>
            <a:r>
              <a:rPr dirty="0" sz="1400">
                <a:latin typeface="Times New Roman"/>
                <a:cs typeface="Times New Roman"/>
              </a:rPr>
              <a:t>:ам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нта</a:t>
            </a:r>
            <a:r>
              <a:rPr dirty="0" sz="1400" spc="-10">
                <a:latin typeface="Times New Roman"/>
                <a:cs typeface="Times New Roman"/>
              </a:rPr>
              <a:t>ди</a:t>
            </a:r>
            <a:r>
              <a:rPr dirty="0" sz="1400">
                <a:latin typeface="Times New Roman"/>
                <a:cs typeface="Times New Roman"/>
              </a:rPr>
              <a:t>н),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син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ет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чес</a:t>
            </a:r>
            <a:r>
              <a:rPr dirty="0" sz="1400" spc="-10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ий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97010" y="2826232"/>
            <a:ext cx="1574800" cy="4768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5080" indent="-26034">
              <a:lnSpc>
                <a:spcPct val="105700"/>
              </a:lnSpc>
              <a:spcBef>
                <a:spcPts val="100"/>
              </a:spcBef>
              <a:tabLst>
                <a:tab pos="697230" algn="l"/>
                <a:tab pos="1433195" algn="l"/>
              </a:tabLst>
            </a:pP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ир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са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г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па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А  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налог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клеоз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да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4656" y="3275812"/>
            <a:ext cx="5991860" cy="452501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400" spc="-5">
                <a:latin typeface="Times New Roman"/>
                <a:cs typeface="Times New Roman"/>
              </a:rPr>
              <a:t>гуанина </a:t>
            </a:r>
            <a:r>
              <a:rPr dirty="0" sz="1400">
                <a:latin typeface="Times New Roman"/>
                <a:cs typeface="Times New Roman"/>
              </a:rPr>
              <a:t>- синтеза </a:t>
            </a:r>
            <a:r>
              <a:rPr dirty="0" sz="1400" spc="-5">
                <a:latin typeface="Times New Roman"/>
                <a:cs typeface="Times New Roman"/>
              </a:rPr>
              <a:t>вирусных РНК (МНН: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риамиловир)</a:t>
            </a:r>
            <a:endParaRPr sz="1400">
              <a:latin typeface="Times New Roman"/>
              <a:cs typeface="Times New Roman"/>
            </a:endParaRPr>
          </a:p>
          <a:p>
            <a:pPr algn="r" marL="12700" marR="6985" indent="324485">
              <a:lnSpc>
                <a:spcPct val="105400"/>
              </a:lnSpc>
              <a:spcBef>
                <a:spcPts val="5"/>
              </a:spcBef>
              <a:tabLst>
                <a:tab pos="441959" algn="l"/>
                <a:tab pos="1614805" algn="l"/>
                <a:tab pos="1665605" algn="l"/>
                <a:tab pos="1781175" algn="l"/>
                <a:tab pos="1915160" algn="l"/>
                <a:tab pos="2392045" algn="l"/>
                <a:tab pos="2428240" algn="l"/>
                <a:tab pos="2748280" algn="l"/>
                <a:tab pos="2854325" algn="l"/>
                <a:tab pos="3587750" algn="l"/>
                <a:tab pos="4032885" algn="l"/>
                <a:tab pos="4060190" algn="l"/>
                <a:tab pos="4526915" algn="l"/>
                <a:tab pos="4986655" algn="l"/>
                <a:tab pos="5071745" algn="l"/>
                <a:tab pos="5798820" algn="l"/>
              </a:tabLst>
            </a:pPr>
            <a:r>
              <a:rPr dirty="0" sz="1400" spc="-5">
                <a:latin typeface="Times New Roman"/>
                <a:cs typeface="Times New Roman"/>
              </a:rPr>
              <a:t>Для возбудителей ОРВИ противовирусное действие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других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препаратов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носит неспецифический характер </a:t>
            </a:r>
            <a:r>
              <a:rPr dirty="0" sz="1400">
                <a:latin typeface="Times New Roman"/>
                <a:cs typeface="Times New Roman"/>
              </a:rPr>
              <a:t>и, </a:t>
            </a:r>
            <a:r>
              <a:rPr dirty="0" sz="1400" spc="-5">
                <a:latin typeface="Times New Roman"/>
                <a:cs typeface="Times New Roman"/>
              </a:rPr>
              <a:t>скорее всего, относится</a:t>
            </a:r>
            <a:r>
              <a:rPr dirty="0" sz="1400" spc="-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иммунотерапии.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Дл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имм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нот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РВ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ис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ль</a:t>
            </a:r>
            <a:r>
              <a:rPr dirty="0" sz="1400">
                <a:latin typeface="Times New Roman"/>
                <a:cs typeface="Times New Roman"/>
              </a:rPr>
              <a:t>з</a:t>
            </a:r>
            <a:r>
              <a:rPr dirty="0" sz="1400" spc="-1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тся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еп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ра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ы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нте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ф</a:t>
            </a:r>
            <a:r>
              <a:rPr dirty="0" sz="1400" spc="-1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он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в,  </a:t>
            </a:r>
            <a:r>
              <a:rPr dirty="0" sz="1400" spc="-5">
                <a:latin typeface="Times New Roman"/>
                <a:cs typeface="Times New Roman"/>
              </a:rPr>
              <a:t>индукторов интерферонов, 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-5">
                <a:latin typeface="Times New Roman"/>
                <a:cs typeface="Times New Roman"/>
              </a:rPr>
              <a:t>также иммуномодулирующие препараты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иным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механизмом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действия.		Преимущества индукторов интерферонов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том,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что </a:t>
            </a:r>
            <a:r>
              <a:rPr dirty="0" sz="1400">
                <a:latin typeface="Times New Roman"/>
                <a:cs typeface="Times New Roman"/>
              </a:rPr>
              <a:t> о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24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бств</a:t>
            </a:r>
            <a:r>
              <a:rPr dirty="0" sz="1400" spc="-25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 spc="-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нтезу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>
                <a:latin typeface="Times New Roman"/>
                <a:cs typeface="Times New Roman"/>
              </a:rPr>
              <a:t>сбалан</a:t>
            </a:r>
            <a:r>
              <a:rPr dirty="0" sz="1400" spc="-10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 spc="-10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ч</a:t>
            </a:r>
            <a:r>
              <a:rPr dirty="0" sz="1400">
                <a:latin typeface="Times New Roman"/>
                <a:cs typeface="Times New Roman"/>
              </a:rPr>
              <a:t>ества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 spc="-5">
                <a:latin typeface="Times New Roman"/>
                <a:cs typeface="Times New Roman"/>
              </a:rPr>
              <a:t>э</a:t>
            </a:r>
            <a:r>
              <a:rPr dirty="0" sz="1400" spc="-1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ге</a:t>
            </a:r>
            <a:r>
              <a:rPr dirty="0" sz="1400" spc="-10">
                <a:latin typeface="Times New Roman"/>
                <a:cs typeface="Times New Roman"/>
              </a:rPr>
              <a:t>нны</a:t>
            </a:r>
            <a:r>
              <a:rPr dirty="0" sz="1400">
                <a:latin typeface="Times New Roman"/>
                <a:cs typeface="Times New Roman"/>
              </a:rPr>
              <a:t>х  </a:t>
            </a:r>
            <a:r>
              <a:rPr dirty="0" sz="1400" spc="-5">
                <a:latin typeface="Times New Roman"/>
                <a:cs typeface="Times New Roman"/>
              </a:rPr>
              <a:t>интерферонов. Их однократное введение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терапевтических дозах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приводит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длительной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продукции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эндогенных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интерферонов.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некоторых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препаратов </a:t>
            </a:r>
            <a:r>
              <a:rPr dirty="0" sz="1400">
                <a:latin typeface="Times New Roman"/>
                <a:cs typeface="Times New Roman"/>
              </a:rPr>
              <a:t> имм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но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од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>
                <a:latin typeface="Times New Roman"/>
                <a:cs typeface="Times New Roman"/>
              </a:rPr>
              <a:t>ия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слов</a:t>
            </a:r>
            <a:r>
              <a:rPr dirty="0" sz="1400" spc="-1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ена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едст</a:t>
            </a:r>
            <a:r>
              <a:rPr dirty="0" sz="1400" spc="-20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ным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3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воз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ейст</a:t>
            </a:r>
            <a:r>
              <a:rPr dirty="0" sz="1400" spc="-20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ием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  фаго</a:t>
            </a:r>
            <a:r>
              <a:rPr dirty="0" sz="1400" spc="-10">
                <a:latin typeface="Times New Roman"/>
                <a:cs typeface="Times New Roman"/>
              </a:rPr>
              <a:t>ц</a:t>
            </a:r>
            <a:r>
              <a:rPr dirty="0" sz="1400">
                <a:latin typeface="Times New Roman"/>
                <a:cs typeface="Times New Roman"/>
              </a:rPr>
              <a:t>ит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щие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клетки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тест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ы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ы,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им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й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антителообразования.</a:t>
            </a:r>
            <a:endParaRPr sz="1400">
              <a:latin typeface="Times New Roman"/>
              <a:cs typeface="Times New Roman"/>
            </a:endParaRPr>
          </a:p>
          <a:p>
            <a:pPr marL="12700" indent="324485">
              <a:lnSpc>
                <a:spcPct val="100000"/>
              </a:lnSpc>
              <a:spcBef>
                <a:spcPts val="85"/>
              </a:spcBef>
            </a:pPr>
            <a:r>
              <a:rPr dirty="0" sz="1400" spc="-5">
                <a:latin typeface="Times New Roman"/>
                <a:cs typeface="Times New Roman"/>
              </a:rPr>
              <a:t>Для  лечения  гриппа  </a:t>
            </a:r>
            <a:r>
              <a:rPr dirty="0" sz="1400">
                <a:latin typeface="Times New Roman"/>
                <a:cs typeface="Times New Roman"/>
              </a:rPr>
              <a:t>(в  составе </a:t>
            </a:r>
            <a:r>
              <a:rPr dirty="0" sz="1400" spc="-5">
                <a:latin typeface="Times New Roman"/>
                <a:cs typeface="Times New Roman"/>
              </a:rPr>
              <a:t>комплексной  терапии) 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ОРВИ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широко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54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используются интраназальные формы препаратов интерферона </a:t>
            </a:r>
            <a:r>
              <a:rPr dirty="0" sz="1400">
                <a:latin typeface="Times New Roman"/>
                <a:cs typeface="Times New Roman"/>
              </a:rPr>
              <a:t>альфа 2b и  </a:t>
            </a:r>
            <a:r>
              <a:rPr dirty="0" sz="1400" spc="-5">
                <a:latin typeface="Times New Roman"/>
                <a:cs typeface="Times New Roman"/>
              </a:rPr>
              <a:t>гамма, индукторы интерферонов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другие иммунотропные препараты:  МНН:тилорон, МНН:меглюмина акридонацетат, натриевая </a:t>
            </a:r>
            <a:r>
              <a:rPr dirty="0" sz="1400">
                <a:latin typeface="Times New Roman"/>
                <a:cs typeface="Times New Roman"/>
              </a:rPr>
              <a:t>соль </a:t>
            </a:r>
            <a:r>
              <a:rPr dirty="0" sz="1400" spc="-5">
                <a:latin typeface="Times New Roman"/>
                <a:cs typeface="Times New Roman"/>
              </a:rPr>
              <a:t>сополимера  </a:t>
            </a:r>
            <a:r>
              <a:rPr dirty="0" sz="1400">
                <a:latin typeface="Times New Roman"/>
                <a:cs typeface="Times New Roman"/>
              </a:rPr>
              <a:t>(1→4)- 6- </a:t>
            </a:r>
            <a:r>
              <a:rPr dirty="0" sz="1400" spc="-5">
                <a:latin typeface="Times New Roman"/>
                <a:cs typeface="Times New Roman"/>
              </a:rPr>
              <a:t>0- карбоксиметил </a:t>
            </a:r>
            <a:r>
              <a:rPr dirty="0" sz="1400">
                <a:latin typeface="Times New Roman"/>
                <a:cs typeface="Times New Roman"/>
              </a:rPr>
              <a:t>-β- </a:t>
            </a:r>
            <a:r>
              <a:rPr dirty="0" sz="1400" spc="-5">
                <a:latin typeface="Times New Roman"/>
                <a:cs typeface="Times New Roman"/>
              </a:rPr>
              <a:t>D-глюкозы, (1→4)- β-D-глюкозы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(21→24)-  2,3,14,15,21,24, 29,32-октагидрокси-23-(карбоксиметокси-метил)-7, </a:t>
            </a:r>
            <a:r>
              <a:rPr dirty="0" sz="1400">
                <a:latin typeface="Times New Roman"/>
                <a:cs typeface="Times New Roman"/>
              </a:rPr>
              <a:t>10-  </a:t>
            </a:r>
            <a:r>
              <a:rPr dirty="0" sz="1400" spc="-5">
                <a:latin typeface="Times New Roman"/>
                <a:cs typeface="Times New Roman"/>
              </a:rPr>
              <a:t>диметил-4, 13-ди(2-пропил)- 19,22,26,30,31 -пентаоксагептацикло  [23.3.2.216.20.05.28.08.27.09.18.012.17] дотриаконта-1,3,5(28),6,8(27),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9(18),10,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4656" y="7786877"/>
            <a:ext cx="2801620" cy="113855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marL="12700" marR="5080">
              <a:lnSpc>
                <a:spcPct val="105400"/>
              </a:lnSpc>
              <a:spcBef>
                <a:spcPts val="10"/>
              </a:spcBef>
              <a:tabLst>
                <a:tab pos="1318260" algn="l"/>
              </a:tabLst>
            </a:pPr>
            <a:r>
              <a:rPr dirty="0" sz="1400" spc="-5">
                <a:latin typeface="Times New Roman"/>
                <a:cs typeface="Times New Roman"/>
              </a:rPr>
              <a:t>12(17),	13,15-декаена),  МНН:оксодигидроакридинилацетат,  пентандиовой кислоты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др.</a:t>
            </a:r>
            <a:endParaRPr sz="1400">
              <a:latin typeface="Times New Roman"/>
              <a:cs typeface="Times New Roman"/>
            </a:endParaRPr>
          </a:p>
          <a:p>
            <a:pPr marL="12700" marR="53975" indent="324485">
              <a:lnSpc>
                <a:spcPct val="105000"/>
              </a:lnSpc>
              <a:spcBef>
                <a:spcPts val="15"/>
              </a:spcBef>
              <a:tabLst>
                <a:tab pos="1177290" algn="l"/>
                <a:tab pos="1936750" algn="l"/>
                <a:tab pos="2030730" algn="l"/>
              </a:tabLst>
            </a:pPr>
            <a:r>
              <a:rPr dirty="0" sz="1400" spc="-5">
                <a:latin typeface="Times New Roman"/>
                <a:cs typeface="Times New Roman"/>
              </a:rPr>
              <a:t>Однако	следует		помнить,  </a:t>
            </a:r>
            <a:r>
              <a:rPr dirty="0" sz="1400">
                <a:latin typeface="Times New Roman"/>
                <a:cs typeface="Times New Roman"/>
              </a:rPr>
              <a:t>имм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но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од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ир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щие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ре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ы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6089" y="7786877"/>
            <a:ext cx="3117215" cy="1138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71170" indent="-88265">
              <a:lnSpc>
                <a:spcPct val="100000"/>
              </a:lnSpc>
              <a:spcBef>
                <a:spcPts val="100"/>
              </a:spcBef>
              <a:tabLst>
                <a:tab pos="2491740" algn="l"/>
              </a:tabLst>
            </a:pPr>
            <a:r>
              <a:rPr dirty="0" sz="1400" spc="-5">
                <a:latin typeface="Times New Roman"/>
                <a:cs typeface="Times New Roman"/>
              </a:rPr>
              <a:t>МНН:азоксимера	бромид,</a:t>
            </a:r>
            <a:endParaRPr sz="140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  <a:spcBef>
                <a:spcPts val="85"/>
              </a:spcBef>
              <a:tabLst>
                <a:tab pos="1494155" algn="l"/>
              </a:tabLst>
            </a:pPr>
            <a:r>
              <a:rPr dirty="0" sz="1400" spc="-5">
                <a:latin typeface="Times New Roman"/>
                <a:cs typeface="Times New Roman"/>
              </a:rPr>
              <a:t>МНН:	имидазолилэтанамид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8890" indent="109220">
              <a:lnSpc>
                <a:spcPct val="105000"/>
              </a:lnSpc>
              <a:tabLst>
                <a:tab pos="330835" algn="l"/>
                <a:tab pos="648970" algn="l"/>
                <a:tab pos="915669" algn="l"/>
                <a:tab pos="1751964" algn="l"/>
                <a:tab pos="3004185" algn="l"/>
              </a:tabLst>
            </a:pPr>
            <a:r>
              <a:rPr dirty="0" sz="1400">
                <a:latin typeface="Times New Roman"/>
                <a:cs typeface="Times New Roman"/>
              </a:rPr>
              <a:t>что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инд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кт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ры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3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нте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ф</a:t>
            </a:r>
            <a:r>
              <a:rPr dirty="0" sz="1400" spc="-1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мо</a:t>
            </a:r>
            <a:r>
              <a:rPr dirty="0" sz="1400" spc="-5">
                <a:latin typeface="Times New Roman"/>
                <a:cs typeface="Times New Roman"/>
              </a:rPr>
              <a:t>г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замен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ть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про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во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сн</a:t>
            </a:r>
            <a:r>
              <a:rPr dirty="0" sz="1400" spc="-10">
                <a:latin typeface="Times New Roman"/>
                <a:cs typeface="Times New Roman"/>
              </a:rPr>
              <a:t>ы</a:t>
            </a:r>
            <a:r>
              <a:rPr dirty="0" sz="1400">
                <a:latin typeface="Times New Roman"/>
                <a:cs typeface="Times New Roman"/>
              </a:rPr>
              <a:t>е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4656" y="8911843"/>
            <a:ext cx="5986780" cy="113855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algn="just" marL="12700" marR="5080">
              <a:lnSpc>
                <a:spcPct val="1054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препараты прямого действия, они должны применяться </a:t>
            </a:r>
            <a:r>
              <a:rPr dirty="0" sz="1400">
                <a:latin typeface="Times New Roman"/>
                <a:cs typeface="Times New Roman"/>
              </a:rPr>
              <a:t>только в составе  </a:t>
            </a:r>
            <a:r>
              <a:rPr dirty="0" sz="1400" spc="-5">
                <a:latin typeface="Times New Roman"/>
                <a:cs typeface="Times New Roman"/>
              </a:rPr>
              <a:t>комплексной терапии.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связи </a:t>
            </a: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-5">
                <a:latin typeface="Times New Roman"/>
                <a:cs typeface="Times New Roman"/>
              </a:rPr>
              <a:t>недостаточной изученностью патогенеза  COVID-19 </a:t>
            </a:r>
            <a:r>
              <a:rPr dirty="0" sz="1400">
                <a:latin typeface="Times New Roman"/>
                <a:cs typeface="Times New Roman"/>
              </a:rPr>
              <a:t>и отсутствием </a:t>
            </a:r>
            <a:r>
              <a:rPr dirty="0" sz="1400" spc="-5">
                <a:latin typeface="Times New Roman"/>
                <a:cs typeface="Times New Roman"/>
              </a:rPr>
              <a:t>экспериментальных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клинических данных </a:t>
            </a:r>
            <a:r>
              <a:rPr dirty="0" sz="1400">
                <a:latin typeface="Times New Roman"/>
                <a:cs typeface="Times New Roman"/>
              </a:rPr>
              <a:t>о  </a:t>
            </a:r>
            <a:r>
              <a:rPr dirty="0" sz="1400" spc="-5">
                <a:latin typeface="Times New Roman"/>
                <a:cs typeface="Times New Roman"/>
              </a:rPr>
              <a:t>влиянии иммуномодулирующей терапии </a:t>
            </a:r>
            <a:r>
              <a:rPr dirty="0" sz="1400">
                <a:latin typeface="Times New Roman"/>
                <a:cs typeface="Times New Roman"/>
              </a:rPr>
              <a:t>на </a:t>
            </a:r>
            <a:r>
              <a:rPr dirty="0" sz="1400" spc="-5">
                <a:latin typeface="Times New Roman"/>
                <a:cs typeface="Times New Roman"/>
              </a:rPr>
              <a:t>течение этого инфекционного  заболевания,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настоящий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момент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ее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назначению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следует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относится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очень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808" y="153415"/>
            <a:ext cx="172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8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84656" y="801979"/>
            <a:ext cx="5254625" cy="926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5700"/>
              </a:lnSpc>
              <a:spcBef>
                <a:spcPts val="100"/>
              </a:spcBef>
              <a:tabLst>
                <a:tab pos="1010919" algn="l"/>
                <a:tab pos="1664335" algn="l"/>
                <a:tab pos="2408555" algn="l"/>
                <a:tab pos="3016250" algn="l"/>
                <a:tab pos="3235325" algn="l"/>
                <a:tab pos="4326255" algn="l"/>
                <a:tab pos="4627880" algn="l"/>
              </a:tabLst>
            </a:pPr>
            <a:r>
              <a:rPr dirty="0" sz="1400">
                <a:latin typeface="Times New Roman"/>
                <a:cs typeface="Times New Roman"/>
              </a:rPr>
              <a:t>ос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но.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х</a:t>
            </a:r>
            <a:r>
              <a:rPr dirty="0" sz="1400">
                <a:latin typeface="Times New Roman"/>
                <a:cs typeface="Times New Roman"/>
              </a:rPr>
              <a:t>емы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ечения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РВ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за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им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сти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от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тяжес</a:t>
            </a:r>
            <a:r>
              <a:rPr dirty="0" sz="1400" spc="-10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приведены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Приложении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marL="12700" marR="16510" indent="324485">
              <a:lnSpc>
                <a:spcPts val="1780"/>
              </a:lnSpc>
              <a:spcBef>
                <a:spcPts val="60"/>
              </a:spcBef>
            </a:pP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соответствии </a:t>
            </a: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-5">
                <a:latin typeface="Times New Roman"/>
                <a:cs typeface="Times New Roman"/>
              </a:rPr>
              <a:t>консенсусным экспертным мнением </a:t>
            </a:r>
            <a:r>
              <a:rPr dirty="0" sz="1400">
                <a:latin typeface="Times New Roman"/>
                <a:cs typeface="Times New Roman"/>
              </a:rPr>
              <a:t>при  </a:t>
            </a:r>
            <a:r>
              <a:rPr dirty="0" sz="1400" spc="-5">
                <a:latin typeface="Times New Roman"/>
                <a:cs typeface="Times New Roman"/>
              </a:rPr>
              <a:t>COVID-19 рекомендуется несколько </a:t>
            </a:r>
            <a:r>
              <a:rPr dirty="0" sz="1400">
                <a:latin typeface="Times New Roman"/>
                <a:cs typeface="Times New Roman"/>
              </a:rPr>
              <a:t>лекарственных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препаратов,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49282" y="813561"/>
            <a:ext cx="6210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еч</a:t>
            </a:r>
            <a:r>
              <a:rPr dirty="0" sz="1400" spc="-1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17574" y="1251559"/>
            <a:ext cx="654685" cy="4768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5715">
              <a:lnSpc>
                <a:spcPct val="105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еч</a:t>
            </a:r>
            <a:r>
              <a:rPr dirty="0" sz="1400" spc="-1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2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и  к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ы</a:t>
            </a:r>
            <a:r>
              <a:rPr dirty="0" sz="1400">
                <a:latin typeface="Times New Roman"/>
                <a:cs typeface="Times New Roman"/>
              </a:rPr>
              <a:t>е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1956" y="1701138"/>
            <a:ext cx="6014720" cy="7962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5400" marR="21590">
              <a:lnSpc>
                <a:spcPct val="1057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можно </a:t>
            </a:r>
            <a:r>
              <a:rPr dirty="0" sz="1400" spc="-5">
                <a:latin typeface="Times New Roman"/>
                <a:cs typeface="Times New Roman"/>
              </a:rPr>
              <a:t>использовать </a:t>
            </a:r>
            <a:r>
              <a:rPr dirty="0" sz="1400">
                <a:latin typeface="Times New Roman"/>
                <a:cs typeface="Times New Roman"/>
              </a:rPr>
              <a:t>как в </a:t>
            </a:r>
            <a:r>
              <a:rPr dirty="0" sz="1400" spc="-5">
                <a:latin typeface="Times New Roman"/>
                <a:cs typeface="Times New Roman"/>
              </a:rPr>
              <a:t>монотерапии, </a:t>
            </a:r>
            <a:r>
              <a:rPr dirty="0" sz="1400">
                <a:latin typeface="Times New Roman"/>
                <a:cs typeface="Times New Roman"/>
              </a:rPr>
              <a:t>так и в </a:t>
            </a:r>
            <a:r>
              <a:rPr dirty="0" sz="1400" spc="-5">
                <a:latin typeface="Times New Roman"/>
                <a:cs typeface="Times New Roman"/>
              </a:rPr>
              <a:t>комбинации: МНН:хлорохин,  МНН:гидроксихлорохин, МНН:мефлохин, МНН:лопинавир+ритонавир,  МНН:азитромицин (Приложение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2).</a:t>
            </a:r>
            <a:endParaRPr sz="1400">
              <a:latin typeface="Times New Roman"/>
              <a:cs typeface="Times New Roman"/>
            </a:endParaRPr>
          </a:p>
          <a:p>
            <a:pPr algn="just" marL="25400" indent="324485">
              <a:lnSpc>
                <a:spcPct val="10000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Среди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препаратов,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которые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проходят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исследования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vitro,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также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уже</a:t>
            </a:r>
            <a:endParaRPr sz="1400">
              <a:latin typeface="Times New Roman"/>
              <a:cs typeface="Times New Roman"/>
            </a:endParaRPr>
          </a:p>
          <a:p>
            <a:pPr algn="just" marL="25400" marR="18415">
              <a:lnSpc>
                <a:spcPct val="1054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находятся </a:t>
            </a:r>
            <a:r>
              <a:rPr dirty="0" sz="1400">
                <a:latin typeface="Times New Roman"/>
                <a:cs typeface="Times New Roman"/>
              </a:rPr>
              <a:t>на </a:t>
            </a:r>
            <a:r>
              <a:rPr dirty="0" sz="1400" spc="-5">
                <a:latin typeface="Times New Roman"/>
                <a:cs typeface="Times New Roman"/>
              </a:rPr>
              <a:t>стадии клинических испытаний </a:t>
            </a:r>
            <a:r>
              <a:rPr dirty="0" sz="1400">
                <a:latin typeface="Times New Roman"/>
                <a:cs typeface="Times New Roman"/>
              </a:rPr>
              <a:t>у пациентов с COVID-19, </a:t>
            </a:r>
            <a:r>
              <a:rPr dirty="0" sz="1400" spc="-5">
                <a:latin typeface="Times New Roman"/>
                <a:cs typeface="Times New Roman"/>
              </a:rPr>
              <a:t>можно  отметить также МНН:умифеновир, МНН:ремдесивир, МНН:фавипиравир 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другие.</a:t>
            </a:r>
            <a:endParaRPr sz="1400">
              <a:latin typeface="Times New Roman"/>
              <a:cs typeface="Times New Roman"/>
            </a:endParaRPr>
          </a:p>
          <a:p>
            <a:pPr marL="25400" marR="18415" indent="324485">
              <a:lnSpc>
                <a:spcPts val="1780"/>
              </a:lnSpc>
              <a:spcBef>
                <a:spcPts val="60"/>
              </a:spcBef>
            </a:pPr>
            <a:r>
              <a:rPr dirty="0" sz="1400" spc="-5">
                <a:latin typeface="Times New Roman"/>
                <a:cs typeface="Times New Roman"/>
              </a:rPr>
              <a:t>Принимая </a:t>
            </a:r>
            <a:r>
              <a:rPr dirty="0" sz="1400" spc="-10">
                <a:latin typeface="Times New Roman"/>
                <a:cs typeface="Times New Roman"/>
              </a:rPr>
              <a:t>во </a:t>
            </a:r>
            <a:r>
              <a:rPr dirty="0" sz="1400" spc="-5">
                <a:latin typeface="Times New Roman"/>
                <a:cs typeface="Times New Roman"/>
              </a:rPr>
              <a:t>внимание особенности клинических проявлений COVID-19  (высокое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сходство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клиническими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проявлениями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сезонных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ОРВИ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ранней</a:t>
            </a:r>
            <a:endParaRPr sz="1400">
              <a:latin typeface="Times New Roman"/>
              <a:cs typeface="Times New Roman"/>
            </a:endParaRPr>
          </a:p>
          <a:p>
            <a:pPr marL="25400" marR="20955">
              <a:lnSpc>
                <a:spcPts val="176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стадии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заболевания),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особенности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течения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данной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инфекции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(малосимптомное  </a:t>
            </a:r>
            <a:r>
              <a:rPr dirty="0" sz="1400">
                <a:latin typeface="Times New Roman"/>
                <a:cs typeface="Times New Roman"/>
              </a:rPr>
              <a:t>течение 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первую 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неделю 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заболевания 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риском 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развития 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двусторонней</a:t>
            </a:r>
            <a:endParaRPr sz="1400">
              <a:latin typeface="Times New Roman"/>
              <a:cs typeface="Times New Roman"/>
            </a:endParaRPr>
          </a:p>
          <a:p>
            <a:pPr marL="25400" marR="21590">
              <a:lnSpc>
                <a:spcPts val="1760"/>
              </a:lnSpc>
              <a:spcBef>
                <a:spcPts val="20"/>
              </a:spcBef>
              <a:tabLst>
                <a:tab pos="1074420" algn="l"/>
                <a:tab pos="1483360" algn="l"/>
                <a:tab pos="2721610" algn="l"/>
                <a:tab pos="4246245" algn="l"/>
                <a:tab pos="4987925" algn="l"/>
                <a:tab pos="5888990" algn="l"/>
              </a:tabLst>
            </a:pPr>
            <a:r>
              <a:rPr dirty="0" sz="1400" spc="-5">
                <a:latin typeface="Times New Roman"/>
                <a:cs typeface="Times New Roman"/>
              </a:rPr>
              <a:t>пневмонии), возможность сочетанных </a:t>
            </a:r>
            <a:r>
              <a:rPr dirty="0" sz="1400">
                <a:latin typeface="Times New Roman"/>
                <a:cs typeface="Times New Roman"/>
              </a:rPr>
              <a:t>форм </a:t>
            </a:r>
            <a:r>
              <a:rPr dirty="0" sz="1400" spc="-5">
                <a:latin typeface="Times New Roman"/>
                <a:cs typeface="Times New Roman"/>
              </a:rPr>
              <a:t>заболевания (сезонные ОРВИ 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V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-19),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кти</a:t>
            </a:r>
            <a:r>
              <a:rPr dirty="0" sz="1400" spc="-10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еб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аг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ия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ния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фе</a:t>
            </a:r>
            <a:r>
              <a:rPr dirty="0" sz="1400" spc="-10">
                <a:latin typeface="Times New Roman"/>
                <a:cs typeface="Times New Roman"/>
              </a:rPr>
              <a:t>кц</a:t>
            </a:r>
            <a:r>
              <a:rPr dirty="0" sz="1400">
                <a:latin typeface="Times New Roman"/>
                <a:cs typeface="Times New Roman"/>
              </a:rPr>
              <a:t>ии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</a:t>
            </a:r>
            <a:endParaRPr sz="1400">
              <a:latin typeface="Times New Roman"/>
              <a:cs typeface="Times New Roman"/>
            </a:endParaRPr>
          </a:p>
          <a:p>
            <a:pPr marL="25400" marR="22225">
              <a:lnSpc>
                <a:spcPts val="1770"/>
              </a:lnSpc>
              <a:spcBef>
                <a:spcPts val="10"/>
              </a:spcBef>
              <a:tabLst>
                <a:tab pos="924560" algn="l"/>
                <a:tab pos="2078989" algn="l"/>
                <a:tab pos="3561079" algn="l"/>
                <a:tab pos="4269740" algn="l"/>
                <a:tab pos="4864735" algn="l"/>
              </a:tabLst>
            </a:pPr>
            <a:r>
              <a:rPr dirty="0" sz="1400">
                <a:latin typeface="Times New Roman"/>
                <a:cs typeface="Times New Roman"/>
              </a:rPr>
              <a:t>раз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ос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й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целе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об</a:t>
            </a:r>
            <a:r>
              <a:rPr dirty="0" sz="1400">
                <a:latin typeface="Times New Roman"/>
                <a:cs typeface="Times New Roman"/>
              </a:rPr>
              <a:t>раз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ым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мо</a:t>
            </a:r>
            <a:r>
              <a:rPr dirty="0" sz="1400" spc="-10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ет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быть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испо</a:t>
            </a:r>
            <a:r>
              <a:rPr dirty="0" sz="1400" spc="-5">
                <a:latin typeface="Times New Roman"/>
                <a:cs typeface="Times New Roman"/>
              </a:rPr>
              <a:t>ль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ва</a:t>
            </a:r>
            <a:r>
              <a:rPr dirty="0" sz="1400" spc="-1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е  </a:t>
            </a:r>
            <a:r>
              <a:rPr dirty="0" sz="1400" spc="-5">
                <a:latin typeface="Times New Roman"/>
                <a:cs typeface="Times New Roman"/>
              </a:rPr>
              <a:t>комбинированных  </a:t>
            </a:r>
            <a:r>
              <a:rPr dirty="0" sz="1400">
                <a:latin typeface="Times New Roman"/>
                <a:cs typeface="Times New Roman"/>
              </a:rPr>
              <a:t>схем  </a:t>
            </a:r>
            <a:r>
              <a:rPr dirty="0" sz="1400" spc="-5">
                <a:latin typeface="Times New Roman"/>
                <a:cs typeface="Times New Roman"/>
              </a:rPr>
              <a:t>лечения,  включающих  </a:t>
            </a:r>
            <a:r>
              <a:rPr dirty="0" sz="1400">
                <a:latin typeface="Times New Roman"/>
                <a:cs typeface="Times New Roman"/>
              </a:rPr>
              <a:t>как  </a:t>
            </a:r>
            <a:r>
              <a:rPr dirty="0" sz="1400" spc="-5">
                <a:latin typeface="Times New Roman"/>
                <a:cs typeface="Times New Roman"/>
              </a:rPr>
              <a:t>препараты  </a:t>
            </a:r>
            <a:r>
              <a:rPr dirty="0" sz="1400">
                <a:latin typeface="Times New Roman"/>
                <a:cs typeface="Times New Roman"/>
              </a:rPr>
              <a:t>для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лечения</a:t>
            </a:r>
            <a:endParaRPr sz="14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сезонных ОРВИ, так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препараты, активные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отношении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SARS-CoV-2.</a:t>
            </a:r>
            <a:endParaRPr sz="1400">
              <a:latin typeface="Times New Roman"/>
              <a:cs typeface="Times New Roman"/>
            </a:endParaRPr>
          </a:p>
          <a:p>
            <a:pPr algn="just" marL="25400" marR="17780" indent="324485">
              <a:lnSpc>
                <a:spcPct val="1054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Лечение должно назначаться </a:t>
            </a:r>
            <a:r>
              <a:rPr dirty="0" sz="1400">
                <a:latin typeface="Times New Roman"/>
                <a:cs typeface="Times New Roman"/>
              </a:rPr>
              <a:t>как </a:t>
            </a:r>
            <a:r>
              <a:rPr dirty="0" sz="1400" spc="-5">
                <a:latin typeface="Times New Roman"/>
                <a:cs typeface="Times New Roman"/>
              </a:rPr>
              <a:t>можно раньше, при появлении </a:t>
            </a:r>
            <a:r>
              <a:rPr dirty="0" sz="1400" spc="-10">
                <a:latin typeface="Times New Roman"/>
                <a:cs typeface="Times New Roman"/>
              </a:rPr>
              <a:t>первых  </a:t>
            </a:r>
            <a:r>
              <a:rPr dirty="0" sz="1400" spc="-5">
                <a:latin typeface="Times New Roman"/>
                <a:cs typeface="Times New Roman"/>
              </a:rPr>
              <a:t>симптомов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заболевания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без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ожидания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лабораторного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подтверждения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диагноза. 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амбулаторных условиях </a:t>
            </a:r>
            <a:r>
              <a:rPr dirty="0" sz="1400">
                <a:latin typeface="Times New Roman"/>
                <a:cs typeface="Times New Roman"/>
              </a:rPr>
              <a:t>лечение может </a:t>
            </a:r>
            <a:r>
              <a:rPr dirty="0" sz="1400" spc="-5">
                <a:latin typeface="Times New Roman"/>
                <a:cs typeface="Times New Roman"/>
              </a:rPr>
              <a:t>проводиться пациентам </a:t>
            </a:r>
            <a:r>
              <a:rPr dirty="0" sz="1400">
                <a:latin typeface="Times New Roman"/>
                <a:cs typeface="Times New Roman"/>
              </a:rPr>
              <a:t>с легким  течением </a:t>
            </a:r>
            <a:r>
              <a:rPr dirty="0" sz="1400" spc="-5">
                <a:latin typeface="Times New Roman"/>
                <a:cs typeface="Times New Roman"/>
              </a:rPr>
              <a:t>ОРВИ. При этом следует помнить, что пациенты </a:t>
            </a:r>
            <a:r>
              <a:rPr dirty="0" sz="1400">
                <a:latin typeface="Times New Roman"/>
                <a:cs typeface="Times New Roman"/>
              </a:rPr>
              <a:t>в возрасте </a:t>
            </a:r>
            <a:r>
              <a:rPr dirty="0" sz="1400" spc="-5">
                <a:latin typeface="Times New Roman"/>
                <a:cs typeface="Times New Roman"/>
              </a:rPr>
              <a:t>старше  </a:t>
            </a:r>
            <a:r>
              <a:rPr dirty="0" sz="1400">
                <a:latin typeface="Times New Roman"/>
                <a:cs typeface="Times New Roman"/>
              </a:rPr>
              <a:t>65 лет или </a:t>
            </a:r>
            <a:r>
              <a:rPr dirty="0" sz="1400" spc="-5">
                <a:latin typeface="Times New Roman"/>
                <a:cs typeface="Times New Roman"/>
              </a:rPr>
              <a:t>имеющие хронические заболевания (заболевания эндокринной,  сердечно-сосудистой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дыхательной </a:t>
            </a:r>
            <a:r>
              <a:rPr dirty="0" sz="1400">
                <a:latin typeface="Times New Roman"/>
                <a:cs typeface="Times New Roman"/>
              </a:rPr>
              <a:t>системы, </a:t>
            </a:r>
            <a:r>
              <a:rPr dirty="0" sz="1400" spc="-5">
                <a:latin typeface="Times New Roman"/>
                <a:cs typeface="Times New Roman"/>
              </a:rPr>
              <a:t>системные заболевания  соединительной ткани, онкологические </a:t>
            </a:r>
            <a:r>
              <a:rPr dirty="0" sz="1400">
                <a:latin typeface="Times New Roman"/>
                <a:cs typeface="Times New Roman"/>
              </a:rPr>
              <a:t>заболевания и </a:t>
            </a:r>
            <a:r>
              <a:rPr dirty="0" sz="1400" spc="-5">
                <a:latin typeface="Times New Roman"/>
                <a:cs typeface="Times New Roman"/>
              </a:rPr>
              <a:t>др.) </a:t>
            </a:r>
            <a:r>
              <a:rPr dirty="0" sz="1400">
                <a:latin typeface="Times New Roman"/>
                <a:cs typeface="Times New Roman"/>
              </a:rPr>
              <a:t>являются </a:t>
            </a:r>
            <a:r>
              <a:rPr dirty="0" sz="1400" spc="-5">
                <a:latin typeface="Times New Roman"/>
                <a:cs typeface="Times New Roman"/>
              </a:rPr>
              <a:t>группой  риска тяжелого течения COVID-19, поэтому вне зависимости </a:t>
            </a:r>
            <a:r>
              <a:rPr dirty="0" sz="1400">
                <a:latin typeface="Times New Roman"/>
                <a:cs typeface="Times New Roman"/>
              </a:rPr>
              <a:t>от тяжести  течения </a:t>
            </a:r>
            <a:r>
              <a:rPr dirty="0" sz="1400" spc="-5">
                <a:latin typeface="Times New Roman"/>
                <a:cs typeface="Times New Roman"/>
              </a:rPr>
              <a:t>заболевания по </a:t>
            </a:r>
            <a:r>
              <a:rPr dirty="0" sz="1400">
                <a:latin typeface="Times New Roman"/>
                <a:cs typeface="Times New Roman"/>
              </a:rPr>
              <a:t>решению </a:t>
            </a:r>
            <a:r>
              <a:rPr dirty="0" sz="1400" spc="-5">
                <a:latin typeface="Times New Roman"/>
                <a:cs typeface="Times New Roman"/>
              </a:rPr>
              <a:t>врача помощь им может оказываться </a:t>
            </a:r>
            <a:r>
              <a:rPr dirty="0" sz="1400">
                <a:latin typeface="Times New Roman"/>
                <a:cs typeface="Times New Roman"/>
              </a:rPr>
              <a:t>в  условиях </a:t>
            </a:r>
            <a:r>
              <a:rPr dirty="0" sz="1400" spc="-5">
                <a:latin typeface="Times New Roman"/>
                <a:cs typeface="Times New Roman"/>
              </a:rPr>
              <a:t>стационара. Алгоритм ведения пациентов </a:t>
            </a: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-5">
                <a:latin typeface="Times New Roman"/>
                <a:cs typeface="Times New Roman"/>
              </a:rPr>
              <a:t>ОРВИ представлен </a:t>
            </a:r>
            <a:r>
              <a:rPr dirty="0" sz="1400">
                <a:latin typeface="Times New Roman"/>
                <a:cs typeface="Times New Roman"/>
              </a:rPr>
              <a:t>в  </a:t>
            </a:r>
            <a:r>
              <a:rPr dirty="0" sz="1400" spc="-5">
                <a:latin typeface="Times New Roman"/>
                <a:cs typeface="Times New Roman"/>
              </a:rPr>
              <a:t>Приложении </a:t>
            </a:r>
            <a:r>
              <a:rPr dirty="0" sz="140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349885">
              <a:lnSpc>
                <a:spcPct val="100000"/>
              </a:lnSpc>
            </a:pP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Основными критериями легкого течения </a:t>
            </a:r>
            <a:r>
              <a:rPr dirty="0" sz="1400" b="1">
                <a:solidFill>
                  <a:srgbClr val="A3053D"/>
                </a:solidFill>
                <a:latin typeface="Times New Roman"/>
                <a:cs typeface="Times New Roman"/>
              </a:rPr>
              <a:t>ОРВИ</a:t>
            </a:r>
            <a:r>
              <a:rPr dirty="0" sz="1400" spc="15" b="1">
                <a:solidFill>
                  <a:srgbClr val="A3053D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A3053D"/>
                </a:solidFill>
                <a:latin typeface="Times New Roman"/>
                <a:cs typeface="Times New Roman"/>
              </a:rPr>
              <a:t>являются: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Times New Roman"/>
              <a:cs typeface="Times New Roman"/>
            </a:endParaRPr>
          </a:p>
          <a:p>
            <a:pPr marL="807085" indent="-229235">
              <a:lnSpc>
                <a:spcPct val="100000"/>
              </a:lnSpc>
              <a:buClr>
                <a:srgbClr val="A3053D"/>
              </a:buClr>
              <a:buFont typeface="Symbol"/>
              <a:buChar char=""/>
              <a:tabLst>
                <a:tab pos="807085" algn="l"/>
                <a:tab pos="807720" algn="l"/>
              </a:tabLst>
            </a:pPr>
            <a:r>
              <a:rPr dirty="0" sz="1400" spc="-5">
                <a:latin typeface="Times New Roman"/>
                <a:cs typeface="Times New Roman"/>
              </a:rPr>
              <a:t>температура тела ниже 38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baseline="30864" sz="1350" spc="-1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С;</a:t>
            </a:r>
            <a:endParaRPr sz="1400">
              <a:latin typeface="Times New Roman"/>
              <a:cs typeface="Times New Roman"/>
            </a:endParaRPr>
          </a:p>
          <a:p>
            <a:pPr marL="807085" indent="-229235">
              <a:lnSpc>
                <a:spcPct val="100000"/>
              </a:lnSpc>
              <a:spcBef>
                <a:spcPts val="190"/>
              </a:spcBef>
              <a:buClr>
                <a:srgbClr val="A3053D"/>
              </a:buClr>
              <a:buFont typeface="Symbol"/>
              <a:buChar char=""/>
              <a:tabLst>
                <a:tab pos="807085" algn="l"/>
                <a:tab pos="807720" algn="l"/>
              </a:tabLst>
            </a:pPr>
            <a:r>
              <a:rPr dirty="0" sz="1400">
                <a:latin typeface="Times New Roman"/>
                <a:cs typeface="Times New Roman"/>
              </a:rPr>
              <a:t>частота </a:t>
            </a:r>
            <a:r>
              <a:rPr dirty="0" sz="1400" spc="-5">
                <a:latin typeface="Times New Roman"/>
                <a:cs typeface="Times New Roman"/>
              </a:rPr>
              <a:t>дыхательных движений менее 22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мин.;</a:t>
            </a:r>
            <a:endParaRPr sz="1400">
              <a:latin typeface="Times New Roman"/>
              <a:cs typeface="Times New Roman"/>
            </a:endParaRPr>
          </a:p>
          <a:p>
            <a:pPr marL="807085" indent="-229235">
              <a:lnSpc>
                <a:spcPct val="100000"/>
              </a:lnSpc>
              <a:spcBef>
                <a:spcPts val="185"/>
              </a:spcBef>
              <a:buClr>
                <a:srgbClr val="A3053D"/>
              </a:buClr>
              <a:buFont typeface="Symbol"/>
              <a:buChar char=""/>
              <a:tabLst>
                <a:tab pos="807085" algn="l"/>
                <a:tab pos="807720" algn="l"/>
              </a:tabLst>
            </a:pPr>
            <a:r>
              <a:rPr dirty="0" sz="1400" spc="-5">
                <a:latin typeface="Times New Roman"/>
                <a:cs typeface="Times New Roman"/>
              </a:rPr>
              <a:t>сатурация кислорода </a:t>
            </a:r>
            <a:r>
              <a:rPr dirty="0" sz="1400">
                <a:latin typeface="Times New Roman"/>
                <a:cs typeface="Times New Roman"/>
              </a:rPr>
              <a:t>(SpO</a:t>
            </a:r>
            <a:r>
              <a:rPr dirty="0" baseline="-9259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более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95%;</a:t>
            </a:r>
            <a:endParaRPr sz="1400">
              <a:latin typeface="Times New Roman"/>
              <a:cs typeface="Times New Roman"/>
            </a:endParaRPr>
          </a:p>
          <a:p>
            <a:pPr marL="807085" indent="-229235">
              <a:lnSpc>
                <a:spcPct val="100000"/>
              </a:lnSpc>
              <a:spcBef>
                <a:spcPts val="190"/>
              </a:spcBef>
              <a:buClr>
                <a:srgbClr val="A3053D"/>
              </a:buClr>
              <a:buFont typeface="Symbol"/>
              <a:buChar char=""/>
              <a:tabLst>
                <a:tab pos="807085" algn="l"/>
                <a:tab pos="807720" algn="l"/>
              </a:tabLst>
            </a:pPr>
            <a:r>
              <a:rPr dirty="0" sz="1400" spc="-5">
                <a:latin typeface="Times New Roman"/>
                <a:cs typeface="Times New Roman"/>
              </a:rPr>
              <a:t>отсутствие одышки;</a:t>
            </a:r>
            <a:endParaRPr sz="1400">
              <a:latin typeface="Times New Roman"/>
              <a:cs typeface="Times New Roman"/>
            </a:endParaRPr>
          </a:p>
          <a:p>
            <a:pPr marL="807085" indent="-229235">
              <a:lnSpc>
                <a:spcPct val="100000"/>
              </a:lnSpc>
              <a:spcBef>
                <a:spcPts val="190"/>
              </a:spcBef>
              <a:buClr>
                <a:srgbClr val="A3053D"/>
              </a:buClr>
              <a:buFont typeface="Symbol"/>
              <a:buChar char=""/>
              <a:tabLst>
                <a:tab pos="807085" algn="l"/>
                <a:tab pos="807720" algn="l"/>
              </a:tabLst>
            </a:pPr>
            <a:r>
              <a:rPr dirty="0" sz="1400" spc="-5">
                <a:latin typeface="Times New Roman"/>
                <a:cs typeface="Times New Roman"/>
              </a:rPr>
              <a:t>отсутствие клинической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аускультативной картины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пневмонии.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808" y="153415"/>
            <a:ext cx="172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9</a:t>
            </a:r>
            <a:r>
              <a:rPr dirty="0" sz="1400" b="1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56639" y="4876723"/>
            <a:ext cx="5772150" cy="4800600"/>
          </a:xfrm>
          <a:custGeom>
            <a:avLst/>
            <a:gdLst/>
            <a:ahLst/>
            <a:cxnLst/>
            <a:rect l="l" t="t" r="r" b="b"/>
            <a:pathLst>
              <a:path w="5772150" h="4800600">
                <a:moveTo>
                  <a:pt x="5772150" y="0"/>
                </a:moveTo>
                <a:lnTo>
                  <a:pt x="0" y="0"/>
                </a:lnTo>
                <a:lnTo>
                  <a:pt x="0" y="4800600"/>
                </a:lnTo>
                <a:lnTo>
                  <a:pt x="5772150" y="4800600"/>
                </a:lnTo>
                <a:lnTo>
                  <a:pt x="5772150" y="0"/>
                </a:lnTo>
                <a:close/>
              </a:path>
            </a:pathLst>
          </a:custGeom>
          <a:solidFill>
            <a:srgbClr val="FDEB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84656" y="801979"/>
            <a:ext cx="5989955" cy="38500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9525" indent="324485">
              <a:lnSpc>
                <a:spcPct val="1055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Лечение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амбулаторных условиях необходимо проводить </a:t>
            </a:r>
            <a:r>
              <a:rPr dirty="0" sz="1400">
                <a:latin typeface="Times New Roman"/>
                <a:cs typeface="Times New Roman"/>
              </a:rPr>
              <a:t>под </a:t>
            </a:r>
            <a:r>
              <a:rPr dirty="0" sz="1400" spc="-5">
                <a:latin typeface="Times New Roman"/>
                <a:cs typeface="Times New Roman"/>
              </a:rPr>
              <a:t>строгим  контролем состояния пациента. </a:t>
            </a:r>
            <a:r>
              <a:rPr dirty="0" sz="1400">
                <a:latin typeface="Times New Roman"/>
                <a:cs typeface="Times New Roman"/>
              </a:rPr>
              <a:t>В случае </a:t>
            </a:r>
            <a:r>
              <a:rPr dirty="0" sz="1400" spc="-5">
                <a:latin typeface="Times New Roman"/>
                <a:cs typeface="Times New Roman"/>
              </a:rPr>
              <a:t>появления признаков ухудшения  состояния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пациента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прогрессирования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заболевания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следует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незамедлительно  </a:t>
            </a:r>
            <a:r>
              <a:rPr dirty="0" sz="1400">
                <a:latin typeface="Times New Roman"/>
                <a:cs typeface="Times New Roman"/>
              </a:rPr>
              <a:t>обеспечить </a:t>
            </a:r>
            <a:r>
              <a:rPr dirty="0" sz="1400" spc="-5">
                <a:latin typeface="Times New Roman"/>
                <a:cs typeface="Times New Roman"/>
              </a:rPr>
              <a:t>оказание помощи таким пациентам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условиях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стационара.</a:t>
            </a:r>
            <a:endParaRPr sz="1400">
              <a:latin typeface="Times New Roman"/>
              <a:cs typeface="Times New Roman"/>
            </a:endParaRPr>
          </a:p>
          <a:p>
            <a:pPr marL="12700" marR="7620" indent="324485">
              <a:lnSpc>
                <a:spcPts val="1780"/>
              </a:lnSpc>
              <a:spcBef>
                <a:spcPts val="60"/>
              </a:spcBef>
            </a:pP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качестве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возможных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схем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лечения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легких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форм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ОРВИ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подозрением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  </a:t>
            </a:r>
            <a:r>
              <a:rPr dirty="0" sz="1400" spc="-5">
                <a:latin typeface="Times New Roman"/>
                <a:cs typeface="Times New Roman"/>
              </a:rPr>
              <a:t>COVID-19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амбулаторных условиях можно включать комбинации</a:t>
            </a:r>
            <a:r>
              <a:rPr dirty="0" sz="1400" spc="-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препаратов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76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с </a:t>
            </a:r>
            <a:r>
              <a:rPr dirty="0" sz="1400" spc="-5">
                <a:latin typeface="Times New Roman"/>
                <a:cs typeface="Times New Roman"/>
              </a:rPr>
              <a:t>доказанной эффективностью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отношении сезонных ОРВИ 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препараты,  предположительно  эффективные  </a:t>
            </a:r>
            <a:r>
              <a:rPr dirty="0" sz="1400">
                <a:latin typeface="Times New Roman"/>
                <a:cs typeface="Times New Roman"/>
              </a:rPr>
              <a:t>в  отношении  </a:t>
            </a:r>
            <a:r>
              <a:rPr dirty="0" sz="1400" spc="-5">
                <a:latin typeface="Times New Roman"/>
                <a:cs typeface="Times New Roman"/>
              </a:rPr>
              <a:t>SARS-CoV-2.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Особенностью</a:t>
            </a:r>
            <a:endParaRPr sz="1400">
              <a:latin typeface="Times New Roman"/>
              <a:cs typeface="Times New Roman"/>
            </a:endParaRPr>
          </a:p>
          <a:p>
            <a:pPr marL="12700" marR="9525">
              <a:lnSpc>
                <a:spcPts val="1770"/>
              </a:lnSpc>
              <a:spcBef>
                <a:spcPts val="10"/>
              </a:spcBef>
              <a:tabLst>
                <a:tab pos="1371600" algn="l"/>
                <a:tab pos="1959610" algn="l"/>
                <a:tab pos="2164715" algn="l"/>
                <a:tab pos="2449195" algn="l"/>
                <a:tab pos="2843530" algn="l"/>
                <a:tab pos="3985895" algn="l"/>
                <a:tab pos="4434205" algn="l"/>
                <a:tab pos="5189855" algn="l"/>
                <a:tab pos="5250180" algn="l"/>
                <a:tab pos="5788025" algn="l"/>
              </a:tabLst>
            </a:pPr>
            <a:r>
              <a:rPr dirty="0" sz="1400">
                <a:latin typeface="Times New Roman"/>
                <a:cs typeface="Times New Roman"/>
              </a:rPr>
              <a:t>пр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ож</a:t>
            </a:r>
            <a:r>
              <a:rPr dirty="0" sz="1400" spc="-1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ны</a:t>
            </a:r>
            <a:r>
              <a:rPr dirty="0" sz="1400">
                <a:latin typeface="Times New Roman"/>
                <a:cs typeface="Times New Roman"/>
              </a:rPr>
              <a:t>х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х</a:t>
            </a:r>
            <a:r>
              <a:rPr dirty="0" sz="1400">
                <a:latin typeface="Times New Roman"/>
                <a:cs typeface="Times New Roman"/>
              </a:rPr>
              <a:t>ем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яв</a:t>
            </a:r>
            <a:r>
              <a:rPr dirty="0" sz="1400" spc="-1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яется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пр</a:t>
            </a:r>
            <a:r>
              <a:rPr dirty="0" sz="1400">
                <a:latin typeface="Times New Roman"/>
                <a:cs typeface="Times New Roman"/>
              </a:rPr>
              <a:t>им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иж</a:t>
            </a:r>
            <a:r>
              <a:rPr dirty="0" sz="1400" spc="-1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ых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  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0">
                <a:latin typeface="Times New Roman"/>
                <a:cs typeface="Times New Roman"/>
              </a:rPr>
              <a:t>НН</a:t>
            </a:r>
            <a:r>
              <a:rPr dirty="0" sz="1400">
                <a:latin typeface="Times New Roman"/>
                <a:cs typeface="Times New Roman"/>
              </a:rPr>
              <a:t>:</a:t>
            </a:r>
            <a:r>
              <a:rPr dirty="0" sz="1400" spc="-5">
                <a:latin typeface="Times New Roman"/>
                <a:cs typeface="Times New Roman"/>
              </a:rPr>
              <a:t>г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х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ор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х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0">
                <a:latin typeface="Times New Roman"/>
                <a:cs typeface="Times New Roman"/>
              </a:rPr>
              <a:t>НН</a:t>
            </a:r>
            <a:r>
              <a:rPr dirty="0" sz="1400">
                <a:latin typeface="Times New Roman"/>
                <a:cs typeface="Times New Roman"/>
              </a:rPr>
              <a:t>: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ефл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х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на,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жает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х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1760"/>
              </a:lnSpc>
              <a:spcBef>
                <a:spcPts val="10"/>
              </a:spcBef>
              <a:tabLst>
                <a:tab pos="1164590" algn="l"/>
                <a:tab pos="1939289" algn="l"/>
                <a:tab pos="2504440" algn="l"/>
                <a:tab pos="3462020" algn="l"/>
                <a:tab pos="3851910" algn="l"/>
                <a:tab pos="4858385" algn="l"/>
              </a:tabLst>
            </a:pPr>
            <a:r>
              <a:rPr dirty="0" sz="1400" spc="-5">
                <a:latin typeface="Times New Roman"/>
                <a:cs typeface="Times New Roman"/>
              </a:rPr>
              <a:t>кардиотоксического </a:t>
            </a:r>
            <a:r>
              <a:rPr dirty="0" sz="1400">
                <a:latin typeface="Times New Roman"/>
                <a:cs typeface="Times New Roman"/>
              </a:rPr>
              <a:t>действия без </a:t>
            </a:r>
            <a:r>
              <a:rPr dirty="0" sz="1400" spc="-5">
                <a:latin typeface="Times New Roman"/>
                <a:cs typeface="Times New Roman"/>
              </a:rPr>
              <a:t>значительного снижения эффективности. 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рим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ние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да</a:t>
            </a:r>
            <a:r>
              <a:rPr dirty="0" sz="1400" spc="-10">
                <a:latin typeface="Times New Roman"/>
                <a:cs typeface="Times New Roman"/>
              </a:rPr>
              <a:t>нн</a:t>
            </a:r>
            <a:r>
              <a:rPr dirty="0" sz="1400">
                <a:latin typeface="Times New Roman"/>
                <a:cs typeface="Times New Roman"/>
              </a:rPr>
              <a:t>ых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хем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воз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но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че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аб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ра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рн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подтверждения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диагноза.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Учитывая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небольшой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опыт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применения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мефлохина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>
              <a:lnSpc>
                <a:spcPct val="1052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при COVID-19, его использование рекомендуется </a:t>
            </a:r>
            <a:r>
              <a:rPr dirty="0" sz="1400">
                <a:latin typeface="Times New Roman"/>
                <a:cs typeface="Times New Roman"/>
              </a:rPr>
              <a:t>только </a:t>
            </a:r>
            <a:r>
              <a:rPr dirty="0" sz="1400" spc="-5">
                <a:latin typeface="Times New Roman"/>
                <a:cs typeface="Times New Roman"/>
              </a:rPr>
              <a:t>при недоступности  гидроксихлорохина. </a:t>
            </a:r>
            <a:r>
              <a:rPr dirty="0" sz="1400">
                <a:latin typeface="Times New Roman"/>
                <a:cs typeface="Times New Roman"/>
              </a:rPr>
              <a:t>После </a:t>
            </a:r>
            <a:r>
              <a:rPr dirty="0" sz="1400" spc="-5">
                <a:latin typeface="Times New Roman"/>
                <a:cs typeface="Times New Roman"/>
              </a:rPr>
              <a:t>подтверждения диагноза лечение проводится </a:t>
            </a:r>
            <a:r>
              <a:rPr dirty="0" sz="1400">
                <a:latin typeface="Times New Roman"/>
                <a:cs typeface="Times New Roman"/>
              </a:rPr>
              <a:t>в  </a:t>
            </a:r>
            <a:r>
              <a:rPr dirty="0" sz="1400" spc="-5">
                <a:latin typeface="Times New Roman"/>
                <a:cs typeface="Times New Roman"/>
              </a:rPr>
              <a:t>соответствие </a:t>
            </a:r>
            <a:r>
              <a:rPr dirty="0" sz="1400">
                <a:latin typeface="Times New Roman"/>
                <a:cs typeface="Times New Roman"/>
              </a:rPr>
              <a:t>с клиническими </a:t>
            </a:r>
            <a:r>
              <a:rPr dirty="0" sz="1400" spc="-5">
                <a:latin typeface="Times New Roman"/>
                <a:cs typeface="Times New Roman"/>
              </a:rPr>
              <a:t>рекомендациями по </a:t>
            </a:r>
            <a:r>
              <a:rPr dirty="0" sz="1400">
                <a:latin typeface="Times New Roman"/>
                <a:cs typeface="Times New Roman"/>
              </a:rPr>
              <a:t>лечению </a:t>
            </a:r>
            <a:r>
              <a:rPr dirty="0" sz="1400" spc="-5">
                <a:latin typeface="Times New Roman"/>
                <a:cs typeface="Times New Roman"/>
              </a:rPr>
              <a:t>ОРВИ </a:t>
            </a:r>
            <a:r>
              <a:rPr dirty="0" sz="1400">
                <a:latin typeface="Times New Roman"/>
                <a:cs typeface="Times New Roman"/>
              </a:rPr>
              <a:t>или  </a:t>
            </a:r>
            <a:r>
              <a:rPr dirty="0" sz="1400" spc="-5">
                <a:latin typeface="Times New Roman"/>
                <a:cs typeface="Times New Roman"/>
              </a:rPr>
              <a:t>временными методическими рекомендациями </a:t>
            </a:r>
            <a:r>
              <a:rPr dirty="0" sz="1400">
                <a:latin typeface="Times New Roman"/>
                <a:cs typeface="Times New Roman"/>
              </a:rPr>
              <a:t>по </a:t>
            </a:r>
            <a:r>
              <a:rPr dirty="0" sz="1400" spc="-5">
                <a:latin typeface="Times New Roman"/>
                <a:cs typeface="Times New Roman"/>
              </a:rPr>
              <a:t>лечению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COVID-19.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9268" y="4881752"/>
            <a:ext cx="160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 b="1">
                <a:solidFill>
                  <a:srgbClr val="A3053D"/>
                </a:solidFill>
                <a:latin typeface="Palatino Linotype"/>
                <a:cs typeface="Palatino Linotype"/>
              </a:rPr>
              <a:t>1.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33473" y="4881752"/>
            <a:ext cx="5141595" cy="105791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рекомбинантный </a:t>
            </a:r>
            <a:r>
              <a:rPr dirty="0" sz="1400" b="1">
                <a:latin typeface="Times New Roman"/>
                <a:cs typeface="Times New Roman"/>
              </a:rPr>
              <a:t>интерферон альфа</a:t>
            </a:r>
            <a:r>
              <a:rPr dirty="0" sz="1400">
                <a:latin typeface="Times New Roman"/>
                <a:cs typeface="Times New Roman"/>
              </a:rPr>
              <a:t>. Капли </a:t>
            </a:r>
            <a:r>
              <a:rPr dirty="0" sz="1400" spc="-5">
                <a:latin typeface="Times New Roman"/>
                <a:cs typeface="Times New Roman"/>
              </a:rPr>
              <a:t>или </a:t>
            </a:r>
            <a:r>
              <a:rPr dirty="0" sz="1400">
                <a:latin typeface="Times New Roman"/>
                <a:cs typeface="Times New Roman"/>
              </a:rPr>
              <a:t>спрей в каждый  </a:t>
            </a:r>
            <a:r>
              <a:rPr dirty="0" sz="1400" spc="-5">
                <a:latin typeface="Times New Roman"/>
                <a:cs typeface="Times New Roman"/>
              </a:rPr>
              <a:t>носовой ход  </a:t>
            </a:r>
            <a:r>
              <a:rPr dirty="0" sz="1400" spc="5">
                <a:latin typeface="Times New Roman"/>
                <a:cs typeface="Times New Roman"/>
              </a:rPr>
              <a:t>5-6 </a:t>
            </a:r>
            <a:r>
              <a:rPr dirty="0" sz="1400" spc="-5">
                <a:latin typeface="Times New Roman"/>
                <a:cs typeface="Times New Roman"/>
              </a:rPr>
              <a:t>раз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день (разовая доза </a:t>
            </a:r>
            <a:r>
              <a:rPr dirty="0" sz="1400">
                <a:latin typeface="Times New Roman"/>
                <a:cs typeface="Times New Roman"/>
              </a:rPr>
              <a:t>- </a:t>
            </a:r>
            <a:r>
              <a:rPr dirty="0" sz="1400" spc="-5">
                <a:latin typeface="Times New Roman"/>
                <a:cs typeface="Times New Roman"/>
              </a:rPr>
              <a:t>3000 ME, суточная 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доза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15000-18000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ME)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гидроксихлорохин</a:t>
            </a:r>
            <a:r>
              <a:rPr dirty="0" sz="1400" spc="85" b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600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мг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первый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день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(3</a:t>
            </a:r>
            <a:endParaRPr sz="1400">
              <a:latin typeface="Times New Roman"/>
              <a:cs typeface="Times New Roman"/>
            </a:endParaRPr>
          </a:p>
          <a:p>
            <a:pPr marL="12700" marR="10160">
              <a:lnSpc>
                <a:spcPts val="1620"/>
              </a:lnSpc>
              <a:spcBef>
                <a:spcPts val="65"/>
              </a:spcBef>
            </a:pPr>
            <a:r>
              <a:rPr dirty="0" sz="1400">
                <a:latin typeface="Times New Roman"/>
                <a:cs typeface="Times New Roman"/>
              </a:rPr>
              <a:t>раз по </a:t>
            </a:r>
            <a:r>
              <a:rPr dirty="0" sz="1400" spc="-5">
                <a:latin typeface="Times New Roman"/>
                <a:cs typeface="Times New Roman"/>
              </a:rPr>
              <a:t>200 </a:t>
            </a:r>
            <a:r>
              <a:rPr dirty="0" sz="1400">
                <a:latin typeface="Times New Roman"/>
                <a:cs typeface="Times New Roman"/>
              </a:rPr>
              <a:t>мг), </a:t>
            </a:r>
            <a:r>
              <a:rPr dirty="0" sz="1400" spc="-5">
                <a:latin typeface="Times New Roman"/>
                <a:cs typeface="Times New Roman"/>
              </a:rPr>
              <a:t>400 </a:t>
            </a:r>
            <a:r>
              <a:rPr dirty="0" sz="1400">
                <a:latin typeface="Times New Roman"/>
                <a:cs typeface="Times New Roman"/>
              </a:rPr>
              <a:t>мг </a:t>
            </a:r>
            <a:r>
              <a:rPr dirty="0" sz="1400" spc="-5">
                <a:latin typeface="Times New Roman"/>
                <a:cs typeface="Times New Roman"/>
              </a:rPr>
              <a:t>во второй день </a:t>
            </a:r>
            <a:r>
              <a:rPr dirty="0" sz="1400">
                <a:latin typeface="Times New Roman"/>
                <a:cs typeface="Times New Roman"/>
              </a:rPr>
              <a:t>(2 раза </a:t>
            </a:r>
            <a:r>
              <a:rPr dirty="0" sz="1400" spc="-5">
                <a:latin typeface="Times New Roman"/>
                <a:cs typeface="Times New Roman"/>
              </a:rPr>
              <a:t>по 200 </a:t>
            </a:r>
            <a:r>
              <a:rPr dirty="0" sz="1400">
                <a:latin typeface="Times New Roman"/>
                <a:cs typeface="Times New Roman"/>
              </a:rPr>
              <a:t>мг), далее </a:t>
            </a:r>
            <a:r>
              <a:rPr dirty="0" sz="1400" spc="-5">
                <a:latin typeface="Times New Roman"/>
                <a:cs typeface="Times New Roman"/>
              </a:rPr>
              <a:t>по  200 </a:t>
            </a:r>
            <a:r>
              <a:rPr dirty="0" sz="1400">
                <a:latin typeface="Times New Roman"/>
                <a:cs typeface="Times New Roman"/>
              </a:rPr>
              <a:t>мг в </a:t>
            </a:r>
            <a:r>
              <a:rPr dirty="0" sz="1400" spc="-5">
                <a:latin typeface="Times New Roman"/>
                <a:cs typeface="Times New Roman"/>
              </a:rPr>
              <a:t>сутки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течение </a:t>
            </a:r>
            <a:r>
              <a:rPr dirty="0" sz="1400">
                <a:latin typeface="Times New Roman"/>
                <a:cs typeface="Times New Roman"/>
              </a:rPr>
              <a:t>5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дней;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9268" y="6143624"/>
            <a:ext cx="160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 b="1">
                <a:solidFill>
                  <a:srgbClr val="A3053D"/>
                </a:solidFill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33473" y="6143624"/>
            <a:ext cx="5142230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умифеновир</a:t>
            </a:r>
            <a:r>
              <a:rPr dirty="0" sz="1400" spc="-5">
                <a:latin typeface="Times New Roman"/>
                <a:cs typeface="Times New Roman"/>
              </a:rPr>
              <a:t>: 200 </a:t>
            </a:r>
            <a:r>
              <a:rPr dirty="0" sz="1400" spc="-10">
                <a:latin typeface="Times New Roman"/>
                <a:cs typeface="Times New Roman"/>
              </a:rPr>
              <a:t>мг </a:t>
            </a:r>
            <a:r>
              <a:rPr dirty="0" sz="1400">
                <a:latin typeface="Times New Roman"/>
                <a:cs typeface="Times New Roman"/>
              </a:rPr>
              <a:t>4 </a:t>
            </a:r>
            <a:r>
              <a:rPr dirty="0" sz="1400" spc="-5">
                <a:latin typeface="Times New Roman"/>
                <a:cs typeface="Times New Roman"/>
              </a:rPr>
              <a:t>раза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сутки </a:t>
            </a:r>
            <a:r>
              <a:rPr dirty="0" sz="1400">
                <a:latin typeface="Times New Roman"/>
                <a:cs typeface="Times New Roman"/>
              </a:rPr>
              <a:t>+ </a:t>
            </a:r>
            <a:r>
              <a:rPr dirty="0" sz="1400" spc="-5" b="1">
                <a:latin typeface="Times New Roman"/>
                <a:cs typeface="Times New Roman"/>
              </a:rPr>
              <a:t>гидроксихлорохин </a:t>
            </a:r>
            <a:r>
              <a:rPr dirty="0" sz="1400" spc="-5">
                <a:latin typeface="Times New Roman"/>
                <a:cs typeface="Times New Roman"/>
              </a:rPr>
              <a:t>600 </a:t>
            </a:r>
            <a:r>
              <a:rPr dirty="0" sz="1400">
                <a:latin typeface="Times New Roman"/>
                <a:cs typeface="Times New Roman"/>
              </a:rPr>
              <a:t>мг в  </a:t>
            </a:r>
            <a:r>
              <a:rPr dirty="0" sz="1400" spc="-5">
                <a:latin typeface="Times New Roman"/>
                <a:cs typeface="Times New Roman"/>
              </a:rPr>
              <a:t>первый день </a:t>
            </a:r>
            <a:r>
              <a:rPr dirty="0" sz="1400">
                <a:latin typeface="Times New Roman"/>
                <a:cs typeface="Times New Roman"/>
              </a:rPr>
              <a:t>(3 раз по </a:t>
            </a:r>
            <a:r>
              <a:rPr dirty="0" sz="1400" spc="-5">
                <a:latin typeface="Times New Roman"/>
                <a:cs typeface="Times New Roman"/>
              </a:rPr>
              <a:t>200 </a:t>
            </a:r>
            <a:r>
              <a:rPr dirty="0" sz="1400">
                <a:latin typeface="Times New Roman"/>
                <a:cs typeface="Times New Roman"/>
              </a:rPr>
              <a:t>мг), </a:t>
            </a:r>
            <a:r>
              <a:rPr dirty="0" sz="1400" spc="-5">
                <a:latin typeface="Times New Roman"/>
                <a:cs typeface="Times New Roman"/>
              </a:rPr>
              <a:t>400 </a:t>
            </a:r>
            <a:r>
              <a:rPr dirty="0" sz="1400">
                <a:latin typeface="Times New Roman"/>
                <a:cs typeface="Times New Roman"/>
              </a:rPr>
              <a:t>мг </a:t>
            </a:r>
            <a:r>
              <a:rPr dirty="0" sz="1400" spc="-10">
                <a:latin typeface="Times New Roman"/>
                <a:cs typeface="Times New Roman"/>
              </a:rPr>
              <a:t>во </a:t>
            </a:r>
            <a:r>
              <a:rPr dirty="0" sz="1400" spc="-5">
                <a:latin typeface="Times New Roman"/>
                <a:cs typeface="Times New Roman"/>
              </a:rPr>
              <a:t>второй день </a:t>
            </a:r>
            <a:r>
              <a:rPr dirty="0" sz="1400">
                <a:latin typeface="Times New Roman"/>
                <a:cs typeface="Times New Roman"/>
              </a:rPr>
              <a:t>(2 </a:t>
            </a:r>
            <a:r>
              <a:rPr dirty="0" sz="1400" spc="-5">
                <a:latin typeface="Times New Roman"/>
                <a:cs typeface="Times New Roman"/>
              </a:rPr>
              <a:t>раза по 200  </a:t>
            </a:r>
            <a:r>
              <a:rPr dirty="0" sz="1400">
                <a:latin typeface="Times New Roman"/>
                <a:cs typeface="Times New Roman"/>
              </a:rPr>
              <a:t>мг), далее по </a:t>
            </a:r>
            <a:r>
              <a:rPr dirty="0" sz="1400" spc="-5">
                <a:latin typeface="Times New Roman"/>
                <a:cs typeface="Times New Roman"/>
              </a:rPr>
              <a:t>200 </a:t>
            </a:r>
            <a:r>
              <a:rPr dirty="0" sz="1400">
                <a:latin typeface="Times New Roman"/>
                <a:cs typeface="Times New Roman"/>
              </a:rPr>
              <a:t>мг в </a:t>
            </a:r>
            <a:r>
              <a:rPr dirty="0" sz="1400" spc="-5">
                <a:latin typeface="Times New Roman"/>
                <a:cs typeface="Times New Roman"/>
              </a:rPr>
              <a:t>сутки </a:t>
            </a:r>
            <a:r>
              <a:rPr dirty="0" sz="1400">
                <a:latin typeface="Times New Roman"/>
                <a:cs typeface="Times New Roman"/>
              </a:rPr>
              <a:t>в течение 5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дней;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9268" y="6962393"/>
            <a:ext cx="160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 b="1">
                <a:solidFill>
                  <a:srgbClr val="A3053D"/>
                </a:solidFill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33473" y="6962393"/>
            <a:ext cx="5142230" cy="852169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рекомбинантный </a:t>
            </a:r>
            <a:r>
              <a:rPr dirty="0" sz="1400" b="1">
                <a:latin typeface="Times New Roman"/>
                <a:cs typeface="Times New Roman"/>
              </a:rPr>
              <a:t>интерферон альфа</a:t>
            </a:r>
            <a:r>
              <a:rPr dirty="0" sz="1400">
                <a:latin typeface="Times New Roman"/>
                <a:cs typeface="Times New Roman"/>
              </a:rPr>
              <a:t>. Капли </a:t>
            </a:r>
            <a:r>
              <a:rPr dirty="0" sz="1400" spc="-5">
                <a:latin typeface="Times New Roman"/>
                <a:cs typeface="Times New Roman"/>
              </a:rPr>
              <a:t>или </a:t>
            </a:r>
            <a:r>
              <a:rPr dirty="0" sz="1400">
                <a:latin typeface="Times New Roman"/>
                <a:cs typeface="Times New Roman"/>
              </a:rPr>
              <a:t>спрей в каждый  </a:t>
            </a:r>
            <a:r>
              <a:rPr dirty="0" sz="1400" spc="-5">
                <a:latin typeface="Times New Roman"/>
                <a:cs typeface="Times New Roman"/>
              </a:rPr>
              <a:t>носовой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ход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5-6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раз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день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(разовая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доза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3000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суточная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доза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  </a:t>
            </a:r>
            <a:r>
              <a:rPr dirty="0" sz="1400" spc="-5">
                <a:latin typeface="Times New Roman"/>
                <a:cs typeface="Times New Roman"/>
              </a:rPr>
              <a:t>15000-18000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ME)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мефлохин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500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мг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первый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второй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день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раз  </a:t>
            </a:r>
            <a:r>
              <a:rPr dirty="0" sz="1400">
                <a:latin typeface="Times New Roman"/>
                <a:cs typeface="Times New Roman"/>
              </a:rPr>
              <a:t>по </a:t>
            </a:r>
            <a:r>
              <a:rPr dirty="0" sz="1400" spc="-5">
                <a:latin typeface="Times New Roman"/>
                <a:cs typeface="Times New Roman"/>
              </a:rPr>
              <a:t>250 </a:t>
            </a:r>
            <a:r>
              <a:rPr dirty="0" sz="1400">
                <a:latin typeface="Times New Roman"/>
                <a:cs typeface="Times New Roman"/>
              </a:rPr>
              <a:t>мг), далее </a:t>
            </a:r>
            <a:r>
              <a:rPr dirty="0" sz="1400" spc="-5">
                <a:latin typeface="Times New Roman"/>
                <a:cs typeface="Times New Roman"/>
              </a:rPr>
              <a:t>по </a:t>
            </a:r>
            <a:r>
              <a:rPr dirty="0" sz="1400">
                <a:latin typeface="Times New Roman"/>
                <a:cs typeface="Times New Roman"/>
              </a:rPr>
              <a:t>250 мг в </a:t>
            </a:r>
            <a:r>
              <a:rPr dirty="0" sz="1400" spc="-5">
                <a:latin typeface="Times New Roman"/>
                <a:cs typeface="Times New Roman"/>
              </a:rPr>
              <a:t>сутки </a:t>
            </a:r>
            <a:r>
              <a:rPr dirty="0" sz="1400">
                <a:latin typeface="Times New Roman"/>
                <a:cs typeface="Times New Roman"/>
              </a:rPr>
              <a:t>в течение 5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дней*;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9268" y="7984997"/>
            <a:ext cx="1606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 b="1">
                <a:solidFill>
                  <a:srgbClr val="A3053D"/>
                </a:solidFill>
                <a:latin typeface="Times New Roman"/>
                <a:cs typeface="Times New Roman"/>
              </a:rPr>
              <a:t>4.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33473" y="7984997"/>
            <a:ext cx="5141595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умифеновир</a:t>
            </a:r>
            <a:r>
              <a:rPr dirty="0" sz="1400" spc="-5">
                <a:latin typeface="Times New Roman"/>
                <a:cs typeface="Times New Roman"/>
              </a:rPr>
              <a:t>: 200 </a:t>
            </a:r>
            <a:r>
              <a:rPr dirty="0" sz="1400" spc="-10">
                <a:latin typeface="Times New Roman"/>
                <a:cs typeface="Times New Roman"/>
              </a:rPr>
              <a:t>мг </a:t>
            </a:r>
            <a:r>
              <a:rPr dirty="0" sz="1400">
                <a:latin typeface="Times New Roman"/>
                <a:cs typeface="Times New Roman"/>
              </a:rPr>
              <a:t>4 </a:t>
            </a:r>
            <a:r>
              <a:rPr dirty="0" sz="1400" spc="-5">
                <a:latin typeface="Times New Roman"/>
                <a:cs typeface="Times New Roman"/>
              </a:rPr>
              <a:t>раза 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5">
                <a:latin typeface="Times New Roman"/>
                <a:cs typeface="Times New Roman"/>
              </a:rPr>
              <a:t>сутки </a:t>
            </a:r>
            <a:r>
              <a:rPr dirty="0" sz="1400">
                <a:latin typeface="Times New Roman"/>
                <a:cs typeface="Times New Roman"/>
              </a:rPr>
              <a:t>+ </a:t>
            </a:r>
            <a:r>
              <a:rPr dirty="0" sz="1400" spc="-5" b="1">
                <a:latin typeface="Times New Roman"/>
                <a:cs typeface="Times New Roman"/>
              </a:rPr>
              <a:t>мефлохин </a:t>
            </a:r>
            <a:r>
              <a:rPr dirty="0" sz="1400" spc="-5">
                <a:latin typeface="Times New Roman"/>
                <a:cs typeface="Times New Roman"/>
              </a:rPr>
              <a:t>500 </a:t>
            </a:r>
            <a:r>
              <a:rPr dirty="0" sz="1400">
                <a:latin typeface="Times New Roman"/>
                <a:cs typeface="Times New Roman"/>
              </a:rPr>
              <a:t>мг в </a:t>
            </a:r>
            <a:r>
              <a:rPr dirty="0" sz="1400" spc="-5">
                <a:latin typeface="Times New Roman"/>
                <a:cs typeface="Times New Roman"/>
              </a:rPr>
              <a:t>первый 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5">
                <a:latin typeface="Times New Roman"/>
                <a:cs typeface="Times New Roman"/>
              </a:rPr>
              <a:t>второй </a:t>
            </a:r>
            <a:r>
              <a:rPr dirty="0" sz="1400">
                <a:latin typeface="Times New Roman"/>
                <a:cs typeface="Times New Roman"/>
              </a:rPr>
              <a:t>день (2 раз по 250 мг), далее </a:t>
            </a:r>
            <a:r>
              <a:rPr dirty="0" sz="1400" spc="-5">
                <a:latin typeface="Times New Roman"/>
                <a:cs typeface="Times New Roman"/>
              </a:rPr>
              <a:t>по </a:t>
            </a:r>
            <a:r>
              <a:rPr dirty="0" sz="1400">
                <a:latin typeface="Times New Roman"/>
                <a:cs typeface="Times New Roman"/>
              </a:rPr>
              <a:t>250 мг в </a:t>
            </a:r>
            <a:r>
              <a:rPr dirty="0" sz="1400" spc="-5">
                <a:latin typeface="Times New Roman"/>
                <a:cs typeface="Times New Roman"/>
              </a:rPr>
              <a:t>сутки </a:t>
            </a:r>
            <a:r>
              <a:rPr dirty="0" sz="1400">
                <a:latin typeface="Times New Roman"/>
                <a:cs typeface="Times New Roman"/>
              </a:rPr>
              <a:t>в течение 5  </a:t>
            </a:r>
            <a:r>
              <a:rPr dirty="0" sz="1400" spc="-5">
                <a:latin typeface="Times New Roman"/>
                <a:cs typeface="Times New Roman"/>
              </a:rPr>
              <a:t>дней*;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09268" y="8801861"/>
            <a:ext cx="1606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 b="1">
                <a:solidFill>
                  <a:srgbClr val="A3053D"/>
                </a:solidFill>
                <a:latin typeface="Times New Roman"/>
                <a:cs typeface="Times New Roman"/>
              </a:rPr>
              <a:t>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33473" y="8801861"/>
            <a:ext cx="5142865" cy="64960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>
              <a:lnSpc>
                <a:spcPct val="96100"/>
              </a:lnSpc>
              <a:spcBef>
                <a:spcPts val="170"/>
              </a:spcBef>
            </a:pPr>
            <a:r>
              <a:rPr dirty="0" sz="1400" spc="-5" b="1">
                <a:latin typeface="Times New Roman"/>
                <a:cs typeface="Times New Roman"/>
              </a:rPr>
              <a:t>рекомбинантный </a:t>
            </a:r>
            <a:r>
              <a:rPr dirty="0" sz="1400" b="1">
                <a:latin typeface="Times New Roman"/>
                <a:cs typeface="Times New Roman"/>
              </a:rPr>
              <a:t>интерферон альфа</a:t>
            </a:r>
            <a:r>
              <a:rPr dirty="0" sz="1400">
                <a:latin typeface="Times New Roman"/>
                <a:cs typeface="Times New Roman"/>
              </a:rPr>
              <a:t>. Капли </a:t>
            </a:r>
            <a:r>
              <a:rPr dirty="0" sz="1400" spc="-5">
                <a:latin typeface="Times New Roman"/>
                <a:cs typeface="Times New Roman"/>
              </a:rPr>
              <a:t>или </a:t>
            </a:r>
            <a:r>
              <a:rPr dirty="0" sz="1400">
                <a:latin typeface="Times New Roman"/>
                <a:cs typeface="Times New Roman"/>
              </a:rPr>
              <a:t>спрей в каждый  </a:t>
            </a:r>
            <a:r>
              <a:rPr dirty="0" sz="1400" spc="-5">
                <a:latin typeface="Times New Roman"/>
                <a:cs typeface="Times New Roman"/>
              </a:rPr>
              <a:t>носовой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ход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5-6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раз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день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(разовая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доза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3000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суточная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доза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  </a:t>
            </a:r>
            <a:r>
              <a:rPr dirty="0" sz="1400" spc="-5">
                <a:latin typeface="Times New Roman"/>
                <a:cs typeface="Times New Roman"/>
              </a:rPr>
              <a:t>15000-18000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ME)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умифеновир,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200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мг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раза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сутки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течение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33473" y="9416288"/>
            <a:ext cx="7416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5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дней**.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672079" y="9476016"/>
            <a:ext cx="4156710" cy="640715"/>
          </a:xfrm>
          <a:custGeom>
            <a:avLst/>
            <a:gdLst/>
            <a:ahLst/>
            <a:cxnLst/>
            <a:rect l="l" t="t" r="r" b="b"/>
            <a:pathLst>
              <a:path w="4156709" h="640715">
                <a:moveTo>
                  <a:pt x="4156710" y="0"/>
                </a:moveTo>
                <a:lnTo>
                  <a:pt x="0" y="0"/>
                </a:lnTo>
                <a:lnTo>
                  <a:pt x="0" y="640715"/>
                </a:lnTo>
                <a:lnTo>
                  <a:pt x="4156710" y="640715"/>
                </a:lnTo>
                <a:lnTo>
                  <a:pt x="415671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821051" y="9506203"/>
            <a:ext cx="26060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* </a:t>
            </a:r>
            <a:r>
              <a:rPr dirty="0" sz="1100" spc="-10">
                <a:latin typeface="Times New Roman"/>
                <a:cs typeface="Times New Roman"/>
              </a:rPr>
              <a:t>-при </a:t>
            </a:r>
            <a:r>
              <a:rPr dirty="0" sz="1100" spc="-5">
                <a:latin typeface="Times New Roman"/>
                <a:cs typeface="Times New Roman"/>
              </a:rPr>
              <a:t>недоступности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гидроксихлорохина;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 marL="12700" marR="5080">
              <a:lnSpc>
                <a:spcPts val="1040"/>
              </a:lnSpc>
              <a:spcBef>
                <a:spcPts val="5"/>
              </a:spcBef>
            </a:pPr>
            <a:r>
              <a:rPr dirty="0" spc="-5"/>
              <a:t>ЛЕКАРСТВЕННАЯ ТЕРАПИЯ ОСТРЫХ РЕСПИРАТОРНЫХ ВИРУСНЫХ ИНФЕКЦИЙ (ОРВИ) </a:t>
            </a:r>
            <a:r>
              <a:rPr dirty="0"/>
              <a:t>В </a:t>
            </a:r>
            <a:r>
              <a:rPr dirty="0" spc="-5"/>
              <a:t>АМБУЛАТОРНОЙ ПРАКТИКЕ  </a:t>
            </a:r>
            <a:r>
              <a:rPr dirty="0"/>
              <a:t>В </a:t>
            </a:r>
            <a:r>
              <a:rPr dirty="0" spc="-5"/>
              <a:t>ПЕРИОД ЭПИДЕМИИ</a:t>
            </a:r>
            <a:r>
              <a:rPr dirty="0"/>
              <a:t> </a:t>
            </a:r>
            <a:r>
              <a:rPr dirty="0" spc="-5"/>
              <a:t>COVID-19</a:t>
            </a:r>
          </a:p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dirty="0" sz="1000" spc="-10"/>
              <a:t>ВЕРСИЯ </a:t>
            </a:r>
            <a:r>
              <a:rPr dirty="0" sz="1000" spc="-5"/>
              <a:t>2</a:t>
            </a:r>
            <a:r>
              <a:rPr dirty="0" sz="1000" spc="10"/>
              <a:t> </a:t>
            </a:r>
            <a:r>
              <a:rPr dirty="0" sz="1000" spc="-5"/>
              <a:t>(16.04.2020)</a:t>
            </a: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2821051" y="9674453"/>
            <a:ext cx="2958465" cy="379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7960" marR="5080" indent="-175260">
              <a:lnSpc>
                <a:spcPct val="1055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**-при наличии противопоказаний </a:t>
            </a:r>
            <a:r>
              <a:rPr dirty="0" sz="1100">
                <a:latin typeface="Times New Roman"/>
                <a:cs typeface="Times New Roman"/>
              </a:rPr>
              <a:t>к </a:t>
            </a:r>
            <a:r>
              <a:rPr dirty="0" sz="1100" spc="-5">
                <a:latin typeface="Times New Roman"/>
                <a:cs typeface="Times New Roman"/>
              </a:rPr>
              <a:t>назначению  гидроксихлорохина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мефлохина.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PaninAI</dc:creator>
  <dcterms:created xsi:type="dcterms:W3CDTF">2020-04-20T11:15:04Z</dcterms:created>
  <dcterms:modified xsi:type="dcterms:W3CDTF">2020-04-20T11:15:04Z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2020-04-16T00:00:00Z</vt:filetime>
  </property>
  <property fmtid="{D5CDD505-2E9C-101B-9397-08002B2CF9AE}" pid="3" name="Creator">
    <vt:lpwstr>Microsoft® Word для Office 365</vt:lpwstr>
  </property>
  <property fmtid="{D5CDD505-2E9C-101B-9397-08002B2CF9AE}" pid="4" name="LastSaved">
    <vt:filetime>2020-04-20T00:00:00Z</vt:filetime>
  </property>
</Properties>
</file>