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sldIdLst>
    <p:sldId id="256" r:id="rId2"/>
    <p:sldId id="550" r:id="rId3"/>
    <p:sldId id="421" r:id="rId4"/>
    <p:sldId id="259" r:id="rId5"/>
    <p:sldId id="420" r:id="rId6"/>
    <p:sldId id="281" r:id="rId7"/>
    <p:sldId id="282" r:id="rId8"/>
    <p:sldId id="283" r:id="rId9"/>
    <p:sldId id="284" r:id="rId10"/>
    <p:sldId id="289" r:id="rId11"/>
    <p:sldId id="459" r:id="rId12"/>
    <p:sldId id="462" r:id="rId13"/>
    <p:sldId id="463" r:id="rId14"/>
    <p:sldId id="464" r:id="rId15"/>
    <p:sldId id="465" r:id="rId16"/>
    <p:sldId id="260" r:id="rId17"/>
    <p:sldId id="494" r:id="rId18"/>
    <p:sldId id="374" r:id="rId19"/>
    <p:sldId id="442" r:id="rId20"/>
    <p:sldId id="456" r:id="rId21"/>
    <p:sldId id="457" r:id="rId22"/>
    <p:sldId id="543" r:id="rId23"/>
    <p:sldId id="544" r:id="rId24"/>
    <p:sldId id="545" r:id="rId25"/>
    <p:sldId id="361" r:id="rId26"/>
    <p:sldId id="376" r:id="rId27"/>
    <p:sldId id="377" r:id="rId28"/>
    <p:sldId id="378" r:id="rId29"/>
    <p:sldId id="379" r:id="rId30"/>
    <p:sldId id="381" r:id="rId31"/>
    <p:sldId id="380" r:id="rId32"/>
    <p:sldId id="382" r:id="rId33"/>
    <p:sldId id="383" r:id="rId34"/>
    <p:sldId id="261" r:id="rId35"/>
    <p:sldId id="509" r:id="rId36"/>
    <p:sldId id="510" r:id="rId37"/>
    <p:sldId id="511" r:id="rId38"/>
    <p:sldId id="512" r:id="rId39"/>
    <p:sldId id="513" r:id="rId40"/>
    <p:sldId id="514" r:id="rId41"/>
    <p:sldId id="515" r:id="rId42"/>
    <p:sldId id="500" r:id="rId43"/>
    <p:sldId id="385" r:id="rId44"/>
    <p:sldId id="386" r:id="rId45"/>
    <p:sldId id="387" r:id="rId46"/>
    <p:sldId id="388" r:id="rId47"/>
    <p:sldId id="501" r:id="rId48"/>
    <p:sldId id="389" r:id="rId49"/>
    <p:sldId id="390" r:id="rId50"/>
    <p:sldId id="391" r:id="rId51"/>
    <p:sldId id="392" r:id="rId52"/>
    <p:sldId id="417" r:id="rId53"/>
    <p:sldId id="418" r:id="rId54"/>
    <p:sldId id="393" r:id="rId55"/>
    <p:sldId id="394" r:id="rId56"/>
    <p:sldId id="395" r:id="rId57"/>
    <p:sldId id="396" r:id="rId58"/>
    <p:sldId id="397" r:id="rId59"/>
    <p:sldId id="398" r:id="rId60"/>
    <p:sldId id="448" r:id="rId61"/>
    <p:sldId id="449" r:id="rId62"/>
    <p:sldId id="450" r:id="rId63"/>
    <p:sldId id="401" r:id="rId64"/>
    <p:sldId id="305" r:id="rId65"/>
    <p:sldId id="518" r:id="rId66"/>
    <p:sldId id="307" r:id="rId67"/>
    <p:sldId id="519" r:id="rId68"/>
    <p:sldId id="309" r:id="rId69"/>
    <p:sldId id="402" r:id="rId70"/>
    <p:sldId id="438" r:id="rId71"/>
    <p:sldId id="294" r:id="rId72"/>
    <p:sldId id="291" r:id="rId73"/>
    <p:sldId id="295" r:id="rId74"/>
    <p:sldId id="311" r:id="rId75"/>
    <p:sldId id="315" r:id="rId76"/>
    <p:sldId id="316" r:id="rId77"/>
    <p:sldId id="317" r:id="rId78"/>
    <p:sldId id="319" r:id="rId79"/>
    <p:sldId id="318" r:id="rId80"/>
    <p:sldId id="322" r:id="rId81"/>
    <p:sldId id="323" r:id="rId82"/>
    <p:sldId id="324" r:id="rId83"/>
    <p:sldId id="329" r:id="rId84"/>
    <p:sldId id="330" r:id="rId85"/>
    <p:sldId id="331" r:id="rId86"/>
    <p:sldId id="332" r:id="rId87"/>
    <p:sldId id="333" r:id="rId88"/>
    <p:sldId id="335" r:id="rId89"/>
    <p:sldId id="337" r:id="rId90"/>
    <p:sldId id="520" r:id="rId91"/>
    <p:sldId id="451" r:id="rId92"/>
    <p:sldId id="469" r:id="rId93"/>
    <p:sldId id="404" r:id="rId94"/>
    <p:sldId id="405" r:id="rId95"/>
    <p:sldId id="546" r:id="rId96"/>
    <p:sldId id="548" r:id="rId97"/>
    <p:sldId id="547" r:id="rId98"/>
    <p:sldId id="406" r:id="rId99"/>
    <p:sldId id="496" r:id="rId100"/>
    <p:sldId id="497" r:id="rId101"/>
    <p:sldId id="413" r:id="rId102"/>
    <p:sldId id="498" r:id="rId103"/>
    <p:sldId id="528" r:id="rId104"/>
    <p:sldId id="529" r:id="rId105"/>
    <p:sldId id="530" r:id="rId106"/>
    <p:sldId id="531" r:id="rId107"/>
    <p:sldId id="532" r:id="rId108"/>
    <p:sldId id="533" r:id="rId109"/>
    <p:sldId id="534" r:id="rId110"/>
    <p:sldId id="521" r:id="rId111"/>
    <p:sldId id="505" r:id="rId112"/>
    <p:sldId id="506" r:id="rId113"/>
    <p:sldId id="523" r:id="rId114"/>
    <p:sldId id="524" r:id="rId115"/>
    <p:sldId id="525" r:id="rId116"/>
    <p:sldId id="467" r:id="rId117"/>
    <p:sldId id="428" r:id="rId118"/>
    <p:sldId id="408" r:id="rId119"/>
    <p:sldId id="409" r:id="rId120"/>
    <p:sldId id="429" r:id="rId121"/>
    <p:sldId id="410" r:id="rId122"/>
    <p:sldId id="424" r:id="rId123"/>
    <p:sldId id="363" r:id="rId124"/>
    <p:sldId id="526" r:id="rId125"/>
    <p:sldId id="527" r:id="rId126"/>
    <p:sldId id="364" r:id="rId127"/>
    <p:sldId id="430" r:id="rId128"/>
    <p:sldId id="431" r:id="rId129"/>
    <p:sldId id="468" r:id="rId130"/>
    <p:sldId id="412" r:id="rId131"/>
    <p:sldId id="422" r:id="rId132"/>
    <p:sldId id="522" r:id="rId133"/>
    <p:sldId id="502" r:id="rId134"/>
    <p:sldId id="503" r:id="rId135"/>
    <p:sldId id="504" r:id="rId136"/>
    <p:sldId id="444" r:id="rId137"/>
    <p:sldId id="445" r:id="rId138"/>
    <p:sldId id="446" r:id="rId139"/>
    <p:sldId id="447" r:id="rId140"/>
    <p:sldId id="495" r:id="rId141"/>
    <p:sldId id="540" r:id="rId142"/>
    <p:sldId id="507" r:id="rId143"/>
    <p:sldId id="371" r:id="rId144"/>
    <p:sldId id="372" r:id="rId145"/>
    <p:sldId id="373" r:id="rId146"/>
    <p:sldId id="452" r:id="rId147"/>
    <p:sldId id="499" r:id="rId148"/>
    <p:sldId id="472" r:id="rId149"/>
    <p:sldId id="535" r:id="rId150"/>
    <p:sldId id="536" r:id="rId151"/>
    <p:sldId id="537" r:id="rId152"/>
    <p:sldId id="538" r:id="rId153"/>
    <p:sldId id="539" r:id="rId154"/>
    <p:sldId id="473" r:id="rId155"/>
    <p:sldId id="471" r:id="rId156"/>
    <p:sldId id="541" r:id="rId157"/>
    <p:sldId id="453" r:id="rId158"/>
    <p:sldId id="454" r:id="rId159"/>
    <p:sldId id="455" r:id="rId160"/>
    <p:sldId id="436" r:id="rId161"/>
    <p:sldId id="276" r:id="rId1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M" initials="S" lastIdx="3" clrIdx="0"/>
  <p:cmAuthor id="1" name="Telemed Telemed" initials="TT" lastIdx="2" clrIdx="1"/>
  <p:cmAuthor id="2" name="Admin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05T06:54:32.472" idx="1">
    <p:pos x="2880" y="1600"/>
    <p:text>Роль УЗИ?
Admin
в работе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4-05T11:14:25.141" idx="1">
    <p:pos x="10" y="10"/>
    <p:text>в работе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E5F14-CA52-483A-BF74-CEFCEFC830EC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B34A8-8D66-4C8E-9345-ADC4DAA1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60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Shape 10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1" name="Shape 10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это высокоточный метод исследование. Основано на способности тканей человека поглощать рентген излучения. При этом различные тканевые структуры поглощают РИ с разной степенью интенсивности.</a:t>
            </a:r>
          </a:p>
          <a:p>
            <a:r>
              <a:t>С момента появления КТ произвела прорыв в медицине, так как у врачей впервые появилась возможность изучать тканевую структуру органов человека неинвазивным методом.</a:t>
            </a:r>
          </a:p>
          <a:p>
            <a:r>
              <a:t>При этом КТ позволяет изучать ткани и анатомические структуры диаметром от нескольких миллиметров.</a:t>
            </a:r>
          </a:p>
        </p:txBody>
      </p:sp>
    </p:spTree>
    <p:extLst>
      <p:ext uri="{BB962C8B-B14F-4D97-AF65-F5344CB8AC3E}">
        <p14:creationId xmlns:p14="http://schemas.microsoft.com/office/powerpoint/2010/main" val="4164715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Ведущие КТ-синдромы при вирусной пне6вмонии, это прежде </a:t>
            </a:r>
            <a:r>
              <a:rPr lang="ru-RU" dirty="0" err="1"/>
              <a:t>всег</a:t>
            </a:r>
            <a:endParaRPr lang="ru-RU" dirty="0"/>
          </a:p>
          <a:p>
            <a:r>
              <a:rPr lang="ru-RU" dirty="0"/>
              <a:t>• Синдром «матового стекла» </a:t>
            </a:r>
          </a:p>
          <a:p>
            <a:r>
              <a:rPr lang="ru-RU" dirty="0"/>
              <a:t>• Синдром «консолидации»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306FF-7AC2-43C3-BC24-5BDD2CE62F85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793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34A8-8D66-4C8E-9345-ADC4DAA19952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50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90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6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27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rcRect r="70850"/>
          <a:stretch>
            <a:fillRect/>
          </a:stretch>
        </p:blipFill>
        <p:spPr>
          <a:xfrm>
            <a:off x="11496599" y="260268"/>
            <a:ext cx="497737" cy="430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6973" y="260268"/>
            <a:ext cx="392900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4985" y="175890"/>
            <a:ext cx="639976" cy="593663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Прямая соединительная линия 21"/>
          <p:cNvSpPr/>
          <p:nvPr/>
        </p:nvSpPr>
        <p:spPr>
          <a:xfrm>
            <a:off x="10121898" y="121550"/>
            <a:ext cx="2" cy="648002"/>
          </a:xfrm>
          <a:prstGeom prst="line">
            <a:avLst/>
          </a:prstGeom>
          <a:ln w="25400">
            <a:solidFill>
              <a:srgbClr val="A6A6A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6814284"/>
            <a:ext cx="12194773" cy="4572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4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>
                <a:solidFill>
                  <a:srgbClr val="575757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0"/>
            <a:ext cx="10878110" cy="435134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75757"/>
                </a:solidFill>
              </a:defRPr>
            </a:lvl1pPr>
            <a:lvl2pPr marL="711200" indent="-254000">
              <a:defRPr sz="2000">
                <a:solidFill>
                  <a:srgbClr val="575757"/>
                </a:solidFill>
              </a:defRPr>
            </a:lvl2pPr>
            <a:lvl3pPr marL="1200150" indent="-285750">
              <a:defRPr sz="2000">
                <a:solidFill>
                  <a:srgbClr val="575757"/>
                </a:solidFill>
              </a:defRPr>
            </a:lvl3pPr>
            <a:lvl4pPr marL="1625600" indent="-254000">
              <a:defRPr sz="2000">
                <a:solidFill>
                  <a:srgbClr val="575757"/>
                </a:solidFill>
              </a:defRPr>
            </a:lvl4pPr>
            <a:lvl5pPr marL="2082800" indent="-254000">
              <a:defRPr sz="2000">
                <a:solidFill>
                  <a:srgbClr val="575757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0" name="Рисунок 25" descr="Рисунок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665" y="852876"/>
            <a:ext cx="1800002" cy="4572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7631" y="6466659"/>
            <a:ext cx="284369" cy="28079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8521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5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2240">
              <a:lnSpc>
                <a:spcPts val="1390"/>
              </a:lnSpc>
            </a:pPr>
            <a:fld id="{81D60167-4931-47E6-BA6A-407CBD079E47}" type="slidenum">
              <a:rPr lang="ru-RU" spc="5" smtClean="0"/>
              <a:pPr marL="12240">
                <a:lnSpc>
                  <a:spcPts val="1390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2124355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72" b="1" i="0">
                <a:solidFill>
                  <a:srgbClr val="D2000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60076" y="1468587"/>
            <a:ext cx="4511348" cy="193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13342" y="1630827"/>
            <a:ext cx="4933408" cy="2403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35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5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2240">
              <a:lnSpc>
                <a:spcPts val="1390"/>
              </a:lnSpc>
            </a:pPr>
            <a:fld id="{81D60167-4931-47E6-BA6A-407CBD079E47}" type="slidenum">
              <a:rPr lang="ru-RU" spc="5" smtClean="0"/>
              <a:pPr marL="12240">
                <a:lnSpc>
                  <a:spcPts val="1390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191627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47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3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211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12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28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6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FF90-7BEA-4AFB-B107-126FAA730AC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2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2FF90-7BEA-4AFB-B107-126FAA730AC9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E24CA-92BD-40A6-8D1F-1174942F13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46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ria.ru/product_vaktsina-epivakkorona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ancet.com/journals/lancet/article/PIIS0140-6736(20)31103-X/fulltext" TargetMode="External"/><Relationship Id="rId2" Type="http://schemas.openxmlformats.org/officeDocument/2006/relationships/hyperlink" Target="https://www.rcpch.ac.uk/sites/default/files/2020-05/COVID-19-Paediatric-multisystem-%20inflammatory%20syndrome-20200501.pdf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ncov.ncmbr.ru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Bahnschrift Condensed" panose="020B0502040204020203" pitchFamily="34" charset="0"/>
              </a:rPr>
              <a:t>Вопросы эпидемиологии, диагностики, лечения и профилактики </a:t>
            </a:r>
            <a:r>
              <a:rPr lang="ru-RU" sz="3200" dirty="0" err="1" smtClean="0">
                <a:latin typeface="Bahnschrift Condensed" panose="020B0502040204020203" pitchFamily="34" charset="0"/>
              </a:rPr>
              <a:t>корон</a:t>
            </a:r>
            <a:r>
              <a:rPr lang="ru-RU" sz="3200" dirty="0" err="1">
                <a:latin typeface="Bahnschrift Condensed" panose="020B0502040204020203" pitchFamily="34" charset="0"/>
              </a:rPr>
              <a:t>а</a:t>
            </a:r>
            <a:r>
              <a:rPr lang="ru-RU" sz="3200" dirty="0" err="1" smtClean="0">
                <a:latin typeface="Bahnschrift Condensed" panose="020B0502040204020203" pitchFamily="34" charset="0"/>
              </a:rPr>
              <a:t>вирусной</a:t>
            </a:r>
            <a:r>
              <a:rPr lang="ru-RU" sz="3200" dirty="0" smtClean="0">
                <a:latin typeface="Bahnschrift Condensed" panose="020B0502040204020203" pitchFamily="34" charset="0"/>
              </a:rPr>
              <a:t> </a:t>
            </a:r>
            <a:r>
              <a:rPr lang="ru-RU" sz="3200" dirty="0" smtClean="0">
                <a:latin typeface="Bahnschrift Condensed" panose="020B0502040204020203" pitchFamily="34" charset="0"/>
              </a:rPr>
              <a:t>инфекции</a:t>
            </a:r>
            <a:endParaRPr lang="ru-RU" sz="3200" dirty="0"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Профессор кафедры педиатрии с курсом ИДПО Ширяева Г.П.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68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1051" y="287782"/>
            <a:ext cx="1429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006FC0"/>
                </a:solidFill>
                <a:latin typeface="Trebuchet MS"/>
                <a:cs typeface="Trebuchet MS"/>
              </a:rPr>
              <a:t>Летальность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05101" y="1203960"/>
            <a:ext cx="6420611" cy="493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11196" y="1124711"/>
            <a:ext cx="6408420" cy="489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11196" y="1124712"/>
            <a:ext cx="6408420" cy="4893945"/>
          </a:xfrm>
          <a:custGeom>
            <a:avLst/>
            <a:gdLst/>
            <a:ahLst/>
            <a:cxnLst/>
            <a:rect l="l" t="t" r="r" b="b"/>
            <a:pathLst>
              <a:path w="6408420" h="4893945">
                <a:moveTo>
                  <a:pt x="0" y="4893564"/>
                </a:moveTo>
                <a:lnTo>
                  <a:pt x="6408420" y="4893564"/>
                </a:lnTo>
                <a:lnTo>
                  <a:pt x="6408420" y="0"/>
                </a:lnTo>
                <a:lnTo>
                  <a:pt x="0" y="0"/>
                </a:lnTo>
                <a:lnTo>
                  <a:pt x="0" y="4893564"/>
                </a:lnTo>
                <a:close/>
              </a:path>
            </a:pathLst>
          </a:custGeom>
          <a:ln w="9144">
            <a:solidFill>
              <a:srgbClr val="5DCE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90572" y="1148538"/>
            <a:ext cx="1966595" cy="39179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6FC0"/>
                </a:solidFill>
              </a:rPr>
              <a:t>Более </a:t>
            </a:r>
            <a:r>
              <a:rPr sz="2400" dirty="0">
                <a:solidFill>
                  <a:srgbClr val="006FC0"/>
                </a:solidFill>
              </a:rPr>
              <a:t>80</a:t>
            </a:r>
            <a:r>
              <a:rPr sz="2400" spc="-70" dirty="0">
                <a:solidFill>
                  <a:srgbClr val="006FC0"/>
                </a:solidFill>
              </a:rPr>
              <a:t> </a:t>
            </a:r>
            <a:r>
              <a:rPr sz="2400" spc="-5" dirty="0">
                <a:solidFill>
                  <a:srgbClr val="006FC0"/>
                </a:solidFill>
              </a:rPr>
              <a:t>лет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5467351" y="1148538"/>
            <a:ext cx="10864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14,8%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90571" y="1880742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70-80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08497" y="1880742"/>
            <a:ext cx="908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8,0%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90571" y="2611959"/>
            <a:ext cx="14554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60-69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08498" y="2611959"/>
            <a:ext cx="9086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3,6%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90571" y="3344036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50-59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08497" y="3344036"/>
            <a:ext cx="908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1,7%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90571" y="4075938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40-49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17059" y="4075938"/>
            <a:ext cx="813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 dirty="0">
                <a:solidFill>
                  <a:srgbClr val="FF0000"/>
                </a:solidFill>
                <a:latin typeface="Trebuchet MS"/>
                <a:cs typeface="Trebuchet MS"/>
              </a:rPr>
              <a:t>-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0</a:t>
            </a:r>
            <a:r>
              <a:rPr sz="2400" b="1" spc="-10" dirty="0">
                <a:solidFill>
                  <a:srgbClr val="FF0000"/>
                </a:solidFill>
                <a:latin typeface="Trebuchet MS"/>
                <a:cs typeface="Trebuchet MS"/>
              </a:rPr>
              <a:t>,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4%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0571" y="4807457"/>
            <a:ext cx="1455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10-39</a:t>
            </a:r>
            <a:r>
              <a:rPr sz="2400" b="1" spc="-4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17058" y="4807457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–</a:t>
            </a:r>
            <a:r>
              <a:rPr sz="2400" b="1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0,2%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90572" y="5539232"/>
            <a:ext cx="1097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rebuchet MS"/>
                <a:cs typeface="Trebuchet MS"/>
              </a:rPr>
              <a:t>0-9</a:t>
            </a:r>
            <a:r>
              <a:rPr sz="2400" b="1" spc="-60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006FC0"/>
                </a:solidFill>
                <a:latin typeface="Trebuchet MS"/>
                <a:cs typeface="Trebuchet MS"/>
              </a:rPr>
              <a:t>лет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26203" y="5539232"/>
            <a:ext cx="4102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-</a:t>
            </a:r>
            <a:r>
              <a:rPr sz="2400" b="1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0</a:t>
            </a:r>
            <a:endParaRPr sz="24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7856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Показания для перевода в ОРИТ: 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6320"/>
            <a:ext cx="10515600" cy="514064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/>
              <a:t>. Нарушение сознания (14 баллов и менее по шкале комы Глазго для соответствующей возрастной категории) или необъяснимое выраженное возбуждение (плач, крик) на фоне течения ОРИ; </a:t>
            </a:r>
          </a:p>
          <a:p>
            <a:pPr marL="0" indent="0">
              <a:buNone/>
            </a:pPr>
            <a:r>
              <a:rPr lang="ru-RU" dirty="0"/>
              <a:t>2. Увеличение ЧДД более чем на 15% от физиологических возрастных показателей в состоянии покоя; </a:t>
            </a:r>
          </a:p>
          <a:p>
            <a:pPr marL="0" indent="0">
              <a:buNone/>
            </a:pPr>
            <a:r>
              <a:rPr lang="ru-RU" dirty="0"/>
              <a:t>3. Стонущее или кряхтящее дыхание; </a:t>
            </a:r>
          </a:p>
          <a:p>
            <a:pPr marL="0" indent="0">
              <a:buNone/>
            </a:pPr>
            <a:r>
              <a:rPr lang="ru-RU" dirty="0"/>
              <a:t>4. Увеличение ЧСС более чем на 15% от физиологических возрастных показателей в состоянии покоя; </a:t>
            </a:r>
          </a:p>
          <a:p>
            <a:pPr marL="0" indent="0">
              <a:buNone/>
            </a:pPr>
            <a:r>
              <a:rPr lang="ru-RU" dirty="0"/>
              <a:t>5. Цианоз и одышка, определяемые при визуальном осмотре, раздувание крыльев носа у детей первого года жизни; </a:t>
            </a:r>
          </a:p>
          <a:p>
            <a:pPr marL="0" indent="0">
              <a:buNone/>
            </a:pPr>
            <a:r>
              <a:rPr lang="en-US" dirty="0"/>
              <a:t>6. SpO2 ≤ 93%; </a:t>
            </a:r>
          </a:p>
          <a:p>
            <a:pPr marL="0" indent="0">
              <a:buNone/>
            </a:pPr>
            <a:r>
              <a:rPr lang="ru-RU" dirty="0"/>
              <a:t>7. Респираторный ацидоз (рСО2 &gt; 50 мм рт. ст.); </a:t>
            </a:r>
          </a:p>
          <a:p>
            <a:pPr marL="0" indent="0">
              <a:buNone/>
            </a:pPr>
            <a:r>
              <a:rPr lang="ru-RU" dirty="0"/>
              <a:t>8. Декомпенсированные нарушения кислотно-основного состояния крови (рН &lt; 7,25); </a:t>
            </a:r>
          </a:p>
          <a:p>
            <a:pPr marL="0" indent="0">
              <a:buNone/>
            </a:pPr>
            <a:r>
              <a:rPr lang="ru-RU" dirty="0"/>
              <a:t>9. Выраженные нарушения тканевой перфузии, артериальная гипотензия; </a:t>
            </a:r>
          </a:p>
          <a:p>
            <a:pPr marL="0" indent="0">
              <a:buNone/>
            </a:pPr>
            <a:r>
              <a:rPr lang="ru-RU" dirty="0"/>
              <a:t>10. </a:t>
            </a:r>
            <a:r>
              <a:rPr lang="ru-RU" dirty="0" err="1"/>
              <a:t>Лактат</a:t>
            </a:r>
            <a:r>
              <a:rPr lang="ru-RU" dirty="0"/>
              <a:t>-ацидоз (концентрация </a:t>
            </a:r>
            <a:r>
              <a:rPr lang="ru-RU" dirty="0" err="1"/>
              <a:t>лактата</a:t>
            </a:r>
            <a:r>
              <a:rPr lang="ru-RU" dirty="0"/>
              <a:t> &gt; 2,5 </a:t>
            </a:r>
            <a:r>
              <a:rPr lang="ru-RU" dirty="0" err="1"/>
              <a:t>ммоль</a:t>
            </a:r>
            <a:r>
              <a:rPr lang="ru-RU" dirty="0"/>
              <a:t>/л); </a:t>
            </a:r>
          </a:p>
          <a:p>
            <a:pPr marL="0" indent="0">
              <a:buNone/>
            </a:pPr>
            <a:r>
              <a:rPr lang="ru-RU" dirty="0"/>
              <a:t>11. Артериальная гипотония с клиническими проявлениями шока; </a:t>
            </a:r>
          </a:p>
          <a:p>
            <a:pPr marL="0" indent="0">
              <a:buNone/>
            </a:pPr>
            <a:r>
              <a:rPr lang="ru-RU" dirty="0"/>
              <a:t>12. Снижение диуреза до уровня </a:t>
            </a:r>
            <a:r>
              <a:rPr lang="ru-RU" dirty="0" err="1"/>
              <a:t>олигоурии</a:t>
            </a:r>
            <a:r>
              <a:rPr lang="ru-RU" dirty="0"/>
              <a:t> и ниже (ниже 50% от возрастной нормы и менее); </a:t>
            </a:r>
          </a:p>
          <a:p>
            <a:pPr marL="0" indent="0">
              <a:buNone/>
            </a:pPr>
            <a:r>
              <a:rPr lang="ru-RU" dirty="0"/>
              <a:t>13. Появление кашля с примесью крови в мокроте, боли или тяжести в груди; </a:t>
            </a:r>
          </a:p>
          <a:p>
            <a:pPr marL="0" indent="0">
              <a:buNone/>
            </a:pPr>
            <a:r>
              <a:rPr lang="ru-RU" dirty="0"/>
              <a:t>14. Появление признаков геморрагического синдрома.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3771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672451"/>
            <a:ext cx="4105007" cy="0"/>
          </a:xfrm>
          <a:custGeom>
            <a:avLst/>
            <a:gdLst/>
            <a:ahLst/>
            <a:cxnLst/>
            <a:rect l="l" t="t" r="r" b="b"/>
            <a:pathLst>
              <a:path w="8517890">
                <a:moveTo>
                  <a:pt x="0" y="0"/>
                </a:moveTo>
                <a:lnTo>
                  <a:pt x="8517800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658863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26651" y="243968"/>
            <a:ext cx="3516829" cy="326905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63"/>
              </a:spcBef>
              <a:tabLst>
                <a:tab pos="1108050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п.4.1–4.3.	</a:t>
            </a:r>
            <a:r>
              <a:rPr sz="2072" spc="7" dirty="0"/>
              <a:t>Лечение</a:t>
            </a:r>
            <a:r>
              <a:rPr sz="2072" spc="-24" dirty="0"/>
              <a:t> </a:t>
            </a:r>
            <a:r>
              <a:rPr sz="2072" spc="7" dirty="0">
                <a:solidFill>
                  <a:srgbClr val="353535"/>
                </a:solidFill>
              </a:rPr>
              <a:t>COVID-19</a:t>
            </a:r>
            <a:endParaRPr sz="2072"/>
          </a:p>
        </p:txBody>
      </p:sp>
      <p:sp>
        <p:nvSpPr>
          <p:cNvPr id="6" name="object 6"/>
          <p:cNvSpPr/>
          <p:nvPr/>
        </p:nvSpPr>
        <p:spPr>
          <a:xfrm>
            <a:off x="8055022" y="3117997"/>
            <a:ext cx="2544896" cy="3160004"/>
          </a:xfrm>
          <a:custGeom>
            <a:avLst/>
            <a:gdLst/>
            <a:ahLst/>
            <a:cxnLst/>
            <a:rect l="l" t="t" r="r" b="b"/>
            <a:pathLst>
              <a:path w="5280659" h="6557009">
                <a:moveTo>
                  <a:pt x="5107746" y="0"/>
                </a:moveTo>
                <a:lnTo>
                  <a:pt x="172382" y="0"/>
                </a:lnTo>
                <a:lnTo>
                  <a:pt x="126541" y="6154"/>
                </a:lnTo>
                <a:lnTo>
                  <a:pt x="85359" y="23525"/>
                </a:lnTo>
                <a:lnTo>
                  <a:pt x="50474" y="50474"/>
                </a:lnTo>
                <a:lnTo>
                  <a:pt x="23525" y="85359"/>
                </a:lnTo>
                <a:lnTo>
                  <a:pt x="6154" y="126541"/>
                </a:lnTo>
                <a:lnTo>
                  <a:pt x="0" y="172382"/>
                </a:lnTo>
                <a:lnTo>
                  <a:pt x="0" y="6384109"/>
                </a:lnTo>
                <a:lnTo>
                  <a:pt x="6154" y="6429950"/>
                </a:lnTo>
                <a:lnTo>
                  <a:pt x="23525" y="6471132"/>
                </a:lnTo>
                <a:lnTo>
                  <a:pt x="50474" y="6506017"/>
                </a:lnTo>
                <a:lnTo>
                  <a:pt x="85359" y="6532965"/>
                </a:lnTo>
                <a:lnTo>
                  <a:pt x="126541" y="6550337"/>
                </a:lnTo>
                <a:lnTo>
                  <a:pt x="172382" y="6556491"/>
                </a:lnTo>
                <a:lnTo>
                  <a:pt x="5107746" y="6556491"/>
                </a:lnTo>
                <a:lnTo>
                  <a:pt x="5153586" y="6550337"/>
                </a:lnTo>
                <a:lnTo>
                  <a:pt x="5194769" y="6532965"/>
                </a:lnTo>
                <a:lnTo>
                  <a:pt x="5229654" y="6506017"/>
                </a:lnTo>
                <a:lnTo>
                  <a:pt x="5256602" y="6471132"/>
                </a:lnTo>
                <a:lnTo>
                  <a:pt x="5273973" y="6429950"/>
                </a:lnTo>
                <a:lnTo>
                  <a:pt x="5280128" y="6384109"/>
                </a:lnTo>
                <a:lnTo>
                  <a:pt x="5280128" y="172382"/>
                </a:lnTo>
                <a:lnTo>
                  <a:pt x="5273973" y="126541"/>
                </a:lnTo>
                <a:lnTo>
                  <a:pt x="5256602" y="85359"/>
                </a:lnTo>
                <a:lnTo>
                  <a:pt x="5229654" y="50474"/>
                </a:lnTo>
                <a:lnTo>
                  <a:pt x="5194769" y="23525"/>
                </a:lnTo>
                <a:lnTo>
                  <a:pt x="5153586" y="6154"/>
                </a:lnTo>
                <a:lnTo>
                  <a:pt x="5107746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1600955" y="4284593"/>
            <a:ext cx="3045858" cy="1993441"/>
          </a:xfrm>
          <a:custGeom>
            <a:avLst/>
            <a:gdLst/>
            <a:ahLst/>
            <a:cxnLst/>
            <a:rect l="l" t="t" r="r" b="b"/>
            <a:pathLst>
              <a:path w="6320155" h="4136390">
                <a:moveTo>
                  <a:pt x="6127942" y="0"/>
                </a:moveTo>
                <a:lnTo>
                  <a:pt x="191935" y="0"/>
                </a:lnTo>
                <a:lnTo>
                  <a:pt x="147928" y="5070"/>
                </a:lnTo>
                <a:lnTo>
                  <a:pt x="107530" y="19514"/>
                </a:lnTo>
                <a:lnTo>
                  <a:pt x="71892" y="42179"/>
                </a:lnTo>
                <a:lnTo>
                  <a:pt x="42168" y="71910"/>
                </a:lnTo>
                <a:lnTo>
                  <a:pt x="19509" y="107556"/>
                </a:lnTo>
                <a:lnTo>
                  <a:pt x="5069" y="147964"/>
                </a:lnTo>
                <a:lnTo>
                  <a:pt x="0" y="191981"/>
                </a:lnTo>
                <a:lnTo>
                  <a:pt x="0" y="3943820"/>
                </a:lnTo>
                <a:lnTo>
                  <a:pt x="5069" y="3987837"/>
                </a:lnTo>
                <a:lnTo>
                  <a:pt x="19509" y="4028245"/>
                </a:lnTo>
                <a:lnTo>
                  <a:pt x="42168" y="4063892"/>
                </a:lnTo>
                <a:lnTo>
                  <a:pt x="71892" y="4093623"/>
                </a:lnTo>
                <a:lnTo>
                  <a:pt x="107530" y="4116287"/>
                </a:lnTo>
                <a:lnTo>
                  <a:pt x="147928" y="4130731"/>
                </a:lnTo>
                <a:lnTo>
                  <a:pt x="191935" y="4135802"/>
                </a:lnTo>
                <a:lnTo>
                  <a:pt x="6127942" y="4135802"/>
                </a:lnTo>
                <a:lnTo>
                  <a:pt x="6171959" y="4130731"/>
                </a:lnTo>
                <a:lnTo>
                  <a:pt x="6212367" y="4116287"/>
                </a:lnTo>
                <a:lnTo>
                  <a:pt x="6248013" y="4093623"/>
                </a:lnTo>
                <a:lnTo>
                  <a:pt x="6277745" y="4063892"/>
                </a:lnTo>
                <a:lnTo>
                  <a:pt x="6300409" y="4028245"/>
                </a:lnTo>
                <a:lnTo>
                  <a:pt x="6314853" y="3987837"/>
                </a:lnTo>
                <a:lnTo>
                  <a:pt x="6319924" y="3943820"/>
                </a:lnTo>
                <a:lnTo>
                  <a:pt x="6319924" y="191981"/>
                </a:lnTo>
                <a:lnTo>
                  <a:pt x="6314853" y="147964"/>
                </a:lnTo>
                <a:lnTo>
                  <a:pt x="6300409" y="107556"/>
                </a:lnTo>
                <a:lnTo>
                  <a:pt x="6277745" y="71910"/>
                </a:lnTo>
                <a:lnTo>
                  <a:pt x="6248013" y="42179"/>
                </a:lnTo>
                <a:lnTo>
                  <a:pt x="6212367" y="19514"/>
                </a:lnTo>
                <a:lnTo>
                  <a:pt x="6171959" y="5070"/>
                </a:lnTo>
                <a:lnTo>
                  <a:pt x="612794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625855" y="1192537"/>
            <a:ext cx="2661798" cy="3004072"/>
          </a:xfrm>
          <a:prstGeom prst="rect">
            <a:avLst/>
          </a:prstGeom>
        </p:spPr>
        <p:txBody>
          <a:bodyPr vert="horz" wrap="square" lIns="0" tIns="90277" rIns="0" bIns="0" rtlCol="0">
            <a:spAutoFit/>
          </a:bodyPr>
          <a:lstStyle/>
          <a:p>
            <a:pPr marL="6120">
              <a:spcBef>
                <a:spcPts val="711"/>
              </a:spcBef>
            </a:pPr>
            <a:r>
              <a:rPr sz="1735" b="1" spc="-2" dirty="0">
                <a:solidFill>
                  <a:srgbClr val="1F1F1F"/>
                </a:solidFill>
                <a:latin typeface="Arial"/>
                <a:cs typeface="Arial"/>
              </a:rPr>
              <a:t>Этиотропное</a:t>
            </a:r>
            <a:endParaRPr sz="1735" dirty="0">
              <a:latin typeface="Arial"/>
              <a:cs typeface="Arial"/>
            </a:endParaRPr>
          </a:p>
          <a:p>
            <a:pPr marL="6120" marR="8568">
              <a:lnSpc>
                <a:spcPts val="1672"/>
              </a:lnSpc>
              <a:spcBef>
                <a:spcPts val="586"/>
              </a:spcBef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по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клиническому опыту  ведения пациентов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</a:t>
            </a:r>
            <a:r>
              <a:rPr sz="1398" spc="-41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атипичной  пневмонией,</a:t>
            </a:r>
            <a:r>
              <a:rPr sz="1398" spc="-1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связанной</a:t>
            </a:r>
            <a:endParaRPr sz="1398" dirty="0">
              <a:latin typeface="Arial"/>
              <a:cs typeface="Arial"/>
            </a:endParaRPr>
          </a:p>
          <a:p>
            <a:pPr marL="6120">
              <a:lnSpc>
                <a:spcPts val="1607"/>
              </a:lnSpc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 </a:t>
            </a: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коронавирусами</a:t>
            </a:r>
            <a:r>
              <a:rPr sz="1398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SARS-CoV</a:t>
            </a:r>
            <a:endParaRPr sz="1398" dirty="0">
              <a:latin typeface="Arial"/>
              <a:cs typeface="Arial"/>
            </a:endParaRPr>
          </a:p>
          <a:p>
            <a:pPr marL="6120" marR="2448">
              <a:lnSpc>
                <a:spcPts val="1672"/>
              </a:lnSpc>
              <a:spcBef>
                <a:spcPts val="55"/>
              </a:spcBef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MERS-CoV, выделяют  препараты этиологической  направленности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(как правило, 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использованных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в</a:t>
            </a:r>
            <a:r>
              <a:rPr sz="1398" spc="-3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комбинации):</a:t>
            </a:r>
            <a:endParaRPr sz="1398" dirty="0">
              <a:latin typeface="Arial"/>
              <a:cs typeface="Arial"/>
            </a:endParaRPr>
          </a:p>
          <a:p>
            <a:pPr marL="176260" indent="-170446">
              <a:spcBef>
                <a:spcPts val="419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лопинавир+ритонавир;</a:t>
            </a:r>
            <a:endParaRPr sz="1398" dirty="0">
              <a:latin typeface="Arial"/>
              <a:cs typeface="Arial"/>
            </a:endParaRPr>
          </a:p>
          <a:p>
            <a:pPr marL="176260" indent="-170446">
              <a:spcBef>
                <a:spcPts val="513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рибавирин;</a:t>
            </a:r>
            <a:endParaRPr sz="1398" dirty="0">
              <a:latin typeface="Arial"/>
              <a:cs typeface="Arial"/>
            </a:endParaRPr>
          </a:p>
          <a:p>
            <a:pPr marL="176260" indent="-170446">
              <a:spcBef>
                <a:spcPts val="516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препараты</a:t>
            </a:r>
            <a:r>
              <a:rPr sz="1398" spc="-1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интерферонов</a:t>
            </a:r>
            <a:endParaRPr sz="1398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6267" y="4427999"/>
            <a:ext cx="2814504" cy="1689356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 marR="2448">
              <a:lnSpc>
                <a:spcPct val="101099"/>
              </a:lnSpc>
              <a:spcBef>
                <a:spcPts val="43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Опубликованные на сегодня сведения  о результатах лечения с применением  данных препаратов не позволяют  сделать однозначный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вывод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об их  эффективности/неэффективности,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4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в связи с </a:t>
            </a:r>
            <a:r>
              <a:rPr sz="1205" spc="7" dirty="0">
                <a:solidFill>
                  <a:srgbClr val="1F1F1F"/>
                </a:solidFill>
                <a:latin typeface="Arial"/>
                <a:cs typeface="Arial"/>
              </a:rPr>
              <a:t>чем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их</a:t>
            </a:r>
            <a:r>
              <a:rPr sz="1205" spc="-2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применение</a:t>
            </a:r>
            <a:endParaRPr sz="1205">
              <a:latin typeface="Arial"/>
              <a:cs typeface="Arial"/>
            </a:endParaRPr>
          </a:p>
          <a:p>
            <a:pPr marL="6120" marR="103430">
              <a:lnSpc>
                <a:spcPct val="101099"/>
              </a:lnSpc>
              <a:spcBef>
                <a:spcPts val="2"/>
              </a:spcBef>
            </a:pPr>
            <a:r>
              <a:rPr sz="1205" b="1" spc="5" dirty="0">
                <a:solidFill>
                  <a:srgbClr val="1F1F1F"/>
                </a:solidFill>
                <a:latin typeface="Arial"/>
                <a:cs typeface="Arial"/>
              </a:rPr>
              <a:t>допустимо по </a:t>
            </a:r>
            <a:r>
              <a:rPr sz="1205" b="1" spc="7" dirty="0">
                <a:solidFill>
                  <a:srgbClr val="1F1F1F"/>
                </a:solidFill>
                <a:latin typeface="Arial"/>
                <a:cs typeface="Arial"/>
              </a:rPr>
              <a:t>решению </a:t>
            </a:r>
            <a:r>
              <a:rPr sz="1205" b="1" spc="5" dirty="0">
                <a:solidFill>
                  <a:srgbClr val="1F1F1F"/>
                </a:solidFill>
                <a:latin typeface="Arial"/>
                <a:cs typeface="Arial"/>
              </a:rPr>
              <a:t>врачебной  </a:t>
            </a:r>
            <a:r>
              <a:rPr sz="1205" b="1" spc="2" dirty="0">
                <a:solidFill>
                  <a:srgbClr val="1F1F1F"/>
                </a:solidFill>
                <a:latin typeface="Arial"/>
                <a:cs typeface="Arial"/>
              </a:rPr>
              <a:t>комиссии,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если возможная польза  для пациента превысит</a:t>
            </a:r>
            <a:r>
              <a:rPr sz="1205" spc="1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риск.</a:t>
            </a:r>
            <a:endParaRPr sz="120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75525" y="1257538"/>
            <a:ext cx="2175219" cy="1584676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dirty="0">
                <a:solidFill>
                  <a:srgbClr val="1F1F1F"/>
                </a:solidFill>
                <a:latin typeface="Arial"/>
                <a:cs typeface="Arial"/>
              </a:rPr>
              <a:t>Симптоматическое</a:t>
            </a:r>
            <a:endParaRPr sz="1735">
              <a:latin typeface="Arial"/>
              <a:cs typeface="Arial"/>
            </a:endParaRPr>
          </a:p>
          <a:p>
            <a:pPr marL="176260" indent="-170446">
              <a:spcBef>
                <a:spcPts val="492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купирование</a:t>
            </a:r>
            <a:r>
              <a:rPr sz="1398" spc="-3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лихорадки</a:t>
            </a:r>
            <a:endParaRPr sz="1398">
              <a:latin typeface="Arial"/>
              <a:cs typeface="Arial"/>
            </a:endParaRPr>
          </a:p>
          <a:p>
            <a:pPr marL="176260" marR="2448" indent="-170446">
              <a:lnSpc>
                <a:spcPts val="1672"/>
              </a:lnSpc>
              <a:spcBef>
                <a:spcPts val="573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комплексная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терапия  ринита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/</a:t>
            </a:r>
            <a:r>
              <a:rPr sz="1398" spc="-4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ринофарингита</a:t>
            </a:r>
            <a:endParaRPr sz="1398">
              <a:latin typeface="Arial"/>
              <a:cs typeface="Arial"/>
            </a:endParaRPr>
          </a:p>
          <a:p>
            <a:pPr marL="176260" marR="228587" indent="-170446">
              <a:lnSpc>
                <a:spcPts val="1672"/>
              </a:lnSpc>
              <a:spcBef>
                <a:spcPts val="518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комплексная</a:t>
            </a:r>
            <a:r>
              <a:rPr sz="1398" spc="-6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терапия  бронхита</a:t>
            </a:r>
            <a:endParaRPr sz="1398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63461" y="3239252"/>
            <a:ext cx="2305586" cy="2941361"/>
          </a:xfrm>
          <a:prstGeom prst="rect">
            <a:avLst/>
          </a:prstGeom>
        </p:spPr>
        <p:txBody>
          <a:bodyPr vert="horz" wrap="square" lIns="0" tIns="7345" rIns="0" bIns="0" rtlCol="0">
            <a:spAutoFit/>
          </a:bodyPr>
          <a:lstStyle/>
          <a:p>
            <a:pPr marL="6120">
              <a:spcBef>
                <a:spcPts val="58"/>
              </a:spcBef>
            </a:pPr>
            <a:r>
              <a:rPr sz="1205" b="1" spc="7" dirty="0">
                <a:solidFill>
                  <a:srgbClr val="1F1F1F"/>
                </a:solidFill>
                <a:latin typeface="Arial"/>
                <a:cs typeface="Arial"/>
              </a:rPr>
              <a:t>Жаропонижающие</a:t>
            </a:r>
            <a:r>
              <a:rPr sz="1205" b="1" spc="-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1F1F1F"/>
                </a:solidFill>
                <a:latin typeface="Arial"/>
                <a:cs typeface="Arial"/>
              </a:rPr>
              <a:t>назначают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7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при температуре выше</a:t>
            </a:r>
            <a:r>
              <a:rPr sz="1205" spc="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38,0ºС.</a:t>
            </a:r>
            <a:endParaRPr sz="1205">
              <a:latin typeface="Arial"/>
              <a:cs typeface="Arial"/>
            </a:endParaRPr>
          </a:p>
          <a:p>
            <a:pPr marL="6120" marR="233789">
              <a:lnSpc>
                <a:spcPct val="101099"/>
              </a:lnSpc>
              <a:spcBef>
                <a:spcPts val="523"/>
              </a:spcBef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При плохой переносимости  лихорадочного синдрома,  головных болях, повышении  артериального</a:t>
            </a:r>
            <a:r>
              <a:rPr sz="1205" spc="1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давления</a:t>
            </a:r>
            <a:endParaRPr sz="1205">
              <a:latin typeface="Arial"/>
              <a:cs typeface="Arial"/>
            </a:endParaRPr>
          </a:p>
          <a:p>
            <a:pPr marL="6120" marR="401787">
              <a:lnSpc>
                <a:spcPct val="101099"/>
              </a:lnSpc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и выраженной тахикардии  (особенно при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наличии 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ишемических изменений  или нарушениях</a:t>
            </a:r>
            <a:r>
              <a:rPr sz="1205" spc="-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ритма)</a:t>
            </a:r>
            <a:endParaRPr sz="1205">
              <a:latin typeface="Arial"/>
              <a:cs typeface="Arial"/>
            </a:endParaRPr>
          </a:p>
          <a:p>
            <a:pPr marL="6120" marR="103736">
              <a:lnSpc>
                <a:spcPct val="101099"/>
              </a:lnSpc>
            </a:pP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жаропонижающие используют  и при более </a:t>
            </a: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низких</a:t>
            </a:r>
            <a:r>
              <a:rPr sz="1205" spc="-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цифрах.</a:t>
            </a:r>
            <a:endParaRPr sz="1205">
              <a:latin typeface="Arial"/>
              <a:cs typeface="Arial"/>
            </a:endParaRPr>
          </a:p>
          <a:p>
            <a:pPr marL="6120" marR="360476">
              <a:lnSpc>
                <a:spcPct val="101099"/>
              </a:lnSpc>
              <a:spcBef>
                <a:spcPts val="520"/>
              </a:spcBef>
            </a:pPr>
            <a:r>
              <a:rPr sz="1205" spc="2" dirty="0">
                <a:solidFill>
                  <a:srgbClr val="1F1F1F"/>
                </a:solidFill>
                <a:latin typeface="Arial"/>
                <a:cs typeface="Arial"/>
              </a:rPr>
              <a:t>Наиболее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безопасными  препаратами являются  ибупрофен и</a:t>
            </a:r>
            <a:r>
              <a:rPr sz="1205" spc="-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1F1F1F"/>
                </a:solidFill>
                <a:latin typeface="Arial"/>
                <a:cs typeface="Arial"/>
              </a:rPr>
              <a:t>парацетамол</a:t>
            </a:r>
            <a:endParaRPr sz="1205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58059" y="1100313"/>
            <a:ext cx="3180508" cy="5177622"/>
          </a:xfrm>
          <a:custGeom>
            <a:avLst/>
            <a:gdLst/>
            <a:ahLst/>
            <a:cxnLst/>
            <a:rect l="l" t="t" r="r" b="b"/>
            <a:pathLst>
              <a:path w="6599555" h="10743565">
                <a:moveTo>
                  <a:pt x="6292875" y="0"/>
                </a:moveTo>
                <a:lnTo>
                  <a:pt x="306253" y="0"/>
                </a:lnTo>
                <a:lnTo>
                  <a:pt x="256569" y="4007"/>
                </a:lnTo>
                <a:lnTo>
                  <a:pt x="209440" y="15609"/>
                </a:lnTo>
                <a:lnTo>
                  <a:pt x="165497" y="34177"/>
                </a:lnTo>
                <a:lnTo>
                  <a:pt x="125369" y="59079"/>
                </a:lnTo>
                <a:lnTo>
                  <a:pt x="89686" y="89686"/>
                </a:lnTo>
                <a:lnTo>
                  <a:pt x="59079" y="125369"/>
                </a:lnTo>
                <a:lnTo>
                  <a:pt x="34177" y="165497"/>
                </a:lnTo>
                <a:lnTo>
                  <a:pt x="15609" y="209440"/>
                </a:lnTo>
                <a:lnTo>
                  <a:pt x="4007" y="256569"/>
                </a:lnTo>
                <a:lnTo>
                  <a:pt x="0" y="306253"/>
                </a:lnTo>
                <a:lnTo>
                  <a:pt x="0" y="10436930"/>
                </a:lnTo>
                <a:lnTo>
                  <a:pt x="4007" y="10486614"/>
                </a:lnTo>
                <a:lnTo>
                  <a:pt x="15609" y="10533743"/>
                </a:lnTo>
                <a:lnTo>
                  <a:pt x="34177" y="10577686"/>
                </a:lnTo>
                <a:lnTo>
                  <a:pt x="59079" y="10617814"/>
                </a:lnTo>
                <a:lnTo>
                  <a:pt x="89686" y="10653497"/>
                </a:lnTo>
                <a:lnTo>
                  <a:pt x="125369" y="10684104"/>
                </a:lnTo>
                <a:lnTo>
                  <a:pt x="165497" y="10709007"/>
                </a:lnTo>
                <a:lnTo>
                  <a:pt x="209440" y="10727574"/>
                </a:lnTo>
                <a:lnTo>
                  <a:pt x="256569" y="10739176"/>
                </a:lnTo>
                <a:lnTo>
                  <a:pt x="306253" y="10743184"/>
                </a:lnTo>
                <a:lnTo>
                  <a:pt x="6292875" y="10743184"/>
                </a:lnTo>
                <a:lnTo>
                  <a:pt x="6342559" y="10739176"/>
                </a:lnTo>
                <a:lnTo>
                  <a:pt x="6389688" y="10727574"/>
                </a:lnTo>
                <a:lnTo>
                  <a:pt x="6433631" y="10709007"/>
                </a:lnTo>
                <a:lnTo>
                  <a:pt x="6473759" y="10684104"/>
                </a:lnTo>
                <a:lnTo>
                  <a:pt x="6509442" y="10653497"/>
                </a:lnTo>
                <a:lnTo>
                  <a:pt x="6540049" y="10617814"/>
                </a:lnTo>
                <a:lnTo>
                  <a:pt x="6564951" y="10577686"/>
                </a:lnTo>
                <a:lnTo>
                  <a:pt x="6583519" y="10533743"/>
                </a:lnTo>
                <a:lnTo>
                  <a:pt x="6595121" y="10486614"/>
                </a:lnTo>
                <a:lnTo>
                  <a:pt x="6599129" y="10436930"/>
                </a:lnTo>
                <a:lnTo>
                  <a:pt x="6599129" y="306253"/>
                </a:lnTo>
                <a:lnTo>
                  <a:pt x="6595121" y="256569"/>
                </a:lnTo>
                <a:lnTo>
                  <a:pt x="6583519" y="209440"/>
                </a:lnTo>
                <a:lnTo>
                  <a:pt x="6564951" y="165497"/>
                </a:lnTo>
                <a:lnTo>
                  <a:pt x="6540049" y="125369"/>
                </a:lnTo>
                <a:lnTo>
                  <a:pt x="6509442" y="89686"/>
                </a:lnTo>
                <a:lnTo>
                  <a:pt x="6473759" y="59079"/>
                </a:lnTo>
                <a:lnTo>
                  <a:pt x="6433631" y="34177"/>
                </a:lnTo>
                <a:lnTo>
                  <a:pt x="6389688" y="15609"/>
                </a:lnTo>
                <a:lnTo>
                  <a:pt x="6342559" y="4007"/>
                </a:lnTo>
                <a:lnTo>
                  <a:pt x="6292875" y="0"/>
                </a:lnTo>
                <a:close/>
              </a:path>
            </a:pathLst>
          </a:custGeom>
          <a:solidFill>
            <a:srgbClr val="CCE9AC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 txBox="1"/>
          <p:nvPr/>
        </p:nvSpPr>
        <p:spPr>
          <a:xfrm>
            <a:off x="4909031" y="1257539"/>
            <a:ext cx="2881523" cy="4756377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dirty="0">
                <a:solidFill>
                  <a:srgbClr val="1F1F1F"/>
                </a:solidFill>
                <a:latin typeface="Arial"/>
                <a:cs typeface="Arial"/>
              </a:rPr>
              <a:t>Патогенетическое</a:t>
            </a:r>
            <a:endParaRPr sz="1735">
              <a:latin typeface="Arial"/>
              <a:cs typeface="Arial"/>
            </a:endParaRPr>
          </a:p>
          <a:p>
            <a:pPr marL="176260" marR="471250" indent="-170446">
              <a:lnSpc>
                <a:spcPct val="99600"/>
              </a:lnSpc>
              <a:spcBef>
                <a:spcPts val="496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достаточное количество 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жидкости; при</a:t>
            </a:r>
            <a:r>
              <a:rPr sz="1398" spc="-6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выраженной  интоксикации показаны  энтеросорбенты</a:t>
            </a:r>
            <a:endParaRPr sz="1398">
              <a:latin typeface="Arial"/>
              <a:cs typeface="Arial"/>
            </a:endParaRPr>
          </a:p>
          <a:p>
            <a:pPr marL="176260" marR="36109" indent="-170446">
              <a:lnSpc>
                <a:spcPts val="1672"/>
              </a:lnSpc>
              <a:spcBef>
                <a:spcPts val="576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инфузионная терапия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под 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контролем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состояния у 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пациентов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в тяжелом</a:t>
            </a:r>
            <a:r>
              <a:rPr sz="1398" spc="-6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состоянии  (с</a:t>
            </a:r>
            <a:r>
              <a:rPr sz="1398" spc="-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осторожностью)</a:t>
            </a:r>
            <a:endParaRPr sz="1398">
              <a:latin typeface="Arial"/>
              <a:cs typeface="Arial"/>
            </a:endParaRPr>
          </a:p>
          <a:p>
            <a:pPr marL="176260" marR="115670" indent="-170446">
              <a:lnSpc>
                <a:spcPts val="1672"/>
              </a:lnSpc>
              <a:spcBef>
                <a:spcPts val="513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для профилактики отека мозга,  легких целесообразно  проводить инфузионную  терапию на фоне  форсированного</a:t>
            </a:r>
            <a:r>
              <a:rPr sz="1398" spc="-2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диуреза</a:t>
            </a:r>
            <a:endParaRPr sz="1398">
              <a:latin typeface="Arial"/>
              <a:cs typeface="Arial"/>
            </a:endParaRPr>
          </a:p>
          <a:p>
            <a:pPr marL="176260" marR="194314" indent="-170446">
              <a:lnSpc>
                <a:spcPts val="1672"/>
              </a:lnSpc>
              <a:spcBef>
                <a:spcPts val="513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мукоактивные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препараты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  целью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улучшения</a:t>
            </a:r>
            <a:r>
              <a:rPr sz="1398" spc="-5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отхождения  мокроты</a:t>
            </a:r>
            <a:endParaRPr sz="1398">
              <a:latin typeface="Arial"/>
              <a:cs typeface="Arial"/>
            </a:endParaRPr>
          </a:p>
          <a:p>
            <a:pPr marL="176260" marR="2448" indent="-170446">
              <a:lnSpc>
                <a:spcPts val="1672"/>
              </a:lnSpc>
              <a:spcBef>
                <a:spcPts val="516"/>
              </a:spcBef>
              <a:buClr>
                <a:srgbClr val="00AF5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бронхолитическая  ингаляционная терапия  бронхообструктивного</a:t>
            </a:r>
            <a:r>
              <a:rPr sz="1398" spc="-5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синдрома</a:t>
            </a:r>
            <a:endParaRPr sz="1398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101</a:t>
            </a:fld>
            <a:endParaRPr sz="120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7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754" y="500063"/>
            <a:ext cx="10515600" cy="871538"/>
          </a:xfrm>
        </p:spPr>
        <p:txBody>
          <a:bodyPr/>
          <a:lstStyle/>
          <a:p>
            <a:r>
              <a:rPr lang="ru-RU" dirty="0" smtClean="0"/>
              <a:t>Рекомендации из ВКР 10,11 версии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371600"/>
            <a:ext cx="10996749" cy="525126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Лечение COVID-19 в соответствии с протоколами настоящих рекомендаций</a:t>
            </a:r>
            <a:br>
              <a:rPr lang="ru-RU" dirty="0"/>
            </a:br>
            <a:r>
              <a:rPr lang="ru-RU" dirty="0"/>
              <a:t>проводится в подтвержденных и вероятных случаях заболевания.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качестве противовирусной терапии детей с COVID-19 в случаях заболеваний среднетяжелой и легкой степени тяжести рекомендуются препараты ИФН-α, при тяжелой степени тяжести используется внутривенные иммуноглобулины. </a:t>
            </a:r>
          </a:p>
          <a:p>
            <a:r>
              <a:rPr lang="ru-RU" dirty="0"/>
              <a:t>Интерферон-альфа может снизить вирусную нагрузку на начальных стадиях болезни, облегчить симптомы и уменьшить длительность болезни. Исследования в КНР у детей показали возможность более длительного выделения вируса с фекалиями, чем из верхних дыхательных путей (до 28 против 14 дней). Поэтому обоснованно применение препаратов ИФН-α в свечах, особенно с антиоксидантами, которые обеспечивают системное действие препарата, могут способствовать сокращению периода выделения вируса SARS-CoV-2 с фекалиями. </a:t>
            </a:r>
          </a:p>
          <a:p>
            <a:r>
              <a:rPr lang="ru-RU" dirty="0" err="1"/>
              <a:t>Умифеновир</a:t>
            </a:r>
            <a:r>
              <a:rPr lang="ru-RU" dirty="0"/>
              <a:t> применяется у пациентов с COVID-19, однако отсутствуют доказательства его эффективности и безопасности. У детей возможно применение препарата в возрасте старше 6 лет. </a:t>
            </a:r>
          </a:p>
          <a:p>
            <a:r>
              <a:rPr lang="ru-RU" dirty="0"/>
              <a:t>Антибактериальная терапия показана при наличии признаков присоединения к инфекции COVID-19 бактериальной инфекции. </a:t>
            </a:r>
          </a:p>
          <a:p>
            <a:r>
              <a:rPr lang="ru-RU" dirty="0"/>
              <a:t>Выздоровление у детей преимущественно происходит в течение 1-2 недель. </a:t>
            </a:r>
          </a:p>
        </p:txBody>
      </p:sp>
    </p:spTree>
    <p:extLst>
      <p:ext uri="{BB962C8B-B14F-4D97-AF65-F5344CB8AC3E}">
        <p14:creationId xmlns:p14="http://schemas.microsoft.com/office/powerpoint/2010/main" val="12226160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017578" y="688277"/>
            <a:ext cx="5093679" cy="3592934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ru-RU"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ЛЕЧЕНИЕ</a:t>
            </a:r>
            <a:r>
              <a:rPr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 </a:t>
            </a:r>
            <a:r>
              <a:rPr lang="en-US" sz="2456" b="1" spc="5" dirty="0">
                <a:solidFill>
                  <a:srgbClr val="353535"/>
                </a:solidFill>
                <a:latin typeface="Helvetica" pitchFamily="2" charset="0"/>
                <a:cs typeface="Arial"/>
              </a:rPr>
              <a:t>COVID-19</a:t>
            </a:r>
          </a:p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endParaRPr lang="en-US" sz="2456" b="1" spc="5" dirty="0">
              <a:solidFill>
                <a:srgbClr val="353535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«</a:t>
            </a:r>
            <a:r>
              <a:rPr lang="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В</a:t>
            </a:r>
            <a:r>
              <a:rPr lang="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настоящее время следует выделить несколько препаратов, которые могут быть использованы при лечении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COVID-19.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К ним относятся препараты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фавипиравир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ремдесивир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умифеновир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гидроксихлорохин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,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интерферон-альфа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». </a:t>
            </a:r>
          </a:p>
          <a:p>
            <a:endParaRPr lang="ru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endParaRPr lang="ru" dirty="0"/>
          </a:p>
          <a:p>
            <a:r>
              <a:rPr lang="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 </a:t>
            </a:r>
            <a:endParaRPr lang="ru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endParaRPr lang="ru" sz="20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13D869E3-419E-5D48-B2C2-A023AE38B466}"/>
              </a:ext>
            </a:extLst>
          </p:cNvPr>
          <p:cNvSpPr txBox="1"/>
          <p:nvPr/>
        </p:nvSpPr>
        <p:spPr>
          <a:xfrm>
            <a:off x="2064611" y="5827105"/>
            <a:ext cx="3016134" cy="682441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 defTabSz="415869">
              <a:spcBef>
                <a:spcPts val="55"/>
              </a:spcBef>
            </a:pPr>
            <a:r>
              <a:rPr lang="ru-RU" sz="1137" spc="5" dirty="0">
                <a:solidFill>
                  <a:srgbClr val="565656"/>
                </a:solidFill>
                <a:latin typeface="Arial"/>
                <a:cs typeface="Arial"/>
              </a:rPr>
              <a:t>ИЗВЛЕЧЕНИЕ ИЗ</a:t>
            </a:r>
            <a:endParaRPr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ВРЕМЕННЫХ </a:t>
            </a:r>
            <a:r>
              <a:rPr lang="ru-RU" sz="1137" b="1" spc="2" dirty="0">
                <a:solidFill>
                  <a:srgbClr val="565656"/>
                </a:solidFill>
                <a:latin typeface="Arial"/>
                <a:cs typeface="Arial"/>
              </a:rPr>
              <a:t>МЕТОДИЧЕСКИХ</a:t>
            </a:r>
            <a:r>
              <a:rPr lang="ru-RU" sz="1137" b="1" spc="48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РЕКОМЕНДАЦИЙ</a:t>
            </a:r>
            <a:endParaRPr lang="ru-RU"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978" spc="2" dirty="0">
                <a:solidFill>
                  <a:srgbClr val="565656"/>
                </a:solidFill>
                <a:latin typeface="Arial"/>
                <a:cs typeface="Arial"/>
              </a:rPr>
              <a:t>МИНЗДРАВА РОССИИ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ВЕР. 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10</a:t>
            </a:r>
            <a:r>
              <a:rPr lang="ru-RU" sz="978" spc="-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(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08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02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.202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)</a:t>
            </a:r>
            <a:endParaRPr lang="ru-RU" sz="97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90ECD4C-13F1-FB4F-9B46-FB11B29C2FE7}"/>
              </a:ext>
            </a:extLst>
          </p:cNvPr>
          <p:cNvSpPr/>
          <p:nvPr/>
        </p:nvSpPr>
        <p:spPr>
          <a:xfrm>
            <a:off x="2017577" y="5827105"/>
            <a:ext cx="45719" cy="682441"/>
          </a:xfrm>
          <a:custGeom>
            <a:avLst/>
            <a:gdLst/>
            <a:ahLst/>
            <a:cxnLst/>
            <a:rect l="l" t="t" r="r" b="b"/>
            <a:pathLst>
              <a:path h="1038859">
                <a:moveTo>
                  <a:pt x="0" y="0"/>
                </a:moveTo>
                <a:lnTo>
                  <a:pt x="0" y="1038649"/>
                </a:lnTo>
              </a:path>
            </a:pathLst>
          </a:custGeom>
          <a:ln w="11003">
            <a:solidFill>
              <a:srgbClr val="FD1C1D"/>
            </a:solidFill>
          </a:ln>
        </p:spPr>
        <p:txBody>
          <a:bodyPr wrap="square" lIns="0" tIns="0" rIns="0" bIns="0" rtlCol="0"/>
          <a:lstStyle/>
          <a:p>
            <a:pPr defTabSz="415869"/>
            <a:endParaRPr sz="819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46CF2E-C6DB-DE42-8E8F-B38527A2D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56" y="780836"/>
            <a:ext cx="3556744" cy="50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183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017578" y="688277"/>
            <a:ext cx="5093679" cy="4524856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ru-RU"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ЛЕЧЕНИЕ</a:t>
            </a:r>
            <a:r>
              <a:rPr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 </a:t>
            </a:r>
            <a:endParaRPr lang="ru-RU" sz="2456" b="1" spc="2" dirty="0">
              <a:solidFill>
                <a:srgbClr val="D20001"/>
              </a:solidFill>
              <a:latin typeface="Helvetica" pitchFamily="2" charset="0"/>
              <a:cs typeface="Arial"/>
            </a:endParaRPr>
          </a:p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en-US" sz="2456" b="1" spc="5" dirty="0">
                <a:solidFill>
                  <a:srgbClr val="353535"/>
                </a:solidFill>
                <a:latin typeface="Helvetica" pitchFamily="2" charset="0"/>
                <a:cs typeface="Arial"/>
              </a:rPr>
              <a:t>COVID-19</a:t>
            </a:r>
            <a:r>
              <a:rPr lang="ru-RU" sz="2456" b="1" spc="5" dirty="0">
                <a:solidFill>
                  <a:srgbClr val="353535"/>
                </a:solidFill>
                <a:latin typeface="Helvetica" pitchFamily="2" charset="0"/>
                <a:cs typeface="Arial"/>
              </a:rPr>
              <a:t> У ВЗРОСЛЫХ</a:t>
            </a:r>
            <a:endParaRPr lang="en-US" sz="2456" b="1" spc="5" dirty="0">
              <a:solidFill>
                <a:srgbClr val="353535"/>
              </a:solidFill>
              <a:latin typeface="Helvetica" pitchFamily="2" charset="0"/>
              <a:cs typeface="Arial"/>
            </a:endParaRPr>
          </a:p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endParaRPr lang="en-US" sz="2456" b="1" spc="5" dirty="0">
              <a:solidFill>
                <a:srgbClr val="353535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«</a:t>
            </a:r>
            <a:r>
              <a:rPr lang="ru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Рекомбинантный интерферон альфа-2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*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(</a:t>
            </a:r>
            <a:r>
              <a:rPr lang="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ИФН-</a:t>
            </a:r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α2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b) </a:t>
            </a:r>
            <a:r>
              <a:rPr lang="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для интраназального введения обладает иммуномодулирующим, противовоспалительным ипротивовирусным действием. Механизм действия основан на предотвращении репликации вирусов, попадающих в организм через дыхательные пути.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Беременным назначают только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рекомбинантныи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̆ ИФН-</a:t>
            </a:r>
            <a:r>
              <a:rPr lang="el-GR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α2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» </a:t>
            </a:r>
          </a:p>
          <a:p>
            <a:endParaRPr lang="ru" dirty="0"/>
          </a:p>
          <a:p>
            <a:r>
              <a:rPr lang="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 </a:t>
            </a:r>
            <a:endParaRPr lang="ru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*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включая гель и мазь</a:t>
            </a:r>
            <a:endParaRPr lang="ru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2E5202-C4B1-9849-83F0-E4654F49B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56" y="780836"/>
            <a:ext cx="3556744" cy="5019644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A2F0C2A7-BFA0-C542-9F1B-C218A02B6C4F}"/>
              </a:ext>
            </a:extLst>
          </p:cNvPr>
          <p:cNvSpPr txBox="1"/>
          <p:nvPr/>
        </p:nvSpPr>
        <p:spPr>
          <a:xfrm>
            <a:off x="2064611" y="5827105"/>
            <a:ext cx="3016134" cy="682441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 defTabSz="415869">
              <a:spcBef>
                <a:spcPts val="55"/>
              </a:spcBef>
            </a:pPr>
            <a:r>
              <a:rPr lang="ru-RU" sz="1137" spc="5" dirty="0">
                <a:solidFill>
                  <a:srgbClr val="565656"/>
                </a:solidFill>
                <a:latin typeface="Arial"/>
                <a:cs typeface="Arial"/>
              </a:rPr>
              <a:t>ИЗВЛЕЧЕНИЕ ИЗ</a:t>
            </a:r>
            <a:endParaRPr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ВРЕМЕННЫХ </a:t>
            </a:r>
            <a:r>
              <a:rPr lang="ru-RU" sz="1137" b="1" spc="2" dirty="0">
                <a:solidFill>
                  <a:srgbClr val="565656"/>
                </a:solidFill>
                <a:latin typeface="Arial"/>
                <a:cs typeface="Arial"/>
              </a:rPr>
              <a:t>МЕТОДИЧЕСКИХ</a:t>
            </a:r>
            <a:r>
              <a:rPr lang="ru-RU" sz="1137" b="1" spc="48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РЕКОМЕНДАЦИЙ</a:t>
            </a:r>
            <a:endParaRPr lang="ru-RU"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978" spc="2" dirty="0">
                <a:solidFill>
                  <a:srgbClr val="565656"/>
                </a:solidFill>
                <a:latin typeface="Arial"/>
                <a:cs typeface="Arial"/>
              </a:rPr>
              <a:t>МИНЗДРАВА РОССИИ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ВЕР. 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10</a:t>
            </a:r>
            <a:r>
              <a:rPr lang="ru-RU" sz="978" spc="-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(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08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02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.202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)</a:t>
            </a:r>
            <a:endParaRPr lang="ru-RU" sz="97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18DA8C77-849C-714B-9B70-E41D45420506}"/>
              </a:ext>
            </a:extLst>
          </p:cNvPr>
          <p:cNvSpPr/>
          <p:nvPr/>
        </p:nvSpPr>
        <p:spPr>
          <a:xfrm>
            <a:off x="2017577" y="5827105"/>
            <a:ext cx="45719" cy="682441"/>
          </a:xfrm>
          <a:custGeom>
            <a:avLst/>
            <a:gdLst/>
            <a:ahLst/>
            <a:cxnLst/>
            <a:rect l="l" t="t" r="r" b="b"/>
            <a:pathLst>
              <a:path h="1038859">
                <a:moveTo>
                  <a:pt x="0" y="0"/>
                </a:moveTo>
                <a:lnTo>
                  <a:pt x="0" y="1038649"/>
                </a:lnTo>
              </a:path>
            </a:pathLst>
          </a:custGeom>
          <a:ln w="11003">
            <a:solidFill>
              <a:srgbClr val="FD1C1D"/>
            </a:solidFill>
          </a:ln>
        </p:spPr>
        <p:txBody>
          <a:bodyPr wrap="square" lIns="0" tIns="0" rIns="0" bIns="0" rtlCol="0"/>
          <a:lstStyle/>
          <a:p>
            <a:pPr defTabSz="415869"/>
            <a:endParaRPr sz="81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5809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017578" y="688278"/>
            <a:ext cx="4890081" cy="3355305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ru-RU"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ЛЕЧЕНИЕ</a:t>
            </a:r>
            <a:r>
              <a:rPr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 </a:t>
            </a:r>
            <a:endParaRPr lang="ru-RU" sz="2456" b="1" spc="2" dirty="0">
              <a:solidFill>
                <a:srgbClr val="D20001"/>
              </a:solidFill>
              <a:latin typeface="Helvetica" pitchFamily="2" charset="0"/>
              <a:cs typeface="Arial"/>
            </a:endParaRPr>
          </a:p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en-US" sz="2456" b="1" spc="5" dirty="0">
                <a:solidFill>
                  <a:srgbClr val="353535"/>
                </a:solidFill>
                <a:latin typeface="Helvetica" pitchFamily="2" charset="0"/>
                <a:cs typeface="Arial"/>
              </a:rPr>
              <a:t>COVID-19</a:t>
            </a:r>
            <a:r>
              <a:rPr lang="ru-RU" sz="2456" b="1" spc="5" dirty="0">
                <a:solidFill>
                  <a:srgbClr val="353535"/>
                </a:solidFill>
                <a:latin typeface="Helvetica" pitchFamily="2" charset="0"/>
                <a:cs typeface="Arial"/>
              </a:rPr>
              <a:t> У БЕРЕМЕННЫХ</a:t>
            </a:r>
            <a:endParaRPr lang="en-US" sz="2456" b="1" spc="5" dirty="0">
              <a:solidFill>
                <a:srgbClr val="353535"/>
              </a:solidFill>
              <a:latin typeface="Helvetica" pitchFamily="2" charset="0"/>
              <a:cs typeface="Arial"/>
            </a:endParaRPr>
          </a:p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endParaRPr lang="en-US" sz="2456" b="1" spc="5" dirty="0">
              <a:solidFill>
                <a:srgbClr val="353535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Этиотропное лечение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COVID-19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женщин в период беременности и кормления грудью в настоящее время не разработано, однако в качестве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этиотропнои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̆ терапии возможно назначение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противовирусных препаратов с учетом их эффективности против 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COVID-19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по жизненным показаниям. В остальных случаях следует учитывать их безопасность при беременности и в период грудного вскармливания».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6BD7DC6-7F20-CE4C-B9A4-71BE3C0C3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56" y="780836"/>
            <a:ext cx="3556744" cy="5019644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D2E3DCA7-FB5F-E74A-83A2-4BD105BF0040}"/>
              </a:ext>
            </a:extLst>
          </p:cNvPr>
          <p:cNvSpPr txBox="1"/>
          <p:nvPr/>
        </p:nvSpPr>
        <p:spPr>
          <a:xfrm>
            <a:off x="2064611" y="5827105"/>
            <a:ext cx="3016134" cy="682441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 defTabSz="415869">
              <a:spcBef>
                <a:spcPts val="55"/>
              </a:spcBef>
            </a:pPr>
            <a:r>
              <a:rPr lang="ru-RU" sz="1137" spc="5" dirty="0">
                <a:solidFill>
                  <a:srgbClr val="565656"/>
                </a:solidFill>
                <a:latin typeface="Arial"/>
                <a:cs typeface="Arial"/>
              </a:rPr>
              <a:t>ИЗВЛЕЧЕНИЕ ИЗ</a:t>
            </a:r>
            <a:endParaRPr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ВРЕМЕННЫХ </a:t>
            </a:r>
            <a:r>
              <a:rPr lang="ru-RU" sz="1137" b="1" spc="2" dirty="0">
                <a:solidFill>
                  <a:srgbClr val="565656"/>
                </a:solidFill>
                <a:latin typeface="Arial"/>
                <a:cs typeface="Arial"/>
              </a:rPr>
              <a:t>МЕТОДИЧЕСКИХ</a:t>
            </a:r>
            <a:r>
              <a:rPr lang="ru-RU" sz="1137" b="1" spc="48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РЕКОМЕНДАЦИЙ</a:t>
            </a:r>
            <a:endParaRPr lang="ru-RU"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978" spc="2" dirty="0">
                <a:solidFill>
                  <a:srgbClr val="565656"/>
                </a:solidFill>
                <a:latin typeface="Arial"/>
                <a:cs typeface="Arial"/>
              </a:rPr>
              <a:t>МИНЗДРАВА РОССИИ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ВЕР. 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10</a:t>
            </a:r>
            <a:r>
              <a:rPr lang="ru-RU" sz="978" spc="-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(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08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02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.202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)</a:t>
            </a:r>
            <a:endParaRPr lang="ru-RU" sz="97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74F41B76-1549-624B-93BA-55214DF215E1}"/>
              </a:ext>
            </a:extLst>
          </p:cNvPr>
          <p:cNvSpPr/>
          <p:nvPr/>
        </p:nvSpPr>
        <p:spPr>
          <a:xfrm>
            <a:off x="2017577" y="5827105"/>
            <a:ext cx="45719" cy="682441"/>
          </a:xfrm>
          <a:custGeom>
            <a:avLst/>
            <a:gdLst/>
            <a:ahLst/>
            <a:cxnLst/>
            <a:rect l="l" t="t" r="r" b="b"/>
            <a:pathLst>
              <a:path h="1038859">
                <a:moveTo>
                  <a:pt x="0" y="0"/>
                </a:moveTo>
                <a:lnTo>
                  <a:pt x="0" y="1038649"/>
                </a:lnTo>
              </a:path>
            </a:pathLst>
          </a:custGeom>
          <a:ln w="11003">
            <a:solidFill>
              <a:srgbClr val="FD1C1D"/>
            </a:solidFill>
          </a:ln>
        </p:spPr>
        <p:txBody>
          <a:bodyPr wrap="square" lIns="0" tIns="0" rIns="0" bIns="0" rtlCol="0"/>
          <a:lstStyle/>
          <a:p>
            <a:pPr defTabSz="415869"/>
            <a:endParaRPr sz="81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99516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017578" y="688277"/>
            <a:ext cx="4757548" cy="3109084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ru-RU"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ЛЕЧЕНИЕ</a:t>
            </a:r>
            <a:r>
              <a:rPr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 </a:t>
            </a:r>
            <a:endParaRPr lang="ru-RU" sz="2456" b="1" spc="2" dirty="0">
              <a:solidFill>
                <a:srgbClr val="D20001"/>
              </a:solidFill>
              <a:latin typeface="Helvetica" pitchFamily="2" charset="0"/>
              <a:cs typeface="Arial"/>
            </a:endParaRPr>
          </a:p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en-US" sz="2456" b="1" spc="5" dirty="0">
                <a:solidFill>
                  <a:srgbClr val="353535"/>
                </a:solidFill>
                <a:latin typeface="Helvetica" pitchFamily="2" charset="0"/>
                <a:cs typeface="Arial"/>
              </a:rPr>
              <a:t>COVID-19</a:t>
            </a:r>
            <a:r>
              <a:rPr lang="ru-RU" sz="2456" b="1" spc="5" dirty="0">
                <a:solidFill>
                  <a:srgbClr val="353535"/>
                </a:solidFill>
                <a:latin typeface="Helvetica" pitchFamily="2" charset="0"/>
                <a:cs typeface="Arial"/>
              </a:rPr>
              <a:t> У ДЕТЕЙ</a:t>
            </a:r>
            <a:endParaRPr lang="en-US" sz="2456" b="1" spc="5" dirty="0">
              <a:solidFill>
                <a:srgbClr val="353535"/>
              </a:solidFill>
              <a:latin typeface="Helvetica" pitchFamily="2" charset="0"/>
              <a:cs typeface="Arial"/>
            </a:endParaRPr>
          </a:p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endParaRPr lang="en-US" b="1" spc="5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В качестве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противовируснои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̆ терапии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детеи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̆ с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COVID-19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в случаях заболеваний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среднетяжелои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̆ 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легкои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̆ степени тяжести рекомендуются препараты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ИФН-</a:t>
            </a:r>
            <a:r>
              <a:rPr lang="el-GR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α</a:t>
            </a:r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,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при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тяжелои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̆ степени тяжести используется внутривенные иммуноглобулины</a:t>
            </a:r>
            <a:r>
              <a:rPr lang="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». </a:t>
            </a:r>
          </a:p>
          <a:p>
            <a:endParaRPr lang="ru" sz="2000" dirty="0"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56A0AF-CD55-2C47-8BF5-F8A43ACED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56" y="780836"/>
            <a:ext cx="3556744" cy="5019644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C7728F95-2F69-6942-88F3-488B5ADA173F}"/>
              </a:ext>
            </a:extLst>
          </p:cNvPr>
          <p:cNvSpPr txBox="1"/>
          <p:nvPr/>
        </p:nvSpPr>
        <p:spPr>
          <a:xfrm>
            <a:off x="2064611" y="5827105"/>
            <a:ext cx="3016134" cy="682441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 defTabSz="415869">
              <a:spcBef>
                <a:spcPts val="55"/>
              </a:spcBef>
            </a:pPr>
            <a:r>
              <a:rPr lang="ru-RU" sz="1137" spc="5" dirty="0">
                <a:solidFill>
                  <a:srgbClr val="565656"/>
                </a:solidFill>
                <a:latin typeface="Arial"/>
                <a:cs typeface="Arial"/>
              </a:rPr>
              <a:t>ИЗВЛЕЧЕНИЕ ИЗ</a:t>
            </a:r>
            <a:endParaRPr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ВРЕМЕННЫХ </a:t>
            </a:r>
            <a:r>
              <a:rPr lang="ru-RU" sz="1137" b="1" spc="2" dirty="0">
                <a:solidFill>
                  <a:srgbClr val="565656"/>
                </a:solidFill>
                <a:latin typeface="Arial"/>
                <a:cs typeface="Arial"/>
              </a:rPr>
              <a:t>МЕТОДИЧЕСКИХ</a:t>
            </a:r>
            <a:r>
              <a:rPr lang="ru-RU" sz="1137" b="1" spc="48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РЕКОМЕНДАЦИЙ</a:t>
            </a:r>
            <a:endParaRPr lang="ru-RU"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978" spc="2" dirty="0">
                <a:solidFill>
                  <a:srgbClr val="565656"/>
                </a:solidFill>
                <a:latin typeface="Arial"/>
                <a:cs typeface="Arial"/>
              </a:rPr>
              <a:t>МИНЗДРАВА РОССИИ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ВЕР. 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10</a:t>
            </a:r>
            <a:r>
              <a:rPr lang="ru-RU" sz="978" spc="-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(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08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02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.202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)</a:t>
            </a:r>
            <a:endParaRPr lang="ru-RU" sz="97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37760380-3AE8-EA4A-A1C6-320A06B858A9}"/>
              </a:ext>
            </a:extLst>
          </p:cNvPr>
          <p:cNvSpPr/>
          <p:nvPr/>
        </p:nvSpPr>
        <p:spPr>
          <a:xfrm>
            <a:off x="2017577" y="5827105"/>
            <a:ext cx="45719" cy="682441"/>
          </a:xfrm>
          <a:custGeom>
            <a:avLst/>
            <a:gdLst/>
            <a:ahLst/>
            <a:cxnLst/>
            <a:rect l="l" t="t" r="r" b="b"/>
            <a:pathLst>
              <a:path h="1038859">
                <a:moveTo>
                  <a:pt x="0" y="0"/>
                </a:moveTo>
                <a:lnTo>
                  <a:pt x="0" y="1038649"/>
                </a:lnTo>
              </a:path>
            </a:pathLst>
          </a:custGeom>
          <a:ln w="11003">
            <a:solidFill>
              <a:srgbClr val="FD1C1D"/>
            </a:solidFill>
          </a:ln>
        </p:spPr>
        <p:txBody>
          <a:bodyPr wrap="square" lIns="0" tIns="0" rIns="0" bIns="0" rtlCol="0"/>
          <a:lstStyle/>
          <a:p>
            <a:pPr defTabSz="415869"/>
            <a:endParaRPr sz="81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53279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017578" y="688278"/>
            <a:ext cx="4906008" cy="4762485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ru-RU"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ЛЕЧЕНИЕ</a:t>
            </a:r>
            <a:r>
              <a:rPr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 </a:t>
            </a:r>
            <a:endParaRPr lang="ru-RU" sz="2456" b="1" spc="2" dirty="0">
              <a:solidFill>
                <a:srgbClr val="D20001"/>
              </a:solidFill>
              <a:latin typeface="Helvetica" pitchFamily="2" charset="0"/>
              <a:cs typeface="Arial"/>
            </a:endParaRPr>
          </a:p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en-US" sz="2456" b="1" spc="5" dirty="0">
                <a:solidFill>
                  <a:srgbClr val="353535"/>
                </a:solidFill>
                <a:latin typeface="Helvetica" pitchFamily="2" charset="0"/>
                <a:cs typeface="Arial"/>
              </a:rPr>
              <a:t>COVID-19</a:t>
            </a:r>
            <a:r>
              <a:rPr lang="ru-RU" sz="2456" b="1" spc="5" dirty="0">
                <a:solidFill>
                  <a:srgbClr val="353535"/>
                </a:solidFill>
                <a:latin typeface="Helvetica" pitchFamily="2" charset="0"/>
                <a:cs typeface="Arial"/>
              </a:rPr>
              <a:t> У ДЕТЕЙ</a:t>
            </a:r>
            <a:endParaRPr lang="en-US" sz="2456" b="1" spc="5" dirty="0">
              <a:solidFill>
                <a:srgbClr val="353535"/>
              </a:solidFill>
              <a:latin typeface="Helvetica" pitchFamily="2" charset="0"/>
              <a:cs typeface="Arial"/>
            </a:endParaRPr>
          </a:p>
          <a:p>
            <a:r>
              <a:rPr lang="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«</a:t>
            </a:r>
            <a:r>
              <a:rPr lang="ru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Интерферон-альфа</a:t>
            </a:r>
            <a:r>
              <a:rPr lang="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 может снизить вирусную нагрузку на начальных стадиях болезни, облегчить симптомы и уменьшить длительность болезни. </a:t>
            </a:r>
          </a:p>
          <a:p>
            <a:endParaRPr lang="ru" sz="16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r>
              <a:rPr lang="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Исследования в КНР у детей показали возможность более длительного выделения вируса с фекалиями, чем из верхних дыхательных путей (до 28 против 14 дней). </a:t>
            </a:r>
          </a:p>
          <a:p>
            <a:endParaRPr lang="ru" sz="16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r>
              <a:rPr lang="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Поэтому обоснованно </a:t>
            </a:r>
            <a:r>
              <a:rPr lang="ru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применение препаратов ИФН-</a:t>
            </a:r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α </a:t>
            </a:r>
            <a:r>
              <a:rPr lang="ru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в свечах, особенно с антиоксидантами</a:t>
            </a:r>
            <a:r>
              <a:rPr lang="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, которые обеспечивают системное действие препарата, могут способствовать сокращению периода выделения вируса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SARS-CoV-2 </a:t>
            </a:r>
            <a:r>
              <a:rPr lang="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с фекалиями». </a:t>
            </a:r>
          </a:p>
          <a:p>
            <a:endParaRPr lang="ru" sz="2000" dirty="0"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8D462C7-A55C-1244-A9B8-A59AC4476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56" y="780836"/>
            <a:ext cx="3556744" cy="5019644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D6246393-7A19-174F-ABD3-07665D2809F1}"/>
              </a:ext>
            </a:extLst>
          </p:cNvPr>
          <p:cNvSpPr txBox="1"/>
          <p:nvPr/>
        </p:nvSpPr>
        <p:spPr>
          <a:xfrm>
            <a:off x="2064611" y="5827105"/>
            <a:ext cx="3016134" cy="682441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 defTabSz="415869">
              <a:spcBef>
                <a:spcPts val="55"/>
              </a:spcBef>
            </a:pPr>
            <a:r>
              <a:rPr lang="ru-RU" sz="1137" spc="5" dirty="0">
                <a:solidFill>
                  <a:srgbClr val="565656"/>
                </a:solidFill>
                <a:latin typeface="Arial"/>
                <a:cs typeface="Arial"/>
              </a:rPr>
              <a:t>ИЗВЛЕЧЕНИЕ ИЗ</a:t>
            </a:r>
            <a:endParaRPr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ВРЕМЕННЫХ </a:t>
            </a:r>
            <a:r>
              <a:rPr lang="ru-RU" sz="1137" b="1" spc="2" dirty="0">
                <a:solidFill>
                  <a:srgbClr val="565656"/>
                </a:solidFill>
                <a:latin typeface="Arial"/>
                <a:cs typeface="Arial"/>
              </a:rPr>
              <a:t>МЕТОДИЧЕСКИХ</a:t>
            </a:r>
            <a:r>
              <a:rPr lang="ru-RU" sz="1137" b="1" spc="48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РЕКОМЕНДАЦИЙ</a:t>
            </a:r>
            <a:endParaRPr lang="ru-RU"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978" spc="2" dirty="0">
                <a:solidFill>
                  <a:srgbClr val="565656"/>
                </a:solidFill>
                <a:latin typeface="Arial"/>
                <a:cs typeface="Arial"/>
              </a:rPr>
              <a:t>МИНЗДРАВА РОССИИ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ВЕР. 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10</a:t>
            </a:r>
            <a:r>
              <a:rPr lang="ru-RU" sz="978" spc="-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(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08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02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.202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)</a:t>
            </a:r>
            <a:endParaRPr lang="ru-RU" sz="97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C3020FFF-014F-F44E-B0B8-C02B21E658CE}"/>
              </a:ext>
            </a:extLst>
          </p:cNvPr>
          <p:cNvSpPr/>
          <p:nvPr/>
        </p:nvSpPr>
        <p:spPr>
          <a:xfrm>
            <a:off x="2017577" y="5827105"/>
            <a:ext cx="45719" cy="682441"/>
          </a:xfrm>
          <a:custGeom>
            <a:avLst/>
            <a:gdLst/>
            <a:ahLst/>
            <a:cxnLst/>
            <a:rect l="l" t="t" r="r" b="b"/>
            <a:pathLst>
              <a:path h="1038859">
                <a:moveTo>
                  <a:pt x="0" y="0"/>
                </a:moveTo>
                <a:lnTo>
                  <a:pt x="0" y="1038649"/>
                </a:lnTo>
              </a:path>
            </a:pathLst>
          </a:custGeom>
          <a:ln w="11003">
            <a:solidFill>
              <a:srgbClr val="FD1C1D"/>
            </a:solidFill>
          </a:ln>
        </p:spPr>
        <p:txBody>
          <a:bodyPr wrap="square" lIns="0" tIns="0" rIns="0" bIns="0" rtlCol="0"/>
          <a:lstStyle/>
          <a:p>
            <a:pPr defTabSz="415869"/>
            <a:endParaRPr sz="81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83636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017578" y="688277"/>
            <a:ext cx="5093678" cy="3940080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ru-RU"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ЛЕЧЕНИЕ </a:t>
            </a:r>
          </a:p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en-GB" sz="2456" b="1" spc="5" dirty="0">
                <a:solidFill>
                  <a:srgbClr val="353535"/>
                </a:solidFill>
                <a:latin typeface="Helvetica" pitchFamily="2" charset="0"/>
                <a:cs typeface="Arial"/>
              </a:rPr>
              <a:t>COVID-19 </a:t>
            </a:r>
            <a:r>
              <a:rPr lang="ru-RU" sz="2456" b="1" spc="5" dirty="0">
                <a:solidFill>
                  <a:srgbClr val="353535"/>
                </a:solidFill>
                <a:latin typeface="Helvetica" pitchFamily="2" charset="0"/>
                <a:cs typeface="Arial"/>
              </a:rPr>
              <a:t>У ДЕТЕЙ</a:t>
            </a:r>
          </a:p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endParaRPr lang="en-US" sz="2456" b="1" spc="5" dirty="0">
              <a:solidFill>
                <a:srgbClr val="353535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«</a:t>
            </a:r>
            <a:r>
              <a:rPr lang="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Умифеновир применяется у пациентов с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COVID-19, </a:t>
            </a:r>
            <a:r>
              <a:rPr lang="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однако </a:t>
            </a:r>
            <a:r>
              <a:rPr lang="ru" b="1" dirty="0">
                <a:solidFill>
                  <a:srgbClr val="D30001"/>
                </a:solidFill>
                <a:latin typeface="Helvetica" pitchFamily="2" charset="0"/>
              </a:rPr>
              <a:t>отсутствуют доказательства его эффективности </a:t>
            </a:r>
            <a:r>
              <a:rPr lang="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и безопасности. У детей возможно применение препарата в возрасте </a:t>
            </a:r>
            <a:r>
              <a:rPr lang="ru" b="1" dirty="0">
                <a:solidFill>
                  <a:srgbClr val="D30001"/>
                </a:solidFill>
                <a:latin typeface="Helvetica" pitchFamily="2" charset="0"/>
              </a:rPr>
              <a:t>старше 6 лет</a:t>
            </a:r>
            <a:r>
              <a:rPr lang="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». </a:t>
            </a:r>
          </a:p>
          <a:p>
            <a:endParaRPr lang="ru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endParaRPr lang="ru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endParaRPr lang="ru" dirty="0"/>
          </a:p>
          <a:p>
            <a:r>
              <a:rPr lang="ru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 </a:t>
            </a:r>
            <a:endParaRPr lang="ru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endParaRPr lang="ru" sz="2000" dirty="0"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1DC9FC-B4E9-7043-B7AD-5EDDBF2CD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56" y="780836"/>
            <a:ext cx="3556744" cy="5019644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A11191BC-3F0B-A24C-B688-D54AD054D15F}"/>
              </a:ext>
            </a:extLst>
          </p:cNvPr>
          <p:cNvSpPr txBox="1"/>
          <p:nvPr/>
        </p:nvSpPr>
        <p:spPr>
          <a:xfrm>
            <a:off x="2064611" y="5827105"/>
            <a:ext cx="3016134" cy="682441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 defTabSz="415869">
              <a:spcBef>
                <a:spcPts val="55"/>
              </a:spcBef>
            </a:pPr>
            <a:r>
              <a:rPr lang="ru-RU" sz="1137" spc="5" dirty="0">
                <a:solidFill>
                  <a:srgbClr val="565656"/>
                </a:solidFill>
                <a:latin typeface="Arial"/>
                <a:cs typeface="Arial"/>
              </a:rPr>
              <a:t>ИЗВЛЕЧЕНИЕ ИЗ</a:t>
            </a:r>
            <a:endParaRPr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ВРЕМЕННЫХ </a:t>
            </a:r>
            <a:r>
              <a:rPr lang="ru-RU" sz="1137" b="1" spc="2" dirty="0">
                <a:solidFill>
                  <a:srgbClr val="565656"/>
                </a:solidFill>
                <a:latin typeface="Arial"/>
                <a:cs typeface="Arial"/>
              </a:rPr>
              <a:t>МЕТОДИЧЕСКИХ</a:t>
            </a:r>
            <a:r>
              <a:rPr lang="ru-RU" sz="1137" b="1" spc="48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РЕКОМЕНДАЦИЙ</a:t>
            </a:r>
            <a:endParaRPr lang="ru-RU"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978" spc="2" dirty="0">
                <a:solidFill>
                  <a:srgbClr val="565656"/>
                </a:solidFill>
                <a:latin typeface="Arial"/>
                <a:cs typeface="Arial"/>
              </a:rPr>
              <a:t>МИНЗДРАВА РОССИИ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ВЕР. 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10</a:t>
            </a:r>
            <a:r>
              <a:rPr lang="ru-RU" sz="978" spc="-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(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08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02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.202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)</a:t>
            </a:r>
            <a:endParaRPr lang="ru-RU" sz="97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0F5846F0-2BEB-7E41-804E-C7D2C26BB074}"/>
              </a:ext>
            </a:extLst>
          </p:cNvPr>
          <p:cNvSpPr/>
          <p:nvPr/>
        </p:nvSpPr>
        <p:spPr>
          <a:xfrm>
            <a:off x="2017577" y="5827105"/>
            <a:ext cx="45719" cy="682441"/>
          </a:xfrm>
          <a:custGeom>
            <a:avLst/>
            <a:gdLst/>
            <a:ahLst/>
            <a:cxnLst/>
            <a:rect l="l" t="t" r="r" b="b"/>
            <a:pathLst>
              <a:path h="1038859">
                <a:moveTo>
                  <a:pt x="0" y="0"/>
                </a:moveTo>
                <a:lnTo>
                  <a:pt x="0" y="1038649"/>
                </a:lnTo>
              </a:path>
            </a:pathLst>
          </a:custGeom>
          <a:ln w="11003">
            <a:solidFill>
              <a:srgbClr val="FD1C1D"/>
            </a:solidFill>
          </a:ln>
        </p:spPr>
        <p:txBody>
          <a:bodyPr wrap="square" lIns="0" tIns="0" rIns="0" bIns="0" rtlCol="0"/>
          <a:lstStyle/>
          <a:p>
            <a:pPr defTabSz="415869"/>
            <a:endParaRPr sz="81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6252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017578" y="688278"/>
            <a:ext cx="4876216" cy="3716045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ru-RU"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ПРОФИЛАКТИКА</a:t>
            </a:r>
            <a:r>
              <a:rPr sz="2456" b="1" spc="2" dirty="0">
                <a:solidFill>
                  <a:srgbClr val="D20001"/>
                </a:solidFill>
                <a:latin typeface="Helvetica" pitchFamily="2" charset="0"/>
                <a:cs typeface="Arial"/>
              </a:rPr>
              <a:t> </a:t>
            </a:r>
            <a:endParaRPr lang="ru-RU" sz="2456" b="1" spc="2" dirty="0">
              <a:solidFill>
                <a:srgbClr val="D20001"/>
              </a:solidFill>
              <a:latin typeface="Helvetica" pitchFamily="2" charset="0"/>
              <a:cs typeface="Arial"/>
            </a:endParaRPr>
          </a:p>
          <a:p>
            <a:pPr marL="5776" marR="2310" defTabSz="415869">
              <a:lnSpc>
                <a:spcPct val="100299"/>
              </a:lnSpc>
              <a:spcBef>
                <a:spcPts val="43"/>
              </a:spcBef>
            </a:pPr>
            <a:r>
              <a:rPr lang="en-US" sz="2456" b="1" spc="5" dirty="0">
                <a:solidFill>
                  <a:srgbClr val="353535"/>
                </a:solidFill>
                <a:latin typeface="Helvetica" pitchFamily="2" charset="0"/>
                <a:cs typeface="Arial"/>
              </a:rPr>
              <a:t>COVID-19</a:t>
            </a:r>
            <a:endParaRPr lang="en-US" sz="2456" b="1" spc="5" dirty="0">
              <a:solidFill>
                <a:srgbClr val="353535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ru" sz="1600" b="1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Для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медикаментознои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̆ профилактики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COVID-19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возможно назначение </a:t>
            </a: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интраназальных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 форм ИФН-</a:t>
            </a:r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α</a:t>
            </a:r>
            <a:r>
              <a:rPr lang="el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 (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у беременных возможно только </a:t>
            </a: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интраназальное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 введение рекомбинантного ИФН-</a:t>
            </a:r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α2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)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и/или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умифеновира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» </a:t>
            </a:r>
          </a:p>
          <a:p>
            <a:endParaRPr lang="ru-RU" sz="1600" b="1"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r>
              <a:rPr lang="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У пациентов с сахарным диабетом «…в качестве специфической профилактики рекомендовано применение препаратов </a:t>
            </a:r>
            <a:r>
              <a:rPr lang="ru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альфа-интерферона</a:t>
            </a:r>
            <a:r>
              <a:rPr lang="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». </a:t>
            </a:r>
          </a:p>
          <a:p>
            <a:endParaRPr lang="ru" sz="16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endParaRPr lang="ru" sz="16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626F02C-A61F-BD44-A3C1-8A5D750D8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56" y="780836"/>
            <a:ext cx="3556744" cy="5019644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DD65173C-CD2E-644C-B81E-F18029857CAB}"/>
              </a:ext>
            </a:extLst>
          </p:cNvPr>
          <p:cNvSpPr txBox="1"/>
          <p:nvPr/>
        </p:nvSpPr>
        <p:spPr>
          <a:xfrm>
            <a:off x="2064611" y="5827105"/>
            <a:ext cx="3016134" cy="682441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 defTabSz="415869">
              <a:spcBef>
                <a:spcPts val="55"/>
              </a:spcBef>
            </a:pPr>
            <a:r>
              <a:rPr lang="ru-RU" sz="1137" spc="5" dirty="0">
                <a:solidFill>
                  <a:srgbClr val="565656"/>
                </a:solidFill>
                <a:latin typeface="Arial"/>
                <a:cs typeface="Arial"/>
              </a:rPr>
              <a:t>ИЗВЛЕЧЕНИЕ ИЗ</a:t>
            </a:r>
            <a:endParaRPr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ВРЕМЕННЫХ </a:t>
            </a:r>
            <a:r>
              <a:rPr lang="ru-RU" sz="1137" b="1" spc="2" dirty="0">
                <a:solidFill>
                  <a:srgbClr val="565656"/>
                </a:solidFill>
                <a:latin typeface="Arial"/>
                <a:cs typeface="Arial"/>
              </a:rPr>
              <a:t>МЕТОДИЧЕСКИХ</a:t>
            </a:r>
            <a:r>
              <a:rPr lang="ru-RU" sz="1137" b="1" spc="48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1137" b="1" spc="5" dirty="0">
                <a:solidFill>
                  <a:srgbClr val="565656"/>
                </a:solidFill>
                <a:latin typeface="Arial"/>
                <a:cs typeface="Arial"/>
              </a:rPr>
              <a:t>РЕКОМЕНДАЦИЙ</a:t>
            </a:r>
            <a:endParaRPr lang="ru-RU" sz="1137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76" defTabSz="415869">
              <a:spcBef>
                <a:spcPts val="16"/>
              </a:spcBef>
            </a:pPr>
            <a:r>
              <a:rPr lang="ru-RU" sz="978" spc="2" dirty="0">
                <a:solidFill>
                  <a:srgbClr val="565656"/>
                </a:solidFill>
                <a:latin typeface="Arial"/>
                <a:cs typeface="Arial"/>
              </a:rPr>
              <a:t>МИНЗДРАВА РОССИИ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ВЕР. 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10</a:t>
            </a:r>
            <a:r>
              <a:rPr lang="ru-RU" sz="978" spc="-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(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08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02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.202</a:t>
            </a:r>
            <a:r>
              <a:rPr lang="en-US" sz="978" dirty="0">
                <a:solidFill>
                  <a:srgbClr val="565656"/>
                </a:solidFill>
                <a:latin typeface="Arial"/>
                <a:cs typeface="Arial"/>
              </a:rPr>
              <a:t>1</a:t>
            </a:r>
            <a:r>
              <a:rPr lang="ru-RU" sz="978" dirty="0">
                <a:solidFill>
                  <a:srgbClr val="565656"/>
                </a:solidFill>
                <a:latin typeface="Arial"/>
                <a:cs typeface="Arial"/>
              </a:rPr>
              <a:t>)</a:t>
            </a:r>
            <a:endParaRPr lang="ru-RU" sz="97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9E24122E-B7A6-9E40-AD71-F7E0C1A5171B}"/>
              </a:ext>
            </a:extLst>
          </p:cNvPr>
          <p:cNvSpPr/>
          <p:nvPr/>
        </p:nvSpPr>
        <p:spPr>
          <a:xfrm>
            <a:off x="2017577" y="5827105"/>
            <a:ext cx="45719" cy="682441"/>
          </a:xfrm>
          <a:custGeom>
            <a:avLst/>
            <a:gdLst/>
            <a:ahLst/>
            <a:cxnLst/>
            <a:rect l="l" t="t" r="r" b="b"/>
            <a:pathLst>
              <a:path h="1038859">
                <a:moveTo>
                  <a:pt x="0" y="0"/>
                </a:moveTo>
                <a:lnTo>
                  <a:pt x="0" y="1038649"/>
                </a:lnTo>
              </a:path>
            </a:pathLst>
          </a:custGeom>
          <a:ln w="11003">
            <a:solidFill>
              <a:srgbClr val="FD1C1D"/>
            </a:solidFill>
          </a:ln>
        </p:spPr>
        <p:txBody>
          <a:bodyPr wrap="square" lIns="0" tIns="0" rIns="0" bIns="0" rtlCol="0"/>
          <a:lstStyle/>
          <a:p>
            <a:pPr defTabSz="415869"/>
            <a:endParaRPr sz="81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922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Когда вирус — не причина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00891" y="1175657"/>
            <a:ext cx="10752909" cy="500130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 МКБ-10 даны ясные указания, как описывать причину смерти, рассказала «МВ» заместитель директора по научной и проектной деятельности Института лидерства и управления здравоохранением Первого МГМУ им. И.М. Сеченова Екатерина </a:t>
            </a:r>
            <a:r>
              <a:rPr lang="ru-RU" dirty="0" err="1"/>
              <a:t>Какорина</a:t>
            </a:r>
            <a:r>
              <a:rPr lang="ru-RU" dirty="0"/>
              <a:t>, которая ранее возглавляла Департамент мониторинга, анализа и стратегического развития здравоохранения Минздрава России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При этом, по ее словам, ряд пациентов с </a:t>
            </a:r>
            <a:r>
              <a:rPr lang="ru-RU" dirty="0" err="1" smtClean="0"/>
              <a:t>подвержденным</a:t>
            </a:r>
            <a:r>
              <a:rPr lang="ru-RU" dirty="0" smtClean="0"/>
              <a:t> </a:t>
            </a:r>
            <a:r>
              <a:rPr lang="ru-RU" dirty="0" err="1"/>
              <a:t>коронавирусом</a:t>
            </a:r>
            <a:r>
              <a:rPr lang="ru-RU" dirty="0"/>
              <a:t>, имевших при этом другие острые состояния (инсульт, инфаркт, злокачественные новообразования IV степени, травмы, послужившей основной причиной обращения за медицинской помощью) не будут отражены в статистике летальности как умершие от COVID-19. В этом случае в качестве причины смерти будет указано основное заболевание. Но в «Медицинском свидетельстве о смерти» COVID-19 обязательно должен быть указан.</a:t>
            </a:r>
          </a:p>
          <a:p>
            <a:r>
              <a:rPr lang="ru-RU" dirty="0"/>
              <a:t>Окончательные показатели летальности и заболеваемости </a:t>
            </a:r>
            <a:r>
              <a:rPr lang="ru-RU" dirty="0" err="1"/>
              <a:t>коронавирусной</a:t>
            </a:r>
            <a:r>
              <a:rPr lang="ru-RU" dirty="0"/>
              <a:t> инфекцией станут ясны, когда будут представлены данные за полный год, подчеркнула </a:t>
            </a:r>
            <a:r>
              <a:rPr lang="ru-RU" dirty="0" err="1"/>
              <a:t>Какорина</a:t>
            </a:r>
            <a:r>
              <a:rPr lang="ru-RU" dirty="0"/>
              <a:t>. «Смертность рассчитывают на 100 тыс. населения. Предварительно мы считали эти показатели, и могу сказать что они действительно невысокие, по сравнению с другими странами», – сказала она.</a:t>
            </a:r>
          </a:p>
        </p:txBody>
      </p:sp>
    </p:spTree>
    <p:extLst>
      <p:ext uri="{BB962C8B-B14F-4D97-AF65-F5344CB8AC3E}">
        <p14:creationId xmlns:p14="http://schemas.microsoft.com/office/powerpoint/2010/main" val="21722889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Лечение по версии 11 КР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29363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ЭТИОТРОПНОЕ ЛЕЧЕНИЕ</a:t>
            </a:r>
            <a:r>
              <a:rPr lang="ru-RU" dirty="0"/>
              <a:t> </a:t>
            </a:r>
            <a:r>
              <a:rPr lang="ru-RU" dirty="0" smtClean="0"/>
              <a:t>-</a:t>
            </a:r>
            <a:r>
              <a:rPr lang="ru-RU" dirty="0" err="1"/>
              <a:t>фавипиравир</a:t>
            </a:r>
            <a:r>
              <a:rPr lang="ru-RU" dirty="0"/>
              <a:t>, </a:t>
            </a:r>
            <a:r>
              <a:rPr lang="ru-RU" dirty="0" err="1"/>
              <a:t>ремдесивир</a:t>
            </a:r>
            <a:r>
              <a:rPr lang="ru-RU" dirty="0"/>
              <a:t>, </a:t>
            </a:r>
            <a:r>
              <a:rPr lang="ru-RU" dirty="0" err="1" smtClean="0"/>
              <a:t>умифеновир</a:t>
            </a:r>
            <a:r>
              <a:rPr lang="ru-RU" dirty="0"/>
              <a:t> </a:t>
            </a:r>
            <a:r>
              <a:rPr lang="ru-RU" dirty="0" smtClean="0"/>
              <a:t> и </a:t>
            </a:r>
            <a:r>
              <a:rPr lang="ru-RU" dirty="0"/>
              <a:t>интерферон-альфа. </a:t>
            </a:r>
            <a:endParaRPr lang="ru-RU" dirty="0" smtClean="0"/>
          </a:p>
          <a:p>
            <a:r>
              <a:rPr lang="ru-RU" b="1" dirty="0"/>
              <a:t>ПАТОГЕНЕТИЧЕСКОЕ </a:t>
            </a:r>
            <a:r>
              <a:rPr lang="ru-RU" b="1" dirty="0" smtClean="0"/>
              <a:t>ЛЕЧЕНИЕ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- </a:t>
            </a:r>
            <a:r>
              <a:rPr lang="ru-RU" dirty="0"/>
              <a:t>назначение ингибиторов </a:t>
            </a:r>
            <a:r>
              <a:rPr lang="ru-RU" dirty="0" err="1"/>
              <a:t>янус-киназ</a:t>
            </a:r>
            <a:r>
              <a:rPr lang="ru-RU" dirty="0"/>
              <a:t> (</a:t>
            </a:r>
            <a:r>
              <a:rPr lang="ru-RU" dirty="0" err="1"/>
              <a:t>тофацитиниба</a:t>
            </a:r>
            <a:r>
              <a:rPr lang="ru-RU" dirty="0"/>
              <a:t> или </a:t>
            </a:r>
            <a:r>
              <a:rPr lang="ru-RU" dirty="0" err="1" smtClean="0"/>
              <a:t>барицитиниба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или </a:t>
            </a:r>
            <a:r>
              <a:rPr lang="ru-RU" dirty="0"/>
              <a:t>ингибитора ИЛ-17 (</a:t>
            </a:r>
            <a:r>
              <a:rPr lang="ru-RU" dirty="0" err="1"/>
              <a:t>нетакимаб</a:t>
            </a:r>
            <a:r>
              <a:rPr lang="ru-RU" dirty="0" smtClean="0"/>
              <a:t>);</a:t>
            </a:r>
          </a:p>
          <a:p>
            <a:pPr marL="0" indent="0">
              <a:buNone/>
            </a:pPr>
            <a:r>
              <a:rPr lang="ru-RU" dirty="0" smtClean="0"/>
              <a:t> - </a:t>
            </a:r>
            <a:r>
              <a:rPr lang="ru-RU" dirty="0"/>
              <a:t>ингибитора ИЛ-6 </a:t>
            </a:r>
            <a:r>
              <a:rPr lang="ru-RU" dirty="0" err="1"/>
              <a:t>олокизумаба</a:t>
            </a:r>
            <a:r>
              <a:rPr lang="ru-RU" dirty="0"/>
              <a:t> (</a:t>
            </a:r>
            <a:r>
              <a:rPr lang="ru-RU" dirty="0" smtClean="0"/>
              <a:t>подкожно/внутривенно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терапевтической дозе) или блокаторов рецептора ИЛ-6: </a:t>
            </a:r>
            <a:r>
              <a:rPr lang="ru-RU" dirty="0" err="1"/>
              <a:t>левилимаба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(подкожно/внутривенно в терапевтической дозе), или </a:t>
            </a:r>
            <a:r>
              <a:rPr lang="ru-RU" dirty="0" err="1"/>
              <a:t>сарилумаба</a:t>
            </a:r>
            <a:r>
              <a:rPr lang="ru-RU" dirty="0"/>
              <a:t> (подкожно</a:t>
            </a:r>
            <a:r>
              <a:rPr lang="ru-RU" dirty="0" smtClean="0"/>
              <a:t>);</a:t>
            </a:r>
          </a:p>
          <a:p>
            <a:pPr marL="0" indent="0">
              <a:buNone/>
            </a:pPr>
            <a:r>
              <a:rPr lang="ru-RU" sz="3400" dirty="0"/>
              <a:t>С</a:t>
            </a:r>
            <a:r>
              <a:rPr lang="ru-RU" sz="3400" dirty="0" smtClean="0"/>
              <a:t>индром </a:t>
            </a:r>
            <a:r>
              <a:rPr lang="ru-RU" sz="3400" dirty="0"/>
              <a:t>активации </a:t>
            </a:r>
            <a:r>
              <a:rPr lang="ru-RU" sz="3400" dirty="0" smtClean="0"/>
              <a:t>макрофагов</a:t>
            </a:r>
            <a:br>
              <a:rPr lang="ru-RU" sz="3400" dirty="0" smtClean="0"/>
            </a:br>
            <a:r>
              <a:rPr lang="ru-RU" sz="3400" dirty="0" smtClean="0"/>
              <a:t>(САМ</a:t>
            </a:r>
            <a:r>
              <a:rPr lang="ru-RU" sz="3400" dirty="0"/>
              <a:t>)/</a:t>
            </a:r>
            <a:r>
              <a:rPr lang="ru-RU" sz="3400" dirty="0" err="1"/>
              <a:t>гемофагоцитарный</a:t>
            </a:r>
            <a:r>
              <a:rPr lang="ru-RU" sz="3400" dirty="0"/>
              <a:t> </a:t>
            </a:r>
            <a:r>
              <a:rPr lang="ru-RU" sz="3400" dirty="0" err="1"/>
              <a:t>лимфогистоцитоз</a:t>
            </a:r>
            <a:r>
              <a:rPr lang="ru-RU" sz="3400" dirty="0"/>
              <a:t> (ГЛГ) </a:t>
            </a:r>
            <a:r>
              <a:rPr lang="ru-RU" dirty="0"/>
              <a:t>при </a:t>
            </a:r>
            <a:r>
              <a:rPr lang="ru-RU" dirty="0" smtClean="0"/>
              <a:t>COVID-19  -иммуносупрессанты и </a:t>
            </a:r>
            <a:r>
              <a:rPr lang="ru-RU" dirty="0" err="1" smtClean="0"/>
              <a:t>глюкокортикостероиды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Не рекомендуется использовать ГКС для лечения легкой и умеренной</a:t>
            </a:r>
            <a:br>
              <a:rPr lang="ru-RU" b="1" dirty="0"/>
            </a:br>
            <a:r>
              <a:rPr lang="ru-RU" b="1" dirty="0"/>
              <a:t>степени тяжести течения COVID-19, в том числе в амбулаторных условиях.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579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32" y="254000"/>
            <a:ext cx="9156808" cy="59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4893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5" y="304800"/>
            <a:ext cx="10618885" cy="560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22975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0180" y="4378830"/>
            <a:ext cx="1051289" cy="131461"/>
          </a:xfrm>
          <a:custGeom>
            <a:avLst/>
            <a:gdLst/>
            <a:ahLst/>
            <a:cxnLst/>
            <a:rect l="l" t="t" r="r" b="b"/>
            <a:pathLst>
              <a:path w="1640204" h="205104">
                <a:moveTo>
                  <a:pt x="0" y="204520"/>
                </a:moveTo>
                <a:lnTo>
                  <a:pt x="1639824" y="204520"/>
                </a:lnTo>
                <a:lnTo>
                  <a:pt x="1639824" y="0"/>
                </a:lnTo>
                <a:lnTo>
                  <a:pt x="0" y="0"/>
                </a:lnTo>
                <a:lnTo>
                  <a:pt x="0" y="204520"/>
                </a:lnTo>
                <a:close/>
              </a:path>
            </a:pathLst>
          </a:custGeom>
          <a:solidFill>
            <a:srgbClr val="00008A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2743199" y="412327"/>
            <a:ext cx="8526075" cy="285218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</a:pP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Показания 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и </a:t>
            </a: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противопоказания 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к </a:t>
            </a: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назначению</a:t>
            </a:r>
            <a:r>
              <a:rPr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b="1" spc="-3" dirty="0">
                <a:solidFill>
                  <a:srgbClr val="FF0000"/>
                </a:solidFill>
                <a:latin typeface="Times New Roman"/>
                <a:cs typeface="Times New Roman"/>
              </a:rPr>
              <a:t>тоцилизумаб</a:t>
            </a:r>
            <a:endParaRPr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63039" y="880999"/>
            <a:ext cx="9627326" cy="532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6" name="object 6"/>
          <p:cNvSpPr txBox="1"/>
          <p:nvPr/>
        </p:nvSpPr>
        <p:spPr>
          <a:xfrm>
            <a:off x="6011588" y="4233955"/>
            <a:ext cx="16768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sz="705" dirty="0">
                <a:latin typeface="Times New Roman"/>
                <a:cs typeface="Times New Roman"/>
              </a:rPr>
              <a:pPr marL="16279">
                <a:lnSpc>
                  <a:spcPts val="836"/>
                </a:lnSpc>
              </a:pPr>
              <a:t>113</a:t>
            </a:fld>
            <a:endParaRPr sz="705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72040" y="4375516"/>
            <a:ext cx="106634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39">
              <a:lnSpc>
                <a:spcPts val="1045"/>
              </a:lnSpc>
            </a:pP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Версия </a:t>
            </a:r>
            <a:r>
              <a:rPr sz="897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897" spc="-3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(08.04.2020)</a:t>
            </a:r>
            <a:endParaRPr sz="897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01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0180" y="4378830"/>
            <a:ext cx="1051289" cy="131461"/>
          </a:xfrm>
          <a:custGeom>
            <a:avLst/>
            <a:gdLst/>
            <a:ahLst/>
            <a:cxnLst/>
            <a:rect l="l" t="t" r="r" b="b"/>
            <a:pathLst>
              <a:path w="1640204" h="205104">
                <a:moveTo>
                  <a:pt x="0" y="204520"/>
                </a:moveTo>
                <a:lnTo>
                  <a:pt x="1639824" y="204520"/>
                </a:lnTo>
                <a:lnTo>
                  <a:pt x="1639824" y="0"/>
                </a:lnTo>
                <a:lnTo>
                  <a:pt x="0" y="0"/>
                </a:lnTo>
                <a:lnTo>
                  <a:pt x="0" y="204520"/>
                </a:lnTo>
                <a:close/>
              </a:path>
            </a:pathLst>
          </a:custGeom>
          <a:solidFill>
            <a:srgbClr val="00008A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" name="object 3"/>
          <p:cNvSpPr/>
          <p:nvPr/>
        </p:nvSpPr>
        <p:spPr>
          <a:xfrm>
            <a:off x="574766" y="520218"/>
            <a:ext cx="9901645" cy="5998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/>
          <p:nvPr/>
        </p:nvSpPr>
        <p:spPr>
          <a:xfrm>
            <a:off x="6011588" y="4233955"/>
            <a:ext cx="16768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sz="705" dirty="0">
                <a:latin typeface="Times New Roman"/>
                <a:cs typeface="Times New Roman"/>
              </a:rPr>
              <a:pPr marL="16279">
                <a:lnSpc>
                  <a:spcPts val="836"/>
                </a:lnSpc>
              </a:pPr>
              <a:t>114</a:t>
            </a:fld>
            <a:endParaRPr sz="705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72040" y="4375516"/>
            <a:ext cx="106634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39">
              <a:lnSpc>
                <a:spcPts val="1045"/>
              </a:lnSpc>
            </a:pP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Версия </a:t>
            </a:r>
            <a:r>
              <a:rPr sz="897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897" spc="-3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897" spc="-3" dirty="0">
                <a:solidFill>
                  <a:srgbClr val="FFFFFF"/>
                </a:solidFill>
                <a:latin typeface="Times New Roman"/>
                <a:cs typeface="Times New Roman"/>
              </a:rPr>
              <a:t>(08.04.2020)</a:t>
            </a:r>
            <a:endParaRPr sz="897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60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41338" y="275270"/>
            <a:ext cx="4542367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27" dirty="0"/>
              <a:t>Тоцилизумаб: </a:t>
            </a:r>
            <a:r>
              <a:rPr sz="2400" spc="-7" dirty="0"/>
              <a:t>побочные</a:t>
            </a:r>
            <a:r>
              <a:rPr sz="2400" spc="13" dirty="0"/>
              <a:t> </a:t>
            </a:r>
            <a:r>
              <a:rPr sz="2400" spc="-7" dirty="0"/>
              <a:t>эффекты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3865834" y="6345914"/>
            <a:ext cx="765132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Утвержденная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Министерством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здравоохранения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и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социального развития </a:t>
            </a:r>
            <a:r>
              <a:rPr sz="800" spc="7" dirty="0">
                <a:solidFill>
                  <a:srgbClr val="006FC0"/>
                </a:solidFill>
                <a:latin typeface="Calibri"/>
                <a:cs typeface="Calibri"/>
              </a:rPr>
              <a:t>РФ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инструкция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по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применению лекарственного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препарата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для медицинского применения</a:t>
            </a:r>
            <a:r>
              <a:rPr sz="800" spc="2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(Актемра)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9680" y="2208446"/>
            <a:ext cx="475233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“печеночных”</a:t>
            </a:r>
            <a:r>
              <a:rPr sz="1867" spc="7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трансаминаз</a:t>
            </a:r>
            <a:endParaRPr sz="18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9680" y="2777406"/>
            <a:ext cx="328168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Лейкопения,</a:t>
            </a:r>
            <a:r>
              <a:rPr sz="1867" spc="-6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нейтропения</a:t>
            </a:r>
            <a:endParaRPr sz="186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9681" y="3346365"/>
            <a:ext cx="213614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</a:t>
            </a:r>
            <a:r>
              <a:rPr sz="1867" spc="-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60" dirty="0">
                <a:solidFill>
                  <a:srgbClr val="043377"/>
                </a:solidFill>
                <a:latin typeface="Arial"/>
                <a:cs typeface="Arial"/>
              </a:rPr>
              <a:t>АД</a:t>
            </a:r>
            <a:endParaRPr sz="18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2230" y="2215557"/>
            <a:ext cx="39598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Реакции</a:t>
            </a:r>
            <a:r>
              <a:rPr sz="1867" spc="-10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гиперчувствительности</a:t>
            </a:r>
            <a:endParaRPr sz="186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62229" y="2784518"/>
            <a:ext cx="286850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Гиперхолестеринемия</a:t>
            </a:r>
            <a:endParaRPr sz="186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62230" y="3353477"/>
            <a:ext cx="351705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Сыпь, </a:t>
            </a:r>
            <a:r>
              <a:rPr sz="1867" spc="-40" dirty="0">
                <a:solidFill>
                  <a:srgbClr val="043377"/>
                </a:solidFill>
                <a:latin typeface="Arial"/>
                <a:cs typeface="Arial"/>
              </a:rPr>
              <a:t>зуд,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крапивница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и</a:t>
            </a:r>
            <a:r>
              <a:rPr sz="1867" spc="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др.</a:t>
            </a:r>
            <a:endParaRPr sz="186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08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Общие принципы лечения детей с хроническими заболеваниями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65" y="1690688"/>
            <a:ext cx="11390811" cy="51673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>• </a:t>
            </a:r>
            <a:r>
              <a:rPr lang="ru-RU" dirty="0">
                <a:solidFill>
                  <a:srgbClr val="FF0000"/>
                </a:solidFill>
              </a:rPr>
              <a:t>Соблюдение основных принципов, касающихся образа жизни, изложенных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в действующих рекомендациях.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>• Плановое посещение медицинских учреждений, социальных структур или плановую госпитализацию во время пандемии COVID-19 целесообразно отложить.</a:t>
            </a:r>
            <a:br>
              <a:rPr lang="ru-RU" dirty="0"/>
            </a:br>
            <a:r>
              <a:rPr lang="ru-RU" dirty="0"/>
              <a:t>• </a:t>
            </a:r>
            <a:r>
              <a:rPr lang="ru-RU" dirty="0">
                <a:solidFill>
                  <a:srgbClr val="FF0000"/>
                </a:solidFill>
              </a:rPr>
              <a:t>Проведение плановой вакцинации и санации полости рта </a:t>
            </a:r>
            <a:r>
              <a:rPr lang="ru-RU" dirty="0" smtClean="0">
                <a:solidFill>
                  <a:srgbClr val="FF0000"/>
                </a:solidFill>
              </a:rPr>
              <a:t>в соответствии с </a:t>
            </a:r>
            <a:r>
              <a:rPr lang="ru-RU" dirty="0" err="1" smtClean="0">
                <a:solidFill>
                  <a:srgbClr val="FF0000"/>
                </a:solidFill>
              </a:rPr>
              <a:t>эпидситуацией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>• Больным, находящимся на диспансерном учете по </a:t>
            </a:r>
            <a:r>
              <a:rPr lang="ru-RU" dirty="0" err="1"/>
              <a:t>инвалидизирующему</a:t>
            </a:r>
            <a:r>
              <a:rPr lang="ru-RU" dirty="0"/>
              <a:t> заболеванию, для которых характерна декомпенсация (ХСН, сахарный </a:t>
            </a:r>
            <a:r>
              <a:rPr lang="ru-RU" dirty="0" smtClean="0"/>
              <a:t>диабет, онкологические </a:t>
            </a:r>
            <a:r>
              <a:rPr lang="ru-RU" dirty="0"/>
              <a:t>и гематологические заболевания, ревматологическая патология, почечная недостаточность и диализ и т.д., дети после </a:t>
            </a:r>
            <a:r>
              <a:rPr lang="ru-RU" dirty="0" smtClean="0"/>
              <a:t>трансплантации) должна </a:t>
            </a:r>
            <a:r>
              <a:rPr lang="ru-RU" dirty="0"/>
              <a:t>быть обеспечена возможность телефонного контакта с лечащим врачом-специалистом организации, к которой он прикреплен.</a:t>
            </a:r>
            <a:br>
              <a:rPr lang="ru-RU" dirty="0"/>
            </a:br>
            <a:r>
              <a:rPr lang="ru-RU" dirty="0"/>
              <a:t>• При синдроме лихорадки необходима термометрия каждые 3 часа с ведением дневника, ежедневный контроль объема выпитой и выделенной </a:t>
            </a:r>
            <a:r>
              <a:rPr lang="ru-RU" dirty="0" smtClean="0"/>
              <a:t>жидкости и </a:t>
            </a:r>
            <a:r>
              <a:rPr lang="ru-RU" dirty="0"/>
              <a:t>веса пациента (взвешивание в стандартных условиях натощак)</a:t>
            </a:r>
            <a:br>
              <a:rPr lang="ru-RU" dirty="0"/>
            </a:br>
            <a:r>
              <a:rPr lang="ru-RU" dirty="0"/>
              <a:t>• Парацетамол является предпочтительным жаропонижающим </a:t>
            </a:r>
            <a:r>
              <a:rPr lang="ru-RU" dirty="0" smtClean="0"/>
              <a:t>препаратом в </a:t>
            </a:r>
            <a:r>
              <a:rPr lang="ru-RU" dirty="0"/>
              <a:t>дозе 10–15 мг/кг (не более 60 мг/сутки). Не рекомендовано </a:t>
            </a:r>
            <a:r>
              <a:rPr lang="ru-RU" dirty="0" smtClean="0"/>
              <a:t>применение ацетилсалициловой </a:t>
            </a:r>
            <a:r>
              <a:rPr lang="ru-RU" dirty="0"/>
              <a:t>кислоты для купирования лихорадки, однако, рекомендовано продолжить ее прием, если препарат был назначен ранее в </a:t>
            </a:r>
            <a:r>
              <a:rPr lang="ru-RU" dirty="0" smtClean="0"/>
              <a:t>качестве </a:t>
            </a:r>
            <a:r>
              <a:rPr lang="ru-RU" dirty="0" err="1" smtClean="0"/>
              <a:t>антиагрегантной</a:t>
            </a:r>
            <a:r>
              <a:rPr lang="ru-RU" dirty="0" smtClean="0"/>
              <a:t> </a:t>
            </a:r>
            <a:r>
              <a:rPr lang="ru-RU" dirty="0"/>
              <a:t>терапии.</a:t>
            </a:r>
            <a:br>
              <a:rPr lang="ru-RU" dirty="0"/>
            </a:br>
            <a:r>
              <a:rPr lang="ru-RU" dirty="0"/>
              <a:t>• Дети, принимающие постоянную терапию при хронической патологии, в </a:t>
            </a:r>
            <a:r>
              <a:rPr lang="ru-RU" dirty="0" smtClean="0"/>
              <a:t>том</a:t>
            </a:r>
            <a:br>
              <a:rPr lang="ru-RU" dirty="0" smtClean="0"/>
            </a:br>
            <a:r>
              <a:rPr lang="ru-RU" dirty="0" smtClean="0"/>
              <a:t>числе </a:t>
            </a:r>
            <a:r>
              <a:rPr lang="ru-RU" dirty="0"/>
              <a:t>кортикостероиды или другие препараты с подавлением иммунитета,</a:t>
            </a:r>
            <a:br>
              <a:rPr lang="ru-RU" dirty="0"/>
            </a:br>
            <a:r>
              <a:rPr lang="ru-RU" dirty="0"/>
              <a:t>не должны прерывать свое лечение, если иное не рекомендовано </a:t>
            </a:r>
            <a:r>
              <a:rPr lang="ru-RU" dirty="0" smtClean="0"/>
              <a:t>врачом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7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42594" y="363455"/>
            <a:ext cx="7584362" cy="371912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3200" b="1" spc="7" dirty="0">
                <a:solidFill>
                  <a:srgbClr val="FF0000"/>
                </a:solidFill>
              </a:rPr>
              <a:t>Специфика </a:t>
            </a:r>
            <a:r>
              <a:rPr sz="3200" b="1" spc="5" dirty="0">
                <a:solidFill>
                  <a:srgbClr val="FF0000"/>
                </a:solidFill>
              </a:rPr>
              <a:t>лечения </a:t>
            </a:r>
            <a:r>
              <a:rPr sz="3200" b="1" spc="7" dirty="0">
                <a:solidFill>
                  <a:srgbClr val="FF0000"/>
                </a:solidFill>
              </a:rPr>
              <a:t>COVID-19  у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spc="7" dirty="0">
                <a:solidFill>
                  <a:srgbClr val="FF0000"/>
                </a:solidFill>
              </a:rPr>
              <a:t>детей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/>
          <p:nvPr/>
        </p:nvSpPr>
        <p:spPr>
          <a:xfrm>
            <a:off x="1618962" y="264704"/>
            <a:ext cx="575325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sz="1735" b="1" spc="2" dirty="0">
                <a:solidFill>
                  <a:srgbClr val="353535"/>
                </a:solidFill>
                <a:latin typeface="Arial"/>
                <a:cs typeface="Arial"/>
              </a:rPr>
              <a:t>.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4.5.</a:t>
            </a:r>
            <a:endParaRPr sz="1735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5334" y="4621316"/>
            <a:ext cx="3153884" cy="1332429"/>
          </a:xfrm>
          <a:custGeom>
            <a:avLst/>
            <a:gdLst/>
            <a:ahLst/>
            <a:cxnLst/>
            <a:rect l="l" t="t" r="r" b="b"/>
            <a:pathLst>
              <a:path w="6544309" h="2764790">
                <a:moveTo>
                  <a:pt x="6415858" y="0"/>
                </a:moveTo>
                <a:lnTo>
                  <a:pt x="128301" y="0"/>
                </a:lnTo>
                <a:lnTo>
                  <a:pt x="78361" y="10079"/>
                </a:lnTo>
                <a:lnTo>
                  <a:pt x="37579" y="37565"/>
                </a:lnTo>
                <a:lnTo>
                  <a:pt x="10082" y="78332"/>
                </a:lnTo>
                <a:lnTo>
                  <a:pt x="0" y="128255"/>
                </a:lnTo>
                <a:lnTo>
                  <a:pt x="0" y="2636281"/>
                </a:lnTo>
                <a:lnTo>
                  <a:pt x="10082" y="2686204"/>
                </a:lnTo>
                <a:lnTo>
                  <a:pt x="37579" y="2726971"/>
                </a:lnTo>
                <a:lnTo>
                  <a:pt x="78361" y="2754458"/>
                </a:lnTo>
                <a:lnTo>
                  <a:pt x="128301" y="2764537"/>
                </a:lnTo>
                <a:lnTo>
                  <a:pt x="6415858" y="2764537"/>
                </a:lnTo>
                <a:lnTo>
                  <a:pt x="6465780" y="2754458"/>
                </a:lnTo>
                <a:lnTo>
                  <a:pt x="6506548" y="2726971"/>
                </a:lnTo>
                <a:lnTo>
                  <a:pt x="6534034" y="2686204"/>
                </a:lnTo>
                <a:lnTo>
                  <a:pt x="6544113" y="2636281"/>
                </a:lnTo>
                <a:lnTo>
                  <a:pt x="6544113" y="128255"/>
                </a:lnTo>
                <a:lnTo>
                  <a:pt x="6534034" y="78332"/>
                </a:lnTo>
                <a:lnTo>
                  <a:pt x="6506548" y="37565"/>
                </a:lnTo>
                <a:lnTo>
                  <a:pt x="6465780" y="10079"/>
                </a:lnTo>
                <a:lnTo>
                  <a:pt x="6415858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641498" y="1393520"/>
            <a:ext cx="2986489" cy="295242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Этиотропное</a:t>
            </a:r>
            <a:endParaRPr sz="1735">
              <a:latin typeface="Arial"/>
              <a:cs typeface="Arial"/>
            </a:endParaRPr>
          </a:p>
          <a:p>
            <a:pPr marL="6120">
              <a:spcBef>
                <a:spcPts val="1053"/>
              </a:spcBef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настоящее время не</a:t>
            </a:r>
            <a:r>
              <a:rPr sz="1349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разработано.</a:t>
            </a:r>
            <a:endParaRPr sz="1349">
              <a:latin typeface="Arial"/>
              <a:cs typeface="Arial"/>
            </a:endParaRPr>
          </a:p>
          <a:p>
            <a:pPr marL="6120" marR="338749">
              <a:spcBef>
                <a:spcPts val="1046"/>
              </a:spcBef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Назначение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противовирусных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препаратов может основываться  на </a:t>
            </a:r>
            <a:r>
              <a:rPr sz="1349" spc="-7" dirty="0">
                <a:solidFill>
                  <a:srgbClr val="353535"/>
                </a:solidFill>
                <a:latin typeface="Arial"/>
                <a:cs typeface="Arial"/>
              </a:rPr>
              <a:t>данных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эффективности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лечении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ОРВИ,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вызванных  коронавирусами.</a:t>
            </a:r>
            <a:endParaRPr sz="1349">
              <a:latin typeface="Arial"/>
              <a:cs typeface="Arial"/>
            </a:endParaRPr>
          </a:p>
          <a:p>
            <a:pPr marL="6120" marR="2448">
              <a:spcBef>
                <a:spcPts val="1036"/>
              </a:spcBef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Назначение других противовирусных  средств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каждом случае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должно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быть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обоснованно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коллегиально  врачом-инфекционистом</a:t>
            </a:r>
            <a:endParaRPr sz="1349">
              <a:latin typeface="Arial"/>
              <a:cs typeface="Arial"/>
            </a:endParaRPr>
          </a:p>
          <a:p>
            <a:pPr marL="6120">
              <a:lnSpc>
                <a:spcPts val="1614"/>
              </a:lnSpc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4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врачом-педиатром</a:t>
            </a:r>
            <a:endParaRPr sz="134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1498" y="4741024"/>
            <a:ext cx="2901108" cy="1082105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2448">
              <a:lnSpc>
                <a:spcPct val="99600"/>
              </a:lnSpc>
              <a:spcBef>
                <a:spcPts val="51"/>
              </a:spcBef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Известные случаи</a:t>
            </a:r>
            <a:r>
              <a:rPr sz="1398" spc="-7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коронавирусной  инфекции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у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детей,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обусловленные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SARS-CoV-2, не позволяют  объективно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оценить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особенности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заболевания</a:t>
            </a:r>
            <a:endParaRPr sz="1398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21028" y="1282594"/>
            <a:ext cx="2929263" cy="4671152"/>
          </a:xfrm>
          <a:custGeom>
            <a:avLst/>
            <a:gdLst/>
            <a:ahLst/>
            <a:cxnLst/>
            <a:rect l="l" t="t" r="r" b="b"/>
            <a:pathLst>
              <a:path w="6078219" h="9692640">
                <a:moveTo>
                  <a:pt x="5795785" y="0"/>
                </a:moveTo>
                <a:lnTo>
                  <a:pt x="282069" y="0"/>
                </a:lnTo>
                <a:lnTo>
                  <a:pt x="236321" y="3692"/>
                </a:lnTo>
                <a:lnTo>
                  <a:pt x="192921" y="14382"/>
                </a:lnTo>
                <a:lnTo>
                  <a:pt x="152451" y="31487"/>
                </a:lnTo>
                <a:lnTo>
                  <a:pt x="115491" y="54428"/>
                </a:lnTo>
                <a:lnTo>
                  <a:pt x="82623" y="82623"/>
                </a:lnTo>
                <a:lnTo>
                  <a:pt x="54428" y="115491"/>
                </a:lnTo>
                <a:lnTo>
                  <a:pt x="31487" y="152451"/>
                </a:lnTo>
                <a:lnTo>
                  <a:pt x="14382" y="192921"/>
                </a:lnTo>
                <a:lnTo>
                  <a:pt x="3692" y="236321"/>
                </a:lnTo>
                <a:lnTo>
                  <a:pt x="0" y="282069"/>
                </a:lnTo>
                <a:lnTo>
                  <a:pt x="0" y="9410315"/>
                </a:lnTo>
                <a:lnTo>
                  <a:pt x="3692" y="9456063"/>
                </a:lnTo>
                <a:lnTo>
                  <a:pt x="14382" y="9499463"/>
                </a:lnTo>
                <a:lnTo>
                  <a:pt x="31487" y="9539933"/>
                </a:lnTo>
                <a:lnTo>
                  <a:pt x="54428" y="9576893"/>
                </a:lnTo>
                <a:lnTo>
                  <a:pt x="82623" y="9609761"/>
                </a:lnTo>
                <a:lnTo>
                  <a:pt x="115491" y="9637956"/>
                </a:lnTo>
                <a:lnTo>
                  <a:pt x="152451" y="9660897"/>
                </a:lnTo>
                <a:lnTo>
                  <a:pt x="192921" y="9678002"/>
                </a:lnTo>
                <a:lnTo>
                  <a:pt x="236321" y="9688692"/>
                </a:lnTo>
                <a:lnTo>
                  <a:pt x="282069" y="9692384"/>
                </a:lnTo>
                <a:lnTo>
                  <a:pt x="5795785" y="9692384"/>
                </a:lnTo>
                <a:lnTo>
                  <a:pt x="5841534" y="9688692"/>
                </a:lnTo>
                <a:lnTo>
                  <a:pt x="5884934" y="9678002"/>
                </a:lnTo>
                <a:lnTo>
                  <a:pt x="5925404" y="9660897"/>
                </a:lnTo>
                <a:lnTo>
                  <a:pt x="5962364" y="9637956"/>
                </a:lnTo>
                <a:lnTo>
                  <a:pt x="5995231" y="9609761"/>
                </a:lnTo>
                <a:lnTo>
                  <a:pt x="6023426" y="9576893"/>
                </a:lnTo>
                <a:lnTo>
                  <a:pt x="6046367" y="9539933"/>
                </a:lnTo>
                <a:lnTo>
                  <a:pt x="6063473" y="9499463"/>
                </a:lnTo>
                <a:lnTo>
                  <a:pt x="6074163" y="9456063"/>
                </a:lnTo>
                <a:lnTo>
                  <a:pt x="6077855" y="9410315"/>
                </a:lnTo>
                <a:lnTo>
                  <a:pt x="6077855" y="282069"/>
                </a:lnTo>
                <a:lnTo>
                  <a:pt x="6074163" y="236321"/>
                </a:lnTo>
                <a:lnTo>
                  <a:pt x="6063473" y="192921"/>
                </a:lnTo>
                <a:lnTo>
                  <a:pt x="6046367" y="152451"/>
                </a:lnTo>
                <a:lnTo>
                  <a:pt x="6023426" y="115491"/>
                </a:lnTo>
                <a:lnTo>
                  <a:pt x="5995231" y="82623"/>
                </a:lnTo>
                <a:lnTo>
                  <a:pt x="5962364" y="54428"/>
                </a:lnTo>
                <a:lnTo>
                  <a:pt x="5925404" y="31487"/>
                </a:lnTo>
                <a:lnTo>
                  <a:pt x="5884934" y="14382"/>
                </a:lnTo>
                <a:lnTo>
                  <a:pt x="5841534" y="3692"/>
                </a:lnTo>
                <a:lnTo>
                  <a:pt x="5795785" y="0"/>
                </a:lnTo>
                <a:close/>
              </a:path>
            </a:pathLst>
          </a:custGeom>
          <a:solidFill>
            <a:srgbClr val="DFE9D5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 txBox="1"/>
          <p:nvPr/>
        </p:nvSpPr>
        <p:spPr>
          <a:xfrm>
            <a:off x="4987522" y="1304410"/>
            <a:ext cx="2597533" cy="4421186"/>
          </a:xfrm>
          <a:prstGeom prst="rect">
            <a:avLst/>
          </a:prstGeom>
        </p:spPr>
        <p:txBody>
          <a:bodyPr vert="horz" wrap="square" lIns="0" tIns="95480" rIns="0" bIns="0" rtlCol="0">
            <a:spAutoFit/>
          </a:bodyPr>
          <a:lstStyle/>
          <a:p>
            <a:pPr marL="6120">
              <a:spcBef>
                <a:spcPts val="752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Патогенетическое</a:t>
            </a:r>
            <a:endParaRPr sz="1735">
              <a:latin typeface="Arial"/>
              <a:cs typeface="Arial"/>
            </a:endParaRPr>
          </a:p>
          <a:p>
            <a:pPr marL="176260" marR="45595" indent="-170446">
              <a:spcBef>
                <a:spcPts val="1017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начальном (лихорадочном)  периоде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болезни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проведение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дезинтоксикационной,  антиоксидантной</a:t>
            </a:r>
            <a:r>
              <a:rPr sz="1349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терапии;</a:t>
            </a:r>
            <a:endParaRPr sz="1349">
              <a:latin typeface="Arial"/>
              <a:cs typeface="Arial"/>
            </a:endParaRPr>
          </a:p>
          <a:p>
            <a:pPr marL="176260" marR="5814" indent="-170446">
              <a:spcBef>
                <a:spcPts val="518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Введение излишней жидкости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парентерально, особенно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изотонического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раствора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хлорида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натрия, чревато  опасностью развития отека  легких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мозга,</a:t>
            </a:r>
            <a:r>
              <a:rPr sz="1349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dirty="0">
                <a:solidFill>
                  <a:srgbClr val="353535"/>
                </a:solidFill>
                <a:latin typeface="Arial"/>
                <a:cs typeface="Arial"/>
              </a:rPr>
              <a:t>ОРДС;</a:t>
            </a:r>
            <a:endParaRPr sz="1349">
              <a:latin typeface="Arial"/>
              <a:cs typeface="Arial"/>
            </a:endParaRPr>
          </a:p>
          <a:p>
            <a:pPr marL="176260" marR="70381" indent="-170446">
              <a:spcBef>
                <a:spcPts val="516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Общее количество жидкости,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вводимой парентерально,  должно применяться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из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расчета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по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физиологической  потребности;</a:t>
            </a:r>
            <a:endParaRPr sz="1349">
              <a:latin typeface="Arial"/>
              <a:cs typeface="Arial"/>
            </a:endParaRPr>
          </a:p>
          <a:p>
            <a:pPr marL="176260" marR="2448" indent="-170446">
              <a:spcBef>
                <a:spcPts val="516"/>
              </a:spcBef>
              <a:buClr>
                <a:srgbClr val="00A45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Коррекция электролитных  нарушений препаратами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калия, глюконат кальция </a:t>
            </a:r>
            <a:r>
              <a:rPr sz="1349" spc="-7" dirty="0">
                <a:solidFill>
                  <a:srgbClr val="353535"/>
                </a:solidFill>
                <a:latin typeface="Arial"/>
                <a:cs typeface="Arial"/>
              </a:rPr>
              <a:t>10%.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82020" y="1282594"/>
            <a:ext cx="2661798" cy="4671152"/>
          </a:xfrm>
          <a:custGeom>
            <a:avLst/>
            <a:gdLst/>
            <a:ahLst/>
            <a:cxnLst/>
            <a:rect l="l" t="t" r="r" b="b"/>
            <a:pathLst>
              <a:path w="5523230" h="9692640">
                <a:moveTo>
                  <a:pt x="5266489" y="0"/>
                </a:moveTo>
                <a:lnTo>
                  <a:pt x="256281" y="0"/>
                </a:lnTo>
                <a:lnTo>
                  <a:pt x="210211" y="4128"/>
                </a:lnTo>
                <a:lnTo>
                  <a:pt x="166852" y="16032"/>
                </a:lnTo>
                <a:lnTo>
                  <a:pt x="126926" y="34987"/>
                </a:lnTo>
                <a:lnTo>
                  <a:pt x="91158" y="60270"/>
                </a:lnTo>
                <a:lnTo>
                  <a:pt x="60270" y="91158"/>
                </a:lnTo>
                <a:lnTo>
                  <a:pt x="34987" y="126926"/>
                </a:lnTo>
                <a:lnTo>
                  <a:pt x="16032" y="166852"/>
                </a:lnTo>
                <a:lnTo>
                  <a:pt x="4128" y="210211"/>
                </a:lnTo>
                <a:lnTo>
                  <a:pt x="0" y="256281"/>
                </a:lnTo>
                <a:lnTo>
                  <a:pt x="0" y="9436103"/>
                </a:lnTo>
                <a:lnTo>
                  <a:pt x="4128" y="9482173"/>
                </a:lnTo>
                <a:lnTo>
                  <a:pt x="16032" y="9525532"/>
                </a:lnTo>
                <a:lnTo>
                  <a:pt x="34987" y="9565458"/>
                </a:lnTo>
                <a:lnTo>
                  <a:pt x="60270" y="9601226"/>
                </a:lnTo>
                <a:lnTo>
                  <a:pt x="91158" y="9632114"/>
                </a:lnTo>
                <a:lnTo>
                  <a:pt x="126926" y="9657397"/>
                </a:lnTo>
                <a:lnTo>
                  <a:pt x="166852" y="9676352"/>
                </a:lnTo>
                <a:lnTo>
                  <a:pt x="210211" y="9688256"/>
                </a:lnTo>
                <a:lnTo>
                  <a:pt x="256281" y="9692384"/>
                </a:lnTo>
                <a:lnTo>
                  <a:pt x="5266489" y="9692384"/>
                </a:lnTo>
                <a:lnTo>
                  <a:pt x="5312558" y="9688256"/>
                </a:lnTo>
                <a:lnTo>
                  <a:pt x="5355918" y="9676352"/>
                </a:lnTo>
                <a:lnTo>
                  <a:pt x="5395843" y="9657397"/>
                </a:lnTo>
                <a:lnTo>
                  <a:pt x="5431612" y="9632114"/>
                </a:lnTo>
                <a:lnTo>
                  <a:pt x="5462499" y="9601226"/>
                </a:lnTo>
                <a:lnTo>
                  <a:pt x="5487782" y="9565458"/>
                </a:lnTo>
                <a:lnTo>
                  <a:pt x="5506738" y="9525532"/>
                </a:lnTo>
                <a:lnTo>
                  <a:pt x="5518641" y="9482173"/>
                </a:lnTo>
                <a:lnTo>
                  <a:pt x="5522770" y="9436103"/>
                </a:lnTo>
                <a:lnTo>
                  <a:pt x="5522770" y="256281"/>
                </a:lnTo>
                <a:lnTo>
                  <a:pt x="5518641" y="210211"/>
                </a:lnTo>
                <a:lnTo>
                  <a:pt x="5506738" y="166852"/>
                </a:lnTo>
                <a:lnTo>
                  <a:pt x="5487782" y="126926"/>
                </a:lnTo>
                <a:lnTo>
                  <a:pt x="5462499" y="91158"/>
                </a:lnTo>
                <a:lnTo>
                  <a:pt x="5431612" y="60270"/>
                </a:lnTo>
                <a:lnTo>
                  <a:pt x="5395843" y="34987"/>
                </a:lnTo>
                <a:lnTo>
                  <a:pt x="5355918" y="16032"/>
                </a:lnTo>
                <a:lnTo>
                  <a:pt x="5312558" y="4128"/>
                </a:lnTo>
                <a:lnTo>
                  <a:pt x="5266489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 txBox="1"/>
          <p:nvPr/>
        </p:nvSpPr>
        <p:spPr>
          <a:xfrm>
            <a:off x="7983943" y="1316234"/>
            <a:ext cx="2333128" cy="3732717"/>
          </a:xfrm>
          <a:prstGeom prst="rect">
            <a:avLst/>
          </a:prstGeom>
        </p:spPr>
        <p:txBody>
          <a:bodyPr vert="horz" wrap="square" lIns="0" tIns="95786" rIns="0" bIns="0" rtlCol="0">
            <a:spAutoFit/>
          </a:bodyPr>
          <a:lstStyle/>
          <a:p>
            <a:pPr marL="6120">
              <a:spcBef>
                <a:spcPts val="754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Симптоматическое</a:t>
            </a:r>
            <a:endParaRPr sz="1735">
              <a:latin typeface="Arial"/>
              <a:cs typeface="Arial"/>
            </a:endParaRPr>
          </a:p>
          <a:p>
            <a:pPr marL="176260" marR="621193" indent="-170446">
              <a:spcBef>
                <a:spcPts val="1019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Противокашлевые,  муколитические</a:t>
            </a:r>
            <a:endParaRPr sz="1349">
              <a:latin typeface="Arial"/>
              <a:cs typeface="Arial"/>
            </a:endParaRPr>
          </a:p>
          <a:p>
            <a:pPr marL="176260" marR="186358">
              <a:lnSpc>
                <a:spcPts val="1619"/>
              </a:lnSpc>
              <a:spcBef>
                <a:spcPts val="51"/>
              </a:spcBef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отхаркивающие  препараты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развитии  трахеита, бронхита,  пневмонии;</a:t>
            </a:r>
            <a:endParaRPr sz="1349">
              <a:latin typeface="Arial"/>
              <a:cs typeface="Arial"/>
            </a:endParaRPr>
          </a:p>
          <a:p>
            <a:pPr marL="176260" indent="-170446">
              <a:lnSpc>
                <a:spcPts val="1619"/>
              </a:lnSpc>
              <a:spcBef>
                <a:spcPts val="46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Антиконгестанты</a:t>
            </a:r>
            <a:endParaRPr sz="1349">
              <a:latin typeface="Arial"/>
              <a:cs typeface="Arial"/>
            </a:endParaRPr>
          </a:p>
          <a:p>
            <a:pPr marL="176260">
              <a:lnSpc>
                <a:spcPts val="1619"/>
              </a:lnSpc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развитии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ринита;</a:t>
            </a:r>
            <a:endParaRPr sz="1349">
              <a:latin typeface="Arial"/>
              <a:cs typeface="Arial"/>
            </a:endParaRPr>
          </a:p>
          <a:p>
            <a:pPr marL="176260" marR="2448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Жаропонижающие  препаратов,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т.ч.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НПВС  (парацетамол, ибупрофен,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метамизол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натрия),  спазмолитики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  фебрильном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повышении  температуры.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1251639" y="0"/>
            <a:ext cx="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117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144777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Временные рекомендации по этиотропному лечению</a:t>
            </a:r>
            <a:endParaRPr lang="ru-RU" sz="2800" dirty="0"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492133"/>
              </p:ext>
            </p:extLst>
          </p:nvPr>
        </p:nvGraphicFramePr>
        <p:xfrm>
          <a:off x="940526" y="1306287"/>
          <a:ext cx="9757954" cy="5185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57954">
                  <a:extLst>
                    <a:ext uri="{9D8B030D-6E8A-4147-A177-3AD203B41FA5}">
                      <a16:colId xmlns:a16="http://schemas.microsoft.com/office/drawing/2014/main" val="3573651219"/>
                    </a:ext>
                  </a:extLst>
                </a:gridCol>
              </a:tblGrid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Дети с бессимптомной формой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4348633"/>
                  </a:ext>
                </a:extLst>
              </a:tr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Этиотропная терапия не требуется.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3959331"/>
                  </a:ext>
                </a:extLst>
              </a:tr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Дети с легкой формой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3681145"/>
                  </a:ext>
                </a:extLst>
              </a:tr>
              <a:tr h="22876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Назначение противовирусных препаратов может быть рассмотрено у детей из групп риска, имеющих тяжелые сопутствующие заболевания, иммунодефицит: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Рекомбинантный интерферон альфа-2b </a:t>
                      </a:r>
                      <a:r>
                        <a:rPr lang="ru-RU" sz="2000" dirty="0" err="1">
                          <a:effectLst/>
                        </a:rPr>
                        <a:t>интраназально</a:t>
                      </a:r>
                      <a:r>
                        <a:rPr lang="ru-RU" sz="2000" dirty="0">
                          <a:effectLst/>
                        </a:rPr>
                        <a:t> (препарат выбора)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 err="1">
                          <a:effectLst/>
                        </a:rPr>
                        <a:t>Умифеновир</a:t>
                      </a:r>
                      <a:r>
                        <a:rPr lang="ru-RU" sz="2000" dirty="0">
                          <a:effectLst/>
                        </a:rPr>
                        <a:t> или </a:t>
                      </a:r>
                      <a:r>
                        <a:rPr lang="ru-RU" sz="2000" dirty="0" err="1">
                          <a:effectLst/>
                        </a:rPr>
                        <a:t>Осельтамивир</a:t>
                      </a:r>
                      <a:r>
                        <a:rPr lang="ru-RU" sz="2000" dirty="0">
                          <a:effectLst/>
                        </a:rPr>
                        <a:t> (альтернативная терапия)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Терапия </a:t>
                      </a:r>
                      <a:r>
                        <a:rPr lang="ru-RU" sz="2000" u="sng" dirty="0">
                          <a:effectLst/>
                        </a:rPr>
                        <a:t>детям с тяжелыми хроническими заболеваниями</a:t>
                      </a:r>
                      <a:r>
                        <a:rPr lang="ru-RU" sz="2000" dirty="0">
                          <a:effectLst/>
                        </a:rPr>
                        <a:t> согласовывается 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 специалистами ФДРКЦ для детей [52]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3647841"/>
                  </a:ext>
                </a:extLst>
              </a:tr>
              <a:tr h="346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Дети со среднетяжелой формой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7008473"/>
                  </a:ext>
                </a:extLst>
              </a:tr>
              <a:tr h="151128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 err="1">
                          <a:effectLst/>
                        </a:rPr>
                        <a:t>Лопинавир</a:t>
                      </a:r>
                      <a:r>
                        <a:rPr lang="ru-RU" sz="2000" dirty="0">
                          <a:effectLst/>
                        </a:rPr>
                        <a:t> / </a:t>
                      </a:r>
                      <a:r>
                        <a:rPr lang="ru-RU" sz="2000" dirty="0" err="1">
                          <a:effectLst/>
                        </a:rPr>
                        <a:t>Ритонавир</a:t>
                      </a:r>
                      <a:r>
                        <a:rPr lang="ru-RU" sz="2000" dirty="0">
                          <a:effectLst/>
                        </a:rPr>
                        <a:t> (препарат выбора)</a:t>
                      </a:r>
                    </a:p>
                    <a:p>
                      <a:pPr marL="457200"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(+ Рекомбинантный интерферон альфа-2b </a:t>
                      </a:r>
                      <a:r>
                        <a:rPr lang="ru-RU" sz="2000" dirty="0" err="1">
                          <a:effectLst/>
                        </a:rPr>
                        <a:t>интраназально</a:t>
                      </a:r>
                      <a:r>
                        <a:rPr lang="ru-RU" sz="2000" dirty="0">
                          <a:effectLst/>
                        </a:rPr>
                        <a:t>)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Терапия </a:t>
                      </a:r>
                      <a:r>
                        <a:rPr lang="ru-RU" sz="2000" u="sng" dirty="0">
                          <a:effectLst/>
                        </a:rPr>
                        <a:t>детям с тяжелыми хроническими заболеваниями</a:t>
                      </a:r>
                      <a:r>
                        <a:rPr lang="ru-RU" sz="2000" dirty="0">
                          <a:effectLst/>
                        </a:rPr>
                        <a:t> согласовывается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 специалистами ФДРКЦ для детей [52]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5788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4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106424"/>
              </p:ext>
            </p:extLst>
          </p:nvPr>
        </p:nvGraphicFramePr>
        <p:xfrm>
          <a:off x="731520" y="365125"/>
          <a:ext cx="10622280" cy="5473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22280">
                  <a:extLst>
                    <a:ext uri="{9D8B030D-6E8A-4147-A177-3AD203B41FA5}">
                      <a16:colId xmlns:a16="http://schemas.microsoft.com/office/drawing/2014/main" val="649751162"/>
                    </a:ext>
                  </a:extLst>
                </a:gridCol>
              </a:tblGrid>
              <a:tr h="422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dirty="0">
                          <a:effectLst/>
                        </a:rPr>
                        <a:t>Дети с тяжелой или критической формой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0079825"/>
                  </a:ext>
                </a:extLst>
              </a:tr>
              <a:tr h="238428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Лопинавир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/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2400" dirty="0" err="1">
                          <a:effectLst/>
                        </a:rPr>
                        <a:t>Ритонавир</a:t>
                      </a:r>
                      <a:r>
                        <a:rPr lang="ru-RU" sz="2400" dirty="0">
                          <a:effectLst/>
                        </a:rPr>
                        <a:t> (препарат выбора)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Гидроксихлорохин</a:t>
                      </a:r>
                      <a:endParaRPr lang="ru-RU" sz="2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Гидроксихлорохин</a:t>
                      </a:r>
                      <a:r>
                        <a:rPr lang="ru-RU" sz="2400" dirty="0">
                          <a:effectLst/>
                        </a:rPr>
                        <a:t> (+ </a:t>
                      </a:r>
                      <a:r>
                        <a:rPr lang="ru-RU" sz="2400" dirty="0" err="1">
                          <a:effectLst/>
                        </a:rPr>
                        <a:t>Азитромицин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Рибавирин</a:t>
                      </a:r>
                      <a:endParaRPr lang="ru-RU" sz="2400" dirty="0">
                        <a:effectLst/>
                      </a:endParaRP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Терапия согласовывается со специалистами ФДРКЦ для детей [6] [52]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1124506"/>
                  </a:ext>
                </a:extLst>
              </a:tr>
              <a:tr h="422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dirty="0">
                          <a:effectLst/>
                        </a:rPr>
                        <a:t>Новорожденные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5497812"/>
                  </a:ext>
                </a:extLst>
              </a:tr>
              <a:tr h="89458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 err="1">
                          <a:effectLst/>
                        </a:rPr>
                        <a:t>Осельтамивир</a:t>
                      </a:r>
                      <a:endParaRPr lang="ru-RU" sz="2400" dirty="0">
                        <a:effectLst/>
                      </a:endParaRP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Терапия согласовывается со специалистами регионального ДРКЦ для детей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1639084"/>
                  </a:ext>
                </a:extLst>
              </a:tr>
              <a:tr h="8945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>
                          <a:effectLst/>
                        </a:rPr>
                        <a:t>У детей старше 15 лет может быть рассмотрена тактика назначения этиотропных средств, рекомендованная взрослым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7850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ЭТИОЛОГИЯ, ПАТОГЕНЕЗ И ПАТОМОРФОЛОГИЯ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823" y="1027906"/>
            <a:ext cx="11717383" cy="6165669"/>
          </a:xfrm>
        </p:spPr>
        <p:txBody>
          <a:bodyPr>
            <a:noAutofit/>
          </a:bodyPr>
          <a:lstStyle/>
          <a:p>
            <a:r>
              <a:rPr lang="ru-RU" sz="1600" dirty="0"/>
              <a:t>Входные ворота возбудителя – эпителий верхних дыхательных </a:t>
            </a:r>
            <a:r>
              <a:rPr lang="ru-RU" sz="1600" dirty="0" smtClean="0"/>
              <a:t>путей и </a:t>
            </a:r>
            <a:r>
              <a:rPr lang="ru-RU" sz="1600" dirty="0" err="1"/>
              <a:t>эпителиоциты</a:t>
            </a:r>
            <a:r>
              <a:rPr lang="ru-RU" sz="1600" dirty="0"/>
              <a:t> желудка и кишечника. Начальным этапом заражения </a:t>
            </a:r>
            <a:r>
              <a:rPr lang="ru-RU" sz="1600" dirty="0" smtClean="0"/>
              <a:t>является проникновение </a:t>
            </a:r>
            <a:r>
              <a:rPr lang="ru-RU" sz="1600" dirty="0"/>
              <a:t>SARS-CoV-2 в клетки-мишени, имеющие </a:t>
            </a:r>
            <a:r>
              <a:rPr lang="ru-RU" sz="1600" dirty="0" smtClean="0"/>
              <a:t>рецепторы </a:t>
            </a:r>
            <a:r>
              <a:rPr lang="ru-RU" sz="1600" dirty="0" err="1" smtClean="0"/>
              <a:t>ангиотензинпревращающего</a:t>
            </a:r>
            <a:r>
              <a:rPr lang="ru-RU" sz="1600" dirty="0" smtClean="0"/>
              <a:t> </a:t>
            </a:r>
            <a:r>
              <a:rPr lang="ru-RU" sz="1600" dirty="0"/>
              <a:t>фермента II типа (АПФ2). </a:t>
            </a:r>
            <a:endParaRPr lang="ru-RU" sz="1600" dirty="0" smtClean="0"/>
          </a:p>
          <a:p>
            <a:r>
              <a:rPr lang="ru-RU" sz="1600" dirty="0" smtClean="0"/>
              <a:t>Клеточная трансмембранная </a:t>
            </a:r>
            <a:r>
              <a:rPr lang="ru-RU" sz="1600" dirty="0" err="1" smtClean="0"/>
              <a:t>сериновая</a:t>
            </a:r>
            <a:r>
              <a:rPr lang="ru-RU" sz="1600" dirty="0" smtClean="0"/>
              <a:t> </a:t>
            </a:r>
            <a:r>
              <a:rPr lang="ru-RU" sz="1600" dirty="0"/>
              <a:t>протеаза типа 2 (ТСП2) способствует связыванию вируса с </a:t>
            </a:r>
            <a:r>
              <a:rPr lang="ru-RU" sz="1600" dirty="0" smtClean="0"/>
              <a:t>АПФ-2, активируя </a:t>
            </a:r>
            <a:r>
              <a:rPr lang="ru-RU" sz="1600" dirty="0"/>
              <a:t>его S-протеин, необходимый для проникновения SARS‑CoV‑2 в клетку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В </a:t>
            </a:r>
            <a:r>
              <a:rPr lang="ru-RU" sz="1600" dirty="0"/>
              <a:t>соответствии с современными представлениями АПФ2 и ТСП2 </a:t>
            </a:r>
            <a:r>
              <a:rPr lang="ru-RU" sz="1600" dirty="0" err="1"/>
              <a:t>экспрессированы</a:t>
            </a:r>
            <a:r>
              <a:rPr lang="ru-RU" sz="1600" dirty="0"/>
              <a:t> </a:t>
            </a:r>
            <a:r>
              <a:rPr lang="ru-RU" sz="1600" dirty="0" smtClean="0"/>
              <a:t>на поверхности </a:t>
            </a:r>
            <a:r>
              <a:rPr lang="ru-RU" sz="1600" dirty="0"/>
              <a:t>различных клеток органов дыхания, пищевода, кишечника, </a:t>
            </a:r>
            <a:r>
              <a:rPr lang="ru-RU" sz="1600" dirty="0" smtClean="0"/>
              <a:t>сердца, надпочечников</a:t>
            </a:r>
            <a:r>
              <a:rPr lang="ru-RU" sz="1600" dirty="0"/>
              <a:t>, мочевого пузыря, головного мозга (гипоталамуса) и гипофиза, а </a:t>
            </a:r>
            <a:r>
              <a:rPr lang="ru-RU" sz="1600" dirty="0" smtClean="0"/>
              <a:t>также эндотелия </a:t>
            </a:r>
            <a:r>
              <a:rPr lang="ru-RU" sz="1600" dirty="0"/>
              <a:t>и макрофагов. </a:t>
            </a:r>
            <a:endParaRPr lang="ru-RU" sz="1600" dirty="0" smtClean="0"/>
          </a:p>
          <a:p>
            <a:r>
              <a:rPr lang="ru-RU" sz="1600" dirty="0"/>
              <a:t>Есть </a:t>
            </a:r>
            <a:r>
              <a:rPr lang="ru-RU" sz="1600" dirty="0" smtClean="0"/>
              <a:t>данные о </a:t>
            </a:r>
            <a:r>
              <a:rPr lang="ru-RU" sz="1600" dirty="0"/>
              <a:t>специфическом поражении сосудов (эндотелия), а также миокарда, почек и </a:t>
            </a:r>
            <a:r>
              <a:rPr lang="ru-RU" sz="1600" dirty="0" smtClean="0"/>
              <a:t>других органов</a:t>
            </a:r>
            <a:r>
              <a:rPr lang="ru-RU" sz="1600" dirty="0"/>
              <a:t>. Изменения иммунокомпетентных органов изучены </a:t>
            </a:r>
            <a:r>
              <a:rPr lang="ru-RU" sz="1600" dirty="0" smtClean="0"/>
              <a:t>недостаточно,</a:t>
            </a:r>
            <a:r>
              <a:rPr lang="ru-RU" sz="1600" dirty="0"/>
              <a:t> </a:t>
            </a:r>
            <a:r>
              <a:rPr lang="ru-RU" sz="1600" dirty="0" smtClean="0"/>
              <a:t>обсуждается </a:t>
            </a:r>
            <a:r>
              <a:rPr lang="ru-RU" sz="1600" dirty="0"/>
              <a:t>возможность специфического поражения лимфоцитов с их </a:t>
            </a:r>
            <a:r>
              <a:rPr lang="ru-RU" sz="1600" dirty="0" err="1" smtClean="0"/>
              <a:t>апоптозом</a:t>
            </a:r>
            <a:r>
              <a:rPr lang="ru-RU" sz="1600" dirty="0"/>
              <a:t> </a:t>
            </a:r>
            <a:r>
              <a:rPr lang="ru-RU" sz="1600" dirty="0" smtClean="0"/>
              <a:t>и </a:t>
            </a:r>
            <a:r>
              <a:rPr lang="ru-RU" sz="1600" dirty="0" err="1"/>
              <a:t>пироптозом</a:t>
            </a:r>
            <a:r>
              <a:rPr lang="ru-RU" sz="1600" dirty="0"/>
              <a:t> (лежит в основе характерной и </a:t>
            </a:r>
            <a:r>
              <a:rPr lang="ru-RU" sz="1600" dirty="0" err="1"/>
              <a:t>прогностически</a:t>
            </a:r>
            <a:r>
              <a:rPr lang="ru-RU" sz="1600" dirty="0"/>
              <a:t> </a:t>
            </a:r>
            <a:r>
              <a:rPr lang="ru-RU" sz="1600" dirty="0" smtClean="0"/>
              <a:t>неблагоприятной  </a:t>
            </a:r>
            <a:r>
              <a:rPr lang="ru-RU" sz="1600" dirty="0" err="1" smtClean="0"/>
              <a:t>лимфопении</a:t>
            </a:r>
            <a:r>
              <a:rPr lang="ru-RU" sz="1600" dirty="0"/>
              <a:t>), синдрома </a:t>
            </a:r>
            <a:r>
              <a:rPr lang="ru-RU" sz="1600" dirty="0" err="1"/>
              <a:t>гиперактивности</a:t>
            </a:r>
            <a:r>
              <a:rPr lang="ru-RU" sz="1600" dirty="0"/>
              <a:t> макрофагов и </a:t>
            </a:r>
            <a:r>
              <a:rPr lang="ru-RU" sz="1600" dirty="0" err="1"/>
              <a:t>гемофагоцитраного</a:t>
            </a:r>
            <a:r>
              <a:rPr lang="ru-RU" sz="1600" dirty="0"/>
              <a:t> </a:t>
            </a:r>
            <a:r>
              <a:rPr lang="ru-RU" sz="1600" dirty="0" smtClean="0"/>
              <a:t>синдрома, </a:t>
            </a:r>
            <a:r>
              <a:rPr lang="ru-RU" sz="1600" dirty="0" err="1" smtClean="0"/>
              <a:t>нетоза</a:t>
            </a:r>
            <a:r>
              <a:rPr lang="ru-RU" sz="1600" dirty="0" smtClean="0"/>
              <a:t> </a:t>
            </a:r>
            <a:r>
              <a:rPr lang="ru-RU" sz="1600" dirty="0" err="1"/>
              <a:t>нейтрофильных</a:t>
            </a:r>
            <a:r>
              <a:rPr lang="ru-RU" sz="1600" dirty="0"/>
              <a:t> лейкоцитов (как одной из причин </a:t>
            </a:r>
            <a:r>
              <a:rPr lang="ru-RU" sz="1600" dirty="0" smtClean="0"/>
              <a:t>синдрома  диссеминированного </a:t>
            </a:r>
            <a:r>
              <a:rPr lang="ru-RU" sz="1600" dirty="0"/>
              <a:t>внутрисосудистого свертывания (ДВС)) </a:t>
            </a:r>
            <a:endParaRPr lang="ru-RU" sz="1600" dirty="0" smtClean="0"/>
          </a:p>
          <a:p>
            <a:r>
              <a:rPr lang="ru-RU" sz="1600" dirty="0"/>
              <a:t>При патологоанатомическом исследовании ткани легкого </a:t>
            </a:r>
            <a:r>
              <a:rPr lang="ru-RU" sz="1600" dirty="0" smtClean="0"/>
              <a:t>специфические макроскопические </a:t>
            </a:r>
            <a:r>
              <a:rPr lang="ru-RU" sz="1600" dirty="0"/>
              <a:t>признаки COVID-19 не установлены, хотя морфологическая </a:t>
            </a:r>
            <a:r>
              <a:rPr lang="ru-RU" sz="1600" dirty="0" smtClean="0"/>
              <a:t>картина может </a:t>
            </a:r>
            <a:r>
              <a:rPr lang="ru-RU" sz="1600" dirty="0"/>
              <a:t>рассматриваться как характерная. В наблюдениях, в которых резко </a:t>
            </a:r>
            <a:r>
              <a:rPr lang="ru-RU" sz="1600" dirty="0" smtClean="0"/>
              <a:t>преобладают признаки </a:t>
            </a:r>
            <a:r>
              <a:rPr lang="ru-RU" sz="1600" dirty="0"/>
              <a:t>тяжелой дыхательной недостаточности, отмечается картина </a:t>
            </a:r>
            <a:r>
              <a:rPr lang="ru-RU" sz="1600" dirty="0" smtClean="0"/>
              <a:t>ОРДС («</a:t>
            </a:r>
            <a:r>
              <a:rPr lang="ru-RU" sz="1600" dirty="0"/>
              <a:t>шокового легкого» или диффузного альвеолярного повреждения): </a:t>
            </a:r>
            <a:r>
              <a:rPr lang="ru-RU" sz="1600" dirty="0" smtClean="0"/>
              <a:t>резкое полнокровие </a:t>
            </a:r>
            <a:r>
              <a:rPr lang="ru-RU" sz="1600" dirty="0"/>
              <a:t>и диффузное уплотнение легких, практически неотличимое </a:t>
            </a:r>
            <a:r>
              <a:rPr lang="ru-RU" sz="1600" dirty="0" smtClean="0"/>
              <a:t>от наблюдавшегося </a:t>
            </a:r>
            <a:r>
              <a:rPr lang="ru-RU" sz="1600" dirty="0"/>
              <a:t>при «свином» гриппе А/H1N1pdm (в 2009 г. и в последующие годы</a:t>
            </a:r>
            <a:r>
              <a:rPr lang="ru-RU" sz="1600" dirty="0" smtClean="0"/>
              <a:t>), кроме </a:t>
            </a:r>
            <a:r>
              <a:rPr lang="ru-RU" sz="1600" dirty="0"/>
              <a:t>типичных для SARS‑CoV‑2 поражения сосудистой системы легких (</a:t>
            </a:r>
            <a:r>
              <a:rPr lang="ru-RU" sz="1600" dirty="0" err="1" smtClean="0"/>
              <a:t>эндотелиит</a:t>
            </a:r>
            <a:r>
              <a:rPr lang="ru-RU" sz="1600" dirty="0" smtClean="0"/>
              <a:t>)и </a:t>
            </a:r>
            <a:r>
              <a:rPr lang="ru-RU" sz="1600" dirty="0"/>
              <a:t>выраженного альвеолярно-геморрагического синдрома. </a:t>
            </a:r>
            <a:endParaRPr lang="ru-RU" sz="1600" dirty="0" smtClean="0"/>
          </a:p>
          <a:p>
            <a:r>
              <a:rPr lang="ru-RU" sz="1600" dirty="0"/>
              <a:t>Установлено, что диссеминация SARS-CoV-2 из системного кровотока </a:t>
            </a:r>
            <a:r>
              <a:rPr lang="ru-RU" sz="1600" dirty="0" smtClean="0"/>
              <a:t>или через </a:t>
            </a:r>
            <a:r>
              <a:rPr lang="ru-RU" sz="1600" dirty="0"/>
              <a:t>пластинку решетчатой кости может привести к поражению головного </a:t>
            </a:r>
            <a:r>
              <a:rPr lang="ru-RU" sz="1600" dirty="0" smtClean="0"/>
              <a:t>мозга. Изменение </a:t>
            </a:r>
            <a:r>
              <a:rPr lang="ru-RU" sz="1600" dirty="0"/>
              <a:t>обоняния (аносмия) у больных на ранней стадии заболевания </a:t>
            </a:r>
            <a:r>
              <a:rPr lang="ru-RU" sz="1600" dirty="0" smtClean="0"/>
              <a:t>может свидетельствовать </a:t>
            </a:r>
            <a:r>
              <a:rPr lang="ru-RU" sz="1600" dirty="0"/>
              <a:t>как о поражении ЦНС вирусом, проникающим через </a:t>
            </a:r>
            <a:r>
              <a:rPr lang="ru-RU" sz="1600" dirty="0" smtClean="0"/>
              <a:t>обонятельный нерв</a:t>
            </a:r>
            <a:r>
              <a:rPr lang="ru-RU" sz="1600" dirty="0"/>
              <a:t>, так и о морфологически продемонстрированном вирусном поражении </a:t>
            </a:r>
            <a:r>
              <a:rPr lang="ru-RU" sz="1600" dirty="0" smtClean="0"/>
              <a:t>клеток  слизистой </a:t>
            </a:r>
            <a:r>
              <a:rPr lang="ru-RU" sz="1600" dirty="0"/>
              <a:t>оболочки носа, не исключена роль </a:t>
            </a:r>
            <a:r>
              <a:rPr lang="ru-RU" sz="1600" dirty="0" err="1"/>
              <a:t>васкулита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245082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8260"/>
              <a:ext cx="1092642" cy="7343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71133" y="359530"/>
            <a:ext cx="7512473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13" dirty="0"/>
              <a:t>Патогенетическая терапия </a:t>
            </a:r>
            <a:r>
              <a:rPr sz="2400" dirty="0"/>
              <a:t>и </a:t>
            </a:r>
            <a:r>
              <a:rPr sz="2400" spc="-13" dirty="0"/>
              <a:t>симптоматическое</a:t>
            </a:r>
            <a:r>
              <a:rPr sz="2400" spc="60" dirty="0"/>
              <a:t> </a:t>
            </a:r>
            <a:r>
              <a:rPr sz="2400" spc="-13" dirty="0"/>
              <a:t>лечение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2233505" y="5113867"/>
            <a:ext cx="2523067" cy="980867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25307" rIns="0" bIns="0" rtlCol="0">
            <a:spAutoFit/>
          </a:bodyPr>
          <a:lstStyle/>
          <a:p>
            <a:pPr marL="215048" indent="382684">
              <a:spcBef>
                <a:spcPts val="987"/>
              </a:spcBef>
            </a:pP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Жаропонижающие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516454" marR="128690" indent="-301406"/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Парацетамол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1 г </a:t>
            </a:r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в/в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капельно при  температуре </a:t>
            </a:r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выше 38С 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(макс.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суточная доза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4</a:t>
            </a:r>
            <a:r>
              <a:rPr sz="1067" spc="93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г)</a:t>
            </a:r>
            <a:endParaRPr sz="10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33505" y="1481668"/>
            <a:ext cx="2523067" cy="985141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29540" rIns="0" bIns="0" rtlCol="0">
            <a:spAutoFit/>
          </a:bodyPr>
          <a:lstStyle/>
          <a:p>
            <a:pPr marR="5927" algn="ctr">
              <a:spcBef>
                <a:spcPts val="1020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Сосудосуживающие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421629" marR="428403" algn="ctr"/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Назальные деконгестанты  (при симптомах </a:t>
            </a:r>
            <a:r>
              <a:rPr sz="1067" spc="-27" dirty="0">
                <a:solidFill>
                  <a:srgbClr val="1F315D"/>
                </a:solidFill>
                <a:latin typeface="Arial"/>
                <a:cs typeface="Arial"/>
              </a:rPr>
              <a:t>ринита </a:t>
            </a:r>
            <a:r>
              <a:rPr sz="1067" dirty="0">
                <a:solidFill>
                  <a:srgbClr val="1F315D"/>
                </a:solidFill>
                <a:latin typeface="Arial"/>
                <a:cs typeface="Arial"/>
              </a:rPr>
              <a:t>и 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назофарингита)</a:t>
            </a:r>
            <a:endParaRPr sz="10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04573" y="1481667"/>
            <a:ext cx="2407919" cy="873017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8467" rIns="0" bIns="0" rtlCol="0">
            <a:spAutoFit/>
          </a:bodyPr>
          <a:lstStyle/>
          <a:p>
            <a:pPr>
              <a:spcBef>
                <a:spcPts val="67"/>
              </a:spcBef>
            </a:pPr>
            <a:endParaRPr sz="1133">
              <a:latin typeface="Times New Roman"/>
              <a:cs typeface="Times New Roman"/>
            </a:endParaRPr>
          </a:p>
          <a:p>
            <a:pPr marL="113450" algn="ctr"/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Муколитики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118530" algn="ctr"/>
            <a:r>
              <a:rPr sz="1067" spc="-7" dirty="0">
                <a:solidFill>
                  <a:srgbClr val="1F315D"/>
                </a:solidFill>
                <a:latin typeface="Arial"/>
                <a:cs typeface="Arial"/>
              </a:rPr>
              <a:t>Амброксол,</a:t>
            </a:r>
            <a:r>
              <a:rPr sz="1067" spc="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srgbClr val="1F315D"/>
                </a:solidFill>
                <a:latin typeface="Arial"/>
                <a:cs typeface="Arial"/>
              </a:rPr>
              <a:t>ацетилцистеин</a:t>
            </a:r>
            <a:endParaRPr sz="1067">
              <a:latin typeface="Arial"/>
              <a:cs typeface="Arial"/>
            </a:endParaRPr>
          </a:p>
          <a:p>
            <a:pPr marL="118530" algn="ctr"/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(ингаляционно,</a:t>
            </a:r>
            <a:r>
              <a:rPr sz="1067" spc="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перорально)</a:t>
            </a:r>
            <a:endParaRPr sz="106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29879" y="5113867"/>
            <a:ext cx="2451947" cy="1209263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26247" rIns="0" bIns="0" rtlCol="0">
            <a:spAutoFit/>
          </a:bodyPr>
          <a:lstStyle/>
          <a:p>
            <a:pPr algn="ctr">
              <a:spcBef>
                <a:spcPts val="207"/>
              </a:spcBef>
            </a:pP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Бронхолитики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1067">
              <a:latin typeface="Arial"/>
              <a:cs typeface="Arial"/>
            </a:endParaRPr>
          </a:p>
          <a:p>
            <a:pPr marL="210815" marR="200655" indent="-847" algn="ctr"/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Сальбутамол, фенотерол,  ипратропия </a:t>
            </a:r>
            <a:r>
              <a:rPr sz="1067" spc="-7" dirty="0">
                <a:solidFill>
                  <a:srgbClr val="043377"/>
                </a:solidFill>
                <a:latin typeface="Arial"/>
                <a:cs typeface="Arial"/>
              </a:rPr>
              <a:t>бромид+фенотерол 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(при </a:t>
            </a:r>
            <a:r>
              <a:rPr sz="1067" spc="-20" dirty="0">
                <a:solidFill>
                  <a:srgbClr val="043377"/>
                </a:solidFill>
                <a:latin typeface="Arial"/>
                <a:cs typeface="Arial"/>
              </a:rPr>
              <a:t>наличии признаков  </a:t>
            </a:r>
            <a:r>
              <a:rPr sz="1067" spc="-7" dirty="0">
                <a:solidFill>
                  <a:srgbClr val="043377"/>
                </a:solidFill>
                <a:latin typeface="Arial"/>
                <a:cs typeface="Arial"/>
              </a:rPr>
              <a:t>бронхообструкции, </a:t>
            </a:r>
            <a:r>
              <a:rPr sz="1067" dirty="0">
                <a:solidFill>
                  <a:srgbClr val="043377"/>
                </a:solidFill>
                <a:latin typeface="Arial"/>
                <a:cs typeface="Arial"/>
              </a:rPr>
              <a:t>с 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использованием</a:t>
            </a:r>
            <a:r>
              <a:rPr sz="1067" spc="10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srgbClr val="043377"/>
                </a:solidFill>
                <a:latin typeface="Arial"/>
                <a:cs typeface="Arial"/>
              </a:rPr>
              <a:t>небулайзера)</a:t>
            </a:r>
            <a:endParaRPr sz="10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05106" y="2961639"/>
            <a:ext cx="5273039" cy="1543564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933">
              <a:latin typeface="Times New Roman"/>
              <a:cs typeface="Times New Roman"/>
            </a:endParaRPr>
          </a:p>
          <a:p>
            <a:pPr marR="134617" algn="ctr"/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У пациентов в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тяжелом состоянии при наличии</a:t>
            </a:r>
            <a:r>
              <a:rPr sz="1333" spc="-9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показаний</a:t>
            </a:r>
            <a:endParaRPr sz="1333">
              <a:latin typeface="Arial"/>
              <a:cs typeface="Arial"/>
            </a:endParaRPr>
          </a:p>
          <a:p>
            <a:pPr marR="90591" algn="ctr"/>
            <a:r>
              <a:rPr sz="1333" b="1" spc="-7" dirty="0">
                <a:solidFill>
                  <a:srgbClr val="043377"/>
                </a:solidFill>
                <a:latin typeface="Arial"/>
                <a:cs typeface="Arial"/>
              </a:rPr>
              <a:t>инфузионная</a:t>
            </a:r>
            <a:r>
              <a:rPr sz="1333" b="1" spc="-1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b="1" spc="-7" dirty="0">
                <a:solidFill>
                  <a:srgbClr val="043377"/>
                </a:solidFill>
                <a:latin typeface="Arial"/>
                <a:cs typeface="Arial"/>
              </a:rPr>
              <a:t>терапия</a:t>
            </a:r>
            <a:endParaRPr sz="1333">
              <a:latin typeface="Arial"/>
              <a:cs typeface="Arial"/>
            </a:endParaRPr>
          </a:p>
          <a:p>
            <a:pPr marR="135463" algn="ctr"/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из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расчета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5-6-8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мл/кг/ч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с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обязательным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контролем</a:t>
            </a:r>
            <a:r>
              <a:rPr sz="1333" spc="-14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диуреза</a:t>
            </a:r>
            <a:endParaRPr sz="1333">
              <a:latin typeface="Arial"/>
              <a:cs typeface="Arial"/>
            </a:endParaRPr>
          </a:p>
          <a:p>
            <a:pPr>
              <a:spcBef>
                <a:spcPts val="67"/>
              </a:spcBef>
            </a:pPr>
            <a:endParaRPr sz="1333">
              <a:latin typeface="Arial"/>
              <a:cs typeface="Arial"/>
            </a:endParaRPr>
          </a:p>
          <a:p>
            <a:pPr marL="71118" marR="206582" algn="ctr"/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кристаллоидные препараты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(растворы электролитов); 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изотонические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(раствор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Рингера, </a:t>
            </a:r>
            <a:r>
              <a:rPr sz="1333" dirty="0">
                <a:solidFill>
                  <a:srgbClr val="043377"/>
                </a:solidFill>
                <a:latin typeface="Arial"/>
                <a:cs typeface="Arial"/>
              </a:rPr>
              <a:t>изотонический раствор и</a:t>
            </a:r>
            <a:r>
              <a:rPr sz="1333" spc="-22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333" spc="-7" dirty="0">
                <a:solidFill>
                  <a:srgbClr val="043377"/>
                </a:solidFill>
                <a:latin typeface="Arial"/>
                <a:cs typeface="Arial"/>
              </a:rPr>
              <a:t>др.)</a:t>
            </a:r>
            <a:endParaRPr sz="133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46991" y="6561433"/>
            <a:ext cx="6843607" cy="1197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инфекции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(COVID-19), временные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рекомендации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Министерство Здравоохранения РФ,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Версия 5</a:t>
            </a:r>
            <a:r>
              <a:rPr sz="667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667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56572" y="2094652"/>
            <a:ext cx="3049693" cy="0"/>
          </a:xfrm>
          <a:custGeom>
            <a:avLst/>
            <a:gdLst/>
            <a:ahLst/>
            <a:cxnLst/>
            <a:rect l="l" t="t" r="r" b="b"/>
            <a:pathLst>
              <a:path w="2287270">
                <a:moveTo>
                  <a:pt x="0" y="0"/>
                </a:moveTo>
                <a:lnTo>
                  <a:pt x="2286927" y="0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2853267" y="2707639"/>
            <a:ext cx="0" cy="2401147"/>
          </a:xfrm>
          <a:custGeom>
            <a:avLst/>
            <a:gdLst/>
            <a:ahLst/>
            <a:cxnLst/>
            <a:rect l="l" t="t" r="r" b="b"/>
            <a:pathLst>
              <a:path h="1800860">
                <a:moveTo>
                  <a:pt x="0" y="0"/>
                </a:moveTo>
                <a:lnTo>
                  <a:pt x="0" y="1800479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9555479" y="2744894"/>
            <a:ext cx="0" cy="2302085"/>
          </a:xfrm>
          <a:custGeom>
            <a:avLst/>
            <a:gdLst/>
            <a:ahLst/>
            <a:cxnLst/>
            <a:rect l="l" t="t" r="r" b="b"/>
            <a:pathLst>
              <a:path h="1726564">
                <a:moveTo>
                  <a:pt x="0" y="0"/>
                </a:moveTo>
                <a:lnTo>
                  <a:pt x="0" y="1726412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4756573" y="5708227"/>
            <a:ext cx="3174153" cy="23707"/>
          </a:xfrm>
          <a:custGeom>
            <a:avLst/>
            <a:gdLst/>
            <a:ahLst/>
            <a:cxnLst/>
            <a:rect l="l" t="t" r="r" b="b"/>
            <a:pathLst>
              <a:path w="2380615" h="17779">
                <a:moveTo>
                  <a:pt x="0" y="0"/>
                </a:moveTo>
                <a:lnTo>
                  <a:pt x="2380399" y="17157"/>
                </a:lnTo>
              </a:path>
            </a:pathLst>
          </a:custGeom>
          <a:ln w="7620">
            <a:solidFill>
              <a:srgbClr val="5B9BD4"/>
            </a:solidFill>
            <a:prstDash val="sysDashDot"/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992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Дезинтоксикация</a:t>
            </a:r>
            <a:r>
              <a:rPr lang="ru-RU" b="1" dirty="0"/>
              <a:t> и </a:t>
            </a:r>
            <a:r>
              <a:rPr lang="ru-RU" b="1" dirty="0" err="1"/>
              <a:t>регидратация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Восполнение потерь жидкости и </a:t>
            </a:r>
            <a:r>
              <a:rPr lang="ru-RU" dirty="0" err="1"/>
              <a:t>дезинтоксикация</a:t>
            </a:r>
            <a:r>
              <a:rPr lang="ru-RU" dirty="0"/>
              <a:t> являются неотъемлемой частью терапии при </a:t>
            </a:r>
            <a:r>
              <a:rPr lang="ru-RU" dirty="0" err="1"/>
              <a:t>манифестных</a:t>
            </a:r>
            <a:r>
              <a:rPr lang="ru-RU" dirty="0"/>
              <a:t> случаях болезни. Дети, находящиеся на грудном вскармливании, могут продолжать получать </a:t>
            </a:r>
            <a:r>
              <a:rPr lang="ru-RU" dirty="0" smtClean="0"/>
              <a:t>его. </a:t>
            </a:r>
            <a:r>
              <a:rPr lang="ru-RU" dirty="0"/>
              <a:t>При выраженных явлениях гастроэнтерита с потерей жидкости необходима </a:t>
            </a:r>
            <a:r>
              <a:rPr lang="ru-RU" dirty="0" err="1"/>
              <a:t>регидратация</a:t>
            </a:r>
            <a:r>
              <a:rPr lang="ru-RU" dirty="0"/>
              <a:t>, которая может осуществляться по рекомендованной методике </a:t>
            </a:r>
            <a:r>
              <a:rPr lang="ru-RU" dirty="0" err="1"/>
              <a:t>энтерально</a:t>
            </a:r>
            <a:r>
              <a:rPr lang="ru-RU" dirty="0"/>
              <a:t> или парентерально, в зависимости от степени тяжести </a:t>
            </a:r>
            <a:r>
              <a:rPr lang="ru-RU" dirty="0" err="1"/>
              <a:t>эксикоза</a:t>
            </a:r>
            <a:r>
              <a:rPr lang="ru-RU" dirty="0"/>
              <a:t>. </a:t>
            </a:r>
            <a:r>
              <a:rPr lang="ru-RU" b="1" i="1" dirty="0"/>
              <a:t>Объем вводимой жидкости должен строго контролироваться</a:t>
            </a:r>
            <a:r>
              <a:rPr lang="ru-RU" dirty="0"/>
              <a:t>. ВОЗ не рекомендует использовать гипотонические (изотонические) кристаллоиды, растворы крахмалов или </a:t>
            </a:r>
            <a:r>
              <a:rPr lang="ru-RU" dirty="0" smtClean="0"/>
              <a:t>желатина.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10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4773" y="108626"/>
            <a:ext cx="9615593" cy="723275"/>
          </a:xfrm>
          <a:prstGeom prst="rect">
            <a:avLst/>
          </a:prstGeom>
        </p:spPr>
        <p:txBody>
          <a:bodyPr vert="horz" wrap="square" lIns="0" tIns="55880" rIns="0" bIns="0" rtlCol="0" anchor="ctr">
            <a:spAutoFit/>
          </a:bodyPr>
          <a:lstStyle/>
          <a:p>
            <a:pPr marL="3768419" marR="6773" indent="-3752333">
              <a:lnSpc>
                <a:spcPts val="2613"/>
              </a:lnSpc>
              <a:spcBef>
                <a:spcPts val="440"/>
              </a:spcBef>
            </a:pPr>
            <a:r>
              <a:rPr sz="2400" spc="-20" dirty="0"/>
              <a:t>Контроль </a:t>
            </a:r>
            <a:r>
              <a:rPr sz="2400" spc="-13" dirty="0"/>
              <a:t>кардиотоксичности </a:t>
            </a:r>
            <a:r>
              <a:rPr sz="2400" spc="-7" dirty="0"/>
              <a:t>при </a:t>
            </a:r>
            <a:r>
              <a:rPr sz="2400" spc="-13" dirty="0"/>
              <a:t>применении </a:t>
            </a:r>
            <a:r>
              <a:rPr sz="2400" spc="-20" dirty="0"/>
              <a:t>хлорохина, макролидов,  фторхинолонов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4710111" y="6513950"/>
            <a:ext cx="6843607" cy="1197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Профилактика, диагностика 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лечение новой коронавирусной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инфекции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(COVID-19), временные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методические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рекомендации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// </a:t>
            </a:r>
            <a:r>
              <a:rPr sz="667" spc="-7" dirty="0">
                <a:solidFill>
                  <a:srgbClr val="006FC0"/>
                </a:solidFill>
                <a:latin typeface="Calibri"/>
                <a:cs typeface="Calibri"/>
              </a:rPr>
              <a:t>Министерство Здравоохранения РФ,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Версия 5</a:t>
            </a:r>
            <a:r>
              <a:rPr sz="667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667" dirty="0">
                <a:solidFill>
                  <a:srgbClr val="006FC0"/>
                </a:solidFill>
                <a:latin typeface="Calibri"/>
                <a:cs typeface="Calibri"/>
              </a:rPr>
              <a:t>(08.04.2020)</a:t>
            </a:r>
            <a:endParaRPr sz="66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640" y="1735667"/>
            <a:ext cx="4287520" cy="662575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07527" rIns="0" bIns="0" rtlCol="0">
            <a:spAutoFit/>
          </a:bodyPr>
          <a:lstStyle/>
          <a:p>
            <a:pPr marR="11006" algn="ctr">
              <a:spcBef>
                <a:spcPts val="847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ЭКГ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до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начала лечения</a:t>
            </a:r>
            <a:endParaRPr sz="1200">
              <a:latin typeface="Arial"/>
              <a:cs typeface="Arial"/>
            </a:endParaRPr>
          </a:p>
          <a:p>
            <a:pPr marL="360671" marR="371677" algn="ctr"/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у </a:t>
            </a:r>
            <a:r>
              <a:rPr sz="1200" spc="-13" dirty="0">
                <a:solidFill>
                  <a:srgbClr val="1F315D"/>
                </a:solidFill>
                <a:latin typeface="Arial"/>
                <a:cs typeface="Arial"/>
              </a:rPr>
              <a:t>мужчин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старше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55 лет,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у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женщин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старше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65 </a:t>
            </a:r>
            <a:r>
              <a:rPr sz="1200" spc="-13" dirty="0">
                <a:solidFill>
                  <a:srgbClr val="1F315D"/>
                </a:solidFill>
                <a:latin typeface="Arial"/>
                <a:cs typeface="Arial"/>
              </a:rPr>
              <a:t>лет  </a:t>
            </a:r>
            <a:r>
              <a:rPr sz="1200" spc="7" dirty="0">
                <a:solidFill>
                  <a:srgbClr val="1F315D"/>
                </a:solidFill>
                <a:latin typeface="Arial"/>
                <a:cs typeface="Arial"/>
              </a:rPr>
              <a:t>ССЗ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в</a:t>
            </a:r>
            <a:r>
              <a:rPr sz="1200" spc="-4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анамнезе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640" y="2988733"/>
            <a:ext cx="4287520" cy="585631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53247" rIns="0" bIns="0" rtlCol="0">
            <a:spAutoFit/>
          </a:bodyPr>
          <a:lstStyle/>
          <a:p>
            <a:pPr marL="9313" algn="ctr">
              <a:spcBef>
                <a:spcPts val="1207"/>
              </a:spcBef>
            </a:pPr>
            <a:r>
              <a:rPr sz="1400" spc="-13" dirty="0">
                <a:solidFill>
                  <a:srgbClr val="1F315D"/>
                </a:solidFill>
                <a:latin typeface="Arial"/>
                <a:cs typeface="Arial"/>
              </a:rPr>
              <a:t>Назначение противовирусных</a:t>
            </a:r>
            <a:r>
              <a:rPr sz="1400" spc="16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315D"/>
                </a:solidFill>
                <a:latin typeface="Arial"/>
                <a:cs typeface="Arial"/>
              </a:rPr>
              <a:t>схем/АБТ</a:t>
            </a:r>
            <a:endParaRPr sz="1400">
              <a:latin typeface="Arial"/>
              <a:cs typeface="Arial"/>
            </a:endParaRPr>
          </a:p>
          <a:p>
            <a:pPr marL="6773" algn="ctr"/>
            <a:r>
              <a:rPr sz="1400" b="1" dirty="0">
                <a:solidFill>
                  <a:srgbClr val="1F315D"/>
                </a:solidFill>
                <a:latin typeface="Arial"/>
                <a:cs typeface="Arial"/>
              </a:rPr>
              <a:t>(гидроксихлорохин </a:t>
            </a:r>
            <a:r>
              <a:rPr sz="1400" b="1" spc="7" dirty="0">
                <a:solidFill>
                  <a:srgbClr val="1F315D"/>
                </a:solidFill>
                <a:latin typeface="Arial"/>
                <a:cs typeface="Arial"/>
              </a:rPr>
              <a:t>+ </a:t>
            </a:r>
            <a:r>
              <a:rPr sz="1400" b="1" dirty="0">
                <a:solidFill>
                  <a:srgbClr val="1F315D"/>
                </a:solidFill>
                <a:latin typeface="Arial"/>
                <a:cs typeface="Arial"/>
              </a:rPr>
              <a:t>азитромицин) </a:t>
            </a:r>
            <a:r>
              <a:rPr sz="1400" spc="7" dirty="0">
                <a:solidFill>
                  <a:srgbClr val="1F315D"/>
                </a:solidFill>
                <a:latin typeface="Arial"/>
                <a:cs typeface="Arial"/>
              </a:rPr>
              <a:t>+/-</a:t>
            </a:r>
            <a:r>
              <a:rPr sz="1400" spc="-2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315D"/>
                </a:solidFill>
                <a:latin typeface="Arial"/>
                <a:cs typeface="Arial"/>
              </a:rPr>
              <a:t>АБТ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0573" y="4248573"/>
            <a:ext cx="4287520" cy="492379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33">
              <a:latin typeface="Times New Roman"/>
              <a:cs typeface="Times New Roman"/>
            </a:endParaRPr>
          </a:p>
          <a:p>
            <a:pPr marL="1060847">
              <a:spcBef>
                <a:spcPts val="773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ЭКГ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контроль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1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раз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в 5</a:t>
            </a:r>
            <a:r>
              <a:rPr sz="1200" b="1" spc="8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дней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9320" y="2988734"/>
            <a:ext cx="4290907" cy="664284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109220" rIns="0" bIns="0" rtlCol="0">
            <a:spAutoFit/>
          </a:bodyPr>
          <a:lstStyle/>
          <a:p>
            <a:pPr marL="121070" marR="130383" indent="-5080" algn="ctr">
              <a:spcBef>
                <a:spcPts val="860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Жалобы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на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аритмию, сердцебиение, боли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и 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дискомфорт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в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области сердца, синкопальные состояния  </a:t>
            </a:r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и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др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52545" y="4255347"/>
            <a:ext cx="4287520" cy="447196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1667">
              <a:latin typeface="Times New Roman"/>
              <a:cs typeface="Times New Roman"/>
            </a:endParaRPr>
          </a:p>
          <a:p>
            <a:pPr marL="1065080">
              <a:spcBef>
                <a:spcPts val="7"/>
              </a:spcBef>
            </a:pP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Внеочередной ЭКГ</a:t>
            </a:r>
            <a:r>
              <a:rPr sz="1200" b="1" spc="13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контроль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83640" y="5372945"/>
            <a:ext cx="4287520" cy="440291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9313" rIns="0" bIns="0" rtlCol="0">
            <a:spAutoFit/>
          </a:bodyPr>
          <a:lstStyle/>
          <a:p>
            <a:pPr>
              <a:spcBef>
                <a:spcPts val="73"/>
              </a:spcBef>
            </a:pPr>
            <a:endParaRPr sz="1600">
              <a:latin typeface="Times New Roman"/>
              <a:cs typeface="Times New Roman"/>
            </a:endParaRPr>
          </a:p>
          <a:p>
            <a:pPr marL="1268275"/>
            <a:r>
              <a:rPr sz="1200" b="1" spc="-20" dirty="0">
                <a:solidFill>
                  <a:srgbClr val="1F315D"/>
                </a:solidFill>
                <a:latin typeface="Arial"/>
                <a:cs typeface="Arial"/>
              </a:rPr>
              <a:t>Интервал </a:t>
            </a:r>
            <a:r>
              <a:rPr sz="1200" b="1" dirty="0">
                <a:solidFill>
                  <a:srgbClr val="1F315D"/>
                </a:solidFill>
                <a:latin typeface="Arial"/>
                <a:cs typeface="Arial"/>
              </a:rPr>
              <a:t>QT&gt;480</a:t>
            </a:r>
            <a:r>
              <a:rPr sz="1200" b="1" spc="-24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мсек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59320" y="5372945"/>
            <a:ext cx="4290907" cy="551369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>
              <a:spcBef>
                <a:spcPts val="60"/>
              </a:spcBef>
            </a:pPr>
            <a:endParaRPr sz="1133">
              <a:latin typeface="Times New Roman"/>
              <a:cs typeface="Times New Roman"/>
            </a:endParaRPr>
          </a:p>
          <a:p>
            <a:pPr marR="225208" algn="ctr"/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Консультация</a:t>
            </a:r>
            <a:r>
              <a:rPr sz="1200" b="1" spc="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кардиолога</a:t>
            </a:r>
            <a:endParaRPr sz="1200">
              <a:latin typeface="Arial"/>
              <a:cs typeface="Arial"/>
            </a:endParaRPr>
          </a:p>
          <a:p>
            <a:pPr marR="222668" algn="ctr"/>
            <a:r>
              <a:rPr sz="1200" dirty="0">
                <a:solidFill>
                  <a:srgbClr val="1F315D"/>
                </a:solidFill>
                <a:latin typeface="Arial"/>
                <a:cs typeface="Arial"/>
              </a:rPr>
              <a:t>Рассмотреть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назначение</a:t>
            </a:r>
            <a:r>
              <a:rPr sz="1200" spc="-27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spc="-7" dirty="0">
                <a:solidFill>
                  <a:srgbClr val="1F315D"/>
                </a:solidFill>
                <a:latin typeface="Arial"/>
                <a:cs typeface="Arial"/>
              </a:rPr>
              <a:t>бета-блокаторов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261368" y="2562014"/>
            <a:ext cx="152400" cy="362373"/>
            <a:chOff x="2446026" y="1921510"/>
            <a:chExt cx="114300" cy="271780"/>
          </a:xfrm>
        </p:grpSpPr>
        <p:sp>
          <p:nvSpPr>
            <p:cNvPr id="15" name="object 15"/>
            <p:cNvSpPr/>
            <p:nvPr/>
          </p:nvSpPr>
          <p:spPr>
            <a:xfrm>
              <a:off x="2503169" y="192151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446026" y="207867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244435" y="3804919"/>
            <a:ext cx="152400" cy="362373"/>
            <a:chOff x="2433326" y="2853689"/>
            <a:chExt cx="114300" cy="271780"/>
          </a:xfrm>
        </p:grpSpPr>
        <p:sp>
          <p:nvSpPr>
            <p:cNvPr id="18" name="object 18"/>
            <p:cNvSpPr/>
            <p:nvPr/>
          </p:nvSpPr>
          <p:spPr>
            <a:xfrm>
              <a:off x="2490469" y="2853689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433326" y="301085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261368" y="5010572"/>
            <a:ext cx="152400" cy="362373"/>
            <a:chOff x="2446026" y="3757929"/>
            <a:chExt cx="114300" cy="271780"/>
          </a:xfrm>
        </p:grpSpPr>
        <p:sp>
          <p:nvSpPr>
            <p:cNvPr id="21" name="object 21"/>
            <p:cNvSpPr/>
            <p:nvPr/>
          </p:nvSpPr>
          <p:spPr>
            <a:xfrm>
              <a:off x="2503169" y="3757929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2446026" y="391509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5535505" y="3288445"/>
            <a:ext cx="1620520" cy="152400"/>
            <a:chOff x="4151629" y="2466334"/>
            <a:chExt cx="1215390" cy="114300"/>
          </a:xfrm>
        </p:grpSpPr>
        <p:sp>
          <p:nvSpPr>
            <p:cNvPr id="24" name="object 24"/>
            <p:cNvSpPr/>
            <p:nvPr/>
          </p:nvSpPr>
          <p:spPr>
            <a:xfrm>
              <a:off x="4151629" y="2523490"/>
              <a:ext cx="1120140" cy="0"/>
            </a:xfrm>
            <a:custGeom>
              <a:avLst/>
              <a:gdLst/>
              <a:ahLst/>
              <a:cxnLst/>
              <a:rect l="l" t="t" r="r" b="b"/>
              <a:pathLst>
                <a:path w="1120139">
                  <a:moveTo>
                    <a:pt x="0" y="0"/>
                  </a:moveTo>
                  <a:lnTo>
                    <a:pt x="1120114" y="0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5252697" y="246633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9337048" y="3845560"/>
            <a:ext cx="152400" cy="362373"/>
            <a:chOff x="7002786" y="2884170"/>
            <a:chExt cx="114300" cy="271780"/>
          </a:xfrm>
        </p:grpSpPr>
        <p:sp>
          <p:nvSpPr>
            <p:cNvPr id="27" name="object 27"/>
            <p:cNvSpPr/>
            <p:nvPr/>
          </p:nvSpPr>
          <p:spPr>
            <a:xfrm>
              <a:off x="7059930" y="288417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0"/>
                  </a:moveTo>
                  <a:lnTo>
                    <a:pt x="0" y="176212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002786" y="3041336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535505" y="5676048"/>
            <a:ext cx="1620520" cy="152400"/>
            <a:chOff x="4151629" y="4257036"/>
            <a:chExt cx="1215390" cy="114300"/>
          </a:xfrm>
        </p:grpSpPr>
        <p:sp>
          <p:nvSpPr>
            <p:cNvPr id="30" name="object 30"/>
            <p:cNvSpPr/>
            <p:nvPr/>
          </p:nvSpPr>
          <p:spPr>
            <a:xfrm>
              <a:off x="4151629" y="4314190"/>
              <a:ext cx="1120140" cy="0"/>
            </a:xfrm>
            <a:custGeom>
              <a:avLst/>
              <a:gdLst/>
              <a:ahLst/>
              <a:cxnLst/>
              <a:rect l="l" t="t" r="r" b="b"/>
              <a:pathLst>
                <a:path w="1120139">
                  <a:moveTo>
                    <a:pt x="0" y="0"/>
                  </a:moveTo>
                  <a:lnTo>
                    <a:pt x="1120114" y="0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5252697" y="4257036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269479" y="1739052"/>
            <a:ext cx="4287520" cy="431742"/>
          </a:xfrm>
          <a:prstGeom prst="rect">
            <a:avLst/>
          </a:prstGeom>
          <a:ln w="12700">
            <a:solidFill>
              <a:srgbClr val="41709C"/>
            </a:solidFill>
          </a:ln>
        </p:spPr>
        <p:txBody>
          <a:bodyPr vert="horz" wrap="square" lIns="0" tIns="847" rIns="0" bIns="0" rtlCol="0">
            <a:spAutoFit/>
          </a:bodyPr>
          <a:lstStyle/>
          <a:p>
            <a:pPr>
              <a:spcBef>
                <a:spcPts val="7"/>
              </a:spcBef>
            </a:pPr>
            <a:endParaRPr sz="1600">
              <a:latin typeface="Times New Roman"/>
              <a:cs typeface="Times New Roman"/>
            </a:endParaRPr>
          </a:p>
          <a:p>
            <a:pPr marL="1038834"/>
            <a:r>
              <a:rPr sz="1200" b="1" spc="-7" dirty="0">
                <a:solidFill>
                  <a:srgbClr val="1F315D"/>
                </a:solidFill>
                <a:latin typeface="Arial"/>
                <a:cs typeface="Arial"/>
              </a:rPr>
              <a:t>Другие группы</a:t>
            </a:r>
            <a:r>
              <a:rPr sz="1200" b="1" spc="-20" dirty="0">
                <a:solidFill>
                  <a:srgbClr val="1F315D"/>
                </a:solidFill>
                <a:latin typeface="Arial"/>
                <a:cs typeface="Arial"/>
              </a:rPr>
              <a:t> </a:t>
            </a:r>
            <a:r>
              <a:rPr sz="1200" b="1" spc="-13" dirty="0">
                <a:solidFill>
                  <a:srgbClr val="1F315D"/>
                </a:solidFill>
                <a:latin typeface="Arial"/>
                <a:cs typeface="Arial"/>
              </a:rPr>
              <a:t>пациентов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555823" y="2113281"/>
            <a:ext cx="1610360" cy="737447"/>
            <a:chOff x="4166867" y="1584960"/>
            <a:chExt cx="1207770" cy="553085"/>
          </a:xfrm>
        </p:grpSpPr>
        <p:sp>
          <p:nvSpPr>
            <p:cNvPr id="34" name="object 34"/>
            <p:cNvSpPr/>
            <p:nvPr/>
          </p:nvSpPr>
          <p:spPr>
            <a:xfrm>
              <a:off x="4253923" y="1604010"/>
              <a:ext cx="1101090" cy="488950"/>
            </a:xfrm>
            <a:custGeom>
              <a:avLst/>
              <a:gdLst/>
              <a:ahLst/>
              <a:cxnLst/>
              <a:rect l="l" t="t" r="r" b="b"/>
              <a:pathLst>
                <a:path w="1101089" h="488950">
                  <a:moveTo>
                    <a:pt x="1101064" y="0"/>
                  </a:moveTo>
                  <a:lnTo>
                    <a:pt x="0" y="488924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166867" y="2032971"/>
              <a:ext cx="128270" cy="104775"/>
            </a:xfrm>
            <a:custGeom>
              <a:avLst/>
              <a:gdLst/>
              <a:ahLst/>
              <a:cxnLst/>
              <a:rect l="l" t="t" r="r" b="b"/>
              <a:pathLst>
                <a:path w="128270" h="104775">
                  <a:moveTo>
                    <a:pt x="81267" y="0"/>
                  </a:moveTo>
                  <a:lnTo>
                    <a:pt x="0" y="98628"/>
                  </a:lnTo>
                  <a:lnTo>
                    <a:pt x="127660" y="104457"/>
                  </a:lnTo>
                  <a:lnTo>
                    <a:pt x="81267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511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4105007" cy="0"/>
          </a:xfrm>
          <a:custGeom>
            <a:avLst/>
            <a:gdLst/>
            <a:ahLst/>
            <a:cxnLst/>
            <a:rect l="l" t="t" r="r" b="b"/>
            <a:pathLst>
              <a:path w="8517890">
                <a:moveTo>
                  <a:pt x="0" y="0"/>
                </a:moveTo>
                <a:lnTo>
                  <a:pt x="8517800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4463667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87597" marR="2448" indent="-681782">
              <a:lnSpc>
                <a:spcPts val="2255"/>
              </a:lnSpc>
              <a:spcBef>
                <a:spcPts val="330"/>
              </a:spcBef>
              <a:tabLst>
                <a:tab pos="687597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п.4.4.	</a:t>
            </a:r>
            <a:r>
              <a:rPr sz="2072" spc="5" dirty="0"/>
              <a:t>Антибактериальная </a:t>
            </a:r>
            <a:r>
              <a:rPr sz="2072" spc="7" dirty="0"/>
              <a:t>терапия  </a:t>
            </a:r>
            <a:r>
              <a:rPr sz="2072" spc="7" dirty="0">
                <a:solidFill>
                  <a:srgbClr val="353535"/>
                </a:solidFill>
              </a:rPr>
              <a:t>COVID-19</a:t>
            </a:r>
            <a:endParaRPr sz="2072"/>
          </a:p>
        </p:txBody>
      </p:sp>
      <p:sp>
        <p:nvSpPr>
          <p:cNvPr id="6" name="object 6"/>
          <p:cNvSpPr/>
          <p:nvPr/>
        </p:nvSpPr>
        <p:spPr>
          <a:xfrm>
            <a:off x="1624817" y="1282594"/>
            <a:ext cx="8951817" cy="1013552"/>
          </a:xfrm>
          <a:custGeom>
            <a:avLst/>
            <a:gdLst/>
            <a:ahLst/>
            <a:cxnLst/>
            <a:rect l="l" t="t" r="r" b="b"/>
            <a:pathLst>
              <a:path w="18575020" h="2103120">
                <a:moveTo>
                  <a:pt x="18477011" y="0"/>
                </a:moveTo>
                <a:lnTo>
                  <a:pt x="97606" y="0"/>
                </a:lnTo>
                <a:lnTo>
                  <a:pt x="59615" y="7666"/>
                </a:lnTo>
                <a:lnTo>
                  <a:pt x="28589" y="28582"/>
                </a:lnTo>
                <a:lnTo>
                  <a:pt x="7670" y="59620"/>
                </a:lnTo>
                <a:lnTo>
                  <a:pt x="0" y="97652"/>
                </a:lnTo>
                <a:lnTo>
                  <a:pt x="0" y="2005321"/>
                </a:lnTo>
                <a:lnTo>
                  <a:pt x="7670" y="2043353"/>
                </a:lnTo>
                <a:lnTo>
                  <a:pt x="28589" y="2074391"/>
                </a:lnTo>
                <a:lnTo>
                  <a:pt x="59615" y="2095307"/>
                </a:lnTo>
                <a:lnTo>
                  <a:pt x="97606" y="2102973"/>
                </a:lnTo>
                <a:lnTo>
                  <a:pt x="18477011" y="2102973"/>
                </a:lnTo>
                <a:lnTo>
                  <a:pt x="18515044" y="2095307"/>
                </a:lnTo>
                <a:lnTo>
                  <a:pt x="18546081" y="2074391"/>
                </a:lnTo>
                <a:lnTo>
                  <a:pt x="18566997" y="2043353"/>
                </a:lnTo>
                <a:lnTo>
                  <a:pt x="18574664" y="2005321"/>
                </a:lnTo>
                <a:lnTo>
                  <a:pt x="18574664" y="97652"/>
                </a:lnTo>
                <a:lnTo>
                  <a:pt x="18566997" y="59620"/>
                </a:lnTo>
                <a:lnTo>
                  <a:pt x="18546081" y="28582"/>
                </a:lnTo>
                <a:lnTo>
                  <a:pt x="18515044" y="7666"/>
                </a:lnTo>
                <a:lnTo>
                  <a:pt x="18477011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/>
          <p:nvPr/>
        </p:nvSpPr>
        <p:spPr>
          <a:xfrm>
            <a:off x="1786527" y="1385566"/>
            <a:ext cx="7040696" cy="79243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lnSpc>
                <a:spcPct val="100600"/>
              </a:lnSpc>
              <a:spcBef>
                <a:spcPts val="46"/>
              </a:spcBef>
            </a:pP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В связи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с высоким риском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суперинфекции пациентам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клиническими  формами коронавирусной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инфекции, протекающими с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пневмонией, 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может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быть показано </a:t>
            </a:r>
            <a:r>
              <a:rPr sz="1687" spc="2" dirty="0">
                <a:solidFill>
                  <a:srgbClr val="353535"/>
                </a:solidFill>
                <a:latin typeface="Arial"/>
                <a:cs typeface="Arial"/>
              </a:rPr>
              <a:t>назначение антимикробных</a:t>
            </a:r>
            <a:r>
              <a:rPr sz="1687" spc="2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687" spc="5" dirty="0">
                <a:solidFill>
                  <a:srgbClr val="353535"/>
                </a:solidFill>
                <a:latin typeface="Arial"/>
                <a:cs typeface="Arial"/>
              </a:rPr>
              <a:t>препаратов</a:t>
            </a:r>
            <a:endParaRPr sz="1687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23388" y="1512600"/>
            <a:ext cx="553598" cy="553598"/>
          </a:xfrm>
          <a:custGeom>
            <a:avLst/>
            <a:gdLst/>
            <a:ahLst/>
            <a:cxnLst/>
            <a:rect l="l" t="t" r="r" b="b"/>
            <a:pathLst>
              <a:path w="1148715" h="1148714">
                <a:moveTo>
                  <a:pt x="574226" y="0"/>
                </a:moveTo>
                <a:lnTo>
                  <a:pt x="527129" y="1903"/>
                </a:lnTo>
                <a:lnTo>
                  <a:pt x="481082" y="7515"/>
                </a:lnTo>
                <a:lnTo>
                  <a:pt x="436230" y="16688"/>
                </a:lnTo>
                <a:lnTo>
                  <a:pt x="392723" y="29273"/>
                </a:lnTo>
                <a:lnTo>
                  <a:pt x="350708" y="45124"/>
                </a:lnTo>
                <a:lnTo>
                  <a:pt x="310333" y="64092"/>
                </a:lnTo>
                <a:lnTo>
                  <a:pt x="271745" y="86030"/>
                </a:lnTo>
                <a:lnTo>
                  <a:pt x="235092" y="110790"/>
                </a:lnTo>
                <a:lnTo>
                  <a:pt x="200523" y="138224"/>
                </a:lnTo>
                <a:lnTo>
                  <a:pt x="168184" y="168184"/>
                </a:lnTo>
                <a:lnTo>
                  <a:pt x="138224" y="200523"/>
                </a:lnTo>
                <a:lnTo>
                  <a:pt x="110790" y="235092"/>
                </a:lnTo>
                <a:lnTo>
                  <a:pt x="86030" y="271745"/>
                </a:lnTo>
                <a:lnTo>
                  <a:pt x="64092" y="310333"/>
                </a:lnTo>
                <a:lnTo>
                  <a:pt x="45124" y="350708"/>
                </a:lnTo>
                <a:lnTo>
                  <a:pt x="29273" y="392723"/>
                </a:lnTo>
                <a:lnTo>
                  <a:pt x="16688" y="436230"/>
                </a:lnTo>
                <a:lnTo>
                  <a:pt x="7515" y="481082"/>
                </a:lnTo>
                <a:lnTo>
                  <a:pt x="1903" y="527129"/>
                </a:lnTo>
                <a:lnTo>
                  <a:pt x="0" y="574226"/>
                </a:lnTo>
                <a:lnTo>
                  <a:pt x="1903" y="621322"/>
                </a:lnTo>
                <a:lnTo>
                  <a:pt x="7515" y="667369"/>
                </a:lnTo>
                <a:lnTo>
                  <a:pt x="16688" y="712221"/>
                </a:lnTo>
                <a:lnTo>
                  <a:pt x="29273" y="755728"/>
                </a:lnTo>
                <a:lnTo>
                  <a:pt x="45124" y="797743"/>
                </a:lnTo>
                <a:lnTo>
                  <a:pt x="64092" y="838118"/>
                </a:lnTo>
                <a:lnTo>
                  <a:pt x="86030" y="876706"/>
                </a:lnTo>
                <a:lnTo>
                  <a:pt x="110790" y="913359"/>
                </a:lnTo>
                <a:lnTo>
                  <a:pt x="138224" y="947928"/>
                </a:lnTo>
                <a:lnTo>
                  <a:pt x="168184" y="980267"/>
                </a:lnTo>
                <a:lnTo>
                  <a:pt x="200523" y="1010227"/>
                </a:lnTo>
                <a:lnTo>
                  <a:pt x="235092" y="1037661"/>
                </a:lnTo>
                <a:lnTo>
                  <a:pt x="271745" y="1062421"/>
                </a:lnTo>
                <a:lnTo>
                  <a:pt x="310333" y="1084359"/>
                </a:lnTo>
                <a:lnTo>
                  <a:pt x="350708" y="1103327"/>
                </a:lnTo>
                <a:lnTo>
                  <a:pt x="392723" y="1119178"/>
                </a:lnTo>
                <a:lnTo>
                  <a:pt x="436230" y="1131763"/>
                </a:lnTo>
                <a:lnTo>
                  <a:pt x="481082" y="1140936"/>
                </a:lnTo>
                <a:lnTo>
                  <a:pt x="527129" y="1146548"/>
                </a:lnTo>
                <a:lnTo>
                  <a:pt x="574226" y="1148452"/>
                </a:lnTo>
                <a:lnTo>
                  <a:pt x="621322" y="1146548"/>
                </a:lnTo>
                <a:lnTo>
                  <a:pt x="667369" y="1140936"/>
                </a:lnTo>
                <a:lnTo>
                  <a:pt x="712221" y="1131763"/>
                </a:lnTo>
                <a:lnTo>
                  <a:pt x="755728" y="1119178"/>
                </a:lnTo>
                <a:lnTo>
                  <a:pt x="797743" y="1103327"/>
                </a:lnTo>
                <a:lnTo>
                  <a:pt x="838118" y="1084359"/>
                </a:lnTo>
                <a:lnTo>
                  <a:pt x="876706" y="1062421"/>
                </a:lnTo>
                <a:lnTo>
                  <a:pt x="913359" y="1037661"/>
                </a:lnTo>
                <a:lnTo>
                  <a:pt x="947928" y="1010227"/>
                </a:lnTo>
                <a:lnTo>
                  <a:pt x="980267" y="980267"/>
                </a:lnTo>
                <a:lnTo>
                  <a:pt x="1010227" y="947928"/>
                </a:lnTo>
                <a:lnTo>
                  <a:pt x="1037661" y="913359"/>
                </a:lnTo>
                <a:lnTo>
                  <a:pt x="1062421" y="876706"/>
                </a:lnTo>
                <a:lnTo>
                  <a:pt x="1084359" y="838118"/>
                </a:lnTo>
                <a:lnTo>
                  <a:pt x="1103327" y="797743"/>
                </a:lnTo>
                <a:lnTo>
                  <a:pt x="1119178" y="755728"/>
                </a:lnTo>
                <a:lnTo>
                  <a:pt x="1131763" y="712221"/>
                </a:lnTo>
                <a:lnTo>
                  <a:pt x="1140936" y="667369"/>
                </a:lnTo>
                <a:lnTo>
                  <a:pt x="1146548" y="621322"/>
                </a:lnTo>
                <a:lnTo>
                  <a:pt x="1148452" y="574226"/>
                </a:lnTo>
                <a:lnTo>
                  <a:pt x="1146548" y="527129"/>
                </a:lnTo>
                <a:lnTo>
                  <a:pt x="1140936" y="481082"/>
                </a:lnTo>
                <a:lnTo>
                  <a:pt x="1131763" y="436230"/>
                </a:lnTo>
                <a:lnTo>
                  <a:pt x="1119178" y="392723"/>
                </a:lnTo>
                <a:lnTo>
                  <a:pt x="1103327" y="350708"/>
                </a:lnTo>
                <a:lnTo>
                  <a:pt x="1084359" y="310333"/>
                </a:lnTo>
                <a:lnTo>
                  <a:pt x="1062421" y="271745"/>
                </a:lnTo>
                <a:lnTo>
                  <a:pt x="1037661" y="235092"/>
                </a:lnTo>
                <a:lnTo>
                  <a:pt x="1010227" y="200523"/>
                </a:lnTo>
                <a:lnTo>
                  <a:pt x="980267" y="168184"/>
                </a:lnTo>
                <a:lnTo>
                  <a:pt x="947928" y="138224"/>
                </a:lnTo>
                <a:lnTo>
                  <a:pt x="913359" y="110790"/>
                </a:lnTo>
                <a:lnTo>
                  <a:pt x="876706" y="86030"/>
                </a:lnTo>
                <a:lnTo>
                  <a:pt x="838118" y="64092"/>
                </a:lnTo>
                <a:lnTo>
                  <a:pt x="797743" y="45124"/>
                </a:lnTo>
                <a:lnTo>
                  <a:pt x="755728" y="29273"/>
                </a:lnTo>
                <a:lnTo>
                  <a:pt x="712221" y="16688"/>
                </a:lnTo>
                <a:lnTo>
                  <a:pt x="667369" y="7515"/>
                </a:lnTo>
                <a:lnTo>
                  <a:pt x="621322" y="1903"/>
                </a:lnTo>
                <a:lnTo>
                  <a:pt x="574226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9940092" y="1575669"/>
            <a:ext cx="120880" cy="407537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2602" b="1" spc="2" dirty="0">
                <a:solidFill>
                  <a:srgbClr val="FFFFFF"/>
                </a:solidFill>
                <a:latin typeface="Segoe UI"/>
                <a:cs typeface="Segoe UI"/>
              </a:rPr>
              <a:t>!</a:t>
            </a:r>
            <a:endParaRPr sz="2602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2771" y="2465762"/>
            <a:ext cx="3006075" cy="3596089"/>
          </a:xfrm>
          <a:custGeom>
            <a:avLst/>
            <a:gdLst/>
            <a:ahLst/>
            <a:cxnLst/>
            <a:rect l="l" t="t" r="r" b="b"/>
            <a:pathLst>
              <a:path w="6237605" h="7461884">
                <a:moveTo>
                  <a:pt x="5947881" y="0"/>
                </a:moveTo>
                <a:lnTo>
                  <a:pt x="289474" y="0"/>
                </a:lnTo>
                <a:lnTo>
                  <a:pt x="242521" y="3789"/>
                </a:lnTo>
                <a:lnTo>
                  <a:pt x="197980" y="14760"/>
                </a:lnTo>
                <a:lnTo>
                  <a:pt x="156446" y="32317"/>
                </a:lnTo>
                <a:lnTo>
                  <a:pt x="118516" y="55862"/>
                </a:lnTo>
                <a:lnTo>
                  <a:pt x="84787" y="84801"/>
                </a:lnTo>
                <a:lnTo>
                  <a:pt x="55853" y="118536"/>
                </a:lnTo>
                <a:lnTo>
                  <a:pt x="32311" y="156472"/>
                </a:lnTo>
                <a:lnTo>
                  <a:pt x="14758" y="198012"/>
                </a:lnTo>
                <a:lnTo>
                  <a:pt x="3788" y="242560"/>
                </a:lnTo>
                <a:lnTo>
                  <a:pt x="0" y="289519"/>
                </a:lnTo>
                <a:lnTo>
                  <a:pt x="0" y="7171979"/>
                </a:lnTo>
                <a:lnTo>
                  <a:pt x="3788" y="7218939"/>
                </a:lnTo>
                <a:lnTo>
                  <a:pt x="14758" y="7263487"/>
                </a:lnTo>
                <a:lnTo>
                  <a:pt x="32311" y="7305027"/>
                </a:lnTo>
                <a:lnTo>
                  <a:pt x="55853" y="7342962"/>
                </a:lnTo>
                <a:lnTo>
                  <a:pt x="84787" y="7376698"/>
                </a:lnTo>
                <a:lnTo>
                  <a:pt x="118516" y="7405636"/>
                </a:lnTo>
                <a:lnTo>
                  <a:pt x="156446" y="7429182"/>
                </a:lnTo>
                <a:lnTo>
                  <a:pt x="197980" y="7446738"/>
                </a:lnTo>
                <a:lnTo>
                  <a:pt x="242521" y="7457710"/>
                </a:lnTo>
                <a:lnTo>
                  <a:pt x="289474" y="7461499"/>
                </a:lnTo>
                <a:lnTo>
                  <a:pt x="5947881" y="7461499"/>
                </a:lnTo>
                <a:lnTo>
                  <a:pt x="5994840" y="7457710"/>
                </a:lnTo>
                <a:lnTo>
                  <a:pt x="6039388" y="7446738"/>
                </a:lnTo>
                <a:lnTo>
                  <a:pt x="6080928" y="7429182"/>
                </a:lnTo>
                <a:lnTo>
                  <a:pt x="6118864" y="7405636"/>
                </a:lnTo>
                <a:lnTo>
                  <a:pt x="6152599" y="7376698"/>
                </a:lnTo>
                <a:lnTo>
                  <a:pt x="6181538" y="7342962"/>
                </a:lnTo>
                <a:lnTo>
                  <a:pt x="6205083" y="7305027"/>
                </a:lnTo>
                <a:lnTo>
                  <a:pt x="6222640" y="7263487"/>
                </a:lnTo>
                <a:lnTo>
                  <a:pt x="6233611" y="7218939"/>
                </a:lnTo>
                <a:lnTo>
                  <a:pt x="6237401" y="7171979"/>
                </a:lnTo>
                <a:lnTo>
                  <a:pt x="6237401" y="289519"/>
                </a:lnTo>
                <a:lnTo>
                  <a:pt x="6233611" y="242560"/>
                </a:lnTo>
                <a:lnTo>
                  <a:pt x="6222640" y="198012"/>
                </a:lnTo>
                <a:lnTo>
                  <a:pt x="6205083" y="156472"/>
                </a:lnTo>
                <a:lnTo>
                  <a:pt x="6181538" y="118536"/>
                </a:lnTo>
                <a:lnTo>
                  <a:pt x="6152599" y="84801"/>
                </a:lnTo>
                <a:lnTo>
                  <a:pt x="6118864" y="55862"/>
                </a:lnTo>
                <a:lnTo>
                  <a:pt x="6080928" y="32317"/>
                </a:lnTo>
                <a:lnTo>
                  <a:pt x="6039388" y="14760"/>
                </a:lnTo>
                <a:lnTo>
                  <a:pt x="5994840" y="3789"/>
                </a:lnTo>
                <a:lnTo>
                  <a:pt x="5947881" y="0"/>
                </a:lnTo>
                <a:close/>
              </a:path>
            </a:pathLst>
          </a:custGeom>
          <a:solidFill>
            <a:srgbClr val="6F2F9F">
              <a:alpha val="10195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 txBox="1"/>
          <p:nvPr/>
        </p:nvSpPr>
        <p:spPr>
          <a:xfrm>
            <a:off x="1786527" y="2634521"/>
            <a:ext cx="1946925" cy="872497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2448">
              <a:lnSpc>
                <a:spcPts val="1672"/>
              </a:lnSpc>
              <a:spcBef>
                <a:spcPts val="104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Выбор антибиотиков  и способ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их</a:t>
            </a:r>
            <a:r>
              <a:rPr sz="1398" b="1" spc="-5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введения  осуществляется</a:t>
            </a:r>
            <a:r>
              <a:rPr sz="1398" b="1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2"/>
              </a:lnSpc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основании:</a:t>
            </a:r>
            <a:endParaRPr sz="1398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6528" y="3549350"/>
            <a:ext cx="89665" cy="519451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lnSpc>
                <a:spcPts val="2007"/>
              </a:lnSpc>
              <a:spcBef>
                <a:spcPts val="51"/>
              </a:spcBef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  <a:p>
            <a:pPr marL="6120">
              <a:lnSpc>
                <a:spcPts val="2007"/>
              </a:lnSpc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6528" y="5100505"/>
            <a:ext cx="89665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85357" y="3544975"/>
            <a:ext cx="2512458" cy="2269043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83540">
              <a:lnSpc>
                <a:spcPct val="115100"/>
              </a:lnSpc>
              <a:spcBef>
                <a:spcPts val="48"/>
              </a:spcBef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тяжести состояния</a:t>
            </a:r>
            <a:r>
              <a:rPr sz="1398" spc="-6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пациента,  анализе факторов</a:t>
            </a:r>
            <a:r>
              <a:rPr sz="1398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риска</a:t>
            </a:r>
            <a:endParaRPr sz="1398">
              <a:latin typeface="Arial"/>
              <a:cs typeface="Arial"/>
            </a:endParaRPr>
          </a:p>
          <a:p>
            <a:pPr marL="6120" marR="2448">
              <a:lnSpc>
                <a:spcPct val="99600"/>
              </a:lnSpc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встречи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резистентными  микроорганизмами  (предшествующий прием  антибиотиков,</a:t>
            </a:r>
            <a:r>
              <a:rPr sz="1398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сопутствующие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заболевания,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др.);</a:t>
            </a:r>
            <a:endParaRPr sz="1398">
              <a:latin typeface="Arial"/>
              <a:cs typeface="Arial"/>
            </a:endParaRPr>
          </a:p>
          <a:p>
            <a:pPr marL="6120" marR="791639">
              <a:lnSpc>
                <a:spcPts val="1672"/>
              </a:lnSpc>
              <a:spcBef>
                <a:spcPts val="313"/>
              </a:spcBef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результатов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микроб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оло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г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ич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ск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й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диагностики</a:t>
            </a:r>
            <a:endParaRPr sz="1398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36848" y="2465762"/>
            <a:ext cx="2774720" cy="3596089"/>
          </a:xfrm>
          <a:custGeom>
            <a:avLst/>
            <a:gdLst/>
            <a:ahLst/>
            <a:cxnLst/>
            <a:rect l="l" t="t" r="r" b="b"/>
            <a:pathLst>
              <a:path w="5757545" h="7461884">
                <a:moveTo>
                  <a:pt x="5490219" y="0"/>
                </a:moveTo>
                <a:lnTo>
                  <a:pt x="267169" y="0"/>
                </a:lnTo>
                <a:lnTo>
                  <a:pt x="219157" y="4305"/>
                </a:lnTo>
                <a:lnTo>
                  <a:pt x="173962" y="16719"/>
                </a:lnTo>
                <a:lnTo>
                  <a:pt x="132343" y="36486"/>
                </a:lnTo>
                <a:lnTo>
                  <a:pt x="95053" y="62849"/>
                </a:lnTo>
                <a:lnTo>
                  <a:pt x="62849" y="95053"/>
                </a:lnTo>
                <a:lnTo>
                  <a:pt x="36486" y="132343"/>
                </a:lnTo>
                <a:lnTo>
                  <a:pt x="16719" y="173962"/>
                </a:lnTo>
                <a:lnTo>
                  <a:pt x="4305" y="219157"/>
                </a:lnTo>
                <a:lnTo>
                  <a:pt x="0" y="267169"/>
                </a:lnTo>
                <a:lnTo>
                  <a:pt x="0" y="7194329"/>
                </a:lnTo>
                <a:lnTo>
                  <a:pt x="4305" y="7242342"/>
                </a:lnTo>
                <a:lnTo>
                  <a:pt x="16719" y="7287536"/>
                </a:lnTo>
                <a:lnTo>
                  <a:pt x="36486" y="7329156"/>
                </a:lnTo>
                <a:lnTo>
                  <a:pt x="62849" y="7366446"/>
                </a:lnTo>
                <a:lnTo>
                  <a:pt x="95053" y="7398650"/>
                </a:lnTo>
                <a:lnTo>
                  <a:pt x="132343" y="7425013"/>
                </a:lnTo>
                <a:lnTo>
                  <a:pt x="173962" y="7444779"/>
                </a:lnTo>
                <a:lnTo>
                  <a:pt x="219157" y="7457193"/>
                </a:lnTo>
                <a:lnTo>
                  <a:pt x="267169" y="7461499"/>
                </a:lnTo>
                <a:lnTo>
                  <a:pt x="5490219" y="7461499"/>
                </a:lnTo>
                <a:lnTo>
                  <a:pt x="5538232" y="7457193"/>
                </a:lnTo>
                <a:lnTo>
                  <a:pt x="5583426" y="7444779"/>
                </a:lnTo>
                <a:lnTo>
                  <a:pt x="5625046" y="7425013"/>
                </a:lnTo>
                <a:lnTo>
                  <a:pt x="5662335" y="7398650"/>
                </a:lnTo>
                <a:lnTo>
                  <a:pt x="5694540" y="7366446"/>
                </a:lnTo>
                <a:lnTo>
                  <a:pt x="5720903" y="7329156"/>
                </a:lnTo>
                <a:lnTo>
                  <a:pt x="5740669" y="7287536"/>
                </a:lnTo>
                <a:lnTo>
                  <a:pt x="5753083" y="7242342"/>
                </a:lnTo>
                <a:lnTo>
                  <a:pt x="5757389" y="7194329"/>
                </a:lnTo>
                <a:lnTo>
                  <a:pt x="5757389" y="267169"/>
                </a:lnTo>
                <a:lnTo>
                  <a:pt x="5753083" y="219157"/>
                </a:lnTo>
                <a:lnTo>
                  <a:pt x="5740669" y="173962"/>
                </a:lnTo>
                <a:lnTo>
                  <a:pt x="5720903" y="132343"/>
                </a:lnTo>
                <a:lnTo>
                  <a:pt x="5694540" y="95053"/>
                </a:lnTo>
                <a:lnTo>
                  <a:pt x="5662335" y="62849"/>
                </a:lnTo>
                <a:lnTo>
                  <a:pt x="5625046" y="36486"/>
                </a:lnTo>
                <a:lnTo>
                  <a:pt x="5583426" y="16719"/>
                </a:lnTo>
                <a:lnTo>
                  <a:pt x="5538232" y="4305"/>
                </a:lnTo>
                <a:lnTo>
                  <a:pt x="5490219" y="0"/>
                </a:lnTo>
                <a:close/>
              </a:path>
            </a:pathLst>
          </a:custGeom>
          <a:solidFill>
            <a:srgbClr val="FFEBEB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4877602" y="2634521"/>
            <a:ext cx="2433810" cy="872497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2448">
              <a:lnSpc>
                <a:spcPts val="1672"/>
              </a:lnSpc>
              <a:spcBef>
                <a:spcPts val="104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У пациентов в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критическом 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состоянии целесообразно  стартовое</a:t>
            </a:r>
            <a:r>
              <a:rPr sz="1398" b="1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назначение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2"/>
              </a:lnSpc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одного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из</a:t>
            </a:r>
            <a:r>
              <a:rPr sz="1398" b="1" spc="-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антибиотиков:</a:t>
            </a:r>
            <a:endParaRPr sz="1398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77602" y="3577852"/>
            <a:ext cx="2279573" cy="1164565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204718" marR="321613" indent="-198904">
              <a:lnSpc>
                <a:spcPts val="1672"/>
              </a:lnSpc>
              <a:spcBef>
                <a:spcPts val="104"/>
              </a:spcBef>
              <a:buClr>
                <a:srgbClr val="D20001"/>
              </a:buClr>
              <a:buSzPct val="124137"/>
              <a:buChar char="•"/>
              <a:tabLst>
                <a:tab pos="204718" algn="l"/>
                <a:tab pos="205024" algn="l"/>
              </a:tabLst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защищенных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амин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пен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циллино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;</a:t>
            </a:r>
            <a:endParaRPr sz="1398">
              <a:latin typeface="Arial"/>
              <a:cs typeface="Arial"/>
            </a:endParaRPr>
          </a:p>
          <a:p>
            <a:pPr marL="204718" indent="-198904">
              <a:spcBef>
                <a:spcPts val="197"/>
              </a:spcBef>
              <a:buClr>
                <a:srgbClr val="D20001"/>
              </a:buClr>
              <a:buSzPct val="124137"/>
              <a:buChar char="•"/>
              <a:tabLst>
                <a:tab pos="204718" algn="l"/>
                <a:tab pos="205024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цефтаролина</a:t>
            </a:r>
            <a:r>
              <a:rPr sz="1398" spc="-5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фосамила;</a:t>
            </a:r>
            <a:endParaRPr sz="1398">
              <a:latin typeface="Arial"/>
              <a:cs typeface="Arial"/>
            </a:endParaRPr>
          </a:p>
          <a:p>
            <a:pPr marL="204718" marR="607729" indent="-198904">
              <a:lnSpc>
                <a:spcPts val="1672"/>
              </a:lnSpc>
              <a:spcBef>
                <a:spcPts val="313"/>
              </a:spcBef>
              <a:buClr>
                <a:srgbClr val="D20001"/>
              </a:buClr>
              <a:buSzPct val="124137"/>
              <a:buChar char="•"/>
              <a:tabLst>
                <a:tab pos="204718" algn="l"/>
                <a:tab pos="205024" algn="l"/>
              </a:tabLst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«респираторных»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фторхинолонов;</a:t>
            </a:r>
            <a:endParaRPr sz="1398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77602" y="4981194"/>
            <a:ext cx="2452477" cy="872497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11628">
              <a:lnSpc>
                <a:spcPts val="1672"/>
              </a:lnSpc>
              <a:spcBef>
                <a:spcPts val="104"/>
              </a:spcBef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Бета-лактамные</a:t>
            </a:r>
            <a:r>
              <a:rPr sz="1398" spc="-5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антибиотики  должны</a:t>
            </a:r>
            <a:r>
              <a:rPr sz="1398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назначаться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0"/>
              </a:lnSpc>
            </a:pP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в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комбинации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с</a:t>
            </a:r>
            <a:r>
              <a:rPr sz="1398" spc="-2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макролидами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75"/>
              </a:lnSpc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для внутривенного</a:t>
            </a:r>
            <a:r>
              <a:rPr sz="1398" spc="-4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введения</a:t>
            </a:r>
            <a:endParaRPr sz="1398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18211" y="2465762"/>
            <a:ext cx="2958335" cy="3596089"/>
          </a:xfrm>
          <a:custGeom>
            <a:avLst/>
            <a:gdLst/>
            <a:ahLst/>
            <a:cxnLst/>
            <a:rect l="l" t="t" r="r" b="b"/>
            <a:pathLst>
              <a:path w="6138544" h="7461884">
                <a:moveTo>
                  <a:pt x="5853437" y="0"/>
                </a:moveTo>
                <a:lnTo>
                  <a:pt x="284935" y="0"/>
                </a:lnTo>
                <a:lnTo>
                  <a:pt x="238716" y="3729"/>
                </a:lnTo>
                <a:lnTo>
                  <a:pt x="194872" y="14525"/>
                </a:lnTo>
                <a:lnTo>
                  <a:pt x="153990" y="31803"/>
                </a:lnTo>
                <a:lnTo>
                  <a:pt x="116655" y="54975"/>
                </a:lnTo>
                <a:lnTo>
                  <a:pt x="83454" y="83454"/>
                </a:lnTo>
                <a:lnTo>
                  <a:pt x="54975" y="116655"/>
                </a:lnTo>
                <a:lnTo>
                  <a:pt x="31803" y="153990"/>
                </a:lnTo>
                <a:lnTo>
                  <a:pt x="14525" y="194872"/>
                </a:lnTo>
                <a:lnTo>
                  <a:pt x="3729" y="238716"/>
                </a:lnTo>
                <a:lnTo>
                  <a:pt x="0" y="284935"/>
                </a:lnTo>
                <a:lnTo>
                  <a:pt x="0" y="7176564"/>
                </a:lnTo>
                <a:lnTo>
                  <a:pt x="3729" y="7222782"/>
                </a:lnTo>
                <a:lnTo>
                  <a:pt x="14525" y="7266626"/>
                </a:lnTo>
                <a:lnTo>
                  <a:pt x="31803" y="7307509"/>
                </a:lnTo>
                <a:lnTo>
                  <a:pt x="54975" y="7344844"/>
                </a:lnTo>
                <a:lnTo>
                  <a:pt x="83454" y="7378044"/>
                </a:lnTo>
                <a:lnTo>
                  <a:pt x="116655" y="7406524"/>
                </a:lnTo>
                <a:lnTo>
                  <a:pt x="153990" y="7429696"/>
                </a:lnTo>
                <a:lnTo>
                  <a:pt x="194872" y="7446973"/>
                </a:lnTo>
                <a:lnTo>
                  <a:pt x="238716" y="7457770"/>
                </a:lnTo>
                <a:lnTo>
                  <a:pt x="284935" y="7461499"/>
                </a:lnTo>
                <a:lnTo>
                  <a:pt x="5853437" y="7461499"/>
                </a:lnTo>
                <a:lnTo>
                  <a:pt x="5899656" y="7457770"/>
                </a:lnTo>
                <a:lnTo>
                  <a:pt x="5943500" y="7446973"/>
                </a:lnTo>
                <a:lnTo>
                  <a:pt x="5984382" y="7429696"/>
                </a:lnTo>
                <a:lnTo>
                  <a:pt x="6021717" y="7406524"/>
                </a:lnTo>
                <a:lnTo>
                  <a:pt x="6054918" y="7378044"/>
                </a:lnTo>
                <a:lnTo>
                  <a:pt x="6083397" y="7344844"/>
                </a:lnTo>
                <a:lnTo>
                  <a:pt x="6106569" y="7307509"/>
                </a:lnTo>
                <a:lnTo>
                  <a:pt x="6123846" y="7266626"/>
                </a:lnTo>
                <a:lnTo>
                  <a:pt x="6134643" y="7222782"/>
                </a:lnTo>
                <a:lnTo>
                  <a:pt x="6138372" y="7176564"/>
                </a:lnTo>
                <a:lnTo>
                  <a:pt x="6138372" y="284935"/>
                </a:lnTo>
                <a:lnTo>
                  <a:pt x="6134643" y="238716"/>
                </a:lnTo>
                <a:lnTo>
                  <a:pt x="6123846" y="194872"/>
                </a:lnTo>
                <a:lnTo>
                  <a:pt x="6106569" y="153990"/>
                </a:lnTo>
                <a:lnTo>
                  <a:pt x="6083397" y="116655"/>
                </a:lnTo>
                <a:lnTo>
                  <a:pt x="6054918" y="83454"/>
                </a:lnTo>
                <a:lnTo>
                  <a:pt x="6021717" y="54975"/>
                </a:lnTo>
                <a:lnTo>
                  <a:pt x="5984382" y="31803"/>
                </a:lnTo>
                <a:lnTo>
                  <a:pt x="5943500" y="14525"/>
                </a:lnTo>
                <a:lnTo>
                  <a:pt x="5899656" y="3729"/>
                </a:lnTo>
                <a:lnTo>
                  <a:pt x="5853437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 txBox="1"/>
          <p:nvPr/>
        </p:nvSpPr>
        <p:spPr>
          <a:xfrm>
            <a:off x="7802435" y="2634521"/>
            <a:ext cx="2653841" cy="258796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335383">
              <a:lnSpc>
                <a:spcPct val="99600"/>
              </a:lnSpc>
              <a:spcBef>
                <a:spcPts val="51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При отсутствии  положительной</a:t>
            </a:r>
            <a:r>
              <a:rPr sz="1398" b="1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динамики  </a:t>
            </a:r>
            <a:r>
              <a:rPr sz="1398" b="1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течение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заболевания, 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при</a:t>
            </a:r>
            <a:r>
              <a:rPr sz="1398" b="1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доказанной</a:t>
            </a:r>
            <a:endParaRPr sz="1398">
              <a:latin typeface="Arial"/>
              <a:cs typeface="Arial"/>
            </a:endParaRPr>
          </a:p>
          <a:p>
            <a:pPr marL="6120" marR="2448">
              <a:lnSpc>
                <a:spcPct val="99600"/>
              </a:lnSpc>
            </a:pP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стафилококковой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инфекции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(при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выявлении</a:t>
            </a:r>
            <a:r>
              <a:rPr sz="1398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стафилококков,  устойчивых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метицилину)  целесообразно применение  препаратов,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обладающих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высокой антистафилококковой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антипневмококковой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активностью:</a:t>
            </a:r>
            <a:endParaRPr sz="1398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123</a:t>
            </a:fld>
            <a:endParaRPr sz="1205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02435" y="5246329"/>
            <a:ext cx="89665" cy="519451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lnSpc>
                <a:spcPts val="2007"/>
              </a:lnSpc>
              <a:spcBef>
                <a:spcPts val="51"/>
              </a:spcBef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  <a:p>
            <a:pPr marL="6120">
              <a:lnSpc>
                <a:spcPts val="2007"/>
              </a:lnSpc>
            </a:pPr>
            <a:r>
              <a:rPr sz="1735" dirty="0">
                <a:solidFill>
                  <a:srgbClr val="006FC0"/>
                </a:solidFill>
                <a:latin typeface="Arial"/>
                <a:cs typeface="Arial"/>
              </a:rPr>
              <a:t>•</a:t>
            </a:r>
            <a:endParaRPr sz="1735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01287" y="5241955"/>
            <a:ext cx="996414" cy="50093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lnSpc>
                <a:spcPct val="115100"/>
              </a:lnSpc>
              <a:spcBef>
                <a:spcPts val="48"/>
              </a:spcBef>
            </a:pP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линезолид;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ванк</a:t>
            </a:r>
            <a:r>
              <a:rPr sz="1398" spc="-10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мицин</a:t>
            </a:r>
            <a:endParaRPr sz="139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74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548640"/>
            <a:ext cx="11554760" cy="491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6791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75"/>
            <a:ext cx="12396651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240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4892713" cy="0"/>
          </a:xfrm>
          <a:custGeom>
            <a:avLst/>
            <a:gdLst/>
            <a:ahLst/>
            <a:cxnLst/>
            <a:rect l="l" t="t" r="r" b="b"/>
            <a:pathLst>
              <a:path w="10152380">
                <a:moveTo>
                  <a:pt x="0" y="0"/>
                </a:moveTo>
                <a:lnTo>
                  <a:pt x="10151765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4955448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87597" marR="2448" indent="-681782">
              <a:lnSpc>
                <a:spcPts val="2255"/>
              </a:lnSpc>
              <a:spcBef>
                <a:spcPts val="330"/>
              </a:spcBef>
              <a:tabLst>
                <a:tab pos="687597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п.4.7.	</a:t>
            </a:r>
            <a:r>
              <a:rPr spc="10" dirty="0"/>
              <a:t>Принципы </a:t>
            </a:r>
            <a:r>
              <a:rPr spc="5" dirty="0"/>
              <a:t>терапии </a:t>
            </a:r>
            <a:r>
              <a:rPr spc="7" dirty="0"/>
              <a:t>неотложных  состояний</a:t>
            </a:r>
            <a:r>
              <a:rPr spc="10" dirty="0"/>
              <a:t> </a:t>
            </a:r>
            <a:r>
              <a:rPr spc="7" dirty="0">
                <a:solidFill>
                  <a:srgbClr val="353535"/>
                </a:solidFill>
              </a:rPr>
              <a:t>COVID-19</a:t>
            </a:r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38753" y="1393288"/>
            <a:ext cx="4353805" cy="4837629"/>
          </a:xfrm>
          <a:custGeom>
            <a:avLst/>
            <a:gdLst/>
            <a:ahLst/>
            <a:cxnLst/>
            <a:rect l="l" t="t" r="r" b="b"/>
            <a:pathLst>
              <a:path w="9034144" h="10038080">
                <a:moveTo>
                  <a:pt x="0" y="10037608"/>
                </a:moveTo>
                <a:lnTo>
                  <a:pt x="9033572" y="10037608"/>
                </a:lnTo>
                <a:lnTo>
                  <a:pt x="9033572" y="0"/>
                </a:lnTo>
                <a:lnTo>
                  <a:pt x="0" y="0"/>
                </a:lnTo>
                <a:lnTo>
                  <a:pt x="0" y="1003760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6138753" y="1393288"/>
            <a:ext cx="4353805" cy="4837629"/>
          </a:xfrm>
          <a:custGeom>
            <a:avLst/>
            <a:gdLst/>
            <a:ahLst/>
            <a:cxnLst/>
            <a:rect l="l" t="t" r="r" b="b"/>
            <a:pathLst>
              <a:path w="9034144" h="10038080">
                <a:moveTo>
                  <a:pt x="0" y="10037607"/>
                </a:moveTo>
                <a:lnTo>
                  <a:pt x="9033572" y="10037607"/>
                </a:lnTo>
                <a:lnTo>
                  <a:pt x="9033572" y="0"/>
                </a:lnTo>
                <a:lnTo>
                  <a:pt x="0" y="0"/>
                </a:lnTo>
                <a:lnTo>
                  <a:pt x="0" y="10037607"/>
                </a:lnTo>
                <a:close/>
              </a:path>
            </a:pathLst>
          </a:custGeom>
          <a:ln w="11003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6138753" y="1207693"/>
            <a:ext cx="3843968" cy="479234"/>
          </a:xfrm>
          <a:custGeom>
            <a:avLst/>
            <a:gdLst/>
            <a:ahLst/>
            <a:cxnLst/>
            <a:rect l="l" t="t" r="r" b="b"/>
            <a:pathLst>
              <a:path w="7976234" h="994410">
                <a:moveTo>
                  <a:pt x="7810161" y="0"/>
                </a:moveTo>
                <a:lnTo>
                  <a:pt x="0" y="0"/>
                </a:lnTo>
                <a:lnTo>
                  <a:pt x="0" y="994408"/>
                </a:lnTo>
                <a:lnTo>
                  <a:pt x="7975896" y="994408"/>
                </a:lnTo>
                <a:lnTo>
                  <a:pt x="7975896" y="165734"/>
                </a:lnTo>
                <a:lnTo>
                  <a:pt x="7810161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6207423" y="1197044"/>
            <a:ext cx="3622407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FFFFFF"/>
                </a:solidFill>
                <a:latin typeface="Arial"/>
                <a:cs typeface="Arial"/>
              </a:rPr>
              <a:t>Показания для перевода в</a:t>
            </a:r>
            <a:r>
              <a:rPr sz="1735" b="1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FFFFFF"/>
                </a:solidFill>
                <a:latin typeface="Arial"/>
                <a:cs typeface="Arial"/>
              </a:rPr>
              <a:t>ОРИТ</a:t>
            </a:r>
            <a:endParaRPr sz="173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07423" y="1464830"/>
            <a:ext cx="4550884" cy="5270086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FFFFFF"/>
                </a:solidFill>
                <a:latin typeface="Arial"/>
                <a:cs typeface="Arial"/>
              </a:rPr>
              <a:t>(достаточно 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одного из</a:t>
            </a:r>
            <a:r>
              <a:rPr sz="1036" b="1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b="1" dirty="0">
                <a:solidFill>
                  <a:srgbClr val="FFFFFF"/>
                </a:solidFill>
                <a:latin typeface="Arial"/>
                <a:cs typeface="Arial"/>
              </a:rPr>
              <a:t>критериев)</a:t>
            </a:r>
            <a:endParaRPr sz="1036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964">
              <a:latin typeface="Times New Roman"/>
              <a:cs typeface="Times New Roman"/>
            </a:endParaRPr>
          </a:p>
          <a:p>
            <a:pPr marL="239603" indent="-199210"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Нарастающая и выраженная</a:t>
            </a:r>
            <a:r>
              <a:rPr sz="1205" b="1" spc="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одышка;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Цианоз;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Частота </a:t>
            </a: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дыхания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&gt; </a:t>
            </a: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30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205" b="1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минуту;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Сатурация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SpO2 &lt;</a:t>
            </a:r>
            <a:r>
              <a:rPr sz="1205" b="1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dirty="0">
                <a:solidFill>
                  <a:srgbClr val="353535"/>
                </a:solidFill>
                <a:latin typeface="Arial"/>
                <a:cs typeface="Arial"/>
              </a:rPr>
              <a:t>90%;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Артериальное давление АДсист &lt; 90 </a:t>
            </a: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мм </a:t>
            </a:r>
            <a:r>
              <a:rPr sz="1205" b="1" spc="-2" dirty="0">
                <a:solidFill>
                  <a:srgbClr val="353535"/>
                </a:solidFill>
                <a:latin typeface="Arial"/>
                <a:cs typeface="Arial"/>
              </a:rPr>
              <a:t>рт.</a:t>
            </a:r>
            <a:r>
              <a:rPr sz="1205" b="1" spc="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-2" dirty="0">
                <a:solidFill>
                  <a:srgbClr val="353535"/>
                </a:solidFill>
                <a:latin typeface="Arial"/>
                <a:cs typeface="Arial"/>
              </a:rPr>
              <a:t>ст.;</a:t>
            </a:r>
            <a:endParaRPr sz="1205">
              <a:latin typeface="Arial"/>
              <a:cs typeface="Arial"/>
            </a:endParaRPr>
          </a:p>
          <a:p>
            <a:pPr marL="239603" marR="479206" indent="-198904">
              <a:lnSpc>
                <a:spcPct val="101099"/>
              </a:lnSpc>
              <a:spcBef>
                <a:spcPts val="523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7" dirty="0">
                <a:solidFill>
                  <a:srgbClr val="353535"/>
                </a:solidFill>
                <a:latin typeface="Arial"/>
                <a:cs typeface="Arial"/>
              </a:rPr>
              <a:t>Шок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(мраморность конечностей, акроцианоз,  холодные конечности, симптом замедленного  сосудистого пятна (&gt;3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сек), лактат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более 3</a:t>
            </a:r>
            <a:r>
              <a:rPr sz="1205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ммоль/л);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Дисфункция центральной нервной</a:t>
            </a:r>
            <a:r>
              <a:rPr sz="1205" b="1" spc="48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системы</a:t>
            </a:r>
            <a:endParaRPr sz="1205">
              <a:latin typeface="Arial"/>
              <a:cs typeface="Arial"/>
            </a:endParaRPr>
          </a:p>
          <a:p>
            <a:pPr marL="239603">
              <a:spcBef>
                <a:spcPts val="17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(оценка по шкале комы Глазго менее 15</a:t>
            </a:r>
            <a:r>
              <a:rPr sz="1205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баллов);</a:t>
            </a:r>
            <a:endParaRPr sz="1205">
              <a:latin typeface="Arial"/>
              <a:cs typeface="Arial"/>
            </a:endParaRPr>
          </a:p>
          <a:p>
            <a:pPr marL="239603" indent="-199210">
              <a:spcBef>
                <a:spcPts val="537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Острая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почечная недостаточность</a:t>
            </a:r>
            <a:r>
              <a:rPr sz="1205" b="1" spc="7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(мочеотделение</a:t>
            </a:r>
            <a:endParaRPr sz="1205">
              <a:latin typeface="Arial"/>
              <a:cs typeface="Arial"/>
            </a:endParaRPr>
          </a:p>
          <a:p>
            <a:pPr marL="239603" marR="450441">
              <a:lnSpc>
                <a:spcPct val="101099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&lt; 0,5 мл/кг/ч в течение 1 часа или повышение уровня  креатинина в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два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раза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нормального</a:t>
            </a:r>
            <a:r>
              <a:rPr sz="1205" spc="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значения);</a:t>
            </a:r>
            <a:endParaRPr sz="1205">
              <a:latin typeface="Arial"/>
              <a:cs typeface="Arial"/>
            </a:endParaRPr>
          </a:p>
          <a:p>
            <a:pPr marL="239603" marR="535817" indent="-198904">
              <a:lnSpc>
                <a:spcPct val="101099"/>
              </a:lnSpc>
              <a:spcBef>
                <a:spcPts val="520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Печеночная дисфункция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(увеличение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содержания 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билирубина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выше 20 мкмоль/л в течение 2-х дней  или повышение уровня трансаминаз в два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раза</a:t>
            </a:r>
            <a:endParaRPr sz="1205">
              <a:latin typeface="Arial"/>
              <a:cs typeface="Arial"/>
            </a:endParaRPr>
          </a:p>
          <a:p>
            <a:pPr marL="239603">
              <a:spcBef>
                <a:spcPts val="17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 более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нормы);</a:t>
            </a:r>
            <a:endParaRPr sz="1205">
              <a:latin typeface="Arial"/>
              <a:cs typeface="Arial"/>
            </a:endParaRPr>
          </a:p>
          <a:p>
            <a:pPr marL="239603" marR="662810" indent="-198904" algn="just">
              <a:lnSpc>
                <a:spcPct val="101099"/>
              </a:lnSpc>
              <a:spcBef>
                <a:spcPts val="523"/>
              </a:spcBef>
              <a:buClr>
                <a:srgbClr val="D20001"/>
              </a:buClr>
              <a:buFont typeface="Wingdings"/>
              <a:buChar char=""/>
              <a:tabLst>
                <a:tab pos="239909" algn="l"/>
              </a:tabLst>
            </a:pPr>
            <a:r>
              <a:rPr sz="1205" b="1" spc="2" dirty="0">
                <a:solidFill>
                  <a:srgbClr val="353535"/>
                </a:solidFill>
                <a:latin typeface="Arial"/>
                <a:cs typeface="Arial"/>
              </a:rPr>
              <a:t>Коагулопатия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(число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тромбоцитов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&lt; 100 тыс./мкл  или их снижение на 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50%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наивысшего значения  в течение 3-х дней).</a:t>
            </a:r>
            <a:endParaRPr sz="120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49">
              <a:latin typeface="Times New Roman"/>
              <a:cs typeface="Times New Roman"/>
            </a:endParaRPr>
          </a:p>
          <a:p>
            <a:pPr>
              <a:spcBef>
                <a:spcPts val="14"/>
              </a:spcBef>
            </a:pPr>
            <a:endParaRPr sz="1663">
              <a:latin typeface="Times New Roman"/>
              <a:cs typeface="Times New Roman"/>
            </a:endParaRPr>
          </a:p>
          <a:p>
            <a:pPr marR="2448" algn="r"/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8</a:t>
            </a:r>
            <a:endParaRPr sz="1205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41719" y="974706"/>
            <a:ext cx="0" cy="4447754"/>
          </a:xfrm>
          <a:custGeom>
            <a:avLst/>
            <a:gdLst/>
            <a:ahLst/>
            <a:cxnLst/>
            <a:rect l="l" t="t" r="r" b="b"/>
            <a:pathLst>
              <a:path h="9229090">
                <a:moveTo>
                  <a:pt x="0" y="0"/>
                </a:moveTo>
                <a:lnTo>
                  <a:pt x="0" y="9228877"/>
                </a:lnTo>
              </a:path>
            </a:pathLst>
          </a:custGeom>
          <a:ln w="45387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2" name="object 12"/>
          <p:cNvSpPr/>
          <p:nvPr/>
        </p:nvSpPr>
        <p:spPr>
          <a:xfrm>
            <a:off x="1641719" y="1294526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/>
          <p:nvPr/>
        </p:nvSpPr>
        <p:spPr>
          <a:xfrm>
            <a:off x="1641719" y="2344463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1643045" y="3422240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1641056" y="4487423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/>
          <p:nvPr/>
        </p:nvSpPr>
        <p:spPr>
          <a:xfrm>
            <a:off x="1641056" y="5389547"/>
            <a:ext cx="228906" cy="65795"/>
          </a:xfrm>
          <a:custGeom>
            <a:avLst/>
            <a:gdLst/>
            <a:ahLst/>
            <a:cxnLst/>
            <a:rect l="l" t="t" r="r" b="b"/>
            <a:pathLst>
              <a:path w="474980" h="136525">
                <a:moveTo>
                  <a:pt x="406313" y="0"/>
                </a:moveTo>
                <a:lnTo>
                  <a:pt x="379815" y="5351"/>
                </a:lnTo>
                <a:lnTo>
                  <a:pt x="358174" y="19943"/>
                </a:lnTo>
                <a:lnTo>
                  <a:pt x="343582" y="41584"/>
                </a:lnTo>
                <a:lnTo>
                  <a:pt x="338231" y="68081"/>
                </a:lnTo>
                <a:lnTo>
                  <a:pt x="343582" y="94579"/>
                </a:lnTo>
                <a:lnTo>
                  <a:pt x="358174" y="116220"/>
                </a:lnTo>
                <a:lnTo>
                  <a:pt x="379815" y="130812"/>
                </a:lnTo>
                <a:lnTo>
                  <a:pt x="406313" y="136163"/>
                </a:lnTo>
                <a:lnTo>
                  <a:pt x="432811" y="130812"/>
                </a:lnTo>
                <a:lnTo>
                  <a:pt x="454452" y="116220"/>
                </a:lnTo>
                <a:lnTo>
                  <a:pt x="469044" y="94579"/>
                </a:lnTo>
                <a:lnTo>
                  <a:pt x="469812" y="90775"/>
                </a:lnTo>
                <a:lnTo>
                  <a:pt x="406313" y="90775"/>
                </a:lnTo>
                <a:lnTo>
                  <a:pt x="406313" y="45387"/>
                </a:lnTo>
                <a:lnTo>
                  <a:pt x="469812" y="45387"/>
                </a:lnTo>
                <a:lnTo>
                  <a:pt x="469044" y="41584"/>
                </a:lnTo>
                <a:lnTo>
                  <a:pt x="454452" y="19943"/>
                </a:lnTo>
                <a:lnTo>
                  <a:pt x="432811" y="5351"/>
                </a:lnTo>
                <a:lnTo>
                  <a:pt x="406313" y="0"/>
                </a:lnTo>
                <a:close/>
              </a:path>
              <a:path w="474980" h="136525">
                <a:moveTo>
                  <a:pt x="342814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342814" y="90775"/>
                </a:lnTo>
                <a:lnTo>
                  <a:pt x="338231" y="68081"/>
                </a:lnTo>
                <a:lnTo>
                  <a:pt x="342814" y="45387"/>
                </a:lnTo>
                <a:close/>
              </a:path>
              <a:path w="474980" h="136525">
                <a:moveTo>
                  <a:pt x="469812" y="45387"/>
                </a:moveTo>
                <a:lnTo>
                  <a:pt x="406313" y="45387"/>
                </a:lnTo>
                <a:lnTo>
                  <a:pt x="406313" y="90775"/>
                </a:lnTo>
                <a:lnTo>
                  <a:pt x="469812" y="90775"/>
                </a:lnTo>
                <a:lnTo>
                  <a:pt x="474395" y="68081"/>
                </a:lnTo>
                <a:lnTo>
                  <a:pt x="469812" y="45387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 txBox="1"/>
          <p:nvPr/>
        </p:nvSpPr>
        <p:spPr>
          <a:xfrm>
            <a:off x="1913936" y="1177224"/>
            <a:ext cx="4080831" cy="5511282"/>
          </a:xfrm>
          <a:prstGeom prst="rect">
            <a:avLst/>
          </a:prstGeom>
        </p:spPr>
        <p:txBody>
          <a:bodyPr vert="horz" wrap="square" lIns="0" tIns="26318" rIns="0" bIns="0" rtlCol="0">
            <a:spAutoFit/>
          </a:bodyPr>
          <a:lstStyle/>
          <a:p>
            <a:pPr marL="6120">
              <a:spcBef>
                <a:spcPts val="207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Инфузионная терапия</a:t>
            </a:r>
            <a:endParaRPr sz="1566">
              <a:latin typeface="Arial"/>
              <a:cs typeface="Arial"/>
            </a:endParaRPr>
          </a:p>
          <a:p>
            <a:pPr marL="6120" marR="141375">
              <a:lnSpc>
                <a:spcPts val="1316"/>
              </a:lnSpc>
              <a:spcBef>
                <a:spcPts val="289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Гипотонические кристаллоидные растворы, растворы  на основе крахмала не рекомендуются к</a:t>
            </a:r>
            <a:r>
              <a:rPr sz="1205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применению.</a:t>
            </a:r>
            <a:endParaRPr sz="1205">
              <a:latin typeface="Arial"/>
              <a:cs typeface="Arial"/>
            </a:endParaRPr>
          </a:p>
          <a:p>
            <a:pPr marL="6120" marR="1134366">
              <a:lnSpc>
                <a:spcPts val="1316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Необходимо вести пациентов в нулевом  или небольшом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отрицательном</a:t>
            </a:r>
            <a:r>
              <a:rPr sz="1205" spc="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балансе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865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НИВЛ</a:t>
            </a:r>
            <a:endParaRPr sz="1566">
              <a:latin typeface="Arial"/>
              <a:cs typeface="Arial"/>
            </a:endParaRPr>
          </a:p>
          <a:p>
            <a:pPr marL="6120" marR="130053">
              <a:lnSpc>
                <a:spcPct val="91000"/>
              </a:lnSpc>
              <a:spcBef>
                <a:spcPts val="265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При отсутствии эффекта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от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первичной респираторной  терапии – оксигенотерапии, начальной тактикой  допускается НИВЛ; альтернативной НИВЛ также  может служить высокоскоростной назальный</a:t>
            </a:r>
            <a:r>
              <a:rPr sz="1205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поток</a:t>
            </a:r>
            <a:endParaRPr sz="1205">
              <a:latin typeface="Arial"/>
              <a:cs typeface="Arial"/>
            </a:endParaRPr>
          </a:p>
          <a:p>
            <a:pPr marL="7038">
              <a:spcBef>
                <a:spcPts val="1022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ИВЛ</a:t>
            </a:r>
            <a:endParaRPr sz="1566">
              <a:latin typeface="Arial"/>
              <a:cs typeface="Arial"/>
            </a:endParaRPr>
          </a:p>
          <a:p>
            <a:pPr marL="7038" marR="886501">
              <a:lnSpc>
                <a:spcPts val="1316"/>
              </a:lnSpc>
              <a:spcBef>
                <a:spcPts val="289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Проводится при неэффективности НИВЛ—-  гипоксемии, метаболическом</a:t>
            </a:r>
            <a:r>
              <a:rPr sz="1205" spc="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ацидозе</a:t>
            </a:r>
            <a:endParaRPr sz="1205">
              <a:latin typeface="Arial"/>
              <a:cs typeface="Arial"/>
            </a:endParaRPr>
          </a:p>
          <a:p>
            <a:pPr marL="7038">
              <a:lnSpc>
                <a:spcPts val="1226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 отсутствии увеличения индекса</a:t>
            </a:r>
            <a:r>
              <a:rPr sz="120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PaO2/FiO2</a:t>
            </a:r>
            <a:endParaRPr sz="1205">
              <a:latin typeface="Arial"/>
              <a:cs typeface="Arial"/>
            </a:endParaRPr>
          </a:p>
          <a:p>
            <a:pPr marL="7038">
              <a:lnSpc>
                <a:spcPts val="1381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 течение 2 часов, высокой работе</a:t>
            </a:r>
            <a:r>
              <a:rPr sz="1205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дыхания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014"/>
              </a:spcBef>
            </a:pP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ЭКМО</a:t>
            </a:r>
            <a:endParaRPr sz="1566">
              <a:latin typeface="Arial"/>
              <a:cs typeface="Arial"/>
            </a:endParaRPr>
          </a:p>
          <a:p>
            <a:pPr marL="6120" marR="603751">
              <a:lnSpc>
                <a:spcPts val="1316"/>
              </a:lnSpc>
              <a:spcBef>
                <a:spcPts val="287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Основным показанием является ОРДС средней  тяжести и тяжелого течения с длительностью  проведения любой ИВЛ не более 5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суток.</a:t>
            </a:r>
            <a:endParaRPr sz="1205">
              <a:latin typeface="Arial"/>
              <a:cs typeface="Arial"/>
            </a:endParaRPr>
          </a:p>
          <a:p>
            <a:pPr marL="6120">
              <a:spcBef>
                <a:spcPts val="1005"/>
              </a:spcBef>
            </a:pP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Септический</a:t>
            </a:r>
            <a:r>
              <a:rPr sz="1566" b="1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шок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ts val="1316"/>
              </a:lnSpc>
              <a:spcBef>
                <a:spcPts val="289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Незамедлительная внутривенная инфузионная терапия  кристаллоидными растворами (30 мл/кг,</a:t>
            </a:r>
            <a:r>
              <a:rPr sz="1205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инфузия</a:t>
            </a:r>
            <a:endParaRPr sz="1205">
              <a:latin typeface="Arial"/>
              <a:cs typeface="Arial"/>
            </a:endParaRPr>
          </a:p>
          <a:p>
            <a:pPr marL="6120">
              <a:lnSpc>
                <a:spcPts val="1291"/>
              </a:lnSpc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1 литра раствора в течение 30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мин.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ранее)</a:t>
            </a:r>
            <a:endParaRPr sz="1205">
              <a:latin typeface="Arial"/>
              <a:cs typeface="Arial"/>
            </a:endParaRPr>
          </a:p>
          <a:p>
            <a:pPr>
              <a:spcBef>
                <a:spcPts val="22"/>
              </a:spcBef>
            </a:pPr>
            <a:endParaRPr sz="1157">
              <a:latin typeface="Times New Roman"/>
              <a:cs typeface="Times New Roman"/>
            </a:endParaRPr>
          </a:p>
          <a:p>
            <a:pPr marL="7038" marR="825911"/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НИВЛ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– неинвазивная искусственная вентиляция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легких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(ИВЛ) 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ЭКМО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–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экстракорпоральная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мембранная</a:t>
            </a:r>
            <a:r>
              <a:rPr sz="867" spc="-46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оксигенация</a:t>
            </a:r>
            <a:endParaRPr sz="867">
              <a:latin typeface="Arial"/>
              <a:cs typeface="Arial"/>
            </a:endParaRPr>
          </a:p>
          <a:p>
            <a:pPr marL="7038">
              <a:spcBef>
                <a:spcPts val="7"/>
              </a:spcBef>
            </a:pP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ОРДС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– острый респираторный</a:t>
            </a:r>
            <a:r>
              <a:rPr sz="867" spc="-5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дистресс-синдром</a:t>
            </a:r>
            <a:endParaRPr sz="867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13152" y="6207491"/>
            <a:ext cx="1187373" cy="0"/>
          </a:xfrm>
          <a:custGeom>
            <a:avLst/>
            <a:gdLst/>
            <a:ahLst/>
            <a:cxnLst/>
            <a:rect l="l" t="t" r="r" b="b"/>
            <a:pathLst>
              <a:path w="2463800">
                <a:moveTo>
                  <a:pt x="2463440" y="0"/>
                </a:moveTo>
                <a:lnTo>
                  <a:pt x="0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</p:spTree>
    <p:extLst>
      <p:ext uri="{BB962C8B-B14F-4D97-AF65-F5344CB8AC3E}">
        <p14:creationId xmlns:p14="http://schemas.microsoft.com/office/powerpoint/2010/main" val="11546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09743" y="253364"/>
            <a:ext cx="4744720" cy="427532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667" dirty="0"/>
              <a:t>Cytokine </a:t>
            </a:r>
            <a:r>
              <a:rPr sz="2667" spc="-13" dirty="0"/>
              <a:t>Release Syndrome</a:t>
            </a:r>
            <a:r>
              <a:rPr sz="2667" spc="-60" dirty="0"/>
              <a:t> </a:t>
            </a:r>
            <a:r>
              <a:rPr sz="2667" spc="-20" dirty="0"/>
              <a:t>(CRS)</a:t>
            </a:r>
            <a:endParaRPr sz="2667"/>
          </a:p>
        </p:txBody>
      </p:sp>
      <p:sp>
        <p:nvSpPr>
          <p:cNvPr id="6" name="object 6"/>
          <p:cNvSpPr txBox="1"/>
          <p:nvPr/>
        </p:nvSpPr>
        <p:spPr>
          <a:xfrm>
            <a:off x="5928981" y="6382292"/>
            <a:ext cx="52332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>
              <a:spcBef>
                <a:spcPts val="133"/>
              </a:spcBef>
            </a:pP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Lee D.W. et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al. "Current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concepts in the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diagnosis and management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of cytokine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release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syndrome".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Blood. 124 (2): 188–95  Chousterman B.G.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et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al.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Cytokine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storm and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sepsis disease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pathogenesis. Seminars </a:t>
            </a:r>
            <a:r>
              <a:rPr sz="800" dirty="0">
                <a:solidFill>
                  <a:srgbClr val="006FC0"/>
                </a:solidFill>
                <a:latin typeface="Calibri"/>
                <a:cs typeface="Calibri"/>
              </a:rPr>
              <a:t>in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immunopathology.Jul</a:t>
            </a:r>
            <a:r>
              <a:rPr sz="800" spc="-13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800" spc="-7" dirty="0">
                <a:solidFill>
                  <a:srgbClr val="006FC0"/>
                </a:solidFill>
                <a:latin typeface="Calibri"/>
                <a:cs typeface="Calibri"/>
              </a:rPr>
              <a:t>2017;39(5):517-22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3012" y="2330866"/>
            <a:ext cx="9935633" cy="133002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«</a:t>
            </a:r>
            <a:r>
              <a:rPr sz="2133" b="1" i="1" spc="-13" dirty="0">
                <a:solidFill>
                  <a:srgbClr val="001F5F"/>
                </a:solidFill>
                <a:latin typeface="Arial"/>
                <a:cs typeface="Arial"/>
              </a:rPr>
              <a:t>Цитокиновый шторм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» (англ. Cytokine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Storm,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Cytokine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Release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Syndrome) </a:t>
            </a:r>
            <a:r>
              <a:rPr sz="2133" dirty="0">
                <a:solidFill>
                  <a:srgbClr val="001F5F"/>
                </a:solidFill>
                <a:latin typeface="Arial"/>
                <a:cs typeface="Arial"/>
              </a:rPr>
              <a:t>- 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форма системной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воспалительной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реакции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организма, характеризующаяся  чрезмерным </a:t>
            </a:r>
            <a:r>
              <a:rPr sz="2133" spc="-20" dirty="0">
                <a:solidFill>
                  <a:srgbClr val="001F5F"/>
                </a:solidFill>
                <a:latin typeface="Arial"/>
                <a:cs typeface="Arial"/>
              </a:rPr>
              <a:t>синтезом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цитокинов </a:t>
            </a:r>
            <a:r>
              <a:rPr sz="2133" dirty="0">
                <a:solidFill>
                  <a:srgbClr val="001F5F"/>
                </a:solidFill>
                <a:latin typeface="Arial"/>
                <a:cs typeface="Arial"/>
              </a:rPr>
              <a:t>в </a:t>
            </a:r>
            <a:r>
              <a:rPr sz="2133" spc="-27" dirty="0">
                <a:solidFill>
                  <a:srgbClr val="001F5F"/>
                </a:solidFill>
                <a:latin typeface="Arial"/>
                <a:cs typeface="Arial"/>
              </a:rPr>
              <a:t>очаге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воспаления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посредством механизма  </a:t>
            </a:r>
            <a:r>
              <a:rPr sz="2133" spc="-20" dirty="0">
                <a:solidFill>
                  <a:srgbClr val="001F5F"/>
                </a:solidFill>
                <a:latin typeface="Arial"/>
                <a:cs typeface="Arial"/>
              </a:rPr>
              <a:t>положительной </a:t>
            </a:r>
            <a:r>
              <a:rPr sz="2133" spc="-13" dirty="0">
                <a:solidFill>
                  <a:srgbClr val="001F5F"/>
                </a:solidFill>
                <a:latin typeface="Arial"/>
                <a:cs typeface="Arial"/>
              </a:rPr>
              <a:t>обратной</a:t>
            </a:r>
            <a:r>
              <a:rPr sz="2133" spc="14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1F5F"/>
                </a:solidFill>
                <a:latin typeface="Arial"/>
                <a:cs typeface="Arial"/>
              </a:rPr>
              <a:t>связи</a:t>
            </a:r>
            <a:endParaRPr sz="2133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4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14213"/>
            <a:chOff x="0" y="0"/>
            <a:chExt cx="9144000" cy="835660"/>
          </a:xfrm>
        </p:grpSpPr>
        <p:sp>
          <p:nvSpPr>
            <p:cNvPr id="3" name="object 3"/>
            <p:cNvSpPr/>
            <p:nvPr/>
          </p:nvSpPr>
          <p:spPr>
            <a:xfrm>
              <a:off x="7807960" y="45720"/>
              <a:ext cx="1092626" cy="7369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7" y="0"/>
              <a:ext cx="245745" cy="835660"/>
            </a:xfrm>
            <a:custGeom>
              <a:avLst/>
              <a:gdLst/>
              <a:ahLst/>
              <a:cxnLst/>
              <a:rect l="l" t="t" r="r" b="b"/>
              <a:pathLst>
                <a:path w="245745" h="835660">
                  <a:moveTo>
                    <a:pt x="245456" y="0"/>
                  </a:moveTo>
                  <a:lnTo>
                    <a:pt x="447" y="0"/>
                  </a:lnTo>
                  <a:lnTo>
                    <a:pt x="779" y="21151"/>
                  </a:lnTo>
                  <a:lnTo>
                    <a:pt x="1073" y="60210"/>
                  </a:lnTo>
                  <a:lnTo>
                    <a:pt x="1269" y="110417"/>
                  </a:lnTo>
                  <a:lnTo>
                    <a:pt x="1288" y="381314"/>
                  </a:lnTo>
                  <a:lnTo>
                    <a:pt x="1160" y="456204"/>
                  </a:lnTo>
                  <a:lnTo>
                    <a:pt x="1001" y="529820"/>
                  </a:lnTo>
                  <a:lnTo>
                    <a:pt x="638" y="664949"/>
                  </a:lnTo>
                  <a:lnTo>
                    <a:pt x="290" y="770140"/>
                  </a:lnTo>
                  <a:lnTo>
                    <a:pt x="51" y="828832"/>
                  </a:lnTo>
                  <a:lnTo>
                    <a:pt x="0" y="835564"/>
                  </a:lnTo>
                  <a:lnTo>
                    <a:pt x="245456" y="0"/>
                  </a:lnTo>
                  <a:close/>
                </a:path>
              </a:pathLst>
            </a:custGeom>
            <a:solidFill>
              <a:srgbClr val="04337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5813" y="275270"/>
            <a:ext cx="5668433" cy="386430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7" dirty="0"/>
              <a:t>Клинические </a:t>
            </a:r>
            <a:r>
              <a:rPr sz="2400" dirty="0"/>
              <a:t>и </a:t>
            </a:r>
            <a:r>
              <a:rPr sz="2400" spc="-13" dirty="0"/>
              <a:t>лабораторные</a:t>
            </a:r>
            <a:r>
              <a:rPr sz="2400" spc="20" dirty="0"/>
              <a:t> </a:t>
            </a:r>
            <a:r>
              <a:rPr sz="2400" spc="-13" dirty="0"/>
              <a:t>проявления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962940" y="1766290"/>
            <a:ext cx="7662333" cy="264352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9617" indent="-382684">
              <a:spcBef>
                <a:spcPts val="133"/>
              </a:spcBef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Рефрактерная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лихорадка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(более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38,5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°C на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протяжении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7</a:t>
            </a:r>
            <a:r>
              <a:rPr sz="1867" spc="-220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дней)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Острый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респираторный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дистресс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синдром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(до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50%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случаев</a:t>
            </a:r>
            <a:r>
              <a:rPr sz="1867" spc="47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043377"/>
                </a:solidFill>
                <a:latin typeface="Arial"/>
                <a:cs typeface="Arial"/>
              </a:rPr>
              <a:t>CRS)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20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Панцитопения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13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Гиперферритинемия </a:t>
            </a: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(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&gt; </a:t>
            </a:r>
            <a:r>
              <a:rPr sz="1867" dirty="0">
                <a:solidFill>
                  <a:srgbClr val="001F5F"/>
                </a:solidFill>
                <a:latin typeface="Arial"/>
                <a:cs typeface="Arial"/>
              </a:rPr>
              <a:t>500</a:t>
            </a:r>
            <a:r>
              <a:rPr sz="1867" spc="-2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001F5F"/>
                </a:solidFill>
                <a:latin typeface="Arial"/>
                <a:cs typeface="Arial"/>
              </a:rPr>
              <a:t>мкг/л)</a:t>
            </a:r>
            <a:endParaRPr sz="1867">
              <a:latin typeface="Arial"/>
              <a:cs typeface="Arial"/>
            </a:endParaRPr>
          </a:p>
          <a:p>
            <a:pPr>
              <a:spcBef>
                <a:spcPts val="20"/>
              </a:spcBef>
              <a:buClr>
                <a:srgbClr val="043377"/>
              </a:buClr>
              <a:buFont typeface="Arial"/>
              <a:buChar char="•"/>
            </a:pPr>
            <a:endParaRPr sz="1933">
              <a:latin typeface="Arial"/>
              <a:cs typeface="Arial"/>
            </a:endParaRPr>
          </a:p>
          <a:p>
            <a:pPr marL="399617" indent="-382684">
              <a:buChar char="•"/>
              <a:tabLst>
                <a:tab pos="398770" algn="l"/>
                <a:tab pos="399617" algn="l"/>
              </a:tabLst>
            </a:pPr>
            <a:r>
              <a:rPr sz="1867" spc="-7" dirty="0">
                <a:solidFill>
                  <a:srgbClr val="043377"/>
                </a:solidFill>
                <a:latin typeface="Arial"/>
                <a:cs typeface="Arial"/>
              </a:rPr>
              <a:t>Повышение </a:t>
            </a:r>
            <a:r>
              <a:rPr sz="1867" spc="-20" dirty="0">
                <a:solidFill>
                  <a:srgbClr val="043377"/>
                </a:solidFill>
                <a:latin typeface="Arial"/>
                <a:cs typeface="Arial"/>
              </a:rPr>
              <a:t>сывороточного</a:t>
            </a:r>
            <a:r>
              <a:rPr sz="1867" spc="53" dirty="0">
                <a:solidFill>
                  <a:srgbClr val="043377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043377"/>
                </a:solidFill>
                <a:latin typeface="Arial"/>
                <a:cs typeface="Arial"/>
              </a:rPr>
              <a:t>интерлейкина-6</a:t>
            </a:r>
            <a:endParaRPr sz="18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80345" y="6402002"/>
            <a:ext cx="604858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7" dirty="0">
                <a:solidFill>
                  <a:srgbClr val="006FC0"/>
                </a:solidFill>
                <a:latin typeface="Calibri"/>
                <a:cs typeface="Calibri"/>
              </a:rPr>
              <a:t>Mehta </a:t>
            </a:r>
            <a:r>
              <a:rPr sz="1067" dirty="0">
                <a:solidFill>
                  <a:srgbClr val="006FC0"/>
                </a:solidFill>
                <a:latin typeface="Calibri"/>
                <a:cs typeface="Calibri"/>
              </a:rPr>
              <a:t>P. et </a:t>
            </a:r>
            <a:r>
              <a:rPr sz="1067" spc="-7" dirty="0">
                <a:solidFill>
                  <a:srgbClr val="006FC0"/>
                </a:solidFill>
                <a:latin typeface="Calibri"/>
                <a:cs typeface="Calibri"/>
              </a:rPr>
              <a:t>al. COVID-19: consider cytokine storm syndromes and immunosuppression // </a:t>
            </a:r>
            <a:r>
              <a:rPr sz="1067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1067" spc="-7" dirty="0">
                <a:solidFill>
                  <a:srgbClr val="006FC0"/>
                </a:solidFill>
                <a:latin typeface="Calibri"/>
                <a:cs typeface="Calibri"/>
              </a:rPr>
              <a:t>Lancet. </a:t>
            </a:r>
            <a:r>
              <a:rPr sz="1067" dirty="0">
                <a:solidFill>
                  <a:srgbClr val="006FC0"/>
                </a:solidFill>
                <a:latin typeface="Calibri"/>
                <a:cs typeface="Calibri"/>
              </a:rPr>
              <a:t>–</a:t>
            </a:r>
            <a:r>
              <a:rPr sz="1067" spc="167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067" spc="-13" dirty="0">
                <a:solidFill>
                  <a:srgbClr val="006FC0"/>
                </a:solidFill>
                <a:latin typeface="Calibri"/>
                <a:cs typeface="Calibri"/>
              </a:rPr>
              <a:t>2020.</a:t>
            </a:r>
            <a:endParaRPr sz="1067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9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Лечение и профилактика «</a:t>
            </a:r>
            <a:r>
              <a:rPr lang="ru-RU" dirty="0" err="1" smtClean="0"/>
              <a:t>цитокинового</a:t>
            </a:r>
            <a:r>
              <a:rPr lang="ru-RU" dirty="0" smtClean="0"/>
              <a:t> шторма»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Таргетную</a:t>
            </a:r>
            <a:r>
              <a:rPr lang="ru-RU" dirty="0"/>
              <a:t> терапию ингибиторами ИЛ-6 (</a:t>
            </a:r>
            <a:r>
              <a:rPr lang="ru-RU" dirty="0" err="1"/>
              <a:t>тоцилизумабом</a:t>
            </a:r>
            <a:r>
              <a:rPr lang="ru-RU" dirty="0"/>
              <a:t> или </a:t>
            </a:r>
            <a:r>
              <a:rPr lang="ru-RU" dirty="0" err="1"/>
              <a:t>сарилумабом</a:t>
            </a:r>
            <a:r>
              <a:rPr lang="ru-RU" dirty="0"/>
              <a:t>) или</a:t>
            </a:r>
            <a:br>
              <a:rPr lang="ru-RU" dirty="0"/>
            </a:br>
            <a:r>
              <a:rPr lang="ru-RU" dirty="0"/>
              <a:t>ИЛ-1β (</a:t>
            </a:r>
            <a:r>
              <a:rPr lang="ru-RU" dirty="0" err="1"/>
              <a:t>канакинумабом</a:t>
            </a:r>
            <a:r>
              <a:rPr lang="ru-RU" dirty="0"/>
              <a:t>) в комбинации с ГК рекомендуется инициировать до развития</a:t>
            </a:r>
            <a:br>
              <a:rPr lang="ru-RU" dirty="0"/>
            </a:br>
            <a:r>
              <a:rPr lang="ru-RU" dirty="0"/>
              <a:t>тяжелого поражения легких с целью подавления </a:t>
            </a:r>
            <a:r>
              <a:rPr lang="ru-RU" dirty="0" err="1"/>
              <a:t>цитокинового</a:t>
            </a:r>
            <a:r>
              <a:rPr lang="ru-RU" dirty="0"/>
              <a:t> шторма</a:t>
            </a:r>
            <a:br>
              <a:rPr lang="ru-RU" dirty="0"/>
            </a:br>
            <a:r>
              <a:rPr lang="ru-RU" dirty="0"/>
              <a:t>и предотвращения развития </a:t>
            </a:r>
            <a:r>
              <a:rPr lang="ru-RU" dirty="0" err="1"/>
              <a:t>полиорганной</a:t>
            </a:r>
            <a:r>
              <a:rPr lang="ru-RU" dirty="0"/>
              <a:t> недостаточности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Показаниями для назначения </a:t>
            </a:r>
            <a:r>
              <a:rPr lang="ru-RU" dirty="0" err="1"/>
              <a:t>тоцилизумаба</a:t>
            </a:r>
            <a:r>
              <a:rPr lang="ru-RU" dirty="0"/>
              <a:t>, </a:t>
            </a:r>
            <a:r>
              <a:rPr lang="ru-RU" dirty="0" err="1"/>
              <a:t>сарилумаба</a:t>
            </a:r>
            <a:r>
              <a:rPr lang="ru-RU" dirty="0"/>
              <a:t> и </a:t>
            </a:r>
            <a:r>
              <a:rPr lang="ru-RU" dirty="0" err="1"/>
              <a:t>канакинумаба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являются сочетание данных КТ ОГК (значительный объем поражения легочной</a:t>
            </a:r>
            <a:br>
              <a:rPr lang="ru-RU" dirty="0"/>
            </a:br>
            <a:r>
              <a:rPr lang="ru-RU" dirty="0"/>
              <a:t>паренхимы – более 50% (КТ3‑4) с двумя и более признаками):</a:t>
            </a:r>
            <a:br>
              <a:rPr lang="ru-RU" dirty="0"/>
            </a:br>
            <a:r>
              <a:rPr lang="ru-RU" dirty="0"/>
              <a:t> Снижение SpO2;</a:t>
            </a:r>
            <a:br>
              <a:rPr lang="ru-RU" dirty="0"/>
            </a:br>
            <a:r>
              <a:rPr lang="ru-RU" dirty="0"/>
              <a:t> СРБ &gt; 60 мг/л или рост уровня СРБ в 3 раза на 8‑14 дни заболевания;</a:t>
            </a:r>
            <a:br>
              <a:rPr lang="ru-RU" dirty="0"/>
            </a:br>
            <a:r>
              <a:rPr lang="ru-RU" dirty="0"/>
              <a:t> Лихорадка &gt; 38 °C в течение 5 дней;</a:t>
            </a:r>
            <a:br>
              <a:rPr lang="ru-RU" dirty="0"/>
            </a:br>
            <a:r>
              <a:rPr lang="ru-RU" dirty="0"/>
              <a:t> Число лейкоцитов &lt; 3,0*109/л;</a:t>
            </a:r>
            <a:br>
              <a:rPr lang="ru-RU" dirty="0"/>
            </a:br>
            <a:r>
              <a:rPr lang="ru-RU" dirty="0"/>
              <a:t> Абсолютное число лимфоцитов &lt; 1*109/л</a:t>
            </a:r>
            <a:br>
              <a:rPr lang="ru-RU" dirty="0"/>
            </a:br>
            <a:r>
              <a:rPr lang="ru-RU" dirty="0"/>
              <a:t> Уровень </a:t>
            </a:r>
            <a:r>
              <a:rPr lang="ru-RU" dirty="0" err="1"/>
              <a:t>ферритина</a:t>
            </a:r>
            <a:r>
              <a:rPr lang="ru-RU" dirty="0"/>
              <a:t> крови &gt; 500 </a:t>
            </a:r>
            <a:r>
              <a:rPr lang="ru-RU" dirty="0" err="1"/>
              <a:t>нг</a:t>
            </a:r>
            <a:r>
              <a:rPr lang="ru-RU" dirty="0"/>
              <a:t>/мл;</a:t>
            </a:r>
            <a:br>
              <a:rPr lang="ru-RU" dirty="0"/>
            </a:br>
            <a:r>
              <a:rPr lang="ru-RU" dirty="0"/>
              <a:t> Уровень ИЛ‑6 &gt; 40 </a:t>
            </a:r>
            <a:r>
              <a:rPr lang="ru-RU" dirty="0" err="1"/>
              <a:t>пк</a:t>
            </a:r>
            <a:r>
              <a:rPr lang="ru-RU" dirty="0"/>
              <a:t>/мл.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46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35578" y="200312"/>
            <a:ext cx="11254192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Критическая форма COVID-19 является разновидностью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цитокинового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шторма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Ее проявления сходны с течением первичного и вторичного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гемофагоцитарного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лимфогистиоцитоза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(ГЛГ) или синдрома активации макрофагов (САМ). При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критическом течении COVID-19 развивается патологическая активация врожденного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приобретенного (Th1- и Th17-типы) иммунитета,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дисрегуляция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синтеза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провоспалительных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иммунорегуляторных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антивоспалительных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цитокинов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хемокинов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ИЛ1, ИЛ2, ИЛ6, ИЛ7, ИЛ8, ИЛ9, ИЛ10, ИЛ12, ИЛ17, ИЛ18,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хемоаттрактантный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белок 1 (МХБ1), макрофагальный воспалительный белок 1α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(МВБ1α), а также маркеров воспаления (СРБ,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ферритин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 пациентов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критическим течением COVID-19 развивается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васкулярная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эндотелиальная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дисфункция,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коагулопатия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тромбозы с наличием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антител 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фосфолипидам, с клинической картиной, напоминающей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катастрофический антифосфолипидный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синдром. Клинические и патологические изменения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дифференцировать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полиорганным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тромбозом, развивающимся при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ДВС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тромботической микроангиопатии (ТМА).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Цитокиновый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шторм при COVID-19, как правило, приводит к развитию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ОРДС,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полиорганной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недостаточности и может быть причиной летального исхода.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5438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Оксигенотерапия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Дотация кислорода показана во всех случаях, сопровождающихся гипоксемией (</a:t>
            </a:r>
            <a:r>
              <a:rPr lang="ru-RU" b="1" dirty="0"/>
              <a:t>Sp02 ≤94%</a:t>
            </a:r>
            <a:r>
              <a:rPr lang="ru-RU" dirty="0"/>
              <a:t>), тяжелой дыхательной недостаточностью, центральным цианозом, шоком, комой или судорогами [</a:t>
            </a:r>
            <a:r>
              <a:rPr lang="ru-RU" i="1" dirty="0"/>
              <a:t>23</a:t>
            </a:r>
            <a:r>
              <a:rPr lang="ru-RU" dirty="0"/>
              <a:t>]. </a:t>
            </a:r>
            <a:endParaRPr lang="ru-RU" dirty="0" smtClean="0"/>
          </a:p>
          <a:p>
            <a:r>
              <a:rPr lang="ru-RU" dirty="0" smtClean="0"/>
              <a:t>Необходимо </a:t>
            </a:r>
            <a:r>
              <a:rPr lang="ru-RU" dirty="0"/>
              <a:t>внимательно наблюдать за пациентами с COVID-19 на предмет признаков клинического ухудшения, таких как, быстро прогрессирующая дыхательная недостаточность, немедленно реагируя на изменяющееся состояние. </a:t>
            </a:r>
            <a:endParaRPr lang="ru-RU" dirty="0" smtClean="0"/>
          </a:p>
          <a:p>
            <a:r>
              <a:rPr lang="ru-RU" b="1" i="1" dirty="0"/>
              <a:t>Для объективной оценки у всех детей следует проводить </a:t>
            </a:r>
            <a:r>
              <a:rPr lang="ru-RU" b="1" i="1" dirty="0" err="1"/>
              <a:t>пульсоксиметрию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6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52606" y="705396"/>
            <a:ext cx="6249033" cy="223252"/>
          </a:xfrm>
          <a:prstGeom prst="rect">
            <a:avLst/>
          </a:prstGeom>
        </p:spPr>
        <p:txBody>
          <a:bodyPr vert="horz" wrap="square" lIns="0" tIns="7733" rIns="0" bIns="0" rtlCol="0">
            <a:spAutoFit/>
          </a:bodyPr>
          <a:lstStyle/>
          <a:p>
            <a:pPr marL="8139">
              <a:spcBef>
                <a:spcPts val="61"/>
              </a:spcBef>
            </a:pPr>
            <a:r>
              <a:rPr sz="1400" b="1" dirty="0">
                <a:latin typeface="Times New Roman"/>
                <a:cs typeface="Times New Roman"/>
              </a:rPr>
              <a:t>Cхема </a:t>
            </a:r>
            <a:r>
              <a:rPr sz="1400" b="1" spc="-3" dirty="0">
                <a:latin typeface="Times New Roman"/>
                <a:cs typeface="Times New Roman"/>
              </a:rPr>
              <a:t>1. </a:t>
            </a:r>
            <a:r>
              <a:rPr sz="1400" spc="-3" dirty="0">
                <a:latin typeface="Times New Roman"/>
                <a:cs typeface="Times New Roman"/>
              </a:rPr>
              <a:t>Пошаговый </a:t>
            </a:r>
            <a:r>
              <a:rPr sz="1400" spc="-6" dirty="0">
                <a:latin typeface="Times New Roman"/>
                <a:cs typeface="Times New Roman"/>
              </a:rPr>
              <a:t>подход </a:t>
            </a:r>
            <a:r>
              <a:rPr sz="1400" spc="-3" dirty="0">
                <a:latin typeface="Times New Roman"/>
                <a:cs typeface="Times New Roman"/>
              </a:rPr>
              <a:t>в выборе респираторной терапии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-3" dirty="0">
                <a:latin typeface="Times New Roman"/>
                <a:cs typeface="Times New Roman"/>
              </a:rPr>
              <a:t>COVID-19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2331" y="1196575"/>
            <a:ext cx="10136778" cy="5661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187995" y="4139817"/>
            <a:ext cx="1758253" cy="1025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dirty="0"/>
              <a:pPr marL="16279">
                <a:lnSpc>
                  <a:spcPts val="836"/>
                </a:lnSpc>
              </a:pPr>
              <a:t>131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257574" y="4126993"/>
            <a:ext cx="2637379" cy="1282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139">
              <a:lnSpc>
                <a:spcPts val="1045"/>
              </a:lnSpc>
            </a:pPr>
            <a:r>
              <a:rPr spc="-3" dirty="0"/>
              <a:t>Версия </a:t>
            </a:r>
            <a:r>
              <a:rPr dirty="0"/>
              <a:t>5</a:t>
            </a:r>
            <a:r>
              <a:rPr spc="-32" dirty="0"/>
              <a:t> </a:t>
            </a:r>
            <a:r>
              <a:rPr spc="-3" dirty="0"/>
              <a:t>(08.04.2020)</a:t>
            </a:r>
          </a:p>
        </p:txBody>
      </p:sp>
    </p:spTree>
    <p:extLst>
      <p:ext uri="{BB962C8B-B14F-4D97-AF65-F5344CB8AC3E}">
        <p14:creationId xmlns:p14="http://schemas.microsoft.com/office/powerpoint/2010/main" val="13118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Лечение </a:t>
            </a:r>
            <a:r>
              <a:rPr lang="ru-RU" b="1" dirty="0" err="1" smtClean="0"/>
              <a:t>коагулопатии</a:t>
            </a:r>
            <a:r>
              <a:rPr lang="ru-RU" b="1" dirty="0" smtClean="0"/>
              <a:t> </a:t>
            </a:r>
            <a:r>
              <a:rPr lang="ru-RU" b="1" dirty="0"/>
              <a:t>при </a:t>
            </a:r>
            <a:r>
              <a:rPr lang="en-US" b="1" dirty="0"/>
              <a:t>COVID-19</a:t>
            </a:r>
            <a:r>
              <a:rPr lang="en-US" dirty="0"/>
              <a:t> </a:t>
            </a:r>
            <a:br>
              <a:rPr lang="en-US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181600" cy="2974707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172200" y="1110343"/>
            <a:ext cx="5649686" cy="5066620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Профилактику ТГВ нижних конечностей/ТЭЛА с использованием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профилактических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низкомолекулярного гепарина (НМГ) стоит рассматривать для больных со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среднетяжёлой формой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COVID-19.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отсутствии НМГ/НФГ можно рассмотреть вопрос 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применении прямых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пероральных антикоагулянтов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ривароксабан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дозе 10 мг 1 раз в сутки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апиксабан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дозе 2,5 мг 2 раза в сутки). В качестве препарата второй линии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рассматриваться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дабигатрана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этексилат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дозы гепарина до промежуточной или лечебной может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рассмотрено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больных с высоким и крайне высоким уровнем D-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димера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наличии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факторов риска венозных тромбоэмболических осложнений, а также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тяжелых проявлениях COVID-19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704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"/>
            <a:ext cx="9042399" cy="590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61134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497840"/>
            <a:ext cx="10088880" cy="567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36928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" y="568960"/>
            <a:ext cx="8778240" cy="560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00706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Заболевания дыхательной системы у детей и СOVID-19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Бронхиальная астма у детей и СOVID-19. </a:t>
            </a:r>
            <a:r>
              <a:rPr lang="ru-RU" dirty="0"/>
              <a:t>Дети с бронхиальной астмой,</a:t>
            </a:r>
            <a:br>
              <a:rPr lang="ru-RU" dirty="0"/>
            </a:br>
            <a:r>
              <a:rPr lang="ru-RU" dirty="0"/>
              <a:t>получающие базовую терапию, не прекращают терапию при появлении респираторной симптоматики. Ухудшение состояния и появление признаков</a:t>
            </a:r>
            <a:br>
              <a:rPr lang="ru-RU" dirty="0"/>
            </a:br>
            <a:r>
              <a:rPr lang="ru-RU" dirty="0"/>
              <a:t>дыхательной недостаточности требует срочной госпитализации и продолжение лечения в условиях </a:t>
            </a:r>
            <a:r>
              <a:rPr lang="ru-RU" dirty="0" err="1"/>
              <a:t>стационара.В</a:t>
            </a:r>
            <a:r>
              <a:rPr lang="ru-RU" dirty="0"/>
              <a:t> настоящее время существует предположение, что ингаляционная стероидная терапия в сочетании с пролонгированными бета-2-адреномиметиками, оказывают положительное влияние при</a:t>
            </a:r>
            <a:br>
              <a:rPr lang="ru-RU" dirty="0"/>
            </a:br>
            <a:r>
              <a:rPr lang="ru-RU" dirty="0" err="1"/>
              <a:t>коронавирусной</a:t>
            </a:r>
            <a:r>
              <a:rPr lang="ru-RU" dirty="0"/>
              <a:t> инфекции не только у больных с бронхиальной астмой, но и</a:t>
            </a:r>
            <a:br>
              <a:rPr lang="ru-RU" dirty="0"/>
            </a:br>
            <a:r>
              <a:rPr lang="ru-RU" dirty="0"/>
              <a:t>у пациентов без астмы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0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Дети с бронхолегочной дисплазией (БЛД</a:t>
            </a:r>
            <a:r>
              <a:rPr lang="ru-RU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О</a:t>
            </a:r>
            <a:r>
              <a:rPr lang="ru-RU" dirty="0" smtClean="0"/>
              <a:t>тносятся </a:t>
            </a:r>
            <a:r>
              <a:rPr lang="ru-RU" dirty="0"/>
              <a:t>к группе высокого риска по тяжелому течению острых респираторных вирусных инфекций (особенно вызванных РС- и </a:t>
            </a:r>
            <a:r>
              <a:rPr lang="ru-RU" dirty="0" err="1"/>
              <a:t>риновирусом</a:t>
            </a:r>
            <a:r>
              <a:rPr lang="ru-RU" dirty="0"/>
              <a:t>), с необходимостью </a:t>
            </a:r>
            <a:r>
              <a:rPr lang="ru-RU" dirty="0" smtClean="0"/>
              <a:t>госпитализации, имеют </a:t>
            </a:r>
            <a:r>
              <a:rPr lang="ru-RU" dirty="0"/>
              <a:t>риск смертельных исходов в результате респираторных осложнений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Часть </a:t>
            </a:r>
            <a:r>
              <a:rPr lang="ru-RU" dirty="0"/>
              <a:t>детей с бронхолегочной дисплазией имеют осложнение в виде хронической дыхательной недостаточности (ХДН), на фоне которой при ОРВИ может</a:t>
            </a:r>
            <a:br>
              <a:rPr lang="ru-RU" dirty="0"/>
            </a:br>
            <a:r>
              <a:rPr lang="ru-RU" dirty="0"/>
              <a:t>развиваться ОДН, в связи с чем пациентам с тяжелой и среднетяжелой БЛД</a:t>
            </a:r>
            <a:br>
              <a:rPr lang="ru-RU" dirty="0"/>
            </a:br>
            <a:r>
              <a:rPr lang="ru-RU" dirty="0"/>
              <a:t>должен проводиться тщательный мониторинг уровня SpO2 при первых признаках любой ОРВИ, с учетом исходных показателей сатурации. Дети, у которых была прекращена </a:t>
            </a:r>
            <a:r>
              <a:rPr lang="ru-RU" dirty="0" err="1"/>
              <a:t>кислородотерапия</a:t>
            </a:r>
            <a:r>
              <a:rPr lang="ru-RU" dirty="0"/>
              <a:t>, в период вирусной инфекции вновь</a:t>
            </a:r>
            <a:br>
              <a:rPr lang="ru-RU" dirty="0"/>
            </a:br>
            <a:r>
              <a:rPr lang="ru-RU" dirty="0"/>
              <a:t>могут испытывать гипоксию и нуждаться в кислородной поддержке. Предполагается, что пациенты с БЛД могут иметь более тяжелое течение COVID-19,</a:t>
            </a:r>
            <a:br>
              <a:rPr lang="ru-RU" dirty="0"/>
            </a:br>
            <a:r>
              <a:rPr lang="ru-RU" dirty="0"/>
              <a:t>особенно при ко-инфекции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0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COVID-19 у детей с </a:t>
            </a:r>
            <a:r>
              <a:rPr lang="ru-RU" b="1" dirty="0" err="1"/>
              <a:t>иммуносупрессией</a:t>
            </a:r>
            <a:r>
              <a:rPr lang="ru-RU" b="1" dirty="0"/>
              <a:t>: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7909"/>
            <a:ext cx="10515600" cy="49490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Удлинение интервала элиминации вируса (длительное выделение вируса), увеличение частоты развития пневмонии, </a:t>
            </a:r>
            <a:r>
              <a:rPr lang="ru-RU" dirty="0" err="1"/>
              <a:t>обструктивных</a:t>
            </a:r>
            <a:r>
              <a:rPr lang="ru-RU" dirty="0"/>
              <a:t> осложнений,</a:t>
            </a:r>
            <a:br>
              <a:rPr lang="ru-RU" dirty="0"/>
            </a:br>
            <a:r>
              <a:rPr lang="ru-RU" dirty="0"/>
              <a:t>смертности;</a:t>
            </a:r>
            <a:br>
              <a:rPr lang="ru-RU" dirty="0"/>
            </a:br>
            <a:r>
              <a:rPr lang="ru-RU" dirty="0"/>
              <a:t>• Склонность прогрессирования инфекции верхних дыхательных путей в инфекцию нижних дыхательных путей;</a:t>
            </a:r>
            <a:br>
              <a:rPr lang="ru-RU" dirty="0"/>
            </a:br>
            <a:r>
              <a:rPr lang="ru-RU" dirty="0"/>
              <a:t>• Манифест инфекции возможен с развития вирусной пневмонии/ </a:t>
            </a:r>
            <a:r>
              <a:rPr lang="ru-RU" dirty="0" err="1"/>
              <a:t>обструктивного</a:t>
            </a:r>
            <a:r>
              <a:rPr lang="ru-RU" dirty="0"/>
              <a:t> синдрома;</a:t>
            </a:r>
            <a:br>
              <a:rPr lang="ru-RU" dirty="0"/>
            </a:br>
            <a:r>
              <a:rPr lang="ru-RU" dirty="0"/>
              <a:t>• В группе риска дети младшего возраста, с наличием основного заболевания</a:t>
            </a:r>
            <a:br>
              <a:rPr lang="ru-RU" dirty="0"/>
            </a:br>
            <a:r>
              <a:rPr lang="ru-RU" dirty="0"/>
              <a:t>легких или других респираторных заболеваний;</a:t>
            </a:r>
            <a:br>
              <a:rPr lang="ru-RU" dirty="0"/>
            </a:br>
            <a:r>
              <a:rPr lang="ru-RU" dirty="0"/>
              <a:t>• Распознавание факторов риска для тяжелого респираторного заболевания</a:t>
            </a:r>
            <a:br>
              <a:rPr lang="ru-RU" dirty="0"/>
            </a:br>
            <a:r>
              <a:rPr lang="ru-RU" dirty="0"/>
              <a:t>может помочь в стратификации степени тяжести и позволить своевременно</a:t>
            </a:r>
            <a:br>
              <a:rPr lang="ru-RU" dirty="0"/>
            </a:br>
            <a:r>
              <a:rPr lang="ru-RU" dirty="0"/>
              <a:t>начать лечение.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Группы риска по тяжелому течению COVID-19 инфекции: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4034"/>
            <a:ext cx="10515600" cy="492292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юношеский артрит с системным началом, особенно при наличии в анамнезе</a:t>
            </a:r>
            <a:br>
              <a:rPr lang="ru-RU" dirty="0"/>
            </a:br>
            <a:r>
              <a:rPr lang="ru-RU" dirty="0"/>
              <a:t>эпизодов синдрома активации макрофагов.</a:t>
            </a:r>
            <a:br>
              <a:rPr lang="ru-RU" dirty="0"/>
            </a:br>
            <a:r>
              <a:rPr lang="ru-RU" dirty="0"/>
              <a:t>• системные заболевания соединительной ткани, в особенности, такие как</a:t>
            </a:r>
            <a:br>
              <a:rPr lang="ru-RU" dirty="0"/>
            </a:br>
            <a:r>
              <a:rPr lang="ru-RU" dirty="0"/>
              <a:t>системная красная волчанка, системная склеродермия, имеющие интерстициальное легочное поражение.</a:t>
            </a:r>
            <a:br>
              <a:rPr lang="ru-RU" dirty="0"/>
            </a:br>
            <a:r>
              <a:rPr lang="ru-RU" dirty="0"/>
              <a:t>• любые иные ревматические заболевания, имеющие легочное поражение, такие как АНЦА-ассоциированные </a:t>
            </a:r>
            <a:r>
              <a:rPr lang="ru-RU" dirty="0" err="1"/>
              <a:t>васкулиты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• ревматические заболевания, получающие хроническую кортикостероидную</a:t>
            </a:r>
            <a:br>
              <a:rPr lang="ru-RU" dirty="0"/>
            </a:br>
            <a:r>
              <a:rPr lang="ru-RU" dirty="0"/>
              <a:t>терапию.</a:t>
            </a:r>
            <a:br>
              <a:rPr lang="ru-RU" dirty="0"/>
            </a:br>
            <a:r>
              <a:rPr lang="ru-RU" dirty="0"/>
              <a:t>• ревматические заболеваниями, имеющими </a:t>
            </a:r>
            <a:r>
              <a:rPr lang="ru-RU" dirty="0" err="1"/>
              <a:t>коморбидные</a:t>
            </a:r>
            <a:r>
              <a:rPr lang="ru-RU" dirty="0"/>
              <a:t> заболевания, такие как сахарный диабет, а также имеющие органное поражение (</a:t>
            </a:r>
            <a:r>
              <a:rPr lang="ru-RU" dirty="0" err="1" smtClean="0"/>
              <a:t>ауто</a:t>
            </a:r>
            <a:r>
              <a:rPr lang="ru-RU" dirty="0" smtClean="0"/>
              <a:t>-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иммунный гепатит, </a:t>
            </a:r>
            <a:r>
              <a:rPr lang="ru-RU" dirty="0" err="1"/>
              <a:t>гломерулонефрит</a:t>
            </a:r>
            <a:r>
              <a:rPr lang="ru-RU" dirty="0"/>
              <a:t>), особенно при наличии признаков</a:t>
            </a:r>
            <a:br>
              <a:rPr lang="ru-RU" dirty="0"/>
            </a:br>
            <a:r>
              <a:rPr lang="ru-RU" dirty="0"/>
              <a:t>хронической недостаточности органов, как-то хроническая болезнь почек,</a:t>
            </a:r>
            <a:br>
              <a:rPr lang="ru-RU" dirty="0"/>
            </a:br>
            <a:r>
              <a:rPr lang="ru-RU" dirty="0"/>
              <a:t>хроническая печеночная недостаточность.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2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Поражение легких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Для поражения легких при COVID-19 характерны выраженное</a:t>
            </a:r>
            <a:br>
              <a:rPr lang="ru-RU" dirty="0"/>
            </a:br>
            <a:r>
              <a:rPr lang="ru-RU" dirty="0"/>
              <a:t>полнокровие капилляров </a:t>
            </a:r>
            <a:r>
              <a:rPr lang="ru-RU" dirty="0" err="1"/>
              <a:t>межальвеолярных</a:t>
            </a:r>
            <a:r>
              <a:rPr lang="ru-RU" dirty="0"/>
              <a:t> перегородок, а также ветвей </a:t>
            </a:r>
            <a:r>
              <a:rPr lang="ru-RU" dirty="0" smtClean="0"/>
              <a:t>легочных артерий </a:t>
            </a:r>
            <a:r>
              <a:rPr lang="ru-RU" dirty="0"/>
              <a:t>и вен, со </a:t>
            </a:r>
            <a:r>
              <a:rPr lang="ru-RU" dirty="0" err="1"/>
              <a:t>сладжами</a:t>
            </a:r>
            <a:r>
              <a:rPr lang="ru-RU" dirty="0"/>
              <a:t> эритроцитов, свежими фибриновыми и </a:t>
            </a:r>
            <a:r>
              <a:rPr lang="ru-RU" dirty="0" smtClean="0"/>
              <a:t>организующимися тромбами</a:t>
            </a:r>
            <a:r>
              <a:rPr lang="ru-RU" dirty="0"/>
              <a:t>; </a:t>
            </a:r>
            <a:r>
              <a:rPr lang="ru-RU" dirty="0" smtClean="0"/>
              <a:t>внутрибронхиальные, </a:t>
            </a:r>
            <a:r>
              <a:rPr lang="ru-RU" dirty="0" err="1" smtClean="0"/>
              <a:t>внутрибронхиолярные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 smtClean="0"/>
              <a:t>интраальвеолярные</a:t>
            </a:r>
            <a:r>
              <a:rPr lang="ru-RU" dirty="0"/>
              <a:t> </a:t>
            </a:r>
            <a:r>
              <a:rPr lang="ru-RU" dirty="0" smtClean="0"/>
              <a:t>кровоизлияния</a:t>
            </a:r>
            <a:r>
              <a:rPr lang="ru-RU" dirty="0"/>
              <a:t>, являющиеся субстратом для кровохарканья, а также </a:t>
            </a:r>
            <a:r>
              <a:rPr lang="ru-RU" dirty="0" err="1" smtClean="0"/>
              <a:t>периваскулярные</a:t>
            </a:r>
            <a:r>
              <a:rPr lang="ru-RU" dirty="0"/>
              <a:t> </a:t>
            </a:r>
            <a:r>
              <a:rPr lang="ru-RU" dirty="0" smtClean="0"/>
              <a:t>кровоизлияния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Тромбы сосудов легких </a:t>
            </a:r>
            <a:r>
              <a:rPr lang="ru-RU" dirty="0"/>
              <a:t>важно отличать от </a:t>
            </a:r>
            <a:r>
              <a:rPr lang="ru-RU" dirty="0" err="1"/>
              <a:t>тромбоэмболов</a:t>
            </a:r>
            <a:r>
              <a:rPr lang="ru-RU" dirty="0"/>
              <a:t>, так как тромбоэмболия легочной </a:t>
            </a:r>
            <a:r>
              <a:rPr lang="ru-RU" dirty="0" smtClean="0"/>
              <a:t>артерии (ТЭЛА</a:t>
            </a:r>
            <a:r>
              <a:rPr lang="ru-RU" dirty="0"/>
              <a:t>) также характерна для COVID-19. Тромбоз легочных артерий </a:t>
            </a:r>
            <a:r>
              <a:rPr lang="ru-RU" dirty="0" smtClean="0"/>
              <a:t>иногда прогрессирует </a:t>
            </a:r>
            <a:r>
              <a:rPr lang="ru-RU" dirty="0"/>
              <a:t>до правых отделов сердца, описан тромбоз артерий разных </a:t>
            </a:r>
            <a:r>
              <a:rPr lang="ru-RU" dirty="0" smtClean="0"/>
              <a:t>органов с </a:t>
            </a:r>
            <a:r>
              <a:rPr lang="ru-RU" dirty="0"/>
              <a:t>развитием их инфарктов (миокарда, головного мозга, кишечника, почек, селезенки),</a:t>
            </a:r>
            <a:br>
              <a:rPr lang="ru-RU" dirty="0"/>
            </a:br>
            <a:r>
              <a:rPr lang="ru-RU" dirty="0"/>
              <a:t>описана также гангрена конечностей.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05143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9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140</a:t>
            </a:fld>
            <a:endParaRPr/>
          </a:p>
        </p:txBody>
      </p:sp>
      <p:sp>
        <p:nvSpPr>
          <p:cNvPr id="129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КРИТЕРИИ ДЛЯ ВЫПИСКИ</a:t>
            </a:r>
          </a:p>
        </p:txBody>
      </p:sp>
      <p:sp>
        <p:nvSpPr>
          <p:cNvPr id="1292" name="TextBox 5"/>
          <p:cNvSpPr txBox="1"/>
          <p:nvPr/>
        </p:nvSpPr>
        <p:spPr>
          <a:xfrm>
            <a:off x="682568" y="1503718"/>
            <a:ext cx="7672762" cy="239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Нормальная температура тела &gt;3 дней</a:t>
            </a:r>
          </a:p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Отсутствие симптомов ОРВИ</a:t>
            </a:r>
          </a:p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КТ/РГ легких - частичное или полное разрешение (рассасывание), отсутствие плеврального выпота</a:t>
            </a:r>
            <a:endParaRPr sz="2000">
              <a:solidFill>
                <a:srgbClr val="818181"/>
              </a:solidFill>
            </a:endParaRPr>
          </a:p>
          <a:p>
            <a: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SzPct val="100000"/>
              <a:buAutoNum type="arabicPeriod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Отрицательный тест на нуклеиновые кислоты </a:t>
            </a:r>
            <a:br/>
            <a:r>
              <a:t>(2 теста с интервалом не менее 1 дня)</a:t>
            </a:r>
          </a:p>
        </p:txBody>
      </p:sp>
      <p:sp>
        <p:nvSpPr>
          <p:cNvPr id="1293" name="Прямоугольник 6"/>
          <p:cNvSpPr txBox="1"/>
          <p:nvPr/>
        </p:nvSpPr>
        <p:spPr>
          <a:xfrm>
            <a:off x="189730" y="5758839"/>
            <a:ext cx="10877243" cy="55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Pan F, Ye T, Sun P, et al. Time course of lung changes on chest CT during recovery from 2019 novel coronavirus (COVID-19) pneumonia. Radiology 2020. DOI: 10.1148/radiol.2020200370.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Diagnosis and Treatment Plan for COVID-19 (Trial Version 6). Chin Med J (Engl). 2020 Mar 17. doi: 10.1097/CM9.0000000000000819.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 Zu ZY, Jiang MD, Xu PP, Chen W, Ni QQ, Lu GM, Zhang LJ. Coronavirus Disease 2019 (COVID-19): A Perspective from China. Radiology. 2020 Feb 21:200490. doi: 10.1148/radiol.2020200490.</a:t>
            </a:r>
          </a:p>
        </p:txBody>
      </p:sp>
    </p:spTree>
    <p:extLst>
      <p:ext uri="{BB962C8B-B14F-4D97-AF65-F5344CB8AC3E}">
        <p14:creationId xmlns:p14="http://schemas.microsoft.com/office/powerpoint/2010/main" val="1534934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849" y="1"/>
            <a:ext cx="9839562" cy="87528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Диспансеризация (наблюдаются 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приказом</a:t>
            </a:r>
            <a:b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Минздрава России от 29.03.2019 г. №173н «Об утверждении порядка проведения</a:t>
            </a:r>
            <a:b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диспансерного наблюдения за взрослыми» 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Через 8 недель после выписки рекомендуется посещение врача и проведение</a:t>
            </a:r>
            <a:br>
              <a:rPr lang="ru-RU" dirty="0"/>
            </a:br>
            <a:r>
              <a:rPr lang="ru-RU" dirty="0"/>
              <a:t>инструментальных исследований (по показаниям):</a:t>
            </a:r>
            <a:br>
              <a:rPr lang="ru-RU" dirty="0"/>
            </a:br>
            <a:r>
              <a:rPr lang="ru-RU" dirty="0"/>
              <a:t>1. рентгенографии органов грудной клетки*;</a:t>
            </a:r>
            <a:br>
              <a:rPr lang="ru-RU" dirty="0"/>
            </a:br>
            <a:r>
              <a:rPr lang="ru-RU" dirty="0"/>
              <a:t>2. спирографии*;</a:t>
            </a:r>
            <a:br>
              <a:rPr lang="ru-RU" dirty="0"/>
            </a:br>
            <a:r>
              <a:rPr lang="ru-RU" dirty="0"/>
              <a:t>3. измерение насыщения крови кислородом (сатурация) в покое и при нагрузке</a:t>
            </a:r>
            <a:br>
              <a:rPr lang="ru-RU" dirty="0"/>
            </a:br>
            <a:r>
              <a:rPr lang="ru-RU" dirty="0"/>
              <a:t>(возможно проведение теста с 6-минутной ходьбой с определение сатурации до</a:t>
            </a:r>
            <a:br>
              <a:rPr lang="ru-RU" dirty="0"/>
            </a:br>
            <a:r>
              <a:rPr lang="ru-RU" dirty="0"/>
              <a:t>и после теста) *;</a:t>
            </a:r>
            <a:br>
              <a:rPr lang="ru-RU" dirty="0"/>
            </a:br>
            <a:r>
              <a:rPr lang="ru-RU" dirty="0"/>
              <a:t>4. эхокардиографии (</a:t>
            </a:r>
            <a:r>
              <a:rPr lang="ru-RU" dirty="0" err="1"/>
              <a:t>ЭхоКГ</a:t>
            </a:r>
            <a:r>
              <a:rPr lang="ru-RU" dirty="0"/>
              <a:t>);</a:t>
            </a:r>
            <a:br>
              <a:rPr lang="ru-RU" dirty="0"/>
            </a:br>
            <a:r>
              <a:rPr lang="ru-RU" dirty="0"/>
              <a:t>5. других методов исследования (диффузионный тест, газы артериальной крови</a:t>
            </a:r>
            <a:br>
              <a:rPr lang="ru-RU" dirty="0"/>
            </a:br>
            <a:r>
              <a:rPr lang="ru-RU" dirty="0"/>
              <a:t>и др.).</a:t>
            </a:r>
            <a:br>
              <a:rPr lang="ru-RU" dirty="0"/>
            </a:br>
            <a:r>
              <a:rPr lang="ru-RU" dirty="0"/>
              <a:t>Дальнейшая тактика диспансерного наблюдения определяется врачом</a:t>
            </a:r>
            <a:br>
              <a:rPr lang="ru-RU" dirty="0"/>
            </a:br>
            <a:r>
              <a:rPr lang="ru-RU" dirty="0"/>
              <a:t>в зависимости от результатов осмотра и обследования.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53151"/>
      </p:ext>
    </p:extLst>
  </p:cSld>
  <p:clrMapOvr>
    <a:masterClrMapping/>
  </p:clrMapOvr>
  <p:transition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3885"/>
            <a:ext cx="9530080" cy="509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297468"/>
      </p:ext>
    </p:extLst>
  </p:cSld>
  <p:clrMapOvr>
    <a:masterClrMapping/>
  </p:clrMapOvr>
  <p:transition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15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18962" y="234520"/>
            <a:ext cx="3959034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723399" marR="2448" indent="-717585">
              <a:lnSpc>
                <a:spcPts val="2255"/>
              </a:lnSpc>
              <a:spcBef>
                <a:spcPts val="330"/>
              </a:spcBef>
            </a:pPr>
            <a:r>
              <a:rPr sz="2602" baseline="5401" dirty="0">
                <a:solidFill>
                  <a:srgbClr val="353535"/>
                </a:solidFill>
              </a:rPr>
              <a:t>п. 5.4</a:t>
            </a:r>
            <a:r>
              <a:rPr sz="2602" baseline="5401" dirty="0">
                <a:solidFill>
                  <a:srgbClr val="C00000"/>
                </a:solidFill>
              </a:rPr>
              <a:t>* </a:t>
            </a:r>
            <a:r>
              <a:rPr spc="7" dirty="0"/>
              <a:t>Патологоанатомическое  </a:t>
            </a:r>
            <a:r>
              <a:rPr spc="7" dirty="0">
                <a:solidFill>
                  <a:srgbClr val="353535"/>
                </a:solidFill>
              </a:rPr>
              <a:t>вскрытие</a:t>
            </a:r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87359" y="1282594"/>
            <a:ext cx="4910463" cy="3357390"/>
          </a:xfrm>
          <a:custGeom>
            <a:avLst/>
            <a:gdLst/>
            <a:ahLst/>
            <a:cxnLst/>
            <a:rect l="l" t="t" r="r" b="b"/>
            <a:pathLst>
              <a:path w="10189210" h="6966584">
                <a:moveTo>
                  <a:pt x="0" y="6966358"/>
                </a:moveTo>
                <a:lnTo>
                  <a:pt x="10188901" y="6966358"/>
                </a:lnTo>
                <a:lnTo>
                  <a:pt x="10188901" y="0"/>
                </a:lnTo>
                <a:lnTo>
                  <a:pt x="0" y="0"/>
                </a:lnTo>
                <a:lnTo>
                  <a:pt x="0" y="696635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5687359" y="1282594"/>
            <a:ext cx="4910463" cy="3357390"/>
          </a:xfrm>
          <a:custGeom>
            <a:avLst/>
            <a:gdLst/>
            <a:ahLst/>
            <a:cxnLst/>
            <a:rect l="l" t="t" r="r" b="b"/>
            <a:pathLst>
              <a:path w="10189210" h="6966584">
                <a:moveTo>
                  <a:pt x="0" y="6966358"/>
                </a:moveTo>
                <a:lnTo>
                  <a:pt x="10188901" y="6966358"/>
                </a:lnTo>
                <a:lnTo>
                  <a:pt x="10188901" y="0"/>
                </a:lnTo>
                <a:lnTo>
                  <a:pt x="0" y="0"/>
                </a:lnTo>
                <a:lnTo>
                  <a:pt x="0" y="6966358"/>
                </a:lnTo>
                <a:close/>
              </a:path>
            </a:pathLst>
          </a:custGeom>
          <a:ln w="11003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5687360" y="1134781"/>
            <a:ext cx="1943559" cy="291947"/>
          </a:xfrm>
          <a:custGeom>
            <a:avLst/>
            <a:gdLst/>
            <a:ahLst/>
            <a:cxnLst/>
            <a:rect l="l" t="t" r="r" b="b"/>
            <a:pathLst>
              <a:path w="4032884" h="605789">
                <a:moveTo>
                  <a:pt x="3931786" y="0"/>
                </a:moveTo>
                <a:lnTo>
                  <a:pt x="0" y="0"/>
                </a:lnTo>
                <a:lnTo>
                  <a:pt x="0" y="605172"/>
                </a:lnTo>
                <a:lnTo>
                  <a:pt x="4032648" y="605172"/>
                </a:lnTo>
                <a:lnTo>
                  <a:pt x="4032648" y="100862"/>
                </a:lnTo>
                <a:lnTo>
                  <a:pt x="393178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/>
          <p:nvPr/>
        </p:nvSpPr>
        <p:spPr>
          <a:xfrm>
            <a:off x="1623491" y="1145387"/>
            <a:ext cx="3809388" cy="2718412"/>
          </a:xfrm>
          <a:custGeom>
            <a:avLst/>
            <a:gdLst/>
            <a:ahLst/>
            <a:cxnLst/>
            <a:rect l="l" t="t" r="r" b="b"/>
            <a:pathLst>
              <a:path w="7904480" h="5640705">
                <a:moveTo>
                  <a:pt x="7642592" y="0"/>
                </a:moveTo>
                <a:lnTo>
                  <a:pt x="261771" y="0"/>
                </a:lnTo>
                <a:lnTo>
                  <a:pt x="214719" y="4219"/>
                </a:lnTo>
                <a:lnTo>
                  <a:pt x="170433" y="16383"/>
                </a:lnTo>
                <a:lnTo>
                  <a:pt x="129653" y="35751"/>
                </a:lnTo>
                <a:lnTo>
                  <a:pt x="93118" y="61583"/>
                </a:lnTo>
                <a:lnTo>
                  <a:pt x="61567" y="93139"/>
                </a:lnTo>
                <a:lnTo>
                  <a:pt x="35741" y="129677"/>
                </a:lnTo>
                <a:lnTo>
                  <a:pt x="16377" y="170457"/>
                </a:lnTo>
                <a:lnTo>
                  <a:pt x="4217" y="214739"/>
                </a:lnTo>
                <a:lnTo>
                  <a:pt x="0" y="261782"/>
                </a:lnTo>
                <a:lnTo>
                  <a:pt x="0" y="5378698"/>
                </a:lnTo>
                <a:lnTo>
                  <a:pt x="4217" y="5425741"/>
                </a:lnTo>
                <a:lnTo>
                  <a:pt x="16377" y="5470023"/>
                </a:lnTo>
                <a:lnTo>
                  <a:pt x="35741" y="5510803"/>
                </a:lnTo>
                <a:lnTo>
                  <a:pt x="61567" y="5547341"/>
                </a:lnTo>
                <a:lnTo>
                  <a:pt x="93118" y="5578897"/>
                </a:lnTo>
                <a:lnTo>
                  <a:pt x="129653" y="5604729"/>
                </a:lnTo>
                <a:lnTo>
                  <a:pt x="170433" y="5624097"/>
                </a:lnTo>
                <a:lnTo>
                  <a:pt x="214719" y="5636261"/>
                </a:lnTo>
                <a:lnTo>
                  <a:pt x="261771" y="5640481"/>
                </a:lnTo>
                <a:lnTo>
                  <a:pt x="7642592" y="5640481"/>
                </a:lnTo>
                <a:lnTo>
                  <a:pt x="7689636" y="5636261"/>
                </a:lnTo>
                <a:lnTo>
                  <a:pt x="7733918" y="5624097"/>
                </a:lnTo>
                <a:lnTo>
                  <a:pt x="7774698" y="5604729"/>
                </a:lnTo>
                <a:lnTo>
                  <a:pt x="7811236" y="5578897"/>
                </a:lnTo>
                <a:lnTo>
                  <a:pt x="7842791" y="5547341"/>
                </a:lnTo>
                <a:lnTo>
                  <a:pt x="7868624" y="5510803"/>
                </a:lnTo>
                <a:lnTo>
                  <a:pt x="7887992" y="5470023"/>
                </a:lnTo>
                <a:lnTo>
                  <a:pt x="7900156" y="5425741"/>
                </a:lnTo>
                <a:lnTo>
                  <a:pt x="7904375" y="5378698"/>
                </a:lnTo>
                <a:lnTo>
                  <a:pt x="7904375" y="261782"/>
                </a:lnTo>
                <a:lnTo>
                  <a:pt x="7900156" y="214739"/>
                </a:lnTo>
                <a:lnTo>
                  <a:pt x="7887992" y="170457"/>
                </a:lnTo>
                <a:lnTo>
                  <a:pt x="7868624" y="129677"/>
                </a:lnTo>
                <a:lnTo>
                  <a:pt x="7842791" y="93139"/>
                </a:lnTo>
                <a:lnTo>
                  <a:pt x="7811236" y="61583"/>
                </a:lnTo>
                <a:lnTo>
                  <a:pt x="7774698" y="35751"/>
                </a:lnTo>
                <a:lnTo>
                  <a:pt x="7733918" y="16383"/>
                </a:lnTo>
                <a:lnTo>
                  <a:pt x="7689636" y="4219"/>
                </a:lnTo>
                <a:lnTo>
                  <a:pt x="7642592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1" name="object 11"/>
          <p:cNvSpPr/>
          <p:nvPr/>
        </p:nvSpPr>
        <p:spPr>
          <a:xfrm>
            <a:off x="1623491" y="1145387"/>
            <a:ext cx="3809388" cy="2718412"/>
          </a:xfrm>
          <a:custGeom>
            <a:avLst/>
            <a:gdLst/>
            <a:ahLst/>
            <a:cxnLst/>
            <a:rect l="l" t="t" r="r" b="b"/>
            <a:pathLst>
              <a:path w="7904480" h="5640705">
                <a:moveTo>
                  <a:pt x="0" y="261782"/>
                </a:moveTo>
                <a:lnTo>
                  <a:pt x="4217" y="214739"/>
                </a:lnTo>
                <a:lnTo>
                  <a:pt x="16377" y="170457"/>
                </a:lnTo>
                <a:lnTo>
                  <a:pt x="35741" y="129677"/>
                </a:lnTo>
                <a:lnTo>
                  <a:pt x="61567" y="93139"/>
                </a:lnTo>
                <a:lnTo>
                  <a:pt x="93118" y="61583"/>
                </a:lnTo>
                <a:lnTo>
                  <a:pt x="129653" y="35751"/>
                </a:lnTo>
                <a:lnTo>
                  <a:pt x="170433" y="16383"/>
                </a:lnTo>
                <a:lnTo>
                  <a:pt x="214719" y="4219"/>
                </a:lnTo>
                <a:lnTo>
                  <a:pt x="261771" y="0"/>
                </a:lnTo>
                <a:lnTo>
                  <a:pt x="7642592" y="0"/>
                </a:lnTo>
                <a:lnTo>
                  <a:pt x="7689635" y="4219"/>
                </a:lnTo>
                <a:lnTo>
                  <a:pt x="7733917" y="16383"/>
                </a:lnTo>
                <a:lnTo>
                  <a:pt x="7774698" y="35751"/>
                </a:lnTo>
                <a:lnTo>
                  <a:pt x="7811236" y="61583"/>
                </a:lnTo>
                <a:lnTo>
                  <a:pt x="7842791" y="93139"/>
                </a:lnTo>
                <a:lnTo>
                  <a:pt x="7868623" y="129677"/>
                </a:lnTo>
                <a:lnTo>
                  <a:pt x="7887992" y="170457"/>
                </a:lnTo>
                <a:lnTo>
                  <a:pt x="7900156" y="214739"/>
                </a:lnTo>
                <a:lnTo>
                  <a:pt x="7904375" y="261782"/>
                </a:lnTo>
                <a:lnTo>
                  <a:pt x="7904375" y="5378698"/>
                </a:lnTo>
                <a:lnTo>
                  <a:pt x="7900156" y="5425741"/>
                </a:lnTo>
                <a:lnTo>
                  <a:pt x="7887992" y="5470023"/>
                </a:lnTo>
                <a:lnTo>
                  <a:pt x="7868623" y="5510803"/>
                </a:lnTo>
                <a:lnTo>
                  <a:pt x="7842791" y="5547341"/>
                </a:lnTo>
                <a:lnTo>
                  <a:pt x="7811236" y="5578897"/>
                </a:lnTo>
                <a:lnTo>
                  <a:pt x="7774698" y="5604729"/>
                </a:lnTo>
                <a:lnTo>
                  <a:pt x="7733917" y="5624097"/>
                </a:lnTo>
                <a:lnTo>
                  <a:pt x="7689635" y="5636261"/>
                </a:lnTo>
                <a:lnTo>
                  <a:pt x="7642592" y="5640480"/>
                </a:lnTo>
                <a:lnTo>
                  <a:pt x="261771" y="5640480"/>
                </a:lnTo>
                <a:lnTo>
                  <a:pt x="214719" y="5636261"/>
                </a:lnTo>
                <a:lnTo>
                  <a:pt x="170433" y="5624097"/>
                </a:lnTo>
                <a:lnTo>
                  <a:pt x="129653" y="5604729"/>
                </a:lnTo>
                <a:lnTo>
                  <a:pt x="93118" y="5578897"/>
                </a:lnTo>
                <a:lnTo>
                  <a:pt x="61567" y="5547341"/>
                </a:lnTo>
                <a:lnTo>
                  <a:pt x="35741" y="5510803"/>
                </a:lnTo>
                <a:lnTo>
                  <a:pt x="16377" y="5470023"/>
                </a:lnTo>
                <a:lnTo>
                  <a:pt x="4217" y="5425741"/>
                </a:lnTo>
                <a:lnTo>
                  <a:pt x="0" y="5378698"/>
                </a:lnTo>
                <a:lnTo>
                  <a:pt x="0" y="261782"/>
                </a:lnTo>
                <a:close/>
              </a:path>
            </a:pathLst>
          </a:custGeom>
          <a:ln w="11003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2" name="object 12"/>
          <p:cNvSpPr txBox="1"/>
          <p:nvPr/>
        </p:nvSpPr>
        <p:spPr>
          <a:xfrm>
            <a:off x="1794349" y="1288018"/>
            <a:ext cx="3492040" cy="72876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Все тела умерших от COVID-19 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подлежат обязательному 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патологоанатомическому</a:t>
            </a:r>
            <a:r>
              <a:rPr sz="1566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вскрытию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566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94349" y="2242617"/>
            <a:ext cx="3450422" cy="146986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418005">
              <a:spcBef>
                <a:spcPts val="46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Тело умершего пациента  </a:t>
            </a:r>
            <a:r>
              <a:rPr sz="1566" spc="-5" dirty="0">
                <a:solidFill>
                  <a:srgbClr val="FFFFFF"/>
                </a:solidFill>
                <a:latin typeface="Arial"/>
                <a:cs typeface="Arial"/>
              </a:rPr>
              <a:t>транспортируется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из </a:t>
            </a:r>
            <a:r>
              <a:rPr sz="1566" spc="-5" dirty="0">
                <a:solidFill>
                  <a:srgbClr val="FFFFFF"/>
                </a:solidFill>
                <a:latin typeface="Arial"/>
                <a:cs typeface="Arial"/>
              </a:rPr>
              <a:t>отделения, 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где произошла смерть,  </a:t>
            </a:r>
            <a:r>
              <a:rPr sz="1566" spc="-5" dirty="0">
                <a:solidFill>
                  <a:srgbClr val="FFFFFF"/>
                </a:solidFill>
                <a:latin typeface="Arial"/>
                <a:cs typeface="Arial"/>
              </a:rPr>
              <a:t>непосредственно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ts val="1879"/>
              </a:lnSpc>
              <a:spcBef>
                <a:spcPts val="63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в патологоанатомическое отделение  данной медицинской</a:t>
            </a:r>
            <a:r>
              <a:rPr sz="1566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организации</a:t>
            </a:r>
            <a:endParaRPr sz="1566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6377" y="4088128"/>
            <a:ext cx="3584460" cy="228425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b="1" spc="-2" dirty="0">
                <a:solidFill>
                  <a:srgbClr val="D20001"/>
                </a:solidFill>
                <a:latin typeface="Arial"/>
                <a:cs typeface="Arial"/>
              </a:rPr>
              <a:t>Патологоанатомическая </a:t>
            </a:r>
            <a:r>
              <a:rPr sz="1566" b="1" spc="-5" dirty="0">
                <a:solidFill>
                  <a:srgbClr val="D20001"/>
                </a:solidFill>
                <a:latin typeface="Arial"/>
                <a:cs typeface="Arial"/>
              </a:rPr>
              <a:t>картина  </a:t>
            </a:r>
            <a:r>
              <a:rPr sz="1566" spc="-2" dirty="0">
                <a:solidFill>
                  <a:srgbClr val="1F1F1F"/>
                </a:solidFill>
                <a:latin typeface="Arial"/>
                <a:cs typeface="Arial"/>
              </a:rPr>
              <a:t>при ТОРС, вызванного в том числе  COVID-19, зависит от </a:t>
            </a:r>
            <a:r>
              <a:rPr sz="1566" spc="-5" dirty="0">
                <a:solidFill>
                  <a:srgbClr val="1F1F1F"/>
                </a:solidFill>
                <a:latin typeface="Arial"/>
                <a:cs typeface="Arial"/>
              </a:rPr>
              <a:t>стадии</a:t>
            </a:r>
            <a:r>
              <a:rPr sz="1566" spc="-1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566" dirty="0">
                <a:solidFill>
                  <a:srgbClr val="1F1F1F"/>
                </a:solidFill>
                <a:latin typeface="Arial"/>
                <a:cs typeface="Arial"/>
              </a:rPr>
              <a:t>болезни:</a:t>
            </a:r>
            <a:endParaRPr sz="1566">
              <a:latin typeface="Arial"/>
              <a:cs typeface="Arial"/>
            </a:endParaRPr>
          </a:p>
          <a:p>
            <a:pPr marL="176566" marR="226139" indent="-170752">
              <a:lnSpc>
                <a:spcPct val="100699"/>
              </a:lnSpc>
              <a:spcBef>
                <a:spcPts val="496"/>
              </a:spcBef>
              <a:buClr>
                <a:srgbClr val="D20001"/>
              </a:buClr>
              <a:buSzPct val="125000"/>
              <a:buChar char="•"/>
              <a:tabLst>
                <a:tab pos="176260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ранней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стадии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преобладают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признаки  диффузного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альвеолярного повреждения,  острого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бронхиолита,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отёка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геморрагий  интерстициальной</a:t>
            </a:r>
            <a:r>
              <a:rPr sz="1253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ткани</a:t>
            </a:r>
            <a:endParaRPr sz="1253">
              <a:latin typeface="Arial"/>
              <a:cs typeface="Arial"/>
            </a:endParaRPr>
          </a:p>
          <a:p>
            <a:pPr marL="176566" marR="123933" indent="-170752">
              <a:lnSpc>
                <a:spcPct val="100699"/>
              </a:lnSpc>
              <a:spcBef>
                <a:spcPts val="1041"/>
              </a:spcBef>
              <a:buClr>
                <a:srgbClr val="D20001"/>
              </a:buClr>
              <a:buSzPct val="125000"/>
              <a:buChar char="•"/>
              <a:tabLst>
                <a:tab pos="176260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поздней стадии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развивается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фиброзирующий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альвеолит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253" spc="-5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организацией  экссудата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просветах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альвеол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253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бронхиол</a:t>
            </a:r>
            <a:endParaRPr sz="1253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87359" y="4726707"/>
            <a:ext cx="4910463" cy="1675176"/>
          </a:xfrm>
          <a:custGeom>
            <a:avLst/>
            <a:gdLst/>
            <a:ahLst/>
            <a:cxnLst/>
            <a:rect l="l" t="t" r="r" b="b"/>
            <a:pathLst>
              <a:path w="10189210" h="3475990">
                <a:moveTo>
                  <a:pt x="10027636" y="0"/>
                </a:moveTo>
                <a:lnTo>
                  <a:pt x="161264" y="0"/>
                </a:lnTo>
                <a:lnTo>
                  <a:pt x="118396" y="5761"/>
                </a:lnTo>
                <a:lnTo>
                  <a:pt x="79874" y="22019"/>
                </a:lnTo>
                <a:lnTo>
                  <a:pt x="47236" y="47236"/>
                </a:lnTo>
                <a:lnTo>
                  <a:pt x="22019" y="79874"/>
                </a:lnTo>
                <a:lnTo>
                  <a:pt x="5761" y="118396"/>
                </a:lnTo>
                <a:lnTo>
                  <a:pt x="0" y="161264"/>
                </a:lnTo>
                <a:lnTo>
                  <a:pt x="0" y="3314315"/>
                </a:lnTo>
                <a:lnTo>
                  <a:pt x="5761" y="3357194"/>
                </a:lnTo>
                <a:lnTo>
                  <a:pt x="22019" y="3395724"/>
                </a:lnTo>
                <a:lnTo>
                  <a:pt x="47236" y="3428369"/>
                </a:lnTo>
                <a:lnTo>
                  <a:pt x="79874" y="3453591"/>
                </a:lnTo>
                <a:lnTo>
                  <a:pt x="118396" y="3469852"/>
                </a:lnTo>
                <a:lnTo>
                  <a:pt x="161264" y="3475614"/>
                </a:lnTo>
                <a:lnTo>
                  <a:pt x="10027636" y="3475614"/>
                </a:lnTo>
                <a:lnTo>
                  <a:pt x="10070504" y="3469852"/>
                </a:lnTo>
                <a:lnTo>
                  <a:pt x="10109026" y="3453591"/>
                </a:lnTo>
                <a:lnTo>
                  <a:pt x="10141665" y="3428369"/>
                </a:lnTo>
                <a:lnTo>
                  <a:pt x="10166882" y="3395724"/>
                </a:lnTo>
                <a:lnTo>
                  <a:pt x="10183140" y="3357194"/>
                </a:lnTo>
                <a:lnTo>
                  <a:pt x="10188901" y="3314315"/>
                </a:lnTo>
                <a:lnTo>
                  <a:pt x="10188901" y="161264"/>
                </a:lnTo>
                <a:lnTo>
                  <a:pt x="10183140" y="118396"/>
                </a:lnTo>
                <a:lnTo>
                  <a:pt x="10166882" y="79874"/>
                </a:lnTo>
                <a:lnTo>
                  <a:pt x="10141665" y="47236"/>
                </a:lnTo>
                <a:lnTo>
                  <a:pt x="10109026" y="22019"/>
                </a:lnTo>
                <a:lnTo>
                  <a:pt x="10070504" y="5761"/>
                </a:lnTo>
                <a:lnTo>
                  <a:pt x="10027636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5856504" y="4840815"/>
            <a:ext cx="4480193" cy="1441509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lnSpc>
                <a:spcPct val="100699"/>
              </a:lnSpc>
              <a:spcBef>
                <a:spcPts val="48"/>
              </a:spcBef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Вскрытие производится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присутствии специалиста  организации, уполномоченной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осуществлять</a:t>
            </a:r>
            <a:r>
              <a:rPr sz="1253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федеральный  государственный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санитарно-эпидемиологический</a:t>
            </a:r>
            <a:r>
              <a:rPr sz="1253" spc="-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надзор.</a:t>
            </a:r>
            <a:endParaRPr sz="1253">
              <a:latin typeface="Arial"/>
              <a:cs typeface="Arial"/>
            </a:endParaRPr>
          </a:p>
          <a:p>
            <a:pPr marL="6120" marR="399338">
              <a:lnSpc>
                <a:spcPct val="100699"/>
              </a:lnSpc>
              <a:spcBef>
                <a:spcPts val="520"/>
              </a:spcBef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Доставка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аутопсийного материала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для лабораторного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исследования в региональное</a:t>
            </a:r>
            <a:r>
              <a:rPr sz="1253" spc="-6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представительство</a:t>
            </a:r>
            <a:endParaRPr sz="1253">
              <a:latin typeface="Arial"/>
              <a:cs typeface="Arial"/>
            </a:endParaRPr>
          </a:p>
          <a:p>
            <a:pPr marL="6120" marR="138315">
              <a:lnSpc>
                <a:spcPts val="1513"/>
              </a:lnSpc>
              <a:spcBef>
                <a:spcPts val="53"/>
              </a:spcBef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ФБУЗ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«Центр гигиены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эпидемиологии» осуществляется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кратчайшие</a:t>
            </a:r>
            <a:r>
              <a:rPr sz="1253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сроки</a:t>
            </a:r>
            <a:endParaRPr sz="1253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40707" y="1468145"/>
            <a:ext cx="4220378" cy="308966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76260" marR="346705" indent="-170446">
              <a:spcBef>
                <a:spcPts val="46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Методическая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папка с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оперативным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планом  противоэпидемических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мероприятий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в случае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выявления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больного</a:t>
            </a:r>
            <a:r>
              <a:rPr sz="1349" spc="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349">
              <a:latin typeface="Arial"/>
              <a:cs typeface="Arial"/>
            </a:endParaRPr>
          </a:p>
          <a:p>
            <a:pPr marL="176260" indent="-170446">
              <a:spcBef>
                <a:spcPts val="518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Схема</a:t>
            </a:r>
            <a:r>
              <a:rPr sz="1349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оповещения</a:t>
            </a:r>
            <a:endParaRPr sz="1349">
              <a:latin typeface="Arial"/>
              <a:cs typeface="Arial"/>
            </a:endParaRPr>
          </a:p>
          <a:p>
            <a:pPr marL="176260" marR="10404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Памятка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по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технике вскрытия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забора материала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для бактериологического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исследования</a:t>
            </a:r>
            <a:endParaRPr sz="1349">
              <a:latin typeface="Arial"/>
              <a:cs typeface="Arial"/>
            </a:endParaRPr>
          </a:p>
          <a:p>
            <a:pPr marL="176260" marR="1511978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Функциональные обязанности  на всех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сотрудников</a:t>
            </a:r>
            <a:r>
              <a:rPr sz="1349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отделения</a:t>
            </a:r>
            <a:endParaRPr sz="1349">
              <a:latin typeface="Arial"/>
              <a:cs typeface="Arial"/>
            </a:endParaRPr>
          </a:p>
          <a:p>
            <a:pPr marL="176260" indent="-170446">
              <a:spcBef>
                <a:spcPts val="518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Защитная одежда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(противочумный костюм II</a:t>
            </a:r>
            <a:r>
              <a:rPr sz="1349" spc="6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типа)</a:t>
            </a:r>
            <a:endParaRPr sz="1349">
              <a:latin typeface="Arial"/>
              <a:cs typeface="Arial"/>
            </a:endParaRPr>
          </a:p>
          <a:p>
            <a:pPr marL="176260" marR="1482601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Укладка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для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забора материала;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стерильный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секционный</a:t>
            </a:r>
            <a:r>
              <a:rPr sz="1349" spc="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набор;</a:t>
            </a:r>
            <a:endParaRPr sz="1349">
              <a:latin typeface="Arial"/>
              <a:cs typeface="Arial"/>
            </a:endParaRPr>
          </a:p>
          <a:p>
            <a:pPr marL="176260" marR="1317052" indent="-170446">
              <a:spcBef>
                <a:spcPts val="520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Запас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дезинфицирующих средств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емкости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для их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приготовления</a:t>
            </a:r>
            <a:endParaRPr sz="134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40707" y="1153738"/>
            <a:ext cx="1578166" cy="24683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>
              <a:spcBef>
                <a:spcPts val="46"/>
              </a:spcBef>
            </a:pPr>
            <a:r>
              <a:rPr sz="1566" dirty="0">
                <a:solidFill>
                  <a:srgbClr val="FFFFFF"/>
                </a:solidFill>
                <a:latin typeface="Arial"/>
                <a:cs typeface="Arial"/>
              </a:rPr>
              <a:t>Оснащение</a:t>
            </a:r>
            <a:r>
              <a:rPr sz="1566" spc="-4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ПАО</a:t>
            </a:r>
            <a:endParaRPr sz="1566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59099" y="6584358"/>
            <a:ext cx="4532829" cy="126348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771" spc="2" dirty="0">
                <a:solidFill>
                  <a:srgbClr val="C00000"/>
                </a:solidFill>
                <a:latin typeface="Arial"/>
                <a:cs typeface="Arial"/>
              </a:rPr>
              <a:t>*- </a:t>
            </a:r>
            <a:r>
              <a:rPr sz="771" b="1" spc="7" dirty="0">
                <a:solidFill>
                  <a:srgbClr val="C00000"/>
                </a:solidFill>
                <a:latin typeface="Arial"/>
                <a:cs typeface="Arial"/>
              </a:rPr>
              <a:t>ПРОЕКТ</a:t>
            </a:r>
            <a:r>
              <a:rPr sz="771" spc="7" dirty="0">
                <a:solidFill>
                  <a:srgbClr val="1F1F1F"/>
                </a:solidFill>
                <a:latin typeface="Arial"/>
                <a:cs typeface="Arial"/>
              </a:rPr>
              <a:t>,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пункт </a:t>
            </a: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предлагается к включению </a:t>
            </a:r>
            <a:r>
              <a:rPr sz="771" b="1" spc="7" dirty="0">
                <a:solidFill>
                  <a:srgbClr val="1F1F1F"/>
                </a:solidFill>
                <a:latin typeface="Arial"/>
                <a:cs typeface="Arial"/>
              </a:rPr>
              <a:t>в </a:t>
            </a:r>
            <a:r>
              <a:rPr sz="771" b="1" spc="5" dirty="0">
                <a:solidFill>
                  <a:srgbClr val="1F1F1F"/>
                </a:solidFill>
                <a:latin typeface="Arial"/>
                <a:cs typeface="Arial"/>
              </a:rPr>
              <a:t>версию 4 </a:t>
            </a: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Временных клинических рекомендаций</a:t>
            </a:r>
            <a:endParaRPr sz="7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2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16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00914" y="240171"/>
            <a:ext cx="7620000" cy="653271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2800" b="1" spc="7" dirty="0"/>
              <a:t>Маршрутизация пациентов  </a:t>
            </a:r>
            <a:r>
              <a:rPr sz="2800" b="1" spc="7" dirty="0">
                <a:solidFill>
                  <a:srgbClr val="353535"/>
                </a:solidFill>
              </a:rPr>
              <a:t>с подозрением на</a:t>
            </a:r>
            <a:r>
              <a:rPr sz="2800" b="1" spc="-10" dirty="0">
                <a:solidFill>
                  <a:srgbClr val="353535"/>
                </a:solidFill>
              </a:rPr>
              <a:t> </a:t>
            </a:r>
            <a:r>
              <a:rPr sz="2800" b="1" spc="7" dirty="0">
                <a:solidFill>
                  <a:srgbClr val="353535"/>
                </a:solidFill>
              </a:rPr>
              <a:t>COVID-19</a:t>
            </a:r>
          </a:p>
        </p:txBody>
      </p:sp>
      <p:sp>
        <p:nvSpPr>
          <p:cNvPr id="5" name="object 5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/>
          <p:nvPr/>
        </p:nvSpPr>
        <p:spPr>
          <a:xfrm>
            <a:off x="1618961" y="264704"/>
            <a:ext cx="452304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п.</a:t>
            </a:r>
            <a:r>
              <a:rPr sz="1735" b="1" spc="-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6.</a:t>
            </a:r>
            <a:endParaRPr sz="1735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24817" y="2611587"/>
            <a:ext cx="3659742" cy="3433590"/>
          </a:xfrm>
          <a:custGeom>
            <a:avLst/>
            <a:gdLst/>
            <a:ahLst/>
            <a:cxnLst/>
            <a:rect l="l" t="t" r="r" b="b"/>
            <a:pathLst>
              <a:path w="7593965" h="7124700">
                <a:moveTo>
                  <a:pt x="7262870" y="0"/>
                </a:moveTo>
                <a:lnTo>
                  <a:pt x="330644" y="0"/>
                </a:lnTo>
                <a:lnTo>
                  <a:pt x="281784" y="3586"/>
                </a:lnTo>
                <a:lnTo>
                  <a:pt x="235151" y="14003"/>
                </a:lnTo>
                <a:lnTo>
                  <a:pt x="191254" y="30739"/>
                </a:lnTo>
                <a:lnTo>
                  <a:pt x="150606" y="53282"/>
                </a:lnTo>
                <a:lnTo>
                  <a:pt x="113718" y="81120"/>
                </a:lnTo>
                <a:lnTo>
                  <a:pt x="81102" y="113741"/>
                </a:lnTo>
                <a:lnTo>
                  <a:pt x="53269" y="150632"/>
                </a:lnTo>
                <a:lnTo>
                  <a:pt x="30731" y="191283"/>
                </a:lnTo>
                <a:lnTo>
                  <a:pt x="13999" y="235180"/>
                </a:lnTo>
                <a:lnTo>
                  <a:pt x="3585" y="281812"/>
                </a:lnTo>
                <a:lnTo>
                  <a:pt x="0" y="330667"/>
                </a:lnTo>
                <a:lnTo>
                  <a:pt x="0" y="6793861"/>
                </a:lnTo>
                <a:lnTo>
                  <a:pt x="3585" y="6842716"/>
                </a:lnTo>
                <a:lnTo>
                  <a:pt x="13999" y="6889348"/>
                </a:lnTo>
                <a:lnTo>
                  <a:pt x="30731" y="6933245"/>
                </a:lnTo>
                <a:lnTo>
                  <a:pt x="53269" y="6973896"/>
                </a:lnTo>
                <a:lnTo>
                  <a:pt x="81102" y="7010787"/>
                </a:lnTo>
                <a:lnTo>
                  <a:pt x="113718" y="7043408"/>
                </a:lnTo>
                <a:lnTo>
                  <a:pt x="150606" y="7071246"/>
                </a:lnTo>
                <a:lnTo>
                  <a:pt x="191254" y="7093789"/>
                </a:lnTo>
                <a:lnTo>
                  <a:pt x="235151" y="7110525"/>
                </a:lnTo>
                <a:lnTo>
                  <a:pt x="281784" y="7120942"/>
                </a:lnTo>
                <a:lnTo>
                  <a:pt x="330644" y="7124528"/>
                </a:lnTo>
                <a:lnTo>
                  <a:pt x="7262870" y="7124528"/>
                </a:lnTo>
                <a:lnTo>
                  <a:pt x="7311724" y="7120942"/>
                </a:lnTo>
                <a:lnTo>
                  <a:pt x="7358356" y="7110525"/>
                </a:lnTo>
                <a:lnTo>
                  <a:pt x="7402254" y="7093789"/>
                </a:lnTo>
                <a:lnTo>
                  <a:pt x="7442904" y="7071246"/>
                </a:lnTo>
                <a:lnTo>
                  <a:pt x="7479796" y="7043408"/>
                </a:lnTo>
                <a:lnTo>
                  <a:pt x="7512416" y="7010787"/>
                </a:lnTo>
                <a:lnTo>
                  <a:pt x="7540254" y="6973896"/>
                </a:lnTo>
                <a:lnTo>
                  <a:pt x="7562797" y="6933245"/>
                </a:lnTo>
                <a:lnTo>
                  <a:pt x="7579533" y="6889348"/>
                </a:lnTo>
                <a:lnTo>
                  <a:pt x="7589951" y="6842716"/>
                </a:lnTo>
                <a:lnTo>
                  <a:pt x="7593537" y="6793861"/>
                </a:lnTo>
                <a:lnTo>
                  <a:pt x="7593537" y="330667"/>
                </a:lnTo>
                <a:lnTo>
                  <a:pt x="7589951" y="281812"/>
                </a:lnTo>
                <a:lnTo>
                  <a:pt x="7579533" y="235180"/>
                </a:lnTo>
                <a:lnTo>
                  <a:pt x="7562797" y="191283"/>
                </a:lnTo>
                <a:lnTo>
                  <a:pt x="7540254" y="150632"/>
                </a:lnTo>
                <a:lnTo>
                  <a:pt x="7512416" y="113741"/>
                </a:lnTo>
                <a:lnTo>
                  <a:pt x="7479796" y="81120"/>
                </a:lnTo>
                <a:lnTo>
                  <a:pt x="7442904" y="53282"/>
                </a:lnTo>
                <a:lnTo>
                  <a:pt x="7402254" y="30739"/>
                </a:lnTo>
                <a:lnTo>
                  <a:pt x="7358356" y="14003"/>
                </a:lnTo>
                <a:lnTo>
                  <a:pt x="7311724" y="3586"/>
                </a:lnTo>
                <a:lnTo>
                  <a:pt x="7262870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1624817" y="1106942"/>
            <a:ext cx="3659742" cy="1331817"/>
          </a:xfrm>
          <a:custGeom>
            <a:avLst/>
            <a:gdLst/>
            <a:ahLst/>
            <a:cxnLst/>
            <a:rect l="l" t="t" r="r" b="b"/>
            <a:pathLst>
              <a:path w="7593965" h="2763520">
                <a:moveTo>
                  <a:pt x="7385394" y="0"/>
                </a:moveTo>
                <a:lnTo>
                  <a:pt x="208096" y="0"/>
                </a:lnTo>
                <a:lnTo>
                  <a:pt x="160383" y="5496"/>
                </a:lnTo>
                <a:lnTo>
                  <a:pt x="116582" y="21154"/>
                </a:lnTo>
                <a:lnTo>
                  <a:pt x="77944" y="45724"/>
                </a:lnTo>
                <a:lnTo>
                  <a:pt x="45717" y="77957"/>
                </a:lnTo>
                <a:lnTo>
                  <a:pt x="21151" y="116604"/>
                </a:lnTo>
                <a:lnTo>
                  <a:pt x="5496" y="160415"/>
                </a:lnTo>
                <a:lnTo>
                  <a:pt x="0" y="208142"/>
                </a:lnTo>
                <a:lnTo>
                  <a:pt x="0" y="2555019"/>
                </a:lnTo>
                <a:lnTo>
                  <a:pt x="5496" y="2602746"/>
                </a:lnTo>
                <a:lnTo>
                  <a:pt x="21151" y="2646557"/>
                </a:lnTo>
                <a:lnTo>
                  <a:pt x="45717" y="2685204"/>
                </a:lnTo>
                <a:lnTo>
                  <a:pt x="77944" y="2717437"/>
                </a:lnTo>
                <a:lnTo>
                  <a:pt x="116582" y="2742006"/>
                </a:lnTo>
                <a:lnTo>
                  <a:pt x="160383" y="2757664"/>
                </a:lnTo>
                <a:lnTo>
                  <a:pt x="208096" y="2763161"/>
                </a:lnTo>
                <a:lnTo>
                  <a:pt x="7385394" y="2763161"/>
                </a:lnTo>
                <a:lnTo>
                  <a:pt x="7433121" y="2757664"/>
                </a:lnTo>
                <a:lnTo>
                  <a:pt x="7476933" y="2742006"/>
                </a:lnTo>
                <a:lnTo>
                  <a:pt x="7515579" y="2717437"/>
                </a:lnTo>
                <a:lnTo>
                  <a:pt x="7547812" y="2685204"/>
                </a:lnTo>
                <a:lnTo>
                  <a:pt x="7572382" y="2646557"/>
                </a:lnTo>
                <a:lnTo>
                  <a:pt x="7588040" y="2602746"/>
                </a:lnTo>
                <a:lnTo>
                  <a:pt x="7593537" y="2555019"/>
                </a:lnTo>
                <a:lnTo>
                  <a:pt x="7593537" y="208142"/>
                </a:lnTo>
                <a:lnTo>
                  <a:pt x="7588040" y="160415"/>
                </a:lnTo>
                <a:lnTo>
                  <a:pt x="7572382" y="116604"/>
                </a:lnTo>
                <a:lnTo>
                  <a:pt x="7547812" y="77957"/>
                </a:lnTo>
                <a:lnTo>
                  <a:pt x="7515579" y="45724"/>
                </a:lnTo>
                <a:lnTo>
                  <a:pt x="7476933" y="21154"/>
                </a:lnTo>
                <a:lnTo>
                  <a:pt x="7433121" y="5496"/>
                </a:lnTo>
                <a:lnTo>
                  <a:pt x="7385394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5446704" y="1091431"/>
            <a:ext cx="4619128" cy="134839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В целях обеспечения</a:t>
            </a:r>
            <a:r>
              <a:rPr sz="1735" b="1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готовности</a:t>
            </a:r>
            <a:endParaRPr sz="1735">
              <a:latin typeface="Arial"/>
              <a:cs typeface="Arial"/>
            </a:endParaRPr>
          </a:p>
          <a:p>
            <a:pPr marL="6120" marR="382202">
              <a:lnSpc>
                <a:spcPts val="2087"/>
              </a:lnSpc>
              <a:spcBef>
                <a:spcPts val="72"/>
              </a:spcBef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к проведению противоэпидемических  мероприятий в случае</a:t>
            </a:r>
            <a:r>
              <a:rPr sz="1735" b="1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завоза</a:t>
            </a:r>
            <a:endParaRPr sz="1735">
              <a:latin typeface="Arial"/>
              <a:cs typeface="Arial"/>
            </a:endParaRPr>
          </a:p>
          <a:p>
            <a:pPr marL="6120">
              <a:lnSpc>
                <a:spcPts val="2019"/>
              </a:lnSpc>
            </a:pP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735" b="1" spc="-2" dirty="0">
                <a:solidFill>
                  <a:srgbClr val="353535"/>
                </a:solidFill>
                <a:latin typeface="Arial"/>
                <a:cs typeface="Arial"/>
              </a:rPr>
              <a:t>распространения</a:t>
            </a:r>
            <a:r>
              <a:rPr sz="1735" b="1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735">
              <a:latin typeface="Arial"/>
              <a:cs typeface="Arial"/>
            </a:endParaRPr>
          </a:p>
          <a:p>
            <a:pPr marL="6120">
              <a:spcBef>
                <a:spcPts val="5"/>
              </a:spcBef>
            </a:pPr>
            <a:r>
              <a:rPr sz="1735" b="1" dirty="0">
                <a:solidFill>
                  <a:srgbClr val="D20001"/>
                </a:solidFill>
                <a:latin typeface="Arial"/>
                <a:cs typeface="Arial"/>
              </a:rPr>
              <a:t>медицинским организациям</a:t>
            </a:r>
            <a:r>
              <a:rPr sz="1735" b="1" spc="24" dirty="0">
                <a:solidFill>
                  <a:srgbClr val="D20001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D20001"/>
                </a:solidFill>
                <a:latin typeface="Arial"/>
                <a:cs typeface="Arial"/>
              </a:rPr>
              <a:t>необходимо:</a:t>
            </a:r>
            <a:endParaRPr sz="173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4949" y="1231953"/>
            <a:ext cx="2947624" cy="1073546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18360" marR="14688">
              <a:lnSpc>
                <a:spcPct val="100299"/>
              </a:lnSpc>
              <a:spcBef>
                <a:spcPts val="43"/>
              </a:spcBef>
            </a:pPr>
            <a:r>
              <a:rPr sz="1735" spc="-2" dirty="0">
                <a:solidFill>
                  <a:srgbClr val="1F1F1F"/>
                </a:solidFill>
                <a:latin typeface="Arial"/>
                <a:cs typeface="Arial"/>
              </a:rPr>
              <a:t>Медицинская 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помощь  пациентам с </a:t>
            </a:r>
            <a:r>
              <a:rPr sz="1735" spc="-2" dirty="0">
                <a:solidFill>
                  <a:srgbClr val="1F1F1F"/>
                </a:solidFill>
                <a:latin typeface="Arial"/>
                <a:cs typeface="Arial"/>
              </a:rPr>
              <a:t>COVID-19  оказывается 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в соответствии  с</a:t>
            </a:r>
            <a:r>
              <a:rPr sz="1735" spc="-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Порядками</a:t>
            </a:r>
            <a:r>
              <a:rPr sz="1735" baseline="25462" dirty="0">
                <a:solidFill>
                  <a:srgbClr val="1F1F1F"/>
                </a:solidFill>
                <a:latin typeface="Arial"/>
                <a:cs typeface="Arial"/>
              </a:rPr>
              <a:t>1</a:t>
            </a:r>
            <a:r>
              <a:rPr sz="1735" dirty="0">
                <a:solidFill>
                  <a:srgbClr val="1F1F1F"/>
                </a:solidFill>
                <a:latin typeface="Arial"/>
                <a:cs typeface="Arial"/>
              </a:rPr>
              <a:t>.</a:t>
            </a:r>
            <a:endParaRPr sz="1735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33942" y="6159501"/>
            <a:ext cx="6900843" cy="54022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2448" algn="just">
              <a:spcBef>
                <a:spcPts val="51"/>
              </a:spcBef>
              <a:buAutoNum type="arabicPlain"/>
              <a:tabLst>
                <a:tab pos="98534" algn="l"/>
              </a:tabLst>
            </a:pP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—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приказы Минздравсоцразвития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России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от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31.01.2012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№69н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«Об утверждении Порядка оказания медицинской помощи взрослым 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больным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при инфекционных заболеваниях» и от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05.05.2012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№521н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«Об утверждении Порядка оказания медицинской помощи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детям 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с инфекционными заболеваниями» с проведением всех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противоэпидемических</a:t>
            </a:r>
            <a:r>
              <a:rPr sz="867" spc="-10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мероприятий.</a:t>
            </a:r>
            <a:endParaRPr sz="867">
              <a:latin typeface="Arial"/>
              <a:cs typeface="Arial"/>
            </a:endParaRPr>
          </a:p>
          <a:p>
            <a:pPr marL="98228" indent="-92414" algn="just">
              <a:spcBef>
                <a:spcPts val="10"/>
              </a:spcBef>
              <a:buAutoNum type="arabicPlain"/>
              <a:tabLst>
                <a:tab pos="98534" algn="l"/>
              </a:tabLst>
            </a:pP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—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СП 1.3.3118-13 Безопасность работы с микроорганизмами I-II групп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патогенности</a:t>
            </a:r>
            <a:r>
              <a:rPr sz="867" spc="-12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(опасности).</a:t>
            </a:r>
            <a:endParaRPr sz="86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74950" y="2731682"/>
            <a:ext cx="3371161" cy="305805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8360" marR="397808">
              <a:lnSpc>
                <a:spcPct val="100899"/>
              </a:lnSpc>
              <a:spcBef>
                <a:spcPts val="46"/>
              </a:spcBef>
            </a:pP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Госпитализация пациента,  подозрительного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на  заболевание, вызванное 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SARS-CoV-2,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осуществляется 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в медицинские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организации,  </a:t>
            </a:r>
            <a:r>
              <a:rPr sz="1638" spc="10" dirty="0">
                <a:solidFill>
                  <a:srgbClr val="1F1F1F"/>
                </a:solidFill>
                <a:latin typeface="Arial"/>
                <a:cs typeface="Arial"/>
              </a:rPr>
              <a:t>имеющие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в своем</a:t>
            </a:r>
            <a:r>
              <a:rPr sz="1638" spc="-4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составе</a:t>
            </a:r>
            <a:endParaRPr sz="1638">
              <a:latin typeface="Arial"/>
              <a:cs typeface="Arial"/>
            </a:endParaRPr>
          </a:p>
          <a:p>
            <a:pPr marL="18360">
              <a:spcBef>
                <a:spcPts val="17"/>
              </a:spcBef>
            </a:pPr>
            <a:r>
              <a:rPr sz="1638" b="1" spc="7" dirty="0">
                <a:solidFill>
                  <a:srgbClr val="1F1F1F"/>
                </a:solidFill>
                <a:latin typeface="Arial"/>
                <a:cs typeface="Arial"/>
              </a:rPr>
              <a:t>мельцеровские</a:t>
            </a:r>
            <a:r>
              <a:rPr sz="1638" b="1" spc="-1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38" b="1" spc="10" dirty="0">
                <a:solidFill>
                  <a:srgbClr val="1F1F1F"/>
                </a:solidFill>
                <a:latin typeface="Arial"/>
                <a:cs typeface="Arial"/>
              </a:rPr>
              <a:t>боксы</a:t>
            </a:r>
            <a:r>
              <a:rPr sz="1638" spc="10" dirty="0">
                <a:solidFill>
                  <a:srgbClr val="1F1F1F"/>
                </a:solidFill>
                <a:latin typeface="Arial"/>
                <a:cs typeface="Arial"/>
              </a:rPr>
              <a:t>,</a:t>
            </a:r>
            <a:endParaRPr sz="1638">
              <a:latin typeface="Arial"/>
              <a:cs typeface="Arial"/>
            </a:endParaRPr>
          </a:p>
          <a:p>
            <a:pPr marL="18360" marR="14688">
              <a:lnSpc>
                <a:spcPct val="100899"/>
              </a:lnSpc>
            </a:pP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либо в медицинские</a:t>
            </a:r>
            <a:r>
              <a:rPr sz="1638" spc="-4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38" spc="5" dirty="0">
                <a:solidFill>
                  <a:srgbClr val="1F1F1F"/>
                </a:solidFill>
                <a:latin typeface="Arial"/>
                <a:cs typeface="Arial"/>
              </a:rPr>
              <a:t>организации,  </a:t>
            </a:r>
            <a:r>
              <a:rPr sz="1638" b="1" spc="10" dirty="0">
                <a:solidFill>
                  <a:srgbClr val="1F1F1F"/>
                </a:solidFill>
                <a:latin typeface="Arial"/>
                <a:cs typeface="Arial"/>
              </a:rPr>
              <a:t>перепрофилируемые </a:t>
            </a:r>
            <a:r>
              <a:rPr sz="1638" spc="7" dirty="0">
                <a:solidFill>
                  <a:srgbClr val="1F1F1F"/>
                </a:solidFill>
                <a:latin typeface="Arial"/>
                <a:cs typeface="Arial"/>
              </a:rPr>
              <a:t>под  специализированные  учреждения, соответствующие  Требованиям</a:t>
            </a:r>
            <a:r>
              <a:rPr sz="1626" spc="11" baseline="25925" dirty="0">
                <a:solidFill>
                  <a:srgbClr val="1F1F1F"/>
                </a:solidFill>
                <a:latin typeface="Arial"/>
                <a:cs typeface="Arial"/>
              </a:rPr>
              <a:t>2</a:t>
            </a:r>
            <a:endParaRPr sz="1626" baseline="25925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46705" y="2725308"/>
            <a:ext cx="5072349" cy="3054963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176260" marR="2448" indent="-170446">
              <a:spcBef>
                <a:spcPts val="48"/>
              </a:spcBef>
              <a:buClr>
                <a:srgbClr val="D20001"/>
              </a:buClr>
              <a:buSzPct val="124615"/>
              <a:buChar char="•"/>
              <a:tabLst>
                <a:tab pos="176566" algn="l"/>
              </a:tabLst>
            </a:pP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иметь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оперативный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план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первичных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противоэпидемических мероприятий при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выявлении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больного, подозрительного на данное</a:t>
            </a:r>
            <a:r>
              <a:rPr sz="1566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заболевание,</a:t>
            </a:r>
            <a:endParaRPr sz="1566">
              <a:latin typeface="Arial"/>
              <a:cs typeface="Arial"/>
            </a:endParaRPr>
          </a:p>
          <a:p>
            <a:pPr marL="176260" marR="174424" indent="-170446">
              <a:spcBef>
                <a:spcPts val="1043"/>
              </a:spcBef>
              <a:buClr>
                <a:srgbClr val="D20001"/>
              </a:buClr>
              <a:buSzPct val="124615"/>
              <a:buChar char="•"/>
              <a:tabLst>
                <a:tab pos="176566" algn="l"/>
              </a:tabLst>
            </a:pP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руководствоваться действующими нормативными,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методическими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документами,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санитарным  законодательством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установленном</a:t>
            </a:r>
            <a:r>
              <a:rPr sz="1566" spc="-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порядке,</a:t>
            </a:r>
            <a:endParaRPr sz="1566">
              <a:latin typeface="Arial"/>
              <a:cs typeface="Arial"/>
            </a:endParaRPr>
          </a:p>
          <a:p>
            <a:pPr marL="176260" marR="32131">
              <a:lnSpc>
                <a:spcPts val="1879"/>
              </a:lnSpc>
              <a:spcBef>
                <a:spcPts val="63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в том числе региональным Планом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санитарно-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противоэпидемических мероприятий по  предупреждению завоза и распространения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новой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коронавирусной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инфекции,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вызванной SARS-CoV-2,  утвержденным уполномоченным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органом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исполнительной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власти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субъекта</a:t>
            </a:r>
            <a:r>
              <a:rPr sz="1566" spc="-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РФ</a:t>
            </a:r>
            <a:endParaRPr sz="1566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32771" y="6110716"/>
            <a:ext cx="6904822" cy="0"/>
          </a:xfrm>
          <a:custGeom>
            <a:avLst/>
            <a:gdLst/>
            <a:ahLst/>
            <a:cxnLst/>
            <a:rect l="l" t="t" r="r" b="b"/>
            <a:pathLst>
              <a:path w="14327505">
                <a:moveTo>
                  <a:pt x="0" y="0"/>
                </a:moveTo>
                <a:lnTo>
                  <a:pt x="14327454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</p:spTree>
    <p:extLst>
      <p:ext uri="{BB962C8B-B14F-4D97-AF65-F5344CB8AC3E}">
        <p14:creationId xmlns:p14="http://schemas.microsoft.com/office/powerpoint/2010/main" val="12070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17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4754" y="217208"/>
            <a:ext cx="9546159" cy="666864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3200" spc="10" dirty="0"/>
              <a:t>Пример </a:t>
            </a:r>
            <a:r>
              <a:rPr sz="3200" spc="7" dirty="0"/>
              <a:t>организации сортировки пациентов  </a:t>
            </a:r>
            <a:r>
              <a:rPr sz="3200" spc="10" dirty="0">
                <a:solidFill>
                  <a:srgbClr val="1F1F1F"/>
                </a:solidFill>
              </a:rPr>
              <a:t>в </a:t>
            </a:r>
            <a:r>
              <a:rPr sz="3200" spc="7" dirty="0">
                <a:solidFill>
                  <a:srgbClr val="1F1F1F"/>
                </a:solidFill>
              </a:rPr>
              <a:t>многопрофильной</a:t>
            </a:r>
            <a:r>
              <a:rPr sz="3200" spc="10" dirty="0">
                <a:solidFill>
                  <a:srgbClr val="1F1F1F"/>
                </a:solidFill>
              </a:rPr>
              <a:t> больнице</a:t>
            </a:r>
          </a:p>
        </p:txBody>
      </p:sp>
      <p:sp>
        <p:nvSpPr>
          <p:cNvPr id="5" name="object 5"/>
          <p:cNvSpPr/>
          <p:nvPr/>
        </p:nvSpPr>
        <p:spPr>
          <a:xfrm>
            <a:off x="2319142" y="2464768"/>
            <a:ext cx="2900802" cy="2438706"/>
          </a:xfrm>
          <a:custGeom>
            <a:avLst/>
            <a:gdLst/>
            <a:ahLst/>
            <a:cxnLst/>
            <a:rect l="l" t="t" r="r" b="b"/>
            <a:pathLst>
              <a:path w="6019165" h="5060315">
                <a:moveTo>
                  <a:pt x="0" y="5060065"/>
                </a:moveTo>
                <a:lnTo>
                  <a:pt x="6018713" y="5060065"/>
                </a:lnTo>
                <a:lnTo>
                  <a:pt x="6018713" y="0"/>
                </a:lnTo>
                <a:lnTo>
                  <a:pt x="0" y="0"/>
                </a:lnTo>
                <a:lnTo>
                  <a:pt x="0" y="5060065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2319142" y="2464768"/>
            <a:ext cx="2900802" cy="2438706"/>
          </a:xfrm>
          <a:custGeom>
            <a:avLst/>
            <a:gdLst/>
            <a:ahLst/>
            <a:cxnLst/>
            <a:rect l="l" t="t" r="r" b="b"/>
            <a:pathLst>
              <a:path w="6019165" h="5060315">
                <a:moveTo>
                  <a:pt x="0" y="5060065"/>
                </a:moveTo>
                <a:lnTo>
                  <a:pt x="6018713" y="5060065"/>
                </a:lnTo>
                <a:lnTo>
                  <a:pt x="6018713" y="0"/>
                </a:lnTo>
                <a:lnTo>
                  <a:pt x="0" y="0"/>
                </a:lnTo>
                <a:lnTo>
                  <a:pt x="0" y="5060065"/>
                </a:lnTo>
                <a:close/>
              </a:path>
            </a:pathLst>
          </a:custGeom>
          <a:ln w="23381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5219395" y="2464437"/>
            <a:ext cx="5009308" cy="2435952"/>
          </a:xfrm>
          <a:custGeom>
            <a:avLst/>
            <a:gdLst/>
            <a:ahLst/>
            <a:cxnLst/>
            <a:rect l="l" t="t" r="r" b="b"/>
            <a:pathLst>
              <a:path w="10394315" h="5054600">
                <a:moveTo>
                  <a:pt x="9551407" y="0"/>
                </a:moveTo>
                <a:lnTo>
                  <a:pt x="0" y="0"/>
                </a:lnTo>
                <a:lnTo>
                  <a:pt x="0" y="5054564"/>
                </a:lnTo>
                <a:lnTo>
                  <a:pt x="10393834" y="5054564"/>
                </a:lnTo>
                <a:lnTo>
                  <a:pt x="10393834" y="842427"/>
                </a:lnTo>
                <a:lnTo>
                  <a:pt x="9551407" y="0"/>
                </a:lnTo>
                <a:close/>
              </a:path>
            </a:pathLst>
          </a:custGeom>
          <a:solidFill>
            <a:srgbClr val="D5F3B8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5219395" y="2464437"/>
            <a:ext cx="5009308" cy="2435952"/>
          </a:xfrm>
          <a:custGeom>
            <a:avLst/>
            <a:gdLst/>
            <a:ahLst/>
            <a:cxnLst/>
            <a:rect l="l" t="t" r="r" b="b"/>
            <a:pathLst>
              <a:path w="10394315" h="5054600">
                <a:moveTo>
                  <a:pt x="0" y="0"/>
                </a:moveTo>
                <a:lnTo>
                  <a:pt x="9551407" y="0"/>
                </a:lnTo>
                <a:lnTo>
                  <a:pt x="10393834" y="842427"/>
                </a:lnTo>
                <a:lnTo>
                  <a:pt x="10393834" y="5054564"/>
                </a:lnTo>
                <a:lnTo>
                  <a:pt x="0" y="5054564"/>
                </a:lnTo>
                <a:lnTo>
                  <a:pt x="0" y="0"/>
                </a:lnTo>
                <a:close/>
              </a:path>
            </a:pathLst>
          </a:custGeom>
          <a:ln w="825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5230000" y="2961566"/>
            <a:ext cx="3553552" cy="1931012"/>
          </a:xfrm>
          <a:custGeom>
            <a:avLst/>
            <a:gdLst/>
            <a:ahLst/>
            <a:cxnLst/>
            <a:rect l="l" t="t" r="r" b="b"/>
            <a:pathLst>
              <a:path w="7373619" h="4006850">
                <a:moveTo>
                  <a:pt x="0" y="4006515"/>
                </a:moveTo>
                <a:lnTo>
                  <a:pt x="7373474" y="4006515"/>
                </a:lnTo>
                <a:lnTo>
                  <a:pt x="7373474" y="0"/>
                </a:lnTo>
                <a:lnTo>
                  <a:pt x="0" y="0"/>
                </a:lnTo>
                <a:lnTo>
                  <a:pt x="0" y="4006515"/>
                </a:lnTo>
                <a:close/>
              </a:path>
            </a:pathLst>
          </a:custGeom>
          <a:solidFill>
            <a:srgbClr val="FFFFC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5623064" y="3273763"/>
            <a:ext cx="2767376" cy="1340560"/>
          </a:xfrm>
          <a:prstGeom prst="rect">
            <a:avLst/>
          </a:prstGeom>
          <a:solidFill>
            <a:srgbClr val="D20001"/>
          </a:solidFill>
        </p:spPr>
        <p:txBody>
          <a:bodyPr vert="horz" wrap="square" lIns="0" tIns="54166" rIns="0" bIns="0" rtlCol="0">
            <a:spAutoFit/>
          </a:bodyPr>
          <a:lstStyle/>
          <a:p>
            <a:pPr marL="155757" algn="ctr">
              <a:spcBef>
                <a:spcPts val="426"/>
              </a:spcBef>
            </a:pPr>
            <a:r>
              <a:rPr sz="1036" b="1" spc="5" dirty="0">
                <a:solidFill>
                  <a:srgbClr val="FFFFFF"/>
                </a:solidFill>
                <a:latin typeface="Arial"/>
                <a:cs typeface="Arial"/>
              </a:rPr>
              <a:t>ИЗОЛЯТОР</a:t>
            </a:r>
            <a:endParaRPr sz="1036" dirty="0">
              <a:latin typeface="Arial"/>
              <a:cs typeface="Arial"/>
            </a:endParaRPr>
          </a:p>
          <a:p>
            <a:pPr marL="196150">
              <a:spcBef>
                <a:spcPts val="7"/>
              </a:spcBef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Пациенты, подпадающие</a:t>
            </a:r>
            <a:r>
              <a:rPr sz="1036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под:</a:t>
            </a:r>
            <a:endParaRPr sz="1036" dirty="0">
              <a:latin typeface="Arial"/>
              <a:cs typeface="Arial"/>
            </a:endParaRPr>
          </a:p>
          <a:p>
            <a:pPr marL="353132" indent="-157287">
              <a:spcBef>
                <a:spcPts val="10"/>
              </a:spcBef>
              <a:buChar char="•"/>
              <a:tabLst>
                <a:tab pos="353132" algn="l"/>
                <a:tab pos="353438" algn="l"/>
              </a:tabLst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подозрительные случаи</a:t>
            </a:r>
            <a:r>
              <a:rPr sz="1036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COVID-19</a:t>
            </a:r>
            <a:endParaRPr sz="1036" dirty="0">
              <a:latin typeface="Arial"/>
              <a:cs typeface="Arial"/>
            </a:endParaRPr>
          </a:p>
          <a:p>
            <a:pPr marL="353132" indent="-157287">
              <a:spcBef>
                <a:spcPts val="10"/>
              </a:spcBef>
              <a:buChar char="•"/>
              <a:tabLst>
                <a:tab pos="353132" algn="l"/>
                <a:tab pos="353438" algn="l"/>
              </a:tabLst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подтвержденные случаи</a:t>
            </a:r>
            <a:r>
              <a:rPr sz="1036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COVID-19,</a:t>
            </a:r>
            <a:endParaRPr sz="1036" dirty="0">
              <a:latin typeface="Arial"/>
              <a:cs typeface="Arial"/>
            </a:endParaRPr>
          </a:p>
          <a:p>
            <a:pPr marL="196150">
              <a:spcBef>
                <a:spcPts val="10"/>
              </a:spcBef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протекающие в легкой</a:t>
            </a:r>
            <a:r>
              <a:rPr sz="1036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spc="5" dirty="0">
                <a:solidFill>
                  <a:srgbClr val="FFFFFF"/>
                </a:solidFill>
                <a:latin typeface="Arial"/>
                <a:cs typeface="Arial"/>
              </a:rPr>
              <a:t>форме</a:t>
            </a:r>
            <a:endParaRPr sz="1036" dirty="0">
              <a:latin typeface="Arial"/>
              <a:cs typeface="Arial"/>
            </a:endParaRPr>
          </a:p>
          <a:p>
            <a:pPr>
              <a:spcBef>
                <a:spcPts val="7"/>
              </a:spcBef>
            </a:pPr>
            <a:endParaRPr sz="1084" dirty="0">
              <a:latin typeface="Times New Roman"/>
              <a:cs typeface="Times New Roman"/>
            </a:endParaRPr>
          </a:p>
          <a:p>
            <a:pPr marL="196150" marR="286422">
              <a:lnSpc>
                <a:spcPct val="100699"/>
              </a:lnSpc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Изоляция, в т.ч. когортная 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изоляция,  </a:t>
            </a: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в палатах с 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нормальным</a:t>
            </a:r>
            <a:r>
              <a:rPr sz="1036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давлением</a:t>
            </a:r>
            <a:endParaRPr sz="1036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3507" y="2562934"/>
            <a:ext cx="2916716" cy="200975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279078" marR="256739" algn="ctr">
              <a:spcBef>
                <a:spcPts val="46"/>
              </a:spcBef>
            </a:pP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Сортировочный</a:t>
            </a:r>
            <a:r>
              <a:rPr sz="1566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FFFFFF"/>
                </a:solidFill>
                <a:latin typeface="Arial"/>
                <a:cs typeface="Arial"/>
              </a:rPr>
              <a:t>изолятор  кратковременного  пребывания</a:t>
            </a:r>
            <a:endParaRPr sz="1566">
              <a:latin typeface="Arial"/>
              <a:cs typeface="Arial"/>
            </a:endParaRPr>
          </a:p>
          <a:p>
            <a:pPr marL="42841" algn="ctr">
              <a:spcBef>
                <a:spcPts val="682"/>
              </a:spcBef>
            </a:pP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Дифф.</a:t>
            </a:r>
            <a:r>
              <a:rPr sz="1566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диагностика</a:t>
            </a:r>
            <a:endParaRPr sz="1566">
              <a:latin typeface="Arial"/>
              <a:cs typeface="Arial"/>
            </a:endParaRPr>
          </a:p>
          <a:p>
            <a:pPr marL="406070" indent="-248783">
              <a:spcBef>
                <a:spcPts val="75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2" dirty="0">
                <a:solidFill>
                  <a:srgbClr val="FFFFFF"/>
                </a:solidFill>
                <a:latin typeface="Arial"/>
                <a:cs typeface="Arial"/>
              </a:rPr>
              <a:t>КТ или</a:t>
            </a:r>
            <a:r>
              <a:rPr sz="1398" spc="-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FFFFFF"/>
                </a:solidFill>
                <a:latin typeface="Arial"/>
                <a:cs typeface="Arial"/>
              </a:rPr>
              <a:t>рентген</a:t>
            </a:r>
            <a:endParaRPr sz="1398">
              <a:latin typeface="Arial"/>
              <a:cs typeface="Arial"/>
            </a:endParaRPr>
          </a:p>
          <a:p>
            <a:pPr marL="406070" indent="-248783">
              <a:spcBef>
                <a:spcPts val="221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2" dirty="0">
                <a:solidFill>
                  <a:srgbClr val="FFFFFF"/>
                </a:solidFill>
                <a:latin typeface="Arial"/>
                <a:cs typeface="Arial"/>
              </a:rPr>
              <a:t>Общий </a:t>
            </a: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анализ</a:t>
            </a:r>
            <a:r>
              <a:rPr sz="1398" spc="-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крови</a:t>
            </a:r>
            <a:endParaRPr sz="1398">
              <a:latin typeface="Arial"/>
              <a:cs typeface="Arial"/>
            </a:endParaRPr>
          </a:p>
          <a:p>
            <a:pPr marL="406070" indent="-248783">
              <a:spcBef>
                <a:spcPts val="229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Биохимические</a:t>
            </a:r>
            <a:r>
              <a:rPr sz="1398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FFFFFF"/>
                </a:solidFill>
                <a:latin typeface="Arial"/>
                <a:cs typeface="Arial"/>
              </a:rPr>
              <a:t>анализы</a:t>
            </a:r>
            <a:endParaRPr sz="1398">
              <a:latin typeface="Arial"/>
              <a:cs typeface="Arial"/>
            </a:endParaRPr>
          </a:p>
          <a:p>
            <a:pPr marL="406070" indent="-248783">
              <a:spcBef>
                <a:spcPts val="229"/>
              </a:spcBef>
              <a:buChar char="•"/>
              <a:tabLst>
                <a:tab pos="406070" algn="l"/>
                <a:tab pos="406377" algn="l"/>
              </a:tabLst>
            </a:pPr>
            <a:r>
              <a:rPr sz="1398" spc="-5" dirty="0">
                <a:solidFill>
                  <a:srgbClr val="FFFFFF"/>
                </a:solidFill>
                <a:latin typeface="Arial"/>
                <a:cs typeface="Arial"/>
              </a:rPr>
              <a:t>Экспресс-тесты</a:t>
            </a:r>
            <a:endParaRPr sz="1398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80595" y="1120198"/>
            <a:ext cx="1621315" cy="821981"/>
          </a:xfrm>
          <a:custGeom>
            <a:avLst/>
            <a:gdLst/>
            <a:ahLst/>
            <a:cxnLst/>
            <a:rect l="l" t="t" r="r" b="b"/>
            <a:pathLst>
              <a:path w="3364229" h="1705610">
                <a:moveTo>
                  <a:pt x="0" y="1705485"/>
                </a:moveTo>
                <a:lnTo>
                  <a:pt x="3364207" y="1705485"/>
                </a:lnTo>
                <a:lnTo>
                  <a:pt x="3364207" y="0"/>
                </a:lnTo>
                <a:lnTo>
                  <a:pt x="0" y="0"/>
                </a:lnTo>
                <a:lnTo>
                  <a:pt x="0" y="1705485"/>
                </a:lnTo>
                <a:close/>
              </a:path>
            </a:pathLst>
          </a:custGeom>
          <a:ln w="825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 txBox="1"/>
          <p:nvPr/>
        </p:nvSpPr>
        <p:spPr>
          <a:xfrm>
            <a:off x="5039886" y="1175170"/>
            <a:ext cx="1103829" cy="70292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 indent="-1530" algn="ctr">
              <a:spcBef>
                <a:spcPts val="46"/>
              </a:spcBef>
            </a:pPr>
            <a:r>
              <a:rPr sz="1566" b="1" spc="-5" dirty="0">
                <a:latin typeface="Arial"/>
                <a:cs typeface="Arial"/>
              </a:rPr>
              <a:t>Скрининг  </a:t>
            </a:r>
            <a:r>
              <a:rPr sz="1566" b="1" spc="-2" dirty="0">
                <a:latin typeface="Arial"/>
                <a:cs typeface="Arial"/>
              </a:rPr>
              <a:t>на входе 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те</a:t>
            </a:r>
            <a:r>
              <a:rPr sz="1398" spc="-10" dirty="0">
                <a:solidFill>
                  <a:srgbClr val="1F1F1F"/>
                </a:solidFill>
                <a:latin typeface="Arial"/>
                <a:cs typeface="Arial"/>
              </a:rPr>
              <a:t>р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момет</a:t>
            </a:r>
            <a:r>
              <a:rPr sz="1398" spc="-10" dirty="0">
                <a:solidFill>
                  <a:srgbClr val="1F1F1F"/>
                </a:solidFill>
                <a:latin typeface="Arial"/>
                <a:cs typeface="Arial"/>
              </a:rPr>
              <a:t>р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ия</a:t>
            </a:r>
            <a:endParaRPr sz="1398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19395" y="5129051"/>
            <a:ext cx="5009308" cy="1336407"/>
          </a:xfrm>
          <a:custGeom>
            <a:avLst/>
            <a:gdLst/>
            <a:ahLst/>
            <a:cxnLst/>
            <a:rect l="l" t="t" r="r" b="b"/>
            <a:pathLst>
              <a:path w="10394315" h="2773044">
                <a:moveTo>
                  <a:pt x="9931703" y="0"/>
                </a:moveTo>
                <a:lnTo>
                  <a:pt x="462131" y="0"/>
                </a:lnTo>
                <a:lnTo>
                  <a:pt x="0" y="462131"/>
                </a:lnTo>
                <a:lnTo>
                  <a:pt x="0" y="2772789"/>
                </a:lnTo>
                <a:lnTo>
                  <a:pt x="10393834" y="2772789"/>
                </a:lnTo>
                <a:lnTo>
                  <a:pt x="10393834" y="462131"/>
                </a:lnTo>
                <a:lnTo>
                  <a:pt x="9931703" y="0"/>
                </a:lnTo>
                <a:close/>
              </a:path>
            </a:pathLst>
          </a:custGeom>
          <a:solidFill>
            <a:srgbClr val="AA71D3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5219395" y="5129051"/>
            <a:ext cx="5009308" cy="1336407"/>
          </a:xfrm>
          <a:custGeom>
            <a:avLst/>
            <a:gdLst/>
            <a:ahLst/>
            <a:cxnLst/>
            <a:rect l="l" t="t" r="r" b="b"/>
            <a:pathLst>
              <a:path w="10394315" h="2773044">
                <a:moveTo>
                  <a:pt x="462131" y="0"/>
                </a:moveTo>
                <a:lnTo>
                  <a:pt x="9931702" y="0"/>
                </a:lnTo>
                <a:lnTo>
                  <a:pt x="10393834" y="462131"/>
                </a:lnTo>
                <a:lnTo>
                  <a:pt x="10393834" y="2772789"/>
                </a:lnTo>
                <a:lnTo>
                  <a:pt x="0" y="2772789"/>
                </a:lnTo>
                <a:lnTo>
                  <a:pt x="0" y="462131"/>
                </a:lnTo>
                <a:lnTo>
                  <a:pt x="462131" y="0"/>
                </a:lnTo>
                <a:close/>
              </a:path>
            </a:pathLst>
          </a:custGeom>
          <a:ln w="825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6467090" y="5364867"/>
            <a:ext cx="2514906" cy="24683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>
              <a:spcBef>
                <a:spcPts val="46"/>
              </a:spcBef>
            </a:pP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Инфекционная</a:t>
            </a:r>
            <a:r>
              <a:rPr sz="1566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FFFFFF"/>
                </a:solidFill>
                <a:latin typeface="Arial"/>
                <a:cs typeface="Arial"/>
              </a:rPr>
              <a:t>больница</a:t>
            </a:r>
            <a:endParaRPr sz="156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43716" y="5611701"/>
            <a:ext cx="3147516" cy="745770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algn="ctr">
              <a:spcBef>
                <a:spcPts val="55"/>
              </a:spcBef>
            </a:pP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Пациенты в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тяжелом и </a:t>
            </a: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крайне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тяжелом</a:t>
            </a:r>
            <a:r>
              <a:rPr sz="1200" spc="-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состоянии</a:t>
            </a:r>
            <a:endParaRPr sz="1200" dirty="0">
              <a:latin typeface="Arial"/>
              <a:cs typeface="Arial"/>
            </a:endParaRPr>
          </a:p>
          <a:p>
            <a:pPr algn="ctr">
              <a:spcBef>
                <a:spcPts val="12"/>
              </a:spcBef>
            </a:pP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Изоляция в боксы с отрицательным</a:t>
            </a:r>
            <a:r>
              <a:rPr sz="1200" spc="-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" dirty="0">
                <a:solidFill>
                  <a:srgbClr val="FFFFFF"/>
                </a:solidFill>
                <a:latin typeface="Arial"/>
                <a:cs typeface="Arial"/>
              </a:rPr>
              <a:t>давлением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10826" y="2633968"/>
            <a:ext cx="3220904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Многопрофильная</a:t>
            </a:r>
            <a:r>
              <a:rPr sz="1735" b="1" spc="-2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больница</a:t>
            </a:r>
            <a:endParaRPr sz="1735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4145" y="2752506"/>
            <a:ext cx="76536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Чистая</a:t>
            </a:r>
            <a:r>
              <a:rPr sz="1036" spc="-29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зона</a:t>
            </a:r>
            <a:endParaRPr sz="1036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93481" y="3028082"/>
            <a:ext cx="1956718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>
              <a:spcBef>
                <a:spcPts val="55"/>
              </a:spcBef>
            </a:pP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Зона с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ограниченным</a:t>
            </a:r>
            <a:r>
              <a:rPr sz="1036" spc="-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доступом</a:t>
            </a:r>
            <a:endParaRPr sz="1036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57116" y="1175170"/>
            <a:ext cx="1446576" cy="711192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algn="ctr">
              <a:lnSpc>
                <a:spcPts val="1879"/>
              </a:lnSpc>
              <a:spcBef>
                <a:spcPts val="46"/>
              </a:spcBef>
            </a:pPr>
            <a:r>
              <a:rPr sz="1566" b="1" spc="-2" dirty="0">
                <a:latin typeface="Arial"/>
                <a:cs typeface="Arial"/>
              </a:rPr>
              <a:t>Случай</a:t>
            </a:r>
            <a:endParaRPr sz="1566">
              <a:latin typeface="Arial"/>
              <a:cs typeface="Arial"/>
            </a:endParaRPr>
          </a:p>
          <a:p>
            <a:pPr algn="ctr">
              <a:lnSpc>
                <a:spcPts val="1877"/>
              </a:lnSpc>
            </a:pPr>
            <a:r>
              <a:rPr sz="1566" b="1" spc="-2" dirty="0">
                <a:latin typeface="Arial"/>
                <a:cs typeface="Arial"/>
              </a:rPr>
              <a:t>обращения</a:t>
            </a:r>
            <a:endParaRPr sz="1566">
              <a:latin typeface="Arial"/>
              <a:cs typeface="Arial"/>
            </a:endParaRPr>
          </a:p>
          <a:p>
            <a:pPr algn="ctr">
              <a:lnSpc>
                <a:spcPts val="1675"/>
              </a:lnSpc>
            </a:pP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за </a:t>
            </a:r>
            <a:r>
              <a:rPr sz="1398" spc="-2" dirty="0">
                <a:solidFill>
                  <a:srgbClr val="1F1F1F"/>
                </a:solidFill>
                <a:latin typeface="Arial"/>
                <a:cs typeface="Arial"/>
              </a:rPr>
              <a:t>мед.</a:t>
            </a:r>
            <a:r>
              <a:rPr sz="1398" spc="-43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1F1F1F"/>
                </a:solidFill>
                <a:latin typeface="Arial"/>
                <a:cs typeface="Arial"/>
              </a:rPr>
              <a:t>помощью</a:t>
            </a:r>
            <a:endParaRPr sz="1398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01900" y="1208356"/>
            <a:ext cx="214829" cy="645711"/>
          </a:xfrm>
          <a:custGeom>
            <a:avLst/>
            <a:gdLst/>
            <a:ahLst/>
            <a:cxnLst/>
            <a:rect l="l" t="t" r="r" b="b"/>
            <a:pathLst>
              <a:path w="445770" h="1339850">
                <a:moveTo>
                  <a:pt x="445626" y="0"/>
                </a:moveTo>
                <a:lnTo>
                  <a:pt x="0" y="669815"/>
                </a:lnTo>
                <a:lnTo>
                  <a:pt x="445626" y="1339631"/>
                </a:lnTo>
                <a:lnTo>
                  <a:pt x="445626" y="0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3792302" y="1531490"/>
            <a:ext cx="65795" cy="881043"/>
          </a:xfrm>
          <a:custGeom>
            <a:avLst/>
            <a:gdLst/>
            <a:ahLst/>
            <a:cxnLst/>
            <a:rect l="l" t="t" r="r" b="b"/>
            <a:pathLst>
              <a:path w="136525" h="1828164">
                <a:moveTo>
                  <a:pt x="0" y="1691617"/>
                </a:moveTo>
                <a:lnTo>
                  <a:pt x="68081" y="1827780"/>
                </a:lnTo>
                <a:lnTo>
                  <a:pt x="113469" y="1737005"/>
                </a:lnTo>
                <a:lnTo>
                  <a:pt x="45387" y="1737005"/>
                </a:lnTo>
                <a:lnTo>
                  <a:pt x="45387" y="1721875"/>
                </a:lnTo>
                <a:lnTo>
                  <a:pt x="0" y="1691617"/>
                </a:lnTo>
                <a:close/>
              </a:path>
              <a:path w="136525" h="1828164">
                <a:moveTo>
                  <a:pt x="45387" y="1721875"/>
                </a:moveTo>
                <a:lnTo>
                  <a:pt x="45387" y="1737005"/>
                </a:lnTo>
                <a:lnTo>
                  <a:pt x="68081" y="1737005"/>
                </a:lnTo>
                <a:lnTo>
                  <a:pt x="45387" y="1721875"/>
                </a:lnTo>
                <a:close/>
              </a:path>
              <a:path w="136525" h="1828164">
                <a:moveTo>
                  <a:pt x="90775" y="0"/>
                </a:moveTo>
                <a:lnTo>
                  <a:pt x="45387" y="0"/>
                </a:lnTo>
                <a:lnTo>
                  <a:pt x="45387" y="1721875"/>
                </a:lnTo>
                <a:lnTo>
                  <a:pt x="68081" y="1737005"/>
                </a:lnTo>
                <a:lnTo>
                  <a:pt x="90775" y="1721875"/>
                </a:lnTo>
                <a:lnTo>
                  <a:pt x="90775" y="0"/>
                </a:lnTo>
                <a:close/>
              </a:path>
              <a:path w="136525" h="1828164">
                <a:moveTo>
                  <a:pt x="90775" y="1721875"/>
                </a:moveTo>
                <a:lnTo>
                  <a:pt x="68081" y="1737005"/>
                </a:lnTo>
                <a:lnTo>
                  <a:pt x="90775" y="1737005"/>
                </a:lnTo>
                <a:lnTo>
                  <a:pt x="90775" y="1721875"/>
                </a:lnTo>
                <a:close/>
              </a:path>
              <a:path w="136525" h="1828164">
                <a:moveTo>
                  <a:pt x="136163" y="1691617"/>
                </a:moveTo>
                <a:lnTo>
                  <a:pt x="90775" y="1721875"/>
                </a:lnTo>
                <a:lnTo>
                  <a:pt x="90775" y="1737005"/>
                </a:lnTo>
                <a:lnTo>
                  <a:pt x="113469" y="1737005"/>
                </a:lnTo>
                <a:lnTo>
                  <a:pt x="136163" y="1691617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/>
          <p:nvPr/>
        </p:nvSpPr>
        <p:spPr>
          <a:xfrm>
            <a:off x="4943653" y="3933952"/>
            <a:ext cx="540439" cy="65795"/>
          </a:xfrm>
          <a:custGeom>
            <a:avLst/>
            <a:gdLst/>
            <a:ahLst/>
            <a:cxnLst/>
            <a:rect l="l" t="t" r="r" b="b"/>
            <a:pathLst>
              <a:path w="1121409" h="136525">
                <a:moveTo>
                  <a:pt x="68081" y="0"/>
                </a:moveTo>
                <a:lnTo>
                  <a:pt x="41584" y="5351"/>
                </a:lnTo>
                <a:lnTo>
                  <a:pt x="19943" y="19943"/>
                </a:lnTo>
                <a:lnTo>
                  <a:pt x="5351" y="41584"/>
                </a:lnTo>
                <a:lnTo>
                  <a:pt x="0" y="68081"/>
                </a:lnTo>
                <a:lnTo>
                  <a:pt x="5351" y="94579"/>
                </a:lnTo>
                <a:lnTo>
                  <a:pt x="19943" y="116220"/>
                </a:lnTo>
                <a:lnTo>
                  <a:pt x="41584" y="130812"/>
                </a:lnTo>
                <a:lnTo>
                  <a:pt x="68081" y="136163"/>
                </a:lnTo>
                <a:lnTo>
                  <a:pt x="94579" y="130812"/>
                </a:lnTo>
                <a:lnTo>
                  <a:pt x="116220" y="116220"/>
                </a:lnTo>
                <a:lnTo>
                  <a:pt x="130812" y="94579"/>
                </a:lnTo>
                <a:lnTo>
                  <a:pt x="131580" y="90775"/>
                </a:lnTo>
                <a:lnTo>
                  <a:pt x="68081" y="90775"/>
                </a:lnTo>
                <a:lnTo>
                  <a:pt x="68081" y="45387"/>
                </a:lnTo>
                <a:lnTo>
                  <a:pt x="131580" y="45387"/>
                </a:lnTo>
                <a:lnTo>
                  <a:pt x="130812" y="41584"/>
                </a:lnTo>
                <a:lnTo>
                  <a:pt x="116220" y="19943"/>
                </a:lnTo>
                <a:lnTo>
                  <a:pt x="94579" y="5351"/>
                </a:lnTo>
                <a:lnTo>
                  <a:pt x="68081" y="0"/>
                </a:lnTo>
                <a:close/>
              </a:path>
              <a:path w="1121409" h="136525">
                <a:moveTo>
                  <a:pt x="1030168" y="68081"/>
                </a:moveTo>
                <a:lnTo>
                  <a:pt x="984780" y="136163"/>
                </a:lnTo>
                <a:lnTo>
                  <a:pt x="1075556" y="90775"/>
                </a:lnTo>
                <a:lnTo>
                  <a:pt x="1030168" y="90775"/>
                </a:lnTo>
                <a:lnTo>
                  <a:pt x="1030168" y="68081"/>
                </a:lnTo>
                <a:close/>
              </a:path>
              <a:path w="1121409" h="136525">
                <a:moveTo>
                  <a:pt x="131580" y="45387"/>
                </a:moveTo>
                <a:lnTo>
                  <a:pt x="68081" y="45387"/>
                </a:lnTo>
                <a:lnTo>
                  <a:pt x="68081" y="90775"/>
                </a:lnTo>
                <a:lnTo>
                  <a:pt x="131580" y="90775"/>
                </a:lnTo>
                <a:lnTo>
                  <a:pt x="136163" y="68081"/>
                </a:lnTo>
                <a:lnTo>
                  <a:pt x="131580" y="45387"/>
                </a:lnTo>
                <a:close/>
              </a:path>
              <a:path w="1121409" h="136525">
                <a:moveTo>
                  <a:pt x="1015039" y="45387"/>
                </a:moveTo>
                <a:lnTo>
                  <a:pt x="131580" y="45387"/>
                </a:lnTo>
                <a:lnTo>
                  <a:pt x="136163" y="68081"/>
                </a:lnTo>
                <a:lnTo>
                  <a:pt x="131580" y="90775"/>
                </a:lnTo>
                <a:lnTo>
                  <a:pt x="1015039" y="90775"/>
                </a:lnTo>
                <a:lnTo>
                  <a:pt x="1030168" y="68081"/>
                </a:lnTo>
                <a:lnTo>
                  <a:pt x="1015039" y="45387"/>
                </a:lnTo>
                <a:close/>
              </a:path>
              <a:path w="1121409" h="136525">
                <a:moveTo>
                  <a:pt x="1075556" y="45387"/>
                </a:moveTo>
                <a:lnTo>
                  <a:pt x="1030168" y="45387"/>
                </a:lnTo>
                <a:lnTo>
                  <a:pt x="1030168" y="90775"/>
                </a:lnTo>
                <a:lnTo>
                  <a:pt x="1075556" y="90775"/>
                </a:lnTo>
                <a:lnTo>
                  <a:pt x="1120944" y="68081"/>
                </a:lnTo>
                <a:lnTo>
                  <a:pt x="1075556" y="45387"/>
                </a:lnTo>
                <a:close/>
              </a:path>
              <a:path w="1121409" h="136525">
                <a:moveTo>
                  <a:pt x="984780" y="0"/>
                </a:moveTo>
                <a:lnTo>
                  <a:pt x="1030168" y="68081"/>
                </a:lnTo>
                <a:lnTo>
                  <a:pt x="1030168" y="45387"/>
                </a:lnTo>
                <a:lnTo>
                  <a:pt x="1075556" y="45387"/>
                </a:lnTo>
                <a:lnTo>
                  <a:pt x="984780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5" name="object 25"/>
          <p:cNvSpPr/>
          <p:nvPr/>
        </p:nvSpPr>
        <p:spPr>
          <a:xfrm>
            <a:off x="3763468" y="5939703"/>
            <a:ext cx="1355075" cy="65795"/>
          </a:xfrm>
          <a:custGeom>
            <a:avLst/>
            <a:gdLst/>
            <a:ahLst/>
            <a:cxnLst/>
            <a:rect l="l" t="t" r="r" b="b"/>
            <a:pathLst>
              <a:path w="2811779" h="136525">
                <a:moveTo>
                  <a:pt x="2720410" y="68081"/>
                </a:moveTo>
                <a:lnTo>
                  <a:pt x="2675022" y="136163"/>
                </a:lnTo>
                <a:lnTo>
                  <a:pt x="2765797" y="90775"/>
                </a:lnTo>
                <a:lnTo>
                  <a:pt x="2720410" y="90775"/>
                </a:lnTo>
                <a:lnTo>
                  <a:pt x="2720410" y="68081"/>
                </a:lnTo>
                <a:close/>
              </a:path>
              <a:path w="2811779" h="136525">
                <a:moveTo>
                  <a:pt x="2705280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2705280" y="90775"/>
                </a:lnTo>
                <a:lnTo>
                  <a:pt x="2720410" y="68081"/>
                </a:lnTo>
                <a:lnTo>
                  <a:pt x="2705280" y="45387"/>
                </a:lnTo>
                <a:close/>
              </a:path>
              <a:path w="2811779" h="136525">
                <a:moveTo>
                  <a:pt x="2765797" y="45387"/>
                </a:moveTo>
                <a:lnTo>
                  <a:pt x="2720410" y="45387"/>
                </a:lnTo>
                <a:lnTo>
                  <a:pt x="2720410" y="90775"/>
                </a:lnTo>
                <a:lnTo>
                  <a:pt x="2765797" y="90775"/>
                </a:lnTo>
                <a:lnTo>
                  <a:pt x="2811185" y="68081"/>
                </a:lnTo>
                <a:lnTo>
                  <a:pt x="2765797" y="45387"/>
                </a:lnTo>
                <a:close/>
              </a:path>
              <a:path w="2811779" h="136525">
                <a:moveTo>
                  <a:pt x="2675022" y="0"/>
                </a:moveTo>
                <a:lnTo>
                  <a:pt x="2720410" y="68081"/>
                </a:lnTo>
                <a:lnTo>
                  <a:pt x="2720410" y="45387"/>
                </a:lnTo>
                <a:lnTo>
                  <a:pt x="2765797" y="45387"/>
                </a:lnTo>
                <a:lnTo>
                  <a:pt x="2675022" y="0"/>
                </a:lnTo>
                <a:close/>
              </a:path>
            </a:pathLst>
          </a:custGeom>
          <a:solidFill>
            <a:srgbClr val="AA71D3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6" name="object 26"/>
          <p:cNvSpPr/>
          <p:nvPr/>
        </p:nvSpPr>
        <p:spPr>
          <a:xfrm>
            <a:off x="3736623" y="4625955"/>
            <a:ext cx="65795" cy="1354463"/>
          </a:xfrm>
          <a:custGeom>
            <a:avLst/>
            <a:gdLst/>
            <a:ahLst/>
            <a:cxnLst/>
            <a:rect l="l" t="t" r="r" b="b"/>
            <a:pathLst>
              <a:path w="136525" h="2810509">
                <a:moveTo>
                  <a:pt x="45387" y="131580"/>
                </a:moveTo>
                <a:lnTo>
                  <a:pt x="45387" y="2810039"/>
                </a:lnTo>
                <a:lnTo>
                  <a:pt x="90775" y="2810039"/>
                </a:lnTo>
                <a:lnTo>
                  <a:pt x="90775" y="136163"/>
                </a:lnTo>
                <a:lnTo>
                  <a:pt x="68081" y="136163"/>
                </a:lnTo>
                <a:lnTo>
                  <a:pt x="45387" y="131580"/>
                </a:lnTo>
                <a:close/>
              </a:path>
              <a:path w="136525" h="2810509">
                <a:moveTo>
                  <a:pt x="90775" y="68081"/>
                </a:moveTo>
                <a:lnTo>
                  <a:pt x="45387" y="68081"/>
                </a:lnTo>
                <a:lnTo>
                  <a:pt x="45387" y="131580"/>
                </a:lnTo>
                <a:lnTo>
                  <a:pt x="68081" y="136163"/>
                </a:lnTo>
                <a:lnTo>
                  <a:pt x="90775" y="131580"/>
                </a:lnTo>
                <a:lnTo>
                  <a:pt x="90775" y="68081"/>
                </a:lnTo>
                <a:close/>
              </a:path>
              <a:path w="136525" h="2810509">
                <a:moveTo>
                  <a:pt x="90775" y="131580"/>
                </a:moveTo>
                <a:lnTo>
                  <a:pt x="68081" y="136163"/>
                </a:lnTo>
                <a:lnTo>
                  <a:pt x="90775" y="136163"/>
                </a:lnTo>
                <a:lnTo>
                  <a:pt x="90775" y="131580"/>
                </a:lnTo>
                <a:close/>
              </a:path>
              <a:path w="136525" h="2810509">
                <a:moveTo>
                  <a:pt x="68081" y="0"/>
                </a:moveTo>
                <a:lnTo>
                  <a:pt x="41584" y="5351"/>
                </a:lnTo>
                <a:lnTo>
                  <a:pt x="19943" y="19943"/>
                </a:lnTo>
                <a:lnTo>
                  <a:pt x="5351" y="41584"/>
                </a:lnTo>
                <a:lnTo>
                  <a:pt x="0" y="68081"/>
                </a:lnTo>
                <a:lnTo>
                  <a:pt x="5351" y="94579"/>
                </a:lnTo>
                <a:lnTo>
                  <a:pt x="19943" y="116220"/>
                </a:lnTo>
                <a:lnTo>
                  <a:pt x="41584" y="130812"/>
                </a:lnTo>
                <a:lnTo>
                  <a:pt x="45387" y="131580"/>
                </a:lnTo>
                <a:lnTo>
                  <a:pt x="45387" y="68081"/>
                </a:lnTo>
                <a:lnTo>
                  <a:pt x="136163" y="68081"/>
                </a:lnTo>
                <a:lnTo>
                  <a:pt x="130812" y="41584"/>
                </a:lnTo>
                <a:lnTo>
                  <a:pt x="116220" y="19943"/>
                </a:lnTo>
                <a:lnTo>
                  <a:pt x="94579" y="5351"/>
                </a:lnTo>
                <a:lnTo>
                  <a:pt x="68081" y="0"/>
                </a:lnTo>
                <a:close/>
              </a:path>
              <a:path w="136525" h="2810509">
                <a:moveTo>
                  <a:pt x="136163" y="68081"/>
                </a:moveTo>
                <a:lnTo>
                  <a:pt x="90775" y="68081"/>
                </a:lnTo>
                <a:lnTo>
                  <a:pt x="90775" y="131580"/>
                </a:lnTo>
                <a:lnTo>
                  <a:pt x="94579" y="130812"/>
                </a:lnTo>
                <a:lnTo>
                  <a:pt x="116220" y="116220"/>
                </a:lnTo>
                <a:lnTo>
                  <a:pt x="130812" y="94579"/>
                </a:lnTo>
                <a:lnTo>
                  <a:pt x="136163" y="68081"/>
                </a:lnTo>
                <a:close/>
              </a:path>
            </a:pathLst>
          </a:custGeom>
          <a:solidFill>
            <a:srgbClr val="AA71D3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7" name="object 27"/>
          <p:cNvSpPr/>
          <p:nvPr/>
        </p:nvSpPr>
        <p:spPr>
          <a:xfrm>
            <a:off x="2957787" y="4989855"/>
            <a:ext cx="1734851" cy="1004371"/>
          </a:xfrm>
          <a:custGeom>
            <a:avLst/>
            <a:gdLst/>
            <a:ahLst/>
            <a:cxnLst/>
            <a:rect l="l" t="t" r="r" b="b"/>
            <a:pathLst>
              <a:path w="3599815" h="2084070">
                <a:moveTo>
                  <a:pt x="0" y="2083718"/>
                </a:moveTo>
                <a:lnTo>
                  <a:pt x="3599399" y="2083718"/>
                </a:lnTo>
                <a:lnTo>
                  <a:pt x="3599399" y="0"/>
                </a:lnTo>
                <a:lnTo>
                  <a:pt x="0" y="0"/>
                </a:lnTo>
                <a:lnTo>
                  <a:pt x="0" y="2083718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8" name="object 28"/>
          <p:cNvSpPr txBox="1"/>
          <p:nvPr/>
        </p:nvSpPr>
        <p:spPr>
          <a:xfrm>
            <a:off x="1881051" y="5001631"/>
            <a:ext cx="2774043" cy="1300008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30665" marR="24175" indent="-124850">
              <a:lnSpc>
                <a:spcPct val="101499"/>
              </a:lnSpc>
              <a:spcBef>
                <a:spcPts val="46"/>
              </a:spcBef>
              <a:buChar char="•"/>
              <a:tabLst>
                <a:tab pos="130665" algn="l"/>
                <a:tab pos="130971" algn="l"/>
              </a:tabLst>
            </a:pP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Пациенты с инфекционными 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заболеваниями,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без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подозрения 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на</a:t>
            </a:r>
            <a:r>
              <a:rPr sz="120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COVID-19</a:t>
            </a:r>
            <a:endParaRPr sz="1200" dirty="0">
              <a:latin typeface="Arial"/>
              <a:cs typeface="Arial"/>
            </a:endParaRPr>
          </a:p>
          <a:p>
            <a:pPr marL="130665" marR="2448" indent="-124850">
              <a:lnSpc>
                <a:spcPct val="101499"/>
              </a:lnSpc>
              <a:buChar char="•"/>
              <a:tabLst>
                <a:tab pos="130665" algn="l"/>
                <a:tab pos="130971" algn="l"/>
              </a:tabLst>
            </a:pP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Пациенты с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подозрительными  </a:t>
            </a:r>
            <a:r>
              <a:rPr sz="1200" spc="7" dirty="0">
                <a:solidFill>
                  <a:srgbClr val="565656"/>
                </a:solidFill>
                <a:latin typeface="Arial"/>
                <a:cs typeface="Arial"/>
              </a:rPr>
              <a:t>или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подтвержденными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случаями  </a:t>
            </a:r>
            <a:r>
              <a:rPr sz="1200" spc="5" dirty="0">
                <a:solidFill>
                  <a:srgbClr val="565656"/>
                </a:solidFill>
                <a:latin typeface="Arial"/>
                <a:cs typeface="Arial"/>
              </a:rPr>
              <a:t>COVID-19, протекающие в  средней и тяжелой формах  </a:t>
            </a:r>
            <a:r>
              <a:rPr sz="1200" spc="2" dirty="0">
                <a:solidFill>
                  <a:srgbClr val="565656"/>
                </a:solidFill>
                <a:latin typeface="Arial"/>
                <a:cs typeface="Arial"/>
              </a:rPr>
              <a:t>(реанимация)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78654" y="1889755"/>
            <a:ext cx="65795" cy="809434"/>
          </a:xfrm>
          <a:custGeom>
            <a:avLst/>
            <a:gdLst/>
            <a:ahLst/>
            <a:cxnLst/>
            <a:rect l="l" t="t" r="r" b="b"/>
            <a:pathLst>
              <a:path w="136525" h="1679575">
                <a:moveTo>
                  <a:pt x="0" y="1543304"/>
                </a:moveTo>
                <a:lnTo>
                  <a:pt x="68081" y="1679467"/>
                </a:lnTo>
                <a:lnTo>
                  <a:pt x="113469" y="1588691"/>
                </a:lnTo>
                <a:lnTo>
                  <a:pt x="45387" y="1588691"/>
                </a:lnTo>
                <a:lnTo>
                  <a:pt x="45387" y="1573562"/>
                </a:lnTo>
                <a:lnTo>
                  <a:pt x="0" y="1543304"/>
                </a:lnTo>
                <a:close/>
              </a:path>
              <a:path w="136525" h="1679575">
                <a:moveTo>
                  <a:pt x="45387" y="1573562"/>
                </a:moveTo>
                <a:lnTo>
                  <a:pt x="45387" y="1588691"/>
                </a:lnTo>
                <a:lnTo>
                  <a:pt x="68081" y="1588691"/>
                </a:lnTo>
                <a:lnTo>
                  <a:pt x="45387" y="1573562"/>
                </a:lnTo>
                <a:close/>
              </a:path>
              <a:path w="136525" h="1679575">
                <a:moveTo>
                  <a:pt x="45387" y="131580"/>
                </a:moveTo>
                <a:lnTo>
                  <a:pt x="45387" y="1573562"/>
                </a:lnTo>
                <a:lnTo>
                  <a:pt x="68081" y="1588691"/>
                </a:lnTo>
                <a:lnTo>
                  <a:pt x="90775" y="1573562"/>
                </a:lnTo>
                <a:lnTo>
                  <a:pt x="90775" y="136163"/>
                </a:lnTo>
                <a:lnTo>
                  <a:pt x="68081" y="136163"/>
                </a:lnTo>
                <a:lnTo>
                  <a:pt x="45387" y="131580"/>
                </a:lnTo>
                <a:close/>
              </a:path>
              <a:path w="136525" h="1679575">
                <a:moveTo>
                  <a:pt x="90775" y="1573562"/>
                </a:moveTo>
                <a:lnTo>
                  <a:pt x="68081" y="1588691"/>
                </a:lnTo>
                <a:lnTo>
                  <a:pt x="90775" y="1588691"/>
                </a:lnTo>
                <a:lnTo>
                  <a:pt x="90775" y="1573562"/>
                </a:lnTo>
                <a:close/>
              </a:path>
              <a:path w="136525" h="1679575">
                <a:moveTo>
                  <a:pt x="136163" y="1543304"/>
                </a:moveTo>
                <a:lnTo>
                  <a:pt x="90775" y="1573562"/>
                </a:lnTo>
                <a:lnTo>
                  <a:pt x="90775" y="1588691"/>
                </a:lnTo>
                <a:lnTo>
                  <a:pt x="113469" y="1588691"/>
                </a:lnTo>
                <a:lnTo>
                  <a:pt x="136163" y="1543304"/>
                </a:lnTo>
                <a:close/>
              </a:path>
              <a:path w="136525" h="1679575">
                <a:moveTo>
                  <a:pt x="90775" y="68081"/>
                </a:moveTo>
                <a:lnTo>
                  <a:pt x="45387" y="68081"/>
                </a:lnTo>
                <a:lnTo>
                  <a:pt x="45387" y="131580"/>
                </a:lnTo>
                <a:lnTo>
                  <a:pt x="68081" y="136163"/>
                </a:lnTo>
                <a:lnTo>
                  <a:pt x="90775" y="131580"/>
                </a:lnTo>
                <a:lnTo>
                  <a:pt x="90775" y="68081"/>
                </a:lnTo>
                <a:close/>
              </a:path>
              <a:path w="136525" h="1679575">
                <a:moveTo>
                  <a:pt x="90775" y="131580"/>
                </a:moveTo>
                <a:lnTo>
                  <a:pt x="68081" y="136163"/>
                </a:lnTo>
                <a:lnTo>
                  <a:pt x="90775" y="136163"/>
                </a:lnTo>
                <a:lnTo>
                  <a:pt x="90775" y="131580"/>
                </a:lnTo>
                <a:close/>
              </a:path>
              <a:path w="136525" h="1679575">
                <a:moveTo>
                  <a:pt x="68081" y="0"/>
                </a:moveTo>
                <a:lnTo>
                  <a:pt x="41584" y="5351"/>
                </a:lnTo>
                <a:lnTo>
                  <a:pt x="19943" y="19943"/>
                </a:lnTo>
                <a:lnTo>
                  <a:pt x="5351" y="41584"/>
                </a:lnTo>
                <a:lnTo>
                  <a:pt x="0" y="68081"/>
                </a:lnTo>
                <a:lnTo>
                  <a:pt x="5351" y="94579"/>
                </a:lnTo>
                <a:lnTo>
                  <a:pt x="19943" y="116220"/>
                </a:lnTo>
                <a:lnTo>
                  <a:pt x="41584" y="130812"/>
                </a:lnTo>
                <a:lnTo>
                  <a:pt x="45387" y="131580"/>
                </a:lnTo>
                <a:lnTo>
                  <a:pt x="45387" y="68081"/>
                </a:lnTo>
                <a:lnTo>
                  <a:pt x="136163" y="68081"/>
                </a:lnTo>
                <a:lnTo>
                  <a:pt x="130812" y="41584"/>
                </a:lnTo>
                <a:lnTo>
                  <a:pt x="116220" y="19943"/>
                </a:lnTo>
                <a:lnTo>
                  <a:pt x="94579" y="5351"/>
                </a:lnTo>
                <a:lnTo>
                  <a:pt x="68081" y="0"/>
                </a:lnTo>
                <a:close/>
              </a:path>
              <a:path w="136525" h="1679575">
                <a:moveTo>
                  <a:pt x="136163" y="68081"/>
                </a:moveTo>
                <a:lnTo>
                  <a:pt x="90775" y="68081"/>
                </a:lnTo>
                <a:lnTo>
                  <a:pt x="90775" y="131580"/>
                </a:lnTo>
                <a:lnTo>
                  <a:pt x="94579" y="130812"/>
                </a:lnTo>
                <a:lnTo>
                  <a:pt x="116220" y="116220"/>
                </a:lnTo>
                <a:lnTo>
                  <a:pt x="130812" y="94579"/>
                </a:lnTo>
                <a:lnTo>
                  <a:pt x="136163" y="68081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0" name="object 30"/>
          <p:cNvSpPr/>
          <p:nvPr/>
        </p:nvSpPr>
        <p:spPr>
          <a:xfrm>
            <a:off x="5253863" y="2078664"/>
            <a:ext cx="714566" cy="281236"/>
          </a:xfrm>
          <a:custGeom>
            <a:avLst/>
            <a:gdLst/>
            <a:ahLst/>
            <a:cxnLst/>
            <a:rect l="l" t="t" r="r" b="b"/>
            <a:pathLst>
              <a:path w="1482725" h="583564">
                <a:moveTo>
                  <a:pt x="0" y="583166"/>
                </a:moveTo>
                <a:lnTo>
                  <a:pt x="1482672" y="583166"/>
                </a:lnTo>
                <a:lnTo>
                  <a:pt x="1482672" y="0"/>
                </a:lnTo>
                <a:lnTo>
                  <a:pt x="0" y="0"/>
                </a:lnTo>
                <a:lnTo>
                  <a:pt x="0" y="583166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1" name="object 31"/>
          <p:cNvSpPr txBox="1"/>
          <p:nvPr/>
        </p:nvSpPr>
        <p:spPr>
          <a:xfrm>
            <a:off x="5301156" y="2089778"/>
            <a:ext cx="620617" cy="245552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25157" marR="2448" indent="-119343">
              <a:lnSpc>
                <a:spcPct val="101499"/>
              </a:lnSpc>
              <a:spcBef>
                <a:spcPts val="46"/>
              </a:spcBef>
            </a:pPr>
            <a:r>
              <a:rPr sz="771" spc="12" dirty="0">
                <a:solidFill>
                  <a:srgbClr val="565656"/>
                </a:solidFill>
                <a:latin typeface="Arial"/>
                <a:cs typeface="Arial"/>
              </a:rPr>
              <a:t>Т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ем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п</a:t>
            </a:r>
            <a:r>
              <a:rPr sz="771" dirty="0">
                <a:solidFill>
                  <a:srgbClr val="565656"/>
                </a:solidFill>
                <a:latin typeface="Arial"/>
                <a:cs typeface="Arial"/>
              </a:rPr>
              <a:t>е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р</a:t>
            </a:r>
            <a:r>
              <a:rPr sz="771" dirty="0">
                <a:solidFill>
                  <a:srgbClr val="565656"/>
                </a:solidFill>
                <a:latin typeface="Arial"/>
                <a:cs typeface="Arial"/>
              </a:rPr>
              <a:t>а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т</a:t>
            </a:r>
            <a:r>
              <a:rPr sz="771" spc="-5" dirty="0">
                <a:solidFill>
                  <a:srgbClr val="565656"/>
                </a:solidFill>
                <a:latin typeface="Arial"/>
                <a:cs typeface="Arial"/>
              </a:rPr>
              <a:t>у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ра  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в</a:t>
            </a:r>
            <a:r>
              <a:rPr sz="771" spc="-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норме</a:t>
            </a:r>
            <a:endParaRPr sz="771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25113" y="1503983"/>
            <a:ext cx="1174214" cy="65795"/>
          </a:xfrm>
          <a:custGeom>
            <a:avLst/>
            <a:gdLst/>
            <a:ahLst/>
            <a:cxnLst/>
            <a:rect l="l" t="t" r="r" b="b"/>
            <a:pathLst>
              <a:path w="2436495" h="136525">
                <a:moveTo>
                  <a:pt x="2367851" y="0"/>
                </a:moveTo>
                <a:lnTo>
                  <a:pt x="2341305" y="5351"/>
                </a:lnTo>
                <a:lnTo>
                  <a:pt x="2319669" y="19943"/>
                </a:lnTo>
                <a:lnTo>
                  <a:pt x="2305104" y="41584"/>
                </a:lnTo>
                <a:lnTo>
                  <a:pt x="2299769" y="68081"/>
                </a:lnTo>
                <a:lnTo>
                  <a:pt x="2305104" y="94579"/>
                </a:lnTo>
                <a:lnTo>
                  <a:pt x="2319669" y="116220"/>
                </a:lnTo>
                <a:lnTo>
                  <a:pt x="2341305" y="130812"/>
                </a:lnTo>
                <a:lnTo>
                  <a:pt x="2367851" y="136163"/>
                </a:lnTo>
                <a:lnTo>
                  <a:pt x="2394349" y="130812"/>
                </a:lnTo>
                <a:lnTo>
                  <a:pt x="2415990" y="116220"/>
                </a:lnTo>
                <a:lnTo>
                  <a:pt x="2430582" y="94579"/>
                </a:lnTo>
                <a:lnTo>
                  <a:pt x="2431350" y="90775"/>
                </a:lnTo>
                <a:lnTo>
                  <a:pt x="2367851" y="90775"/>
                </a:lnTo>
                <a:lnTo>
                  <a:pt x="2367851" y="45387"/>
                </a:lnTo>
                <a:lnTo>
                  <a:pt x="2431350" y="45387"/>
                </a:lnTo>
                <a:lnTo>
                  <a:pt x="2430582" y="41584"/>
                </a:lnTo>
                <a:lnTo>
                  <a:pt x="2415990" y="19943"/>
                </a:lnTo>
                <a:lnTo>
                  <a:pt x="2394349" y="5351"/>
                </a:lnTo>
                <a:lnTo>
                  <a:pt x="2367851" y="0"/>
                </a:lnTo>
                <a:close/>
              </a:path>
              <a:path w="2436495" h="136525">
                <a:moveTo>
                  <a:pt x="2304338" y="45387"/>
                </a:moveTo>
                <a:lnTo>
                  <a:pt x="0" y="45387"/>
                </a:lnTo>
                <a:lnTo>
                  <a:pt x="0" y="90775"/>
                </a:lnTo>
                <a:lnTo>
                  <a:pt x="2304338" y="90775"/>
                </a:lnTo>
                <a:lnTo>
                  <a:pt x="2299769" y="68081"/>
                </a:lnTo>
                <a:lnTo>
                  <a:pt x="2304338" y="45387"/>
                </a:lnTo>
                <a:close/>
              </a:path>
              <a:path w="2436495" h="136525">
                <a:moveTo>
                  <a:pt x="2431350" y="45387"/>
                </a:moveTo>
                <a:lnTo>
                  <a:pt x="2367851" y="45387"/>
                </a:lnTo>
                <a:lnTo>
                  <a:pt x="2367851" y="90775"/>
                </a:lnTo>
                <a:lnTo>
                  <a:pt x="2431350" y="90775"/>
                </a:lnTo>
                <a:lnTo>
                  <a:pt x="2435933" y="68081"/>
                </a:lnTo>
                <a:lnTo>
                  <a:pt x="2431350" y="45387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3" name="object 33"/>
          <p:cNvSpPr/>
          <p:nvPr/>
        </p:nvSpPr>
        <p:spPr>
          <a:xfrm>
            <a:off x="3945418" y="1374729"/>
            <a:ext cx="714566" cy="281236"/>
          </a:xfrm>
          <a:custGeom>
            <a:avLst/>
            <a:gdLst/>
            <a:ahLst/>
            <a:cxnLst/>
            <a:rect l="l" t="t" r="r" b="b"/>
            <a:pathLst>
              <a:path w="1482725" h="583564">
                <a:moveTo>
                  <a:pt x="0" y="583166"/>
                </a:moveTo>
                <a:lnTo>
                  <a:pt x="1482672" y="583166"/>
                </a:lnTo>
                <a:lnTo>
                  <a:pt x="1482672" y="0"/>
                </a:lnTo>
                <a:lnTo>
                  <a:pt x="0" y="0"/>
                </a:lnTo>
                <a:lnTo>
                  <a:pt x="0" y="583166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4" name="object 34"/>
          <p:cNvSpPr txBox="1"/>
          <p:nvPr/>
        </p:nvSpPr>
        <p:spPr>
          <a:xfrm>
            <a:off x="3994036" y="1386119"/>
            <a:ext cx="617251" cy="245552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12546" marR="2448" indent="-6732">
              <a:lnSpc>
                <a:spcPct val="101499"/>
              </a:lnSpc>
              <a:spcBef>
                <a:spcPts val="46"/>
              </a:spcBef>
            </a:pP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Пов</a:t>
            </a:r>
            <a:r>
              <a:rPr sz="771" spc="10" dirty="0">
                <a:solidFill>
                  <a:srgbClr val="565656"/>
                </a:solidFill>
                <a:latin typeface="Arial"/>
                <a:cs typeface="Arial"/>
              </a:rPr>
              <a:t>ы</a:t>
            </a:r>
            <a:r>
              <a:rPr sz="771" spc="5" dirty="0">
                <a:solidFill>
                  <a:srgbClr val="565656"/>
                </a:solidFill>
                <a:latin typeface="Arial"/>
                <a:cs typeface="Arial"/>
              </a:rPr>
              <a:t>ш</a:t>
            </a:r>
            <a:r>
              <a:rPr sz="771" dirty="0">
                <a:solidFill>
                  <a:srgbClr val="565656"/>
                </a:solidFill>
                <a:latin typeface="Arial"/>
                <a:cs typeface="Arial"/>
              </a:rPr>
              <a:t>е</a:t>
            </a:r>
            <a:r>
              <a:rPr sz="771" spc="2" dirty="0">
                <a:solidFill>
                  <a:srgbClr val="565656"/>
                </a:solidFill>
                <a:latin typeface="Arial"/>
                <a:cs typeface="Arial"/>
              </a:rPr>
              <a:t>нная  температура</a:t>
            </a:r>
            <a:endParaRPr sz="7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4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8962" y="392734"/>
            <a:ext cx="8301952" cy="315811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z="2602" baseline="5401" dirty="0">
                <a:solidFill>
                  <a:srgbClr val="353535"/>
                </a:solidFill>
              </a:rPr>
              <a:t>п.5.1–5.3.</a:t>
            </a:r>
            <a:r>
              <a:rPr sz="2602" spc="47" baseline="5401" dirty="0">
                <a:solidFill>
                  <a:srgbClr val="353535"/>
                </a:solidFill>
              </a:rPr>
              <a:t> </a:t>
            </a:r>
            <a:r>
              <a:rPr sz="3200" b="1" spc="7" dirty="0" err="1" smtClean="0">
                <a:solidFill>
                  <a:srgbClr val="FF0000"/>
                </a:solidFill>
              </a:rPr>
              <a:t>Профилактика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sz="3200" b="1" spc="7" dirty="0" err="1" smtClean="0">
                <a:solidFill>
                  <a:srgbClr val="FF0000"/>
                </a:solidFill>
              </a:rPr>
              <a:t>коронавирусной</a:t>
            </a:r>
            <a:r>
              <a:rPr sz="3200" b="1" spc="-12" dirty="0" smtClean="0">
                <a:solidFill>
                  <a:srgbClr val="FF0000"/>
                </a:solidFill>
              </a:rPr>
              <a:t> </a:t>
            </a:r>
            <a:r>
              <a:rPr sz="3200" b="1" spc="10" dirty="0">
                <a:solidFill>
                  <a:srgbClr val="FF0000"/>
                </a:solidFill>
              </a:rPr>
              <a:t>инфекции</a:t>
            </a:r>
          </a:p>
        </p:txBody>
      </p:sp>
      <p:sp>
        <p:nvSpPr>
          <p:cNvPr id="6" name="object 6"/>
          <p:cNvSpPr/>
          <p:nvPr/>
        </p:nvSpPr>
        <p:spPr>
          <a:xfrm>
            <a:off x="7978795" y="2921133"/>
            <a:ext cx="2536940" cy="2683219"/>
          </a:xfrm>
          <a:custGeom>
            <a:avLst/>
            <a:gdLst/>
            <a:ahLst/>
            <a:cxnLst/>
            <a:rect l="l" t="t" r="r" b="b"/>
            <a:pathLst>
              <a:path w="5264150" h="5567680">
                <a:moveTo>
                  <a:pt x="4903844" y="0"/>
                </a:moveTo>
                <a:lnTo>
                  <a:pt x="359779" y="0"/>
                </a:lnTo>
                <a:lnTo>
                  <a:pt x="310974" y="3285"/>
                </a:lnTo>
                <a:lnTo>
                  <a:pt x="264160" y="12856"/>
                </a:lnTo>
                <a:lnTo>
                  <a:pt x="219767" y="28283"/>
                </a:lnTo>
                <a:lnTo>
                  <a:pt x="178223" y="49136"/>
                </a:lnTo>
                <a:lnTo>
                  <a:pt x="139959" y="74986"/>
                </a:lnTo>
                <a:lnTo>
                  <a:pt x="105403" y="105403"/>
                </a:lnTo>
                <a:lnTo>
                  <a:pt x="74986" y="139959"/>
                </a:lnTo>
                <a:lnTo>
                  <a:pt x="49136" y="178223"/>
                </a:lnTo>
                <a:lnTo>
                  <a:pt x="28283" y="219767"/>
                </a:lnTo>
                <a:lnTo>
                  <a:pt x="12856" y="264160"/>
                </a:lnTo>
                <a:lnTo>
                  <a:pt x="3285" y="310974"/>
                </a:lnTo>
                <a:lnTo>
                  <a:pt x="0" y="359779"/>
                </a:lnTo>
                <a:lnTo>
                  <a:pt x="0" y="5207805"/>
                </a:lnTo>
                <a:lnTo>
                  <a:pt x="3285" y="5256610"/>
                </a:lnTo>
                <a:lnTo>
                  <a:pt x="12856" y="5303424"/>
                </a:lnTo>
                <a:lnTo>
                  <a:pt x="28283" y="5347818"/>
                </a:lnTo>
                <a:lnTo>
                  <a:pt x="49136" y="5389361"/>
                </a:lnTo>
                <a:lnTo>
                  <a:pt x="74986" y="5427626"/>
                </a:lnTo>
                <a:lnTo>
                  <a:pt x="105403" y="5462181"/>
                </a:lnTo>
                <a:lnTo>
                  <a:pt x="139959" y="5492599"/>
                </a:lnTo>
                <a:lnTo>
                  <a:pt x="178223" y="5518449"/>
                </a:lnTo>
                <a:lnTo>
                  <a:pt x="219767" y="5539302"/>
                </a:lnTo>
                <a:lnTo>
                  <a:pt x="264160" y="5554728"/>
                </a:lnTo>
                <a:lnTo>
                  <a:pt x="310974" y="5564299"/>
                </a:lnTo>
                <a:lnTo>
                  <a:pt x="359779" y="5567585"/>
                </a:lnTo>
                <a:lnTo>
                  <a:pt x="4903844" y="5567585"/>
                </a:lnTo>
                <a:lnTo>
                  <a:pt x="4952649" y="5564299"/>
                </a:lnTo>
                <a:lnTo>
                  <a:pt x="4999463" y="5554728"/>
                </a:lnTo>
                <a:lnTo>
                  <a:pt x="5043856" y="5539302"/>
                </a:lnTo>
                <a:lnTo>
                  <a:pt x="5085400" y="5518449"/>
                </a:lnTo>
                <a:lnTo>
                  <a:pt x="5123664" y="5492599"/>
                </a:lnTo>
                <a:lnTo>
                  <a:pt x="5158220" y="5462181"/>
                </a:lnTo>
                <a:lnTo>
                  <a:pt x="5188637" y="5427626"/>
                </a:lnTo>
                <a:lnTo>
                  <a:pt x="5214487" y="5389361"/>
                </a:lnTo>
                <a:lnTo>
                  <a:pt x="5235340" y="5347818"/>
                </a:lnTo>
                <a:lnTo>
                  <a:pt x="5250767" y="5303424"/>
                </a:lnTo>
                <a:lnTo>
                  <a:pt x="5260338" y="5256610"/>
                </a:lnTo>
                <a:lnTo>
                  <a:pt x="5263623" y="5207805"/>
                </a:lnTo>
                <a:lnTo>
                  <a:pt x="5263623" y="359779"/>
                </a:lnTo>
                <a:lnTo>
                  <a:pt x="5260338" y="310974"/>
                </a:lnTo>
                <a:lnTo>
                  <a:pt x="5250767" y="264160"/>
                </a:lnTo>
                <a:lnTo>
                  <a:pt x="5235340" y="219767"/>
                </a:lnTo>
                <a:lnTo>
                  <a:pt x="5214487" y="178223"/>
                </a:lnTo>
                <a:lnTo>
                  <a:pt x="5188637" y="139959"/>
                </a:lnTo>
                <a:lnTo>
                  <a:pt x="5158220" y="105403"/>
                </a:lnTo>
                <a:lnTo>
                  <a:pt x="5123664" y="74986"/>
                </a:lnTo>
                <a:lnTo>
                  <a:pt x="5085400" y="49136"/>
                </a:lnTo>
                <a:lnTo>
                  <a:pt x="5043856" y="28283"/>
                </a:lnTo>
                <a:lnTo>
                  <a:pt x="4999463" y="12856"/>
                </a:lnTo>
                <a:lnTo>
                  <a:pt x="4952649" y="3285"/>
                </a:lnTo>
                <a:lnTo>
                  <a:pt x="4903844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1600954" y="1282595"/>
            <a:ext cx="6204333" cy="4332383"/>
          </a:xfrm>
          <a:custGeom>
            <a:avLst/>
            <a:gdLst/>
            <a:ahLst/>
            <a:cxnLst/>
            <a:rect l="l" t="t" r="r" b="b"/>
            <a:pathLst>
              <a:path w="12873990" h="8989695">
                <a:moveTo>
                  <a:pt x="12456463" y="0"/>
                </a:moveTo>
                <a:lnTo>
                  <a:pt x="417213" y="0"/>
                </a:lnTo>
                <a:lnTo>
                  <a:pt x="368557" y="2807"/>
                </a:lnTo>
                <a:lnTo>
                  <a:pt x="321549" y="11020"/>
                </a:lnTo>
                <a:lnTo>
                  <a:pt x="276503" y="24326"/>
                </a:lnTo>
                <a:lnTo>
                  <a:pt x="233732" y="42411"/>
                </a:lnTo>
                <a:lnTo>
                  <a:pt x="193548" y="64962"/>
                </a:lnTo>
                <a:lnTo>
                  <a:pt x="156266" y="91666"/>
                </a:lnTo>
                <a:lnTo>
                  <a:pt x="122197" y="122209"/>
                </a:lnTo>
                <a:lnTo>
                  <a:pt x="91656" y="156278"/>
                </a:lnTo>
                <a:lnTo>
                  <a:pt x="64954" y="193561"/>
                </a:lnTo>
                <a:lnTo>
                  <a:pt x="42405" y="233743"/>
                </a:lnTo>
                <a:lnTo>
                  <a:pt x="24322" y="276511"/>
                </a:lnTo>
                <a:lnTo>
                  <a:pt x="11018" y="321552"/>
                </a:lnTo>
                <a:lnTo>
                  <a:pt x="2806" y="368554"/>
                </a:lnTo>
                <a:lnTo>
                  <a:pt x="0" y="417202"/>
                </a:lnTo>
                <a:lnTo>
                  <a:pt x="0" y="8572357"/>
                </a:lnTo>
                <a:lnTo>
                  <a:pt x="2806" y="8621005"/>
                </a:lnTo>
                <a:lnTo>
                  <a:pt x="11018" y="8668006"/>
                </a:lnTo>
                <a:lnTo>
                  <a:pt x="24322" y="8713048"/>
                </a:lnTo>
                <a:lnTo>
                  <a:pt x="42405" y="8755816"/>
                </a:lnTo>
                <a:lnTo>
                  <a:pt x="64954" y="8795998"/>
                </a:lnTo>
                <a:lnTo>
                  <a:pt x="91656" y="8833281"/>
                </a:lnTo>
                <a:lnTo>
                  <a:pt x="122197" y="8867350"/>
                </a:lnTo>
                <a:lnTo>
                  <a:pt x="156266" y="8897893"/>
                </a:lnTo>
                <a:lnTo>
                  <a:pt x="193548" y="8924597"/>
                </a:lnTo>
                <a:lnTo>
                  <a:pt x="233732" y="8947148"/>
                </a:lnTo>
                <a:lnTo>
                  <a:pt x="276503" y="8965233"/>
                </a:lnTo>
                <a:lnTo>
                  <a:pt x="321549" y="8978539"/>
                </a:lnTo>
                <a:lnTo>
                  <a:pt x="368557" y="8986752"/>
                </a:lnTo>
                <a:lnTo>
                  <a:pt x="417213" y="8989559"/>
                </a:lnTo>
                <a:lnTo>
                  <a:pt x="12456463" y="8989559"/>
                </a:lnTo>
                <a:lnTo>
                  <a:pt x="12505111" y="8986752"/>
                </a:lnTo>
                <a:lnTo>
                  <a:pt x="12552112" y="8978539"/>
                </a:lnTo>
                <a:lnTo>
                  <a:pt x="12597154" y="8965233"/>
                </a:lnTo>
                <a:lnTo>
                  <a:pt x="12639922" y="8947148"/>
                </a:lnTo>
                <a:lnTo>
                  <a:pt x="12680104" y="8924597"/>
                </a:lnTo>
                <a:lnTo>
                  <a:pt x="12717387" y="8897893"/>
                </a:lnTo>
                <a:lnTo>
                  <a:pt x="12751456" y="8867350"/>
                </a:lnTo>
                <a:lnTo>
                  <a:pt x="12781999" y="8833281"/>
                </a:lnTo>
                <a:lnTo>
                  <a:pt x="12808703" y="8795998"/>
                </a:lnTo>
                <a:lnTo>
                  <a:pt x="12831254" y="8755816"/>
                </a:lnTo>
                <a:lnTo>
                  <a:pt x="12849339" y="8713048"/>
                </a:lnTo>
                <a:lnTo>
                  <a:pt x="12862645" y="8668006"/>
                </a:lnTo>
                <a:lnTo>
                  <a:pt x="12870858" y="8621005"/>
                </a:lnTo>
                <a:lnTo>
                  <a:pt x="12873665" y="8572357"/>
                </a:lnTo>
                <a:lnTo>
                  <a:pt x="12873665" y="417202"/>
                </a:lnTo>
                <a:lnTo>
                  <a:pt x="12870858" y="368554"/>
                </a:lnTo>
                <a:lnTo>
                  <a:pt x="12862645" y="321552"/>
                </a:lnTo>
                <a:lnTo>
                  <a:pt x="12849339" y="276511"/>
                </a:lnTo>
                <a:lnTo>
                  <a:pt x="12831254" y="233743"/>
                </a:lnTo>
                <a:lnTo>
                  <a:pt x="12808703" y="193561"/>
                </a:lnTo>
                <a:lnTo>
                  <a:pt x="12781999" y="156278"/>
                </a:lnTo>
                <a:lnTo>
                  <a:pt x="12751456" y="122209"/>
                </a:lnTo>
                <a:lnTo>
                  <a:pt x="12717387" y="91666"/>
                </a:lnTo>
                <a:lnTo>
                  <a:pt x="12680104" y="64962"/>
                </a:lnTo>
                <a:lnTo>
                  <a:pt x="12639922" y="42411"/>
                </a:lnTo>
                <a:lnTo>
                  <a:pt x="12597154" y="24326"/>
                </a:lnTo>
                <a:lnTo>
                  <a:pt x="12552112" y="11020"/>
                </a:lnTo>
                <a:lnTo>
                  <a:pt x="12505111" y="2807"/>
                </a:lnTo>
                <a:lnTo>
                  <a:pt x="1245646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8108169" y="1399762"/>
            <a:ext cx="2281716" cy="746651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694941">
              <a:spcBef>
                <a:spcPts val="46"/>
              </a:spcBef>
            </a:pP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Специфи</a:t>
            </a:r>
            <a:r>
              <a:rPr sz="1566" b="1" spc="-10" dirty="0">
                <a:solidFill>
                  <a:srgbClr val="353535"/>
                </a:solidFill>
                <a:latin typeface="Arial"/>
                <a:cs typeface="Arial"/>
              </a:rPr>
              <a:t>ч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еская  </a:t>
            </a: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профилактика</a:t>
            </a:r>
            <a:endParaRPr sz="1566" dirty="0">
              <a:latin typeface="Arial"/>
              <a:cs typeface="Arial"/>
            </a:endParaRPr>
          </a:p>
          <a:p>
            <a:pPr marL="6120" marR="2448">
              <a:lnSpc>
                <a:spcPct val="100699"/>
              </a:lnSpc>
              <a:spcBef>
                <a:spcPts val="528"/>
              </a:spcBef>
              <a:tabLst>
                <a:tab pos="833256" algn="l"/>
              </a:tabLst>
            </a:pPr>
            <a:r>
              <a:rPr lang="ru-RU" sz="1253" spc="5" dirty="0" smtClean="0">
                <a:solidFill>
                  <a:srgbClr val="1F1F1F"/>
                </a:solidFill>
                <a:latin typeface="Arial"/>
                <a:cs typeface="Arial"/>
              </a:rPr>
              <a:t>Вакцинация</a:t>
            </a:r>
            <a:endParaRPr sz="125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08170" y="3133749"/>
            <a:ext cx="2149207" cy="2238020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363230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Медикаментоз</a:t>
            </a:r>
            <a:r>
              <a:rPr sz="1566" b="1" spc="-10" dirty="0">
                <a:solidFill>
                  <a:srgbClr val="353535"/>
                </a:solidFill>
                <a:latin typeface="Arial"/>
                <a:cs typeface="Arial"/>
              </a:rPr>
              <a:t>н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ая  </a:t>
            </a: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профилактика</a:t>
            </a:r>
            <a:endParaRPr sz="1566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1017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для взрослых  интраназальное введение  рекомбинантного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интерферона</a:t>
            </a:r>
            <a:r>
              <a:rPr sz="1253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альфа</a:t>
            </a:r>
            <a:endParaRPr sz="1253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52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для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беременных только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интраназальное введение  рекомбинантного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интерферона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альфа</a:t>
            </a:r>
            <a:r>
              <a:rPr sz="1253" spc="-4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2b</a:t>
            </a:r>
            <a:endParaRPr sz="125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6187" y="1402027"/>
            <a:ext cx="5849039" cy="24683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Меры неспецифической профилактики, направленные</a:t>
            </a:r>
            <a:r>
              <a:rPr sz="1566" b="1" spc="4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b="1" dirty="0">
                <a:solidFill>
                  <a:srgbClr val="353535"/>
                </a:solidFill>
                <a:latin typeface="Arial"/>
                <a:cs typeface="Arial"/>
              </a:rPr>
              <a:t>на:</a:t>
            </a:r>
            <a:endParaRPr sz="1566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76187" y="1730017"/>
            <a:ext cx="1773716" cy="1796570"/>
          </a:xfrm>
          <a:prstGeom prst="rect">
            <a:avLst/>
          </a:prstGeom>
        </p:spPr>
        <p:txBody>
          <a:bodyPr vert="horz" wrap="square" lIns="0" tIns="25706" rIns="0" bIns="0" rtlCol="0">
            <a:spAutoFit/>
          </a:bodyPr>
          <a:lstStyle/>
          <a:p>
            <a:pPr marL="6120">
              <a:spcBef>
                <a:spcPts val="202"/>
              </a:spcBef>
            </a:pPr>
            <a:r>
              <a:rPr sz="1398" b="1" spc="-2" dirty="0">
                <a:solidFill>
                  <a:srgbClr val="006FC0"/>
                </a:solidFill>
                <a:latin typeface="Arial"/>
                <a:cs typeface="Arial"/>
              </a:rPr>
              <a:t>Источник</a:t>
            </a:r>
            <a:r>
              <a:rPr sz="1398" b="1" spc="-5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98" b="1" spc="-2" dirty="0">
                <a:solidFill>
                  <a:srgbClr val="006FC0"/>
                </a:solidFill>
                <a:latin typeface="Arial"/>
                <a:cs typeface="Arial"/>
              </a:rPr>
              <a:t>инфекции</a:t>
            </a:r>
            <a:endParaRPr sz="1398">
              <a:latin typeface="Arial"/>
              <a:cs typeface="Arial"/>
            </a:endParaRPr>
          </a:p>
          <a:p>
            <a:pPr marL="176566" marR="138009" indent="-170752">
              <a:lnSpc>
                <a:spcPct val="100699"/>
              </a:lnSpc>
              <a:spcBef>
                <a:spcPts val="494"/>
              </a:spcBef>
              <a:buClr>
                <a:srgbClr val="006FC0"/>
              </a:buClr>
              <a:buSzPct val="125000"/>
              <a:buChar char="•"/>
              <a:tabLst>
                <a:tab pos="176566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Изоляция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больных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 боксированные  помеще</a:t>
            </a:r>
            <a:r>
              <a:rPr sz="1253" spc="7" dirty="0">
                <a:solidFill>
                  <a:srgbClr val="353535"/>
                </a:solidFill>
                <a:latin typeface="Arial"/>
                <a:cs typeface="Arial"/>
              </a:rPr>
              <a:t>н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ия/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алаты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инфекционного  стационара;</a:t>
            </a:r>
            <a:endParaRPr sz="1253">
              <a:latin typeface="Arial"/>
              <a:cs typeface="Arial"/>
            </a:endParaRPr>
          </a:p>
          <a:p>
            <a:pPr marL="176566" marR="2448" indent="-170752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566" algn="l"/>
                <a:tab pos="176872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Назначение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этиотропной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терапии</a:t>
            </a:r>
            <a:endParaRPr sz="1253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03802" y="1738358"/>
            <a:ext cx="1885108" cy="3739153"/>
          </a:xfrm>
          <a:prstGeom prst="rect">
            <a:avLst/>
          </a:prstGeom>
        </p:spPr>
        <p:txBody>
          <a:bodyPr vert="horz" wrap="square" lIns="0" tIns="25706" rIns="0" bIns="0" rtlCol="0">
            <a:spAutoFit/>
          </a:bodyPr>
          <a:lstStyle/>
          <a:p>
            <a:pPr marL="6120">
              <a:spcBef>
                <a:spcPts val="202"/>
              </a:spcBef>
            </a:pPr>
            <a:r>
              <a:rPr sz="1398" b="1" spc="-7" dirty="0">
                <a:solidFill>
                  <a:srgbClr val="006FC0"/>
                </a:solidFill>
                <a:latin typeface="Arial"/>
                <a:cs typeface="Arial"/>
              </a:rPr>
              <a:t>Mеханизм</a:t>
            </a:r>
            <a:r>
              <a:rPr sz="1398" b="1" spc="-1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98" b="1" spc="-7" dirty="0">
                <a:solidFill>
                  <a:srgbClr val="006FC0"/>
                </a:solidFill>
                <a:latin typeface="Arial"/>
                <a:cs typeface="Arial"/>
              </a:rPr>
              <a:t>передачи</a:t>
            </a:r>
            <a:endParaRPr sz="1398">
              <a:latin typeface="Arial"/>
              <a:cs typeface="Arial"/>
            </a:endParaRPr>
          </a:p>
          <a:p>
            <a:pPr marL="176260" marR="167080" indent="-170446">
              <a:lnSpc>
                <a:spcPct val="100699"/>
              </a:lnSpc>
              <a:spcBef>
                <a:spcPts val="494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Соблюдение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правил  личной</a:t>
            </a:r>
            <a:r>
              <a:rPr sz="1253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гигиены</a:t>
            </a:r>
            <a:endParaRPr sz="1253">
              <a:latin typeface="Arial"/>
              <a:cs typeface="Arial"/>
            </a:endParaRPr>
          </a:p>
          <a:p>
            <a:pPr marL="176260" marR="106490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Использование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одноразовых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медицинских масок,</a:t>
            </a:r>
            <a:r>
              <a:rPr sz="1253" spc="-6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-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использование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СИЗ  для</a:t>
            </a:r>
            <a:r>
              <a:rPr sz="1253" spc="-1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медработников;</a:t>
            </a:r>
            <a:endParaRPr sz="1253">
              <a:latin typeface="Arial"/>
              <a:cs typeface="Arial"/>
            </a:endParaRPr>
          </a:p>
          <a:p>
            <a:pPr marL="176260" marR="334159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Проведение  дезинф</a:t>
            </a:r>
            <a:r>
              <a:rPr sz="1253" spc="7" dirty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кционных  мероприятий;</a:t>
            </a:r>
            <a:endParaRPr sz="1253">
              <a:latin typeface="Arial"/>
              <a:cs typeface="Arial"/>
            </a:endParaRPr>
          </a:p>
          <a:p>
            <a:pPr marL="176260" marR="364148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Утилизация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мед.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отходов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класса</a:t>
            </a:r>
            <a:r>
              <a:rPr sz="1253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В;</a:t>
            </a:r>
            <a:endParaRPr sz="1253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1041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Транспортировка  больных</a:t>
            </a:r>
            <a:r>
              <a:rPr sz="1253" spc="-48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специальным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транспортом</a:t>
            </a:r>
            <a:endParaRPr sz="1253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43745" y="1738358"/>
            <a:ext cx="1799728" cy="3482673"/>
          </a:xfrm>
          <a:prstGeom prst="rect">
            <a:avLst/>
          </a:prstGeom>
        </p:spPr>
        <p:txBody>
          <a:bodyPr vert="horz" wrap="square" lIns="0" tIns="25706" rIns="0" bIns="0" rtlCol="0">
            <a:spAutoFit/>
          </a:bodyPr>
          <a:lstStyle/>
          <a:p>
            <a:pPr marL="6120">
              <a:spcBef>
                <a:spcPts val="202"/>
              </a:spcBef>
            </a:pPr>
            <a:r>
              <a:rPr sz="1398" b="1" spc="-7" dirty="0">
                <a:solidFill>
                  <a:srgbClr val="006FC0"/>
                </a:solidFill>
                <a:latin typeface="Arial"/>
                <a:cs typeface="Arial"/>
              </a:rPr>
              <a:t>Контингент</a:t>
            </a:r>
            <a:endParaRPr sz="1398">
              <a:latin typeface="Arial"/>
              <a:cs typeface="Arial"/>
            </a:endParaRPr>
          </a:p>
          <a:p>
            <a:pPr marL="176260" marR="2448" indent="-170446">
              <a:lnSpc>
                <a:spcPct val="100699"/>
              </a:lnSpc>
              <a:spcBef>
                <a:spcPts val="494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Элиминационная  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терапия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(«промывка»  носа р-ром</a:t>
            </a:r>
            <a:r>
              <a:rPr sz="1253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NaCl)</a:t>
            </a:r>
            <a:endParaRPr sz="1253">
              <a:latin typeface="Arial"/>
              <a:cs typeface="Arial"/>
            </a:endParaRPr>
          </a:p>
          <a:p>
            <a:pPr marL="176260" marR="491446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Местное  ис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ользо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ан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е  лекарств,  обладающих  барьерными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функциями;</a:t>
            </a:r>
            <a:endParaRPr sz="1253">
              <a:latin typeface="Arial"/>
              <a:cs typeface="Arial"/>
            </a:endParaRPr>
          </a:p>
          <a:p>
            <a:pPr marL="176260" marR="421370" indent="-170446">
              <a:lnSpc>
                <a:spcPct val="100699"/>
              </a:lnSpc>
              <a:spcBef>
                <a:spcPts val="1043"/>
              </a:spcBef>
              <a:buClr>
                <a:srgbClr val="006FC0"/>
              </a:buClr>
              <a:buSzPct val="125000"/>
              <a:buChar char="•"/>
              <a:tabLst>
                <a:tab pos="176260" algn="l"/>
                <a:tab pos="176566" algn="l"/>
              </a:tabLst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Св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253" spc="7" dirty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253" spc="2" dirty="0">
                <a:solidFill>
                  <a:srgbClr val="353535"/>
                </a:solidFill>
                <a:latin typeface="Arial"/>
                <a:cs typeface="Arial"/>
              </a:rPr>
              <a:t>времен</a:t>
            </a:r>
            <a:r>
              <a:rPr sz="1253" dirty="0">
                <a:solidFill>
                  <a:srgbClr val="353535"/>
                </a:solidFill>
                <a:latin typeface="Arial"/>
                <a:cs typeface="Arial"/>
              </a:rPr>
              <a:t>ное 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обращение</a:t>
            </a:r>
            <a:endParaRPr sz="1253">
              <a:latin typeface="Arial"/>
              <a:cs typeface="Arial"/>
            </a:endParaRPr>
          </a:p>
          <a:p>
            <a:pPr marL="176260" marR="506441">
              <a:lnSpc>
                <a:spcPct val="100699"/>
              </a:lnSpc>
            </a:pP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253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медицинские  организации  при</a:t>
            </a:r>
            <a:r>
              <a:rPr sz="1253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53" spc="5" dirty="0">
                <a:solidFill>
                  <a:srgbClr val="353535"/>
                </a:solidFill>
                <a:latin typeface="Arial"/>
                <a:cs typeface="Arial"/>
              </a:rPr>
              <a:t>появлении  симптомов</a:t>
            </a:r>
            <a:endParaRPr sz="1253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24817" y="5895293"/>
            <a:ext cx="7362021" cy="0"/>
          </a:xfrm>
          <a:custGeom>
            <a:avLst/>
            <a:gdLst/>
            <a:ahLst/>
            <a:cxnLst/>
            <a:rect l="l" t="t" r="r" b="b"/>
            <a:pathLst>
              <a:path w="15276194">
                <a:moveTo>
                  <a:pt x="0" y="0"/>
                </a:moveTo>
                <a:lnTo>
                  <a:pt x="15275786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 txBox="1"/>
          <p:nvPr/>
        </p:nvSpPr>
        <p:spPr>
          <a:xfrm>
            <a:off x="1606633" y="5988212"/>
            <a:ext cx="7361410" cy="488888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lnSpc>
                <a:spcPct val="100699"/>
              </a:lnSpc>
              <a:spcBef>
                <a:spcPts val="46"/>
              </a:spcBef>
            </a:pP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Мероприятия по предупреждению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завоза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и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распространения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COVID-19 на территории РФ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регламентированы 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Распоряжениями Правительства РФ от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30.01.20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№140-р,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от 31.01.20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№154-р, от 03.02.20 №194-р, от 18.02.20 №338-р  и Постановлениями Главного государственного санитарного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врача </a:t>
            </a:r>
            <a:r>
              <a:rPr sz="1036" spc="5" dirty="0">
                <a:solidFill>
                  <a:srgbClr val="565656"/>
                </a:solidFill>
                <a:latin typeface="Arial"/>
                <a:cs typeface="Arial"/>
              </a:rPr>
              <a:t>РФ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от </a:t>
            </a:r>
            <a:r>
              <a:rPr sz="1036" dirty="0">
                <a:solidFill>
                  <a:srgbClr val="565656"/>
                </a:solidFill>
                <a:latin typeface="Arial"/>
                <a:cs typeface="Arial"/>
              </a:rPr>
              <a:t>24.01.2020 </a:t>
            </a:r>
            <a:r>
              <a:rPr sz="1036" spc="5" dirty="0">
                <a:solidFill>
                  <a:srgbClr val="565656"/>
                </a:solidFill>
                <a:latin typeface="Arial"/>
                <a:cs typeface="Arial"/>
              </a:rPr>
              <a:t>№2, </a:t>
            </a:r>
            <a:r>
              <a:rPr sz="1036" spc="2" dirty="0">
                <a:solidFill>
                  <a:srgbClr val="565656"/>
                </a:solidFill>
                <a:latin typeface="Arial"/>
                <a:cs typeface="Arial"/>
              </a:rPr>
              <a:t>от 31.01.2020</a:t>
            </a:r>
            <a:r>
              <a:rPr sz="1036" spc="3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spc="5" dirty="0">
                <a:solidFill>
                  <a:srgbClr val="565656"/>
                </a:solidFill>
                <a:latin typeface="Arial"/>
                <a:cs typeface="Arial"/>
              </a:rPr>
              <a:t>№3.</a:t>
            </a:r>
            <a:endParaRPr sz="1036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4294967295"/>
          </p:nvPr>
        </p:nvSpPr>
        <p:spPr>
          <a:xfrm>
            <a:off x="1251639" y="0"/>
            <a:ext cx="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146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5643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Kafedra-15\Desktop\IMG-20210110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81" y="0"/>
            <a:ext cx="558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94975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24" y="247650"/>
            <a:ext cx="5672539" cy="636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38" y="1808164"/>
            <a:ext cx="6268662" cy="504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84720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16633"/>
            <a:ext cx="8280919" cy="600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43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Патоморфология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528354"/>
            <a:ext cx="10853057" cy="559090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На основании исследований </a:t>
            </a:r>
            <a:r>
              <a:rPr lang="ru-RU" dirty="0" err="1"/>
              <a:t>аутопсийного</a:t>
            </a:r>
            <a:r>
              <a:rPr lang="ru-RU" dirty="0"/>
              <a:t> материала с учетом клинической</a:t>
            </a:r>
            <a:br>
              <a:rPr lang="ru-RU" dirty="0"/>
            </a:br>
            <a:r>
              <a:rPr lang="ru-RU" dirty="0"/>
              <a:t>картины заболевания можно выделить, как минимум, следующие клинические</a:t>
            </a:r>
            <a:br>
              <a:rPr lang="ru-RU" dirty="0"/>
            </a:br>
            <a:r>
              <a:rPr lang="ru-RU" dirty="0"/>
              <a:t>и морфологические маски COVID-19: сердечную, мозговую, кишечную, почечную,</a:t>
            </a:r>
            <a:br>
              <a:rPr lang="ru-RU" dirty="0"/>
            </a:br>
            <a:r>
              <a:rPr lang="ru-RU" dirty="0"/>
              <a:t>печеночную, диабетическую, тромбоэмболическую (при тромбоэмболии легочной</a:t>
            </a:r>
            <a:br>
              <a:rPr lang="ru-RU" dirty="0"/>
            </a:br>
            <a:r>
              <a:rPr lang="ru-RU" dirty="0"/>
              <a:t>артерии), септическую (при отсутствии бактериального или </a:t>
            </a:r>
            <a:r>
              <a:rPr lang="ru-RU" dirty="0" err="1"/>
              <a:t>микотического</a:t>
            </a:r>
            <a:r>
              <a:rPr lang="ru-RU" dirty="0"/>
              <a:t> сепсиса),</a:t>
            </a:r>
            <a:br>
              <a:rPr lang="ru-RU" dirty="0"/>
            </a:br>
            <a:r>
              <a:rPr lang="ru-RU" dirty="0" err="1"/>
              <a:t>микроангиопатическую</a:t>
            </a:r>
            <a:r>
              <a:rPr lang="ru-RU" dirty="0"/>
              <a:t> (с системной микроангиопатией), кожную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Таким </a:t>
            </a:r>
            <a:r>
              <a:rPr lang="ru-RU" dirty="0"/>
              <a:t>образом, как и при других </a:t>
            </a:r>
            <a:r>
              <a:rPr lang="ru-RU" dirty="0" err="1"/>
              <a:t>коронавирусных</a:t>
            </a:r>
            <a:r>
              <a:rPr lang="ru-RU" dirty="0"/>
              <a:t> инфекциях, а также гриппе</a:t>
            </a:r>
            <a:br>
              <a:rPr lang="ru-RU" dirty="0"/>
            </a:br>
            <a:r>
              <a:rPr lang="ru-RU" dirty="0"/>
              <a:t>А/H1N1 в большинстве наблюдений основным морфологическим субстратом COVID-</a:t>
            </a:r>
            <a:br>
              <a:rPr lang="ru-RU" dirty="0"/>
            </a:br>
            <a:r>
              <a:rPr lang="ru-RU" dirty="0"/>
              <a:t>19 является диффузное альвеолярное повреждение, но, в отличие от них,</a:t>
            </a:r>
            <a:br>
              <a:rPr lang="ru-RU" dirty="0"/>
            </a:br>
            <a:r>
              <a:rPr lang="ru-RU" dirty="0"/>
              <a:t>с одновременным тяжелым поражением сосудистого русла и у ряда больных </a:t>
            </a:r>
            <a:r>
              <a:rPr lang="ru-RU" dirty="0" smtClean="0"/>
              <a:t>различных органов </a:t>
            </a:r>
            <a:r>
              <a:rPr lang="ru-RU" dirty="0"/>
              <a:t>и систем. </a:t>
            </a:r>
            <a:endParaRPr lang="ru-RU" dirty="0" smtClean="0"/>
          </a:p>
          <a:p>
            <a:pPr algn="just"/>
            <a:r>
              <a:rPr lang="ru-RU" dirty="0" smtClean="0"/>
              <a:t>Термин </a:t>
            </a:r>
            <a:r>
              <a:rPr lang="ru-RU" dirty="0"/>
              <a:t>вирусной (интерстициальной) пневмонии, широко</a:t>
            </a:r>
            <a:br>
              <a:rPr lang="ru-RU" dirty="0"/>
            </a:br>
            <a:r>
              <a:rPr lang="ru-RU" dirty="0"/>
              <a:t>используемый в клинике, по сути своей отражает именно развитие диффузного</a:t>
            </a:r>
            <a:br>
              <a:rPr lang="ru-RU" dirty="0"/>
            </a:br>
            <a:r>
              <a:rPr lang="ru-RU" dirty="0"/>
              <a:t>альвеолярного повреждения. В свою очередь, тяжелое диффузное альвеолярное</a:t>
            </a:r>
            <a:br>
              <a:rPr lang="ru-RU" dirty="0"/>
            </a:br>
            <a:r>
              <a:rPr lang="ru-RU" dirty="0"/>
              <a:t>повреждение является синонимом клинического понятия «острый респираторный</a:t>
            </a:r>
            <a:br>
              <a:rPr lang="ru-RU" dirty="0"/>
            </a:br>
            <a:r>
              <a:rPr lang="ru-RU" dirty="0" err="1"/>
              <a:t>дисстресс</a:t>
            </a:r>
            <a:r>
              <a:rPr lang="ru-RU" dirty="0"/>
              <a:t>-синдром» (ОРДС).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49281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Из чего состоит "</a:t>
            </a:r>
            <a:r>
              <a:rPr lang="ru-RU" b="1" dirty="0" err="1"/>
              <a:t>ЭпиВакКорона</a:t>
            </a:r>
            <a:r>
              <a:rPr lang="ru-RU" b="1" dirty="0"/>
              <a:t>"?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Из </a:t>
            </a:r>
            <a:r>
              <a:rPr lang="ru-RU" dirty="0"/>
              <a:t>трех коротких фрагментов белка-шипа </a:t>
            </a:r>
            <a:r>
              <a:rPr lang="ru-RU" dirty="0" err="1"/>
              <a:t>коронавируса</a:t>
            </a:r>
            <a:r>
              <a:rPr lang="ru-RU" dirty="0"/>
              <a:t> SARS-CoV-2, которые прицеплены к белку-носителю. Эти фрагменты называют пептидами, отсюда название вакцины — пептидная. Белок-носитель включает в себя фрагменты </a:t>
            </a:r>
            <a:r>
              <a:rPr lang="ru-RU" dirty="0" err="1"/>
              <a:t>нуклеокапсидного</a:t>
            </a:r>
            <a:r>
              <a:rPr lang="ru-RU" dirty="0"/>
              <a:t> белка, окружающего РНК </a:t>
            </a:r>
            <a:r>
              <a:rPr lang="ru-RU" dirty="0" err="1"/>
              <a:t>коронавируса</a:t>
            </a:r>
            <a:r>
              <a:rPr lang="ru-RU" dirty="0"/>
              <a:t>. В качестве вещества, усиливающего иммунный ответ, — адъюванта — выступает гидроксид алюминия. Также есть вспомогательные соединения и вода. Все составные элементы синтетические</a:t>
            </a:r>
            <a:r>
              <a:rPr lang="ru-RU" dirty="0" smtClean="0"/>
              <a:t>.</a:t>
            </a:r>
          </a:p>
          <a:p>
            <a:r>
              <a:rPr lang="ru-RU" dirty="0"/>
              <a:t>В "</a:t>
            </a:r>
            <a:r>
              <a:rPr lang="ru-RU" dirty="0" err="1"/>
              <a:t>ЭпиВакКороне</a:t>
            </a:r>
            <a:r>
              <a:rPr lang="ru-RU" dirty="0"/>
              <a:t>" нет РНК, ДНК, никаких живых компонентов, консервантов и антибиотиков.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04" y="2060848"/>
            <a:ext cx="355649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20301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76673"/>
            <a:ext cx="8280920" cy="564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2561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Пептидная вакцина помогает вырабатывать антитела в крови, нейтрализующие </a:t>
            </a:r>
            <a:r>
              <a:rPr lang="ru-RU" sz="2800" dirty="0" err="1"/>
              <a:t>коронавирус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2334695"/>
            <a:ext cx="4038600" cy="305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495800" cy="499715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результате </a:t>
            </a:r>
            <a:r>
              <a:rPr lang="ru-RU" dirty="0"/>
              <a:t>прививки белок-носитель доставляет все три пептида в человеческий В-лимфоцит. Они активируют его, и начинают вырабатываться защитные антитела — иммуноглобулины. Каждый В-</a:t>
            </a:r>
            <a:r>
              <a:rPr lang="ru-RU" dirty="0" err="1"/>
              <a:t>эпитоп</a:t>
            </a:r>
            <a:r>
              <a:rPr lang="ru-RU" dirty="0"/>
              <a:t> отвечает за синтез уникального иммуноглобулина. Первыми образуются антитела класса M (</a:t>
            </a:r>
            <a:r>
              <a:rPr lang="ru-RU" dirty="0" err="1"/>
              <a:t>IgM</a:t>
            </a:r>
            <a:r>
              <a:rPr lang="ru-RU" dirty="0"/>
              <a:t>), </a:t>
            </a:r>
            <a:r>
              <a:rPr lang="ru-RU" dirty="0" err="1"/>
              <a:t>IgG</a:t>
            </a:r>
            <a:r>
              <a:rPr lang="ru-RU" dirty="0"/>
              <a:t> — потом, но они дольше всех остаются в крови, свидетельствуя об иммунитете.</a:t>
            </a:r>
          </a:p>
          <a:p>
            <a:r>
              <a:rPr lang="ru-RU" dirty="0"/>
              <a:t>В "Векторе" подтверждают, что антитела, возникающие от прививки, специфичны к белку-шипу </a:t>
            </a:r>
            <a:r>
              <a:rPr lang="ru-RU" dirty="0" err="1"/>
              <a:t>коронавируса</a:t>
            </a:r>
            <a:r>
              <a:rPr lang="ru-RU" dirty="0"/>
              <a:t>. Сыворотки крови от иммунизированных добровольцев проявляют вируснейтрализующую активность. Это означает, что антитела способны не только узнавать </a:t>
            </a:r>
            <a:r>
              <a:rPr lang="ru-RU" dirty="0" err="1"/>
              <a:t>коронавирус</a:t>
            </a:r>
            <a:r>
              <a:rPr lang="ru-RU" dirty="0"/>
              <a:t>, но и уничтожать его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3224275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1843881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Противопоказаниями для вакцинации от </a:t>
            </a:r>
            <a:r>
              <a:rPr lang="ru-RU" dirty="0" err="1"/>
              <a:t>коронавируса</a:t>
            </a:r>
            <a:r>
              <a:rPr lang="ru-RU" dirty="0"/>
              <a:t> препаратом </a:t>
            </a:r>
            <a:r>
              <a:rPr lang="ru-RU" dirty="0">
                <a:hlinkClick r:id="rId3"/>
              </a:rPr>
              <a:t>"</a:t>
            </a:r>
            <a:r>
              <a:rPr lang="ru-RU" dirty="0" err="1">
                <a:hlinkClick r:id="rId3"/>
              </a:rPr>
              <a:t>ЭпиВакКорона</a:t>
            </a:r>
            <a:r>
              <a:rPr lang="ru-RU">
                <a:hlinkClick r:id="rId3"/>
              </a:rPr>
              <a:t>"</a:t>
            </a:r>
            <a:r>
              <a:rPr lang="ru-RU"/>
              <a:t> являются только тяжелые формы аллергических реакций и гиперчувствительность к компонентам вакцины</a:t>
            </a:r>
          </a:p>
        </p:txBody>
      </p:sp>
    </p:spTree>
    <p:extLst>
      <p:ext uri="{BB962C8B-B14F-4D97-AF65-F5344CB8AC3E}">
        <p14:creationId xmlns:p14="http://schemas.microsoft.com/office/powerpoint/2010/main" val="426518673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28" y="295275"/>
            <a:ext cx="560156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98" y="1866900"/>
            <a:ext cx="6306752" cy="421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95707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6" y="323850"/>
            <a:ext cx="11015854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19110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Другие вакцины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8537"/>
            <a:ext cx="10515600" cy="481842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Вакцина на основе пептидных антигенов («</a:t>
            </a:r>
            <a:r>
              <a:rPr lang="ru-RU" b="1" dirty="0" err="1">
                <a:solidFill>
                  <a:srgbClr val="C00000"/>
                </a:solidFill>
              </a:rPr>
              <a:t>ЭпиВакКорона</a:t>
            </a:r>
            <a:r>
              <a:rPr lang="ru-RU" dirty="0"/>
              <a:t>») представляет собой</a:t>
            </a:r>
            <a:br>
              <a:rPr lang="ru-RU" dirty="0"/>
            </a:br>
            <a:r>
              <a:rPr lang="ru-RU" dirty="0"/>
              <a:t>химически синтезированные пептидные антигены белка S вируса SARS-CoV-2,</a:t>
            </a:r>
            <a:br>
              <a:rPr lang="ru-RU" dirty="0"/>
            </a:br>
            <a:r>
              <a:rPr lang="ru-RU" dirty="0"/>
              <a:t>конъюгированные с белком-носителем и адсорбированные на </a:t>
            </a:r>
            <a:r>
              <a:rPr lang="ru-RU" dirty="0" smtClean="0"/>
              <a:t>алюминий-содержащем адъюванте </a:t>
            </a:r>
            <a:r>
              <a:rPr lang="ru-RU" dirty="0"/>
              <a:t>(алюминия гидроксиде). Вакцина хранится при температуре от +2 до +8 °C.</a:t>
            </a:r>
            <a:br>
              <a:rPr lang="ru-RU" dirty="0"/>
            </a:br>
            <a:r>
              <a:rPr lang="ru-RU" dirty="0"/>
              <a:t>Вакцину не замораживать! Вакцину вводят двукратно с интервалом 21 день в дозе</a:t>
            </a:r>
            <a:br>
              <a:rPr lang="ru-RU" dirty="0"/>
            </a:br>
            <a:r>
              <a:rPr lang="ru-RU" dirty="0"/>
              <a:t>0,5 мл внутримышечно в верхнюю треть наружной поверхности плеча</a:t>
            </a:r>
            <a:r>
              <a:rPr lang="ru-RU" dirty="0" smtClean="0"/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Инактивированная вакцина («</a:t>
            </a:r>
            <a:r>
              <a:rPr lang="ru-RU" b="1" dirty="0" err="1">
                <a:solidFill>
                  <a:srgbClr val="C00000"/>
                </a:solidFill>
              </a:rPr>
              <a:t>КовиВак</a:t>
            </a:r>
            <a:r>
              <a:rPr lang="ru-RU" dirty="0"/>
              <a:t>») представляет собой очищенную</a:t>
            </a:r>
            <a:br>
              <a:rPr lang="ru-RU" dirty="0"/>
            </a:br>
            <a:r>
              <a:rPr lang="ru-RU" dirty="0"/>
              <a:t>концентрированную суспензию </a:t>
            </a:r>
            <a:r>
              <a:rPr lang="ru-RU" dirty="0" err="1"/>
              <a:t>коронавируса</a:t>
            </a:r>
            <a:r>
              <a:rPr lang="ru-RU" dirty="0"/>
              <a:t> SARS-CoV-2 штамм «AYDAR-1»,</a:t>
            </a:r>
            <a:br>
              <a:rPr lang="ru-RU" dirty="0"/>
            </a:br>
            <a:r>
              <a:rPr lang="ru-RU" dirty="0"/>
              <a:t>полученного путем репродукции в перевиваемой культуре клеток </a:t>
            </a:r>
            <a:r>
              <a:rPr lang="ru-RU" dirty="0" err="1"/>
              <a:t>Vero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инактивированного бета-</a:t>
            </a:r>
            <a:r>
              <a:rPr lang="ru-RU" dirty="0" err="1"/>
              <a:t>пропиолактоном</a:t>
            </a:r>
            <a:r>
              <a:rPr lang="ru-RU" dirty="0"/>
              <a:t>. Вакцина хранится при температуре от +2 </a:t>
            </a:r>
            <a:r>
              <a:rPr lang="ru-RU" dirty="0" smtClean="0"/>
              <a:t>до +8 </a:t>
            </a:r>
            <a:r>
              <a:rPr lang="ru-RU" dirty="0"/>
              <a:t>°C. Вакцину не замораживать! Вакцину вводят двукратно с интервалом 14 </a:t>
            </a:r>
            <a:r>
              <a:rPr lang="ru-RU" dirty="0" smtClean="0"/>
              <a:t>дней в </a:t>
            </a:r>
            <a:r>
              <a:rPr lang="ru-RU" dirty="0"/>
              <a:t>дозе 0,5 мл внутримышечно в верхнюю треть наружной поверхности плеча.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71094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62" y="234520"/>
            <a:ext cx="5185884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pc="7" dirty="0"/>
              <a:t>Профилактика распространения  </a:t>
            </a:r>
            <a:r>
              <a:rPr spc="7" dirty="0">
                <a:solidFill>
                  <a:srgbClr val="1F1F1F"/>
                </a:solidFill>
              </a:rPr>
              <a:t>COVID-19 </a:t>
            </a:r>
            <a:r>
              <a:rPr spc="10" dirty="0">
                <a:solidFill>
                  <a:srgbClr val="1F1F1F"/>
                </a:solidFill>
              </a:rPr>
              <a:t>в медицинских</a:t>
            </a:r>
            <a:r>
              <a:rPr spc="-19" dirty="0">
                <a:solidFill>
                  <a:srgbClr val="1F1F1F"/>
                </a:solidFill>
              </a:rPr>
              <a:t> </a:t>
            </a:r>
            <a:r>
              <a:rPr spc="7" dirty="0">
                <a:solidFill>
                  <a:srgbClr val="1F1F1F"/>
                </a:solidFill>
              </a:rPr>
              <a:t>организациях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00954" y="1282595"/>
            <a:ext cx="4592198" cy="4523954"/>
          </a:xfrm>
          <a:custGeom>
            <a:avLst/>
            <a:gdLst/>
            <a:ahLst/>
            <a:cxnLst/>
            <a:rect l="l" t="t" r="r" b="b"/>
            <a:pathLst>
              <a:path w="9528810" h="9387205">
                <a:moveTo>
                  <a:pt x="9093057" y="0"/>
                </a:moveTo>
                <a:lnTo>
                  <a:pt x="435655" y="0"/>
                </a:lnTo>
                <a:lnTo>
                  <a:pt x="388184" y="2556"/>
                </a:lnTo>
                <a:lnTo>
                  <a:pt x="342194" y="10049"/>
                </a:lnTo>
                <a:lnTo>
                  <a:pt x="297951" y="22212"/>
                </a:lnTo>
                <a:lnTo>
                  <a:pt x="255720" y="38779"/>
                </a:lnTo>
                <a:lnTo>
                  <a:pt x="215768" y="59485"/>
                </a:lnTo>
                <a:lnTo>
                  <a:pt x="178359" y="84063"/>
                </a:lnTo>
                <a:lnTo>
                  <a:pt x="143760" y="112248"/>
                </a:lnTo>
                <a:lnTo>
                  <a:pt x="112236" y="143774"/>
                </a:lnTo>
                <a:lnTo>
                  <a:pt x="84054" y="178374"/>
                </a:lnTo>
                <a:lnTo>
                  <a:pt x="59478" y="215783"/>
                </a:lnTo>
                <a:lnTo>
                  <a:pt x="38774" y="255735"/>
                </a:lnTo>
                <a:lnTo>
                  <a:pt x="22209" y="297964"/>
                </a:lnTo>
                <a:lnTo>
                  <a:pt x="10047" y="342205"/>
                </a:lnTo>
                <a:lnTo>
                  <a:pt x="2556" y="388190"/>
                </a:lnTo>
                <a:lnTo>
                  <a:pt x="0" y="435655"/>
                </a:lnTo>
                <a:lnTo>
                  <a:pt x="0" y="8951392"/>
                </a:lnTo>
                <a:lnTo>
                  <a:pt x="2556" y="8998857"/>
                </a:lnTo>
                <a:lnTo>
                  <a:pt x="10047" y="9044842"/>
                </a:lnTo>
                <a:lnTo>
                  <a:pt x="22209" y="9089083"/>
                </a:lnTo>
                <a:lnTo>
                  <a:pt x="38774" y="9131312"/>
                </a:lnTo>
                <a:lnTo>
                  <a:pt x="59478" y="9171264"/>
                </a:lnTo>
                <a:lnTo>
                  <a:pt x="84054" y="9208673"/>
                </a:lnTo>
                <a:lnTo>
                  <a:pt x="112236" y="9243273"/>
                </a:lnTo>
                <a:lnTo>
                  <a:pt x="143760" y="9274799"/>
                </a:lnTo>
                <a:lnTo>
                  <a:pt x="178359" y="9302984"/>
                </a:lnTo>
                <a:lnTo>
                  <a:pt x="215768" y="9327562"/>
                </a:lnTo>
                <a:lnTo>
                  <a:pt x="255720" y="9348268"/>
                </a:lnTo>
                <a:lnTo>
                  <a:pt x="297951" y="9364835"/>
                </a:lnTo>
                <a:lnTo>
                  <a:pt x="342194" y="9376998"/>
                </a:lnTo>
                <a:lnTo>
                  <a:pt x="388184" y="9384491"/>
                </a:lnTo>
                <a:lnTo>
                  <a:pt x="435655" y="9387047"/>
                </a:lnTo>
                <a:lnTo>
                  <a:pt x="9093057" y="9387047"/>
                </a:lnTo>
                <a:lnTo>
                  <a:pt x="9140522" y="9384491"/>
                </a:lnTo>
                <a:lnTo>
                  <a:pt x="9186508" y="9376998"/>
                </a:lnTo>
                <a:lnTo>
                  <a:pt x="9230748" y="9364835"/>
                </a:lnTo>
                <a:lnTo>
                  <a:pt x="9272977" y="9348268"/>
                </a:lnTo>
                <a:lnTo>
                  <a:pt x="9312929" y="9327562"/>
                </a:lnTo>
                <a:lnTo>
                  <a:pt x="9350338" y="9302984"/>
                </a:lnTo>
                <a:lnTo>
                  <a:pt x="9384939" y="9274799"/>
                </a:lnTo>
                <a:lnTo>
                  <a:pt x="9416464" y="9243273"/>
                </a:lnTo>
                <a:lnTo>
                  <a:pt x="9444649" y="9208673"/>
                </a:lnTo>
                <a:lnTo>
                  <a:pt x="9469227" y="9171264"/>
                </a:lnTo>
                <a:lnTo>
                  <a:pt x="9489933" y="9131312"/>
                </a:lnTo>
                <a:lnTo>
                  <a:pt x="9506500" y="9089083"/>
                </a:lnTo>
                <a:lnTo>
                  <a:pt x="9518663" y="9044842"/>
                </a:lnTo>
                <a:lnTo>
                  <a:pt x="9526156" y="8998857"/>
                </a:lnTo>
                <a:lnTo>
                  <a:pt x="9528713" y="8951392"/>
                </a:lnTo>
                <a:lnTo>
                  <a:pt x="9528713" y="435655"/>
                </a:lnTo>
                <a:lnTo>
                  <a:pt x="9526156" y="388190"/>
                </a:lnTo>
                <a:lnTo>
                  <a:pt x="9518663" y="342205"/>
                </a:lnTo>
                <a:lnTo>
                  <a:pt x="9506500" y="297964"/>
                </a:lnTo>
                <a:lnTo>
                  <a:pt x="9489933" y="255735"/>
                </a:lnTo>
                <a:lnTo>
                  <a:pt x="9469227" y="215783"/>
                </a:lnTo>
                <a:lnTo>
                  <a:pt x="9444649" y="178374"/>
                </a:lnTo>
                <a:lnTo>
                  <a:pt x="9416464" y="143774"/>
                </a:lnTo>
                <a:lnTo>
                  <a:pt x="9384939" y="112248"/>
                </a:lnTo>
                <a:lnTo>
                  <a:pt x="9350338" y="84063"/>
                </a:lnTo>
                <a:lnTo>
                  <a:pt x="9312929" y="59485"/>
                </a:lnTo>
                <a:lnTo>
                  <a:pt x="9272977" y="38779"/>
                </a:lnTo>
                <a:lnTo>
                  <a:pt x="9230748" y="22212"/>
                </a:lnTo>
                <a:lnTo>
                  <a:pt x="9186508" y="10049"/>
                </a:lnTo>
                <a:lnTo>
                  <a:pt x="9140522" y="2556"/>
                </a:lnTo>
                <a:lnTo>
                  <a:pt x="909305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/>
          <p:nvPr/>
        </p:nvSpPr>
        <p:spPr>
          <a:xfrm>
            <a:off x="1776187" y="1466333"/>
            <a:ext cx="3900277" cy="4201289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dirty="0">
                <a:solidFill>
                  <a:srgbClr val="006FC0"/>
                </a:solidFill>
                <a:latin typeface="Arial"/>
                <a:cs typeface="Arial"/>
              </a:rPr>
              <a:t>Транспортировка</a:t>
            </a:r>
            <a:r>
              <a:rPr sz="1735" b="1" spc="7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735" b="1" dirty="0">
                <a:solidFill>
                  <a:srgbClr val="006FC0"/>
                </a:solidFill>
                <a:latin typeface="Arial"/>
                <a:cs typeface="Arial"/>
              </a:rPr>
              <a:t>пациента</a:t>
            </a:r>
            <a:endParaRPr sz="1735">
              <a:latin typeface="Arial"/>
              <a:cs typeface="Arial"/>
            </a:endParaRPr>
          </a:p>
          <a:p>
            <a:pPr marL="176566" marR="373022" indent="-170752">
              <a:lnSpc>
                <a:spcPct val="99600"/>
              </a:lnSpc>
              <a:spcBef>
                <a:spcPts val="496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Пациентов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подозрением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или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подтверждённым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r>
              <a:rPr sz="1398" spc="-5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необходимо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госпитализировать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инфекционный  стационар, доставка осуществляется  специализированным</a:t>
            </a:r>
            <a:r>
              <a:rPr sz="1398" spc="-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транспортом</a:t>
            </a:r>
            <a:endParaRPr sz="1398">
              <a:latin typeface="Arial"/>
              <a:cs typeface="Arial"/>
            </a:endParaRPr>
          </a:p>
          <a:p>
            <a:pPr marL="176566" marR="343033" indent="-170752">
              <a:lnSpc>
                <a:spcPts val="1672"/>
              </a:lnSpc>
              <a:spcBef>
                <a:spcPts val="1096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Персонал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водитель, контактирующие</a:t>
            </a:r>
            <a:r>
              <a:rPr sz="1398" spc="-8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 больными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COVID-19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(при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подозрении на  инфекцию) должны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быть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обеспечены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средствами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индивидуальной</a:t>
            </a:r>
            <a:r>
              <a:rPr sz="1398" spc="-5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защиты:</a:t>
            </a:r>
            <a:endParaRPr sz="1398">
              <a:latin typeface="Arial"/>
              <a:cs typeface="Arial"/>
            </a:endParaRPr>
          </a:p>
          <a:p>
            <a:pPr marL="323755" lvl="1" indent="-156675">
              <a:spcBef>
                <a:spcPts val="140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шапочки,</a:t>
            </a:r>
            <a:endParaRPr sz="1205">
              <a:latin typeface="Arial"/>
              <a:cs typeface="Arial"/>
            </a:endParaRPr>
          </a:p>
          <a:p>
            <a:pPr marL="323755" lvl="1" indent="-156675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противочумные (хирургические)</a:t>
            </a:r>
            <a:r>
              <a:rPr sz="1205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халаты,</a:t>
            </a:r>
            <a:endParaRPr sz="1205">
              <a:latin typeface="Arial"/>
              <a:cs typeface="Arial"/>
            </a:endParaRPr>
          </a:p>
          <a:p>
            <a:pPr marL="323755" lvl="1" indent="-156675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респираторы (класса FFP2 и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выше),</a:t>
            </a:r>
            <a:endParaRPr sz="1205">
              <a:latin typeface="Arial"/>
              <a:cs typeface="Arial"/>
            </a:endParaRPr>
          </a:p>
          <a:p>
            <a:pPr marL="323755" lvl="1" indent="-156675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защитные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очки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экраны</a:t>
            </a:r>
            <a:endParaRPr sz="1205">
              <a:latin typeface="Arial"/>
              <a:cs typeface="Arial"/>
            </a:endParaRPr>
          </a:p>
          <a:p>
            <a:pPr marL="176566" marR="2448" indent="-170752">
              <a:lnSpc>
                <a:spcPct val="99600"/>
              </a:lnSpc>
              <a:spcBef>
                <a:spcPts val="1067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Транспорт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предметы, использованные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при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транспортировании, обеззараживаются на  территории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мед.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организации на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специально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оборудованной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площадке со стоком и</a:t>
            </a:r>
            <a:r>
              <a:rPr sz="1398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ямой</a:t>
            </a:r>
            <a:endParaRPr sz="1398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401325" y="3061515"/>
            <a:ext cx="1322024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157</a:t>
            </a:fld>
            <a:endParaRPr spc="5" dirty="0"/>
          </a:p>
        </p:txBody>
      </p:sp>
      <p:sp>
        <p:nvSpPr>
          <p:cNvPr id="8" name="object 8"/>
          <p:cNvSpPr txBox="1"/>
          <p:nvPr/>
        </p:nvSpPr>
        <p:spPr>
          <a:xfrm>
            <a:off x="6330269" y="1466333"/>
            <a:ext cx="4041660" cy="4374734"/>
          </a:xfrm>
          <a:prstGeom prst="rect">
            <a:avLst/>
          </a:prstGeom>
        </p:spPr>
        <p:txBody>
          <a:bodyPr vert="horz" wrap="square" lIns="0" tIns="25093" rIns="0" bIns="0" rtlCol="0">
            <a:spAutoFit/>
          </a:bodyPr>
          <a:lstStyle/>
          <a:p>
            <a:pPr marL="6120">
              <a:spcBef>
                <a:spcPts val="197"/>
              </a:spcBef>
            </a:pPr>
            <a:r>
              <a:rPr sz="1735" b="1" spc="-2" dirty="0">
                <a:solidFill>
                  <a:srgbClr val="006FC0"/>
                </a:solidFill>
                <a:latin typeface="Arial"/>
                <a:cs typeface="Arial"/>
              </a:rPr>
              <a:t>Дезинфицирование</a:t>
            </a:r>
            <a:endParaRPr sz="1735">
              <a:latin typeface="Arial"/>
              <a:cs typeface="Arial"/>
            </a:endParaRPr>
          </a:p>
          <a:p>
            <a:pPr marL="176260" marR="2448" indent="-170446">
              <a:lnSpc>
                <a:spcPct val="99600"/>
              </a:lnSpc>
              <a:spcBef>
                <a:spcPts val="496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Профилактическая дезинфекция начинается  немедленно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при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возникновении угрозы  заболевания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прекращаются через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5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дней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ликвидации угрозы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заноса</a:t>
            </a:r>
            <a:r>
              <a:rPr sz="1398" spc="-6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возбудителя,  включает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398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себя:</a:t>
            </a:r>
            <a:endParaRPr sz="1398">
              <a:latin typeface="Arial"/>
              <a:cs typeface="Arial"/>
            </a:endParaRPr>
          </a:p>
          <a:p>
            <a:pPr marL="398114" lvl="1" indent="-156675">
              <a:spcBef>
                <a:spcPts val="573"/>
              </a:spcBef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меры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гигиены,</a:t>
            </a:r>
            <a:endParaRPr sz="1205">
              <a:latin typeface="Arial"/>
              <a:cs typeface="Arial"/>
            </a:endParaRPr>
          </a:p>
          <a:p>
            <a:pPr marL="398114" marR="723093" lvl="1" indent="-156675">
              <a:lnSpc>
                <a:spcPct val="101099"/>
              </a:lnSpc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частое мытье рук с мылом или протирку  их кожными антисептиками,</a:t>
            </a:r>
            <a:endParaRPr sz="1205">
              <a:latin typeface="Arial"/>
              <a:cs typeface="Arial"/>
            </a:endParaRPr>
          </a:p>
          <a:p>
            <a:pPr marL="398114" lvl="1" indent="-156675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регулярное проветривание</a:t>
            </a:r>
            <a:r>
              <a:rPr sz="1205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помещений,</a:t>
            </a:r>
            <a:endParaRPr sz="1205">
              <a:latin typeface="Arial"/>
              <a:cs typeface="Arial"/>
            </a:endParaRPr>
          </a:p>
          <a:p>
            <a:pPr marL="398114" lvl="1" indent="-156675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98420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проведение влажной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уборки.</a:t>
            </a:r>
            <a:endParaRPr sz="1205">
              <a:latin typeface="Arial"/>
              <a:cs typeface="Arial"/>
            </a:endParaRPr>
          </a:p>
          <a:p>
            <a:pPr marL="176260" marR="216653" indent="-170446">
              <a:lnSpc>
                <a:spcPts val="1672"/>
              </a:lnSpc>
              <a:spcBef>
                <a:spcPts val="643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кладовой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одежда больного хранится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индивидуальных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мешках,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сложенных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398" spc="-6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баки  или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полиэтиленовые</a:t>
            </a:r>
            <a:r>
              <a:rPr sz="1398" spc="-2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мешки</a:t>
            </a:r>
            <a:endParaRPr sz="1398">
              <a:latin typeface="Arial"/>
              <a:cs typeface="Arial"/>
            </a:endParaRPr>
          </a:p>
          <a:p>
            <a:pPr marL="176260" marR="332629" indent="-170446">
              <a:lnSpc>
                <a:spcPct val="99600"/>
              </a:lnSpc>
              <a:spcBef>
                <a:spcPts val="985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Медицинские отходы,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т.ч. биологические  выделения пациентов,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утилизируются в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соответствии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санитарно-  эпидемиологическими требованиями,  применяемыми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отходам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класса</a:t>
            </a:r>
            <a:r>
              <a:rPr sz="1398" spc="-48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endParaRPr sz="139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25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62" y="238846"/>
            <a:ext cx="4903730" cy="623588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pc="7" dirty="0"/>
              <a:t>Профилактика</a:t>
            </a:r>
          </a:p>
          <a:p>
            <a:pPr marL="6120">
              <a:lnSpc>
                <a:spcPts val="2371"/>
              </a:lnSpc>
            </a:pPr>
            <a:r>
              <a:rPr spc="7" dirty="0">
                <a:solidFill>
                  <a:srgbClr val="1F1F1F"/>
                </a:solidFill>
              </a:rPr>
              <a:t>COVID-19 у медицинских</a:t>
            </a:r>
            <a:r>
              <a:rPr spc="5" dirty="0">
                <a:solidFill>
                  <a:srgbClr val="1F1F1F"/>
                </a:solidFill>
              </a:rPr>
              <a:t> </a:t>
            </a:r>
            <a:r>
              <a:rPr spc="7" dirty="0">
                <a:solidFill>
                  <a:srgbClr val="1F1F1F"/>
                </a:solidFill>
              </a:rPr>
              <a:t>работников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6095669" y="1372740"/>
            <a:ext cx="4447754" cy="4875270"/>
          </a:xfrm>
          <a:custGeom>
            <a:avLst/>
            <a:gdLst/>
            <a:ahLst/>
            <a:cxnLst/>
            <a:rect l="l" t="t" r="r" b="b"/>
            <a:pathLst>
              <a:path w="9229090" h="10116185">
                <a:moveTo>
                  <a:pt x="8800558" y="0"/>
                </a:moveTo>
                <a:lnTo>
                  <a:pt x="428319" y="0"/>
                </a:lnTo>
                <a:lnTo>
                  <a:pt x="381647" y="2513"/>
                </a:lnTo>
                <a:lnTo>
                  <a:pt x="336431" y="9878"/>
                </a:lnTo>
                <a:lnTo>
                  <a:pt x="292932" y="21834"/>
                </a:lnTo>
                <a:lnTo>
                  <a:pt x="251412" y="38120"/>
                </a:lnTo>
                <a:lnTo>
                  <a:pt x="212132" y="58475"/>
                </a:lnTo>
                <a:lnTo>
                  <a:pt x="175354" y="82637"/>
                </a:lnTo>
                <a:lnTo>
                  <a:pt x="141337" y="110345"/>
                </a:lnTo>
                <a:lnTo>
                  <a:pt x="110345" y="141337"/>
                </a:lnTo>
                <a:lnTo>
                  <a:pt x="82637" y="175354"/>
                </a:lnTo>
                <a:lnTo>
                  <a:pt x="58475" y="212132"/>
                </a:lnTo>
                <a:lnTo>
                  <a:pt x="38120" y="251412"/>
                </a:lnTo>
                <a:lnTo>
                  <a:pt x="21834" y="292932"/>
                </a:lnTo>
                <a:lnTo>
                  <a:pt x="9878" y="336431"/>
                </a:lnTo>
                <a:lnTo>
                  <a:pt x="2513" y="381647"/>
                </a:lnTo>
                <a:lnTo>
                  <a:pt x="0" y="428319"/>
                </a:lnTo>
                <a:lnTo>
                  <a:pt x="0" y="9687685"/>
                </a:lnTo>
                <a:lnTo>
                  <a:pt x="2513" y="9734358"/>
                </a:lnTo>
                <a:lnTo>
                  <a:pt x="9878" y="9779574"/>
                </a:lnTo>
                <a:lnTo>
                  <a:pt x="21834" y="9823072"/>
                </a:lnTo>
                <a:lnTo>
                  <a:pt x="38120" y="9864592"/>
                </a:lnTo>
                <a:lnTo>
                  <a:pt x="58475" y="9903872"/>
                </a:lnTo>
                <a:lnTo>
                  <a:pt x="82637" y="9940651"/>
                </a:lnTo>
                <a:lnTo>
                  <a:pt x="110345" y="9974667"/>
                </a:lnTo>
                <a:lnTo>
                  <a:pt x="141337" y="10005660"/>
                </a:lnTo>
                <a:lnTo>
                  <a:pt x="175354" y="10033368"/>
                </a:lnTo>
                <a:lnTo>
                  <a:pt x="212132" y="10057530"/>
                </a:lnTo>
                <a:lnTo>
                  <a:pt x="251412" y="10077884"/>
                </a:lnTo>
                <a:lnTo>
                  <a:pt x="292932" y="10094170"/>
                </a:lnTo>
                <a:lnTo>
                  <a:pt x="336431" y="10106127"/>
                </a:lnTo>
                <a:lnTo>
                  <a:pt x="381647" y="10113492"/>
                </a:lnTo>
                <a:lnTo>
                  <a:pt x="428319" y="10116005"/>
                </a:lnTo>
                <a:lnTo>
                  <a:pt x="8800558" y="10116005"/>
                </a:lnTo>
                <a:lnTo>
                  <a:pt x="8847230" y="10113492"/>
                </a:lnTo>
                <a:lnTo>
                  <a:pt x="8892446" y="10106127"/>
                </a:lnTo>
                <a:lnTo>
                  <a:pt x="8935945" y="10094170"/>
                </a:lnTo>
                <a:lnTo>
                  <a:pt x="8977465" y="10077884"/>
                </a:lnTo>
                <a:lnTo>
                  <a:pt x="9016744" y="10057530"/>
                </a:lnTo>
                <a:lnTo>
                  <a:pt x="9053523" y="10033368"/>
                </a:lnTo>
                <a:lnTo>
                  <a:pt x="9087540" y="10005660"/>
                </a:lnTo>
                <a:lnTo>
                  <a:pt x="9118532" y="9974667"/>
                </a:lnTo>
                <a:lnTo>
                  <a:pt x="9146240" y="9940651"/>
                </a:lnTo>
                <a:lnTo>
                  <a:pt x="9170402" y="9903872"/>
                </a:lnTo>
                <a:lnTo>
                  <a:pt x="9190757" y="9864592"/>
                </a:lnTo>
                <a:lnTo>
                  <a:pt x="9207043" y="9823072"/>
                </a:lnTo>
                <a:lnTo>
                  <a:pt x="9218999" y="9779574"/>
                </a:lnTo>
                <a:lnTo>
                  <a:pt x="9226364" y="9734358"/>
                </a:lnTo>
                <a:lnTo>
                  <a:pt x="9228877" y="9687685"/>
                </a:lnTo>
                <a:lnTo>
                  <a:pt x="9228877" y="428319"/>
                </a:lnTo>
                <a:lnTo>
                  <a:pt x="9226364" y="381647"/>
                </a:lnTo>
                <a:lnTo>
                  <a:pt x="9218999" y="336431"/>
                </a:lnTo>
                <a:lnTo>
                  <a:pt x="9207043" y="292932"/>
                </a:lnTo>
                <a:lnTo>
                  <a:pt x="9190757" y="251412"/>
                </a:lnTo>
                <a:lnTo>
                  <a:pt x="9170402" y="212132"/>
                </a:lnTo>
                <a:lnTo>
                  <a:pt x="9146240" y="175354"/>
                </a:lnTo>
                <a:lnTo>
                  <a:pt x="9118532" y="141337"/>
                </a:lnTo>
                <a:lnTo>
                  <a:pt x="9087540" y="110345"/>
                </a:lnTo>
                <a:lnTo>
                  <a:pt x="9053523" y="82637"/>
                </a:lnTo>
                <a:lnTo>
                  <a:pt x="9016744" y="58475"/>
                </a:lnTo>
                <a:lnTo>
                  <a:pt x="8977465" y="38120"/>
                </a:lnTo>
                <a:lnTo>
                  <a:pt x="8935945" y="21834"/>
                </a:lnTo>
                <a:lnTo>
                  <a:pt x="8892446" y="9878"/>
                </a:lnTo>
                <a:lnTo>
                  <a:pt x="8847230" y="2513"/>
                </a:lnTo>
                <a:lnTo>
                  <a:pt x="8800558" y="0"/>
                </a:lnTo>
                <a:close/>
              </a:path>
            </a:pathLst>
          </a:custGeom>
          <a:solidFill>
            <a:srgbClr val="DFE3FD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 txBox="1">
            <a:spLocks noGrp="1"/>
          </p:cNvSpPr>
          <p:nvPr>
            <p:ph sz="half" idx="2"/>
          </p:nvPr>
        </p:nvSpPr>
        <p:spPr>
          <a:xfrm>
            <a:off x="1332412" y="1619793"/>
            <a:ext cx="4245428" cy="4090558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176566" marR="452890" indent="-170752">
              <a:lnSpc>
                <a:spcPts val="1672"/>
              </a:lnSpc>
              <a:spcBef>
                <a:spcPts val="104"/>
              </a:spcBef>
              <a:buClr>
                <a:srgbClr val="006FC0"/>
              </a:buClr>
              <a:buSzPct val="124137"/>
              <a:tabLst>
                <a:tab pos="176566" algn="l"/>
                <a:tab pos="176872" algn="l"/>
              </a:tabLst>
            </a:pPr>
            <a:r>
              <a:rPr spc="-5" dirty="0"/>
              <a:t>Следует проводить </a:t>
            </a:r>
            <a:r>
              <a:rPr spc="-7" dirty="0"/>
              <a:t>ежедневные  </a:t>
            </a:r>
            <a:r>
              <a:rPr spc="-5" dirty="0"/>
              <a:t>осмотры </a:t>
            </a:r>
            <a:r>
              <a:rPr spc="-2" dirty="0"/>
              <a:t>медицинских </a:t>
            </a:r>
            <a:r>
              <a:rPr spc="-5" dirty="0"/>
              <a:t>работников  </a:t>
            </a:r>
            <a:r>
              <a:rPr spc="-2" dirty="0"/>
              <a:t>с </a:t>
            </a:r>
            <a:r>
              <a:rPr spc="-5" dirty="0"/>
              <a:t>проведением термометрии </a:t>
            </a:r>
            <a:r>
              <a:rPr spc="-2" dirty="0"/>
              <a:t>2</a:t>
            </a:r>
            <a:r>
              <a:rPr spc="-63" dirty="0"/>
              <a:t> </a:t>
            </a:r>
            <a:r>
              <a:rPr spc="-7" dirty="0" err="1" smtClean="0"/>
              <a:t>раза</a:t>
            </a:r>
            <a:r>
              <a:rPr lang="en-US" dirty="0"/>
              <a:t> </a:t>
            </a:r>
            <a:r>
              <a:rPr spc="-2" dirty="0" smtClean="0"/>
              <a:t>в </a:t>
            </a:r>
            <a:r>
              <a:rPr spc="-5" dirty="0"/>
              <a:t>день на протяжении </a:t>
            </a:r>
            <a:r>
              <a:rPr spc="-5" dirty="0" err="1"/>
              <a:t>всего</a:t>
            </a:r>
            <a:r>
              <a:rPr spc="-48" dirty="0"/>
              <a:t> </a:t>
            </a:r>
            <a:r>
              <a:rPr spc="-5" dirty="0" err="1" smtClean="0"/>
              <a:t>периода</a:t>
            </a:r>
            <a:r>
              <a:rPr lang="en-US" spc="-5" dirty="0" smtClean="0"/>
              <a:t> </a:t>
            </a:r>
            <a:r>
              <a:rPr spc="-5" dirty="0" err="1" smtClean="0"/>
              <a:t>ухода</a:t>
            </a:r>
            <a:r>
              <a:rPr spc="-5" dirty="0" smtClean="0"/>
              <a:t> </a:t>
            </a:r>
            <a:r>
              <a:rPr spc="-5" dirty="0"/>
              <a:t>за пациентами </a:t>
            </a:r>
            <a:r>
              <a:rPr spc="-2" dirty="0"/>
              <a:t>с</a:t>
            </a:r>
            <a:r>
              <a:rPr spc="-34" dirty="0"/>
              <a:t> </a:t>
            </a:r>
            <a:r>
              <a:rPr spc="-5" dirty="0" smtClean="0"/>
              <a:t>COVID-19</a:t>
            </a:r>
            <a:r>
              <a:rPr lang="en-US" spc="-5" dirty="0" smtClean="0"/>
              <a:t> </a:t>
            </a:r>
            <a:r>
              <a:rPr spc="-2" dirty="0" smtClean="0"/>
              <a:t>и </a:t>
            </a:r>
            <a:r>
              <a:rPr spc="-2" dirty="0"/>
              <a:t>в </a:t>
            </a:r>
            <a:r>
              <a:rPr spc="-5" dirty="0"/>
              <a:t>течение 14 дней </a:t>
            </a:r>
            <a:r>
              <a:rPr spc="-2" dirty="0"/>
              <a:t>после</a:t>
            </a:r>
            <a:r>
              <a:rPr spc="-67" dirty="0"/>
              <a:t> </a:t>
            </a:r>
            <a:r>
              <a:rPr spc="-2" dirty="0"/>
              <a:t>последнего  </a:t>
            </a:r>
            <a:r>
              <a:rPr spc="-5" dirty="0"/>
              <a:t>контакта </a:t>
            </a:r>
            <a:r>
              <a:rPr spc="-2" dirty="0"/>
              <a:t>с</a:t>
            </a:r>
            <a:r>
              <a:rPr spc="-14" dirty="0"/>
              <a:t> </a:t>
            </a:r>
            <a:r>
              <a:rPr spc="-7" dirty="0"/>
              <a:t>больным</a:t>
            </a:r>
          </a:p>
          <a:p>
            <a:pPr marL="176566" marR="2448" indent="-170752">
              <a:lnSpc>
                <a:spcPct val="99600"/>
              </a:lnSpc>
              <a:spcBef>
                <a:spcPts val="988"/>
              </a:spcBef>
              <a:buClr>
                <a:srgbClr val="006FC0"/>
              </a:buClr>
              <a:buSzPct val="124137"/>
              <a:tabLst>
                <a:tab pos="176566" algn="l"/>
                <a:tab pos="176872" algn="l"/>
              </a:tabLst>
            </a:pPr>
            <a:r>
              <a:rPr spc="-5" dirty="0">
                <a:solidFill>
                  <a:srgbClr val="1F1F1F"/>
                </a:solidFill>
              </a:rPr>
              <a:t>Медицинский персонал,</a:t>
            </a:r>
            <a:r>
              <a:rPr spc="-60" dirty="0">
                <a:solidFill>
                  <a:srgbClr val="1F1F1F"/>
                </a:solidFill>
              </a:rPr>
              <a:t> </a:t>
            </a:r>
            <a:r>
              <a:rPr spc="-5" dirty="0">
                <a:solidFill>
                  <a:srgbClr val="1F1F1F"/>
                </a:solidFill>
              </a:rPr>
              <a:t>контактирующий  </a:t>
            </a:r>
            <a:r>
              <a:rPr spc="-2" dirty="0">
                <a:solidFill>
                  <a:srgbClr val="1F1F1F"/>
                </a:solidFill>
              </a:rPr>
              <a:t>с </a:t>
            </a:r>
            <a:r>
              <a:rPr spc="-5" dirty="0">
                <a:solidFill>
                  <a:srgbClr val="1F1F1F"/>
                </a:solidFill>
              </a:rPr>
              <a:t>пациентами </a:t>
            </a:r>
            <a:r>
              <a:rPr spc="-2" dirty="0">
                <a:solidFill>
                  <a:srgbClr val="1F1F1F"/>
                </a:solidFill>
              </a:rPr>
              <a:t>с </a:t>
            </a:r>
            <a:r>
              <a:rPr spc="-5" dirty="0">
                <a:solidFill>
                  <a:srgbClr val="1F1F1F"/>
                </a:solidFill>
              </a:rPr>
              <a:t>COVID-19 </a:t>
            </a:r>
            <a:r>
              <a:rPr spc="-2" dirty="0">
                <a:solidFill>
                  <a:srgbClr val="1F1F1F"/>
                </a:solidFill>
              </a:rPr>
              <a:t>и при  </a:t>
            </a:r>
            <a:r>
              <a:rPr spc="-5" dirty="0">
                <a:solidFill>
                  <a:srgbClr val="1F1F1F"/>
                </a:solidFill>
              </a:rPr>
              <a:t>подозрении на </a:t>
            </a:r>
            <a:r>
              <a:rPr spc="-7" dirty="0">
                <a:solidFill>
                  <a:srgbClr val="1F1F1F"/>
                </a:solidFill>
              </a:rPr>
              <a:t>данное заболевание,  </a:t>
            </a:r>
            <a:r>
              <a:rPr spc="-5" dirty="0">
                <a:solidFill>
                  <a:srgbClr val="1F1F1F"/>
                </a:solidFill>
              </a:rPr>
              <a:t>должен </a:t>
            </a:r>
            <a:r>
              <a:rPr spc="-2" dirty="0">
                <a:solidFill>
                  <a:srgbClr val="1F1F1F"/>
                </a:solidFill>
              </a:rPr>
              <a:t>быть </a:t>
            </a:r>
            <a:r>
              <a:rPr spc="-5" dirty="0">
                <a:solidFill>
                  <a:srgbClr val="1F1F1F"/>
                </a:solidFill>
              </a:rPr>
              <a:t>обеспечен </a:t>
            </a:r>
            <a:r>
              <a:rPr spc="-2" dirty="0">
                <a:solidFill>
                  <a:srgbClr val="1F1F1F"/>
                </a:solidFill>
              </a:rPr>
              <a:t>средствами  </a:t>
            </a:r>
            <a:r>
              <a:rPr spc="-5" dirty="0">
                <a:solidFill>
                  <a:srgbClr val="1F1F1F"/>
                </a:solidFill>
              </a:rPr>
              <a:t>индивидуальной</a:t>
            </a:r>
            <a:r>
              <a:rPr spc="-22" dirty="0">
                <a:solidFill>
                  <a:srgbClr val="1F1F1F"/>
                </a:solidFill>
              </a:rPr>
              <a:t> </a:t>
            </a:r>
            <a:r>
              <a:rPr spc="-7" dirty="0">
                <a:solidFill>
                  <a:srgbClr val="1F1F1F"/>
                </a:solidFill>
              </a:rPr>
              <a:t>защиты</a:t>
            </a:r>
            <a:endParaRPr dirty="0"/>
          </a:p>
          <a:p>
            <a:pPr marL="323755" lvl="1" indent="-156675">
              <a:lnSpc>
                <a:spcPct val="100000"/>
              </a:lnSpc>
              <a:spcBef>
                <a:spcPts val="491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шапочки,</a:t>
            </a:r>
            <a:endParaRPr sz="1205" dirty="0">
              <a:latin typeface="Arial"/>
              <a:cs typeface="Arial"/>
            </a:endParaRPr>
          </a:p>
          <a:p>
            <a:pPr marL="323755" lvl="1" indent="-156675">
              <a:lnSpc>
                <a:spcPct val="100000"/>
              </a:lnSpc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противочумные (хирургические)</a:t>
            </a:r>
            <a:r>
              <a:rPr sz="1205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халаты,</a:t>
            </a:r>
            <a:endParaRPr sz="1205" dirty="0">
              <a:latin typeface="Arial"/>
              <a:cs typeface="Arial"/>
            </a:endParaRPr>
          </a:p>
          <a:p>
            <a:pPr marL="323755" lvl="1" indent="-156675">
              <a:lnSpc>
                <a:spcPct val="100000"/>
              </a:lnSpc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респираторы (класса FFP2 и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выше),</a:t>
            </a:r>
            <a:endParaRPr sz="1205" dirty="0">
              <a:latin typeface="Arial"/>
              <a:cs typeface="Arial"/>
            </a:endParaRPr>
          </a:p>
          <a:p>
            <a:pPr marL="323755" lvl="1" indent="-156675">
              <a:lnSpc>
                <a:spcPct val="100000"/>
              </a:lnSpc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324061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защитные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очки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или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экраны</a:t>
            </a:r>
            <a:endParaRPr sz="1205" dirty="0">
              <a:latin typeface="Arial"/>
              <a:cs typeface="Arial"/>
            </a:endParaRPr>
          </a:p>
          <a:p>
            <a:pPr marL="176566" marR="62119" indent="-170752">
              <a:lnSpc>
                <a:spcPts val="1672"/>
              </a:lnSpc>
              <a:spcBef>
                <a:spcPts val="831"/>
              </a:spcBef>
              <a:buClr>
                <a:srgbClr val="006FC0"/>
              </a:buClr>
              <a:buSzPct val="124137"/>
              <a:tabLst>
                <a:tab pos="176566" algn="l"/>
                <a:tab pos="176872" algn="l"/>
              </a:tabLst>
            </a:pPr>
            <a:r>
              <a:rPr spc="-5" dirty="0">
                <a:solidFill>
                  <a:srgbClr val="1F1F1F"/>
                </a:solidFill>
              </a:rPr>
              <a:t>Для </a:t>
            </a:r>
            <a:r>
              <a:rPr spc="-2" dirty="0">
                <a:solidFill>
                  <a:srgbClr val="1F1F1F"/>
                </a:solidFill>
              </a:rPr>
              <a:t>медицинских </a:t>
            </a:r>
            <a:r>
              <a:rPr spc="-5" dirty="0">
                <a:solidFill>
                  <a:srgbClr val="1F1F1F"/>
                </a:solidFill>
              </a:rPr>
              <a:t>работников, занятых</a:t>
            </a:r>
            <a:r>
              <a:rPr spc="-55" dirty="0">
                <a:solidFill>
                  <a:srgbClr val="1F1F1F"/>
                </a:solidFill>
              </a:rPr>
              <a:t> </a:t>
            </a:r>
            <a:r>
              <a:rPr spc="-2" dirty="0">
                <a:solidFill>
                  <a:srgbClr val="1F1F1F"/>
                </a:solidFill>
              </a:rPr>
              <a:t>в  сборе и </a:t>
            </a:r>
            <a:r>
              <a:rPr spc="-5" dirty="0">
                <a:solidFill>
                  <a:srgbClr val="1F1F1F"/>
                </a:solidFill>
              </a:rPr>
              <a:t>удалении </a:t>
            </a:r>
            <a:r>
              <a:rPr spc="-2" dirty="0">
                <a:solidFill>
                  <a:srgbClr val="1F1F1F"/>
                </a:solidFill>
              </a:rPr>
              <a:t>медицинских </a:t>
            </a:r>
            <a:r>
              <a:rPr spc="-5" dirty="0">
                <a:solidFill>
                  <a:srgbClr val="1F1F1F"/>
                </a:solidFill>
              </a:rPr>
              <a:t>отходов  </a:t>
            </a:r>
            <a:r>
              <a:rPr spc="-2" dirty="0">
                <a:solidFill>
                  <a:srgbClr val="1F1F1F"/>
                </a:solidFill>
              </a:rPr>
              <a:t>класса В, </a:t>
            </a:r>
            <a:r>
              <a:rPr spc="-5" dirty="0">
                <a:solidFill>
                  <a:srgbClr val="1F1F1F"/>
                </a:solidFill>
              </a:rPr>
              <a:t>необходима </a:t>
            </a:r>
            <a:r>
              <a:rPr spc="-7" dirty="0">
                <a:solidFill>
                  <a:srgbClr val="1F1F1F"/>
                </a:solidFill>
              </a:rPr>
              <a:t>защита органов  </a:t>
            </a:r>
            <a:r>
              <a:rPr spc="-5" dirty="0">
                <a:solidFill>
                  <a:srgbClr val="1F1F1F"/>
                </a:solidFill>
              </a:rPr>
              <a:t>дыхания </a:t>
            </a:r>
            <a:r>
              <a:rPr spc="-2" dirty="0">
                <a:solidFill>
                  <a:srgbClr val="1F1F1F"/>
                </a:solidFill>
              </a:rPr>
              <a:t>с </a:t>
            </a:r>
            <a:r>
              <a:rPr spc="-5" dirty="0">
                <a:solidFill>
                  <a:srgbClr val="1F1F1F"/>
                </a:solidFill>
              </a:rPr>
              <a:t>помощью</a:t>
            </a:r>
            <a:r>
              <a:rPr spc="-24" dirty="0">
                <a:solidFill>
                  <a:srgbClr val="1F1F1F"/>
                </a:solidFill>
              </a:rPr>
              <a:t> </a:t>
            </a:r>
            <a:r>
              <a:rPr spc="-5" dirty="0">
                <a:solidFill>
                  <a:srgbClr val="1F1F1F"/>
                </a:solidFill>
              </a:rPr>
              <a:t>респиратора</a:t>
            </a:r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401325" y="3061515"/>
            <a:ext cx="1322024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158</a:t>
            </a:fld>
            <a:endParaRPr spc="5" dirty="0"/>
          </a:p>
        </p:txBody>
      </p:sp>
      <p:sp>
        <p:nvSpPr>
          <p:cNvPr id="8" name="object 8"/>
          <p:cNvSpPr txBox="1"/>
          <p:nvPr/>
        </p:nvSpPr>
        <p:spPr>
          <a:xfrm>
            <a:off x="5982789" y="1468587"/>
            <a:ext cx="4560531" cy="4494451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176260" marR="2448" indent="-170446">
              <a:lnSpc>
                <a:spcPts val="1672"/>
              </a:lnSpc>
              <a:spcBef>
                <a:spcPts val="104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Не прикасаться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глазам, носу, рту, руками,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 том числе в</a:t>
            </a:r>
            <a:r>
              <a:rPr sz="1398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перчатках</a:t>
            </a:r>
            <a:endParaRPr sz="1398" dirty="0">
              <a:latin typeface="Arial"/>
              <a:cs typeface="Arial"/>
            </a:endParaRPr>
          </a:p>
          <a:p>
            <a:pPr marL="176260" marR="110468" indent="-170446" algn="just">
              <a:lnSpc>
                <a:spcPts val="1672"/>
              </a:lnSpc>
              <a:spcBef>
                <a:spcPts val="1041"/>
              </a:spcBef>
              <a:buClr>
                <a:srgbClr val="006FC0"/>
              </a:buClr>
              <a:buSzPct val="124137"/>
              <a:buChar char="•"/>
              <a:tabLst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При попадании биологического материала,  содержащего возбудитель SARS-CoV-19</a:t>
            </a:r>
            <a:r>
              <a:rPr sz="1398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на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слизистые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оболочки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или кожные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покровы:</a:t>
            </a:r>
            <a:endParaRPr sz="1398" dirty="0">
              <a:latin typeface="Arial"/>
              <a:cs typeface="Arial"/>
            </a:endParaRPr>
          </a:p>
          <a:p>
            <a:pPr marL="330181" marR="178096" lvl="1" indent="-156675">
              <a:lnSpc>
                <a:spcPct val="101099"/>
              </a:lnSpc>
              <a:spcBef>
                <a:spcPts val="622"/>
              </a:spcBef>
              <a:buClr>
                <a:srgbClr val="006FC0"/>
              </a:buClr>
              <a:buFont typeface="Wingdings"/>
              <a:buChar char=""/>
              <a:tabLst>
                <a:tab pos="330487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руки обрабатывают спиртсодержащим кожным  антисептиком или спиртом, если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лицо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не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было 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защищено, то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его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протирают тампоном,  смоченным </a:t>
            </a:r>
            <a:r>
              <a:rPr sz="1205" spc="7" dirty="0">
                <a:solidFill>
                  <a:srgbClr val="353535"/>
                </a:solidFill>
                <a:latin typeface="Arial"/>
                <a:cs typeface="Arial"/>
              </a:rPr>
              <a:t>70%-м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этиловым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спиртом;</a:t>
            </a:r>
            <a:endParaRPr sz="1205" dirty="0">
              <a:latin typeface="Arial"/>
              <a:cs typeface="Arial"/>
            </a:endParaRPr>
          </a:p>
          <a:p>
            <a:pPr marL="330181" marR="185746" lvl="1" indent="-156675">
              <a:lnSpc>
                <a:spcPct val="101099"/>
              </a:lnSpc>
              <a:buClr>
                <a:srgbClr val="006FC0"/>
              </a:buClr>
              <a:buFont typeface="Wingdings"/>
              <a:buChar char=""/>
              <a:tabLst>
                <a:tab pos="330487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слизистые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оболочки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рта и горла ополаскивают  70%-м этиловым спиртом, в глаза и нос  закапывают 2%-й раствор борной</a:t>
            </a:r>
            <a:r>
              <a:rPr sz="1205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кислоты.</a:t>
            </a:r>
            <a:endParaRPr sz="1205" dirty="0">
              <a:latin typeface="Arial"/>
              <a:cs typeface="Arial"/>
            </a:endParaRPr>
          </a:p>
          <a:p>
            <a:pPr marL="176260" marR="73748" indent="-170446">
              <a:lnSpc>
                <a:spcPct val="99600"/>
              </a:lnSpc>
              <a:spcBef>
                <a:spcPts val="1195"/>
              </a:spcBef>
              <a:buClr>
                <a:srgbClr val="006FC0"/>
              </a:buClr>
              <a:buSzPct val="124137"/>
              <a:buChar char="•"/>
              <a:tabLst>
                <a:tab pos="176260" algn="l"/>
                <a:tab pos="176566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Гигиеническую обработку рук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использованием спиртосодержащих</a:t>
            </a:r>
            <a:r>
              <a:rPr sz="1398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кожных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антисептиков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следует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проводить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  каждого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контакта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кожными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покровами  больного (потенциального больного), его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слизистыми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оболочками, выделениями,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повязками 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предметами ухода,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а также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объектами, находящимися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непосредственной близости от</a:t>
            </a:r>
            <a:r>
              <a:rPr sz="1398" spc="-4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больного</a:t>
            </a:r>
            <a:endParaRPr sz="1398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78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62" y="238846"/>
            <a:ext cx="3472149" cy="623588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pc="7" dirty="0"/>
              <a:t>Профилактика</a:t>
            </a:r>
          </a:p>
          <a:p>
            <a:pPr marL="6120">
              <a:lnSpc>
                <a:spcPts val="2371"/>
              </a:lnSpc>
            </a:pPr>
            <a:r>
              <a:rPr spc="7" dirty="0">
                <a:solidFill>
                  <a:srgbClr val="1F1F1F"/>
                </a:solidFill>
              </a:rPr>
              <a:t>Проведение</a:t>
            </a:r>
            <a:r>
              <a:rPr spc="10" dirty="0">
                <a:solidFill>
                  <a:srgbClr val="1F1F1F"/>
                </a:solidFill>
              </a:rPr>
              <a:t> </a:t>
            </a:r>
            <a:r>
              <a:rPr spc="7" dirty="0">
                <a:solidFill>
                  <a:srgbClr val="1F1F1F"/>
                </a:solidFill>
              </a:rPr>
              <a:t>дезинфекции</a:t>
            </a: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3779092" cy="0"/>
          </a:xfrm>
          <a:custGeom>
            <a:avLst/>
            <a:gdLst/>
            <a:ahLst/>
            <a:cxnLst/>
            <a:rect l="l" t="t" r="r" b="b"/>
            <a:pathLst>
              <a:path w="7841615">
                <a:moveTo>
                  <a:pt x="0" y="0"/>
                </a:moveTo>
                <a:lnTo>
                  <a:pt x="7841107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32771" y="3414286"/>
            <a:ext cx="3509178" cy="3038513"/>
          </a:xfrm>
          <a:custGeom>
            <a:avLst/>
            <a:gdLst/>
            <a:ahLst/>
            <a:cxnLst/>
            <a:rect l="l" t="t" r="r" b="b"/>
            <a:pathLst>
              <a:path w="7281545" h="6304915">
                <a:moveTo>
                  <a:pt x="6988708" y="0"/>
                </a:moveTo>
                <a:lnTo>
                  <a:pt x="292603" y="0"/>
                </a:lnTo>
                <a:lnTo>
                  <a:pt x="245142" y="3829"/>
                </a:lnTo>
                <a:lnTo>
                  <a:pt x="200119" y="14917"/>
                </a:lnTo>
                <a:lnTo>
                  <a:pt x="158136" y="32660"/>
                </a:lnTo>
                <a:lnTo>
                  <a:pt x="119796" y="56457"/>
                </a:lnTo>
                <a:lnTo>
                  <a:pt x="85702" y="85704"/>
                </a:lnTo>
                <a:lnTo>
                  <a:pt x="56456" y="119799"/>
                </a:lnTo>
                <a:lnTo>
                  <a:pt x="32660" y="158140"/>
                </a:lnTo>
                <a:lnTo>
                  <a:pt x="14917" y="200124"/>
                </a:lnTo>
                <a:lnTo>
                  <a:pt x="3829" y="245150"/>
                </a:lnTo>
                <a:lnTo>
                  <a:pt x="0" y="292614"/>
                </a:lnTo>
                <a:lnTo>
                  <a:pt x="0" y="6012180"/>
                </a:lnTo>
                <a:lnTo>
                  <a:pt x="3829" y="6059644"/>
                </a:lnTo>
                <a:lnTo>
                  <a:pt x="14917" y="6104670"/>
                </a:lnTo>
                <a:lnTo>
                  <a:pt x="32660" y="6146654"/>
                </a:lnTo>
                <a:lnTo>
                  <a:pt x="56456" y="6184995"/>
                </a:lnTo>
                <a:lnTo>
                  <a:pt x="85702" y="6219091"/>
                </a:lnTo>
                <a:lnTo>
                  <a:pt x="119796" y="6248338"/>
                </a:lnTo>
                <a:lnTo>
                  <a:pt x="158136" y="6272134"/>
                </a:lnTo>
                <a:lnTo>
                  <a:pt x="200119" y="6289877"/>
                </a:lnTo>
                <a:lnTo>
                  <a:pt x="245142" y="6300965"/>
                </a:lnTo>
                <a:lnTo>
                  <a:pt x="292603" y="6304795"/>
                </a:lnTo>
                <a:lnTo>
                  <a:pt x="6988708" y="6304795"/>
                </a:lnTo>
                <a:lnTo>
                  <a:pt x="7036172" y="6300965"/>
                </a:lnTo>
                <a:lnTo>
                  <a:pt x="7081198" y="6289877"/>
                </a:lnTo>
                <a:lnTo>
                  <a:pt x="7123182" y="6272134"/>
                </a:lnTo>
                <a:lnTo>
                  <a:pt x="7161523" y="6248338"/>
                </a:lnTo>
                <a:lnTo>
                  <a:pt x="7195619" y="6219091"/>
                </a:lnTo>
                <a:lnTo>
                  <a:pt x="7224866" y="6184995"/>
                </a:lnTo>
                <a:lnTo>
                  <a:pt x="7248662" y="6146654"/>
                </a:lnTo>
                <a:lnTo>
                  <a:pt x="7266405" y="6104670"/>
                </a:lnTo>
                <a:lnTo>
                  <a:pt x="7277493" y="6059644"/>
                </a:lnTo>
                <a:lnTo>
                  <a:pt x="7281323" y="6012180"/>
                </a:lnTo>
                <a:lnTo>
                  <a:pt x="7281323" y="292614"/>
                </a:lnTo>
                <a:lnTo>
                  <a:pt x="7277493" y="245150"/>
                </a:lnTo>
                <a:lnTo>
                  <a:pt x="7266405" y="200124"/>
                </a:lnTo>
                <a:lnTo>
                  <a:pt x="7248662" y="158140"/>
                </a:lnTo>
                <a:lnTo>
                  <a:pt x="7224866" y="119799"/>
                </a:lnTo>
                <a:lnTo>
                  <a:pt x="7195619" y="85704"/>
                </a:lnTo>
                <a:lnTo>
                  <a:pt x="7161523" y="56457"/>
                </a:lnTo>
                <a:lnTo>
                  <a:pt x="7123182" y="32660"/>
                </a:lnTo>
                <a:lnTo>
                  <a:pt x="7081198" y="14917"/>
                </a:lnTo>
                <a:lnTo>
                  <a:pt x="7036172" y="3829"/>
                </a:lnTo>
                <a:lnTo>
                  <a:pt x="6988708" y="0"/>
                </a:lnTo>
                <a:close/>
              </a:path>
            </a:pathLst>
          </a:custGeom>
          <a:solidFill>
            <a:srgbClr val="F1F1F1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5956472" y="1635224"/>
            <a:ext cx="4368800" cy="4439186"/>
          </a:xfrm>
          <a:custGeom>
            <a:avLst/>
            <a:gdLst/>
            <a:ahLst/>
            <a:cxnLst/>
            <a:rect l="l" t="t" r="r" b="b"/>
            <a:pathLst>
              <a:path w="9065260" h="9211310">
                <a:moveTo>
                  <a:pt x="8644451" y="0"/>
                </a:moveTo>
                <a:lnTo>
                  <a:pt x="420755" y="0"/>
                </a:lnTo>
                <a:lnTo>
                  <a:pt x="371674" y="2829"/>
                </a:lnTo>
                <a:lnTo>
                  <a:pt x="324259" y="11109"/>
                </a:lnTo>
                <a:lnTo>
                  <a:pt x="278826" y="24522"/>
                </a:lnTo>
                <a:lnTo>
                  <a:pt x="235689" y="42754"/>
                </a:lnTo>
                <a:lnTo>
                  <a:pt x="195164" y="65490"/>
                </a:lnTo>
                <a:lnTo>
                  <a:pt x="157567" y="92414"/>
                </a:lnTo>
                <a:lnTo>
                  <a:pt x="123212" y="123212"/>
                </a:lnTo>
                <a:lnTo>
                  <a:pt x="92414" y="157567"/>
                </a:lnTo>
                <a:lnTo>
                  <a:pt x="65490" y="195164"/>
                </a:lnTo>
                <a:lnTo>
                  <a:pt x="42754" y="235689"/>
                </a:lnTo>
                <a:lnTo>
                  <a:pt x="24522" y="278826"/>
                </a:lnTo>
                <a:lnTo>
                  <a:pt x="11109" y="324259"/>
                </a:lnTo>
                <a:lnTo>
                  <a:pt x="2829" y="371674"/>
                </a:lnTo>
                <a:lnTo>
                  <a:pt x="0" y="420755"/>
                </a:lnTo>
                <a:lnTo>
                  <a:pt x="0" y="8790242"/>
                </a:lnTo>
                <a:lnTo>
                  <a:pt x="2829" y="8839323"/>
                </a:lnTo>
                <a:lnTo>
                  <a:pt x="11109" y="8886738"/>
                </a:lnTo>
                <a:lnTo>
                  <a:pt x="24522" y="8932171"/>
                </a:lnTo>
                <a:lnTo>
                  <a:pt x="42754" y="8975308"/>
                </a:lnTo>
                <a:lnTo>
                  <a:pt x="65490" y="9015833"/>
                </a:lnTo>
                <a:lnTo>
                  <a:pt x="92414" y="9053430"/>
                </a:lnTo>
                <a:lnTo>
                  <a:pt x="123212" y="9087785"/>
                </a:lnTo>
                <a:lnTo>
                  <a:pt x="157567" y="9118582"/>
                </a:lnTo>
                <a:lnTo>
                  <a:pt x="195164" y="9145507"/>
                </a:lnTo>
                <a:lnTo>
                  <a:pt x="235689" y="9168243"/>
                </a:lnTo>
                <a:lnTo>
                  <a:pt x="278826" y="9186475"/>
                </a:lnTo>
                <a:lnTo>
                  <a:pt x="324259" y="9199888"/>
                </a:lnTo>
                <a:lnTo>
                  <a:pt x="371674" y="9208168"/>
                </a:lnTo>
                <a:lnTo>
                  <a:pt x="420755" y="9210997"/>
                </a:lnTo>
                <a:lnTo>
                  <a:pt x="8644451" y="9210997"/>
                </a:lnTo>
                <a:lnTo>
                  <a:pt x="8693531" y="9208168"/>
                </a:lnTo>
                <a:lnTo>
                  <a:pt x="8740946" y="9199888"/>
                </a:lnTo>
                <a:lnTo>
                  <a:pt x="8786380" y="9186475"/>
                </a:lnTo>
                <a:lnTo>
                  <a:pt x="8829516" y="9168243"/>
                </a:lnTo>
                <a:lnTo>
                  <a:pt x="8870041" y="9145507"/>
                </a:lnTo>
                <a:lnTo>
                  <a:pt x="8907639" y="9118582"/>
                </a:lnTo>
                <a:lnTo>
                  <a:pt x="8941994" y="9087785"/>
                </a:lnTo>
                <a:lnTo>
                  <a:pt x="8972791" y="9053430"/>
                </a:lnTo>
                <a:lnTo>
                  <a:pt x="8999715" y="9015833"/>
                </a:lnTo>
                <a:lnTo>
                  <a:pt x="9022451" y="8975308"/>
                </a:lnTo>
                <a:lnTo>
                  <a:pt x="9040683" y="8932171"/>
                </a:lnTo>
                <a:lnTo>
                  <a:pt x="9054097" y="8886738"/>
                </a:lnTo>
                <a:lnTo>
                  <a:pt x="9062376" y="8839323"/>
                </a:lnTo>
                <a:lnTo>
                  <a:pt x="9065206" y="8790242"/>
                </a:lnTo>
                <a:lnTo>
                  <a:pt x="9065206" y="420755"/>
                </a:lnTo>
                <a:lnTo>
                  <a:pt x="9062376" y="371674"/>
                </a:lnTo>
                <a:lnTo>
                  <a:pt x="9054097" y="324259"/>
                </a:lnTo>
                <a:lnTo>
                  <a:pt x="9040683" y="278826"/>
                </a:lnTo>
                <a:lnTo>
                  <a:pt x="9022451" y="235689"/>
                </a:lnTo>
                <a:lnTo>
                  <a:pt x="8999715" y="195164"/>
                </a:lnTo>
                <a:lnTo>
                  <a:pt x="8972791" y="157567"/>
                </a:lnTo>
                <a:lnTo>
                  <a:pt x="8941994" y="123212"/>
                </a:lnTo>
                <a:lnTo>
                  <a:pt x="8907639" y="92414"/>
                </a:lnTo>
                <a:lnTo>
                  <a:pt x="8870041" y="65490"/>
                </a:lnTo>
                <a:lnTo>
                  <a:pt x="8829516" y="42754"/>
                </a:lnTo>
                <a:lnTo>
                  <a:pt x="8786380" y="24522"/>
                </a:lnTo>
                <a:lnTo>
                  <a:pt x="8740946" y="11109"/>
                </a:lnTo>
                <a:lnTo>
                  <a:pt x="8693531" y="2829"/>
                </a:lnTo>
                <a:lnTo>
                  <a:pt x="8644451" y="0"/>
                </a:lnTo>
                <a:close/>
              </a:path>
            </a:pathLst>
          </a:custGeom>
          <a:solidFill>
            <a:srgbClr val="DFE3FD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830418" y="1468587"/>
            <a:ext cx="3264053" cy="4894752"/>
          </a:xfrm>
          <a:prstGeom prst="rect">
            <a:avLst/>
          </a:prstGeom>
        </p:spPr>
        <p:txBody>
          <a:bodyPr vert="horz" wrap="square" lIns="0" tIns="13159" rIns="0" bIns="0" rtlCol="0">
            <a:spAutoFit/>
          </a:bodyPr>
          <a:lstStyle/>
          <a:p>
            <a:pPr marL="6120" marR="561216">
              <a:lnSpc>
                <a:spcPts val="1672"/>
              </a:lnSpc>
              <a:spcBef>
                <a:spcPts val="104"/>
              </a:spcBef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Проводят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текущую и  заключительную</a:t>
            </a:r>
            <a:r>
              <a:rPr sz="1398" b="1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дезинфекцию</a:t>
            </a:r>
            <a:endParaRPr sz="1398">
              <a:latin typeface="Arial"/>
              <a:cs typeface="Arial"/>
            </a:endParaRPr>
          </a:p>
          <a:p>
            <a:pPr marL="6120" marR="658832">
              <a:lnSpc>
                <a:spcPts val="1672"/>
              </a:lnSpc>
              <a:spcBef>
                <a:spcPts val="1041"/>
              </a:spcBef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Для проведения дезинфекции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используют</a:t>
            </a:r>
            <a:r>
              <a:rPr sz="1398" spc="-4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дезинфицирующие</a:t>
            </a:r>
            <a:endParaRPr sz="1398">
              <a:latin typeface="Arial"/>
              <a:cs typeface="Arial"/>
            </a:endParaRPr>
          </a:p>
          <a:p>
            <a:pPr marL="6120">
              <a:lnSpc>
                <a:spcPts val="1610"/>
              </a:lnSpc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средства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,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разрешенные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</a:t>
            </a:r>
            <a:r>
              <a:rPr sz="1398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применению</a:t>
            </a:r>
            <a:endParaRPr sz="1398">
              <a:latin typeface="Arial"/>
              <a:cs typeface="Arial"/>
            </a:endParaRPr>
          </a:p>
          <a:p>
            <a:pPr marL="6120" marR="259188" algn="just">
              <a:lnSpc>
                <a:spcPts val="1672"/>
              </a:lnSpc>
              <a:spcBef>
                <a:spcPts val="55"/>
              </a:spcBef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 отношении вирусных</a:t>
            </a:r>
            <a:r>
              <a:rPr sz="1398" b="1" spc="-3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инфекций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(например, на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основе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хлорактивных 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кислородактивных</a:t>
            </a:r>
            <a:r>
              <a:rPr sz="1398" spc="-3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соединений)</a:t>
            </a:r>
            <a:endParaRPr sz="1398">
              <a:latin typeface="Arial"/>
              <a:cs typeface="Arial"/>
            </a:endParaRPr>
          </a:p>
          <a:p>
            <a:pPr marL="176260" indent="-170446">
              <a:spcBef>
                <a:spcPts val="978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566" algn="l"/>
              </a:tabLst>
            </a:pP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Дезинфекции</a:t>
            </a:r>
            <a:r>
              <a:rPr sz="1398" b="1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подлежат:</a:t>
            </a:r>
            <a:endParaRPr sz="1398">
              <a:latin typeface="Arial"/>
              <a:cs typeface="Arial"/>
            </a:endParaRPr>
          </a:p>
          <a:p>
            <a:pPr marL="292542" lvl="1" indent="-156981">
              <a:spcBef>
                <a:spcPts val="518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все поверхности в</a:t>
            </a:r>
            <a:r>
              <a:rPr sz="1205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помещениях,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предметы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обстановки,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дверные ручки,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подоконники,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спинки</a:t>
            </a:r>
            <a:r>
              <a:rPr sz="120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кровати,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прикроватные</a:t>
            </a:r>
            <a:r>
              <a:rPr sz="1205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тумбочки,</a:t>
            </a:r>
            <a:endParaRPr sz="1205">
              <a:latin typeface="Arial"/>
              <a:cs typeface="Arial"/>
            </a:endParaRPr>
          </a:p>
          <a:p>
            <a:pPr marL="292542" marR="878545" lvl="1" indent="-156675">
              <a:lnSpc>
                <a:spcPct val="101099"/>
              </a:lnSpc>
              <a:buClr>
                <a:srgbClr val="006FC0"/>
              </a:buClr>
              <a:buFont typeface="Wingdings"/>
              <a:buChar char=""/>
              <a:tabLst>
                <a:tab pos="292848" algn="l"/>
                <a:tab pos="1582666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посуда</a:t>
            </a:r>
            <a:r>
              <a:rPr sz="1205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больного	и посуда,</a:t>
            </a:r>
            <a:r>
              <a:rPr sz="1205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  которой пища поступила в  отделение, остатки</a:t>
            </a: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пищи,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игрушки,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2" dirty="0">
                <a:solidFill>
                  <a:srgbClr val="353535"/>
                </a:solidFill>
                <a:latin typeface="Arial"/>
                <a:cs typeface="Arial"/>
              </a:rPr>
              <a:t>воздух,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4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выделения</a:t>
            </a:r>
            <a:r>
              <a:rPr sz="1205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больного,</a:t>
            </a:r>
            <a:endParaRPr sz="1205">
              <a:latin typeface="Arial"/>
              <a:cs typeface="Arial"/>
            </a:endParaRPr>
          </a:p>
          <a:p>
            <a:pPr marL="292542" lvl="1" indent="-156981">
              <a:spcBef>
                <a:spcPts val="17"/>
              </a:spcBef>
              <a:buClr>
                <a:srgbClr val="006FC0"/>
              </a:buClr>
              <a:buFont typeface="Wingdings"/>
              <a:buChar char=""/>
              <a:tabLst>
                <a:tab pos="292848" algn="l"/>
              </a:tabLst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транспорт</a:t>
            </a:r>
            <a:endParaRPr sz="1205">
              <a:latin typeface="Arial"/>
              <a:cs typeface="Arial"/>
            </a:endParaRPr>
          </a:p>
          <a:p>
            <a:pPr marL="135867">
              <a:spcBef>
                <a:spcPts val="14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и другие объекты</a:t>
            </a:r>
            <a:endParaRPr sz="1205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401325" y="3061515"/>
            <a:ext cx="1322024" cy="1795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pc="5" dirty="0"/>
              <a:pPr marL="12240">
                <a:lnSpc>
                  <a:spcPts val="1390"/>
                </a:lnSpc>
              </a:pPr>
              <a:t>159</a:t>
            </a:fld>
            <a:endParaRPr spc="5" dirty="0"/>
          </a:p>
        </p:txBody>
      </p:sp>
      <p:sp>
        <p:nvSpPr>
          <p:cNvPr id="9" name="object 9"/>
          <p:cNvSpPr txBox="1">
            <a:spLocks noGrp="1"/>
          </p:cNvSpPr>
          <p:nvPr>
            <p:ph sz="half" idx="3"/>
          </p:nvPr>
        </p:nvSpPr>
        <p:spPr>
          <a:xfrm>
            <a:off x="5956472" y="1635224"/>
            <a:ext cx="4368800" cy="4383659"/>
          </a:xfrm>
          <a:prstGeom prst="rect">
            <a:avLst/>
          </a:prstGeom>
        </p:spPr>
        <p:txBody>
          <a:bodyPr vert="horz" wrap="square" lIns="0" tIns="97622" rIns="0" bIns="0" rtlCol="0">
            <a:spAutoFit/>
          </a:bodyPr>
          <a:lstStyle/>
          <a:p>
            <a:pPr marL="6120">
              <a:lnSpc>
                <a:spcPct val="100000"/>
              </a:lnSpc>
              <a:spcBef>
                <a:spcPts val="769"/>
              </a:spcBef>
            </a:pPr>
            <a:r>
              <a:rPr dirty="0"/>
              <a:t>Правила</a:t>
            </a:r>
            <a:r>
              <a:rPr spc="2" dirty="0"/>
              <a:t> </a:t>
            </a:r>
            <a:r>
              <a:rPr dirty="0"/>
              <a:t>обработки</a:t>
            </a:r>
          </a:p>
          <a:p>
            <a:pPr marL="176566" marR="187276" indent="-170752">
              <a:lnSpc>
                <a:spcPts val="1672"/>
              </a:lnSpc>
              <a:spcBef>
                <a:spcPts val="1118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</a:rPr>
              <a:t>Столовую посуду, </a:t>
            </a:r>
            <a:r>
              <a:rPr sz="1398" spc="-2" dirty="0">
                <a:solidFill>
                  <a:srgbClr val="353535"/>
                </a:solidFill>
              </a:rPr>
              <a:t>белье больного </a:t>
            </a:r>
            <a:r>
              <a:rPr sz="1398" spc="-5" dirty="0">
                <a:solidFill>
                  <a:srgbClr val="353535"/>
                </a:solidFill>
              </a:rPr>
              <a:t>и  предметы ухода </a:t>
            </a:r>
            <a:r>
              <a:rPr sz="1398" b="0" spc="-5" dirty="0">
                <a:solidFill>
                  <a:srgbClr val="353535"/>
                </a:solidFill>
              </a:rPr>
              <a:t>обрабатывают способом  погружения </a:t>
            </a:r>
            <a:r>
              <a:rPr sz="1398" b="0" spc="-2" dirty="0">
                <a:solidFill>
                  <a:srgbClr val="353535"/>
                </a:solidFill>
              </a:rPr>
              <a:t>в </a:t>
            </a:r>
            <a:r>
              <a:rPr sz="1398" b="0" spc="-5" dirty="0">
                <a:solidFill>
                  <a:srgbClr val="353535"/>
                </a:solidFill>
              </a:rPr>
              <a:t>растворы дезинфицирующих  </a:t>
            </a:r>
            <a:r>
              <a:rPr sz="1398" b="0" spc="-2" dirty="0">
                <a:solidFill>
                  <a:srgbClr val="353535"/>
                </a:solidFill>
              </a:rPr>
              <a:t>средств.</a:t>
            </a:r>
            <a:endParaRPr sz="1398" dirty="0"/>
          </a:p>
          <a:p>
            <a:pPr marL="176566" marR="13158" indent="-170752">
              <a:lnSpc>
                <a:spcPts val="1672"/>
              </a:lnSpc>
              <a:spcBef>
                <a:spcPts val="1034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872" algn="l"/>
              </a:tabLst>
            </a:pPr>
            <a:r>
              <a:rPr sz="1398" spc="-5" dirty="0">
                <a:solidFill>
                  <a:srgbClr val="353535"/>
                </a:solidFill>
              </a:rPr>
              <a:t>Постельные </a:t>
            </a:r>
            <a:r>
              <a:rPr sz="1398" spc="-7" dirty="0">
                <a:solidFill>
                  <a:srgbClr val="353535"/>
                </a:solidFill>
              </a:rPr>
              <a:t>принадлежности </a:t>
            </a:r>
            <a:r>
              <a:rPr sz="1398" b="0" spc="-2" dirty="0">
                <a:solidFill>
                  <a:srgbClr val="353535"/>
                </a:solidFill>
              </a:rPr>
              <a:t>после  </a:t>
            </a:r>
            <a:r>
              <a:rPr sz="1398" b="0" spc="-5" dirty="0">
                <a:solidFill>
                  <a:srgbClr val="353535"/>
                </a:solidFill>
              </a:rPr>
              <a:t>выписки, смерти </a:t>
            </a:r>
            <a:r>
              <a:rPr sz="1398" b="0" spc="-2" dirty="0">
                <a:solidFill>
                  <a:srgbClr val="353535"/>
                </a:solidFill>
              </a:rPr>
              <a:t>или </a:t>
            </a:r>
            <a:r>
              <a:rPr sz="1398" b="0" spc="-5" dirty="0">
                <a:solidFill>
                  <a:srgbClr val="353535"/>
                </a:solidFill>
              </a:rPr>
              <a:t>перемещения пациента  сдаются </a:t>
            </a:r>
            <a:r>
              <a:rPr sz="1398" b="0" spc="-2" dirty="0">
                <a:solidFill>
                  <a:srgbClr val="353535"/>
                </a:solidFill>
              </a:rPr>
              <a:t>в </a:t>
            </a:r>
            <a:r>
              <a:rPr sz="1398" b="0" spc="-5" dirty="0">
                <a:solidFill>
                  <a:srgbClr val="353535"/>
                </a:solidFill>
              </a:rPr>
              <a:t>дезинфекционную</a:t>
            </a:r>
            <a:r>
              <a:rPr sz="1398" b="0" spc="-36" dirty="0">
                <a:solidFill>
                  <a:srgbClr val="353535"/>
                </a:solidFill>
              </a:rPr>
              <a:t> </a:t>
            </a:r>
            <a:r>
              <a:rPr sz="1398" b="0" spc="-5" dirty="0">
                <a:solidFill>
                  <a:srgbClr val="353535"/>
                </a:solidFill>
              </a:rPr>
              <a:t>камеру.</a:t>
            </a:r>
            <a:endParaRPr sz="1398" dirty="0"/>
          </a:p>
          <a:p>
            <a:pPr marL="176566" indent="-170752">
              <a:lnSpc>
                <a:spcPts val="1675"/>
              </a:lnSpc>
              <a:spcBef>
                <a:spcPts val="978"/>
              </a:spcBef>
              <a:buClr>
                <a:srgbClr val="006FC0"/>
              </a:buClr>
              <a:buSzPct val="124137"/>
              <a:buFont typeface="Arial"/>
              <a:buChar char="•"/>
              <a:tabLst>
                <a:tab pos="176260" algn="l"/>
                <a:tab pos="176872" algn="l"/>
              </a:tabLst>
            </a:pPr>
            <a:r>
              <a:rPr sz="1398" spc="-2" dirty="0">
                <a:solidFill>
                  <a:srgbClr val="353535"/>
                </a:solidFill>
              </a:rPr>
              <a:t>Обработка</a:t>
            </a:r>
            <a:r>
              <a:rPr sz="1398" spc="-29" dirty="0">
                <a:solidFill>
                  <a:srgbClr val="353535"/>
                </a:solidFill>
              </a:rPr>
              <a:t> </a:t>
            </a:r>
            <a:r>
              <a:rPr sz="1398" spc="-5" dirty="0">
                <a:solidFill>
                  <a:srgbClr val="353535"/>
                </a:solidFill>
              </a:rPr>
              <a:t>воздуха:</a:t>
            </a:r>
            <a:endParaRPr sz="1398" dirty="0"/>
          </a:p>
          <a:p>
            <a:pPr marL="176566" marR="16218" lvl="1">
              <a:lnSpc>
                <a:spcPct val="99600"/>
              </a:lnSpc>
              <a:spcBef>
                <a:spcPts val="5"/>
              </a:spcBef>
              <a:buFont typeface="Arial"/>
              <a:buChar char="-"/>
              <a:tabLst>
                <a:tab pos="283974" algn="l"/>
              </a:tabLst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 присутствии людей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использованием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оборудования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на основе ультрафиолетового  излучения, различных видов</a:t>
            </a:r>
            <a:r>
              <a:rPr sz="1398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фильтров</a:t>
            </a:r>
            <a:endParaRPr sz="1398" dirty="0">
              <a:latin typeface="Arial"/>
              <a:cs typeface="Arial"/>
            </a:endParaRPr>
          </a:p>
          <a:p>
            <a:pPr marL="176566" marR="163101" lvl="1">
              <a:lnSpc>
                <a:spcPts val="1672"/>
              </a:lnSpc>
              <a:spcBef>
                <a:spcPts val="51"/>
              </a:spcBef>
              <a:buFont typeface="Arial"/>
              <a:buChar char="-"/>
              <a:tabLst>
                <a:tab pos="283974" algn="l"/>
              </a:tabLst>
            </a:pP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в </a:t>
            </a:r>
            <a:r>
              <a:rPr sz="1398" b="1" spc="-7" dirty="0">
                <a:solidFill>
                  <a:srgbClr val="353535"/>
                </a:solidFill>
                <a:latin typeface="Arial"/>
                <a:cs typeface="Arial"/>
              </a:rPr>
              <a:t>отсутствии </a:t>
            </a:r>
            <a:r>
              <a:rPr sz="1398" b="1" spc="-5" dirty="0">
                <a:solidFill>
                  <a:srgbClr val="353535"/>
                </a:solidFill>
                <a:latin typeface="Arial"/>
                <a:cs typeface="Arial"/>
              </a:rPr>
              <a:t>людей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использованием  открытых ультрафиолетовых</a:t>
            </a:r>
            <a:r>
              <a:rPr sz="1398" spc="-5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облучателей,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аэрозолей,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дезинфицирующих</a:t>
            </a:r>
            <a:r>
              <a:rPr sz="1398" spc="-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средств.</a:t>
            </a:r>
            <a:endParaRPr sz="1398" dirty="0">
              <a:latin typeface="Arial"/>
              <a:cs typeface="Arial"/>
            </a:endParaRPr>
          </a:p>
          <a:p>
            <a:pPr marL="176566" marR="2448" indent="-170752">
              <a:lnSpc>
                <a:spcPts val="1672"/>
              </a:lnSpc>
              <a:spcBef>
                <a:spcPts val="1038"/>
              </a:spcBef>
              <a:buClr>
                <a:srgbClr val="006FC0"/>
              </a:buClr>
              <a:buSzPct val="124137"/>
              <a:tabLst>
                <a:tab pos="176260" algn="l"/>
                <a:tab pos="176872" algn="l"/>
              </a:tabLst>
            </a:pPr>
            <a:r>
              <a:rPr sz="1398" b="0" spc="-5" dirty="0">
                <a:solidFill>
                  <a:srgbClr val="353535"/>
                </a:solidFill>
              </a:rPr>
              <a:t>При обработке </a:t>
            </a:r>
            <a:r>
              <a:rPr sz="1398" spc="-5" dirty="0">
                <a:solidFill>
                  <a:srgbClr val="353535"/>
                </a:solidFill>
              </a:rPr>
              <a:t>поверхностей </a:t>
            </a:r>
            <a:r>
              <a:rPr sz="1398" b="0" spc="-2" dirty="0">
                <a:solidFill>
                  <a:srgbClr val="353535"/>
                </a:solidFill>
              </a:rPr>
              <a:t>в </a:t>
            </a:r>
            <a:r>
              <a:rPr sz="1398" b="0" spc="-5" dirty="0">
                <a:solidFill>
                  <a:srgbClr val="353535"/>
                </a:solidFill>
              </a:rPr>
              <a:t>помещениях  применяют </a:t>
            </a:r>
            <a:r>
              <a:rPr sz="1398" b="0" spc="-2" dirty="0">
                <a:solidFill>
                  <a:srgbClr val="353535"/>
                </a:solidFill>
              </a:rPr>
              <a:t>способ</a:t>
            </a:r>
            <a:r>
              <a:rPr sz="1398" b="0" spc="-27" dirty="0">
                <a:solidFill>
                  <a:srgbClr val="353535"/>
                </a:solidFill>
              </a:rPr>
              <a:t> </a:t>
            </a:r>
            <a:r>
              <a:rPr sz="1398" b="0" spc="-5" dirty="0">
                <a:solidFill>
                  <a:srgbClr val="353535"/>
                </a:solidFill>
              </a:rPr>
              <a:t>орошения.</a:t>
            </a:r>
            <a:endParaRPr sz="1398" dirty="0"/>
          </a:p>
        </p:txBody>
      </p:sp>
    </p:spTree>
    <p:extLst>
      <p:ext uri="{BB962C8B-B14F-4D97-AF65-F5344CB8AC3E}">
        <p14:creationId xmlns:p14="http://schemas.microsoft.com/office/powerpoint/2010/main" val="8923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/>
          <p:nvPr/>
        </p:nvSpPr>
        <p:spPr>
          <a:xfrm>
            <a:off x="2182220" y="242168"/>
            <a:ext cx="3019540" cy="632240"/>
          </a:xfrm>
          <a:prstGeom prst="rect">
            <a:avLst/>
          </a:prstGeom>
        </p:spPr>
        <p:txBody>
          <a:bodyPr vert="horz" wrap="square" lIns="0" tIns="41925" rIns="0" bIns="0" rtlCol="0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2072" b="1" spc="7" dirty="0">
                <a:solidFill>
                  <a:srgbClr val="D20001"/>
                </a:solidFill>
                <a:latin typeface="Arial"/>
                <a:cs typeface="Arial"/>
              </a:rPr>
              <a:t>Определение </a:t>
            </a:r>
            <a:r>
              <a:rPr sz="2072" b="1" spc="5" dirty="0">
                <a:solidFill>
                  <a:srgbClr val="D20001"/>
                </a:solidFill>
                <a:latin typeface="Arial"/>
                <a:cs typeface="Arial"/>
              </a:rPr>
              <a:t>случая  заболевания</a:t>
            </a:r>
            <a:r>
              <a:rPr sz="2072" b="1" spc="7" dirty="0">
                <a:solidFill>
                  <a:srgbClr val="D20001"/>
                </a:solidFill>
                <a:latin typeface="Arial"/>
                <a:cs typeface="Arial"/>
              </a:rPr>
              <a:t> </a:t>
            </a:r>
            <a:r>
              <a:rPr sz="2072" b="1" spc="7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2072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5236684" cy="0"/>
          </a:xfrm>
          <a:custGeom>
            <a:avLst/>
            <a:gdLst/>
            <a:ahLst/>
            <a:cxnLst/>
            <a:rect l="l" t="t" r="r" b="b"/>
            <a:pathLst>
              <a:path w="10866120">
                <a:moveTo>
                  <a:pt x="0" y="0"/>
                </a:moveTo>
                <a:lnTo>
                  <a:pt x="10865593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83168" y="266590"/>
            <a:ext cx="391099" cy="273486"/>
          </a:xfrm>
          <a:prstGeom prst="rect">
            <a:avLst/>
          </a:prstGeom>
        </p:spPr>
        <p:txBody>
          <a:bodyPr vert="horz" wrap="square" lIns="0" tIns="642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51"/>
              </a:spcBef>
            </a:pPr>
            <a:r>
              <a:rPr sz="1735" dirty="0">
                <a:solidFill>
                  <a:srgbClr val="353535"/>
                </a:solidFill>
              </a:rPr>
              <a:t>п.2.</a:t>
            </a:r>
            <a:endParaRPr sz="1735"/>
          </a:p>
        </p:txBody>
      </p:sp>
      <p:sp>
        <p:nvSpPr>
          <p:cNvPr id="7" name="object 7"/>
          <p:cNvSpPr/>
          <p:nvPr/>
        </p:nvSpPr>
        <p:spPr>
          <a:xfrm>
            <a:off x="7934385" y="4692903"/>
            <a:ext cx="2279573" cy="1151569"/>
          </a:xfrm>
          <a:custGeom>
            <a:avLst/>
            <a:gdLst/>
            <a:ahLst/>
            <a:cxnLst/>
            <a:rect l="l" t="t" r="r" b="b"/>
            <a:pathLst>
              <a:path w="4730115" h="2389504">
                <a:moveTo>
                  <a:pt x="4619138" y="0"/>
                </a:moveTo>
                <a:lnTo>
                  <a:pt x="110833" y="0"/>
                </a:lnTo>
                <a:lnTo>
                  <a:pt x="67695" y="8710"/>
                </a:lnTo>
                <a:lnTo>
                  <a:pt x="32464" y="32464"/>
                </a:lnTo>
                <a:lnTo>
                  <a:pt x="8710" y="67695"/>
                </a:lnTo>
                <a:lnTo>
                  <a:pt x="0" y="110833"/>
                </a:lnTo>
                <a:lnTo>
                  <a:pt x="0" y="2278221"/>
                </a:lnTo>
                <a:lnTo>
                  <a:pt x="8710" y="2321360"/>
                </a:lnTo>
                <a:lnTo>
                  <a:pt x="32464" y="2356590"/>
                </a:lnTo>
                <a:lnTo>
                  <a:pt x="67695" y="2380344"/>
                </a:lnTo>
                <a:lnTo>
                  <a:pt x="110833" y="2389055"/>
                </a:lnTo>
                <a:lnTo>
                  <a:pt x="4619138" y="2389055"/>
                </a:lnTo>
                <a:lnTo>
                  <a:pt x="4662276" y="2380344"/>
                </a:lnTo>
                <a:lnTo>
                  <a:pt x="4697506" y="2356590"/>
                </a:lnTo>
                <a:lnTo>
                  <a:pt x="4721261" y="2321360"/>
                </a:lnTo>
                <a:lnTo>
                  <a:pt x="4729971" y="2278221"/>
                </a:lnTo>
                <a:lnTo>
                  <a:pt x="4729971" y="110833"/>
                </a:lnTo>
                <a:lnTo>
                  <a:pt x="4721261" y="67695"/>
                </a:lnTo>
                <a:lnTo>
                  <a:pt x="4697506" y="32464"/>
                </a:lnTo>
                <a:lnTo>
                  <a:pt x="4662276" y="8710"/>
                </a:lnTo>
                <a:lnTo>
                  <a:pt x="4619138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 txBox="1"/>
          <p:nvPr/>
        </p:nvSpPr>
        <p:spPr>
          <a:xfrm>
            <a:off x="1620817" y="1328562"/>
            <a:ext cx="1924892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Подозрительный</a:t>
            </a:r>
            <a:endParaRPr sz="1735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18023" y="1356125"/>
            <a:ext cx="1257147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spc="-2" dirty="0">
                <a:solidFill>
                  <a:srgbClr val="565656"/>
                </a:solidFill>
                <a:latin typeface="Arial"/>
                <a:cs typeface="Arial"/>
              </a:rPr>
              <a:t>Вероятный</a:t>
            </a:r>
            <a:endParaRPr sz="173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12355" y="1336240"/>
            <a:ext cx="1956412" cy="27348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По</a:t>
            </a:r>
            <a:r>
              <a:rPr sz="1735" b="1" spc="-7" dirty="0">
                <a:solidFill>
                  <a:srgbClr val="565656"/>
                </a:solidFill>
                <a:latin typeface="Arial"/>
                <a:cs typeface="Arial"/>
              </a:rPr>
              <a:t>д</a:t>
            </a:r>
            <a:r>
              <a:rPr sz="1735" b="1" dirty="0">
                <a:solidFill>
                  <a:srgbClr val="565656"/>
                </a:solidFill>
                <a:latin typeface="Arial"/>
                <a:cs typeface="Arial"/>
              </a:rPr>
              <a:t>тверж</a:t>
            </a:r>
            <a:r>
              <a:rPr sz="1735" b="1" spc="-5" dirty="0">
                <a:solidFill>
                  <a:srgbClr val="565656"/>
                </a:solidFill>
                <a:latin typeface="Arial"/>
                <a:cs typeface="Arial"/>
              </a:rPr>
              <a:t>д</a:t>
            </a:r>
            <a:r>
              <a:rPr sz="1735" b="1" spc="-2" dirty="0">
                <a:solidFill>
                  <a:srgbClr val="565656"/>
                </a:solidFill>
                <a:latin typeface="Arial"/>
                <a:cs typeface="Arial"/>
              </a:rPr>
              <a:t>енный</a:t>
            </a:r>
            <a:endParaRPr sz="173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00269" y="1730132"/>
            <a:ext cx="2754217" cy="972417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наличие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клинических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 </a:t>
            </a: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проявлений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ОРВИ,</a:t>
            </a:r>
            <a:r>
              <a:rPr sz="1566" spc="-36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dirty="0" err="1" smtClean="0">
                <a:solidFill>
                  <a:srgbClr val="353535"/>
                </a:solidFill>
                <a:latin typeface="Arial"/>
                <a:cs typeface="Arial"/>
              </a:rPr>
              <a:t>бронхита</a:t>
            </a:r>
            <a:r>
              <a:rPr sz="1566" dirty="0" smtClean="0">
                <a:solidFill>
                  <a:srgbClr val="353535"/>
                </a:solidFill>
                <a:latin typeface="Arial"/>
                <a:cs typeface="Arial"/>
              </a:rPr>
              <a:t>,  </a:t>
            </a:r>
            <a:r>
              <a:rPr sz="1566" spc="-2" dirty="0" err="1" smtClean="0">
                <a:solidFill>
                  <a:srgbClr val="353535"/>
                </a:solidFill>
                <a:latin typeface="Arial"/>
                <a:cs typeface="Arial"/>
              </a:rPr>
              <a:t>пневмонии</a:t>
            </a:r>
            <a:r>
              <a:rPr sz="1566" spc="-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566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сочетании</a:t>
            </a:r>
            <a:endParaRPr sz="1566" dirty="0">
              <a:latin typeface="Arial"/>
              <a:cs typeface="Arial"/>
            </a:endParaRPr>
          </a:p>
          <a:p>
            <a:pPr marL="6120">
              <a:lnSpc>
                <a:spcPts val="1877"/>
              </a:lnSpc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 эпид.анамнезом</a:t>
            </a:r>
            <a:endParaRPr sz="1566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18023" y="1730132"/>
            <a:ext cx="2624157" cy="1083089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наличие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клинических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 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проявлений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 ОРДС,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тяжелой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 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пневмонии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,</a:t>
            </a:r>
            <a:r>
              <a:rPr lang="ru-RU" sz="1400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ru-RU" sz="1400" dirty="0"/>
              <a:t>вне зависимости </a:t>
            </a:r>
            <a:r>
              <a:rPr lang="ru-RU" sz="1400" dirty="0" smtClean="0"/>
              <a:t>от результата анализа и </a:t>
            </a:r>
            <a:r>
              <a:rPr sz="1400" spc="-2" dirty="0" err="1" smtClean="0">
                <a:solidFill>
                  <a:srgbClr val="353535"/>
                </a:solidFill>
                <a:latin typeface="Arial"/>
                <a:cs typeface="Arial"/>
              </a:rPr>
              <a:t>эпид.анамнез</a:t>
            </a:r>
            <a:r>
              <a:rPr lang="ru-RU" sz="1400" spc="-2" dirty="0" smtClean="0">
                <a:solidFill>
                  <a:srgbClr val="353535"/>
                </a:solidFill>
                <a:latin typeface="Arial"/>
                <a:cs typeface="Arial"/>
              </a:rPr>
              <a:t>а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12356" y="1730132"/>
            <a:ext cx="2199701" cy="218531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678110">
              <a:spcBef>
                <a:spcPts val="46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Поло</a:t>
            </a:r>
            <a:r>
              <a:rPr sz="1566" spc="2" dirty="0">
                <a:solidFill>
                  <a:srgbClr val="353535"/>
                </a:solidFill>
                <a:latin typeface="Arial"/>
                <a:cs typeface="Arial"/>
              </a:rPr>
              <a:t>ж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ительный  результат 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лабораторного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исследования</a:t>
            </a:r>
            <a:endParaRPr sz="1566">
              <a:latin typeface="Arial"/>
              <a:cs typeface="Arial"/>
            </a:endParaRPr>
          </a:p>
          <a:p>
            <a:pPr marL="6120" marR="2448">
              <a:lnSpc>
                <a:spcPts val="1879"/>
              </a:lnSpc>
              <a:spcBef>
                <a:spcPts val="60"/>
              </a:spcBef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на наличие РНК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вируса 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SARS-CoV-2 методом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ПЦР вне</a:t>
            </a:r>
            <a:r>
              <a:rPr sz="1566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зависимости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814"/>
              </a:lnSpc>
            </a:pP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от</a:t>
            </a:r>
            <a:r>
              <a:rPr sz="1566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клинических</a:t>
            </a:r>
            <a:endParaRPr sz="1566">
              <a:latin typeface="Arial"/>
              <a:cs typeface="Arial"/>
            </a:endParaRPr>
          </a:p>
          <a:p>
            <a:pPr marL="6120"/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проявлений</a:t>
            </a:r>
            <a:endParaRPr sz="1566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66487" y="3308231"/>
            <a:ext cx="5788752" cy="2536022"/>
          </a:xfrm>
          <a:custGeom>
            <a:avLst/>
            <a:gdLst/>
            <a:ahLst/>
            <a:cxnLst/>
            <a:rect l="l" t="t" r="r" b="b"/>
            <a:pathLst>
              <a:path w="12011660" h="5262245">
                <a:moveTo>
                  <a:pt x="11767048" y="0"/>
                </a:moveTo>
                <a:lnTo>
                  <a:pt x="244223" y="0"/>
                </a:lnTo>
                <a:lnTo>
                  <a:pt x="195004" y="4961"/>
                </a:lnTo>
                <a:lnTo>
                  <a:pt x="149161" y="19192"/>
                </a:lnTo>
                <a:lnTo>
                  <a:pt x="107676" y="41711"/>
                </a:lnTo>
                <a:lnTo>
                  <a:pt x="71531" y="71534"/>
                </a:lnTo>
                <a:lnTo>
                  <a:pt x="41709" y="107681"/>
                </a:lnTo>
                <a:lnTo>
                  <a:pt x="19192" y="149170"/>
                </a:lnTo>
                <a:lnTo>
                  <a:pt x="4961" y="195019"/>
                </a:lnTo>
                <a:lnTo>
                  <a:pt x="0" y="244246"/>
                </a:lnTo>
                <a:lnTo>
                  <a:pt x="0" y="5018001"/>
                </a:lnTo>
                <a:lnTo>
                  <a:pt x="4961" y="5067228"/>
                </a:lnTo>
                <a:lnTo>
                  <a:pt x="19192" y="5113077"/>
                </a:lnTo>
                <a:lnTo>
                  <a:pt x="41709" y="5154566"/>
                </a:lnTo>
                <a:lnTo>
                  <a:pt x="71531" y="5190713"/>
                </a:lnTo>
                <a:lnTo>
                  <a:pt x="107676" y="5220537"/>
                </a:lnTo>
                <a:lnTo>
                  <a:pt x="149161" y="5243055"/>
                </a:lnTo>
                <a:lnTo>
                  <a:pt x="195004" y="5257286"/>
                </a:lnTo>
                <a:lnTo>
                  <a:pt x="244223" y="5262248"/>
                </a:lnTo>
                <a:lnTo>
                  <a:pt x="11767048" y="5262248"/>
                </a:lnTo>
                <a:lnTo>
                  <a:pt x="11816275" y="5257286"/>
                </a:lnTo>
                <a:lnTo>
                  <a:pt x="11862124" y="5243055"/>
                </a:lnTo>
                <a:lnTo>
                  <a:pt x="11903613" y="5220537"/>
                </a:lnTo>
                <a:lnTo>
                  <a:pt x="11939760" y="5190713"/>
                </a:lnTo>
                <a:lnTo>
                  <a:pt x="11969584" y="5154566"/>
                </a:lnTo>
                <a:lnTo>
                  <a:pt x="11992102" y="5113077"/>
                </a:lnTo>
                <a:lnTo>
                  <a:pt x="12006333" y="5067228"/>
                </a:lnTo>
                <a:lnTo>
                  <a:pt x="12011295" y="5018001"/>
                </a:lnTo>
                <a:lnTo>
                  <a:pt x="12011295" y="244246"/>
                </a:lnTo>
                <a:lnTo>
                  <a:pt x="12006333" y="195019"/>
                </a:lnTo>
                <a:lnTo>
                  <a:pt x="11992102" y="149170"/>
                </a:lnTo>
                <a:lnTo>
                  <a:pt x="11969584" y="107681"/>
                </a:lnTo>
                <a:lnTo>
                  <a:pt x="11939760" y="71534"/>
                </a:lnTo>
                <a:lnTo>
                  <a:pt x="11903613" y="41711"/>
                </a:lnTo>
                <a:lnTo>
                  <a:pt x="11862124" y="19192"/>
                </a:lnTo>
                <a:lnTo>
                  <a:pt x="11816275" y="4961"/>
                </a:lnTo>
                <a:lnTo>
                  <a:pt x="11767048" y="0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/>
          <p:nvPr/>
        </p:nvSpPr>
        <p:spPr>
          <a:xfrm>
            <a:off x="1603938" y="1672013"/>
            <a:ext cx="2773190" cy="0"/>
          </a:xfrm>
          <a:custGeom>
            <a:avLst/>
            <a:gdLst/>
            <a:ahLst/>
            <a:cxnLst/>
            <a:rect l="l" t="t" r="r" b="b"/>
            <a:pathLst>
              <a:path w="5754370">
                <a:moveTo>
                  <a:pt x="5753836" y="0"/>
                </a:moveTo>
                <a:lnTo>
                  <a:pt x="0" y="0"/>
                </a:lnTo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6" name="object 16"/>
          <p:cNvSpPr/>
          <p:nvPr/>
        </p:nvSpPr>
        <p:spPr>
          <a:xfrm>
            <a:off x="7934385" y="4494714"/>
            <a:ext cx="2279573" cy="419865"/>
          </a:xfrm>
          <a:custGeom>
            <a:avLst/>
            <a:gdLst/>
            <a:ahLst/>
            <a:cxnLst/>
            <a:rect l="l" t="t" r="r" b="b"/>
            <a:pathLst>
              <a:path w="4730115" h="871220">
                <a:moveTo>
                  <a:pt x="4584868" y="0"/>
                </a:moveTo>
                <a:lnTo>
                  <a:pt x="0" y="0"/>
                </a:lnTo>
                <a:lnTo>
                  <a:pt x="0" y="870622"/>
                </a:lnTo>
                <a:lnTo>
                  <a:pt x="4729971" y="870622"/>
                </a:lnTo>
                <a:lnTo>
                  <a:pt x="4729971" y="145103"/>
                </a:lnTo>
                <a:lnTo>
                  <a:pt x="4584868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 txBox="1"/>
          <p:nvPr/>
        </p:nvSpPr>
        <p:spPr>
          <a:xfrm>
            <a:off x="8036583" y="4514720"/>
            <a:ext cx="1714653" cy="1203582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lnSpc>
                <a:spcPts val="1561"/>
              </a:lnSpc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COVID-19</a:t>
            </a:r>
            <a:endParaRPr sz="1398">
              <a:latin typeface="Arial"/>
              <a:cs typeface="Arial"/>
            </a:endParaRPr>
          </a:p>
          <a:p>
            <a:pPr marL="6120" algn="just">
              <a:lnSpc>
                <a:spcPts val="1128"/>
              </a:lnSpc>
            </a:pPr>
            <a:r>
              <a:rPr sz="1036" spc="2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867" spc="2" dirty="0">
                <a:solidFill>
                  <a:srgbClr val="FFFFFF"/>
                </a:solidFill>
                <a:latin typeface="Arial"/>
                <a:cs typeface="Arial"/>
              </a:rPr>
              <a:t>rona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867" spc="2" dirty="0">
                <a:solidFill>
                  <a:srgbClr val="FFFFFF"/>
                </a:solidFill>
                <a:latin typeface="Arial"/>
                <a:cs typeface="Arial"/>
              </a:rPr>
              <a:t>rus </a:t>
            </a:r>
            <a:r>
              <a:rPr sz="1036" b="1" spc="2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67" spc="2" dirty="0">
                <a:solidFill>
                  <a:srgbClr val="FFFFFF"/>
                </a:solidFill>
                <a:latin typeface="Arial"/>
                <a:cs typeface="Arial"/>
              </a:rPr>
              <a:t>isease</a:t>
            </a:r>
            <a:r>
              <a:rPr sz="867" spc="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036" b="1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sz="1036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036">
              <a:latin typeface="Arial"/>
              <a:cs typeface="Arial"/>
            </a:endParaRPr>
          </a:p>
          <a:p>
            <a:pPr marL="6120" marR="2448" algn="just">
              <a:lnSpc>
                <a:spcPct val="101099"/>
              </a:lnSpc>
              <a:spcBef>
                <a:spcPts val="776"/>
              </a:spcBef>
            </a:pP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потенциально тяжёлая  острая респираторная  инфекция,</a:t>
            </a:r>
            <a:r>
              <a:rPr sz="1205" spc="-2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вызываемая  вирусом</a:t>
            </a:r>
            <a:r>
              <a:rPr sz="1205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spc="5" dirty="0">
                <a:solidFill>
                  <a:srgbClr val="353535"/>
                </a:solidFill>
                <a:latin typeface="Arial"/>
                <a:cs typeface="Arial"/>
              </a:rPr>
              <a:t>SARS-CoV-2</a:t>
            </a:r>
            <a:endParaRPr sz="1205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89113" y="3140533"/>
            <a:ext cx="5426113" cy="336320"/>
          </a:xfrm>
          <a:custGeom>
            <a:avLst/>
            <a:gdLst/>
            <a:ahLst/>
            <a:cxnLst/>
            <a:rect l="l" t="t" r="r" b="b"/>
            <a:pathLst>
              <a:path w="11259185" h="697865">
                <a:moveTo>
                  <a:pt x="11103422" y="0"/>
                </a:moveTo>
                <a:lnTo>
                  <a:pt x="155499" y="0"/>
                </a:lnTo>
                <a:lnTo>
                  <a:pt x="106348" y="7923"/>
                </a:lnTo>
                <a:lnTo>
                  <a:pt x="63662" y="29990"/>
                </a:lnTo>
                <a:lnTo>
                  <a:pt x="30001" y="63650"/>
                </a:lnTo>
                <a:lnTo>
                  <a:pt x="7927" y="106348"/>
                </a:lnTo>
                <a:lnTo>
                  <a:pt x="0" y="155533"/>
                </a:lnTo>
                <a:lnTo>
                  <a:pt x="0" y="541789"/>
                </a:lnTo>
                <a:lnTo>
                  <a:pt x="7927" y="590974"/>
                </a:lnTo>
                <a:lnTo>
                  <a:pt x="30001" y="633673"/>
                </a:lnTo>
                <a:lnTo>
                  <a:pt x="63662" y="667332"/>
                </a:lnTo>
                <a:lnTo>
                  <a:pt x="106348" y="689400"/>
                </a:lnTo>
                <a:lnTo>
                  <a:pt x="155499" y="697323"/>
                </a:lnTo>
                <a:lnTo>
                  <a:pt x="11103422" y="697323"/>
                </a:lnTo>
                <a:lnTo>
                  <a:pt x="11152607" y="689400"/>
                </a:lnTo>
                <a:lnTo>
                  <a:pt x="11195305" y="667332"/>
                </a:lnTo>
                <a:lnTo>
                  <a:pt x="11228965" y="633673"/>
                </a:lnTo>
                <a:lnTo>
                  <a:pt x="11251032" y="590974"/>
                </a:lnTo>
                <a:lnTo>
                  <a:pt x="11258955" y="541789"/>
                </a:lnTo>
                <a:lnTo>
                  <a:pt x="11258955" y="155533"/>
                </a:lnTo>
                <a:lnTo>
                  <a:pt x="11251032" y="106348"/>
                </a:lnTo>
                <a:lnTo>
                  <a:pt x="11228965" y="63650"/>
                </a:lnTo>
                <a:lnTo>
                  <a:pt x="11195305" y="29990"/>
                </a:lnTo>
                <a:lnTo>
                  <a:pt x="11152607" y="7923"/>
                </a:lnTo>
                <a:lnTo>
                  <a:pt x="1110342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9" name="object 19"/>
          <p:cNvSpPr txBox="1"/>
          <p:nvPr/>
        </p:nvSpPr>
        <p:spPr>
          <a:xfrm>
            <a:off x="1722629" y="3162804"/>
            <a:ext cx="5051846" cy="2761346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421983" algn="ctr">
              <a:spcBef>
                <a:spcPts val="51"/>
              </a:spcBef>
            </a:pPr>
            <a:r>
              <a:rPr sz="1735" spc="-2" dirty="0">
                <a:solidFill>
                  <a:srgbClr val="353535"/>
                </a:solidFill>
                <a:latin typeface="Arial"/>
                <a:cs typeface="Arial"/>
              </a:rPr>
              <a:t>Эпидемиологический</a:t>
            </a:r>
            <a:r>
              <a:rPr sz="1735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735" spc="-2" dirty="0">
                <a:solidFill>
                  <a:srgbClr val="353535"/>
                </a:solidFill>
                <a:latin typeface="Arial"/>
                <a:cs typeface="Arial"/>
              </a:rPr>
              <a:t>анамнез</a:t>
            </a:r>
            <a:endParaRPr sz="1735">
              <a:latin typeface="Arial"/>
              <a:cs typeface="Arial"/>
            </a:endParaRPr>
          </a:p>
          <a:p>
            <a:pPr marL="254597" marR="563358" indent="-248783">
              <a:lnSpc>
                <a:spcPts val="1672"/>
              </a:lnSpc>
              <a:spcBef>
                <a:spcPts val="1398"/>
              </a:spcBef>
              <a:buClr>
                <a:srgbClr val="D20001"/>
              </a:buClr>
              <a:buFont typeface="Wingdings"/>
              <a:buChar char=""/>
              <a:tabLst>
                <a:tab pos="254597" algn="l"/>
                <a:tab pos="254903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посещение за 14 дней до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появления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симптомов  эпидемиологически неблагополучных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</a:t>
            </a:r>
            <a:r>
              <a:rPr sz="1398" spc="-5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398">
              <a:latin typeface="Arial"/>
              <a:cs typeface="Arial"/>
            </a:endParaRPr>
          </a:p>
          <a:p>
            <a:pPr marL="254597">
              <a:lnSpc>
                <a:spcPts val="1610"/>
              </a:lnSpc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стран и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регионов,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главным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образом,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КНР, Италия,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Южная</a:t>
            </a:r>
            <a:endParaRPr sz="1398">
              <a:latin typeface="Arial"/>
              <a:cs typeface="Arial"/>
            </a:endParaRPr>
          </a:p>
          <a:p>
            <a:pPr marL="254597">
              <a:lnSpc>
                <a:spcPts val="1675"/>
              </a:lnSpc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Корея,</a:t>
            </a:r>
            <a:r>
              <a:rPr sz="1398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Иран;</a:t>
            </a:r>
            <a:endParaRPr sz="1398">
              <a:latin typeface="Arial"/>
              <a:cs typeface="Arial"/>
            </a:endParaRPr>
          </a:p>
          <a:p>
            <a:pPr marL="254597" marR="710241" indent="-248783">
              <a:lnSpc>
                <a:spcPts val="1672"/>
              </a:lnSpc>
              <a:spcBef>
                <a:spcPts val="576"/>
              </a:spcBef>
              <a:buClr>
                <a:srgbClr val="D20001"/>
              </a:buClr>
              <a:buFont typeface="Wingdings"/>
              <a:buChar char=""/>
              <a:tabLst>
                <a:tab pos="254597" algn="l"/>
                <a:tab pos="254903" algn="l"/>
              </a:tabLst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тесные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контакты за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последние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14 дней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398" spc="-8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лицами,  находящимися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под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наблюдением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инфекции, 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вызванной новым коронавирусом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SARS-CoV-2, 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которые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в последующем</a:t>
            </a:r>
            <a:r>
              <a:rPr sz="1398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заболели;</a:t>
            </a:r>
            <a:endParaRPr sz="1398">
              <a:latin typeface="Arial"/>
              <a:cs typeface="Arial"/>
            </a:endParaRPr>
          </a:p>
          <a:p>
            <a:pPr marL="254597" indent="-248783">
              <a:lnSpc>
                <a:spcPts val="1675"/>
              </a:lnSpc>
              <a:spcBef>
                <a:spcPts val="455"/>
              </a:spcBef>
              <a:buClr>
                <a:srgbClr val="D20001"/>
              </a:buClr>
              <a:buFont typeface="Wingdings"/>
              <a:buChar char=""/>
              <a:tabLst>
                <a:tab pos="254597" algn="l"/>
                <a:tab pos="254903" algn="l"/>
              </a:tabLst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тесные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контакты за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последние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14 дней </a:t>
            </a: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398" spc="-7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лицами,</a:t>
            </a:r>
            <a:endParaRPr sz="1398">
              <a:latin typeface="Arial"/>
              <a:cs typeface="Arial"/>
            </a:endParaRPr>
          </a:p>
          <a:p>
            <a:pPr marL="254597">
              <a:lnSpc>
                <a:spcPts val="1675"/>
              </a:lnSpc>
            </a:pPr>
            <a:r>
              <a:rPr sz="1398" spc="-2" dirty="0">
                <a:solidFill>
                  <a:srgbClr val="353535"/>
                </a:solidFill>
                <a:latin typeface="Arial"/>
                <a:cs typeface="Arial"/>
              </a:rPr>
              <a:t>у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которых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лабораторно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подтвержден </a:t>
            </a:r>
            <a:r>
              <a:rPr sz="1398" spc="-7" dirty="0">
                <a:solidFill>
                  <a:srgbClr val="353535"/>
                </a:solidFill>
                <a:latin typeface="Arial"/>
                <a:cs typeface="Arial"/>
              </a:rPr>
              <a:t>диагноз</a:t>
            </a:r>
            <a:r>
              <a:rPr sz="1398" spc="-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COVID-19.</a:t>
            </a:r>
            <a:endParaRPr sz="1398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726574" y="1676652"/>
            <a:ext cx="2629053" cy="0"/>
          </a:xfrm>
          <a:custGeom>
            <a:avLst/>
            <a:gdLst/>
            <a:ahLst/>
            <a:cxnLst/>
            <a:rect l="l" t="t" r="r" b="b"/>
            <a:pathLst>
              <a:path w="5455284">
                <a:moveTo>
                  <a:pt x="5454803" y="0"/>
                </a:moveTo>
                <a:lnTo>
                  <a:pt x="0" y="0"/>
                </a:lnTo>
              </a:path>
            </a:pathLst>
          </a:custGeom>
          <a:ln w="45387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/>
          <p:nvPr/>
        </p:nvSpPr>
        <p:spPr>
          <a:xfrm>
            <a:off x="7907540" y="1676652"/>
            <a:ext cx="2250195" cy="0"/>
          </a:xfrm>
          <a:custGeom>
            <a:avLst/>
            <a:gdLst/>
            <a:ahLst/>
            <a:cxnLst/>
            <a:rect l="l" t="t" r="r" b="b"/>
            <a:pathLst>
              <a:path w="4669155">
                <a:moveTo>
                  <a:pt x="4669110" y="0"/>
                </a:moveTo>
                <a:lnTo>
                  <a:pt x="0" y="0"/>
                </a:lnTo>
              </a:path>
            </a:pathLst>
          </a:custGeom>
          <a:ln w="45387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2" name="object 22"/>
          <p:cNvSpPr/>
          <p:nvPr/>
        </p:nvSpPr>
        <p:spPr>
          <a:xfrm>
            <a:off x="2165031" y="2909865"/>
            <a:ext cx="613884" cy="232272"/>
          </a:xfrm>
          <a:custGeom>
            <a:avLst/>
            <a:gdLst/>
            <a:ahLst/>
            <a:cxnLst/>
            <a:rect l="l" t="t" r="r" b="b"/>
            <a:pathLst>
              <a:path w="1273810" h="481965">
                <a:moveTo>
                  <a:pt x="636806" y="0"/>
                </a:moveTo>
                <a:lnTo>
                  <a:pt x="0" y="481387"/>
                </a:lnTo>
                <a:lnTo>
                  <a:pt x="1273612" y="481387"/>
                </a:lnTo>
                <a:lnTo>
                  <a:pt x="63680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6016128" y="2909865"/>
            <a:ext cx="614496" cy="232272"/>
          </a:xfrm>
          <a:custGeom>
            <a:avLst/>
            <a:gdLst/>
            <a:ahLst/>
            <a:cxnLst/>
            <a:rect l="l" t="t" r="r" b="b"/>
            <a:pathLst>
              <a:path w="1275079" h="481965">
                <a:moveTo>
                  <a:pt x="637494" y="0"/>
                </a:moveTo>
                <a:lnTo>
                  <a:pt x="0" y="481387"/>
                </a:lnTo>
                <a:lnTo>
                  <a:pt x="1274988" y="481387"/>
                </a:lnTo>
                <a:lnTo>
                  <a:pt x="63749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16</a:t>
            </a:fld>
            <a:endParaRPr sz="120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0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49531" y="104503"/>
            <a:ext cx="10659291" cy="6753497"/>
          </a:xfrm>
        </p:spPr>
        <p:txBody>
          <a:bodyPr>
            <a:normAutofit fontScale="32500" lnSpcReduction="20000"/>
          </a:bodyPr>
          <a:lstStyle/>
          <a:p>
            <a:pPr marL="3556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4300" b="1" spc="-10" dirty="0">
                <a:solidFill>
                  <a:srgbClr val="231F20"/>
                </a:solidFill>
                <a:latin typeface="Arial"/>
                <a:cs typeface="Arial"/>
              </a:rPr>
              <a:t>КОНТРОЛЬНЫЕ</a:t>
            </a:r>
            <a:r>
              <a:rPr lang="ru-RU" sz="43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b="1" spc="-10" dirty="0">
                <a:solidFill>
                  <a:srgbClr val="231F20"/>
                </a:solidFill>
                <a:latin typeface="Arial"/>
                <a:cs typeface="Arial"/>
              </a:rPr>
              <a:t>ВОПРОСЫ:</a:t>
            </a:r>
            <a:endParaRPr lang="ru-RU" sz="430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"/>
              </a:spcBef>
              <a:buNone/>
            </a:pPr>
            <a:endParaRPr lang="ru-RU" sz="4300" dirty="0">
              <a:latin typeface="Arial"/>
              <a:cs typeface="Arial"/>
            </a:endParaRPr>
          </a:p>
          <a:p>
            <a:pPr marL="12700" marR="5080" indent="0" algn="just">
              <a:lnSpc>
                <a:spcPct val="100000"/>
              </a:lnSpc>
              <a:buNone/>
            </a:pPr>
            <a:r>
              <a:rPr lang="ru-RU" sz="4300" spc="15" dirty="0">
                <a:solidFill>
                  <a:srgbClr val="231F20"/>
                </a:solidFill>
                <a:latin typeface="Arial"/>
                <a:cs typeface="Arial"/>
              </a:rPr>
              <a:t>1. </a:t>
            </a:r>
            <a:r>
              <a:rPr lang="ru-RU" sz="4300" spc="25" dirty="0">
                <a:solidFill>
                  <a:srgbClr val="231F20"/>
                </a:solidFill>
                <a:latin typeface="Arial"/>
                <a:cs typeface="Arial"/>
              </a:rPr>
              <a:t>Средняя продолжительность </a:t>
            </a:r>
            <a:r>
              <a:rPr lang="ru-RU" sz="4300" spc="30" dirty="0">
                <a:solidFill>
                  <a:srgbClr val="231F20"/>
                </a:solidFill>
                <a:latin typeface="Arial"/>
                <a:cs typeface="Arial"/>
              </a:rPr>
              <a:t>инкубационного </a:t>
            </a:r>
            <a:r>
              <a:rPr lang="ru-RU" sz="4300" spc="25" dirty="0">
                <a:solidFill>
                  <a:srgbClr val="231F20"/>
                </a:solidFill>
                <a:latin typeface="Arial"/>
                <a:cs typeface="Arial"/>
              </a:rPr>
              <a:t>периода </a:t>
            </a:r>
            <a:r>
              <a:rPr lang="ru-RU" sz="4300" spc="35" dirty="0">
                <a:solidFill>
                  <a:srgbClr val="231F20"/>
                </a:solidFill>
                <a:latin typeface="Arial"/>
                <a:cs typeface="Arial"/>
              </a:rPr>
              <a:t>при 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COVID-19: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3-7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дней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21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день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1-2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дня</a:t>
            </a:r>
            <a:endParaRPr lang="ru-RU" sz="4300" dirty="0">
              <a:latin typeface="Arial"/>
              <a:cs typeface="Arial"/>
            </a:endParaRPr>
          </a:p>
          <a:p>
            <a:pPr marL="35560" indent="0">
              <a:lnSpc>
                <a:spcPct val="100000"/>
              </a:lnSpc>
              <a:buNone/>
            </a:pP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2. При </a:t>
            </a:r>
            <a:r>
              <a:rPr lang="ru-RU" sz="4300" spc="-20" dirty="0">
                <a:solidFill>
                  <a:srgbClr val="231F20"/>
                </a:solidFill>
                <a:latin typeface="Arial"/>
                <a:cs typeface="Arial"/>
              </a:rPr>
              <a:t>выявлении, подозрении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на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COVID-19 </a:t>
            </a:r>
            <a:r>
              <a:rPr lang="ru-RU" sz="4300" spc="-25" dirty="0">
                <a:solidFill>
                  <a:srgbClr val="231F20"/>
                </a:solidFill>
                <a:latin typeface="Arial"/>
                <a:cs typeface="Arial"/>
              </a:rPr>
              <a:t>где </a:t>
            </a:r>
            <a:r>
              <a:rPr lang="ru-RU" sz="4300" spc="-20" dirty="0">
                <a:solidFill>
                  <a:srgbClr val="231F20"/>
                </a:solidFill>
                <a:latin typeface="Arial"/>
                <a:cs typeface="Arial"/>
              </a:rPr>
              <a:t>проводится</a:t>
            </a:r>
            <a:r>
              <a:rPr lang="ru-RU" sz="4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лечение: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в инфекционном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стационаре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амбулаторно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дому</a:t>
            </a:r>
            <a:endParaRPr lang="ru-RU" sz="4300" dirty="0">
              <a:latin typeface="Arial"/>
              <a:cs typeface="Arial"/>
            </a:endParaRPr>
          </a:p>
          <a:p>
            <a:pPr marL="35560" indent="0">
              <a:lnSpc>
                <a:spcPct val="100000"/>
              </a:lnSpc>
              <a:buNone/>
            </a:pP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3.</a:t>
            </a:r>
            <a:r>
              <a:rPr lang="ru-RU" sz="4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Какие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препараты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назначить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больному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20" dirty="0">
                <a:solidFill>
                  <a:srgbClr val="231F20"/>
                </a:solidFill>
                <a:latin typeface="Arial"/>
                <a:cs typeface="Arial"/>
              </a:rPr>
              <a:t>подтвержденной</a:t>
            </a:r>
            <a:r>
              <a:rPr lang="ru-RU" sz="4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COVID-19: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 smtClean="0">
                <a:solidFill>
                  <a:srgbClr val="231F20"/>
                </a:solidFill>
                <a:latin typeface="Arial"/>
                <a:cs typeface="Arial"/>
              </a:rPr>
              <a:t>интерферон</a:t>
            </a:r>
            <a:r>
              <a:rPr lang="ru-RU" sz="4300" spc="-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альфа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антибиотики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15" dirty="0" err="1">
                <a:solidFill>
                  <a:srgbClr val="231F20"/>
                </a:solidFill>
                <a:latin typeface="Arial"/>
                <a:cs typeface="Arial"/>
              </a:rPr>
              <a:t>осельтамивир</a:t>
            </a:r>
            <a:endParaRPr lang="ru-RU" sz="4300" dirty="0">
              <a:latin typeface="Arial"/>
              <a:cs typeface="Arial"/>
            </a:endParaRPr>
          </a:p>
          <a:p>
            <a:pPr marL="12700" marR="6985" indent="0" algn="just">
              <a:lnSpc>
                <a:spcPct val="100000"/>
              </a:lnSpc>
              <a:buNone/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4.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Больной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с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внебольничной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пневмонией поступает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в приемное 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отделение.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Показания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к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назначению обследования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на </a:t>
            </a:r>
            <a:r>
              <a:rPr lang="ru-RU" sz="4300" spc="-5" dirty="0" err="1">
                <a:solidFill>
                  <a:srgbClr val="231F20"/>
                </a:solidFill>
                <a:latin typeface="Arial"/>
                <a:cs typeface="Arial"/>
              </a:rPr>
              <a:t>коронавирус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  SARS-CoV-2?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поездка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Китай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пожилой</a:t>
            </a:r>
            <a:r>
              <a:rPr lang="ru-RU" sz="43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возраст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проводится</a:t>
            </a:r>
            <a:r>
              <a:rPr lang="ru-RU" sz="4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всем</a:t>
            </a:r>
            <a:endParaRPr lang="ru-RU" sz="4300" dirty="0">
              <a:latin typeface="Arial"/>
              <a:cs typeface="Arial"/>
            </a:endParaRPr>
          </a:p>
          <a:p>
            <a:pPr marL="12700" marR="7620" indent="0" algn="just">
              <a:lnSpc>
                <a:spcPct val="100000"/>
              </a:lnSpc>
              <a:buNone/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5.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Экстренная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личная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профилактика при попадании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биологической  жидкости </a:t>
            </a:r>
            <a:r>
              <a:rPr lang="ru-RU" sz="4300" spc="-15" dirty="0">
                <a:solidFill>
                  <a:srgbClr val="231F20"/>
                </a:solidFill>
                <a:latin typeface="Arial"/>
                <a:cs typeface="Arial"/>
              </a:rPr>
              <a:t>от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больного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с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подозрением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на COVID-19 на кожные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покровы 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мед.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работника: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обработка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спиртом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70%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обработка 2% 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раствором </a:t>
            </a:r>
            <a:r>
              <a:rPr lang="ru-RU" sz="4300" dirty="0">
                <a:solidFill>
                  <a:srgbClr val="231F20"/>
                </a:solidFill>
                <a:latin typeface="Arial"/>
                <a:cs typeface="Arial"/>
              </a:rPr>
              <a:t>борной </a:t>
            </a: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кислоты</a:t>
            </a:r>
            <a:endParaRPr lang="ru-RU" sz="4300" dirty="0">
              <a:latin typeface="Arial"/>
              <a:cs typeface="Arial"/>
            </a:endParaRPr>
          </a:p>
          <a:p>
            <a:pPr marL="263525" indent="0">
              <a:lnSpc>
                <a:spcPct val="100000"/>
              </a:lnSpc>
              <a:buNone/>
              <a:tabLst>
                <a:tab pos="363855" algn="l"/>
              </a:tabLst>
            </a:pPr>
            <a:r>
              <a:rPr lang="ru-RU" sz="4300" spc="-5" dirty="0">
                <a:solidFill>
                  <a:srgbClr val="231F20"/>
                </a:solidFill>
                <a:latin typeface="Arial"/>
                <a:cs typeface="Arial"/>
              </a:rPr>
              <a:t>обработка</a:t>
            </a:r>
            <a:r>
              <a:rPr lang="ru-RU" sz="4300" spc="-10" dirty="0">
                <a:solidFill>
                  <a:srgbClr val="231F20"/>
                </a:solidFill>
                <a:latin typeface="Arial"/>
                <a:cs typeface="Arial"/>
              </a:rPr>
              <a:t> йодом.</a:t>
            </a:r>
            <a:endParaRPr lang="ru-RU" sz="4300" dirty="0">
              <a:latin typeface="Arial"/>
              <a:cs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7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19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32930" y="404976"/>
            <a:ext cx="9515966" cy="655007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ts val="2371"/>
              </a:lnSpc>
              <a:spcBef>
                <a:spcPts val="63"/>
              </a:spcBef>
            </a:pPr>
            <a:r>
              <a:rPr sz="3200" spc="7" dirty="0"/>
              <a:t>Ссылка на</a:t>
            </a:r>
            <a:r>
              <a:rPr sz="3200" spc="2" dirty="0"/>
              <a:t> </a:t>
            </a:r>
            <a:r>
              <a:rPr sz="3200" spc="5" dirty="0"/>
              <a:t>скачивание</a:t>
            </a:r>
          </a:p>
          <a:p>
            <a:pPr marL="6120">
              <a:lnSpc>
                <a:spcPts val="2371"/>
              </a:lnSpc>
            </a:pPr>
            <a:r>
              <a:rPr sz="3200" spc="7" dirty="0">
                <a:solidFill>
                  <a:srgbClr val="353535"/>
                </a:solidFill>
              </a:rPr>
              <a:t>Временных методических рекомендаций</a:t>
            </a:r>
          </a:p>
        </p:txBody>
      </p:sp>
      <p:sp>
        <p:nvSpPr>
          <p:cNvPr id="5" name="object 5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1707495" y="3692501"/>
            <a:ext cx="2450870" cy="2450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5703930" y="1271989"/>
            <a:ext cx="4765152" cy="48108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5701941" y="1270000"/>
            <a:ext cx="4769386" cy="4814983"/>
          </a:xfrm>
          <a:custGeom>
            <a:avLst/>
            <a:gdLst/>
            <a:ahLst/>
            <a:cxnLst/>
            <a:rect l="l" t="t" r="r" b="b"/>
            <a:pathLst>
              <a:path w="9896475" h="9991090">
                <a:moveTo>
                  <a:pt x="0" y="9990844"/>
                </a:moveTo>
                <a:lnTo>
                  <a:pt x="9895942" y="9990844"/>
                </a:lnTo>
                <a:lnTo>
                  <a:pt x="9895942" y="0"/>
                </a:lnTo>
                <a:lnTo>
                  <a:pt x="0" y="0"/>
                </a:lnTo>
                <a:lnTo>
                  <a:pt x="0" y="9990844"/>
                </a:lnTo>
                <a:close/>
              </a:path>
            </a:pathLst>
          </a:custGeom>
          <a:ln w="825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1670132" y="1343310"/>
            <a:ext cx="3669229" cy="1058678"/>
          </a:xfrm>
          <a:prstGeom prst="rect">
            <a:avLst/>
          </a:prstGeom>
        </p:spPr>
        <p:txBody>
          <a:bodyPr vert="horz" wrap="square" lIns="0" tIns="7039" rIns="0" bIns="0" rtlCol="0">
            <a:spAutoFit/>
          </a:bodyPr>
          <a:lstStyle/>
          <a:p>
            <a:pPr marL="6120">
              <a:lnSpc>
                <a:spcPts val="1679"/>
              </a:lnSpc>
              <a:spcBef>
                <a:spcPts val="55"/>
              </a:spcBef>
            </a:pP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Временные методические</a:t>
            </a:r>
            <a:r>
              <a:rPr sz="1470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рекомендации</a:t>
            </a:r>
            <a:endParaRPr sz="1470">
              <a:latin typeface="Arial"/>
              <a:cs typeface="Arial"/>
            </a:endParaRPr>
          </a:p>
          <a:p>
            <a:pPr marL="6120" marR="2448">
              <a:lnSpc>
                <a:spcPts val="1595"/>
              </a:lnSpc>
              <a:spcBef>
                <a:spcPts val="108"/>
              </a:spcBef>
            </a:pPr>
            <a:r>
              <a:rPr sz="1470" dirty="0">
                <a:solidFill>
                  <a:srgbClr val="353535"/>
                </a:solidFill>
                <a:latin typeface="Arial"/>
                <a:cs typeface="Arial"/>
              </a:rPr>
              <a:t>«</a:t>
            </a:r>
            <a:r>
              <a:rPr sz="1470" i="1" dirty="0">
                <a:solidFill>
                  <a:srgbClr val="353535"/>
                </a:solidFill>
                <a:latin typeface="Arial"/>
                <a:cs typeface="Arial"/>
              </a:rPr>
              <a:t>Профилактика, </a:t>
            </a:r>
            <a:r>
              <a:rPr sz="1470" i="1" spc="2" dirty="0">
                <a:solidFill>
                  <a:srgbClr val="353535"/>
                </a:solidFill>
                <a:latin typeface="Arial"/>
                <a:cs typeface="Arial"/>
              </a:rPr>
              <a:t>диагностика и </a:t>
            </a:r>
            <a:r>
              <a:rPr sz="1470" i="1" dirty="0">
                <a:solidFill>
                  <a:srgbClr val="353535"/>
                </a:solidFill>
                <a:latin typeface="Arial"/>
                <a:cs typeface="Arial"/>
              </a:rPr>
              <a:t>лечение  новой коронавирусной</a:t>
            </a:r>
            <a:r>
              <a:rPr sz="1470" i="1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i="1" dirty="0">
                <a:solidFill>
                  <a:srgbClr val="353535"/>
                </a:solidFill>
                <a:latin typeface="Arial"/>
                <a:cs typeface="Arial"/>
              </a:rPr>
              <a:t>инфекции</a:t>
            </a:r>
            <a:endParaRPr sz="1470">
              <a:latin typeface="Arial"/>
              <a:cs typeface="Arial"/>
            </a:endParaRPr>
          </a:p>
          <a:p>
            <a:pPr marL="6120" marR="679640">
              <a:lnSpc>
                <a:spcPts val="1595"/>
              </a:lnSpc>
              <a:spcBef>
                <a:spcPts val="5"/>
              </a:spcBef>
            </a:pPr>
            <a:r>
              <a:rPr sz="1470" i="1" spc="2" dirty="0">
                <a:solidFill>
                  <a:srgbClr val="353535"/>
                </a:solidFill>
                <a:latin typeface="Arial"/>
                <a:cs typeface="Arial"/>
              </a:rPr>
              <a:t>(COVID-19)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» </a:t>
            </a:r>
            <a:r>
              <a:rPr sz="1470" dirty="0">
                <a:solidFill>
                  <a:srgbClr val="353535"/>
                </a:solidFill>
                <a:latin typeface="Arial"/>
                <a:cs typeface="Arial"/>
              </a:rPr>
              <a:t>размещены 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на </a:t>
            </a:r>
            <a:r>
              <a:rPr sz="1470" dirty="0">
                <a:solidFill>
                  <a:srgbClr val="353535"/>
                </a:solidFill>
                <a:latin typeface="Arial"/>
                <a:cs typeface="Arial"/>
              </a:rPr>
              <a:t>сайте  </a:t>
            </a:r>
            <a:r>
              <a:rPr sz="1470" spc="2" dirty="0">
                <a:solidFill>
                  <a:srgbClr val="353535"/>
                </a:solidFill>
                <a:latin typeface="Arial"/>
                <a:cs typeface="Arial"/>
              </a:rPr>
              <a:t>Минздрава России</a:t>
            </a:r>
            <a:r>
              <a:rPr sz="1470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u="heavy" spc="2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rosminzdrav.ru</a:t>
            </a:r>
            <a:endParaRPr sz="147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0133" y="3168880"/>
            <a:ext cx="1818395" cy="233324"/>
          </a:xfrm>
          <a:prstGeom prst="rect">
            <a:avLst/>
          </a:prstGeom>
        </p:spPr>
        <p:txBody>
          <a:bodyPr vert="horz" wrap="square" lIns="0" tIns="7039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470" b="1" spc="2" dirty="0">
                <a:solidFill>
                  <a:srgbClr val="353535"/>
                </a:solidFill>
                <a:latin typeface="Arial"/>
                <a:cs typeface="Arial"/>
              </a:rPr>
              <a:t>QR-КОД </a:t>
            </a:r>
            <a:r>
              <a:rPr sz="1470" b="1" dirty="0">
                <a:solidFill>
                  <a:srgbClr val="353535"/>
                </a:solidFill>
                <a:latin typeface="Arial"/>
                <a:cs typeface="Arial"/>
              </a:rPr>
              <a:t>-</a:t>
            </a:r>
            <a:r>
              <a:rPr sz="1470" b="1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70" b="1" spc="2" dirty="0">
                <a:solidFill>
                  <a:srgbClr val="353535"/>
                </a:solidFill>
                <a:latin typeface="Arial"/>
                <a:cs typeface="Arial"/>
              </a:rPr>
              <a:t>ССЫЛКА:</a:t>
            </a:r>
            <a:endParaRPr sz="147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97391" y="5715001"/>
            <a:ext cx="4507429" cy="344889"/>
          </a:xfrm>
          <a:custGeom>
            <a:avLst/>
            <a:gdLst/>
            <a:ahLst/>
            <a:cxnLst/>
            <a:rect l="l" t="t" r="r" b="b"/>
            <a:pathLst>
              <a:path w="9352915" h="715645">
                <a:moveTo>
                  <a:pt x="0" y="715203"/>
                </a:moveTo>
                <a:lnTo>
                  <a:pt x="9352663" y="715203"/>
                </a:lnTo>
                <a:lnTo>
                  <a:pt x="9352663" y="0"/>
                </a:lnTo>
                <a:lnTo>
                  <a:pt x="0" y="0"/>
                </a:lnTo>
                <a:lnTo>
                  <a:pt x="0" y="715203"/>
                </a:lnTo>
                <a:close/>
              </a:path>
            </a:pathLst>
          </a:custGeom>
          <a:solidFill>
            <a:srgbClr val="FFFFFF">
              <a:alpha val="10195"/>
            </a:srgbClr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3" name="object 13"/>
          <p:cNvSpPr/>
          <p:nvPr/>
        </p:nvSpPr>
        <p:spPr>
          <a:xfrm>
            <a:off x="5797391" y="5715001"/>
            <a:ext cx="4507429" cy="344889"/>
          </a:xfrm>
          <a:custGeom>
            <a:avLst/>
            <a:gdLst/>
            <a:ahLst/>
            <a:cxnLst/>
            <a:rect l="l" t="t" r="r" b="b"/>
            <a:pathLst>
              <a:path w="9352915" h="715645">
                <a:moveTo>
                  <a:pt x="0" y="715203"/>
                </a:moveTo>
                <a:lnTo>
                  <a:pt x="9352662" y="715203"/>
                </a:lnTo>
                <a:lnTo>
                  <a:pt x="9352662" y="0"/>
                </a:lnTo>
                <a:lnTo>
                  <a:pt x="0" y="0"/>
                </a:lnTo>
                <a:lnTo>
                  <a:pt x="0" y="715203"/>
                </a:lnTo>
                <a:close/>
              </a:path>
            </a:pathLst>
          </a:custGeom>
          <a:ln w="110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6782370" y="5763388"/>
            <a:ext cx="296289" cy="2962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 txBox="1"/>
          <p:nvPr/>
        </p:nvSpPr>
        <p:spPr>
          <a:xfrm>
            <a:off x="5632078" y="6576007"/>
            <a:ext cx="3599455" cy="126348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использованы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изображения </a:t>
            </a:r>
            <a:r>
              <a:rPr sz="771" spc="5" dirty="0">
                <a:solidFill>
                  <a:srgbClr val="1F1F1F"/>
                </a:solidFill>
                <a:latin typeface="Arial"/>
                <a:cs typeface="Arial"/>
              </a:rPr>
              <a:t>из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источника:</a:t>
            </a:r>
            <a:r>
              <a:rPr sz="771" spc="36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771" spc="2" dirty="0">
                <a:solidFill>
                  <a:srgbClr val="1F1F1F"/>
                </a:solidFill>
                <a:latin typeface="Arial"/>
                <a:cs typeface="Arial"/>
              </a:rPr>
              <a:t>phil.cdc.gov/Details.aspx?pid=23312</a:t>
            </a:r>
            <a:endParaRPr sz="7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3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КЛИНИЧЕСКИЕ </a:t>
            </a:r>
            <a:r>
              <a:rPr lang="ru-RU" b="1" dirty="0" smtClean="0"/>
              <a:t>ОСОБЕННОСТИ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8903"/>
            <a:ext cx="10515600" cy="515806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Инкубационный период составляет от 2 до 14 суток, в среднем 5-7 </a:t>
            </a:r>
            <a:r>
              <a:rPr lang="ru-RU" dirty="0" smtClean="0"/>
              <a:t>суток.</a:t>
            </a:r>
          </a:p>
          <a:p>
            <a:r>
              <a:rPr lang="ru-RU" dirty="0" smtClean="0"/>
              <a:t>Для </a:t>
            </a:r>
            <a:r>
              <a:rPr lang="ru-RU" dirty="0"/>
              <a:t>COVID-19 характерно наличие клинических симптомов ОРВИ:</a:t>
            </a:r>
            <a:br>
              <a:rPr lang="ru-RU" dirty="0"/>
            </a:br>
            <a:r>
              <a:rPr lang="ru-RU" dirty="0"/>
              <a:t> Повышение t тела (&gt; 90%);</a:t>
            </a:r>
            <a:br>
              <a:rPr lang="ru-RU" dirty="0"/>
            </a:br>
            <a:r>
              <a:rPr lang="ru-RU" dirty="0"/>
              <a:t> Кашель (сухой или с небольшим количеством мокроты) в 80% случаев;</a:t>
            </a:r>
            <a:br>
              <a:rPr lang="ru-RU" dirty="0"/>
            </a:br>
            <a:r>
              <a:rPr lang="ru-RU" dirty="0"/>
              <a:t> Одышка (30%);</a:t>
            </a:r>
            <a:br>
              <a:rPr lang="ru-RU" dirty="0"/>
            </a:br>
            <a:r>
              <a:rPr lang="ru-RU" dirty="0"/>
              <a:t> Утомляемость (40%);</a:t>
            </a:r>
            <a:br>
              <a:rPr lang="ru-RU" dirty="0"/>
            </a:br>
            <a:r>
              <a:rPr lang="ru-RU" dirty="0"/>
              <a:t> Ощущение заложенности в грудной клетке (&gt; 20</a:t>
            </a:r>
            <a:r>
              <a:rPr lang="ru-RU" dirty="0" smtClean="0"/>
              <a:t>%).</a:t>
            </a:r>
          </a:p>
          <a:p>
            <a:r>
              <a:rPr lang="ru-RU" dirty="0" smtClean="0"/>
              <a:t>Также </a:t>
            </a:r>
            <a:r>
              <a:rPr lang="ru-RU" dirty="0"/>
              <a:t>могут отмечаться боль в горле, насморк, снижение обоняния и </a:t>
            </a:r>
            <a:r>
              <a:rPr lang="ru-RU" dirty="0" smtClean="0"/>
              <a:t>вкуса, признаки </a:t>
            </a:r>
            <a:r>
              <a:rPr lang="ru-RU" dirty="0"/>
              <a:t>конъюнктивита. </a:t>
            </a:r>
            <a:endParaRPr lang="ru-RU" dirty="0" smtClean="0"/>
          </a:p>
          <a:p>
            <a:r>
              <a:rPr lang="ru-RU" dirty="0"/>
              <a:t>В настоящее время имеется ряд клинических наблюдений, описывающих</a:t>
            </a:r>
            <a:br>
              <a:rPr lang="ru-RU" dirty="0"/>
            </a:br>
            <a:r>
              <a:rPr lang="ru-RU" dirty="0"/>
              <a:t>кожные сыпи при COVID-19, в связи с чем основной задачей клиницистов </a:t>
            </a:r>
            <a:r>
              <a:rPr lang="ru-RU" dirty="0" smtClean="0"/>
              <a:t>является дифференциальная </a:t>
            </a:r>
            <a:r>
              <a:rPr lang="ru-RU" dirty="0"/>
              <a:t>диагностика поражений кожи при COVID-19 от </a:t>
            </a:r>
            <a:r>
              <a:rPr lang="ru-RU" dirty="0" smtClean="0"/>
              <a:t>других инфекционных </a:t>
            </a:r>
            <a:r>
              <a:rPr lang="ru-RU" dirty="0"/>
              <a:t>экзантем, а также целого ряда дерматозов </a:t>
            </a:r>
            <a:r>
              <a:rPr lang="ru-RU" dirty="0" smtClean="0"/>
              <a:t>(7 групп)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773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Восприимчивость детей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Дети восприимчивы к </a:t>
            </a:r>
            <a:r>
              <a:rPr lang="en-US" dirty="0"/>
              <a:t>COVID</a:t>
            </a:r>
            <a:r>
              <a:rPr lang="ru-RU" dirty="0"/>
              <a:t>-19 так же, как и взрослые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Но причины более легкого течения инфекции у детей остаются неясными, и существует множество гипотез, которые требуют дальнейших </a:t>
            </a:r>
            <a:r>
              <a:rPr lang="ru-RU" dirty="0" smtClean="0"/>
              <a:t>исследований. </a:t>
            </a:r>
            <a:r>
              <a:rPr lang="ru-RU" dirty="0"/>
              <a:t>С учетом высокой доли бессимптомных и легких форм, дети в настоящее время рассматриваются как потенциальные источники инфекции. </a:t>
            </a:r>
            <a:endParaRPr lang="ru-RU" dirty="0" smtClean="0"/>
          </a:p>
          <a:p>
            <a:r>
              <a:rPr lang="ru-RU" dirty="0" smtClean="0"/>
              <a:t>Вместе </a:t>
            </a:r>
            <a:r>
              <a:rPr lang="ru-RU" dirty="0"/>
              <a:t>с тем, тестирование детского населения в очагах не подтверждает их высокую инфицированность, а основное заражение детей происходит в семейных очагах или медицинских учреждениях (родильных домах</a:t>
            </a:r>
            <a:r>
              <a:rPr lang="ru-RU" dirty="0" smtClean="0"/>
              <a:t>).    </a:t>
            </a: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0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Особенности COVID-19 у детей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1966"/>
            <a:ext cx="10515600" cy="59566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Дети болеют реже и легче (40% без фебрильной лихорадки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У детей чаще регистрируются ко-инфекции (прежде всего, грипп А, грипп В,</a:t>
            </a:r>
            <a:br>
              <a:rPr lang="ru-RU" dirty="0"/>
            </a:br>
            <a:r>
              <a:rPr lang="ru-RU" dirty="0"/>
              <a:t>РСВ и т.д.)</a:t>
            </a:r>
            <a:br>
              <a:rPr lang="ru-RU" dirty="0"/>
            </a:br>
            <a:r>
              <a:rPr lang="ru-RU" dirty="0"/>
              <a:t>• Уровень </a:t>
            </a:r>
            <a:r>
              <a:rPr lang="ru-RU" dirty="0" err="1"/>
              <a:t>прокальцитонина</a:t>
            </a:r>
            <a:r>
              <a:rPr lang="ru-RU" dirty="0"/>
              <a:t> у детей повышается намного чаще, чем у взрослых (поэтому антибиотики оправданы после установления диагноза </a:t>
            </a:r>
            <a:r>
              <a:rPr lang="ru-RU" dirty="0" smtClean="0"/>
              <a:t>COVID-19 с </a:t>
            </a:r>
            <a:r>
              <a:rPr lang="ru-RU" dirty="0"/>
              <a:t>первых дней болезни, особенно в ранней возрастной группе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У детей чаще возникают желудочно-кишечные симптомы по сравнению</a:t>
            </a:r>
            <a:br>
              <a:rPr lang="ru-RU" dirty="0"/>
            </a:br>
            <a:r>
              <a:rPr lang="ru-RU" dirty="0"/>
              <a:t>со взрослыми. У большинства детей с </a:t>
            </a:r>
            <a:r>
              <a:rPr lang="ru-RU" dirty="0" err="1"/>
              <a:t>SARSCoV</a:t>
            </a:r>
            <a:r>
              <a:rPr lang="ru-RU" dirty="0"/>
              <a:t> наблюдается лихорадка, но это</a:t>
            </a:r>
            <a:br>
              <a:rPr lang="ru-RU" dirty="0"/>
            </a:br>
            <a:r>
              <a:rPr lang="ru-RU" dirty="0"/>
              <a:t>не относится к другим новым </a:t>
            </a:r>
            <a:r>
              <a:rPr lang="ru-RU" dirty="0" err="1"/>
              <a:t>CoVs</a:t>
            </a:r>
            <a:r>
              <a:rPr lang="ru-RU" dirty="0"/>
              <a:t>. Инфекции, вызванные MERS-</a:t>
            </a:r>
            <a:r>
              <a:rPr lang="ru-RU" dirty="0" err="1"/>
              <a:t>CoV</a:t>
            </a:r>
            <a:r>
              <a:rPr lang="ru-RU" dirty="0"/>
              <a:t>, часто</a:t>
            </a:r>
            <a:br>
              <a:rPr lang="ru-RU" dirty="0"/>
            </a:br>
            <a:r>
              <a:rPr lang="ru-RU" dirty="0"/>
              <a:t>протекают бессимптомно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• Более высокий риск тяжелых форм инфекции, вызванной SARS-CoV-2, как</a:t>
            </a:r>
            <a:br>
              <a:rPr lang="ru-RU" dirty="0"/>
            </a:br>
            <a:r>
              <a:rPr lang="ru-RU" dirty="0"/>
              <a:t>и других </a:t>
            </a:r>
            <a:r>
              <a:rPr lang="ru-RU" dirty="0" err="1"/>
              <a:t>коронавирусных</a:t>
            </a:r>
            <a:r>
              <a:rPr lang="ru-RU" dirty="0"/>
              <a:t> инфекций, может наблюдаться у детей раннего возраста и имеющих сопутствующую патологию (например, врожденные </a:t>
            </a:r>
            <a:r>
              <a:rPr lang="ru-RU" dirty="0" smtClean="0"/>
              <a:t>пороки развития</a:t>
            </a:r>
            <a:r>
              <a:rPr lang="ru-RU" dirty="0"/>
              <a:t>), а также при ко-инфекции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14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258" y="426188"/>
            <a:ext cx="2591599" cy="71445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46008" y="5818217"/>
            <a:ext cx="3040623" cy="511101"/>
          </a:xfrm>
          <a:prstGeom prst="rect">
            <a:avLst/>
          </a:prstGeom>
        </p:spPr>
        <p:txBody>
          <a:bodyPr vert="horz" wrap="square" lIns="0" tIns="8826" rIns="0" bIns="0" rtlCol="0">
            <a:spAutoFit/>
          </a:bodyPr>
          <a:lstStyle/>
          <a:p>
            <a:pPr marL="7676">
              <a:spcBef>
                <a:spcPts val="69"/>
              </a:spcBef>
            </a:pPr>
            <a:r>
              <a:rPr sz="1027" spc="-27" dirty="0">
                <a:solidFill>
                  <a:srgbClr val="565656"/>
                </a:solidFill>
                <a:latin typeface="Lucida Sans Unicode"/>
                <a:cs typeface="Lucida Sans Unicode"/>
              </a:rPr>
              <a:t>На</a:t>
            </a:r>
            <a:r>
              <a:rPr sz="1027" spc="-48" dirty="0">
                <a:solidFill>
                  <a:srgbClr val="565656"/>
                </a:solidFill>
                <a:latin typeface="Lucida Sans Unicode"/>
                <a:cs typeface="Lucida Sans Unicode"/>
              </a:rPr>
              <a:t> </a:t>
            </a:r>
            <a:r>
              <a:rPr sz="1027" spc="-9" dirty="0">
                <a:solidFill>
                  <a:srgbClr val="565656"/>
                </a:solidFill>
                <a:latin typeface="Lucida Sans Unicode"/>
                <a:cs typeface="Lucida Sans Unicode"/>
              </a:rPr>
              <a:t>основе</a:t>
            </a:r>
            <a:endParaRPr sz="1027">
              <a:latin typeface="Lucida Sans Unicode"/>
              <a:cs typeface="Lucida Sans Unicode"/>
            </a:endParaRPr>
          </a:p>
          <a:p>
            <a:pPr marL="7676">
              <a:spcBef>
                <a:spcPts val="3"/>
              </a:spcBef>
            </a:pPr>
            <a:r>
              <a:rPr sz="1209" spc="-24" dirty="0">
                <a:solidFill>
                  <a:srgbClr val="565656"/>
                </a:solidFill>
                <a:latin typeface="Lucida Sans Unicode"/>
                <a:cs typeface="Lucida Sans Unicode"/>
              </a:rPr>
              <a:t>Временных</a:t>
            </a:r>
            <a:r>
              <a:rPr sz="1209" spc="-79" dirty="0">
                <a:solidFill>
                  <a:srgbClr val="565656"/>
                </a:solidFill>
                <a:latin typeface="Lucida Sans Unicode"/>
                <a:cs typeface="Lucida Sans Unicode"/>
              </a:rPr>
              <a:t> </a:t>
            </a:r>
            <a:r>
              <a:rPr sz="1209" spc="-33" dirty="0">
                <a:solidFill>
                  <a:srgbClr val="565656"/>
                </a:solidFill>
                <a:latin typeface="Lucida Sans Unicode"/>
                <a:cs typeface="Lucida Sans Unicode"/>
              </a:rPr>
              <a:t>мет</a:t>
            </a:r>
            <a:r>
              <a:rPr sz="1209" spc="-39" dirty="0">
                <a:solidFill>
                  <a:srgbClr val="565656"/>
                </a:solidFill>
                <a:latin typeface="Lucida Sans Unicode"/>
                <a:cs typeface="Lucida Sans Unicode"/>
              </a:rPr>
              <a:t>о</a:t>
            </a:r>
            <a:r>
              <a:rPr sz="1209" spc="-42" dirty="0">
                <a:solidFill>
                  <a:srgbClr val="565656"/>
                </a:solidFill>
                <a:latin typeface="Lucida Sans Unicode"/>
                <a:cs typeface="Lucida Sans Unicode"/>
              </a:rPr>
              <a:t>дических</a:t>
            </a:r>
            <a:r>
              <a:rPr sz="1209" spc="-66" dirty="0">
                <a:solidFill>
                  <a:srgbClr val="565656"/>
                </a:solidFill>
                <a:latin typeface="Lucida Sans Unicode"/>
                <a:cs typeface="Lucida Sans Unicode"/>
              </a:rPr>
              <a:t> </a:t>
            </a:r>
            <a:r>
              <a:rPr sz="1209" spc="-24" dirty="0">
                <a:solidFill>
                  <a:srgbClr val="565656"/>
                </a:solidFill>
                <a:latin typeface="Lucida Sans Unicode"/>
                <a:cs typeface="Lucida Sans Unicode"/>
              </a:rPr>
              <a:t>рек</a:t>
            </a:r>
            <a:r>
              <a:rPr sz="1209" spc="-30" dirty="0">
                <a:solidFill>
                  <a:srgbClr val="565656"/>
                </a:solidFill>
                <a:latin typeface="Lucida Sans Unicode"/>
                <a:cs typeface="Lucida Sans Unicode"/>
              </a:rPr>
              <a:t>о</a:t>
            </a:r>
            <a:r>
              <a:rPr sz="1209" spc="-54" dirty="0">
                <a:solidFill>
                  <a:srgbClr val="565656"/>
                </a:solidFill>
                <a:latin typeface="Lucida Sans Unicode"/>
                <a:cs typeface="Lucida Sans Unicode"/>
              </a:rPr>
              <a:t>менд</a:t>
            </a:r>
            <a:r>
              <a:rPr sz="1209" spc="-33" dirty="0">
                <a:solidFill>
                  <a:srgbClr val="565656"/>
                </a:solidFill>
                <a:latin typeface="Lucida Sans Unicode"/>
                <a:cs typeface="Lucida Sans Unicode"/>
              </a:rPr>
              <a:t>аций</a:t>
            </a:r>
            <a:endParaRPr sz="1209">
              <a:latin typeface="Lucida Sans Unicode"/>
              <a:cs typeface="Lucida Sans Unicode"/>
            </a:endParaRPr>
          </a:p>
          <a:p>
            <a:pPr marL="7676">
              <a:spcBef>
                <a:spcPts val="15"/>
              </a:spcBef>
            </a:pPr>
            <a:r>
              <a:rPr sz="1027" spc="-30" dirty="0">
                <a:solidFill>
                  <a:srgbClr val="565656"/>
                </a:solidFill>
                <a:latin typeface="Lucida Sans Unicode"/>
                <a:cs typeface="Lucida Sans Unicode"/>
              </a:rPr>
              <a:t>Минзд</a:t>
            </a:r>
            <a:r>
              <a:rPr sz="1027" spc="-36" dirty="0">
                <a:solidFill>
                  <a:srgbClr val="565656"/>
                </a:solidFill>
                <a:latin typeface="Lucida Sans Unicode"/>
                <a:cs typeface="Lucida Sans Unicode"/>
              </a:rPr>
              <a:t>р</a:t>
            </a:r>
            <a:r>
              <a:rPr sz="1027" spc="15" dirty="0">
                <a:solidFill>
                  <a:srgbClr val="565656"/>
                </a:solidFill>
                <a:latin typeface="Lucida Sans Unicode"/>
                <a:cs typeface="Lucida Sans Unicode"/>
              </a:rPr>
              <a:t>ава</a:t>
            </a:r>
            <a:r>
              <a:rPr sz="1027" spc="-42" dirty="0">
                <a:solidFill>
                  <a:srgbClr val="565656"/>
                </a:solidFill>
                <a:latin typeface="Lucida Sans Unicode"/>
                <a:cs typeface="Lucida Sans Unicode"/>
              </a:rPr>
              <a:t> </a:t>
            </a:r>
            <a:r>
              <a:rPr sz="1027" spc="-18" dirty="0">
                <a:solidFill>
                  <a:srgbClr val="565656"/>
                </a:solidFill>
                <a:latin typeface="Lucida Sans Unicode"/>
                <a:cs typeface="Lucida Sans Unicode"/>
              </a:rPr>
              <a:t>России,</a:t>
            </a:r>
            <a:r>
              <a:rPr sz="1027" spc="-51" dirty="0">
                <a:solidFill>
                  <a:srgbClr val="565656"/>
                </a:solidFill>
                <a:latin typeface="Lucida Sans Unicode"/>
                <a:cs typeface="Lucida Sans Unicode"/>
              </a:rPr>
              <a:t> </a:t>
            </a:r>
            <a:r>
              <a:rPr sz="1027" spc="51" dirty="0">
                <a:solidFill>
                  <a:srgbClr val="565656"/>
                </a:solidFill>
                <a:latin typeface="Lucida Sans Unicode"/>
                <a:cs typeface="Lucida Sans Unicode"/>
              </a:rPr>
              <a:t>в</a:t>
            </a:r>
            <a:r>
              <a:rPr sz="1027" spc="-18" dirty="0">
                <a:solidFill>
                  <a:srgbClr val="565656"/>
                </a:solidFill>
                <a:latin typeface="Lucida Sans Unicode"/>
                <a:cs typeface="Lucida Sans Unicode"/>
              </a:rPr>
              <a:t>е</a:t>
            </a:r>
            <a:r>
              <a:rPr sz="1027" spc="-27" dirty="0">
                <a:solidFill>
                  <a:srgbClr val="565656"/>
                </a:solidFill>
                <a:latin typeface="Lucida Sans Unicode"/>
                <a:cs typeface="Lucida Sans Unicode"/>
              </a:rPr>
              <a:t>р</a:t>
            </a:r>
            <a:r>
              <a:rPr sz="1027" spc="6" dirty="0">
                <a:solidFill>
                  <a:srgbClr val="565656"/>
                </a:solidFill>
                <a:latin typeface="Lucida Sans Unicode"/>
                <a:cs typeface="Lucida Sans Unicode"/>
              </a:rPr>
              <a:t>сия</a:t>
            </a:r>
            <a:r>
              <a:rPr sz="1027" spc="-48" dirty="0">
                <a:solidFill>
                  <a:srgbClr val="565656"/>
                </a:solidFill>
                <a:latin typeface="Lucida Sans Unicode"/>
                <a:cs typeface="Lucida Sans Unicode"/>
              </a:rPr>
              <a:t> </a:t>
            </a:r>
            <a:r>
              <a:rPr sz="1027" spc="-181" dirty="0">
                <a:solidFill>
                  <a:srgbClr val="565656"/>
                </a:solidFill>
                <a:latin typeface="Lucida Sans Unicode"/>
                <a:cs typeface="Lucida Sans Unicode"/>
              </a:rPr>
              <a:t>12</a:t>
            </a:r>
            <a:r>
              <a:rPr sz="1027" spc="-51" dirty="0">
                <a:solidFill>
                  <a:srgbClr val="565656"/>
                </a:solidFill>
                <a:latin typeface="Lucida Sans Unicode"/>
                <a:cs typeface="Lucida Sans Unicode"/>
              </a:rPr>
              <a:t> </a:t>
            </a:r>
            <a:r>
              <a:rPr sz="1027" spc="-33" dirty="0">
                <a:solidFill>
                  <a:srgbClr val="565656"/>
                </a:solidFill>
                <a:latin typeface="Lucida Sans Unicode"/>
                <a:cs typeface="Lucida Sans Unicode"/>
              </a:rPr>
              <a:t>от</a:t>
            </a:r>
            <a:r>
              <a:rPr sz="1027" spc="-51" dirty="0">
                <a:solidFill>
                  <a:srgbClr val="565656"/>
                </a:solidFill>
                <a:latin typeface="Lucida Sans Unicode"/>
                <a:cs typeface="Lucida Sans Unicode"/>
              </a:rPr>
              <a:t> </a:t>
            </a:r>
            <a:r>
              <a:rPr sz="1027" spc="-118" dirty="0">
                <a:solidFill>
                  <a:srgbClr val="565656"/>
                </a:solidFill>
                <a:latin typeface="Lucida Sans Unicode"/>
                <a:cs typeface="Lucida Sans Unicode"/>
              </a:rPr>
              <a:t>21.09.2021</a:t>
            </a:r>
            <a:endParaRPr sz="1027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0868" y="5825507"/>
            <a:ext cx="0" cy="498136"/>
          </a:xfrm>
          <a:custGeom>
            <a:avLst/>
            <a:gdLst/>
            <a:ahLst/>
            <a:cxnLst/>
            <a:rect l="l" t="t" r="r" b="b"/>
            <a:pathLst>
              <a:path h="824229">
                <a:moveTo>
                  <a:pt x="0" y="0"/>
                </a:moveTo>
                <a:lnTo>
                  <a:pt x="0" y="824004"/>
                </a:lnTo>
              </a:path>
            </a:pathLst>
          </a:custGeom>
          <a:ln w="8729">
            <a:solidFill>
              <a:srgbClr val="FF2D66"/>
            </a:solidFill>
          </a:ln>
        </p:spPr>
        <p:txBody>
          <a:bodyPr wrap="square" lIns="0" tIns="0" rIns="0" bIns="0" rtlCol="0"/>
          <a:lstStyle/>
          <a:p>
            <a:endParaRPr sz="1088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8726" y="226416"/>
            <a:ext cx="4581720" cy="64508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1036" y="1706911"/>
            <a:ext cx="5529766" cy="1640761"/>
          </a:xfrm>
          <a:prstGeom prst="rect">
            <a:avLst/>
          </a:prstGeom>
        </p:spPr>
        <p:txBody>
          <a:bodyPr vert="horz" wrap="square" lIns="0" tIns="7675" rIns="0" bIns="0" rtlCol="0" anchor="ctr">
            <a:spAutoFit/>
          </a:bodyPr>
          <a:lstStyle/>
          <a:p>
            <a:pPr marL="7676" marR="179616">
              <a:lnSpc>
                <a:spcPts val="4327"/>
              </a:lnSpc>
              <a:spcBef>
                <a:spcPts val="60"/>
              </a:spcBef>
            </a:pPr>
            <a:r>
              <a:rPr sz="3445" spc="-115" dirty="0">
                <a:solidFill>
                  <a:srgbClr val="0050EF"/>
                </a:solidFill>
              </a:rPr>
              <a:t>ПРОФИЛАКТИКА, </a:t>
            </a:r>
            <a:r>
              <a:rPr sz="3445" spc="-112" dirty="0">
                <a:solidFill>
                  <a:srgbClr val="0050EF"/>
                </a:solidFill>
              </a:rPr>
              <a:t> </a:t>
            </a:r>
            <a:r>
              <a:rPr sz="3445" spc="-239" dirty="0">
                <a:solidFill>
                  <a:srgbClr val="0050EF"/>
                </a:solidFill>
              </a:rPr>
              <a:t>ДИАГНОСТИ</a:t>
            </a:r>
            <a:r>
              <a:rPr sz="3445" spc="-193" dirty="0">
                <a:solidFill>
                  <a:srgbClr val="0050EF"/>
                </a:solidFill>
              </a:rPr>
              <a:t>К</a:t>
            </a:r>
            <a:r>
              <a:rPr sz="3445" spc="-338" dirty="0">
                <a:solidFill>
                  <a:srgbClr val="0050EF"/>
                </a:solidFill>
              </a:rPr>
              <a:t>А</a:t>
            </a:r>
            <a:r>
              <a:rPr sz="3445" spc="-236" dirty="0">
                <a:solidFill>
                  <a:srgbClr val="0050EF"/>
                </a:solidFill>
              </a:rPr>
              <a:t> </a:t>
            </a:r>
            <a:r>
              <a:rPr sz="3445" spc="-227" dirty="0">
                <a:solidFill>
                  <a:srgbClr val="0050EF"/>
                </a:solidFill>
              </a:rPr>
              <a:t>И </a:t>
            </a:r>
            <a:r>
              <a:rPr sz="3445" spc="-97" dirty="0">
                <a:solidFill>
                  <a:srgbClr val="0050EF"/>
                </a:solidFill>
              </a:rPr>
              <a:t>ЛЕЧЕНИЕ</a:t>
            </a:r>
            <a:endParaRPr sz="3445"/>
          </a:p>
          <a:p>
            <a:pPr marL="7676">
              <a:lnSpc>
                <a:spcPct val="100000"/>
              </a:lnSpc>
              <a:spcBef>
                <a:spcPts val="21"/>
              </a:spcBef>
            </a:pPr>
            <a:r>
              <a:rPr sz="3445" spc="-160" dirty="0"/>
              <a:t>НОВОЙ</a:t>
            </a:r>
            <a:r>
              <a:rPr sz="3445" spc="-227" dirty="0"/>
              <a:t> </a:t>
            </a:r>
            <a:r>
              <a:rPr sz="3445" spc="-148" dirty="0"/>
              <a:t>КОРОНАВИРУСНОЙ</a:t>
            </a:r>
            <a:endParaRPr sz="3445"/>
          </a:p>
        </p:txBody>
      </p:sp>
      <p:sp>
        <p:nvSpPr>
          <p:cNvPr id="7" name="object 7"/>
          <p:cNvSpPr txBox="1"/>
          <p:nvPr/>
        </p:nvSpPr>
        <p:spPr>
          <a:xfrm>
            <a:off x="541036" y="3354542"/>
            <a:ext cx="2368255" cy="540221"/>
          </a:xfrm>
          <a:prstGeom prst="rect">
            <a:avLst/>
          </a:prstGeom>
        </p:spPr>
        <p:txBody>
          <a:bodyPr vert="horz" wrap="square" lIns="0" tIns="9978" rIns="0" bIns="0" rtlCol="0">
            <a:spAutoFit/>
          </a:bodyPr>
          <a:lstStyle/>
          <a:p>
            <a:pPr marL="7676">
              <a:spcBef>
                <a:spcPts val="79"/>
              </a:spcBef>
            </a:pPr>
            <a:r>
              <a:rPr sz="3445" spc="-79" dirty="0">
                <a:solidFill>
                  <a:srgbClr val="565656"/>
                </a:solidFill>
                <a:latin typeface="Lucida Sans Unicode"/>
                <a:cs typeface="Lucida Sans Unicode"/>
              </a:rPr>
              <a:t>ИНФЕКЦИИ</a:t>
            </a:r>
            <a:endParaRPr sz="3445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8987" y="3758670"/>
            <a:ext cx="4051861" cy="1186292"/>
          </a:xfrm>
          <a:prstGeom prst="rect">
            <a:avLst/>
          </a:prstGeom>
        </p:spPr>
        <p:txBody>
          <a:bodyPr vert="horz" wrap="square" lIns="0" tIns="9594" rIns="0" bIns="0" rtlCol="0">
            <a:spAutoFit/>
          </a:bodyPr>
          <a:lstStyle/>
          <a:p>
            <a:pPr marL="7676">
              <a:spcBef>
                <a:spcPts val="76"/>
              </a:spcBef>
            </a:pPr>
            <a:r>
              <a:rPr sz="7646" spc="-1012" dirty="0">
                <a:solidFill>
                  <a:srgbClr val="0050EF"/>
                </a:solidFill>
                <a:latin typeface="Lucida Sans Unicode"/>
                <a:cs typeface="Lucida Sans Unicode"/>
              </a:rPr>
              <a:t>C</a:t>
            </a:r>
            <a:r>
              <a:rPr sz="7646" spc="-743" dirty="0">
                <a:solidFill>
                  <a:srgbClr val="0050EF"/>
                </a:solidFill>
                <a:latin typeface="Lucida Sans Unicode"/>
                <a:cs typeface="Lucida Sans Unicode"/>
              </a:rPr>
              <a:t>O</a:t>
            </a:r>
            <a:r>
              <a:rPr sz="7646" spc="-296" dirty="0">
                <a:solidFill>
                  <a:srgbClr val="0050EF"/>
                </a:solidFill>
                <a:latin typeface="Lucida Sans Unicode"/>
                <a:cs typeface="Lucida Sans Unicode"/>
              </a:rPr>
              <a:t>VI</a:t>
            </a:r>
            <a:r>
              <a:rPr sz="7646" spc="-462" dirty="0">
                <a:solidFill>
                  <a:srgbClr val="0050EF"/>
                </a:solidFill>
                <a:latin typeface="Lucida Sans Unicode"/>
                <a:cs typeface="Lucida Sans Unicode"/>
              </a:rPr>
              <a:t>D</a:t>
            </a:r>
            <a:r>
              <a:rPr sz="7646" spc="-1463" dirty="0">
                <a:solidFill>
                  <a:srgbClr val="0050EF"/>
                </a:solidFill>
                <a:latin typeface="Lucida Sans Unicode"/>
                <a:cs typeface="Lucida Sans Unicode"/>
              </a:rPr>
              <a:t>-</a:t>
            </a:r>
            <a:r>
              <a:rPr sz="7646" spc="-1109" dirty="0">
                <a:solidFill>
                  <a:srgbClr val="0050EF"/>
                </a:solidFill>
                <a:latin typeface="Lucida Sans Unicode"/>
                <a:cs typeface="Lucida Sans Unicode"/>
              </a:rPr>
              <a:t>19</a:t>
            </a:r>
            <a:endParaRPr sz="7646"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694918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FF0000"/>
                </a:solidFill>
              </a:rPr>
              <a:t>CDC выпустили предупреждение о воспалительном синдроме у детей при </a:t>
            </a:r>
            <a:r>
              <a:rPr lang="ru-RU" sz="3100" b="1" dirty="0" smtClean="0">
                <a:solidFill>
                  <a:srgbClr val="FF0000"/>
                </a:solidFill>
              </a:rPr>
              <a:t>COVID-19.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Критерии.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6019800" cy="531252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/>
              <a:t>Лихорадка (≥ 38°C, ≥ 24 часов), лабораторно подтвержденные признаки воспаления, свидетельства тяжелого течения заболевания с вовлечением нескольких систем органов (двух и более) и необходимостью госпитализации.</a:t>
            </a:r>
          </a:p>
          <a:p>
            <a:pPr lvl="0"/>
            <a:r>
              <a:rPr lang="ru-RU" dirty="0"/>
              <a:t>Отсутствие других возможных вариантов диагноза.</a:t>
            </a:r>
          </a:p>
          <a:p>
            <a:r>
              <a:rPr lang="ru-RU" dirty="0"/>
              <a:t>Настоящий или недавний положительный результат теста на SARS-CoV-2 с применением метода ПЦР, серологического или на выявление антител; или контакт с заболевшим COVID-19 в период 4 недель до возникновения симптомов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Также </a:t>
            </a:r>
            <a:r>
              <a:rPr lang="ru-RU" dirty="0"/>
              <a:t>в предупреждении указывается, что MIS-C следует рассматривать при любой смерти у ребенка со свидетельствами инфекции SARS-CoV-2.</a:t>
            </a:r>
          </a:p>
          <a:p>
            <a:pPr lvl="0"/>
            <a:endParaRPr lang="ru-RU" dirty="0"/>
          </a:p>
        </p:txBody>
      </p:sp>
      <p:pic>
        <p:nvPicPr>
          <p:cNvPr id="10" name="Объект 9" descr="https://medvestnik.ru/apps/mv/assets/cache/files/content/news/891/89170/front-jpg/front-z-400.jpg?time=1589553242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67" y="2468880"/>
            <a:ext cx="4924696" cy="37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192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Болезнь Кавасаки?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9451" y="1825625"/>
            <a:ext cx="5510349" cy="471886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Врачи в Великобритании 26 апреля обратили внимание на учащающиеся сообщения о тяжелом воспалительном синдроме, схожем с болезнью Кавасаки, у детей, указывается в информации CDC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У таких пациентов наблюдались лихорадка и совокупность других симптомов, в том числе гипотензия и увеличение уровня маркеров воспаления, имелся положительный результат теста на SARS-CoV-2 или история контактов с заболевшими. Во всех случаях респираторные симптомы отсутствовали. </a:t>
            </a:r>
            <a:endParaRPr lang="ru-RU" dirty="0" smtClean="0"/>
          </a:p>
          <a:p>
            <a:r>
              <a:rPr lang="ru-RU" dirty="0" smtClean="0"/>
              <a:t>Восемь </a:t>
            </a:r>
            <a:r>
              <a:rPr lang="ru-RU" dirty="0"/>
              <a:t>случаев из Великобритании были описаны </a:t>
            </a:r>
            <a:r>
              <a:rPr lang="ru-RU" dirty="0" smtClean="0"/>
              <a:t>в недавней</a:t>
            </a:r>
            <a:r>
              <a:rPr lang="ru-RU" dirty="0"/>
              <a:t> </a:t>
            </a:r>
            <a:r>
              <a:rPr lang="ru-RU" u="sng" dirty="0">
                <a:hlinkClick r:id="rId2"/>
              </a:rPr>
              <a:t>публикации </a:t>
            </a:r>
            <a:r>
              <a:rPr lang="ru-RU" dirty="0"/>
              <a:t>Королевского колледжа педиатрии и детского здоровья.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19504" cy="471886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 </a:t>
            </a:r>
            <a:r>
              <a:rPr lang="ru-RU" u="sng" dirty="0" err="1">
                <a:hlinkClick r:id="rId3"/>
              </a:rPr>
              <a:t>Lancet</a:t>
            </a:r>
            <a:r>
              <a:rPr lang="ru-RU" dirty="0"/>
              <a:t> была опубликована статья итальянских исследователей, которые установили, что с начала эпидемии </a:t>
            </a:r>
            <a:r>
              <a:rPr lang="ru-RU" dirty="0" err="1"/>
              <a:t>коронавирусной</a:t>
            </a:r>
            <a:r>
              <a:rPr lang="ru-RU" dirty="0"/>
              <a:t> инфекции в </a:t>
            </a:r>
            <a:r>
              <a:rPr lang="ru-RU" dirty="0" err="1"/>
              <a:t>Бергамо</a:t>
            </a:r>
            <a:r>
              <a:rPr lang="ru-RU" dirty="0"/>
              <a:t> распространенность болезни Кавасаки увеличилась в 30 раз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Как отмечают авторы работы, диагностированные после начала эпидемии дети демонстрировали иммунный ответ на вирус, были старше, чаще имели признаки </a:t>
            </a:r>
            <a:r>
              <a:rPr lang="ru-RU" dirty="0" err="1"/>
              <a:t>гемофагоцитарного</a:t>
            </a:r>
            <a:r>
              <a:rPr lang="ru-RU" dirty="0"/>
              <a:t> синдрома и вовлечения сердечно-сосудистой системы.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015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/>
              <a:t>В период с 17 мая по 6 </a:t>
            </a:r>
            <a:r>
              <a:rPr lang="ru-RU" sz="3100" b="1" dirty="0" smtClean="0"/>
              <a:t>июля 2020 </a:t>
            </a:r>
            <a:r>
              <a:rPr lang="ru-RU" sz="3100" b="1" dirty="0"/>
              <a:t>г. в МДГКБ ДЗМ было госпитализировано 19 </a:t>
            </a:r>
            <a:r>
              <a:rPr lang="ru-RU" sz="3100" b="1" dirty="0" smtClean="0"/>
              <a:t>детей с </a:t>
            </a:r>
            <a:r>
              <a:rPr lang="ru-RU" sz="3100" b="1" dirty="0"/>
              <a:t>ДМВС, ассоциированным с COVID-19.</a:t>
            </a:r>
            <a:r>
              <a:rPr lang="ru-RU" sz="3100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6489198"/>
              </p:ext>
            </p:extLst>
          </p:nvPr>
        </p:nvGraphicFramePr>
        <p:xfrm>
          <a:off x="578223" y="1227571"/>
          <a:ext cx="11268637" cy="5528997"/>
        </p:xfrm>
        <a:graphic>
          <a:graphicData uri="http://schemas.openxmlformats.org/drawingml/2006/table">
            <a:tbl>
              <a:tblPr/>
              <a:tblGrid>
                <a:gridCol w="4988859">
                  <a:extLst>
                    <a:ext uri="{9D8B030D-6E8A-4147-A177-3AD203B41FA5}">
                      <a16:colId xmlns:a16="http://schemas.microsoft.com/office/drawing/2014/main" val="2483263333"/>
                    </a:ext>
                  </a:extLst>
                </a:gridCol>
                <a:gridCol w="1398494">
                  <a:extLst>
                    <a:ext uri="{9D8B030D-6E8A-4147-A177-3AD203B41FA5}">
                      <a16:colId xmlns:a16="http://schemas.microsoft.com/office/drawing/2014/main" val="756940804"/>
                    </a:ext>
                  </a:extLst>
                </a:gridCol>
                <a:gridCol w="1223683">
                  <a:extLst>
                    <a:ext uri="{9D8B030D-6E8A-4147-A177-3AD203B41FA5}">
                      <a16:colId xmlns:a16="http://schemas.microsoft.com/office/drawing/2014/main" val="1217177161"/>
                    </a:ext>
                  </a:extLst>
                </a:gridCol>
                <a:gridCol w="1089212">
                  <a:extLst>
                    <a:ext uri="{9D8B030D-6E8A-4147-A177-3AD203B41FA5}">
                      <a16:colId xmlns:a16="http://schemas.microsoft.com/office/drawing/2014/main" val="2945663487"/>
                    </a:ext>
                  </a:extLst>
                </a:gridCol>
                <a:gridCol w="1089211">
                  <a:extLst>
                    <a:ext uri="{9D8B030D-6E8A-4147-A177-3AD203B41FA5}">
                      <a16:colId xmlns:a16="http://schemas.microsoft.com/office/drawing/2014/main" val="1891500419"/>
                    </a:ext>
                  </a:extLst>
                </a:gridCol>
                <a:gridCol w="1479178">
                  <a:extLst>
                    <a:ext uri="{9D8B030D-6E8A-4147-A177-3AD203B41FA5}">
                      <a16:colId xmlns:a16="http://schemas.microsoft.com/office/drawing/2014/main" val="4238017656"/>
                    </a:ext>
                  </a:extLst>
                </a:gridCol>
              </a:tblGrid>
              <a:tr h="848547">
                <a:tc>
                  <a:txBody>
                    <a:bodyPr/>
                    <a:lstStyle/>
                    <a:p>
                      <a:r>
                        <a:rPr lang="ru-RU" sz="12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Страна</a:t>
                      </a:r>
                      <a:br>
                        <a:rPr lang="ru-RU" sz="12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2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(число детей) [источник]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США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(</a:t>
                      </a:r>
                      <a:r>
                        <a:rPr lang="en-US" sz="1200" b="1" i="1">
                          <a:solidFill>
                            <a:srgbClr val="000000"/>
                          </a:solidFill>
                          <a:effectLst/>
                          <a:latin typeface="TimesNewRomanPS-BoldItalicMT"/>
                        </a:rPr>
                        <a:t>n </a:t>
                      </a:r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= 186)</a:t>
                      </a:r>
                      <a:b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[15]</a:t>
                      </a:r>
                      <a:endParaRPr lang="en-US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Италия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(</a:t>
                      </a:r>
                      <a:r>
                        <a:rPr lang="en-US" sz="1200" b="1" i="1">
                          <a:solidFill>
                            <a:srgbClr val="000000"/>
                          </a:solidFill>
                          <a:effectLst/>
                          <a:latin typeface="TimesNewRomanPS-BoldItalicMT"/>
                        </a:rPr>
                        <a:t>n </a:t>
                      </a:r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= 10)</a:t>
                      </a:r>
                      <a:b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[5]</a:t>
                      </a:r>
                      <a:endParaRPr lang="en-US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Франция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и Швейцария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(</a:t>
                      </a: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NewRomanPS-BoldItalicMT"/>
                        </a:rPr>
                        <a:t>n </a:t>
                      </a: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= 35)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[12]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Великобри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тания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(</a:t>
                      </a: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NewRomanPS-BoldItalicMT"/>
                        </a:rPr>
                        <a:t>n = </a:t>
                      </a: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58)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[13]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Россия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(</a:t>
                      </a: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NewRomanPS-BoldItalicMT"/>
                        </a:rPr>
                        <a:t>n </a:t>
                      </a: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= 19),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собственные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данные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105896"/>
                  </a:ext>
                </a:extLst>
              </a:tr>
              <a:tr h="417311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Период 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включения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пациентов 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 исследование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15.03.20-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20.05.20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17.03.20-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20.04.20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22.03.20-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30.04.20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23.03.20-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22.05.20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17.05.20-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06.07.20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279618"/>
                  </a:ext>
                </a:extLst>
              </a:tr>
              <a:tr h="417311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Демографическая характеристика пациентов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33152" marR="33152" marT="16576" marB="1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33152" marR="33152" marT="16576" marB="16576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33152" marR="33152" marT="16576" marB="16576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33152" marR="33152" marT="16576" marB="16576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33152" marR="33152" marT="16576" marB="16576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6623305"/>
                  </a:ext>
                </a:extLst>
              </a:tr>
              <a:tr h="848547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Пол 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115 мальчиков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(62%),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71 девочка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(38%)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7 мальчиков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(70%),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3 девочки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(30%)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18 мальчиков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(51%),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17 девочек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(49%)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25 мальчиков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(43%),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33 девочки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(57%)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13 мальчиков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(68%),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6 девочек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(32%)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494067"/>
                  </a:ext>
                </a:extLst>
              </a:tr>
              <a:tr h="419326"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Возраст, 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min-max </a:t>
                      </a:r>
                      <a:endParaRPr lang="en-US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Нет данных –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20 лет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2 - 16 лет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2 - 16 лет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3 мес. - 17 лет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9 мес. - 15 лет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312620"/>
                  </a:ext>
                </a:extLst>
              </a:tr>
              <a:tr h="357232"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Возраст, медиана [ИКР]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8,3 года [3,3;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12,5]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7 лет [5; 8]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10 лет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9 лет [5,7; 14]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5 лет [3; 12]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681297"/>
                  </a:ext>
                </a:extLst>
              </a:tr>
              <a:tr h="615204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Маркеры и анамнез новой коронавирусной инфекции COVID-19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33152" marR="33152" marT="16576" marB="1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33152" marR="33152" marT="16576" marB="16576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33152" marR="33152" marT="16576" marB="16576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33152" marR="33152" marT="16576" marB="16576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33152" marR="33152" marT="16576" marB="16576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223243"/>
                  </a:ext>
                </a:extLst>
              </a:tr>
              <a:tr h="357232"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Выявлены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131/186 (70%)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8/10 (80%)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31/35 (89%)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45/58 (78%)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19/19 (100%)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7796813"/>
                  </a:ext>
                </a:extLst>
              </a:tr>
              <a:tr h="357232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Положительный 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результат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ПЦР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73/186 (39%)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2/10 (20%)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14/35 (40%)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15/58 (87%)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0/19 (0%)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247930"/>
                  </a:ext>
                </a:extLst>
              </a:tr>
              <a:tr h="417311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Антитела (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IgM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и/или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IgGи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/или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IgА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) к SARS-CoV-2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58/186 (31%)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8/10 (80%)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30/35 (86%)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40/46 (87%)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19/19 (100%)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356246"/>
                  </a:ext>
                </a:extLst>
              </a:tr>
              <a:tr h="19346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IgM 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к 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SARS-CoV-2 </a:t>
                      </a:r>
                      <a:endParaRPr lang="en-US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Нет данных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Нет данных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2/35 (6%)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Нет данных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1/19 (6%)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166005"/>
                  </a:ext>
                </a:extLst>
              </a:tr>
              <a:tr h="193460">
                <a:tc>
                  <a:txBody>
                    <a:bodyPr/>
                    <a:lstStyle/>
                    <a:p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IgG </a:t>
                      </a: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к 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SARS-CoV-2 </a:t>
                      </a:r>
                      <a:endParaRPr lang="en-US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Нет данных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Нет данных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26/35 (74%)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40/46 (87%) </a:t>
                      </a:r>
                      <a:endParaRPr lang="ru-RU" sz="120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18/19 (94%)</a:t>
                      </a:r>
                      <a:endParaRPr lang="ru-RU" sz="1200" dirty="0">
                        <a:effectLst/>
                      </a:endParaRPr>
                    </a:p>
                  </a:txBody>
                  <a:tcPr marL="33152" marR="33152" marT="16576" marB="165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107510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 flipV="1">
            <a:off x="-1" y="-300308"/>
            <a:ext cx="557330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96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9721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ДИАГНОСТИЧЕСКИЕ </a:t>
            </a:r>
            <a:r>
              <a:rPr lang="ru-RU" sz="2700" b="1" dirty="0" smtClean="0"/>
              <a:t>КРИТЕРИИ ДЕТСКОГО </a:t>
            </a:r>
            <a:r>
              <a:rPr lang="ru-RU" sz="2700" b="1" dirty="0"/>
              <a:t>МУЛЬТИСИСТЕМНОГО</a:t>
            </a:r>
            <a:br>
              <a:rPr lang="ru-RU" sz="2700" b="1" dirty="0"/>
            </a:br>
            <a:r>
              <a:rPr lang="ru-RU" sz="2700" b="1" dirty="0"/>
              <a:t>ВОСПАЛИТЕЛЬНОГО </a:t>
            </a:r>
            <a:r>
              <a:rPr lang="ru-RU" sz="2700" b="1" dirty="0" smtClean="0"/>
              <a:t>СИНДРОМА И </a:t>
            </a:r>
            <a:r>
              <a:rPr lang="ru-RU" sz="2700" b="1" dirty="0"/>
              <a:t>ФЕНОТИПИЧЕСКИ СХОДНЫХ ЗАБОЛЕВАНИЙ</a:t>
            </a:r>
            <a:r>
              <a:rPr lang="ru-RU" sz="2700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783985"/>
              </p:ext>
            </p:extLst>
          </p:nvPr>
        </p:nvGraphicFramePr>
        <p:xfrm>
          <a:off x="651605" y="886012"/>
          <a:ext cx="7483866" cy="5250044"/>
        </p:xfrm>
        <a:graphic>
          <a:graphicData uri="http://schemas.openxmlformats.org/drawingml/2006/table">
            <a:tbl>
              <a:tblPr/>
              <a:tblGrid>
                <a:gridCol w="7483866">
                  <a:extLst>
                    <a:ext uri="{9D8B030D-6E8A-4147-A177-3AD203B41FA5}">
                      <a16:colId xmlns:a16="http://schemas.microsoft.com/office/drawing/2014/main" val="455869360"/>
                    </a:ext>
                  </a:extLst>
                </a:gridCol>
              </a:tblGrid>
              <a:tr h="561125">
                <a:tc>
                  <a:txBody>
                    <a:bodyPr/>
                    <a:lstStyle/>
                    <a:p>
                      <a:r>
                        <a:rPr lang="ru-RU" sz="1600" b="1" i="0" dirty="0" err="1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Мультисистемный</a:t>
                      </a:r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 воспалительный синдром у детей (MIS-C),</a:t>
                      </a:r>
                      <a:b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ассоциированный с COVID-19 (CDC, США) [16]</a:t>
                      </a:r>
                      <a:endParaRPr lang="ru-RU" sz="1600" dirty="0">
                        <a:effectLst/>
                      </a:endParaRPr>
                    </a:p>
                  </a:txBody>
                  <a:tcPr marL="86327" marR="86327" marT="43163" marB="4316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108013"/>
                  </a:ext>
                </a:extLst>
              </a:tr>
              <a:tr h="4676038">
                <a:tc>
                  <a:txBody>
                    <a:bodyPr/>
                    <a:lstStyle/>
                    <a:p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•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Пациент в возрасте младше 21 года, поступающий с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лихорадкой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(температура тела ≥38 °С в течение 24 часов и более, либо со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общение пациента о лихорадке более 24 часов), лабораторными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признаками воспаления, включающими (но не ограничиваясь)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один или более из следующих признаков (повышение уровня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нейтрофилов, СОЭ, СРБ, фибриногена, 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прокальцитонина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D-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димера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 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ферритина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 ЛДГ, ИЛ-6, снижение уровня лимфоцитов и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альбумина) и клиническими признаками тяжелого заболевания,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требующего госпитализации, с 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полиорганным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поражением с во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влечением более 2 систем (сердечно-сосудистой, мочевыводящей,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дыхательной, кровеносной, пищеварительной, нервной, кожи) </a:t>
                      </a: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И</a:t>
                      </a:r>
                      <a:b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• Отсутствие альтернативных вероятных диагнозов </a:t>
                      </a: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И</a:t>
                      </a:r>
                      <a:b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• Маркеры текущей или перенесенной COVID-19 </a:t>
                      </a: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(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ПЦР для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обнаружения РНК SARS-CoV-2 или положительный 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серологиче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/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ский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тест), или контакт с больным COVID-19 в течение 4 недель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до начала симптомов</a:t>
                      </a:r>
                      <a:endParaRPr lang="ru-RU" sz="1800" dirty="0">
                        <a:effectLst/>
                      </a:endParaRPr>
                    </a:p>
                  </a:txBody>
                  <a:tcPr marL="86327" marR="86327" marT="43163" marB="4316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92864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1318032" y="-376953"/>
            <a:ext cx="358373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9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5692142"/>
              </p:ext>
            </p:extLst>
          </p:nvPr>
        </p:nvGraphicFramePr>
        <p:xfrm>
          <a:off x="376518" y="365125"/>
          <a:ext cx="10300447" cy="5955679"/>
        </p:xfrm>
        <a:graphic>
          <a:graphicData uri="http://schemas.openxmlformats.org/drawingml/2006/table">
            <a:tbl>
              <a:tblPr/>
              <a:tblGrid>
                <a:gridCol w="10300447">
                  <a:extLst>
                    <a:ext uri="{9D8B030D-6E8A-4147-A177-3AD203B41FA5}">
                      <a16:colId xmlns:a16="http://schemas.microsoft.com/office/drawing/2014/main" val="3839558862"/>
                    </a:ext>
                  </a:extLst>
                </a:gridCol>
              </a:tblGrid>
              <a:tr h="708246">
                <a:tc>
                  <a:txBody>
                    <a:bodyPr/>
                    <a:lstStyle/>
                    <a:p>
                      <a:r>
                        <a:rPr lang="ru-RU" sz="1800" b="1" i="0" dirty="0" err="1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Мультисистемный</a:t>
                      </a: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 воспалительный синдром (MIS) у детей</a:t>
                      </a:r>
                      <a:b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ru-RU" sz="18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и подростков, ассоциированный с COVID-19 (ВОЗ) [17]</a:t>
                      </a:r>
                      <a:endParaRPr lang="ru-RU" sz="1800" dirty="0">
                        <a:effectLst/>
                      </a:endParaRPr>
                    </a:p>
                  </a:txBody>
                  <a:tcPr marL="63990" marR="63990" marT="31995" marB="3199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577481"/>
                  </a:ext>
                </a:extLst>
              </a:tr>
              <a:tr h="5247433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Дети и подростки в возрасте от 0 до 19 лет </a:t>
                      </a:r>
                      <a:r>
                        <a:rPr lang="ru-RU" sz="1800" b="1" i="0" dirty="0" smtClean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И</a:t>
                      </a:r>
                      <a:r>
                        <a:rPr lang="ru-RU" sz="1800" b="1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наличие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двух из следующих проявлений: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1. сыпь или двусторонний негнойный конъюнктивит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или</a:t>
                      </a:r>
                      <a:r>
                        <a:rPr lang="ru-RU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признаки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воспалительных изменений слизистых оболочек и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кожи</a:t>
                      </a:r>
                      <a:r>
                        <a:rPr lang="ru-RU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(полость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рта, верхние и нижние конечности);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2. артериальная гипотензия или шок;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3. признаки 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миокардиальной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дисфункции, перикардит, </a:t>
                      </a:r>
                      <a:r>
                        <a:rPr lang="ru-RU" sz="1800" b="0" i="0" dirty="0" err="1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вальвулит</a:t>
                      </a:r>
                      <a:r>
                        <a:rPr lang="ru-RU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или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поражение коронарных артерий (результаты 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ЭхоКГ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или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повышенный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уровень 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тропонина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/NT-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proBNP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);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4. признаки 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коагулопатии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(измененное 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протромбиновое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время,</a:t>
                      </a:r>
                      <a:r>
                        <a:rPr lang="ru-RU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активированное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частичное 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тромбопластиновое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время,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повышенный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уровень D-</a:t>
                      </a: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димера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);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5. острые желудочно-кишечные симптомы (диарея, рвота или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боли в животе) </a:t>
                      </a:r>
                      <a:r>
                        <a:rPr lang="ru-RU" sz="1800" b="1" i="0" dirty="0" smtClean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И</a:t>
                      </a:r>
                      <a:r>
                        <a:rPr lang="ru-RU" sz="1800" b="1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повышение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уровня маркеров воспаления, таких как СОЭ, СРБ или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8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прокальцитонин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800" b="1" i="0" dirty="0" smtClean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И</a:t>
                      </a:r>
                      <a:r>
                        <a:rPr lang="ru-RU" sz="1800" b="1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исключение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других инфекционных заболеваний, в том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числе</a:t>
                      </a:r>
                      <a:r>
                        <a:rPr lang="ru-RU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сепсиса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 стафилококкового или стрептококкового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токсического</a:t>
                      </a:r>
                      <a:r>
                        <a:rPr lang="ru-RU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шока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 </a:t>
                      </a:r>
                      <a:r>
                        <a:rPr lang="ru-RU" sz="1800" b="1" i="0" dirty="0" smtClean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И</a:t>
                      </a:r>
                      <a:r>
                        <a:rPr lang="ru-RU" sz="1800" b="1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маркеры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COVID-19 (ПЦР для обнаружения РНК SARS-CoV-2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или</a:t>
                      </a:r>
                      <a:r>
                        <a:rPr lang="ru-RU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положительный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серологический тест), или высокая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вероятность</a:t>
                      </a:r>
                      <a:r>
                        <a:rPr lang="ru-RU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контакта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с пациентами с COVID-19</a:t>
                      </a:r>
                      <a:endParaRPr lang="ru-RU" sz="1800" dirty="0">
                        <a:effectLst/>
                      </a:endParaRPr>
                    </a:p>
                  </a:txBody>
                  <a:tcPr marL="63990" marR="63990" marT="31995" marB="3199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312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9145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32085"/>
              </p:ext>
            </p:extLst>
          </p:nvPr>
        </p:nvGraphicFramePr>
        <p:xfrm>
          <a:off x="734290" y="1233055"/>
          <a:ext cx="10321637" cy="5791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7360">
                  <a:extLst>
                    <a:ext uri="{9D8B030D-6E8A-4147-A177-3AD203B41FA5}">
                      <a16:colId xmlns:a16="http://schemas.microsoft.com/office/drawing/2014/main" val="3865938629"/>
                    </a:ext>
                  </a:extLst>
                </a:gridCol>
                <a:gridCol w="5124277">
                  <a:extLst>
                    <a:ext uri="{9D8B030D-6E8A-4147-A177-3AD203B41FA5}">
                      <a16:colId xmlns:a16="http://schemas.microsoft.com/office/drawing/2014/main" val="1185177678"/>
                    </a:ext>
                  </a:extLst>
                </a:gridCol>
              </a:tblGrid>
              <a:tr h="582682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Пребывал ли пациент за пределами территории Российской Федерации в последние 14 дней (нужное обвести): да / нет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737340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конкретное место пребывания (страна, провинция, город), конкретные сроки пребывания, дату прибытия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166916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Пребывал ли пациент за пределами Республики Башкортостан в последние 14 дней (нужное обвести): да / нет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20771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конкретное место пребывания (регион, город), конкретные сроки пребывания, дату прибытия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686488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Был ли пациент в контакте с больным новой </a:t>
                      </a:r>
                      <a:r>
                        <a:rPr lang="ru-RU" sz="1800" dirty="0" err="1">
                          <a:effectLst/>
                        </a:rPr>
                        <a:t>коронавирусной</a:t>
                      </a:r>
                      <a:r>
                        <a:rPr lang="ru-RU" sz="1800" dirty="0">
                          <a:effectLst/>
                        </a:rPr>
                        <a:t> инфекцией (нужное обвести): да / нет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494001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когда, степень контакта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012641"/>
                  </a:ext>
                </a:extLst>
              </a:tr>
              <a:tr h="71404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Был ли пациент в контакте с человеком, который приехал из-за границы в течение последних 14 дней (нужное обвести): да / нет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849181"/>
                  </a:ext>
                </a:extLst>
              </a:tr>
              <a:tr h="357021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Если да, то указать: когда, степень контакта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995419"/>
                  </a:ext>
                </a:extLst>
              </a:tr>
              <a:tr h="714041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Были ли за последние 14 дней симптомы ОРВИ (повышение температуры тела, кашель, затрудненное дыхание, боль в горле и т.д.)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866349"/>
                  </a:ext>
                </a:extLst>
              </a:tr>
              <a:tr h="357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Дата начала заболевания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029099"/>
                  </a:ext>
                </a:extLst>
              </a:tr>
              <a:tr h="357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Клинические симптомы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500842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33598" y="-69272"/>
            <a:ext cx="936171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Приложение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 приказу ГБУЗ РДКБ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от «06» 04. 2020 года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№ 337-Д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Эпидемиологический анамнез пациента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ФИО _______________________________________________ Дата рождения ________________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82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Сравнение частоты симптомов у взрослых </a:t>
            </a:r>
            <a:r>
              <a:rPr lang="ru-RU" b="1" i="1" dirty="0" smtClean="0"/>
              <a:t>и </a:t>
            </a:r>
            <a:r>
              <a:rPr lang="ru-RU" b="1" i="1" dirty="0"/>
              <a:t>детей с </a:t>
            </a:r>
            <a:r>
              <a:rPr lang="en-US" b="1" i="1" dirty="0"/>
              <a:t>COVID</a:t>
            </a:r>
            <a:r>
              <a:rPr lang="ru-RU" b="1" i="1" dirty="0"/>
              <a:t>-19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948845"/>
              </p:ext>
            </p:extLst>
          </p:nvPr>
        </p:nvGraphicFramePr>
        <p:xfrm>
          <a:off x="838200" y="1573963"/>
          <a:ext cx="10515600" cy="515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3989">
                  <a:extLst>
                    <a:ext uri="{9D8B030D-6E8A-4147-A177-3AD203B41FA5}">
                      <a16:colId xmlns:a16="http://schemas.microsoft.com/office/drawing/2014/main" val="2780459776"/>
                    </a:ext>
                  </a:extLst>
                </a:gridCol>
                <a:gridCol w="3585375">
                  <a:extLst>
                    <a:ext uri="{9D8B030D-6E8A-4147-A177-3AD203B41FA5}">
                      <a16:colId xmlns:a16="http://schemas.microsoft.com/office/drawing/2014/main" val="3145434495"/>
                    </a:ext>
                  </a:extLst>
                </a:gridCol>
                <a:gridCol w="3466236">
                  <a:extLst>
                    <a:ext uri="{9D8B030D-6E8A-4147-A177-3AD203B41FA5}">
                      <a16:colId xmlns:a16="http://schemas.microsoft.com/office/drawing/2014/main" val="1019870954"/>
                    </a:ext>
                  </a:extLst>
                </a:gridCol>
              </a:tblGrid>
              <a:tr h="32263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Характеристики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Взрослые (</a:t>
                      </a:r>
                      <a:r>
                        <a:rPr lang="en-US" sz="1400">
                          <a:effectLst/>
                        </a:rPr>
                        <a:t>n = 1099)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</a:t>
                      </a:r>
                      <a:r>
                        <a:rPr lang="en-US" sz="1400">
                          <a:effectLst/>
                        </a:rPr>
                        <a:t> (n = 171)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47081378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Медиана возраста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47 лет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6,7 лет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199332090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Мужской пол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58,5%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60,8%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155760849"/>
                  </a:ext>
                </a:extLst>
              </a:tr>
              <a:tr h="322636">
                <a:tc gridSpan="3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Клинические симптомы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394084"/>
                  </a:ext>
                </a:extLst>
              </a:tr>
              <a:tr h="64527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Температура тела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&lt;37,5</a:t>
                      </a:r>
                      <a:r>
                        <a:rPr lang="ru-RU" sz="1400" baseline="300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9,9%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58,5%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276117316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>
                          <a:effectLst/>
                        </a:rPr>
                        <a:t>37,5-39</a:t>
                      </a:r>
                      <a:r>
                        <a:rPr lang="ru-RU" sz="1400" baseline="300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77,8%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32,2%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559788854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>
                          <a:effectLst/>
                        </a:rPr>
                        <a:t>≥40</a:t>
                      </a:r>
                      <a:r>
                        <a:rPr lang="ru-RU" sz="1400" baseline="300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С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12,3%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9,4%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474022540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Слабость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38,1%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7,6%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649086528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Кашель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67,8%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48,5%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308826339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Диарея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3,8%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8,8%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95445294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Рвота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6,4%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359023642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Насморк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4,8%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7,6%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105624960"/>
                  </a:ext>
                </a:extLst>
              </a:tr>
              <a:tr h="63971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Боль в горле / гиперемия ротоглотки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1,7%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46,2%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428524308"/>
                  </a:ext>
                </a:extLst>
              </a:tr>
              <a:tr h="3226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Тахипноэ / одышка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18,7%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28,7%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4237756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04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</a:t>
            </a:r>
            <a:r>
              <a:rPr lang="ru-RU" dirty="0" smtClean="0"/>
              <a:t>ритериями для предположительного диагноза неонатальной инфекции COVID-19 могут являться: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 smtClean="0"/>
              <a:t>хотя </a:t>
            </a:r>
            <a:r>
              <a:rPr lang="ru-RU" dirty="0"/>
              <a:t>бы один клинический симптом, включая нестабильную температуру тела, низкую активность или плохое питание, или одышку; 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изменения на рентгенограмме грудной клетки, показывающие аномалии, включая односторонние или двусторонние изменения по типу «матового стекла»;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наличие среди членов семьи или лиц, осуществляющих уход за больным людей с подтвержденной инфекцией COVID-19 </a:t>
            </a:r>
            <a:r>
              <a:rPr lang="ru-RU" i="1" dirty="0"/>
              <a:t>или</a:t>
            </a:r>
            <a:r>
              <a:rPr lang="ru-RU" dirty="0"/>
              <a:t> 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тесный контакт с людьми, с подтвержденной инфекцией COVID-19, или пациентами с тяжелой пневмонией [</a:t>
            </a:r>
            <a:r>
              <a:rPr lang="ru-RU" i="1" dirty="0"/>
              <a:t>22</a:t>
            </a:r>
            <a:r>
              <a:rPr lang="ru-RU" dirty="0"/>
              <a:t>].</a:t>
            </a:r>
            <a:endParaRPr lang="ru-RU" dirty="0" smtClean="0">
              <a:effectLst/>
            </a:endParaRPr>
          </a:p>
          <a:p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23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В условиях вспышки все новорожденные, поступающие в отделение интенсивной терапии, должны пройти скрининг на высокий риск инфицирования COVID-19.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Новорожденных </a:t>
            </a:r>
            <a:r>
              <a:rPr lang="ru-RU" sz="3200" b="1" dirty="0">
                <a:solidFill>
                  <a:srgbClr val="FF0000"/>
                </a:solidFill>
              </a:rPr>
              <a:t>с высоким риском, согласно оценке семейного анамнеза, следует изолировать в отдельной комнате не менее чем на 14 дней.</a:t>
            </a:r>
            <a:endParaRPr lang="ru-RU" sz="3200" b="1" dirty="0" smtClean="0">
              <a:solidFill>
                <a:srgbClr val="FF0000"/>
              </a:solidFill>
              <a:effectLst/>
            </a:endParaRP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3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Осложнения: </a:t>
            </a:r>
            <a:r>
              <a:rPr lang="ru-RU" sz="3600" b="1" dirty="0" smtClean="0">
                <a:solidFill>
                  <a:srgbClr val="FF0000"/>
                </a:solidFill>
              </a:rPr>
              <a:t>Пневмония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 показывают проведённые исследования, клинические проявления при поражении нижних дыхательных путей у детей не выражены и неспецифичны. </a:t>
            </a:r>
            <a:endParaRPr lang="ru-RU" dirty="0" smtClean="0"/>
          </a:p>
          <a:p>
            <a:r>
              <a:rPr lang="ru-RU" dirty="0" smtClean="0"/>
              <a:t>Ни </a:t>
            </a:r>
            <a:r>
              <a:rPr lang="ru-RU" dirty="0"/>
              <a:t>в одном исследовании не описано </a:t>
            </a:r>
            <a:r>
              <a:rPr lang="ru-RU" dirty="0" err="1"/>
              <a:t>аускультативных</a:t>
            </a:r>
            <a:r>
              <a:rPr lang="ru-RU" dirty="0"/>
              <a:t> изменений, в связи с чем признаками воспалительного легочного процесса могут служить сочетание кашля, лихорадки, одышки и снижение сатурации кислородом. </a:t>
            </a:r>
            <a:endParaRPr lang="ru-RU" dirty="0" smtClean="0"/>
          </a:p>
          <a:p>
            <a:r>
              <a:rPr lang="ru-RU" dirty="0" smtClean="0"/>
              <a:t>Присутствие </a:t>
            </a:r>
            <a:r>
              <a:rPr lang="ru-RU" dirty="0"/>
              <a:t>всех четырех симптомов дает основание предполагать тяжелое течение COVID-19 и служит показанием к экстренной КТ грудной клетки.</a:t>
            </a:r>
          </a:p>
        </p:txBody>
      </p:sp>
    </p:spTree>
    <p:extLst>
      <p:ext uri="{BB962C8B-B14F-4D97-AF65-F5344CB8AC3E}">
        <p14:creationId xmlns:p14="http://schemas.microsoft.com/office/powerpoint/2010/main" val="9013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52697"/>
            <a:ext cx="10515600" cy="624404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Коронавирусы</a:t>
            </a:r>
            <a:r>
              <a:rPr lang="ru-RU" b="1" dirty="0">
                <a:solidFill>
                  <a:srgbClr val="FF0000"/>
                </a:solidFill>
              </a:rPr>
              <a:t> (</a:t>
            </a:r>
            <a:r>
              <a:rPr lang="ru-RU" b="1" dirty="0" err="1">
                <a:solidFill>
                  <a:srgbClr val="FF0000"/>
                </a:solidFill>
              </a:rPr>
              <a:t>Coronaviridae</a:t>
            </a:r>
            <a:r>
              <a:rPr lang="ru-RU" dirty="0"/>
              <a:t>) – это большое семейство  РНК- содержащих вирусов, способных инфицировать человека и некоторых животных. У людей </a:t>
            </a:r>
            <a:r>
              <a:rPr lang="ru-RU" dirty="0" err="1"/>
              <a:t>коронавирусы</a:t>
            </a:r>
            <a:r>
              <a:rPr lang="ru-RU" dirty="0"/>
              <a:t> могут вызвать целый ряд заболеваний –  от легких форм острой респираторной инфекции до тяжелого острого респираторного синдрома (ТОРС). </a:t>
            </a:r>
            <a:endParaRPr lang="ru-RU" dirty="0" smtClean="0"/>
          </a:p>
          <a:p>
            <a:r>
              <a:rPr lang="ru-RU" dirty="0"/>
              <a:t>В настоящее время </a:t>
            </a:r>
            <a:r>
              <a:rPr lang="ru-RU" dirty="0" smtClean="0"/>
              <a:t>среди населения </a:t>
            </a:r>
            <a:r>
              <a:rPr lang="ru-RU" dirty="0"/>
              <a:t>циркулируют четыре сезонных </a:t>
            </a:r>
            <a:r>
              <a:rPr lang="ru-RU" dirty="0" err="1"/>
              <a:t>коронавируса</a:t>
            </a:r>
            <a:r>
              <a:rPr lang="ru-RU" dirty="0"/>
              <a:t> (HCoV-229E, -OC43, -</a:t>
            </a:r>
            <a:r>
              <a:rPr lang="ru-RU" dirty="0" smtClean="0"/>
              <a:t>NL63 и </a:t>
            </a:r>
            <a:r>
              <a:rPr lang="ru-RU" dirty="0"/>
              <a:t>-HKU1), которые круглогодично присутствуют в структуре ОРВИ, и, как </a:t>
            </a:r>
            <a:r>
              <a:rPr lang="ru-RU" dirty="0" smtClean="0"/>
              <a:t>правило, вызывают </a:t>
            </a:r>
            <a:r>
              <a:rPr lang="ru-RU" dirty="0"/>
              <a:t>поражение верхних дыхательных путей легкой и средней степени </a:t>
            </a:r>
            <a:r>
              <a:rPr lang="ru-RU" dirty="0" smtClean="0"/>
              <a:t>тяжести, а </a:t>
            </a:r>
            <a:r>
              <a:rPr lang="ru-RU" dirty="0"/>
              <a:t>также два </a:t>
            </a:r>
            <a:r>
              <a:rPr lang="ru-RU" dirty="0" err="1"/>
              <a:t>высокопатогенных</a:t>
            </a:r>
            <a:r>
              <a:rPr lang="ru-RU" dirty="0"/>
              <a:t> </a:t>
            </a:r>
            <a:r>
              <a:rPr lang="ru-RU" dirty="0" err="1"/>
              <a:t>коронавируса</a:t>
            </a:r>
            <a:r>
              <a:rPr lang="ru-RU" dirty="0"/>
              <a:t> – вирус </a:t>
            </a:r>
            <a:r>
              <a:rPr lang="ru-RU" dirty="0" smtClean="0"/>
              <a:t>ближневосточного  респираторного </a:t>
            </a:r>
            <a:r>
              <a:rPr lang="ru-RU" dirty="0"/>
              <a:t>синдрома (MERS) и новой </a:t>
            </a:r>
            <a:r>
              <a:rPr lang="ru-RU" dirty="0" err="1"/>
              <a:t>коронавирусной</a:t>
            </a:r>
            <a:r>
              <a:rPr lang="ru-RU" dirty="0"/>
              <a:t> инфекции COVID-19. </a:t>
            </a:r>
            <a:br>
              <a:rPr lang="ru-RU" dirty="0"/>
            </a:br>
            <a:endParaRPr lang="ru-RU" dirty="0" smtClean="0"/>
          </a:p>
          <a:p>
            <a:r>
              <a:rPr lang="ru-RU" dirty="0"/>
              <a:t>Появление мутаций является типичным для РНК-содержащих вирусов. Анализ</a:t>
            </a:r>
            <a:br>
              <a:rPr lang="ru-RU" dirty="0"/>
            </a:br>
            <a:r>
              <a:rPr lang="ru-RU" dirty="0"/>
              <a:t>различных линий циркулирующих штаммов SARS-CoV-2 в начале мая 2020 года</a:t>
            </a:r>
            <a:br>
              <a:rPr lang="ru-RU" dirty="0"/>
            </a:br>
            <a:r>
              <a:rPr lang="ru-RU" dirty="0"/>
              <a:t>показал, что их разнообразие внутри отдельных стран постепенно снижается, </a:t>
            </a:r>
            <a:r>
              <a:rPr lang="ru-RU" dirty="0" smtClean="0"/>
              <a:t>вероятно  из-за </a:t>
            </a:r>
            <a:r>
              <a:rPr lang="ru-RU" dirty="0"/>
              <a:t>исчезновения некоторых вирусных линий и быстрого распространения </a:t>
            </a:r>
            <a:r>
              <a:rPr lang="ru-RU" dirty="0" smtClean="0"/>
              <a:t>других (доминирующих</a:t>
            </a:r>
            <a:r>
              <a:rPr lang="ru-RU" dirty="0"/>
              <a:t>) линий. </a:t>
            </a:r>
            <a:endParaRPr lang="ru-RU" dirty="0" smtClean="0"/>
          </a:p>
          <a:p>
            <a:r>
              <a:rPr lang="ru-RU" dirty="0" smtClean="0"/>
              <a:t>Однако </a:t>
            </a:r>
            <a:r>
              <a:rPr lang="ru-RU" dirty="0"/>
              <a:t>к настоящему времени </a:t>
            </a:r>
            <a:r>
              <a:rPr lang="ru-RU" dirty="0" smtClean="0"/>
              <a:t>не сообщалось </a:t>
            </a:r>
            <a:r>
              <a:rPr lang="ru-RU" dirty="0"/>
              <a:t>о более тяжелом течении или более высокой летальности при </a:t>
            </a:r>
            <a:r>
              <a:rPr lang="ru-RU" dirty="0" smtClean="0"/>
              <a:t>инфекции, вызванной </a:t>
            </a:r>
            <a:r>
              <a:rPr lang="ru-RU" dirty="0"/>
              <a:t>новым вариантом. Большинство зарегистрированных мутаций </a:t>
            </a:r>
            <a:r>
              <a:rPr lang="ru-RU" dirty="0" smtClean="0"/>
              <a:t>SARS-CoV-2</a:t>
            </a:r>
            <a:r>
              <a:rPr lang="ru-RU" dirty="0"/>
              <a:t> </a:t>
            </a:r>
            <a:r>
              <a:rPr lang="ru-RU" dirty="0" smtClean="0"/>
              <a:t>не </a:t>
            </a:r>
            <a:r>
              <a:rPr lang="ru-RU" dirty="0"/>
              <a:t>имеют функционального значения. В настоящее время нет данных о связи </a:t>
            </a:r>
            <a:r>
              <a:rPr lang="ru-RU" dirty="0" smtClean="0"/>
              <a:t>мутаций в </a:t>
            </a:r>
            <a:r>
              <a:rPr lang="ru-RU" dirty="0"/>
              <a:t>геноме SARS-CoV-2 с тяжестью и прогнозом течения COVID-19 </a:t>
            </a:r>
            <a:endParaRPr lang="ru-RU" dirty="0" smtClean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14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ВОЗ:</a:t>
            </a:r>
            <a:r>
              <a:rPr lang="en-US" dirty="0" smtClean="0"/>
              <a:t> </a:t>
            </a:r>
            <a:r>
              <a:rPr lang="ru-RU" dirty="0" smtClean="0"/>
              <a:t>диагностические </a:t>
            </a:r>
            <a:r>
              <a:rPr lang="ru-RU" dirty="0"/>
              <a:t>характеристики для </a:t>
            </a:r>
            <a:r>
              <a:rPr lang="ru-RU" b="1" i="1" dirty="0"/>
              <a:t>нетяжелой</a:t>
            </a:r>
            <a:r>
              <a:rPr lang="ru-RU" dirty="0"/>
              <a:t> </a:t>
            </a:r>
            <a:r>
              <a:rPr lang="ru-RU" b="1" i="1" dirty="0"/>
              <a:t>пневмонии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/>
              <a:t>детей с </a:t>
            </a:r>
            <a:r>
              <a:rPr lang="en-US" dirty="0"/>
              <a:t>COVID</a:t>
            </a:r>
            <a:r>
              <a:rPr lang="ru-RU" dirty="0"/>
              <a:t>-19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298" y="1945546"/>
            <a:ext cx="10515600" cy="4351338"/>
          </a:xfrm>
        </p:spPr>
        <p:txBody>
          <a:bodyPr/>
          <a:lstStyle/>
          <a:p>
            <a:r>
              <a:rPr lang="ru-RU" dirty="0"/>
              <a:t>Дети с кашлем или затрудненным и учащенным дыханием. Отсутствие других признаков тяжелой пневмонии.</a:t>
            </a:r>
            <a:endParaRPr lang="ru-RU" dirty="0" smtClean="0">
              <a:effectLst/>
            </a:endParaRPr>
          </a:p>
          <a:p>
            <a:r>
              <a:rPr lang="ru-RU" dirty="0"/>
              <a:t>Критерии учащенного дыхания (при вдохе/мин):</a:t>
            </a:r>
            <a:endParaRPr lang="ru-RU" dirty="0" smtClean="0">
              <a:effectLst/>
            </a:endParaRPr>
          </a:p>
          <a:p>
            <a:pPr marL="0" lvl="0" indent="0" algn="ctr">
              <a:buNone/>
            </a:pPr>
            <a:r>
              <a:rPr lang="ru-RU" dirty="0"/>
              <a:t>&lt;2 месяца:  ≥ 60 </a:t>
            </a:r>
          </a:p>
          <a:p>
            <a:pPr marL="0" lvl="0" indent="0" algn="ctr">
              <a:buNone/>
            </a:pPr>
            <a:r>
              <a:rPr lang="ru-RU" dirty="0"/>
              <a:t>2–11 месяцев: ≥ 50 </a:t>
            </a:r>
          </a:p>
          <a:p>
            <a:pPr marL="0" indent="0" algn="ctr">
              <a:buNone/>
            </a:pPr>
            <a:r>
              <a:rPr lang="ru-RU" dirty="0"/>
              <a:t>1–5 лет: ≥ 40</a:t>
            </a:r>
          </a:p>
        </p:txBody>
      </p:sp>
    </p:spTree>
    <p:extLst>
      <p:ext uri="{BB962C8B-B14F-4D97-AF65-F5344CB8AC3E}">
        <p14:creationId xmlns:p14="http://schemas.microsoft.com/office/powerpoint/2010/main" val="300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0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/>
              <a:t>ВОЗ:диагностические</a:t>
            </a:r>
            <a:r>
              <a:rPr lang="ru-RU" sz="3200" b="1" dirty="0" smtClean="0"/>
              <a:t> характеристики для </a:t>
            </a:r>
            <a:r>
              <a:rPr lang="ru-RU" sz="3200" b="1" i="1" dirty="0" smtClean="0"/>
              <a:t>тяжелой</a:t>
            </a:r>
            <a:r>
              <a:rPr lang="ru-RU" sz="3200" b="1" dirty="0" smtClean="0"/>
              <a:t> </a:t>
            </a:r>
            <a:r>
              <a:rPr lang="ru-RU" sz="3200" b="1" i="1" dirty="0" smtClean="0"/>
              <a:t>пневмонии</a:t>
            </a:r>
            <a:r>
              <a:rPr lang="ru-RU" sz="3200" b="1" dirty="0" smtClean="0"/>
              <a:t> у детей с </a:t>
            </a:r>
            <a:r>
              <a:rPr lang="en-US" sz="3200" b="1" dirty="0" smtClean="0"/>
              <a:t>COVID</a:t>
            </a:r>
            <a:r>
              <a:rPr lang="ru-RU" sz="3200" b="1" dirty="0" smtClean="0"/>
              <a:t>-19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28996"/>
            <a:ext cx="10515600" cy="4902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Ребенок с кашлем или затрудненным дыханием</a:t>
            </a:r>
            <a:r>
              <a:rPr lang="ru-RU" dirty="0"/>
              <a:t>, а также наличием хотя бы одного из следующих критериев: </a:t>
            </a:r>
          </a:p>
          <a:p>
            <a:pPr lvl="0"/>
            <a:r>
              <a:rPr lang="ru-RU" dirty="0"/>
              <a:t>центральный цианоз или SpO2 &lt;90%; </a:t>
            </a:r>
          </a:p>
          <a:p>
            <a:pPr lvl="0"/>
            <a:r>
              <a:rPr lang="ru-RU" dirty="0"/>
              <a:t>тяжелое дыхание </a:t>
            </a:r>
            <a:r>
              <a:rPr lang="ru-RU" dirty="0" err="1"/>
              <a:t>дистресс</a:t>
            </a:r>
            <a:r>
              <a:rPr lang="ru-RU" dirty="0"/>
              <a:t> (например, храп, очень сильная боль в груди); </a:t>
            </a:r>
          </a:p>
          <a:p>
            <a:pPr lvl="0"/>
            <a:r>
              <a:rPr lang="ru-RU" dirty="0"/>
              <a:t>сочетание с другими признаками, характеризующими тяжелое состояние (неспособность кормиться грудью или отказ от питья, вялость или потеря сознания).</a:t>
            </a:r>
          </a:p>
          <a:p>
            <a:pPr marL="0" indent="0">
              <a:buNone/>
            </a:pPr>
            <a:r>
              <a:rPr lang="ru-RU" dirty="0"/>
              <a:t>Могут присутствовать другие признаки пневмонии, включая учащенное дыхание (&lt;2 месяца: ≥ 60; 2–11 месяцев: ≥ 50; 1–5 лет: ≥ 40). </a:t>
            </a:r>
            <a:r>
              <a:rPr lang="ru-RU" dirty="0" smtClean="0"/>
              <a:t>Первично </a:t>
            </a:r>
            <a:r>
              <a:rPr lang="ru-RU" dirty="0"/>
              <a:t>диагноз ставится по клиническим данным и дополняется результатами визуализации грудной клетки.</a:t>
            </a: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У подростков</a:t>
            </a:r>
            <a:r>
              <a:rPr lang="ru-RU" dirty="0"/>
              <a:t>: лихорадка или признаки респираторной инфекции, плюс один из следующих критериев: </a:t>
            </a:r>
            <a:endParaRPr lang="ru-RU" dirty="0" smtClean="0">
              <a:effectLst/>
            </a:endParaRPr>
          </a:p>
          <a:p>
            <a:pPr lvl="0"/>
            <a:r>
              <a:rPr lang="ru-RU" dirty="0"/>
              <a:t>частота дыхания &gt; 30 вдохов/мин</a:t>
            </a:r>
          </a:p>
          <a:p>
            <a:pPr lvl="0"/>
            <a:r>
              <a:rPr lang="ru-RU" dirty="0"/>
              <a:t>тяжелая дыхательная недостаточность </a:t>
            </a:r>
          </a:p>
          <a:p>
            <a:r>
              <a:rPr lang="ru-RU" dirty="0"/>
              <a:t>SpO2 ≤93% </a:t>
            </a:r>
          </a:p>
        </p:txBody>
      </p:sp>
    </p:spTree>
    <p:extLst>
      <p:ext uri="{BB962C8B-B14F-4D97-AF65-F5344CB8AC3E}">
        <p14:creationId xmlns:p14="http://schemas.microsoft.com/office/powerpoint/2010/main" val="23860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05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Дефиниции ОРДС у детей </a:t>
            </a:r>
            <a:r>
              <a:rPr lang="ru-RU" sz="3200" b="1" i="1" dirty="0" smtClean="0">
                <a:solidFill>
                  <a:srgbClr val="FF0000"/>
                </a:solidFill>
              </a:rPr>
              <a:t>(ВОЗ)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537324"/>
              </p:ext>
            </p:extLst>
          </p:nvPr>
        </p:nvGraphicFramePr>
        <p:xfrm>
          <a:off x="674556" y="1005842"/>
          <a:ext cx="10538086" cy="6256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8509">
                  <a:extLst>
                    <a:ext uri="{9D8B030D-6E8A-4147-A177-3AD203B41FA5}">
                      <a16:colId xmlns:a16="http://schemas.microsoft.com/office/drawing/2014/main" val="4023248049"/>
                    </a:ext>
                  </a:extLst>
                </a:gridCol>
                <a:gridCol w="2868509">
                  <a:extLst>
                    <a:ext uri="{9D8B030D-6E8A-4147-A177-3AD203B41FA5}">
                      <a16:colId xmlns:a16="http://schemas.microsoft.com/office/drawing/2014/main" val="1541103713"/>
                    </a:ext>
                  </a:extLst>
                </a:gridCol>
                <a:gridCol w="1323351">
                  <a:extLst>
                    <a:ext uri="{9D8B030D-6E8A-4147-A177-3AD203B41FA5}">
                      <a16:colId xmlns:a16="http://schemas.microsoft.com/office/drawing/2014/main" val="4096495913"/>
                    </a:ext>
                  </a:extLst>
                </a:gridCol>
                <a:gridCol w="1783829">
                  <a:extLst>
                    <a:ext uri="{9D8B030D-6E8A-4147-A177-3AD203B41FA5}">
                      <a16:colId xmlns:a16="http://schemas.microsoft.com/office/drawing/2014/main" val="2362623320"/>
                    </a:ext>
                  </a:extLst>
                </a:gridCol>
                <a:gridCol w="1693888">
                  <a:extLst>
                    <a:ext uri="{9D8B030D-6E8A-4147-A177-3AD203B41FA5}">
                      <a16:colId xmlns:a16="http://schemas.microsoft.com/office/drawing/2014/main" val="3004446189"/>
                    </a:ext>
                  </a:extLst>
                </a:gridCol>
              </a:tblGrid>
              <a:tr h="565768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 пациентов с перинатально связанным заболеванием легких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905544"/>
                  </a:ext>
                </a:extLst>
              </a:tr>
              <a:tr h="38619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7 суток от начала заболевания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942462"/>
                  </a:ext>
                </a:extLst>
              </a:tr>
              <a:tr h="762865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Происхождение отека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Дыхательная недостаточность не полностью объясняется сердечной недостаточностью или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перегрузкои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̆ жидкостью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899468"/>
                  </a:ext>
                </a:extLst>
              </a:tr>
              <a:tr h="1139534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Визуализация грудной клетки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4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визуализации грудной клетки (рентгенография, КТ или УЗИ легких): двусторонние затемнения, новые инфильтраты соответствующие острому легочному паренхиматозному заболеванию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997257"/>
                  </a:ext>
                </a:extLst>
              </a:tr>
              <a:tr h="386196">
                <a:tc rowSpan="3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Оксигенация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Неинвазивная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вентиляция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gridSpan="3"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Инвазивная механическая вентиляция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012322"/>
                  </a:ext>
                </a:extLst>
              </a:tr>
              <a:tr h="10257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PARDS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(нет стратификации тяжести)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̆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Умеренныи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̆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Тяжелый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extLst>
                  <a:ext uri="{0D108BD9-81ED-4DB2-BD59-A6C34878D82A}">
                    <a16:rowId xmlns:a16="http://schemas.microsoft.com/office/drawing/2014/main" val="1009553754"/>
                  </a:ext>
                </a:extLst>
              </a:tr>
              <a:tr h="189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Изолирующая лицевая маска,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BiPAP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вентиляция</a:t>
                      </a:r>
                      <a:b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CPAP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&gt;5 см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вод.ст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Соотношение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&lt;300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&lt;264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&lt; 8</a:t>
                      </a:r>
                      <a:b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OSI &lt; 7,51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&lt; 16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OSI &lt; 12,3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OSI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065" marR="53065" marT="26533" marB="26533"/>
                </a:tc>
                <a:extLst>
                  <a:ext uri="{0D108BD9-81ED-4DB2-BD59-A6C34878D82A}">
                    <a16:rowId xmlns:a16="http://schemas.microsoft.com/office/drawing/2014/main" val="2944584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177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Диагностические критерии</a:t>
            </a:r>
            <a:r>
              <a:rPr lang="ru-RU" dirty="0" smtClean="0"/>
              <a:t> </a:t>
            </a:r>
            <a:r>
              <a:rPr lang="ru-RU" b="1" i="1" dirty="0"/>
              <a:t>сепсиса</a:t>
            </a:r>
            <a:r>
              <a:rPr lang="ru-RU" dirty="0"/>
              <a:t> и </a:t>
            </a:r>
            <a:r>
              <a:rPr lang="ru-RU" b="1" i="1" dirty="0"/>
              <a:t>септического шока</a:t>
            </a:r>
            <a:r>
              <a:rPr lang="ru-RU" dirty="0"/>
              <a:t> у детей с </a:t>
            </a:r>
            <a:r>
              <a:rPr lang="en-US" dirty="0"/>
              <a:t>COVID</a:t>
            </a:r>
            <a:r>
              <a:rPr lang="ru-RU" dirty="0"/>
              <a:t>-19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423949"/>
              </p:ext>
            </p:extLst>
          </p:nvPr>
        </p:nvGraphicFramePr>
        <p:xfrm>
          <a:off x="719528" y="1319133"/>
          <a:ext cx="10837888" cy="5549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37888">
                  <a:extLst>
                    <a:ext uri="{9D8B030D-6E8A-4147-A177-3AD203B41FA5}">
                      <a16:colId xmlns:a16="http://schemas.microsoft.com/office/drawing/2014/main" val="2960685101"/>
                    </a:ext>
                  </a:extLst>
                </a:gridCol>
              </a:tblGrid>
              <a:tr h="3411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Сепсис </a:t>
                      </a: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3462846542"/>
                  </a:ext>
                </a:extLst>
              </a:tr>
              <a:tr h="10235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Ребенок, у которого подозревается или доказана инфекция COVID-19 и имеются критерии синдрома системной воспалительной реакции (для детей ≥ 2 лет), среди которых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аномальная температура и изменение количества лейкоцитов.</a:t>
                      </a: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938907204"/>
                  </a:ext>
                </a:extLst>
              </a:tr>
              <a:tr h="3411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Септический шок</a:t>
                      </a: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4225236552"/>
                  </a:ext>
                </a:extLst>
              </a:tr>
              <a:tr h="37205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с гипотензией (по отношению к возрастной норме), или имеющий 2 или 3 из следующих критериев: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психического статуса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тахикардия или брадикардия (ЧСС &lt;90 ударов в минуту или &gt;160 ударов в минуту у младенцев и ЧСС &lt;70 ударов в минуту или &gt;150 ударов в минуту у детей)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замедленное наполнение капилляров (&gt;2 сек) или слабый пульс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тахипноэ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мраморная или прохладная кожа,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петехиальная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сыпь или пурпура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повышенное содержание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лактата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плазме крови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олигурия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гипертермия или гипотермия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859013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3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/>
          <p:nvPr/>
        </p:nvSpPr>
        <p:spPr>
          <a:xfrm>
            <a:off x="1633102" y="728129"/>
            <a:ext cx="3460827" cy="0"/>
          </a:xfrm>
          <a:custGeom>
            <a:avLst/>
            <a:gdLst/>
            <a:ahLst/>
            <a:cxnLst/>
            <a:rect l="l" t="t" r="r" b="b"/>
            <a:pathLst>
              <a:path w="7181215">
                <a:moveTo>
                  <a:pt x="0" y="0"/>
                </a:moveTo>
                <a:lnTo>
                  <a:pt x="7180919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2771" y="714541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83169" y="243968"/>
            <a:ext cx="3619040" cy="326905"/>
          </a:xfrm>
          <a:prstGeom prst="rect">
            <a:avLst/>
          </a:prstGeom>
        </p:spPr>
        <p:txBody>
          <a:bodyPr vert="horz" wrap="square" lIns="0" tIns="795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63"/>
              </a:spcBef>
              <a:tabLst>
                <a:tab pos="662504" algn="l"/>
              </a:tabLst>
            </a:pPr>
            <a:r>
              <a:rPr sz="2602" baseline="1543" dirty="0">
                <a:solidFill>
                  <a:srgbClr val="353535"/>
                </a:solidFill>
              </a:rPr>
              <a:t>п.3.1.	</a:t>
            </a:r>
            <a:r>
              <a:rPr sz="2072" spc="5" dirty="0"/>
              <a:t>Диагностика</a:t>
            </a:r>
            <a:r>
              <a:rPr sz="2072" spc="10" dirty="0"/>
              <a:t> </a:t>
            </a:r>
            <a:r>
              <a:rPr sz="2072" spc="7" dirty="0">
                <a:solidFill>
                  <a:srgbClr val="353535"/>
                </a:solidFill>
              </a:rPr>
              <a:t>COVID-19</a:t>
            </a:r>
            <a:endParaRPr sz="2072"/>
          </a:p>
        </p:txBody>
      </p:sp>
      <p:sp>
        <p:nvSpPr>
          <p:cNvPr id="6" name="object 6"/>
          <p:cNvSpPr/>
          <p:nvPr/>
        </p:nvSpPr>
        <p:spPr>
          <a:xfrm>
            <a:off x="1665250" y="5054150"/>
            <a:ext cx="6310523" cy="1211855"/>
          </a:xfrm>
          <a:custGeom>
            <a:avLst/>
            <a:gdLst/>
            <a:ahLst/>
            <a:cxnLst/>
            <a:rect l="l" t="t" r="r" b="b"/>
            <a:pathLst>
              <a:path w="13094335" h="2514600">
                <a:moveTo>
                  <a:pt x="12977049" y="0"/>
                </a:moveTo>
                <a:lnTo>
                  <a:pt x="116690" y="0"/>
                </a:lnTo>
                <a:lnTo>
                  <a:pt x="71268" y="9172"/>
                </a:lnTo>
                <a:lnTo>
                  <a:pt x="34177" y="34184"/>
                </a:lnTo>
                <a:lnTo>
                  <a:pt x="9169" y="71273"/>
                </a:lnTo>
                <a:lnTo>
                  <a:pt x="0" y="116679"/>
                </a:lnTo>
                <a:lnTo>
                  <a:pt x="0" y="2397536"/>
                </a:lnTo>
                <a:lnTo>
                  <a:pt x="9169" y="2442942"/>
                </a:lnTo>
                <a:lnTo>
                  <a:pt x="34177" y="2480031"/>
                </a:lnTo>
                <a:lnTo>
                  <a:pt x="71268" y="2505043"/>
                </a:lnTo>
                <a:lnTo>
                  <a:pt x="116690" y="2514215"/>
                </a:lnTo>
                <a:lnTo>
                  <a:pt x="12977049" y="2514215"/>
                </a:lnTo>
                <a:lnTo>
                  <a:pt x="13022455" y="2505043"/>
                </a:lnTo>
                <a:lnTo>
                  <a:pt x="13059544" y="2480031"/>
                </a:lnTo>
                <a:lnTo>
                  <a:pt x="13084555" y="2442942"/>
                </a:lnTo>
                <a:lnTo>
                  <a:pt x="13093728" y="2397536"/>
                </a:lnTo>
                <a:lnTo>
                  <a:pt x="13093728" y="116679"/>
                </a:lnTo>
                <a:lnTo>
                  <a:pt x="13084555" y="71273"/>
                </a:lnTo>
                <a:lnTo>
                  <a:pt x="13059544" y="34184"/>
                </a:lnTo>
                <a:lnTo>
                  <a:pt x="13022455" y="9172"/>
                </a:lnTo>
                <a:lnTo>
                  <a:pt x="12977049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7" name="object 7"/>
          <p:cNvSpPr/>
          <p:nvPr/>
        </p:nvSpPr>
        <p:spPr>
          <a:xfrm>
            <a:off x="1665250" y="4887777"/>
            <a:ext cx="1852670" cy="264099"/>
          </a:xfrm>
          <a:custGeom>
            <a:avLst/>
            <a:gdLst/>
            <a:ahLst/>
            <a:cxnLst/>
            <a:rect l="l" t="t" r="r" b="b"/>
            <a:pathLst>
              <a:path w="3844290" h="548004">
                <a:moveTo>
                  <a:pt x="3752985" y="0"/>
                </a:moveTo>
                <a:lnTo>
                  <a:pt x="0" y="0"/>
                </a:lnTo>
                <a:lnTo>
                  <a:pt x="0" y="547405"/>
                </a:lnTo>
                <a:lnTo>
                  <a:pt x="3844219" y="547405"/>
                </a:lnTo>
                <a:lnTo>
                  <a:pt x="3844219" y="91234"/>
                </a:lnTo>
                <a:lnTo>
                  <a:pt x="3752985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1665250" y="4887777"/>
            <a:ext cx="1852670" cy="264099"/>
          </a:xfrm>
          <a:custGeom>
            <a:avLst/>
            <a:gdLst/>
            <a:ahLst/>
            <a:cxnLst/>
            <a:rect l="l" t="t" r="r" b="b"/>
            <a:pathLst>
              <a:path w="3844290" h="548004">
                <a:moveTo>
                  <a:pt x="0" y="0"/>
                </a:moveTo>
                <a:lnTo>
                  <a:pt x="3752985" y="0"/>
                </a:lnTo>
                <a:lnTo>
                  <a:pt x="3844219" y="91234"/>
                </a:lnTo>
                <a:lnTo>
                  <a:pt x="3844219" y="547405"/>
                </a:lnTo>
                <a:lnTo>
                  <a:pt x="0" y="547405"/>
                </a:lnTo>
                <a:lnTo>
                  <a:pt x="0" y="0"/>
                </a:lnTo>
                <a:close/>
              </a:path>
            </a:pathLst>
          </a:custGeom>
          <a:ln w="11003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/>
          <p:nvPr/>
        </p:nvSpPr>
        <p:spPr>
          <a:xfrm>
            <a:off x="1632771" y="1045297"/>
            <a:ext cx="2575193" cy="1455757"/>
          </a:xfrm>
          <a:custGeom>
            <a:avLst/>
            <a:gdLst/>
            <a:ahLst/>
            <a:cxnLst/>
            <a:rect l="l" t="t" r="r" b="b"/>
            <a:pathLst>
              <a:path w="5343525" h="3020695">
                <a:moveTo>
                  <a:pt x="5203221" y="0"/>
                </a:moveTo>
                <a:lnTo>
                  <a:pt x="140175" y="0"/>
                </a:lnTo>
                <a:lnTo>
                  <a:pt x="95871" y="7151"/>
                </a:lnTo>
                <a:lnTo>
                  <a:pt x="57391" y="27060"/>
                </a:lnTo>
                <a:lnTo>
                  <a:pt x="27047" y="57411"/>
                </a:lnTo>
                <a:lnTo>
                  <a:pt x="7146" y="95888"/>
                </a:lnTo>
                <a:lnTo>
                  <a:pt x="0" y="140175"/>
                </a:lnTo>
                <a:lnTo>
                  <a:pt x="0" y="2880184"/>
                </a:lnTo>
                <a:lnTo>
                  <a:pt x="7146" y="2924471"/>
                </a:lnTo>
                <a:lnTo>
                  <a:pt x="27047" y="2962948"/>
                </a:lnTo>
                <a:lnTo>
                  <a:pt x="57391" y="2993299"/>
                </a:lnTo>
                <a:lnTo>
                  <a:pt x="95871" y="3013208"/>
                </a:lnTo>
                <a:lnTo>
                  <a:pt x="140175" y="3020360"/>
                </a:lnTo>
                <a:lnTo>
                  <a:pt x="5203221" y="3020360"/>
                </a:lnTo>
                <a:lnTo>
                  <a:pt x="5247507" y="3013208"/>
                </a:lnTo>
                <a:lnTo>
                  <a:pt x="5285984" y="2993299"/>
                </a:lnTo>
                <a:lnTo>
                  <a:pt x="5316336" y="2962948"/>
                </a:lnTo>
                <a:lnTo>
                  <a:pt x="5336245" y="2924471"/>
                </a:lnTo>
                <a:lnTo>
                  <a:pt x="5343396" y="2880184"/>
                </a:lnTo>
                <a:lnTo>
                  <a:pt x="5343396" y="140175"/>
                </a:lnTo>
                <a:lnTo>
                  <a:pt x="5336245" y="95888"/>
                </a:lnTo>
                <a:lnTo>
                  <a:pt x="5316336" y="57411"/>
                </a:lnTo>
                <a:lnTo>
                  <a:pt x="5285984" y="27060"/>
                </a:lnTo>
                <a:lnTo>
                  <a:pt x="5247507" y="7151"/>
                </a:lnTo>
                <a:lnTo>
                  <a:pt x="520322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8152380" y="1026064"/>
            <a:ext cx="4039619" cy="443938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18360" marR="982893">
              <a:spcBef>
                <a:spcPts val="48"/>
              </a:spcBef>
            </a:pPr>
            <a:r>
              <a:rPr sz="1566" b="1" dirty="0">
                <a:solidFill>
                  <a:srgbClr val="006FC0"/>
                </a:solidFill>
                <a:latin typeface="Arial"/>
                <a:cs typeface="Arial"/>
              </a:rPr>
              <a:t>Ла</a:t>
            </a:r>
            <a:r>
              <a:rPr sz="1566" b="1" spc="-7" dirty="0">
                <a:solidFill>
                  <a:srgbClr val="006FC0"/>
                </a:solidFill>
                <a:latin typeface="Arial"/>
                <a:cs typeface="Arial"/>
              </a:rPr>
              <a:t>б</a:t>
            </a:r>
            <a:r>
              <a:rPr sz="1566" b="1" dirty="0">
                <a:solidFill>
                  <a:srgbClr val="006FC0"/>
                </a:solidFill>
                <a:latin typeface="Arial"/>
                <a:cs typeface="Arial"/>
              </a:rPr>
              <a:t>орат</a:t>
            </a:r>
            <a:r>
              <a:rPr sz="1566" b="1" spc="-7" dirty="0">
                <a:solidFill>
                  <a:srgbClr val="006FC0"/>
                </a:solidFill>
                <a:latin typeface="Arial"/>
                <a:cs typeface="Arial"/>
              </a:rPr>
              <a:t>о</a:t>
            </a:r>
            <a:r>
              <a:rPr sz="1566" b="1" dirty="0">
                <a:solidFill>
                  <a:srgbClr val="006FC0"/>
                </a:solidFill>
                <a:latin typeface="Arial"/>
                <a:cs typeface="Arial"/>
              </a:rPr>
              <a:t>рная  </a:t>
            </a:r>
            <a:r>
              <a:rPr sz="1566" b="1" spc="-5" dirty="0">
                <a:solidFill>
                  <a:srgbClr val="006FC0"/>
                </a:solidFill>
                <a:latin typeface="Arial"/>
                <a:cs typeface="Arial"/>
              </a:rPr>
              <a:t>диагностика</a:t>
            </a:r>
            <a:endParaRPr sz="1566" dirty="0">
              <a:latin typeface="Arial"/>
              <a:cs typeface="Arial"/>
            </a:endParaRPr>
          </a:p>
          <a:p>
            <a:pPr marL="18360">
              <a:spcBef>
                <a:spcPts val="783"/>
              </a:spcBef>
            </a:pPr>
            <a:r>
              <a:rPr sz="1566" spc="-5" dirty="0">
                <a:solidFill>
                  <a:srgbClr val="006FC0"/>
                </a:solidFill>
                <a:latin typeface="Arial"/>
                <a:cs typeface="Arial"/>
              </a:rPr>
              <a:t>общая</a:t>
            </a:r>
            <a:endParaRPr sz="1566" dirty="0">
              <a:latin typeface="Arial"/>
              <a:cs typeface="Arial"/>
            </a:endParaRPr>
          </a:p>
          <a:p>
            <a:pPr marL="186052" indent="-167692">
              <a:spcBef>
                <a:spcPts val="226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общий анализ</a:t>
            </a:r>
            <a:r>
              <a:rPr sz="1349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крови;</a:t>
            </a:r>
            <a:endParaRPr sz="1349" dirty="0">
              <a:latin typeface="Arial"/>
              <a:cs typeface="Arial"/>
            </a:endParaRPr>
          </a:p>
          <a:p>
            <a:pPr marL="185746" marR="1009821" indent="-167692">
              <a:spcBef>
                <a:spcPts val="520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биохи</a:t>
            </a:r>
            <a:r>
              <a:rPr sz="1349" spc="-10" dirty="0">
                <a:solidFill>
                  <a:srgbClr val="353535"/>
                </a:solidFill>
                <a:latin typeface="Arial"/>
                <a:cs typeface="Arial"/>
              </a:rPr>
              <a:t>м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ичес</a:t>
            </a:r>
            <a:r>
              <a:rPr sz="1349" dirty="0">
                <a:solidFill>
                  <a:srgbClr val="353535"/>
                </a:solidFill>
                <a:latin typeface="Arial"/>
                <a:cs typeface="Arial"/>
              </a:rPr>
              <a:t>ки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й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анализ</a:t>
            </a:r>
            <a:r>
              <a:rPr sz="1349" spc="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крови;</a:t>
            </a:r>
            <a:endParaRPr sz="1349" dirty="0">
              <a:latin typeface="Arial"/>
              <a:cs typeface="Arial"/>
            </a:endParaRPr>
          </a:p>
          <a:p>
            <a:pPr marL="185746" marR="497567" indent="-167692">
              <a:spcBef>
                <a:spcPts val="520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уровня  С-реактивного</a:t>
            </a:r>
            <a:r>
              <a:rPr sz="1349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белка;</a:t>
            </a:r>
            <a:endParaRPr sz="1349" dirty="0">
              <a:latin typeface="Arial"/>
              <a:cs typeface="Arial"/>
            </a:endParaRPr>
          </a:p>
          <a:p>
            <a:pPr marL="186052" indent="-167692">
              <a:spcBef>
                <a:spcPts val="518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349" spc="-2" dirty="0" err="1">
                <a:solidFill>
                  <a:srgbClr val="353535"/>
                </a:solidFill>
                <a:latin typeface="Arial"/>
                <a:cs typeface="Arial"/>
              </a:rPr>
              <a:t>пульсоксиметрия</a:t>
            </a:r>
            <a:r>
              <a:rPr sz="1349" spc="-2" dirty="0" smtClean="0">
                <a:solidFill>
                  <a:srgbClr val="353535"/>
                </a:solidFill>
                <a:latin typeface="Arial"/>
                <a:cs typeface="Arial"/>
              </a:rPr>
              <a:t>.</a:t>
            </a:r>
            <a:endParaRPr lang="ru-RU" sz="1349" spc="-2" dirty="0" smtClean="0">
              <a:solidFill>
                <a:srgbClr val="353535"/>
              </a:solidFill>
              <a:latin typeface="Arial"/>
              <a:cs typeface="Arial"/>
            </a:endParaRPr>
          </a:p>
          <a:p>
            <a:pPr marL="186052" indent="-167692">
              <a:spcBef>
                <a:spcPts val="518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lang="ru-RU" sz="1349" spc="-2" dirty="0" err="1" smtClean="0">
                <a:solidFill>
                  <a:srgbClr val="353535"/>
                </a:solidFill>
                <a:latin typeface="Arial"/>
                <a:cs typeface="Arial"/>
              </a:rPr>
              <a:t>Гормональное:</a:t>
            </a:r>
            <a:r>
              <a:rPr lang="ru-RU" sz="1400" dirty="0" err="1"/>
              <a:t>прокальцитонин</a:t>
            </a:r>
            <a:r>
              <a:rPr lang="ru-RU" sz="1400" dirty="0"/>
              <a:t>, мозговой </a:t>
            </a:r>
            <a:r>
              <a:rPr lang="ru-RU" sz="1400" dirty="0" smtClean="0"/>
              <a:t>натрий-</a:t>
            </a:r>
            <a:r>
              <a:rPr lang="ru-RU" sz="1400" dirty="0" err="1" smtClean="0"/>
              <a:t>уретический</a:t>
            </a:r>
            <a:r>
              <a:rPr lang="ru-RU" sz="1400" dirty="0"/>
              <a:t> </a:t>
            </a:r>
            <a:r>
              <a:rPr lang="ru-RU" sz="1400" dirty="0" smtClean="0"/>
              <a:t>пептид </a:t>
            </a:r>
            <a:endParaRPr sz="1400" dirty="0">
              <a:latin typeface="Arial"/>
              <a:cs typeface="Arial"/>
            </a:endParaRPr>
          </a:p>
          <a:p>
            <a:pPr marL="18360">
              <a:lnSpc>
                <a:spcPts val="1658"/>
              </a:lnSpc>
              <a:spcBef>
                <a:spcPts val="1072"/>
              </a:spcBef>
            </a:pPr>
            <a:r>
              <a:rPr sz="1400" b="1" i="1" spc="-2" dirty="0">
                <a:solidFill>
                  <a:srgbClr val="353535"/>
                </a:solidFill>
                <a:latin typeface="Arial"/>
                <a:cs typeface="Arial"/>
              </a:rPr>
              <a:t>+ </a:t>
            </a:r>
            <a:r>
              <a:rPr sz="1400" b="1" i="1" spc="-5" dirty="0">
                <a:solidFill>
                  <a:srgbClr val="353535"/>
                </a:solidFill>
                <a:latin typeface="Arial"/>
                <a:cs typeface="Arial"/>
              </a:rPr>
              <a:t>пациентам </a:t>
            </a:r>
            <a:r>
              <a:rPr sz="1398" b="1" i="1" spc="-2" dirty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sz="1398" b="1" i="1" spc="-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98" b="1" i="1" spc="-5" dirty="0">
                <a:solidFill>
                  <a:srgbClr val="353535"/>
                </a:solidFill>
                <a:latin typeface="Arial"/>
                <a:cs typeface="Arial"/>
              </a:rPr>
              <a:t>ОДН:</a:t>
            </a:r>
            <a:endParaRPr sz="1398" dirty="0">
              <a:latin typeface="Arial"/>
              <a:cs typeface="Arial"/>
            </a:endParaRPr>
          </a:p>
          <a:p>
            <a:pPr marL="185746" marR="556626" indent="-167692">
              <a:lnSpc>
                <a:spcPts val="1619"/>
              </a:lnSpc>
              <a:spcBef>
                <a:spcPts val="36"/>
              </a:spcBef>
              <a:buClr>
                <a:srgbClr val="006FC0"/>
              </a:buClr>
              <a:buSzPct val="130357"/>
              <a:buChar char="•"/>
              <a:tabLst>
                <a:tab pos="18605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газов  артериальной</a:t>
            </a:r>
            <a:r>
              <a:rPr sz="1349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крови;</a:t>
            </a:r>
            <a:endParaRPr sz="1349" dirty="0">
              <a:latin typeface="Arial"/>
              <a:cs typeface="Arial"/>
            </a:endParaRPr>
          </a:p>
          <a:p>
            <a:pPr marL="186052" indent="-167692">
              <a:spcBef>
                <a:spcPts val="460"/>
              </a:spcBef>
              <a:buClr>
                <a:srgbClr val="006FC0"/>
              </a:buClr>
              <a:buSzPct val="129310"/>
              <a:buChar char="•"/>
              <a:tabLst>
                <a:tab pos="186052" algn="l"/>
              </a:tabLst>
            </a:pPr>
            <a:r>
              <a:rPr sz="1398" spc="-5" dirty="0">
                <a:solidFill>
                  <a:srgbClr val="353535"/>
                </a:solidFill>
                <a:latin typeface="Arial"/>
                <a:cs typeface="Arial"/>
              </a:rPr>
              <a:t>коагулограмма.</a:t>
            </a:r>
            <a:endParaRPr sz="1398" dirty="0">
              <a:latin typeface="Arial"/>
              <a:cs typeface="Arial"/>
            </a:endParaRPr>
          </a:p>
          <a:p>
            <a:pPr marL="18360">
              <a:spcBef>
                <a:spcPts val="1077"/>
              </a:spcBef>
            </a:pPr>
            <a:r>
              <a:rPr sz="1566" dirty="0">
                <a:solidFill>
                  <a:srgbClr val="006FC0"/>
                </a:solidFill>
                <a:latin typeface="Arial"/>
                <a:cs typeface="Arial"/>
              </a:rPr>
              <a:t>специфическая</a:t>
            </a:r>
            <a:r>
              <a:rPr sz="1554" baseline="24547" dirty="0">
                <a:solidFill>
                  <a:srgbClr val="006FC0"/>
                </a:solidFill>
                <a:latin typeface="Arial"/>
                <a:cs typeface="Arial"/>
              </a:rPr>
              <a:t>1</a:t>
            </a:r>
            <a:endParaRPr sz="1554" baseline="24547" dirty="0">
              <a:latin typeface="Arial"/>
              <a:cs typeface="Arial"/>
            </a:endParaRPr>
          </a:p>
          <a:p>
            <a:pPr marL="186052" indent="-167692">
              <a:lnSpc>
                <a:spcPts val="1619"/>
              </a:lnSpc>
              <a:spcBef>
                <a:spcPts val="226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sz="1400" spc="-5" dirty="0" err="1">
                <a:solidFill>
                  <a:srgbClr val="353535"/>
                </a:solidFill>
                <a:latin typeface="Arial"/>
                <a:cs typeface="Arial"/>
              </a:rPr>
              <a:t>выявление</a:t>
            </a:r>
            <a:r>
              <a:rPr sz="1400" spc="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00" spc="-2" dirty="0" smtClean="0">
                <a:solidFill>
                  <a:srgbClr val="353535"/>
                </a:solidFill>
                <a:latin typeface="Arial"/>
                <a:cs typeface="Arial"/>
              </a:rPr>
              <a:t>РНК</a:t>
            </a:r>
            <a:r>
              <a:rPr lang="ru-RU" sz="1400" dirty="0">
                <a:latin typeface="Arial"/>
                <a:cs typeface="Arial"/>
              </a:rPr>
              <a:t> </a:t>
            </a:r>
            <a:r>
              <a:rPr sz="1400" spc="-5" dirty="0" smtClean="0">
                <a:solidFill>
                  <a:srgbClr val="353535"/>
                </a:solidFill>
                <a:latin typeface="Arial"/>
                <a:cs typeface="Arial"/>
              </a:rPr>
              <a:t>SARS-CoV-2 </a:t>
            </a:r>
            <a:r>
              <a:rPr sz="1400" spc="-5" dirty="0">
                <a:solidFill>
                  <a:srgbClr val="353535"/>
                </a:solidFill>
                <a:latin typeface="Arial"/>
                <a:cs typeface="Arial"/>
              </a:rPr>
              <a:t>методом</a:t>
            </a:r>
            <a:r>
              <a:rPr sz="1400" spc="2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53535"/>
                </a:solidFill>
                <a:latin typeface="Arial"/>
                <a:cs typeface="Arial"/>
              </a:rPr>
              <a:t>ПЦР</a:t>
            </a:r>
            <a:r>
              <a:rPr sz="1400" spc="-5" dirty="0" smtClean="0">
                <a:solidFill>
                  <a:srgbClr val="353535"/>
                </a:solidFill>
                <a:latin typeface="Arial"/>
                <a:cs typeface="Arial"/>
              </a:rPr>
              <a:t>.</a:t>
            </a:r>
            <a:endParaRPr lang="ru-RU" sz="1400" spc="-5" dirty="0">
              <a:solidFill>
                <a:srgbClr val="353535"/>
              </a:solidFill>
              <a:latin typeface="Arial"/>
              <a:cs typeface="Arial"/>
            </a:endParaRPr>
          </a:p>
          <a:p>
            <a:pPr marL="186052" indent="-167692">
              <a:lnSpc>
                <a:spcPts val="1619"/>
              </a:lnSpc>
              <a:spcBef>
                <a:spcPts val="226"/>
              </a:spcBef>
              <a:buClr>
                <a:srgbClr val="006FC0"/>
              </a:buClr>
              <a:buSzPct val="128571"/>
              <a:buChar char="•"/>
              <a:tabLst>
                <a:tab pos="186052" algn="l"/>
              </a:tabLst>
            </a:pPr>
            <a:r>
              <a:rPr lang="ru-RU" sz="1400" dirty="0"/>
              <a:t>Выявление антигена </a:t>
            </a:r>
            <a:r>
              <a:rPr lang="en-US" sz="1400" dirty="0"/>
              <a:t>SARS-CoV-2 </a:t>
            </a:r>
            <a:br>
              <a:rPr lang="en-US" sz="1400" dirty="0"/>
            </a:br>
            <a:endParaRPr sz="1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6421" y="1037465"/>
            <a:ext cx="2875708" cy="362814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34885">
              <a:spcBef>
                <a:spcPts val="46"/>
              </a:spcBef>
            </a:pPr>
            <a:r>
              <a:rPr sz="1566" b="1" spc="-2" dirty="0">
                <a:solidFill>
                  <a:srgbClr val="006FC0"/>
                </a:solidFill>
                <a:latin typeface="Arial"/>
                <a:cs typeface="Arial"/>
              </a:rPr>
              <a:t>Подробная</a:t>
            </a:r>
            <a:r>
              <a:rPr sz="1566" b="1" spc="7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66" b="1" spc="-2" dirty="0">
                <a:solidFill>
                  <a:srgbClr val="006FC0"/>
                </a:solidFill>
                <a:latin typeface="Arial"/>
                <a:cs typeface="Arial"/>
              </a:rPr>
              <a:t>оценка</a:t>
            </a:r>
            <a:endParaRPr sz="1566">
              <a:latin typeface="Arial"/>
              <a:cs typeface="Arial"/>
            </a:endParaRPr>
          </a:p>
          <a:p>
            <a:pPr marL="34885" marR="344869">
              <a:spcBef>
                <a:spcPts val="2"/>
              </a:spcBef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жалоб,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анамнеза заболевания,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эпидемиологического 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анамнеза</a:t>
            </a:r>
            <a:endParaRPr sz="1349">
              <a:latin typeface="Arial"/>
              <a:cs typeface="Arial"/>
            </a:endParaRPr>
          </a:p>
          <a:p>
            <a:pPr marL="6120" marR="1374887">
              <a:spcBef>
                <a:spcPts val="916"/>
              </a:spcBef>
            </a:pPr>
            <a:r>
              <a:rPr sz="1566" b="1" spc="-5" dirty="0">
                <a:solidFill>
                  <a:srgbClr val="006FC0"/>
                </a:solidFill>
                <a:latin typeface="Arial"/>
                <a:cs typeface="Arial"/>
              </a:rPr>
              <a:t>Физикальное  обследование:</a:t>
            </a:r>
            <a:endParaRPr sz="1566">
              <a:latin typeface="Arial"/>
              <a:cs typeface="Arial"/>
            </a:endParaRPr>
          </a:p>
          <a:p>
            <a:pPr marL="173506" marR="394748" indent="-167692">
              <a:spcBef>
                <a:spcPts val="749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оценка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слизистых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оболочек  верхних дыхательных</a:t>
            </a:r>
            <a:r>
              <a:rPr sz="1349" spc="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путей;</a:t>
            </a:r>
            <a:endParaRPr sz="1349">
              <a:latin typeface="Arial"/>
              <a:cs typeface="Arial"/>
            </a:endParaRPr>
          </a:p>
          <a:p>
            <a:pPr marL="173812" indent="-167692">
              <a:spcBef>
                <a:spcPts val="781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аускультация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 перкуссия</a:t>
            </a:r>
            <a:r>
              <a:rPr sz="1349" spc="2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легких;</a:t>
            </a:r>
            <a:endParaRPr sz="1349">
              <a:latin typeface="Arial"/>
              <a:cs typeface="Arial"/>
            </a:endParaRPr>
          </a:p>
          <a:p>
            <a:pPr marL="173812" indent="-167692">
              <a:spcBef>
                <a:spcPts val="781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пальпация лимфатических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узлов;</a:t>
            </a:r>
            <a:endParaRPr sz="1349">
              <a:latin typeface="Arial"/>
              <a:cs typeface="Arial"/>
            </a:endParaRPr>
          </a:p>
          <a:p>
            <a:pPr marL="173506" marR="98840" indent="-167692">
              <a:spcBef>
                <a:spcPts val="783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исследование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органов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брюшной  полости с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определением  размеров печени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349" spc="39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селезенки;</a:t>
            </a:r>
            <a:endParaRPr sz="1349">
              <a:latin typeface="Arial"/>
              <a:cs typeface="Arial"/>
            </a:endParaRPr>
          </a:p>
          <a:p>
            <a:pPr marL="173812" indent="-167692">
              <a:spcBef>
                <a:spcPts val="778"/>
              </a:spcBef>
              <a:buClr>
                <a:srgbClr val="006FC0"/>
              </a:buClr>
              <a:buSzPct val="128571"/>
              <a:buChar char="•"/>
              <a:tabLst>
                <a:tab pos="173812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термометрия.</a:t>
            </a:r>
            <a:endParaRPr sz="134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41720" y="1144458"/>
            <a:ext cx="2340166" cy="1251596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349" b="1" spc="-5" dirty="0">
                <a:solidFill>
                  <a:srgbClr val="FFFFFF"/>
                </a:solidFill>
                <a:latin typeface="Arial"/>
                <a:cs typeface="Arial"/>
              </a:rPr>
              <a:t>Диагноз устанавливается 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на основании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клинического 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обследования, </a:t>
            </a:r>
            <a:r>
              <a:rPr sz="1349" spc="-7" dirty="0">
                <a:solidFill>
                  <a:srgbClr val="FFFFFF"/>
                </a:solidFill>
                <a:latin typeface="Arial"/>
                <a:cs typeface="Arial"/>
              </a:rPr>
              <a:t>данных 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эпидемиологического 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анамнеза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349" spc="-5" dirty="0">
                <a:solidFill>
                  <a:srgbClr val="FFFFFF"/>
                </a:solidFill>
                <a:latin typeface="Arial"/>
                <a:cs typeface="Arial"/>
              </a:rPr>
              <a:t>результатов  лабораторных</a:t>
            </a:r>
            <a:r>
              <a:rPr sz="1349" spc="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FFFFFF"/>
                </a:solidFill>
                <a:latin typeface="Arial"/>
                <a:cs typeface="Arial"/>
              </a:rPr>
              <a:t>исследований</a:t>
            </a:r>
            <a:endParaRPr sz="1349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13713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257198" y="0"/>
                </a:moveTo>
                <a:lnTo>
                  <a:pt x="210976" y="4153"/>
                </a:lnTo>
                <a:lnTo>
                  <a:pt x="167468" y="16129"/>
                </a:lnTo>
                <a:lnTo>
                  <a:pt x="127402" y="35199"/>
                </a:lnTo>
                <a:lnTo>
                  <a:pt x="91504" y="60637"/>
                </a:lnTo>
                <a:lnTo>
                  <a:pt x="60502" y="91716"/>
                </a:lnTo>
                <a:lnTo>
                  <a:pt x="35123" y="127707"/>
                </a:lnTo>
                <a:lnTo>
                  <a:pt x="16095" y="167884"/>
                </a:lnTo>
                <a:lnTo>
                  <a:pt x="4145" y="211519"/>
                </a:lnTo>
                <a:lnTo>
                  <a:pt x="0" y="257885"/>
                </a:lnTo>
                <a:lnTo>
                  <a:pt x="4145" y="304252"/>
                </a:lnTo>
                <a:lnTo>
                  <a:pt x="16095" y="347887"/>
                </a:lnTo>
                <a:lnTo>
                  <a:pt x="35123" y="388064"/>
                </a:lnTo>
                <a:lnTo>
                  <a:pt x="60502" y="424055"/>
                </a:lnTo>
                <a:lnTo>
                  <a:pt x="91504" y="455133"/>
                </a:lnTo>
                <a:lnTo>
                  <a:pt x="127402" y="480572"/>
                </a:lnTo>
                <a:lnTo>
                  <a:pt x="167468" y="499642"/>
                </a:lnTo>
                <a:lnTo>
                  <a:pt x="210976" y="511618"/>
                </a:lnTo>
                <a:lnTo>
                  <a:pt x="257198" y="515771"/>
                </a:lnTo>
                <a:lnTo>
                  <a:pt x="303420" y="511618"/>
                </a:lnTo>
                <a:lnTo>
                  <a:pt x="346927" y="499642"/>
                </a:lnTo>
                <a:lnTo>
                  <a:pt x="386994" y="480572"/>
                </a:lnTo>
                <a:lnTo>
                  <a:pt x="422892" y="455133"/>
                </a:lnTo>
                <a:lnTo>
                  <a:pt x="453894" y="424055"/>
                </a:lnTo>
                <a:lnTo>
                  <a:pt x="479273" y="388064"/>
                </a:lnTo>
                <a:lnTo>
                  <a:pt x="498301" y="347887"/>
                </a:lnTo>
                <a:lnTo>
                  <a:pt x="510251" y="304252"/>
                </a:lnTo>
                <a:lnTo>
                  <a:pt x="514396" y="257885"/>
                </a:lnTo>
                <a:lnTo>
                  <a:pt x="510251" y="211519"/>
                </a:lnTo>
                <a:lnTo>
                  <a:pt x="498301" y="167884"/>
                </a:lnTo>
                <a:lnTo>
                  <a:pt x="479273" y="127707"/>
                </a:lnTo>
                <a:lnTo>
                  <a:pt x="453894" y="91716"/>
                </a:lnTo>
                <a:lnTo>
                  <a:pt x="422892" y="60637"/>
                </a:lnTo>
                <a:lnTo>
                  <a:pt x="386994" y="35199"/>
                </a:lnTo>
                <a:lnTo>
                  <a:pt x="346927" y="16129"/>
                </a:lnTo>
                <a:lnTo>
                  <a:pt x="303420" y="4153"/>
                </a:lnTo>
                <a:lnTo>
                  <a:pt x="25719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4" name="object 14"/>
          <p:cNvSpPr/>
          <p:nvPr/>
        </p:nvSpPr>
        <p:spPr>
          <a:xfrm>
            <a:off x="4413713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0" y="257885"/>
                </a:moveTo>
                <a:lnTo>
                  <a:pt x="4145" y="211519"/>
                </a:lnTo>
                <a:lnTo>
                  <a:pt x="16095" y="167884"/>
                </a:lnTo>
                <a:lnTo>
                  <a:pt x="35123" y="127707"/>
                </a:lnTo>
                <a:lnTo>
                  <a:pt x="60502" y="91716"/>
                </a:lnTo>
                <a:lnTo>
                  <a:pt x="91504" y="60637"/>
                </a:lnTo>
                <a:lnTo>
                  <a:pt x="127402" y="35199"/>
                </a:lnTo>
                <a:lnTo>
                  <a:pt x="167468" y="16129"/>
                </a:lnTo>
                <a:lnTo>
                  <a:pt x="210976" y="4153"/>
                </a:lnTo>
                <a:lnTo>
                  <a:pt x="257198" y="0"/>
                </a:lnTo>
                <a:lnTo>
                  <a:pt x="303420" y="4153"/>
                </a:lnTo>
                <a:lnTo>
                  <a:pt x="346927" y="16129"/>
                </a:lnTo>
                <a:lnTo>
                  <a:pt x="386994" y="35199"/>
                </a:lnTo>
                <a:lnTo>
                  <a:pt x="422892" y="60637"/>
                </a:lnTo>
                <a:lnTo>
                  <a:pt x="453894" y="91716"/>
                </a:lnTo>
                <a:lnTo>
                  <a:pt x="479273" y="127707"/>
                </a:lnTo>
                <a:lnTo>
                  <a:pt x="498301" y="167884"/>
                </a:lnTo>
                <a:lnTo>
                  <a:pt x="510251" y="211519"/>
                </a:lnTo>
                <a:lnTo>
                  <a:pt x="514396" y="257885"/>
                </a:lnTo>
                <a:lnTo>
                  <a:pt x="510251" y="304252"/>
                </a:lnTo>
                <a:lnTo>
                  <a:pt x="498301" y="347887"/>
                </a:lnTo>
                <a:lnTo>
                  <a:pt x="479273" y="388064"/>
                </a:lnTo>
                <a:lnTo>
                  <a:pt x="453894" y="424055"/>
                </a:lnTo>
                <a:lnTo>
                  <a:pt x="422892" y="455133"/>
                </a:lnTo>
                <a:lnTo>
                  <a:pt x="386994" y="480572"/>
                </a:lnTo>
                <a:lnTo>
                  <a:pt x="346927" y="499642"/>
                </a:lnTo>
                <a:lnTo>
                  <a:pt x="303420" y="511618"/>
                </a:lnTo>
                <a:lnTo>
                  <a:pt x="257198" y="515771"/>
                </a:lnTo>
                <a:lnTo>
                  <a:pt x="210976" y="511618"/>
                </a:lnTo>
                <a:lnTo>
                  <a:pt x="167468" y="499642"/>
                </a:lnTo>
                <a:lnTo>
                  <a:pt x="127402" y="480572"/>
                </a:lnTo>
                <a:lnTo>
                  <a:pt x="91504" y="455133"/>
                </a:lnTo>
                <a:lnTo>
                  <a:pt x="60502" y="424055"/>
                </a:lnTo>
                <a:lnTo>
                  <a:pt x="35123" y="388064"/>
                </a:lnTo>
                <a:lnTo>
                  <a:pt x="16095" y="347887"/>
                </a:lnTo>
                <a:lnTo>
                  <a:pt x="4145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5" name="object 15"/>
          <p:cNvSpPr txBox="1"/>
          <p:nvPr/>
        </p:nvSpPr>
        <p:spPr>
          <a:xfrm>
            <a:off x="4481886" y="1080274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398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17690" y="2132685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4" h="516254">
                <a:moveTo>
                  <a:pt x="257885" y="0"/>
                </a:moveTo>
                <a:lnTo>
                  <a:pt x="211519" y="4153"/>
                </a:lnTo>
                <a:lnTo>
                  <a:pt x="167884" y="16129"/>
                </a:lnTo>
                <a:lnTo>
                  <a:pt x="127707" y="35199"/>
                </a:lnTo>
                <a:lnTo>
                  <a:pt x="91716" y="60637"/>
                </a:lnTo>
                <a:lnTo>
                  <a:pt x="60637" y="91716"/>
                </a:lnTo>
                <a:lnTo>
                  <a:pt x="35199" y="127707"/>
                </a:lnTo>
                <a:lnTo>
                  <a:pt x="16129" y="167884"/>
                </a:lnTo>
                <a:lnTo>
                  <a:pt x="4153" y="211519"/>
                </a:lnTo>
                <a:lnTo>
                  <a:pt x="0" y="257885"/>
                </a:lnTo>
                <a:lnTo>
                  <a:pt x="4153" y="304252"/>
                </a:lnTo>
                <a:lnTo>
                  <a:pt x="16129" y="347887"/>
                </a:lnTo>
                <a:lnTo>
                  <a:pt x="35199" y="388064"/>
                </a:lnTo>
                <a:lnTo>
                  <a:pt x="60637" y="424055"/>
                </a:lnTo>
                <a:lnTo>
                  <a:pt x="91716" y="455133"/>
                </a:lnTo>
                <a:lnTo>
                  <a:pt x="127707" y="480572"/>
                </a:lnTo>
                <a:lnTo>
                  <a:pt x="167884" y="499642"/>
                </a:lnTo>
                <a:lnTo>
                  <a:pt x="211519" y="511618"/>
                </a:lnTo>
                <a:lnTo>
                  <a:pt x="257885" y="515771"/>
                </a:lnTo>
                <a:lnTo>
                  <a:pt x="304252" y="511618"/>
                </a:lnTo>
                <a:lnTo>
                  <a:pt x="347887" y="499642"/>
                </a:lnTo>
                <a:lnTo>
                  <a:pt x="388064" y="480572"/>
                </a:lnTo>
                <a:lnTo>
                  <a:pt x="424055" y="455133"/>
                </a:lnTo>
                <a:lnTo>
                  <a:pt x="455133" y="424055"/>
                </a:lnTo>
                <a:lnTo>
                  <a:pt x="480572" y="388064"/>
                </a:lnTo>
                <a:lnTo>
                  <a:pt x="499642" y="347887"/>
                </a:lnTo>
                <a:lnTo>
                  <a:pt x="511618" y="304252"/>
                </a:lnTo>
                <a:lnTo>
                  <a:pt x="515771" y="257885"/>
                </a:lnTo>
                <a:lnTo>
                  <a:pt x="511618" y="211519"/>
                </a:lnTo>
                <a:lnTo>
                  <a:pt x="499642" y="167884"/>
                </a:lnTo>
                <a:lnTo>
                  <a:pt x="480572" y="127707"/>
                </a:lnTo>
                <a:lnTo>
                  <a:pt x="455133" y="91716"/>
                </a:lnTo>
                <a:lnTo>
                  <a:pt x="424055" y="60637"/>
                </a:lnTo>
                <a:lnTo>
                  <a:pt x="388064" y="35199"/>
                </a:lnTo>
                <a:lnTo>
                  <a:pt x="347887" y="16129"/>
                </a:lnTo>
                <a:lnTo>
                  <a:pt x="304252" y="4153"/>
                </a:lnTo>
                <a:lnTo>
                  <a:pt x="25788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7" name="object 17"/>
          <p:cNvSpPr/>
          <p:nvPr/>
        </p:nvSpPr>
        <p:spPr>
          <a:xfrm>
            <a:off x="4417690" y="2132686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4" h="516254">
                <a:moveTo>
                  <a:pt x="0" y="257885"/>
                </a:moveTo>
                <a:lnTo>
                  <a:pt x="4153" y="211519"/>
                </a:lnTo>
                <a:lnTo>
                  <a:pt x="16129" y="167884"/>
                </a:lnTo>
                <a:lnTo>
                  <a:pt x="35199" y="127707"/>
                </a:lnTo>
                <a:lnTo>
                  <a:pt x="60637" y="91716"/>
                </a:lnTo>
                <a:lnTo>
                  <a:pt x="91716" y="60637"/>
                </a:lnTo>
                <a:lnTo>
                  <a:pt x="127707" y="35199"/>
                </a:lnTo>
                <a:lnTo>
                  <a:pt x="167884" y="16129"/>
                </a:lnTo>
                <a:lnTo>
                  <a:pt x="211519" y="4153"/>
                </a:lnTo>
                <a:lnTo>
                  <a:pt x="257885" y="0"/>
                </a:lnTo>
                <a:lnTo>
                  <a:pt x="304252" y="4153"/>
                </a:lnTo>
                <a:lnTo>
                  <a:pt x="347887" y="16129"/>
                </a:lnTo>
                <a:lnTo>
                  <a:pt x="388064" y="35199"/>
                </a:lnTo>
                <a:lnTo>
                  <a:pt x="424055" y="60637"/>
                </a:lnTo>
                <a:lnTo>
                  <a:pt x="455133" y="91716"/>
                </a:lnTo>
                <a:lnTo>
                  <a:pt x="480572" y="127707"/>
                </a:lnTo>
                <a:lnTo>
                  <a:pt x="499642" y="167884"/>
                </a:lnTo>
                <a:lnTo>
                  <a:pt x="511618" y="211519"/>
                </a:lnTo>
                <a:lnTo>
                  <a:pt x="515771" y="257885"/>
                </a:lnTo>
                <a:lnTo>
                  <a:pt x="511618" y="304252"/>
                </a:lnTo>
                <a:lnTo>
                  <a:pt x="499642" y="347887"/>
                </a:lnTo>
                <a:lnTo>
                  <a:pt x="480572" y="388064"/>
                </a:lnTo>
                <a:lnTo>
                  <a:pt x="455133" y="424055"/>
                </a:lnTo>
                <a:lnTo>
                  <a:pt x="424055" y="455133"/>
                </a:lnTo>
                <a:lnTo>
                  <a:pt x="388064" y="480572"/>
                </a:lnTo>
                <a:lnTo>
                  <a:pt x="347887" y="499642"/>
                </a:lnTo>
                <a:lnTo>
                  <a:pt x="304252" y="511618"/>
                </a:lnTo>
                <a:lnTo>
                  <a:pt x="257885" y="515771"/>
                </a:lnTo>
                <a:lnTo>
                  <a:pt x="211519" y="511618"/>
                </a:lnTo>
                <a:lnTo>
                  <a:pt x="167884" y="499642"/>
                </a:lnTo>
                <a:lnTo>
                  <a:pt x="127707" y="480572"/>
                </a:lnTo>
                <a:lnTo>
                  <a:pt x="91716" y="455133"/>
                </a:lnTo>
                <a:lnTo>
                  <a:pt x="60637" y="424055"/>
                </a:lnTo>
                <a:lnTo>
                  <a:pt x="35199" y="388064"/>
                </a:lnTo>
                <a:lnTo>
                  <a:pt x="16129" y="347887"/>
                </a:lnTo>
                <a:lnTo>
                  <a:pt x="4153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8" name="object 18"/>
          <p:cNvSpPr txBox="1"/>
          <p:nvPr/>
        </p:nvSpPr>
        <p:spPr>
          <a:xfrm>
            <a:off x="4486139" y="2139381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398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853850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257198" y="0"/>
                </a:moveTo>
                <a:lnTo>
                  <a:pt x="210976" y="4153"/>
                </a:lnTo>
                <a:lnTo>
                  <a:pt x="167468" y="16129"/>
                </a:lnTo>
                <a:lnTo>
                  <a:pt x="127402" y="35199"/>
                </a:lnTo>
                <a:lnTo>
                  <a:pt x="91504" y="60637"/>
                </a:lnTo>
                <a:lnTo>
                  <a:pt x="60502" y="91716"/>
                </a:lnTo>
                <a:lnTo>
                  <a:pt x="35123" y="127707"/>
                </a:lnTo>
                <a:lnTo>
                  <a:pt x="16095" y="167884"/>
                </a:lnTo>
                <a:lnTo>
                  <a:pt x="4145" y="211519"/>
                </a:lnTo>
                <a:lnTo>
                  <a:pt x="0" y="257885"/>
                </a:lnTo>
                <a:lnTo>
                  <a:pt x="4145" y="304252"/>
                </a:lnTo>
                <a:lnTo>
                  <a:pt x="16095" y="347887"/>
                </a:lnTo>
                <a:lnTo>
                  <a:pt x="35123" y="388064"/>
                </a:lnTo>
                <a:lnTo>
                  <a:pt x="60502" y="424055"/>
                </a:lnTo>
                <a:lnTo>
                  <a:pt x="91504" y="455133"/>
                </a:lnTo>
                <a:lnTo>
                  <a:pt x="127402" y="480572"/>
                </a:lnTo>
                <a:lnTo>
                  <a:pt x="167468" y="499642"/>
                </a:lnTo>
                <a:lnTo>
                  <a:pt x="210976" y="511618"/>
                </a:lnTo>
                <a:lnTo>
                  <a:pt x="257198" y="515771"/>
                </a:lnTo>
                <a:lnTo>
                  <a:pt x="303420" y="511618"/>
                </a:lnTo>
                <a:lnTo>
                  <a:pt x="346927" y="499642"/>
                </a:lnTo>
                <a:lnTo>
                  <a:pt x="386994" y="480572"/>
                </a:lnTo>
                <a:lnTo>
                  <a:pt x="422892" y="455133"/>
                </a:lnTo>
                <a:lnTo>
                  <a:pt x="453894" y="424055"/>
                </a:lnTo>
                <a:lnTo>
                  <a:pt x="479273" y="388064"/>
                </a:lnTo>
                <a:lnTo>
                  <a:pt x="498301" y="347887"/>
                </a:lnTo>
                <a:lnTo>
                  <a:pt x="510251" y="304252"/>
                </a:lnTo>
                <a:lnTo>
                  <a:pt x="514396" y="257885"/>
                </a:lnTo>
                <a:lnTo>
                  <a:pt x="510251" y="211519"/>
                </a:lnTo>
                <a:lnTo>
                  <a:pt x="498301" y="167884"/>
                </a:lnTo>
                <a:lnTo>
                  <a:pt x="479273" y="127707"/>
                </a:lnTo>
                <a:lnTo>
                  <a:pt x="453894" y="91716"/>
                </a:lnTo>
                <a:lnTo>
                  <a:pt x="422892" y="60637"/>
                </a:lnTo>
                <a:lnTo>
                  <a:pt x="386994" y="35199"/>
                </a:lnTo>
                <a:lnTo>
                  <a:pt x="346927" y="16129"/>
                </a:lnTo>
                <a:lnTo>
                  <a:pt x="303420" y="4153"/>
                </a:lnTo>
                <a:lnTo>
                  <a:pt x="25719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/>
          <p:nvPr/>
        </p:nvSpPr>
        <p:spPr>
          <a:xfrm>
            <a:off x="7853850" y="1073468"/>
            <a:ext cx="248185" cy="248798"/>
          </a:xfrm>
          <a:custGeom>
            <a:avLst/>
            <a:gdLst/>
            <a:ahLst/>
            <a:cxnLst/>
            <a:rect l="l" t="t" r="r" b="b"/>
            <a:pathLst>
              <a:path w="514984" h="516255">
                <a:moveTo>
                  <a:pt x="0" y="257885"/>
                </a:moveTo>
                <a:lnTo>
                  <a:pt x="4145" y="211519"/>
                </a:lnTo>
                <a:lnTo>
                  <a:pt x="16095" y="167884"/>
                </a:lnTo>
                <a:lnTo>
                  <a:pt x="35123" y="127707"/>
                </a:lnTo>
                <a:lnTo>
                  <a:pt x="60502" y="91716"/>
                </a:lnTo>
                <a:lnTo>
                  <a:pt x="91504" y="60637"/>
                </a:lnTo>
                <a:lnTo>
                  <a:pt x="127402" y="35199"/>
                </a:lnTo>
                <a:lnTo>
                  <a:pt x="167468" y="16129"/>
                </a:lnTo>
                <a:lnTo>
                  <a:pt x="210976" y="4153"/>
                </a:lnTo>
                <a:lnTo>
                  <a:pt x="257198" y="0"/>
                </a:lnTo>
                <a:lnTo>
                  <a:pt x="303420" y="4153"/>
                </a:lnTo>
                <a:lnTo>
                  <a:pt x="346927" y="16129"/>
                </a:lnTo>
                <a:lnTo>
                  <a:pt x="386994" y="35199"/>
                </a:lnTo>
                <a:lnTo>
                  <a:pt x="422892" y="60637"/>
                </a:lnTo>
                <a:lnTo>
                  <a:pt x="453894" y="91716"/>
                </a:lnTo>
                <a:lnTo>
                  <a:pt x="479273" y="127707"/>
                </a:lnTo>
                <a:lnTo>
                  <a:pt x="498301" y="167884"/>
                </a:lnTo>
                <a:lnTo>
                  <a:pt x="510251" y="211519"/>
                </a:lnTo>
                <a:lnTo>
                  <a:pt x="514396" y="257885"/>
                </a:lnTo>
                <a:lnTo>
                  <a:pt x="510251" y="304252"/>
                </a:lnTo>
                <a:lnTo>
                  <a:pt x="498301" y="347887"/>
                </a:lnTo>
                <a:lnTo>
                  <a:pt x="479273" y="388064"/>
                </a:lnTo>
                <a:lnTo>
                  <a:pt x="453894" y="424055"/>
                </a:lnTo>
                <a:lnTo>
                  <a:pt x="422892" y="455133"/>
                </a:lnTo>
                <a:lnTo>
                  <a:pt x="386994" y="480572"/>
                </a:lnTo>
                <a:lnTo>
                  <a:pt x="346927" y="499642"/>
                </a:lnTo>
                <a:lnTo>
                  <a:pt x="303420" y="511618"/>
                </a:lnTo>
                <a:lnTo>
                  <a:pt x="257198" y="515771"/>
                </a:lnTo>
                <a:lnTo>
                  <a:pt x="210976" y="511618"/>
                </a:lnTo>
                <a:lnTo>
                  <a:pt x="167468" y="499642"/>
                </a:lnTo>
                <a:lnTo>
                  <a:pt x="127402" y="480572"/>
                </a:lnTo>
                <a:lnTo>
                  <a:pt x="91504" y="455133"/>
                </a:lnTo>
                <a:lnTo>
                  <a:pt x="60502" y="424055"/>
                </a:lnTo>
                <a:lnTo>
                  <a:pt x="35123" y="388064"/>
                </a:lnTo>
                <a:lnTo>
                  <a:pt x="16095" y="347887"/>
                </a:lnTo>
                <a:lnTo>
                  <a:pt x="4145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 txBox="1"/>
          <p:nvPr/>
        </p:nvSpPr>
        <p:spPr>
          <a:xfrm>
            <a:off x="7922299" y="1080274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398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51861" y="4475823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5" h="516254">
                <a:moveTo>
                  <a:pt x="257885" y="0"/>
                </a:moveTo>
                <a:lnTo>
                  <a:pt x="211519" y="4153"/>
                </a:lnTo>
                <a:lnTo>
                  <a:pt x="167884" y="16129"/>
                </a:lnTo>
                <a:lnTo>
                  <a:pt x="127707" y="35199"/>
                </a:lnTo>
                <a:lnTo>
                  <a:pt x="91716" y="60637"/>
                </a:lnTo>
                <a:lnTo>
                  <a:pt x="60637" y="91716"/>
                </a:lnTo>
                <a:lnTo>
                  <a:pt x="35199" y="127707"/>
                </a:lnTo>
                <a:lnTo>
                  <a:pt x="16129" y="167884"/>
                </a:lnTo>
                <a:lnTo>
                  <a:pt x="4153" y="211519"/>
                </a:lnTo>
                <a:lnTo>
                  <a:pt x="0" y="257885"/>
                </a:lnTo>
                <a:lnTo>
                  <a:pt x="4153" y="304252"/>
                </a:lnTo>
                <a:lnTo>
                  <a:pt x="16129" y="347887"/>
                </a:lnTo>
                <a:lnTo>
                  <a:pt x="35199" y="388064"/>
                </a:lnTo>
                <a:lnTo>
                  <a:pt x="60637" y="424055"/>
                </a:lnTo>
                <a:lnTo>
                  <a:pt x="91716" y="455133"/>
                </a:lnTo>
                <a:lnTo>
                  <a:pt x="127707" y="480572"/>
                </a:lnTo>
                <a:lnTo>
                  <a:pt x="167884" y="499642"/>
                </a:lnTo>
                <a:lnTo>
                  <a:pt x="211519" y="511618"/>
                </a:lnTo>
                <a:lnTo>
                  <a:pt x="257885" y="515771"/>
                </a:lnTo>
                <a:lnTo>
                  <a:pt x="304252" y="511618"/>
                </a:lnTo>
                <a:lnTo>
                  <a:pt x="347887" y="499642"/>
                </a:lnTo>
                <a:lnTo>
                  <a:pt x="388064" y="480572"/>
                </a:lnTo>
                <a:lnTo>
                  <a:pt x="424055" y="455133"/>
                </a:lnTo>
                <a:lnTo>
                  <a:pt x="455133" y="424055"/>
                </a:lnTo>
                <a:lnTo>
                  <a:pt x="480572" y="388064"/>
                </a:lnTo>
                <a:lnTo>
                  <a:pt x="499642" y="347887"/>
                </a:lnTo>
                <a:lnTo>
                  <a:pt x="511618" y="304252"/>
                </a:lnTo>
                <a:lnTo>
                  <a:pt x="515771" y="257885"/>
                </a:lnTo>
                <a:lnTo>
                  <a:pt x="511618" y="211519"/>
                </a:lnTo>
                <a:lnTo>
                  <a:pt x="499642" y="167884"/>
                </a:lnTo>
                <a:lnTo>
                  <a:pt x="480572" y="127707"/>
                </a:lnTo>
                <a:lnTo>
                  <a:pt x="455133" y="91716"/>
                </a:lnTo>
                <a:lnTo>
                  <a:pt x="424055" y="60637"/>
                </a:lnTo>
                <a:lnTo>
                  <a:pt x="388064" y="35199"/>
                </a:lnTo>
                <a:lnTo>
                  <a:pt x="347887" y="16129"/>
                </a:lnTo>
                <a:lnTo>
                  <a:pt x="304252" y="4153"/>
                </a:lnTo>
                <a:lnTo>
                  <a:pt x="25788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7851861" y="4475823"/>
            <a:ext cx="248798" cy="248798"/>
          </a:xfrm>
          <a:custGeom>
            <a:avLst/>
            <a:gdLst/>
            <a:ahLst/>
            <a:cxnLst/>
            <a:rect l="l" t="t" r="r" b="b"/>
            <a:pathLst>
              <a:path w="516255" h="516254">
                <a:moveTo>
                  <a:pt x="0" y="257885"/>
                </a:moveTo>
                <a:lnTo>
                  <a:pt x="4153" y="211519"/>
                </a:lnTo>
                <a:lnTo>
                  <a:pt x="16129" y="167884"/>
                </a:lnTo>
                <a:lnTo>
                  <a:pt x="35199" y="127707"/>
                </a:lnTo>
                <a:lnTo>
                  <a:pt x="60637" y="91716"/>
                </a:lnTo>
                <a:lnTo>
                  <a:pt x="91716" y="60637"/>
                </a:lnTo>
                <a:lnTo>
                  <a:pt x="127707" y="35199"/>
                </a:lnTo>
                <a:lnTo>
                  <a:pt x="167884" y="16129"/>
                </a:lnTo>
                <a:lnTo>
                  <a:pt x="211519" y="4153"/>
                </a:lnTo>
                <a:lnTo>
                  <a:pt x="257885" y="0"/>
                </a:lnTo>
                <a:lnTo>
                  <a:pt x="304252" y="4153"/>
                </a:lnTo>
                <a:lnTo>
                  <a:pt x="347887" y="16129"/>
                </a:lnTo>
                <a:lnTo>
                  <a:pt x="388064" y="35199"/>
                </a:lnTo>
                <a:lnTo>
                  <a:pt x="424055" y="60637"/>
                </a:lnTo>
                <a:lnTo>
                  <a:pt x="455133" y="91716"/>
                </a:lnTo>
                <a:lnTo>
                  <a:pt x="480572" y="127707"/>
                </a:lnTo>
                <a:lnTo>
                  <a:pt x="499642" y="167884"/>
                </a:lnTo>
                <a:lnTo>
                  <a:pt x="511618" y="211519"/>
                </a:lnTo>
                <a:lnTo>
                  <a:pt x="515771" y="257885"/>
                </a:lnTo>
                <a:lnTo>
                  <a:pt x="511618" y="304252"/>
                </a:lnTo>
                <a:lnTo>
                  <a:pt x="499642" y="347887"/>
                </a:lnTo>
                <a:lnTo>
                  <a:pt x="480572" y="388064"/>
                </a:lnTo>
                <a:lnTo>
                  <a:pt x="455133" y="424055"/>
                </a:lnTo>
                <a:lnTo>
                  <a:pt x="424055" y="455133"/>
                </a:lnTo>
                <a:lnTo>
                  <a:pt x="388064" y="480572"/>
                </a:lnTo>
                <a:lnTo>
                  <a:pt x="347887" y="499642"/>
                </a:lnTo>
                <a:lnTo>
                  <a:pt x="304252" y="511618"/>
                </a:lnTo>
                <a:lnTo>
                  <a:pt x="257885" y="515771"/>
                </a:lnTo>
                <a:lnTo>
                  <a:pt x="211519" y="511618"/>
                </a:lnTo>
                <a:lnTo>
                  <a:pt x="167884" y="499642"/>
                </a:lnTo>
                <a:lnTo>
                  <a:pt x="127707" y="480572"/>
                </a:lnTo>
                <a:lnTo>
                  <a:pt x="91716" y="455133"/>
                </a:lnTo>
                <a:lnTo>
                  <a:pt x="60637" y="424055"/>
                </a:lnTo>
                <a:lnTo>
                  <a:pt x="35199" y="388064"/>
                </a:lnTo>
                <a:lnTo>
                  <a:pt x="16129" y="347887"/>
                </a:lnTo>
                <a:lnTo>
                  <a:pt x="4153" y="304252"/>
                </a:lnTo>
                <a:lnTo>
                  <a:pt x="0" y="257885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 txBox="1"/>
          <p:nvPr/>
        </p:nvSpPr>
        <p:spPr>
          <a:xfrm>
            <a:off x="7920697" y="4483014"/>
            <a:ext cx="110781" cy="220685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398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23034" y="5208713"/>
            <a:ext cx="4215482" cy="90981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 marR="2448">
              <a:spcBef>
                <a:spcPts val="51"/>
              </a:spcBef>
            </a:pPr>
            <a:r>
              <a:rPr sz="1301" dirty="0">
                <a:solidFill>
                  <a:srgbClr val="353535"/>
                </a:solidFill>
                <a:latin typeface="Arial"/>
                <a:cs typeface="Arial"/>
              </a:rPr>
              <a:t>госпитализация в инфекционную больницу/отделение  независимо от тяжести состояния</a:t>
            </a:r>
            <a:r>
              <a:rPr sz="1301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больного</a:t>
            </a:r>
            <a:endParaRPr sz="1301">
              <a:latin typeface="Arial"/>
              <a:cs typeface="Arial"/>
            </a:endParaRPr>
          </a:p>
          <a:p>
            <a:pPr marL="6120" marR="338749">
              <a:spcBef>
                <a:spcPts val="790"/>
              </a:spcBef>
            </a:pPr>
            <a:r>
              <a:rPr sz="1301" dirty="0">
                <a:solidFill>
                  <a:srgbClr val="353535"/>
                </a:solidFill>
                <a:latin typeface="Arial"/>
                <a:cs typeface="Arial"/>
              </a:rPr>
              <a:t>решение о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госпитализации </a:t>
            </a:r>
            <a:r>
              <a:rPr sz="1301" dirty="0">
                <a:solidFill>
                  <a:srgbClr val="353535"/>
                </a:solidFill>
                <a:latin typeface="Arial"/>
                <a:cs typeface="Arial"/>
              </a:rPr>
              <a:t>зависит от степени  тяжести состояния и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вероятного другого</a:t>
            </a:r>
            <a:r>
              <a:rPr sz="1301" spc="3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01" spc="-2" dirty="0">
                <a:solidFill>
                  <a:srgbClr val="353535"/>
                </a:solidFill>
                <a:latin typeface="Arial"/>
                <a:cs typeface="Arial"/>
              </a:rPr>
              <a:t>диагноза</a:t>
            </a:r>
            <a:endParaRPr sz="1301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12908" y="5775441"/>
            <a:ext cx="1225627" cy="380152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 marR="2448">
              <a:lnSpc>
                <a:spcPct val="101099"/>
              </a:lnSpc>
              <a:spcBef>
                <a:spcPts val="43"/>
              </a:spcBef>
            </a:pPr>
            <a:r>
              <a:rPr sz="1205" b="1" spc="5" dirty="0">
                <a:solidFill>
                  <a:srgbClr val="006FC0"/>
                </a:solidFill>
                <a:latin typeface="Arial"/>
                <a:cs typeface="Arial"/>
              </a:rPr>
              <a:t>нет</a:t>
            </a:r>
            <a:r>
              <a:rPr sz="1205" b="1" spc="-22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006FC0"/>
                </a:solidFill>
                <a:latin typeface="Arial"/>
                <a:cs typeface="Arial"/>
              </a:rPr>
              <a:t>подозрения 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r>
              <a:rPr sz="1205" b="1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205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221597" y="525830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0" y="810105"/>
                </a:lnTo>
                <a:lnTo>
                  <a:pt x="269576" y="405052"/>
                </a:lnTo>
                <a:lnTo>
                  <a:pt x="0" y="0"/>
                </a:lnTo>
                <a:close/>
              </a:path>
            </a:pathLst>
          </a:custGeom>
          <a:solidFill>
            <a:srgbClr val="D2000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8" name="object 28"/>
          <p:cNvSpPr/>
          <p:nvPr/>
        </p:nvSpPr>
        <p:spPr>
          <a:xfrm>
            <a:off x="3221597" y="525830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269576" y="405052"/>
                </a:lnTo>
                <a:lnTo>
                  <a:pt x="0" y="810105"/>
                </a:lnTo>
                <a:lnTo>
                  <a:pt x="0" y="0"/>
                </a:lnTo>
                <a:close/>
              </a:path>
            </a:pathLst>
          </a:custGeom>
          <a:ln w="11003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9" name="object 29"/>
          <p:cNvSpPr/>
          <p:nvPr/>
        </p:nvSpPr>
        <p:spPr>
          <a:xfrm>
            <a:off x="3221597" y="576471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0" y="810105"/>
                </a:lnTo>
                <a:lnTo>
                  <a:pt x="269576" y="405052"/>
                </a:lnTo>
                <a:lnTo>
                  <a:pt x="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0" name="object 30"/>
          <p:cNvSpPr/>
          <p:nvPr/>
        </p:nvSpPr>
        <p:spPr>
          <a:xfrm>
            <a:off x="3221597" y="5764714"/>
            <a:ext cx="130060" cy="390487"/>
          </a:xfrm>
          <a:custGeom>
            <a:avLst/>
            <a:gdLst/>
            <a:ahLst/>
            <a:cxnLst/>
            <a:rect l="l" t="t" r="r" b="b"/>
            <a:pathLst>
              <a:path w="269875" h="810259">
                <a:moveTo>
                  <a:pt x="0" y="0"/>
                </a:moveTo>
                <a:lnTo>
                  <a:pt x="269576" y="405052"/>
                </a:lnTo>
                <a:lnTo>
                  <a:pt x="0" y="810105"/>
                </a:lnTo>
                <a:lnTo>
                  <a:pt x="0" y="0"/>
                </a:lnTo>
                <a:close/>
              </a:path>
            </a:pathLst>
          </a:custGeom>
          <a:ln w="11003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1" name="object 31"/>
          <p:cNvSpPr txBox="1"/>
          <p:nvPr/>
        </p:nvSpPr>
        <p:spPr>
          <a:xfrm>
            <a:off x="1676098" y="6404596"/>
            <a:ext cx="1712817" cy="13992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1 – подробнее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см.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Приложение</a:t>
            </a:r>
            <a:r>
              <a:rPr sz="867" spc="-8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1</a:t>
            </a:r>
            <a:endParaRPr sz="867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08003" y="1321978"/>
            <a:ext cx="65795" cy="746393"/>
          </a:xfrm>
          <a:custGeom>
            <a:avLst/>
            <a:gdLst/>
            <a:ahLst/>
            <a:cxnLst/>
            <a:rect l="l" t="t" r="r" b="b"/>
            <a:pathLst>
              <a:path w="136525" h="1548764">
                <a:moveTo>
                  <a:pt x="0" y="1412871"/>
                </a:moveTo>
                <a:lnTo>
                  <a:pt x="68769" y="1548690"/>
                </a:lnTo>
                <a:lnTo>
                  <a:pt x="113566" y="1458029"/>
                </a:lnTo>
                <a:lnTo>
                  <a:pt x="45617" y="1458029"/>
                </a:lnTo>
                <a:lnTo>
                  <a:pt x="45546" y="1442904"/>
                </a:lnTo>
                <a:lnTo>
                  <a:pt x="0" y="1412871"/>
                </a:lnTo>
                <a:close/>
              </a:path>
              <a:path w="136525" h="1548764">
                <a:moveTo>
                  <a:pt x="45546" y="1442904"/>
                </a:moveTo>
                <a:lnTo>
                  <a:pt x="45617" y="1458029"/>
                </a:lnTo>
                <a:lnTo>
                  <a:pt x="68311" y="1457915"/>
                </a:lnTo>
                <a:lnTo>
                  <a:pt x="45546" y="1442904"/>
                </a:lnTo>
                <a:close/>
              </a:path>
              <a:path w="136525" h="1548764">
                <a:moveTo>
                  <a:pt x="136163" y="1412297"/>
                </a:moveTo>
                <a:lnTo>
                  <a:pt x="90934" y="1442705"/>
                </a:lnTo>
                <a:lnTo>
                  <a:pt x="91005" y="1457915"/>
                </a:lnTo>
                <a:lnTo>
                  <a:pt x="45617" y="1458029"/>
                </a:lnTo>
                <a:lnTo>
                  <a:pt x="113566" y="1458029"/>
                </a:lnTo>
                <a:lnTo>
                  <a:pt x="136163" y="1412297"/>
                </a:lnTo>
                <a:close/>
              </a:path>
              <a:path w="136525" h="1548764">
                <a:moveTo>
                  <a:pt x="84242" y="0"/>
                </a:moveTo>
                <a:lnTo>
                  <a:pt x="38854" y="229"/>
                </a:lnTo>
                <a:lnTo>
                  <a:pt x="45546" y="1442904"/>
                </a:lnTo>
                <a:lnTo>
                  <a:pt x="68311" y="1457915"/>
                </a:lnTo>
                <a:lnTo>
                  <a:pt x="90934" y="1442705"/>
                </a:lnTo>
                <a:lnTo>
                  <a:pt x="84242" y="0"/>
                </a:lnTo>
                <a:close/>
              </a:path>
              <a:path w="136525" h="1548764">
                <a:moveTo>
                  <a:pt x="90934" y="1442705"/>
                </a:moveTo>
                <a:lnTo>
                  <a:pt x="68311" y="1457915"/>
                </a:lnTo>
                <a:lnTo>
                  <a:pt x="91005" y="1457915"/>
                </a:lnTo>
                <a:lnTo>
                  <a:pt x="90934" y="144270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3" name="object 33"/>
          <p:cNvSpPr/>
          <p:nvPr/>
        </p:nvSpPr>
        <p:spPr>
          <a:xfrm>
            <a:off x="7944990" y="1322033"/>
            <a:ext cx="65795" cy="3053202"/>
          </a:xfrm>
          <a:custGeom>
            <a:avLst/>
            <a:gdLst/>
            <a:ahLst/>
            <a:cxnLst/>
            <a:rect l="l" t="t" r="r" b="b"/>
            <a:pathLst>
              <a:path w="136525" h="6335395">
                <a:moveTo>
                  <a:pt x="0" y="6198775"/>
                </a:moveTo>
                <a:lnTo>
                  <a:pt x="68081" y="6334939"/>
                </a:lnTo>
                <a:lnTo>
                  <a:pt x="113412" y="6244278"/>
                </a:lnTo>
                <a:lnTo>
                  <a:pt x="45387" y="6244278"/>
                </a:lnTo>
                <a:lnTo>
                  <a:pt x="45387" y="6229034"/>
                </a:lnTo>
                <a:lnTo>
                  <a:pt x="0" y="6198775"/>
                </a:lnTo>
                <a:close/>
              </a:path>
              <a:path w="136525" h="6335395">
                <a:moveTo>
                  <a:pt x="45387" y="6229034"/>
                </a:moveTo>
                <a:lnTo>
                  <a:pt x="45387" y="6244278"/>
                </a:lnTo>
                <a:lnTo>
                  <a:pt x="90775" y="6244278"/>
                </a:lnTo>
                <a:lnTo>
                  <a:pt x="68081" y="6244163"/>
                </a:lnTo>
                <a:lnTo>
                  <a:pt x="45387" y="6229034"/>
                </a:lnTo>
                <a:close/>
              </a:path>
              <a:path w="136525" h="6335395">
                <a:moveTo>
                  <a:pt x="136163" y="6198775"/>
                </a:moveTo>
                <a:lnTo>
                  <a:pt x="90775" y="6229034"/>
                </a:lnTo>
                <a:lnTo>
                  <a:pt x="90775" y="6244278"/>
                </a:lnTo>
                <a:lnTo>
                  <a:pt x="113412" y="6244278"/>
                </a:lnTo>
                <a:lnTo>
                  <a:pt x="136163" y="6198775"/>
                </a:lnTo>
                <a:close/>
              </a:path>
              <a:path w="136525" h="6335395">
                <a:moveTo>
                  <a:pt x="90775" y="0"/>
                </a:moveTo>
                <a:lnTo>
                  <a:pt x="45387" y="0"/>
                </a:lnTo>
                <a:lnTo>
                  <a:pt x="45387" y="6229034"/>
                </a:lnTo>
                <a:lnTo>
                  <a:pt x="68081" y="6244163"/>
                </a:lnTo>
                <a:lnTo>
                  <a:pt x="90775" y="6229034"/>
                </a:lnTo>
                <a:lnTo>
                  <a:pt x="90775" y="0"/>
                </a:lnTo>
                <a:close/>
              </a:path>
              <a:path w="136525" h="6335395">
                <a:moveTo>
                  <a:pt x="90775" y="6229034"/>
                </a:moveTo>
                <a:lnTo>
                  <a:pt x="68081" y="6244163"/>
                </a:lnTo>
                <a:lnTo>
                  <a:pt x="90775" y="6244163"/>
                </a:lnTo>
                <a:lnTo>
                  <a:pt x="90775" y="6229034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4" name="object 34"/>
          <p:cNvSpPr txBox="1"/>
          <p:nvPr/>
        </p:nvSpPr>
        <p:spPr>
          <a:xfrm>
            <a:off x="8336297" y="5433250"/>
            <a:ext cx="1956106" cy="807094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867" b="1" dirty="0">
                <a:solidFill>
                  <a:srgbClr val="353535"/>
                </a:solidFill>
                <a:latin typeface="Arial"/>
                <a:cs typeface="Arial"/>
              </a:rPr>
              <a:t>Сокращения:</a:t>
            </a:r>
            <a:endParaRPr sz="867">
              <a:latin typeface="Arial"/>
              <a:cs typeface="Arial"/>
            </a:endParaRPr>
          </a:p>
          <a:p>
            <a:pPr marL="6120" marR="293766">
              <a:spcBef>
                <a:spcPts val="5"/>
              </a:spcBef>
            </a:pP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КТ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компьютерная</a:t>
            </a:r>
            <a:r>
              <a:rPr sz="867" spc="-3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томография 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ЭКГ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</a:t>
            </a:r>
            <a:r>
              <a:rPr sz="867" spc="-2" dirty="0">
                <a:solidFill>
                  <a:srgbClr val="353535"/>
                </a:solidFill>
                <a:latin typeface="Arial"/>
                <a:cs typeface="Arial"/>
              </a:rPr>
              <a:t>электрокардиограмма  </a:t>
            </a: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ОДН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острая дыхательная  </a:t>
            </a:r>
            <a:r>
              <a:rPr sz="867" spc="-2" dirty="0">
                <a:solidFill>
                  <a:srgbClr val="353535"/>
                </a:solidFill>
                <a:latin typeface="Arial"/>
                <a:cs typeface="Arial"/>
              </a:rPr>
              <a:t>недостаточность</a:t>
            </a:r>
            <a:endParaRPr sz="867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867" spc="2" dirty="0">
                <a:solidFill>
                  <a:srgbClr val="353535"/>
                </a:solidFill>
                <a:latin typeface="Arial"/>
                <a:cs typeface="Arial"/>
              </a:rPr>
              <a:t>ПЦР </a:t>
            </a:r>
            <a:r>
              <a:rPr sz="867" dirty="0">
                <a:solidFill>
                  <a:srgbClr val="353535"/>
                </a:solidFill>
                <a:latin typeface="Arial"/>
                <a:cs typeface="Arial"/>
              </a:rPr>
              <a:t>– полимеразная цепная</a:t>
            </a:r>
            <a:r>
              <a:rPr sz="867" spc="-4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867" spc="-2" dirty="0">
                <a:solidFill>
                  <a:srgbClr val="353535"/>
                </a:solidFill>
                <a:latin typeface="Arial"/>
                <a:cs typeface="Arial"/>
              </a:rPr>
              <a:t>реакция</a:t>
            </a:r>
            <a:endParaRPr sz="867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246299" y="1214653"/>
            <a:ext cx="1542361" cy="1051805"/>
          </a:xfrm>
          <a:custGeom>
            <a:avLst/>
            <a:gdLst/>
            <a:ahLst/>
            <a:cxnLst/>
            <a:rect l="l" t="t" r="r" b="b"/>
            <a:pathLst>
              <a:path w="3200400" h="2182495">
                <a:moveTo>
                  <a:pt x="3099736" y="40721"/>
                </a:moveTo>
                <a:lnTo>
                  <a:pt x="0" y="2144464"/>
                </a:lnTo>
                <a:lnTo>
                  <a:pt x="25444" y="2181944"/>
                </a:lnTo>
                <a:lnTo>
                  <a:pt x="3125232" y="78166"/>
                </a:lnTo>
                <a:lnTo>
                  <a:pt x="3125004" y="51004"/>
                </a:lnTo>
                <a:lnTo>
                  <a:pt x="3099736" y="40721"/>
                </a:lnTo>
                <a:close/>
              </a:path>
              <a:path w="3200400" h="2182495">
                <a:moveTo>
                  <a:pt x="3182043" y="32207"/>
                </a:moveTo>
                <a:lnTo>
                  <a:pt x="3112282" y="32207"/>
                </a:lnTo>
                <a:lnTo>
                  <a:pt x="3137726" y="69686"/>
                </a:lnTo>
                <a:lnTo>
                  <a:pt x="3125232" y="78166"/>
                </a:lnTo>
                <a:lnTo>
                  <a:pt x="3125692" y="132839"/>
                </a:lnTo>
                <a:lnTo>
                  <a:pt x="3182043" y="32207"/>
                </a:lnTo>
                <a:close/>
              </a:path>
              <a:path w="3200400" h="2182495">
                <a:moveTo>
                  <a:pt x="3112282" y="32207"/>
                </a:moveTo>
                <a:lnTo>
                  <a:pt x="3099736" y="40721"/>
                </a:lnTo>
                <a:lnTo>
                  <a:pt x="3125004" y="51004"/>
                </a:lnTo>
                <a:lnTo>
                  <a:pt x="3125232" y="78166"/>
                </a:lnTo>
                <a:lnTo>
                  <a:pt x="3137726" y="69686"/>
                </a:lnTo>
                <a:lnTo>
                  <a:pt x="3112282" y="32207"/>
                </a:lnTo>
                <a:close/>
              </a:path>
              <a:path w="3200400" h="2182495">
                <a:moveTo>
                  <a:pt x="3200077" y="0"/>
                </a:moveTo>
                <a:lnTo>
                  <a:pt x="3049243" y="20172"/>
                </a:lnTo>
                <a:lnTo>
                  <a:pt x="3099736" y="40721"/>
                </a:lnTo>
                <a:lnTo>
                  <a:pt x="3112282" y="32207"/>
                </a:lnTo>
                <a:lnTo>
                  <a:pt x="3182043" y="32207"/>
                </a:lnTo>
                <a:lnTo>
                  <a:pt x="320007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6" name="object 36"/>
          <p:cNvSpPr/>
          <p:nvPr/>
        </p:nvSpPr>
        <p:spPr>
          <a:xfrm>
            <a:off x="1633102" y="2832644"/>
            <a:ext cx="2575193" cy="1948149"/>
          </a:xfrm>
          <a:custGeom>
            <a:avLst/>
            <a:gdLst/>
            <a:ahLst/>
            <a:cxnLst/>
            <a:rect l="l" t="t" r="r" b="b"/>
            <a:pathLst>
              <a:path w="5343525" h="4042409">
                <a:moveTo>
                  <a:pt x="5155770" y="0"/>
                </a:moveTo>
                <a:lnTo>
                  <a:pt x="187603" y="0"/>
                </a:lnTo>
                <a:lnTo>
                  <a:pt x="137730" y="6702"/>
                </a:lnTo>
                <a:lnTo>
                  <a:pt x="92915" y="25618"/>
                </a:lnTo>
                <a:lnTo>
                  <a:pt x="54946" y="54958"/>
                </a:lnTo>
                <a:lnTo>
                  <a:pt x="25612" y="92932"/>
                </a:lnTo>
                <a:lnTo>
                  <a:pt x="6701" y="137751"/>
                </a:lnTo>
                <a:lnTo>
                  <a:pt x="0" y="187626"/>
                </a:lnTo>
                <a:lnTo>
                  <a:pt x="0" y="3854649"/>
                </a:lnTo>
                <a:lnTo>
                  <a:pt x="6701" y="3904524"/>
                </a:lnTo>
                <a:lnTo>
                  <a:pt x="25612" y="3949343"/>
                </a:lnTo>
                <a:lnTo>
                  <a:pt x="54946" y="3987317"/>
                </a:lnTo>
                <a:lnTo>
                  <a:pt x="92915" y="4016657"/>
                </a:lnTo>
                <a:lnTo>
                  <a:pt x="137730" y="4035573"/>
                </a:lnTo>
                <a:lnTo>
                  <a:pt x="187603" y="4042276"/>
                </a:lnTo>
                <a:lnTo>
                  <a:pt x="5155770" y="4042276"/>
                </a:lnTo>
                <a:lnTo>
                  <a:pt x="5205645" y="4035573"/>
                </a:lnTo>
                <a:lnTo>
                  <a:pt x="5250464" y="4016657"/>
                </a:lnTo>
                <a:lnTo>
                  <a:pt x="5288438" y="3987317"/>
                </a:lnTo>
                <a:lnTo>
                  <a:pt x="5317777" y="3949343"/>
                </a:lnTo>
                <a:lnTo>
                  <a:pt x="5336693" y="3904524"/>
                </a:lnTo>
                <a:lnTo>
                  <a:pt x="5343396" y="3854649"/>
                </a:lnTo>
                <a:lnTo>
                  <a:pt x="5343396" y="187626"/>
                </a:lnTo>
                <a:lnTo>
                  <a:pt x="5336693" y="137751"/>
                </a:lnTo>
                <a:lnTo>
                  <a:pt x="5317777" y="92932"/>
                </a:lnTo>
                <a:lnTo>
                  <a:pt x="5288438" y="54958"/>
                </a:lnTo>
                <a:lnTo>
                  <a:pt x="5250464" y="25618"/>
                </a:lnTo>
                <a:lnTo>
                  <a:pt x="5205645" y="6702"/>
                </a:lnTo>
                <a:lnTo>
                  <a:pt x="515577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7" name="object 37"/>
          <p:cNvSpPr/>
          <p:nvPr/>
        </p:nvSpPr>
        <p:spPr>
          <a:xfrm>
            <a:off x="1633102" y="2832644"/>
            <a:ext cx="2575193" cy="1948149"/>
          </a:xfrm>
          <a:custGeom>
            <a:avLst/>
            <a:gdLst/>
            <a:ahLst/>
            <a:cxnLst/>
            <a:rect l="l" t="t" r="r" b="b"/>
            <a:pathLst>
              <a:path w="5343525" h="4042409">
                <a:moveTo>
                  <a:pt x="0" y="187626"/>
                </a:moveTo>
                <a:lnTo>
                  <a:pt x="6701" y="137751"/>
                </a:lnTo>
                <a:lnTo>
                  <a:pt x="25612" y="92932"/>
                </a:lnTo>
                <a:lnTo>
                  <a:pt x="54946" y="54958"/>
                </a:lnTo>
                <a:lnTo>
                  <a:pt x="92915" y="25618"/>
                </a:lnTo>
                <a:lnTo>
                  <a:pt x="137730" y="6702"/>
                </a:lnTo>
                <a:lnTo>
                  <a:pt x="187603" y="0"/>
                </a:lnTo>
                <a:lnTo>
                  <a:pt x="5155770" y="0"/>
                </a:lnTo>
                <a:lnTo>
                  <a:pt x="5205644" y="6702"/>
                </a:lnTo>
                <a:lnTo>
                  <a:pt x="5250464" y="25618"/>
                </a:lnTo>
                <a:lnTo>
                  <a:pt x="5288438" y="54958"/>
                </a:lnTo>
                <a:lnTo>
                  <a:pt x="5317777" y="92932"/>
                </a:lnTo>
                <a:lnTo>
                  <a:pt x="5336693" y="137751"/>
                </a:lnTo>
                <a:lnTo>
                  <a:pt x="5343396" y="187626"/>
                </a:lnTo>
                <a:lnTo>
                  <a:pt x="5343396" y="3854649"/>
                </a:lnTo>
                <a:lnTo>
                  <a:pt x="5336693" y="3904524"/>
                </a:lnTo>
                <a:lnTo>
                  <a:pt x="5317777" y="3949343"/>
                </a:lnTo>
                <a:lnTo>
                  <a:pt x="5288438" y="3987317"/>
                </a:lnTo>
                <a:lnTo>
                  <a:pt x="5250464" y="4016657"/>
                </a:lnTo>
                <a:lnTo>
                  <a:pt x="5205644" y="4035573"/>
                </a:lnTo>
                <a:lnTo>
                  <a:pt x="5155770" y="4042275"/>
                </a:lnTo>
                <a:lnTo>
                  <a:pt x="187603" y="4042275"/>
                </a:lnTo>
                <a:lnTo>
                  <a:pt x="137730" y="4035573"/>
                </a:lnTo>
                <a:lnTo>
                  <a:pt x="92915" y="4016657"/>
                </a:lnTo>
                <a:lnTo>
                  <a:pt x="54946" y="3987317"/>
                </a:lnTo>
                <a:lnTo>
                  <a:pt x="25612" y="3949343"/>
                </a:lnTo>
                <a:lnTo>
                  <a:pt x="6701" y="3904524"/>
                </a:lnTo>
                <a:lnTo>
                  <a:pt x="0" y="3854649"/>
                </a:lnTo>
                <a:lnTo>
                  <a:pt x="0" y="187626"/>
                </a:lnTo>
                <a:close/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8" name="object 38"/>
          <p:cNvSpPr txBox="1"/>
          <p:nvPr/>
        </p:nvSpPr>
        <p:spPr>
          <a:xfrm>
            <a:off x="1719979" y="2933020"/>
            <a:ext cx="2248971" cy="1718263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353438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Инструмента</a:t>
            </a:r>
            <a:r>
              <a:rPr sz="1566" b="1" dirty="0">
                <a:solidFill>
                  <a:srgbClr val="353535"/>
                </a:solidFill>
                <a:latin typeface="Arial"/>
                <a:cs typeface="Arial"/>
              </a:rPr>
              <a:t>л</a:t>
            </a: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ьная  </a:t>
            </a:r>
            <a:r>
              <a:rPr sz="1566" b="1" spc="-5" dirty="0">
                <a:solidFill>
                  <a:srgbClr val="353535"/>
                </a:solidFill>
                <a:latin typeface="Arial"/>
                <a:cs typeface="Arial"/>
              </a:rPr>
              <a:t>диагностика</a:t>
            </a:r>
            <a:endParaRPr sz="1566">
              <a:latin typeface="Arial"/>
              <a:cs typeface="Arial"/>
            </a:endParaRPr>
          </a:p>
          <a:p>
            <a:pPr marL="173812" marR="2448" indent="-167998">
              <a:spcBef>
                <a:spcPts val="749"/>
              </a:spcBef>
              <a:buClr>
                <a:srgbClr val="7E7E7E"/>
              </a:buClr>
              <a:buSzPct val="130357"/>
              <a:buChar char="•"/>
              <a:tabLst>
                <a:tab pos="174118" algn="l"/>
              </a:tabLst>
            </a:pP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КТ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легких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(при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отсутствии  возможности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– </a:t>
            </a: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обзорная  рентгенография органов 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грудной</a:t>
            </a:r>
            <a:r>
              <a:rPr sz="1349" spc="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349" spc="-2" dirty="0">
                <a:solidFill>
                  <a:srgbClr val="353535"/>
                </a:solidFill>
                <a:latin typeface="Arial"/>
                <a:cs typeface="Arial"/>
              </a:rPr>
              <a:t>клетки);</a:t>
            </a:r>
            <a:endParaRPr sz="1349">
              <a:latin typeface="Arial"/>
              <a:cs typeface="Arial"/>
            </a:endParaRPr>
          </a:p>
          <a:p>
            <a:pPr marL="173812" indent="-167998">
              <a:spcBef>
                <a:spcPts val="778"/>
              </a:spcBef>
              <a:buClr>
                <a:srgbClr val="7E7E7E"/>
              </a:buClr>
              <a:buSzPct val="128571"/>
              <a:buChar char="•"/>
              <a:tabLst>
                <a:tab pos="174118" algn="l"/>
              </a:tabLst>
            </a:pPr>
            <a:r>
              <a:rPr sz="1349" spc="-5" dirty="0">
                <a:solidFill>
                  <a:srgbClr val="353535"/>
                </a:solidFill>
                <a:latin typeface="Arial"/>
                <a:cs typeface="Arial"/>
              </a:rPr>
              <a:t>ЭКГ.</a:t>
            </a:r>
            <a:endParaRPr sz="1349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75263" y="2491282"/>
            <a:ext cx="0" cy="341523"/>
          </a:xfrm>
          <a:custGeom>
            <a:avLst/>
            <a:gdLst/>
            <a:ahLst/>
            <a:cxnLst/>
            <a:rect l="l" t="t" r="r" b="b"/>
            <a:pathLst>
              <a:path h="708660">
                <a:moveTo>
                  <a:pt x="0" y="0"/>
                </a:moveTo>
                <a:lnTo>
                  <a:pt x="0" y="708212"/>
                </a:lnTo>
              </a:path>
            </a:pathLst>
          </a:custGeom>
          <a:ln w="4538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0" name="object 40"/>
          <p:cNvSpPr txBox="1"/>
          <p:nvPr/>
        </p:nvSpPr>
        <p:spPr>
          <a:xfrm>
            <a:off x="1812909" y="4776848"/>
            <a:ext cx="1451166" cy="821473"/>
          </a:xfrm>
          <a:prstGeom prst="rect">
            <a:avLst/>
          </a:prstGeom>
        </p:spPr>
        <p:txBody>
          <a:bodyPr vert="horz" wrap="square" lIns="0" tIns="127918" rIns="0" bIns="0" rtlCol="0">
            <a:spAutoFit/>
          </a:bodyPr>
          <a:lstStyle/>
          <a:p>
            <a:pPr marL="10404">
              <a:spcBef>
                <a:spcPts val="1007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Госпитализация</a:t>
            </a:r>
            <a:endParaRPr sz="1398">
              <a:latin typeface="Arial"/>
              <a:cs typeface="Arial"/>
            </a:endParaRPr>
          </a:p>
          <a:p>
            <a:pPr marL="6120" marR="143823">
              <a:lnSpc>
                <a:spcPct val="101099"/>
              </a:lnSpc>
              <a:spcBef>
                <a:spcPts val="836"/>
              </a:spcBef>
            </a:pPr>
            <a:r>
              <a:rPr sz="1205" b="1" dirty="0">
                <a:solidFill>
                  <a:srgbClr val="D20001"/>
                </a:solidFill>
                <a:latin typeface="Arial"/>
                <a:cs typeface="Arial"/>
              </a:rPr>
              <a:t>есть </a:t>
            </a:r>
            <a:r>
              <a:rPr sz="1205" b="1" spc="5" dirty="0">
                <a:solidFill>
                  <a:srgbClr val="D20001"/>
                </a:solidFill>
                <a:latin typeface="Arial"/>
                <a:cs typeface="Arial"/>
              </a:rPr>
              <a:t>подозрение 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на</a:t>
            </a:r>
            <a:r>
              <a:rPr sz="1205" b="1" spc="-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205" b="1" spc="5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endParaRPr sz="1205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34</a:t>
            </a:fld>
            <a:endParaRPr sz="120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43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</a:rPr>
              <a:t>При обращении в медицинские организации лабораторному обследованию на</a:t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>РНК SARS-CoV-2 подлежат пациенты без признаков ОРИ при наличии следующих</a:t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>данных эпидемиологического анамнеза: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48445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200" dirty="0" smtClean="0"/>
              <a:t>• </a:t>
            </a:r>
            <a:r>
              <a:rPr lang="ru-RU" sz="3200" dirty="0"/>
              <a:t>Возвращение из зарубежной поездки за 14 дней до обращения</a:t>
            </a:r>
            <a:r>
              <a:rPr lang="ru-RU" sz="3200" dirty="0" smtClean="0"/>
              <a:t>;</a:t>
            </a:r>
          </a:p>
          <a:p>
            <a:pPr marL="0" indent="0">
              <a:buNone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• Наличие тесных контактов за последние 14 дней с лицами, находящимися под</a:t>
            </a:r>
            <a:br>
              <a:rPr lang="ru-RU" sz="3200" dirty="0"/>
            </a:br>
            <a:r>
              <a:rPr lang="ru-RU" sz="3200" dirty="0"/>
              <a:t>наблюдением по инфекции, вызванной SARS-CoV-2, которые в последующем</a:t>
            </a:r>
            <a:br>
              <a:rPr lang="ru-RU" sz="3200" dirty="0"/>
            </a:br>
            <a:r>
              <a:rPr lang="ru-RU" sz="3200" dirty="0"/>
              <a:t>заболели;</a:t>
            </a:r>
            <a:br>
              <a:rPr lang="ru-RU" sz="3200" dirty="0"/>
            </a:br>
            <a:r>
              <a:rPr lang="ru-RU" sz="3200" dirty="0"/>
              <a:t>• Наличие тесных контактов за последние 14 дней с лицами, у которых</a:t>
            </a:r>
            <a:br>
              <a:rPr lang="ru-RU" sz="3200" dirty="0"/>
            </a:br>
            <a:r>
              <a:rPr lang="ru-RU" sz="3200" dirty="0"/>
              <a:t>лабораторно подтвержден диагноз COVID-19</a:t>
            </a:r>
            <a:r>
              <a:rPr lang="ru-RU" sz="3200" dirty="0" smtClean="0"/>
              <a:t>;</a:t>
            </a:r>
          </a:p>
          <a:p>
            <a:pPr marL="0" indent="0">
              <a:buNone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• Наличие профессиональных контактов с биоматериалом от пациентов</a:t>
            </a:r>
            <a:br>
              <a:rPr lang="ru-RU" sz="3200" dirty="0"/>
            </a:br>
            <a:r>
              <a:rPr lang="ru-RU" sz="3200" dirty="0"/>
              <a:t>с COVID-19 и лиц с подозрением на данное заболевание (врачи, специалисты</a:t>
            </a:r>
            <a:br>
              <a:rPr lang="ru-RU" sz="3200" dirty="0"/>
            </a:br>
            <a:r>
              <a:rPr lang="ru-RU" sz="3200" dirty="0"/>
              <a:t>с высшим профессиональным (не медицинским) образованием, средний</a:t>
            </a:r>
            <a:br>
              <a:rPr lang="ru-RU" sz="3200" dirty="0"/>
            </a:br>
            <a:r>
              <a:rPr lang="ru-RU" sz="3200" dirty="0"/>
              <a:t>и младший медицинский персонал</a:t>
            </a:r>
            <a:r>
              <a:rPr lang="ru-RU" sz="3200" dirty="0" smtClean="0"/>
              <a:t>);</a:t>
            </a:r>
          </a:p>
          <a:p>
            <a:pPr marL="0" indent="0">
              <a:buNone/>
            </a:pPr>
            <a:r>
              <a:rPr lang="ru-RU" sz="3200" dirty="0" smtClean="0"/>
              <a:t>• </a:t>
            </a:r>
            <a:r>
              <a:rPr lang="ru-RU" sz="3200" dirty="0"/>
              <a:t>Рождение от матери, у которой за 14 дней до родов был выявлен подозрительный</a:t>
            </a:r>
            <a:br>
              <a:rPr lang="ru-RU" sz="3200" dirty="0"/>
            </a:br>
            <a:r>
              <a:rPr lang="ru-RU" sz="3200" dirty="0"/>
              <a:t>или подтвержденный случай COVID-19 </a:t>
            </a:r>
            <a:endParaRPr lang="ru-RU" dirty="0" smtClean="0"/>
          </a:p>
          <a:p>
            <a:pPr marL="0" indent="0" algn="r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Версия 11 (07.05.2021)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445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Тестирование на антитела к вирусу SARS-Cov-2 рекомендуется </a:t>
            </a:r>
            <a:r>
              <a:rPr lang="ru-RU" sz="2800" b="1" dirty="0" smtClean="0">
                <a:solidFill>
                  <a:srgbClr val="FF0000"/>
                </a:solidFill>
              </a:rPr>
              <a:t>использовать в </a:t>
            </a:r>
            <a:r>
              <a:rPr lang="ru-RU" sz="2800" b="1" dirty="0">
                <a:solidFill>
                  <a:srgbClr val="FF0000"/>
                </a:solidFill>
              </a:rPr>
              <a:t>следующих случаях:</a:t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 </a:t>
            </a:r>
            <a:r>
              <a:rPr lang="ru-RU" dirty="0"/>
              <a:t>в качестве дополнительного метода диагностики острой инфекции (с </a:t>
            </a:r>
            <a:r>
              <a:rPr lang="ru-RU" dirty="0" smtClean="0"/>
              <a:t>учетом </a:t>
            </a:r>
            <a:r>
              <a:rPr lang="ru-RU" dirty="0" err="1" smtClean="0"/>
              <a:t>сероненгативного</a:t>
            </a:r>
            <a:r>
              <a:rPr lang="ru-RU" dirty="0" smtClean="0"/>
              <a:t> </a:t>
            </a:r>
            <a:r>
              <a:rPr lang="ru-RU" dirty="0"/>
              <a:t>периода) или при невозможности исследования мазков </a:t>
            </a:r>
            <a:r>
              <a:rPr lang="ru-RU" dirty="0" smtClean="0"/>
              <a:t>методом амплификации </a:t>
            </a:r>
            <a:r>
              <a:rPr lang="ru-RU" dirty="0"/>
              <a:t>нуклеиновых кислот, в том числе при госпитализации в </a:t>
            </a:r>
            <a:r>
              <a:rPr lang="ru-RU" dirty="0" smtClean="0"/>
              <a:t>стационар по </a:t>
            </a:r>
            <a:r>
              <a:rPr lang="ru-RU" dirty="0"/>
              <a:t>поводу соматической патологии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для выявления лиц с бессимптомной формой инфекции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для </a:t>
            </a:r>
            <a:r>
              <a:rPr lang="ru-RU" dirty="0"/>
              <a:t>установления факта перенесенной ранее инфекции при </a:t>
            </a:r>
            <a:r>
              <a:rPr lang="ru-RU" dirty="0" smtClean="0"/>
              <a:t>обследовании групп </a:t>
            </a:r>
            <a:r>
              <a:rPr lang="ru-RU" dirty="0"/>
              <a:t>риска и проведении массового обследования населения для оценки </a:t>
            </a:r>
            <a:r>
              <a:rPr lang="ru-RU" dirty="0" smtClean="0"/>
              <a:t>уровня популяционного </a:t>
            </a:r>
            <a:r>
              <a:rPr lang="ru-RU" dirty="0"/>
              <a:t>иммунитета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для </a:t>
            </a:r>
            <a:r>
              <a:rPr lang="ru-RU" dirty="0"/>
              <a:t>отбора потенциальных доноров иммунной плазмы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314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 появлении </a:t>
            </a:r>
            <a:r>
              <a:rPr lang="ru-RU" dirty="0" err="1"/>
              <a:t>IgG</a:t>
            </a:r>
            <a:r>
              <a:rPr lang="ru-RU" dirty="0"/>
              <a:t> к SARS-CoV-2 в результате перенесенной инфекции или </a:t>
            </a:r>
            <a:r>
              <a:rPr lang="ru-RU" dirty="0" smtClean="0"/>
              <a:t>вакцинации</a:t>
            </a:r>
            <a:br>
              <a:rPr lang="ru-RU" dirty="0" smtClean="0"/>
            </a:br>
            <a:r>
              <a:rPr lang="ru-RU" dirty="0" smtClean="0"/>
              <a:t>дальнейшее </a:t>
            </a:r>
            <a:r>
              <a:rPr lang="ru-RU" dirty="0"/>
              <a:t>тестирование на антитела к вирусу не проводится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При </a:t>
            </a:r>
            <a:r>
              <a:rPr lang="ru-RU" dirty="0"/>
              <a:t>оценке напряженности поствакцинального </a:t>
            </a:r>
            <a:r>
              <a:rPr lang="ru-RU" dirty="0" err="1"/>
              <a:t>протективного</a:t>
            </a:r>
            <a:r>
              <a:rPr lang="ru-RU" dirty="0"/>
              <a:t> </a:t>
            </a:r>
            <a:r>
              <a:rPr lang="ru-RU" dirty="0" smtClean="0"/>
              <a:t>иммунитета  методом </a:t>
            </a:r>
            <a:r>
              <a:rPr lang="ru-RU" dirty="0"/>
              <a:t>иммуноферментного анализа целесообразно определение антител к </a:t>
            </a:r>
            <a:r>
              <a:rPr lang="ru-RU" dirty="0" err="1"/>
              <a:t>рецепторсвязывающему</a:t>
            </a:r>
            <a:r>
              <a:rPr lang="ru-RU" dirty="0"/>
              <a:t> домену (анти-RBD антител)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956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389" y="474345"/>
            <a:ext cx="105380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Дополнительно </a:t>
            </a:r>
            <a:r>
              <a:rPr lang="ru-RU" sz="2400" b="1" dirty="0" err="1">
                <a:solidFill>
                  <a:srgbClr val="FF0000"/>
                </a:solidFill>
              </a:rPr>
              <a:t>Роспотребнадзор</a:t>
            </a:r>
            <a:r>
              <a:rPr lang="ru-RU" sz="2400" b="1" dirty="0">
                <a:solidFill>
                  <a:srgbClr val="FF0000"/>
                </a:solidFill>
              </a:rPr>
              <a:t> обязал обеспечить проведение обязательного лабораторного обследования среди следующих </a:t>
            </a:r>
            <a:r>
              <a:rPr lang="ru-RU" sz="2400" b="1" dirty="0" smtClean="0">
                <a:solidFill>
                  <a:srgbClr val="FF0000"/>
                </a:solidFill>
              </a:rPr>
              <a:t>категорий:</a:t>
            </a:r>
            <a:endParaRPr lang="ru-RU" sz="2400" b="1" dirty="0" smtClean="0">
              <a:solidFill>
                <a:srgbClr val="FF0000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медицинские работники, имеющие риски инфицирования (на рабочих местах, 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1 раз в неделю</a:t>
            </a: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при появлении симптомов заболевания – немедленно</a:t>
            </a:r>
            <a:r>
              <a:rPr lang="ru-RU" sz="2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);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endParaRPr lang="ru-RU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 algn="just">
              <a:spcAft>
                <a:spcPts val="0"/>
              </a:spcAft>
              <a:tabLst>
                <a:tab pos="270510" algn="l"/>
              </a:tabLst>
            </a:pPr>
            <a:endParaRPr lang="ru-RU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лица, находящиеся в учреждениях постоянного пребывания независимо от организационно-правовой формы (специальные учебно-воспитательные учреждения закрытого типа, кадетские корпуса, дома-интернаты, учреждения ФСИН России) и персонал этих организаций – 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при появлении симптомов заболевания</a:t>
            </a: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/>
              <a:t> 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91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931" y="6512772"/>
            <a:ext cx="184839" cy="193161"/>
          </a:xfrm>
          <a:prstGeom prst="rect">
            <a:avLst/>
          </a:prstGeom>
        </p:spPr>
        <p:txBody>
          <a:bodyPr vert="horz" wrap="square" lIns="0" tIns="7651" rIns="0" bIns="0" rtlCol="0">
            <a:spAutoFit/>
          </a:bodyPr>
          <a:lstStyle/>
          <a:p>
            <a:pPr marL="6120">
              <a:spcBef>
                <a:spcPts val="60"/>
              </a:spcBef>
            </a:pPr>
            <a:r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t>18</a:t>
            </a:r>
            <a:endParaRPr sz="120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4" name="object 4"/>
          <p:cNvSpPr/>
          <p:nvPr/>
        </p:nvSpPr>
        <p:spPr>
          <a:xfrm>
            <a:off x="1633103" y="974706"/>
            <a:ext cx="3930267" cy="0"/>
          </a:xfrm>
          <a:custGeom>
            <a:avLst/>
            <a:gdLst/>
            <a:ahLst/>
            <a:cxnLst/>
            <a:rect l="l" t="t" r="r" b="b"/>
            <a:pathLst>
              <a:path w="8155305">
                <a:moveTo>
                  <a:pt x="0" y="0"/>
                </a:moveTo>
                <a:lnTo>
                  <a:pt x="8154696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4262" y="437377"/>
            <a:ext cx="10229538" cy="632240"/>
          </a:xfrm>
          <a:prstGeom prst="rect">
            <a:avLst/>
          </a:prstGeom>
        </p:spPr>
        <p:txBody>
          <a:bodyPr vert="horz" wrap="square" lIns="0" tIns="41925" rIns="0" bIns="0" rtlCol="0" anchor="ctr">
            <a:spAutoFit/>
          </a:bodyPr>
          <a:lstStyle/>
          <a:p>
            <a:pPr marL="723399" marR="2448" indent="-717585">
              <a:lnSpc>
                <a:spcPts val="2255"/>
              </a:lnSpc>
              <a:spcBef>
                <a:spcPts val="330"/>
              </a:spcBef>
              <a:tabLst>
                <a:tab pos="723399" algn="l"/>
              </a:tabLst>
            </a:pPr>
            <a:r>
              <a:rPr sz="2602" baseline="5401" dirty="0">
                <a:solidFill>
                  <a:srgbClr val="353535"/>
                </a:solidFill>
              </a:rPr>
              <a:t>п. 3.3.	</a:t>
            </a:r>
            <a:r>
              <a:rPr sz="2800" b="1" spc="5" dirty="0">
                <a:solidFill>
                  <a:srgbClr val="FF0000"/>
                </a:solidFill>
              </a:rPr>
              <a:t>Специфическая лабораторная </a:t>
            </a:r>
            <a:r>
              <a:rPr sz="2800" b="1" spc="7" dirty="0">
                <a:solidFill>
                  <a:srgbClr val="FF0000"/>
                </a:solidFill>
              </a:rPr>
              <a:t>диагностика*  </a:t>
            </a:r>
            <a:r>
              <a:rPr sz="2800" b="1" spc="7" dirty="0" err="1">
                <a:solidFill>
                  <a:srgbClr val="FF0000"/>
                </a:solidFill>
              </a:rPr>
              <a:t>нового</a:t>
            </a:r>
            <a:r>
              <a:rPr sz="2800" b="1" spc="7" dirty="0">
                <a:solidFill>
                  <a:srgbClr val="FF0000"/>
                </a:solidFill>
              </a:rPr>
              <a:t> </a:t>
            </a:r>
            <a:r>
              <a:rPr sz="2800" b="1" spc="5" dirty="0" err="1" smtClean="0">
                <a:solidFill>
                  <a:srgbClr val="FF0000"/>
                </a:solidFill>
              </a:rPr>
              <a:t>коронавируса</a:t>
            </a:r>
            <a:r>
              <a:rPr sz="2800" b="1" spc="29" dirty="0" smtClean="0">
                <a:solidFill>
                  <a:srgbClr val="FF0000"/>
                </a:solidFill>
              </a:rPr>
              <a:t> </a:t>
            </a:r>
            <a:r>
              <a:rPr sz="2800" b="1" spc="10" dirty="0">
                <a:solidFill>
                  <a:srgbClr val="FF0000"/>
                </a:solidFill>
              </a:rPr>
              <a:t>SARS-CoV-2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Дополнительные требования</a:t>
            </a:r>
            <a:endParaRPr lang="ru-RU" dirty="0" smtClean="0">
              <a:effectLst/>
            </a:endParaRPr>
          </a:p>
          <a:p>
            <a:r>
              <a:rPr lang="ru-RU" dirty="0">
                <a:solidFill>
                  <a:schemeClr val="accent1"/>
                </a:solidFill>
              </a:rPr>
              <a:t>На основании приказа Минздрава России лабораторное исследование биологического материала также проводится среди пациентов с внебольничной пневмонии [</a:t>
            </a:r>
            <a:r>
              <a:rPr lang="ru-RU" i="1" dirty="0">
                <a:solidFill>
                  <a:schemeClr val="accent1"/>
                </a:solidFill>
              </a:rPr>
              <a:t>52</a:t>
            </a:r>
            <a:r>
              <a:rPr lang="ru-RU" dirty="0">
                <a:solidFill>
                  <a:schemeClr val="accent1"/>
                </a:solidFill>
              </a:rPr>
              <a:t>]. В направлении на исследование указывают диагноз «Пневмония».</a:t>
            </a:r>
            <a:endParaRPr lang="ru-RU" dirty="0" smtClean="0">
              <a:solidFill>
                <a:schemeClr val="accent1"/>
              </a:solidFill>
              <a:effectLst/>
            </a:endParaRPr>
          </a:p>
          <a:p>
            <a:r>
              <a:rPr lang="ru-RU" dirty="0"/>
              <a:t>Медицинские организации, выявившие случай заболевания COVID-19 (в </a:t>
            </a:r>
            <a:r>
              <a:rPr lang="ru-RU" dirty="0" err="1"/>
              <a:t>т.ч</a:t>
            </a:r>
            <a:r>
              <a:rPr lang="ru-RU" dirty="0"/>
              <a:t>. «подозрительный»), вносят информацию о нем в информационную систему (</a:t>
            </a:r>
            <a:r>
              <a:rPr lang="ru-RU" u="sng" dirty="0">
                <a:hlinkClick r:id="rId3"/>
              </a:rPr>
              <a:t>https://ncov.ncmbr.ru</a:t>
            </a:r>
            <a:r>
              <a:rPr lang="ru-RU" dirty="0"/>
              <a:t>) в соответствии с письмом Минздрава России №30-4/И/2-1198 от 07.02.2020.</a:t>
            </a:r>
            <a:endParaRPr lang="ru-RU" dirty="0">
              <a:effectLst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33942" y="6326514"/>
            <a:ext cx="6164855" cy="273358"/>
          </a:xfrm>
          <a:prstGeom prst="rect">
            <a:avLst/>
          </a:prstGeom>
        </p:spPr>
        <p:txBody>
          <a:bodyPr vert="horz" wrap="square" lIns="0" tIns="6427" rIns="0" bIns="0" rtlCol="0">
            <a:spAutoFit/>
          </a:bodyPr>
          <a:lstStyle/>
          <a:p>
            <a:pPr marL="6120">
              <a:spcBef>
                <a:spcPts val="51"/>
              </a:spcBef>
            </a:pP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*в соотв. с письмом Роспотребнадзора от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21.01.2020 </a:t>
            </a:r>
            <a:r>
              <a:rPr sz="867" spc="2" dirty="0">
                <a:solidFill>
                  <a:srgbClr val="565656"/>
                </a:solidFill>
                <a:latin typeface="Arial"/>
                <a:cs typeface="Arial"/>
              </a:rPr>
              <a:t>№</a:t>
            </a:r>
            <a:r>
              <a:rPr sz="867" spc="-7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02/706-2020-27</a:t>
            </a:r>
            <a:endParaRPr sz="867">
              <a:latin typeface="Arial"/>
              <a:cs typeface="Arial"/>
            </a:endParaRPr>
          </a:p>
          <a:p>
            <a:pPr marL="6120">
              <a:spcBef>
                <a:spcPts val="5"/>
              </a:spcBef>
            </a:pP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**СП 1.2.036-95 «Порядок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учета, </a:t>
            </a:r>
            <a:r>
              <a:rPr sz="867" dirty="0">
                <a:solidFill>
                  <a:srgbClr val="565656"/>
                </a:solidFill>
                <a:latin typeface="Arial"/>
                <a:cs typeface="Arial"/>
              </a:rPr>
              <a:t>хранения, передачи и транспортирования микроорганизмов I - IV групп</a:t>
            </a:r>
            <a:r>
              <a:rPr sz="867" spc="-53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867" spc="-2" dirty="0">
                <a:solidFill>
                  <a:srgbClr val="565656"/>
                </a:solidFill>
                <a:latin typeface="Arial"/>
                <a:cs typeface="Arial"/>
              </a:rPr>
              <a:t>патогенности»</a:t>
            </a:r>
            <a:endParaRPr sz="867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32771" y="6277752"/>
            <a:ext cx="6904822" cy="0"/>
          </a:xfrm>
          <a:custGeom>
            <a:avLst/>
            <a:gdLst/>
            <a:ahLst/>
            <a:cxnLst/>
            <a:rect l="l" t="t" r="r" b="b"/>
            <a:pathLst>
              <a:path w="14327505">
                <a:moveTo>
                  <a:pt x="0" y="0"/>
                </a:moveTo>
                <a:lnTo>
                  <a:pt x="14327454" y="0"/>
                </a:lnTo>
              </a:path>
            </a:pathLst>
          </a:custGeom>
          <a:ln w="1100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0" name="object 10"/>
          <p:cNvSpPr txBox="1"/>
          <p:nvPr/>
        </p:nvSpPr>
        <p:spPr>
          <a:xfrm>
            <a:off x="838200" y="1606292"/>
            <a:ext cx="5181600" cy="5097649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204718" marR="1085099" indent="-198904">
              <a:lnSpc>
                <a:spcPct val="100699"/>
              </a:lnSpc>
              <a:spcBef>
                <a:spcPts val="46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Для лабораторной диагностики 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применяется метод</a:t>
            </a:r>
            <a:r>
              <a:rPr sz="1600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ПЦР</a:t>
            </a:r>
            <a:endParaRPr sz="1600" dirty="0">
              <a:latin typeface="Arial"/>
              <a:cs typeface="Arial"/>
            </a:endParaRPr>
          </a:p>
          <a:p>
            <a:pPr marL="204718" marR="56305" indent="-198904">
              <a:lnSpc>
                <a:spcPct val="100699"/>
              </a:lnSpc>
              <a:spcBef>
                <a:spcPts val="1046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Выявление РНК SARS-CoV-2 методом ПЦР  пациентам с подозрением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на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инфекцию,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вызванную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SARS-CoV-2, а также</a:t>
            </a:r>
            <a:r>
              <a:rPr sz="1600" spc="-7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контактным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лицам проводится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сразу после первичного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осмотра</a:t>
            </a:r>
            <a:endParaRPr sz="1600" dirty="0">
              <a:latin typeface="Arial"/>
              <a:cs typeface="Arial"/>
            </a:endParaRPr>
          </a:p>
          <a:p>
            <a:pPr marL="204718" indent="-198904">
              <a:spcBef>
                <a:spcPts val="1053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Основным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видом</a:t>
            </a:r>
            <a:r>
              <a:rPr sz="1600" spc="-29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биоматериала</a:t>
            </a:r>
            <a:endParaRPr sz="1600" dirty="0">
              <a:latin typeface="Arial"/>
              <a:cs typeface="Arial"/>
            </a:endParaRPr>
          </a:p>
          <a:p>
            <a:pPr marL="204718" marR="172588">
              <a:lnSpc>
                <a:spcPct val="100699"/>
              </a:lnSpc>
            </a:pP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для лабораторного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исследования</a:t>
            </a:r>
            <a:r>
              <a:rPr sz="1600" spc="-6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является  мазок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из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носоглотки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и/или</a:t>
            </a:r>
            <a:r>
              <a:rPr sz="1600" spc="-3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ротоглотки</a:t>
            </a:r>
            <a:endParaRPr sz="1600" dirty="0">
              <a:latin typeface="Arial"/>
              <a:cs typeface="Arial"/>
            </a:endParaRPr>
          </a:p>
          <a:p>
            <a:pPr marL="204718" marR="2448" indent="-198904">
              <a:lnSpc>
                <a:spcPct val="100699"/>
              </a:lnSpc>
              <a:spcBef>
                <a:spcPts val="1043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Все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образцы,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полученные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для</a:t>
            </a:r>
            <a:r>
              <a:rPr sz="1600" spc="-72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лабораторного  исследования,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следует считать  потенциально</a:t>
            </a:r>
            <a:r>
              <a:rPr sz="1600" spc="-2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инфекционными</a:t>
            </a:r>
            <a:endParaRPr sz="1600" dirty="0">
              <a:latin typeface="Arial"/>
              <a:cs typeface="Arial"/>
            </a:endParaRPr>
          </a:p>
          <a:p>
            <a:pPr marL="204718" marR="43147" indent="-198904">
              <a:lnSpc>
                <a:spcPct val="100699"/>
              </a:lnSpc>
              <a:spcBef>
                <a:spcPts val="1043"/>
              </a:spcBef>
              <a:buClr>
                <a:srgbClr val="D20001"/>
              </a:buClr>
              <a:buFont typeface="Wingdings"/>
              <a:buChar char=""/>
              <a:tabLst>
                <a:tab pos="204718" algn="l"/>
                <a:tab pos="205024" algn="l"/>
              </a:tabLst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Сбор клинического материала 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его</a:t>
            </a:r>
            <a:r>
              <a:rPr sz="1600" spc="-7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упаковку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осуществляет мед.работник,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обученный  правилам биологической</a:t>
            </a:r>
            <a:r>
              <a:rPr sz="1600" spc="-27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безопасности</a:t>
            </a:r>
            <a:endParaRPr sz="1600" dirty="0">
              <a:latin typeface="Arial"/>
              <a:cs typeface="Arial"/>
            </a:endParaRPr>
          </a:p>
          <a:p>
            <a:pPr marL="204718" marR="271428">
              <a:lnSpc>
                <a:spcPts val="1513"/>
              </a:lnSpc>
              <a:spcBef>
                <a:spcPts val="53"/>
              </a:spcBef>
            </a:pP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при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работе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и сборе материала, 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подозрительного на зараженность 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микроорганизмами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II </a:t>
            </a:r>
            <a:r>
              <a:rPr sz="1600" spc="5" dirty="0">
                <a:solidFill>
                  <a:srgbClr val="1F1F1F"/>
                </a:solidFill>
                <a:latin typeface="Arial"/>
                <a:cs typeface="Arial"/>
              </a:rPr>
              <a:t>группы</a:t>
            </a:r>
            <a:r>
              <a:rPr sz="1600" spc="-34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2" dirty="0">
                <a:solidFill>
                  <a:srgbClr val="1F1F1F"/>
                </a:solidFill>
                <a:latin typeface="Arial"/>
                <a:cs typeface="Arial"/>
              </a:rPr>
              <a:t>патогенности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1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0914" y="152453"/>
            <a:ext cx="622406" cy="70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3" name="object 3"/>
          <p:cNvSpPr txBox="1"/>
          <p:nvPr/>
        </p:nvSpPr>
        <p:spPr>
          <a:xfrm>
            <a:off x="2182220" y="242168"/>
            <a:ext cx="4672988" cy="632240"/>
          </a:xfrm>
          <a:prstGeom prst="rect">
            <a:avLst/>
          </a:prstGeom>
        </p:spPr>
        <p:txBody>
          <a:bodyPr vert="horz" wrap="square" lIns="0" tIns="41925" rIns="0" bIns="0" rtlCol="0">
            <a:spAutoFit/>
          </a:bodyPr>
          <a:lstStyle/>
          <a:p>
            <a:pPr marL="6120" marR="2448">
              <a:lnSpc>
                <a:spcPts val="2255"/>
              </a:lnSpc>
              <a:spcBef>
                <a:spcPts val="330"/>
              </a:spcBef>
            </a:pPr>
            <a:r>
              <a:rPr sz="2072" b="1" spc="5" dirty="0">
                <a:solidFill>
                  <a:srgbClr val="D20001"/>
                </a:solidFill>
                <a:latin typeface="Arial"/>
                <a:cs typeface="Arial"/>
              </a:rPr>
              <a:t>Возникновение </a:t>
            </a:r>
            <a:r>
              <a:rPr sz="2072" b="1" spc="7" dirty="0">
                <a:solidFill>
                  <a:srgbClr val="D20001"/>
                </a:solidFill>
                <a:latin typeface="Arial"/>
                <a:cs typeface="Arial"/>
              </a:rPr>
              <a:t>и распространение  </a:t>
            </a:r>
            <a:r>
              <a:rPr sz="2072" b="1" spc="10" dirty="0">
                <a:solidFill>
                  <a:srgbClr val="353535"/>
                </a:solidFill>
                <a:latin typeface="Arial"/>
                <a:cs typeface="Arial"/>
              </a:rPr>
              <a:t>новой </a:t>
            </a:r>
            <a:r>
              <a:rPr sz="2072" b="1" spc="7" dirty="0">
                <a:solidFill>
                  <a:srgbClr val="353535"/>
                </a:solidFill>
                <a:latin typeface="Arial"/>
                <a:cs typeface="Arial"/>
              </a:rPr>
              <a:t>коронавирусной</a:t>
            </a:r>
            <a:r>
              <a:rPr sz="2072" b="1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2072" b="1" spc="10" dirty="0">
                <a:solidFill>
                  <a:srgbClr val="353535"/>
                </a:solidFill>
                <a:latin typeface="Arial"/>
                <a:cs typeface="Arial"/>
              </a:rPr>
              <a:t>инфекции</a:t>
            </a:r>
            <a:endParaRPr sz="2072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3102" y="974706"/>
            <a:ext cx="5236684" cy="0"/>
          </a:xfrm>
          <a:custGeom>
            <a:avLst/>
            <a:gdLst/>
            <a:ahLst/>
            <a:cxnLst/>
            <a:rect l="l" t="t" r="r" b="b"/>
            <a:pathLst>
              <a:path w="10866120">
                <a:moveTo>
                  <a:pt x="0" y="0"/>
                </a:moveTo>
                <a:lnTo>
                  <a:pt x="10865593" y="0"/>
                </a:lnTo>
              </a:path>
            </a:pathLst>
          </a:custGeom>
          <a:ln w="17880">
            <a:solidFill>
              <a:srgbClr val="565656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5" name="object 5"/>
          <p:cNvSpPr/>
          <p:nvPr/>
        </p:nvSpPr>
        <p:spPr>
          <a:xfrm>
            <a:off x="1632771" y="961117"/>
            <a:ext cx="1419646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0" y="0"/>
                </a:moveTo>
                <a:lnTo>
                  <a:pt x="2945630" y="0"/>
                </a:lnTo>
              </a:path>
            </a:pathLst>
          </a:custGeom>
          <a:ln w="66018">
            <a:solidFill>
              <a:srgbClr val="D20001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83168" y="266590"/>
            <a:ext cx="391099" cy="273486"/>
          </a:xfrm>
          <a:prstGeom prst="rect">
            <a:avLst/>
          </a:prstGeom>
        </p:spPr>
        <p:txBody>
          <a:bodyPr vert="horz" wrap="square" lIns="0" tIns="6427" rIns="0" bIns="0" rtlCol="0" anchor="ctr">
            <a:spAutoFit/>
          </a:bodyPr>
          <a:lstStyle/>
          <a:p>
            <a:pPr marL="6120">
              <a:lnSpc>
                <a:spcPct val="100000"/>
              </a:lnSpc>
              <a:spcBef>
                <a:spcPts val="51"/>
              </a:spcBef>
            </a:pPr>
            <a:r>
              <a:rPr sz="1735" dirty="0">
                <a:solidFill>
                  <a:srgbClr val="353535"/>
                </a:solidFill>
              </a:rPr>
              <a:t>п.1.</a:t>
            </a:r>
            <a:endParaRPr sz="1735"/>
          </a:p>
        </p:txBody>
      </p:sp>
      <p:sp>
        <p:nvSpPr>
          <p:cNvPr id="7" name="object 7"/>
          <p:cNvSpPr/>
          <p:nvPr/>
        </p:nvSpPr>
        <p:spPr>
          <a:xfrm>
            <a:off x="7453163" y="1046623"/>
            <a:ext cx="3088395" cy="1867359"/>
          </a:xfrm>
          <a:custGeom>
            <a:avLst/>
            <a:gdLst/>
            <a:ahLst/>
            <a:cxnLst/>
            <a:rect l="l" t="t" r="r" b="b"/>
            <a:pathLst>
              <a:path w="6408419" h="3874770">
                <a:moveTo>
                  <a:pt x="6228117" y="0"/>
                </a:moveTo>
                <a:lnTo>
                  <a:pt x="179832" y="0"/>
                </a:lnTo>
                <a:lnTo>
                  <a:pt x="132007" y="6420"/>
                </a:lnTo>
                <a:lnTo>
                  <a:pt x="89043" y="24540"/>
                </a:lnTo>
                <a:lnTo>
                  <a:pt x="52651" y="52651"/>
                </a:lnTo>
                <a:lnTo>
                  <a:pt x="24540" y="89043"/>
                </a:lnTo>
                <a:lnTo>
                  <a:pt x="6420" y="132007"/>
                </a:lnTo>
                <a:lnTo>
                  <a:pt x="0" y="179832"/>
                </a:lnTo>
                <a:lnTo>
                  <a:pt x="0" y="3694645"/>
                </a:lnTo>
                <a:lnTo>
                  <a:pt x="6420" y="3742470"/>
                </a:lnTo>
                <a:lnTo>
                  <a:pt x="24540" y="3785434"/>
                </a:lnTo>
                <a:lnTo>
                  <a:pt x="52651" y="3821826"/>
                </a:lnTo>
                <a:lnTo>
                  <a:pt x="89043" y="3849937"/>
                </a:lnTo>
                <a:lnTo>
                  <a:pt x="132007" y="3868058"/>
                </a:lnTo>
                <a:lnTo>
                  <a:pt x="179832" y="3874478"/>
                </a:lnTo>
                <a:lnTo>
                  <a:pt x="6228117" y="3874478"/>
                </a:lnTo>
                <a:lnTo>
                  <a:pt x="6275942" y="3868058"/>
                </a:lnTo>
                <a:lnTo>
                  <a:pt x="6318905" y="3849937"/>
                </a:lnTo>
                <a:lnTo>
                  <a:pt x="6355297" y="3821826"/>
                </a:lnTo>
                <a:lnTo>
                  <a:pt x="6383409" y="3785434"/>
                </a:lnTo>
                <a:lnTo>
                  <a:pt x="6401529" y="3742470"/>
                </a:lnTo>
                <a:lnTo>
                  <a:pt x="6407949" y="3694645"/>
                </a:lnTo>
                <a:lnTo>
                  <a:pt x="6407949" y="179832"/>
                </a:lnTo>
                <a:lnTo>
                  <a:pt x="6401529" y="132007"/>
                </a:lnTo>
                <a:lnTo>
                  <a:pt x="6383409" y="89043"/>
                </a:lnTo>
                <a:lnTo>
                  <a:pt x="6355297" y="52651"/>
                </a:lnTo>
                <a:lnTo>
                  <a:pt x="6318905" y="24540"/>
                </a:lnTo>
                <a:lnTo>
                  <a:pt x="6275942" y="6420"/>
                </a:lnTo>
                <a:lnTo>
                  <a:pt x="6228117" y="0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8" name="object 8"/>
          <p:cNvSpPr/>
          <p:nvPr/>
        </p:nvSpPr>
        <p:spPr>
          <a:xfrm>
            <a:off x="7453163" y="3410308"/>
            <a:ext cx="3088395" cy="3008829"/>
          </a:xfrm>
          <a:custGeom>
            <a:avLst/>
            <a:gdLst/>
            <a:ahLst/>
            <a:cxnLst/>
            <a:rect l="l" t="t" r="r" b="b"/>
            <a:pathLst>
              <a:path w="6408419" h="6243319">
                <a:moveTo>
                  <a:pt x="6118200" y="0"/>
                </a:moveTo>
                <a:lnTo>
                  <a:pt x="289749" y="0"/>
                </a:lnTo>
                <a:lnTo>
                  <a:pt x="242755" y="3792"/>
                </a:lnTo>
                <a:lnTo>
                  <a:pt x="198173" y="14773"/>
                </a:lnTo>
                <a:lnTo>
                  <a:pt x="156601" y="32345"/>
                </a:lnTo>
                <a:lnTo>
                  <a:pt x="118635" y="55910"/>
                </a:lnTo>
                <a:lnTo>
                  <a:pt x="84873" y="84873"/>
                </a:lnTo>
                <a:lnTo>
                  <a:pt x="55910" y="118635"/>
                </a:lnTo>
                <a:lnTo>
                  <a:pt x="32345" y="156601"/>
                </a:lnTo>
                <a:lnTo>
                  <a:pt x="14773" y="198173"/>
                </a:lnTo>
                <a:lnTo>
                  <a:pt x="3792" y="242755"/>
                </a:lnTo>
                <a:lnTo>
                  <a:pt x="0" y="289749"/>
                </a:lnTo>
                <a:lnTo>
                  <a:pt x="0" y="5953153"/>
                </a:lnTo>
                <a:lnTo>
                  <a:pt x="3792" y="6000152"/>
                </a:lnTo>
                <a:lnTo>
                  <a:pt x="14773" y="6044737"/>
                </a:lnTo>
                <a:lnTo>
                  <a:pt x="32345" y="6086311"/>
                </a:lnTo>
                <a:lnTo>
                  <a:pt x="55910" y="6124276"/>
                </a:lnTo>
                <a:lnTo>
                  <a:pt x="84873" y="6158038"/>
                </a:lnTo>
                <a:lnTo>
                  <a:pt x="118635" y="6186998"/>
                </a:lnTo>
                <a:lnTo>
                  <a:pt x="156601" y="6210561"/>
                </a:lnTo>
                <a:lnTo>
                  <a:pt x="198173" y="6228131"/>
                </a:lnTo>
                <a:lnTo>
                  <a:pt x="242755" y="6239110"/>
                </a:lnTo>
                <a:lnTo>
                  <a:pt x="289749" y="6242902"/>
                </a:lnTo>
                <a:lnTo>
                  <a:pt x="6118200" y="6242902"/>
                </a:lnTo>
                <a:lnTo>
                  <a:pt x="6165194" y="6239110"/>
                </a:lnTo>
                <a:lnTo>
                  <a:pt x="6209775" y="6228131"/>
                </a:lnTo>
                <a:lnTo>
                  <a:pt x="6251348" y="6210561"/>
                </a:lnTo>
                <a:lnTo>
                  <a:pt x="6289313" y="6186998"/>
                </a:lnTo>
                <a:lnTo>
                  <a:pt x="6323076" y="6158038"/>
                </a:lnTo>
                <a:lnTo>
                  <a:pt x="6352039" y="6124276"/>
                </a:lnTo>
                <a:lnTo>
                  <a:pt x="6375604" y="6086311"/>
                </a:lnTo>
                <a:lnTo>
                  <a:pt x="6393176" y="6044737"/>
                </a:lnTo>
                <a:lnTo>
                  <a:pt x="6404156" y="6000152"/>
                </a:lnTo>
                <a:lnTo>
                  <a:pt x="6407949" y="5953153"/>
                </a:lnTo>
                <a:lnTo>
                  <a:pt x="6407949" y="289749"/>
                </a:lnTo>
                <a:lnTo>
                  <a:pt x="6404156" y="242755"/>
                </a:lnTo>
                <a:lnTo>
                  <a:pt x="6393176" y="198173"/>
                </a:lnTo>
                <a:lnTo>
                  <a:pt x="6375604" y="156601"/>
                </a:lnTo>
                <a:lnTo>
                  <a:pt x="6352039" y="118635"/>
                </a:lnTo>
                <a:lnTo>
                  <a:pt x="6323076" y="84873"/>
                </a:lnTo>
                <a:lnTo>
                  <a:pt x="6289313" y="55910"/>
                </a:lnTo>
                <a:lnTo>
                  <a:pt x="6251348" y="32345"/>
                </a:lnTo>
                <a:lnTo>
                  <a:pt x="6209775" y="14773"/>
                </a:lnTo>
                <a:lnTo>
                  <a:pt x="6165194" y="3792"/>
                </a:lnTo>
                <a:lnTo>
                  <a:pt x="6118200" y="0"/>
                </a:lnTo>
                <a:close/>
              </a:path>
            </a:pathLst>
          </a:custGeom>
          <a:solidFill>
            <a:srgbClr val="DFE3FD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9" name="object 9"/>
          <p:cNvSpPr txBox="1"/>
          <p:nvPr/>
        </p:nvSpPr>
        <p:spPr>
          <a:xfrm>
            <a:off x="2182220" y="1348337"/>
            <a:ext cx="4566798" cy="969724"/>
          </a:xfrm>
          <a:prstGeom prst="rect">
            <a:avLst/>
          </a:prstGeom>
        </p:spPr>
        <p:txBody>
          <a:bodyPr vert="horz" wrap="square" lIns="0" tIns="5814" rIns="0" bIns="0" rtlCol="0">
            <a:spAutoFit/>
          </a:bodyPr>
          <a:lstStyle/>
          <a:p>
            <a:pPr marL="6120" marR="2448">
              <a:spcBef>
                <a:spcPts val="46"/>
              </a:spcBef>
            </a:pPr>
            <a:r>
              <a:rPr sz="1566" b="1" spc="-2" dirty="0">
                <a:solidFill>
                  <a:srgbClr val="353535"/>
                </a:solidFill>
                <a:latin typeface="Arial"/>
                <a:cs typeface="Arial"/>
              </a:rPr>
              <a:t>Коронавирусы </a:t>
            </a:r>
            <a:r>
              <a:rPr sz="1566" dirty="0">
                <a:solidFill>
                  <a:srgbClr val="565656"/>
                </a:solidFill>
                <a:latin typeface="Arial"/>
                <a:cs typeface="Arial"/>
              </a:rPr>
              <a:t>(</a:t>
            </a:r>
            <a:r>
              <a:rPr sz="1566" i="1" dirty="0">
                <a:solidFill>
                  <a:srgbClr val="565656"/>
                </a:solidFill>
                <a:latin typeface="Arial"/>
                <a:cs typeface="Arial"/>
              </a:rPr>
              <a:t>Coronaviridae</a:t>
            </a:r>
            <a:r>
              <a:rPr sz="1566" dirty="0">
                <a:solidFill>
                  <a:srgbClr val="565656"/>
                </a:solidFill>
                <a:latin typeface="Arial"/>
                <a:cs typeface="Arial"/>
              </a:rPr>
              <a:t>)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– это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большое 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семейство РНК-содержащих вирусов, </a:t>
            </a:r>
            <a:r>
              <a:rPr sz="1566" dirty="0">
                <a:solidFill>
                  <a:srgbClr val="353535"/>
                </a:solidFill>
                <a:latin typeface="Arial"/>
                <a:cs typeface="Arial"/>
              </a:rPr>
              <a:t>способных  инфицировать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человека и некоторых</a:t>
            </a:r>
            <a:r>
              <a:rPr sz="1566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66" spc="-2" dirty="0">
                <a:solidFill>
                  <a:srgbClr val="353535"/>
                </a:solidFill>
                <a:latin typeface="Arial"/>
                <a:cs typeface="Arial"/>
              </a:rPr>
              <a:t>животных</a:t>
            </a:r>
            <a:endParaRPr sz="1566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82220" y="2498087"/>
            <a:ext cx="4520588" cy="528823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spcBef>
                <a:spcPts val="48"/>
              </a:spcBef>
            </a:pP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до 2002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года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коронавирусы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рассматривались в качестве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агентов,  вызывающих нетяжелые заболевания верхних дыхательных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путей  с крайне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редкими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летальными</a:t>
            </a:r>
            <a:r>
              <a:rPr sz="1132" spc="-3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исходами.</a:t>
            </a:r>
            <a:endParaRPr sz="1132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82221" y="3187550"/>
            <a:ext cx="4853236" cy="71368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spcBef>
                <a:spcPts val="48"/>
              </a:spcBef>
            </a:pP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эпидемия атипичной пневмонии, вызванная коронавирусом </a:t>
            </a:r>
            <a:r>
              <a:rPr sz="1132" b="1" spc="-2" dirty="0">
                <a:solidFill>
                  <a:srgbClr val="565656"/>
                </a:solidFill>
                <a:latin typeface="Arial"/>
                <a:cs typeface="Arial"/>
              </a:rPr>
              <a:t>SARS-CoV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. 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За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период эпидемии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37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странах зарегистрировано &gt;8000 случаев,</a:t>
            </a:r>
            <a:endParaRPr sz="1132">
              <a:latin typeface="Arial"/>
              <a:cs typeface="Arial"/>
            </a:endParaRPr>
          </a:p>
          <a:p>
            <a:pPr marL="6120" marR="486856">
              <a:lnSpc>
                <a:spcPts val="1359"/>
              </a:lnSpc>
              <a:spcBef>
                <a:spcPts val="41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из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них 774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со смертельным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исходом.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2004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г.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новых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случаев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не  зарегистрировано</a:t>
            </a:r>
            <a:endParaRPr sz="1132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82220" y="4049241"/>
            <a:ext cx="4519364" cy="713681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2448">
              <a:spcBef>
                <a:spcPts val="48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появился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коронавирус </a:t>
            </a:r>
            <a:r>
              <a:rPr sz="1132" b="1" dirty="0">
                <a:solidFill>
                  <a:srgbClr val="565656"/>
                </a:solidFill>
                <a:latin typeface="Arial"/>
                <a:cs typeface="Arial"/>
              </a:rPr>
              <a:t>MERS-CoV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,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возбудитель</a:t>
            </a:r>
            <a:r>
              <a:rPr sz="1132" spc="-6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ближневосточного  респираторного синдрома (MERS). Циркулирует по</a:t>
            </a:r>
            <a:r>
              <a:rPr sz="1132" spc="-6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н.в.</a:t>
            </a:r>
            <a:endParaRPr sz="1132">
              <a:latin typeface="Arial"/>
              <a:cs typeface="Arial"/>
            </a:endParaRPr>
          </a:p>
          <a:p>
            <a:pPr marL="6120" marR="14688">
              <a:lnSpc>
                <a:spcPts val="1359"/>
              </a:lnSpc>
              <a:spcBef>
                <a:spcPts val="41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Зарегистрировано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2519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случаев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заболеваний,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из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них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более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866</a:t>
            </a:r>
            <a:r>
              <a:rPr sz="1132" spc="-6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со  смертельным</a:t>
            </a:r>
            <a:r>
              <a:rPr sz="1132" spc="-1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исходом.</a:t>
            </a:r>
            <a:endParaRPr sz="1132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82220" y="4911098"/>
            <a:ext cx="5104482" cy="1239466"/>
          </a:xfrm>
          <a:prstGeom prst="rect">
            <a:avLst/>
          </a:prstGeom>
        </p:spPr>
        <p:txBody>
          <a:bodyPr vert="horz" wrap="square" lIns="0" tIns="6120" rIns="0" bIns="0" rtlCol="0">
            <a:spAutoFit/>
          </a:bodyPr>
          <a:lstStyle/>
          <a:p>
            <a:pPr marL="6120" marR="133419">
              <a:spcBef>
                <a:spcPts val="48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появился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коронавирус </a:t>
            </a:r>
            <a:r>
              <a:rPr sz="1132" b="1" spc="-2" dirty="0">
                <a:solidFill>
                  <a:srgbClr val="565656"/>
                </a:solidFill>
                <a:latin typeface="Arial"/>
                <a:cs typeface="Arial"/>
              </a:rPr>
              <a:t>SARS-CoV-2,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первоначальный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источник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инфекции  не установлен. Первые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случаи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заболевания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могли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быть</a:t>
            </a:r>
            <a:r>
              <a:rPr sz="1132" spc="-3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связаны</a:t>
            </a:r>
            <a:endParaRPr sz="1132">
              <a:latin typeface="Arial"/>
              <a:cs typeface="Arial"/>
            </a:endParaRPr>
          </a:p>
          <a:p>
            <a:pPr marL="6120">
              <a:lnSpc>
                <a:spcPts val="1354"/>
              </a:lnSpc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 посещением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рынка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морепродуктов в г. Ухань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(провинция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Хубэй,</a:t>
            </a:r>
            <a:r>
              <a:rPr sz="1132" spc="-6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КНР).</a:t>
            </a:r>
            <a:endParaRPr sz="1132">
              <a:latin typeface="Arial"/>
              <a:cs typeface="Arial"/>
            </a:endParaRPr>
          </a:p>
          <a:p>
            <a:pPr marL="6120" marR="2448">
              <a:lnSpc>
                <a:spcPts val="1359"/>
              </a:lnSpc>
              <a:spcBef>
                <a:spcPts val="43"/>
              </a:spcBef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настоящее время основным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источником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инфекции является больной  человек,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том числе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находящийся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в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инкубационном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периоде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заболевания.  Установлена роль инфекции, вызванной</a:t>
            </a:r>
            <a:r>
              <a:rPr sz="1132" spc="-24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SARS-CoV-2,</a:t>
            </a:r>
            <a:endParaRPr sz="1132">
              <a:latin typeface="Arial"/>
              <a:cs typeface="Arial"/>
            </a:endParaRPr>
          </a:p>
          <a:p>
            <a:pPr marL="6120">
              <a:lnSpc>
                <a:spcPts val="1308"/>
              </a:lnSpc>
            </a:pP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как инфекции,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связанной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с </a:t>
            </a:r>
            <a:r>
              <a:rPr sz="1132" spc="-2" dirty="0">
                <a:solidFill>
                  <a:srgbClr val="565656"/>
                </a:solidFill>
                <a:latin typeface="Arial"/>
                <a:cs typeface="Arial"/>
              </a:rPr>
              <a:t>оказанием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медицинской</a:t>
            </a:r>
            <a:r>
              <a:rPr sz="1132" spc="-46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132" dirty="0">
                <a:solidFill>
                  <a:srgbClr val="565656"/>
                </a:solidFill>
                <a:latin typeface="Arial"/>
                <a:cs typeface="Arial"/>
              </a:rPr>
              <a:t>помощи</a:t>
            </a:r>
            <a:endParaRPr sz="1132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27998" y="1144569"/>
            <a:ext cx="1152181" cy="192852"/>
          </a:xfrm>
          <a:prstGeom prst="rect">
            <a:avLst/>
          </a:prstGeom>
        </p:spPr>
        <p:txBody>
          <a:bodyPr vert="horz" wrap="square" lIns="0" tIns="7345" rIns="0" bIns="0" rtlCol="0">
            <a:spAutoFit/>
          </a:bodyPr>
          <a:lstStyle/>
          <a:p>
            <a:pPr marL="6120">
              <a:spcBef>
                <a:spcPts val="58"/>
              </a:spcBef>
            </a:pPr>
            <a:r>
              <a:rPr sz="1205" b="1" dirty="0">
                <a:solidFill>
                  <a:srgbClr val="D20001"/>
                </a:solidFill>
                <a:latin typeface="Arial"/>
                <a:cs typeface="Arial"/>
              </a:rPr>
              <a:t>Пути</a:t>
            </a:r>
            <a:r>
              <a:rPr sz="1205" b="1" spc="5" dirty="0">
                <a:solidFill>
                  <a:srgbClr val="D20001"/>
                </a:solidFill>
                <a:latin typeface="Arial"/>
                <a:cs typeface="Arial"/>
              </a:rPr>
              <a:t> передачи</a:t>
            </a:r>
            <a:endParaRPr sz="1205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27998" y="1237366"/>
            <a:ext cx="82014" cy="814491"/>
          </a:xfrm>
          <a:prstGeom prst="rect">
            <a:avLst/>
          </a:prstGeom>
        </p:spPr>
        <p:txBody>
          <a:bodyPr vert="horz" wrap="square" lIns="0" tIns="85381" rIns="0" bIns="0" rtlCol="0">
            <a:spAutoFit/>
          </a:bodyPr>
          <a:lstStyle/>
          <a:p>
            <a:pPr marL="6120">
              <a:spcBef>
                <a:spcPts val="672"/>
              </a:spcBef>
            </a:pPr>
            <a:r>
              <a:rPr sz="1566" spc="-2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566"/>
              </a:lnSpc>
              <a:spcBef>
                <a:spcPts val="626"/>
              </a:spcBef>
            </a:pPr>
            <a:r>
              <a:rPr sz="1566" spc="-2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66">
              <a:latin typeface="Arial"/>
              <a:cs typeface="Arial"/>
            </a:endParaRPr>
          </a:p>
          <a:p>
            <a:pPr marL="6120">
              <a:lnSpc>
                <a:spcPts val="1566"/>
              </a:lnSpc>
            </a:pPr>
            <a:r>
              <a:rPr sz="1566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95696" y="1359991"/>
            <a:ext cx="2018535" cy="647923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воздушно-капельный</a:t>
            </a:r>
            <a:endParaRPr sz="1036">
              <a:latin typeface="Arial"/>
              <a:cs typeface="Arial"/>
            </a:endParaRPr>
          </a:p>
          <a:p>
            <a:pPr marL="6120" marR="2448">
              <a:lnSpc>
                <a:spcPct val="100699"/>
              </a:lnSpc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(при кашле,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чихании, разговоре)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воздушно-пылевой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контактный</a:t>
            </a:r>
            <a:endParaRPr sz="103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27998" y="2059476"/>
            <a:ext cx="1823291" cy="743153"/>
          </a:xfrm>
          <a:prstGeom prst="rect">
            <a:avLst/>
          </a:prstGeom>
        </p:spPr>
        <p:txBody>
          <a:bodyPr vert="horz" wrap="square" lIns="0" tIns="28766" rIns="0" bIns="0" rtlCol="0">
            <a:spAutoFit/>
          </a:bodyPr>
          <a:lstStyle/>
          <a:p>
            <a:pPr marL="6120" marR="143517">
              <a:lnSpc>
                <a:spcPct val="110000"/>
              </a:lnSpc>
              <a:spcBef>
                <a:spcPts val="226"/>
              </a:spcBef>
            </a:pPr>
            <a:r>
              <a:rPr sz="1205" b="1" spc="2" dirty="0">
                <a:solidFill>
                  <a:srgbClr val="D20001"/>
                </a:solidFill>
                <a:latin typeface="Arial"/>
                <a:cs typeface="Arial"/>
              </a:rPr>
              <a:t>Факторы </a:t>
            </a:r>
            <a:r>
              <a:rPr sz="1205" b="1" spc="5" dirty="0">
                <a:solidFill>
                  <a:srgbClr val="D20001"/>
                </a:solidFill>
                <a:latin typeface="Arial"/>
                <a:cs typeface="Arial"/>
              </a:rPr>
              <a:t>передачи 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воздух,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пищевые продукты  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предметы</a:t>
            </a:r>
            <a:r>
              <a:rPr sz="1036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обихода,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контаминированные</a:t>
            </a:r>
            <a:r>
              <a:rPr sz="1036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вирусом</a:t>
            </a:r>
            <a:endParaRPr sz="1036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35689" y="2508184"/>
            <a:ext cx="75588" cy="3654540"/>
          </a:xfrm>
          <a:custGeom>
            <a:avLst/>
            <a:gdLst/>
            <a:ahLst/>
            <a:cxnLst/>
            <a:rect l="l" t="t" r="r" b="b"/>
            <a:pathLst>
              <a:path w="156844" h="7583170">
                <a:moveTo>
                  <a:pt x="52264" y="7426197"/>
                </a:moveTo>
                <a:lnTo>
                  <a:pt x="0" y="7426197"/>
                </a:lnTo>
                <a:lnTo>
                  <a:pt x="78397" y="7582992"/>
                </a:lnTo>
                <a:lnTo>
                  <a:pt x="143728" y="7452330"/>
                </a:lnTo>
                <a:lnTo>
                  <a:pt x="52264" y="7452330"/>
                </a:lnTo>
                <a:lnTo>
                  <a:pt x="52264" y="7426197"/>
                </a:lnTo>
                <a:close/>
              </a:path>
              <a:path w="156844" h="7583170">
                <a:moveTo>
                  <a:pt x="104529" y="0"/>
                </a:moveTo>
                <a:lnTo>
                  <a:pt x="52264" y="0"/>
                </a:lnTo>
                <a:lnTo>
                  <a:pt x="52264" y="7452330"/>
                </a:lnTo>
                <a:lnTo>
                  <a:pt x="104529" y="7452330"/>
                </a:lnTo>
                <a:lnTo>
                  <a:pt x="104529" y="0"/>
                </a:lnTo>
                <a:close/>
              </a:path>
              <a:path w="156844" h="7583170">
                <a:moveTo>
                  <a:pt x="156794" y="7426197"/>
                </a:moveTo>
                <a:lnTo>
                  <a:pt x="104529" y="7426197"/>
                </a:lnTo>
                <a:lnTo>
                  <a:pt x="104529" y="7452330"/>
                </a:lnTo>
                <a:lnTo>
                  <a:pt x="143728" y="7452330"/>
                </a:lnTo>
                <a:lnTo>
                  <a:pt x="156794" y="742619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19" name="object 19"/>
          <p:cNvSpPr/>
          <p:nvPr/>
        </p:nvSpPr>
        <p:spPr>
          <a:xfrm>
            <a:off x="1884981" y="30865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184302" y="0"/>
                </a:moveTo>
                <a:lnTo>
                  <a:pt x="135310" y="6584"/>
                </a:lnTo>
                <a:lnTo>
                  <a:pt x="91285" y="25164"/>
                </a:lnTo>
                <a:lnTo>
                  <a:pt x="53984" y="53984"/>
                </a:lnTo>
                <a:lnTo>
                  <a:pt x="25164" y="91285"/>
                </a:lnTo>
                <a:lnTo>
                  <a:pt x="6584" y="135310"/>
                </a:lnTo>
                <a:lnTo>
                  <a:pt x="0" y="184302"/>
                </a:lnTo>
                <a:lnTo>
                  <a:pt x="6584" y="233294"/>
                </a:lnTo>
                <a:lnTo>
                  <a:pt x="25164" y="277319"/>
                </a:lnTo>
                <a:lnTo>
                  <a:pt x="53984" y="314620"/>
                </a:lnTo>
                <a:lnTo>
                  <a:pt x="91285" y="343440"/>
                </a:lnTo>
                <a:lnTo>
                  <a:pt x="135310" y="362020"/>
                </a:lnTo>
                <a:lnTo>
                  <a:pt x="184302" y="368604"/>
                </a:lnTo>
                <a:lnTo>
                  <a:pt x="233294" y="362020"/>
                </a:lnTo>
                <a:lnTo>
                  <a:pt x="277319" y="343440"/>
                </a:lnTo>
                <a:lnTo>
                  <a:pt x="314620" y="314620"/>
                </a:lnTo>
                <a:lnTo>
                  <a:pt x="343440" y="277319"/>
                </a:lnTo>
                <a:lnTo>
                  <a:pt x="362020" y="233294"/>
                </a:lnTo>
                <a:lnTo>
                  <a:pt x="368604" y="184302"/>
                </a:lnTo>
                <a:lnTo>
                  <a:pt x="362020" y="135310"/>
                </a:lnTo>
                <a:lnTo>
                  <a:pt x="343440" y="91285"/>
                </a:lnTo>
                <a:lnTo>
                  <a:pt x="314620" y="53984"/>
                </a:lnTo>
                <a:lnTo>
                  <a:pt x="277319" y="25164"/>
                </a:lnTo>
                <a:lnTo>
                  <a:pt x="233294" y="6584"/>
                </a:lnTo>
                <a:lnTo>
                  <a:pt x="1843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0" name="object 20"/>
          <p:cNvSpPr/>
          <p:nvPr/>
        </p:nvSpPr>
        <p:spPr>
          <a:xfrm>
            <a:off x="1884981" y="30865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0" y="184302"/>
                </a:moveTo>
                <a:lnTo>
                  <a:pt x="6584" y="135310"/>
                </a:lnTo>
                <a:lnTo>
                  <a:pt x="25164" y="91285"/>
                </a:lnTo>
                <a:lnTo>
                  <a:pt x="53984" y="53984"/>
                </a:lnTo>
                <a:lnTo>
                  <a:pt x="91285" y="25164"/>
                </a:lnTo>
                <a:lnTo>
                  <a:pt x="135310" y="6584"/>
                </a:lnTo>
                <a:lnTo>
                  <a:pt x="184302" y="0"/>
                </a:lnTo>
                <a:lnTo>
                  <a:pt x="233294" y="6584"/>
                </a:lnTo>
                <a:lnTo>
                  <a:pt x="277319" y="25164"/>
                </a:lnTo>
                <a:lnTo>
                  <a:pt x="314620" y="53984"/>
                </a:lnTo>
                <a:lnTo>
                  <a:pt x="343440" y="91285"/>
                </a:lnTo>
                <a:lnTo>
                  <a:pt x="362020" y="135310"/>
                </a:lnTo>
                <a:lnTo>
                  <a:pt x="368604" y="184302"/>
                </a:lnTo>
                <a:lnTo>
                  <a:pt x="362020" y="233294"/>
                </a:lnTo>
                <a:lnTo>
                  <a:pt x="343440" y="277319"/>
                </a:lnTo>
                <a:lnTo>
                  <a:pt x="314620" y="314620"/>
                </a:lnTo>
                <a:lnTo>
                  <a:pt x="277319" y="343440"/>
                </a:lnTo>
                <a:lnTo>
                  <a:pt x="233294" y="362020"/>
                </a:lnTo>
                <a:lnTo>
                  <a:pt x="184302" y="368604"/>
                </a:lnTo>
                <a:lnTo>
                  <a:pt x="135310" y="362020"/>
                </a:lnTo>
                <a:lnTo>
                  <a:pt x="91285" y="343440"/>
                </a:lnTo>
                <a:lnTo>
                  <a:pt x="53984" y="314620"/>
                </a:lnTo>
                <a:lnTo>
                  <a:pt x="25164" y="277319"/>
                </a:lnTo>
                <a:lnTo>
                  <a:pt x="6584" y="233294"/>
                </a:lnTo>
                <a:lnTo>
                  <a:pt x="0" y="184302"/>
                </a:lnTo>
                <a:close/>
              </a:path>
            </a:pathLst>
          </a:custGeom>
          <a:ln w="3988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1" name="object 21"/>
          <p:cNvSpPr/>
          <p:nvPr/>
        </p:nvSpPr>
        <p:spPr>
          <a:xfrm>
            <a:off x="1884981" y="42584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184302" y="0"/>
                </a:moveTo>
                <a:lnTo>
                  <a:pt x="135310" y="6584"/>
                </a:lnTo>
                <a:lnTo>
                  <a:pt x="91285" y="25164"/>
                </a:lnTo>
                <a:lnTo>
                  <a:pt x="53984" y="53984"/>
                </a:lnTo>
                <a:lnTo>
                  <a:pt x="25164" y="91285"/>
                </a:lnTo>
                <a:lnTo>
                  <a:pt x="6584" y="135310"/>
                </a:lnTo>
                <a:lnTo>
                  <a:pt x="0" y="184302"/>
                </a:lnTo>
                <a:lnTo>
                  <a:pt x="6584" y="233294"/>
                </a:lnTo>
                <a:lnTo>
                  <a:pt x="25164" y="277319"/>
                </a:lnTo>
                <a:lnTo>
                  <a:pt x="53984" y="314620"/>
                </a:lnTo>
                <a:lnTo>
                  <a:pt x="91285" y="343440"/>
                </a:lnTo>
                <a:lnTo>
                  <a:pt x="135310" y="362020"/>
                </a:lnTo>
                <a:lnTo>
                  <a:pt x="184302" y="368604"/>
                </a:lnTo>
                <a:lnTo>
                  <a:pt x="233294" y="362020"/>
                </a:lnTo>
                <a:lnTo>
                  <a:pt x="277319" y="343440"/>
                </a:lnTo>
                <a:lnTo>
                  <a:pt x="314620" y="314620"/>
                </a:lnTo>
                <a:lnTo>
                  <a:pt x="343440" y="277319"/>
                </a:lnTo>
                <a:lnTo>
                  <a:pt x="362020" y="233294"/>
                </a:lnTo>
                <a:lnTo>
                  <a:pt x="368604" y="184302"/>
                </a:lnTo>
                <a:lnTo>
                  <a:pt x="362020" y="135310"/>
                </a:lnTo>
                <a:lnTo>
                  <a:pt x="343440" y="91285"/>
                </a:lnTo>
                <a:lnTo>
                  <a:pt x="314620" y="53984"/>
                </a:lnTo>
                <a:lnTo>
                  <a:pt x="277319" y="25164"/>
                </a:lnTo>
                <a:lnTo>
                  <a:pt x="233294" y="6584"/>
                </a:lnTo>
                <a:lnTo>
                  <a:pt x="1843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2" name="object 22"/>
          <p:cNvSpPr/>
          <p:nvPr/>
        </p:nvSpPr>
        <p:spPr>
          <a:xfrm>
            <a:off x="1884981" y="425841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0" y="184302"/>
                </a:moveTo>
                <a:lnTo>
                  <a:pt x="6584" y="135310"/>
                </a:lnTo>
                <a:lnTo>
                  <a:pt x="25164" y="91285"/>
                </a:lnTo>
                <a:lnTo>
                  <a:pt x="53984" y="53984"/>
                </a:lnTo>
                <a:lnTo>
                  <a:pt x="91285" y="25164"/>
                </a:lnTo>
                <a:lnTo>
                  <a:pt x="135310" y="6584"/>
                </a:lnTo>
                <a:lnTo>
                  <a:pt x="184302" y="0"/>
                </a:lnTo>
                <a:lnTo>
                  <a:pt x="233294" y="6584"/>
                </a:lnTo>
                <a:lnTo>
                  <a:pt x="277319" y="25164"/>
                </a:lnTo>
                <a:lnTo>
                  <a:pt x="314620" y="53984"/>
                </a:lnTo>
                <a:lnTo>
                  <a:pt x="343440" y="91285"/>
                </a:lnTo>
                <a:lnTo>
                  <a:pt x="362020" y="135310"/>
                </a:lnTo>
                <a:lnTo>
                  <a:pt x="368604" y="184302"/>
                </a:lnTo>
                <a:lnTo>
                  <a:pt x="362020" y="233294"/>
                </a:lnTo>
                <a:lnTo>
                  <a:pt x="343440" y="277319"/>
                </a:lnTo>
                <a:lnTo>
                  <a:pt x="314620" y="314620"/>
                </a:lnTo>
                <a:lnTo>
                  <a:pt x="277319" y="343440"/>
                </a:lnTo>
                <a:lnTo>
                  <a:pt x="233294" y="362020"/>
                </a:lnTo>
                <a:lnTo>
                  <a:pt x="184302" y="368604"/>
                </a:lnTo>
                <a:lnTo>
                  <a:pt x="135310" y="362020"/>
                </a:lnTo>
                <a:lnTo>
                  <a:pt x="91285" y="343440"/>
                </a:lnTo>
                <a:lnTo>
                  <a:pt x="53984" y="314620"/>
                </a:lnTo>
                <a:lnTo>
                  <a:pt x="25164" y="277319"/>
                </a:lnTo>
                <a:lnTo>
                  <a:pt x="6584" y="233294"/>
                </a:lnTo>
                <a:lnTo>
                  <a:pt x="0" y="184302"/>
                </a:lnTo>
                <a:close/>
              </a:path>
            </a:pathLst>
          </a:custGeom>
          <a:ln w="3988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3" name="object 23"/>
          <p:cNvSpPr/>
          <p:nvPr/>
        </p:nvSpPr>
        <p:spPr>
          <a:xfrm>
            <a:off x="1884981" y="5228808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184302" y="0"/>
                </a:moveTo>
                <a:lnTo>
                  <a:pt x="135310" y="6584"/>
                </a:lnTo>
                <a:lnTo>
                  <a:pt x="91285" y="25164"/>
                </a:lnTo>
                <a:lnTo>
                  <a:pt x="53984" y="53984"/>
                </a:lnTo>
                <a:lnTo>
                  <a:pt x="25164" y="91285"/>
                </a:lnTo>
                <a:lnTo>
                  <a:pt x="6584" y="135310"/>
                </a:lnTo>
                <a:lnTo>
                  <a:pt x="0" y="184302"/>
                </a:lnTo>
                <a:lnTo>
                  <a:pt x="6584" y="233294"/>
                </a:lnTo>
                <a:lnTo>
                  <a:pt x="25164" y="277319"/>
                </a:lnTo>
                <a:lnTo>
                  <a:pt x="53984" y="314620"/>
                </a:lnTo>
                <a:lnTo>
                  <a:pt x="91285" y="343440"/>
                </a:lnTo>
                <a:lnTo>
                  <a:pt x="135310" y="362020"/>
                </a:lnTo>
                <a:lnTo>
                  <a:pt x="184302" y="368604"/>
                </a:lnTo>
                <a:lnTo>
                  <a:pt x="233294" y="362020"/>
                </a:lnTo>
                <a:lnTo>
                  <a:pt x="277319" y="343440"/>
                </a:lnTo>
                <a:lnTo>
                  <a:pt x="314620" y="314620"/>
                </a:lnTo>
                <a:lnTo>
                  <a:pt x="343440" y="277319"/>
                </a:lnTo>
                <a:lnTo>
                  <a:pt x="362020" y="233294"/>
                </a:lnTo>
                <a:lnTo>
                  <a:pt x="368604" y="184302"/>
                </a:lnTo>
                <a:lnTo>
                  <a:pt x="362020" y="135310"/>
                </a:lnTo>
                <a:lnTo>
                  <a:pt x="343440" y="91285"/>
                </a:lnTo>
                <a:lnTo>
                  <a:pt x="314620" y="53984"/>
                </a:lnTo>
                <a:lnTo>
                  <a:pt x="277319" y="25164"/>
                </a:lnTo>
                <a:lnTo>
                  <a:pt x="233294" y="6584"/>
                </a:lnTo>
                <a:lnTo>
                  <a:pt x="18430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4" name="object 24"/>
          <p:cNvSpPr/>
          <p:nvPr/>
        </p:nvSpPr>
        <p:spPr>
          <a:xfrm>
            <a:off x="1884981" y="5228808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368935" h="368934">
                <a:moveTo>
                  <a:pt x="0" y="184302"/>
                </a:moveTo>
                <a:lnTo>
                  <a:pt x="6584" y="135310"/>
                </a:lnTo>
                <a:lnTo>
                  <a:pt x="25164" y="91285"/>
                </a:lnTo>
                <a:lnTo>
                  <a:pt x="53984" y="53984"/>
                </a:lnTo>
                <a:lnTo>
                  <a:pt x="91285" y="25164"/>
                </a:lnTo>
                <a:lnTo>
                  <a:pt x="135310" y="6584"/>
                </a:lnTo>
                <a:lnTo>
                  <a:pt x="184302" y="0"/>
                </a:lnTo>
                <a:lnTo>
                  <a:pt x="233294" y="6584"/>
                </a:lnTo>
                <a:lnTo>
                  <a:pt x="277319" y="25164"/>
                </a:lnTo>
                <a:lnTo>
                  <a:pt x="314620" y="53984"/>
                </a:lnTo>
                <a:lnTo>
                  <a:pt x="343440" y="91285"/>
                </a:lnTo>
                <a:lnTo>
                  <a:pt x="362020" y="135310"/>
                </a:lnTo>
                <a:lnTo>
                  <a:pt x="368604" y="184302"/>
                </a:lnTo>
                <a:lnTo>
                  <a:pt x="362020" y="233294"/>
                </a:lnTo>
                <a:lnTo>
                  <a:pt x="343440" y="277319"/>
                </a:lnTo>
                <a:lnTo>
                  <a:pt x="314620" y="314620"/>
                </a:lnTo>
                <a:lnTo>
                  <a:pt x="277319" y="343440"/>
                </a:lnTo>
                <a:lnTo>
                  <a:pt x="233294" y="362020"/>
                </a:lnTo>
                <a:lnTo>
                  <a:pt x="184302" y="368604"/>
                </a:lnTo>
                <a:lnTo>
                  <a:pt x="135310" y="362020"/>
                </a:lnTo>
                <a:lnTo>
                  <a:pt x="91285" y="343440"/>
                </a:lnTo>
                <a:lnTo>
                  <a:pt x="53984" y="314620"/>
                </a:lnTo>
                <a:lnTo>
                  <a:pt x="25164" y="277319"/>
                </a:lnTo>
                <a:lnTo>
                  <a:pt x="6584" y="233294"/>
                </a:lnTo>
                <a:lnTo>
                  <a:pt x="0" y="184302"/>
                </a:lnTo>
                <a:close/>
              </a:path>
            </a:pathLst>
          </a:custGeom>
          <a:ln w="3988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5" name="object 25"/>
          <p:cNvSpPr/>
          <p:nvPr/>
        </p:nvSpPr>
        <p:spPr>
          <a:xfrm>
            <a:off x="7460455" y="3208805"/>
            <a:ext cx="3089007" cy="264099"/>
          </a:xfrm>
          <a:custGeom>
            <a:avLst/>
            <a:gdLst/>
            <a:ahLst/>
            <a:cxnLst/>
            <a:rect l="l" t="t" r="r" b="b"/>
            <a:pathLst>
              <a:path w="6409690" h="548004">
                <a:moveTo>
                  <a:pt x="6318090" y="0"/>
                </a:moveTo>
                <a:lnTo>
                  <a:pt x="0" y="0"/>
                </a:lnTo>
                <a:lnTo>
                  <a:pt x="0" y="547405"/>
                </a:lnTo>
                <a:lnTo>
                  <a:pt x="6409325" y="547405"/>
                </a:lnTo>
                <a:lnTo>
                  <a:pt x="6409325" y="91234"/>
                </a:lnTo>
                <a:lnTo>
                  <a:pt x="631809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867"/>
          </a:p>
        </p:txBody>
      </p:sp>
      <p:sp>
        <p:nvSpPr>
          <p:cNvPr id="26" name="object 26"/>
          <p:cNvSpPr txBox="1"/>
          <p:nvPr/>
        </p:nvSpPr>
        <p:spPr>
          <a:xfrm>
            <a:off x="7627998" y="3219366"/>
            <a:ext cx="2737998" cy="3038123"/>
          </a:xfrm>
          <a:prstGeom prst="rect">
            <a:avLst/>
          </a:prstGeom>
        </p:spPr>
        <p:txBody>
          <a:bodyPr vert="horz" wrap="square" lIns="0" tIns="5508" rIns="0" bIns="0" rtlCol="0">
            <a:spAutoFit/>
          </a:bodyPr>
          <a:lstStyle/>
          <a:p>
            <a:pPr marL="6120">
              <a:spcBef>
                <a:spcPts val="43"/>
              </a:spcBef>
            </a:pP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Коронавирус</a:t>
            </a:r>
            <a:r>
              <a:rPr sz="1398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98" b="1" spc="-5" dirty="0">
                <a:solidFill>
                  <a:srgbClr val="FFFFFF"/>
                </a:solidFill>
                <a:latin typeface="Arial"/>
                <a:cs typeface="Arial"/>
              </a:rPr>
              <a:t>SARS-CoV-2</a:t>
            </a:r>
            <a:endParaRPr sz="1398">
              <a:latin typeface="Arial"/>
              <a:cs typeface="Arial"/>
            </a:endParaRPr>
          </a:p>
          <a:p>
            <a:pPr marL="6120">
              <a:spcBef>
                <a:spcPts val="802"/>
              </a:spcBef>
            </a:pP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Представляет 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собой</a:t>
            </a:r>
            <a:r>
              <a:rPr sz="1036" b="1" spc="1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одноцепочечный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2"/>
              </a:spcBef>
            </a:pP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РНК-содержащий</a:t>
            </a: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 вирус,</a:t>
            </a:r>
            <a:endParaRPr sz="1036">
              <a:latin typeface="Arial"/>
              <a:cs typeface="Arial"/>
            </a:endParaRPr>
          </a:p>
          <a:p>
            <a:pPr marL="6120" marR="735640">
              <a:lnSpc>
                <a:spcPct val="100699"/>
              </a:lnSpc>
            </a:pP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относится 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к линии Beta-CoV </a:t>
            </a:r>
            <a:r>
              <a:rPr sz="1036" b="1" spc="5" dirty="0">
                <a:solidFill>
                  <a:srgbClr val="353535"/>
                </a:solidFill>
                <a:latin typeface="Arial"/>
                <a:cs typeface="Arial"/>
              </a:rPr>
              <a:t>B  </a:t>
            </a: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семейства</a:t>
            </a:r>
            <a:r>
              <a:rPr sz="1036" b="1" spc="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b="1" i="1" spc="2" dirty="0">
                <a:solidFill>
                  <a:srgbClr val="353535"/>
                </a:solidFill>
                <a:latin typeface="Arial"/>
                <a:cs typeface="Arial"/>
              </a:rPr>
              <a:t>Coronaviridae</a:t>
            </a:r>
            <a:r>
              <a:rPr sz="1036" b="1" spc="2" dirty="0">
                <a:solidFill>
                  <a:srgbClr val="353535"/>
                </a:solidFill>
                <a:latin typeface="Arial"/>
                <a:cs typeface="Arial"/>
              </a:rPr>
              <a:t>;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II группа</a:t>
            </a:r>
            <a:r>
              <a:rPr sz="1036" b="1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b="1" dirty="0">
                <a:solidFill>
                  <a:srgbClr val="353535"/>
                </a:solidFill>
                <a:latin typeface="Arial"/>
                <a:cs typeface="Arial"/>
              </a:rPr>
              <a:t>патогенности</a:t>
            </a:r>
            <a:endParaRPr sz="1036">
              <a:latin typeface="Arial"/>
              <a:cs typeface="Arial"/>
            </a:endParaRPr>
          </a:p>
          <a:p>
            <a:pPr marL="6120">
              <a:spcBef>
                <a:spcPts val="10"/>
              </a:spcBef>
            </a:pPr>
            <a:r>
              <a:rPr sz="1036" b="1" spc="2" dirty="0">
                <a:solidFill>
                  <a:srgbClr val="565656"/>
                </a:solidFill>
                <a:latin typeface="Arial"/>
                <a:cs typeface="Arial"/>
              </a:rPr>
              <a:t>(как SARS-CoV и MERS-</a:t>
            </a:r>
            <a:r>
              <a:rPr sz="1036" b="1" spc="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36" b="1" spc="2" dirty="0">
                <a:solidFill>
                  <a:srgbClr val="565656"/>
                </a:solidFill>
                <a:latin typeface="Arial"/>
                <a:cs typeface="Arial"/>
              </a:rPr>
              <a:t>CoV)</a:t>
            </a:r>
            <a:endParaRPr sz="1036">
              <a:latin typeface="Arial"/>
              <a:cs typeface="Arial"/>
            </a:endParaRPr>
          </a:p>
          <a:p>
            <a:pPr marL="155145" marR="508583" indent="-149331">
              <a:lnSpc>
                <a:spcPct val="100699"/>
              </a:lnSpc>
              <a:spcBef>
                <a:spcPts val="752"/>
              </a:spcBef>
              <a:buClr>
                <a:srgbClr val="006FC0"/>
              </a:buClr>
              <a:buSzPct val="125581"/>
              <a:buFont typeface="Wingdings"/>
              <a:buChar char=""/>
              <a:tabLst>
                <a:tab pos="155145" algn="l"/>
                <a:tab pos="155451" algn="l"/>
              </a:tabLst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Патогенез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новой коронавирусной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инфекции изучен</a:t>
            </a:r>
            <a:r>
              <a:rPr sz="1036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недостаточно</a:t>
            </a:r>
            <a:endParaRPr sz="1036">
              <a:latin typeface="Arial"/>
              <a:cs typeface="Arial"/>
            </a:endParaRPr>
          </a:p>
          <a:p>
            <a:pPr marL="155145" marR="2448" indent="-149331">
              <a:lnSpc>
                <a:spcPct val="100699"/>
              </a:lnSpc>
              <a:spcBef>
                <a:spcPts val="783"/>
              </a:spcBef>
              <a:buClr>
                <a:srgbClr val="006FC0"/>
              </a:buClr>
              <a:buSzPct val="125581"/>
              <a:buFont typeface="Wingdings"/>
              <a:buChar char=""/>
              <a:tabLst>
                <a:tab pos="155145" algn="l"/>
                <a:tab pos="155451" algn="l"/>
              </a:tabLst>
            </a:pP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Данные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о длительности 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напряженности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иммунитета в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отношении</a:t>
            </a:r>
            <a:r>
              <a:rPr sz="1036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SARS-CoV-2</a:t>
            </a:r>
            <a:endParaRPr sz="1036">
              <a:latin typeface="Arial"/>
              <a:cs typeface="Arial"/>
            </a:endParaRPr>
          </a:p>
          <a:p>
            <a:pPr marL="155145">
              <a:spcBef>
                <a:spcPts val="10"/>
              </a:spcBef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в настоящее время</a:t>
            </a:r>
            <a:r>
              <a:rPr sz="1036" spc="-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отсутствуют</a:t>
            </a:r>
            <a:endParaRPr sz="1036">
              <a:latin typeface="Arial"/>
              <a:cs typeface="Arial"/>
            </a:endParaRPr>
          </a:p>
          <a:p>
            <a:pPr marL="155145" marR="167386" indent="-149331">
              <a:lnSpc>
                <a:spcPct val="100699"/>
              </a:lnSpc>
              <a:spcBef>
                <a:spcPts val="783"/>
              </a:spcBef>
              <a:buClr>
                <a:srgbClr val="006FC0"/>
              </a:buClr>
              <a:buSzPct val="125581"/>
              <a:buFont typeface="Wingdings"/>
              <a:buChar char=""/>
              <a:tabLst>
                <a:tab pos="155145" algn="l"/>
                <a:tab pos="155451" algn="l"/>
              </a:tabLst>
            </a:pP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Иммунитет при инфекциях,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вызванных 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другими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представителями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семейства 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коронавирусов, </a:t>
            </a:r>
            <a:r>
              <a:rPr sz="1036" spc="2" dirty="0">
                <a:solidFill>
                  <a:srgbClr val="353535"/>
                </a:solidFill>
                <a:latin typeface="Arial"/>
                <a:cs typeface="Arial"/>
              </a:rPr>
              <a:t>не стойкий и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возможно  повторное</a:t>
            </a:r>
            <a:r>
              <a:rPr sz="1036" spc="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36" dirty="0">
                <a:solidFill>
                  <a:srgbClr val="353535"/>
                </a:solidFill>
                <a:latin typeface="Arial"/>
                <a:cs typeface="Arial"/>
              </a:rPr>
              <a:t>заражение</a:t>
            </a:r>
            <a:endParaRPr sz="1036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53981" y="6527414"/>
            <a:ext cx="11047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0">
              <a:lnSpc>
                <a:spcPts val="1390"/>
              </a:lnSpc>
            </a:pPr>
            <a:fld id="{81D60167-4931-47E6-BA6A-407CBD079E47}" type="slidenum">
              <a:rPr sz="1205" spc="5" dirty="0">
                <a:solidFill>
                  <a:srgbClr val="8F8F8F"/>
                </a:solidFill>
                <a:latin typeface="Arial"/>
                <a:cs typeface="Arial"/>
              </a:rPr>
              <a:pPr marL="12240">
                <a:lnSpc>
                  <a:spcPts val="1390"/>
                </a:lnSpc>
              </a:pPr>
              <a:t>4</a:t>
            </a:fld>
            <a:endParaRPr sz="1205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10521" y="3086578"/>
            <a:ext cx="30663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565656"/>
                </a:solidFill>
                <a:latin typeface="Arial"/>
                <a:cs typeface="Arial"/>
              </a:rPr>
              <a:t>2002</a:t>
            </a:r>
            <a:endParaRPr sz="1036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96999" y="4269083"/>
            <a:ext cx="30663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565656"/>
                </a:solidFill>
                <a:latin typeface="Arial"/>
                <a:cs typeface="Arial"/>
              </a:rPr>
              <a:t>2012</a:t>
            </a:r>
            <a:endParaRPr sz="1036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08268" y="5227659"/>
            <a:ext cx="306636" cy="166509"/>
          </a:xfrm>
          <a:prstGeom prst="rect">
            <a:avLst/>
          </a:prstGeom>
        </p:spPr>
        <p:txBody>
          <a:bodyPr vert="horz" wrap="square" lIns="0" tIns="7038" rIns="0" bIns="0" rtlCol="0">
            <a:spAutoFit/>
          </a:bodyPr>
          <a:lstStyle/>
          <a:p>
            <a:pPr marL="6120">
              <a:spcBef>
                <a:spcPts val="55"/>
              </a:spcBef>
            </a:pPr>
            <a:r>
              <a:rPr sz="1036" b="1" dirty="0">
                <a:solidFill>
                  <a:srgbClr val="565656"/>
                </a:solidFill>
                <a:latin typeface="Arial"/>
                <a:cs typeface="Arial"/>
              </a:rPr>
              <a:t>2019</a:t>
            </a:r>
            <a:endParaRPr sz="1036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9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4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94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ПРОБЛЕМЫ ПЦР И РЕШЕНИЕ</a:t>
            </a:r>
          </a:p>
        </p:txBody>
      </p:sp>
      <p:sp>
        <p:nvSpPr>
          <p:cNvPr id="948" name="Прямоугольник 5"/>
          <p:cNvSpPr txBox="1"/>
          <p:nvPr/>
        </p:nvSpPr>
        <p:spPr>
          <a:xfrm>
            <a:off x="1336329" y="1034819"/>
            <a:ext cx="5984755" cy="224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Чувствительность метода ПЦР 60-95%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Высокий уровень ложно-отрицательных результатов (низкая вирусная нагрузка на ранних стадиях)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Дефекты при сборе и транспортировке биоматериала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Разные точки для взятия материала в разные периоды болезни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Длительность получения результатов</a:t>
            </a:r>
          </a:p>
        </p:txBody>
      </p:sp>
      <p:sp>
        <p:nvSpPr>
          <p:cNvPr id="949" name="Прямоугольник 6"/>
          <p:cNvSpPr/>
          <p:nvPr/>
        </p:nvSpPr>
        <p:spPr>
          <a:xfrm>
            <a:off x="7920176" y="1664760"/>
            <a:ext cx="3594785" cy="9000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chemeClr val="accent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ПАЦИЕНТЫ С COVID-19 МОГУТ ИМЕТЬ ПРОЯВЛЕНИЯ НА КТ НА ФОНЕ ОТРИЦАТЕЛЬНОГО ПЦР</a:t>
            </a:r>
          </a:p>
        </p:txBody>
      </p:sp>
      <p:sp>
        <p:nvSpPr>
          <p:cNvPr id="950" name="Правая фигурная скобка 7"/>
          <p:cNvSpPr/>
          <p:nvPr/>
        </p:nvSpPr>
        <p:spPr>
          <a:xfrm>
            <a:off x="7047813" y="792877"/>
            <a:ext cx="546541" cy="2643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638"/>
                  <a:pt x="10800" y="3659"/>
                </a:cubicBezTo>
                <a:lnTo>
                  <a:pt x="10800" y="7141"/>
                </a:lnTo>
                <a:cubicBezTo>
                  <a:pt x="10800" y="9162"/>
                  <a:pt x="15635" y="10800"/>
                  <a:pt x="21600" y="10800"/>
                </a:cubicBezTo>
                <a:cubicBezTo>
                  <a:pt x="15635" y="10800"/>
                  <a:pt x="10800" y="12438"/>
                  <a:pt x="10800" y="14459"/>
                </a:cubicBezTo>
                <a:lnTo>
                  <a:pt x="10800" y="17941"/>
                </a:lnTo>
                <a:cubicBezTo>
                  <a:pt x="10800" y="19962"/>
                  <a:pt x="5965" y="21600"/>
                  <a:pt x="0" y="21600"/>
                </a:cubicBezTo>
              </a:path>
            </a:pathLst>
          </a:custGeom>
          <a:ln w="6350">
            <a:solidFill>
              <a:srgbClr val="9A9A9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51" name="Прямоугольник 8"/>
          <p:cNvSpPr txBox="1"/>
          <p:nvPr/>
        </p:nvSpPr>
        <p:spPr>
          <a:xfrm>
            <a:off x="321013" y="5899173"/>
            <a:ext cx="11549974" cy="723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Ai T, Yang Z, Hou H, Zhan C, Chen C, Lv W, Tao Q, Sun Z, Xia L. Correlation of Chest CT and RT-PCR Testing in Coronavirus Disease 2019 (COVID-19) in China: A Report of 1014 Cases. Radiology. 2020 Feb 26:200642. doi: 10.1148/radiol.2020200642. 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Al-Tawfiq JA, Memish ZA. Diagnosis of SARS-CoV-2 Infection based on CT scan vs. RT-PCR: Reflecting on Experience from MERS-CoV. J Hosp Infect. 2020 Mar 5. pii: S0195-6701(20)30100-6. doi: 10.1016/j.jhin.2020.03.001. </a:t>
            </a:r>
          </a:p>
          <a:p>
            <a:pPr>
              <a:defRPr sz="1000" i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Araujo-Filho JAB, Sawamura MVY, Costa AN, Cerri GG, Nomura CH. COVID-19 pneumonia: what is the role of imaging in diagnosis? J Bras Pneumol. 2020 Mar 27;46(2):e20200114. doi: 10.36416/1806-3756/e20200114. </a:t>
            </a:r>
          </a:p>
        </p:txBody>
      </p:sp>
      <p:sp>
        <p:nvSpPr>
          <p:cNvPr id="952" name="TextBox 5"/>
          <p:cNvSpPr txBox="1"/>
          <p:nvPr/>
        </p:nvSpPr>
        <p:spPr>
          <a:xfrm>
            <a:off x="1601922" y="3738438"/>
            <a:ext cx="7616554" cy="18697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Отрицательный ПЦР: требуется совместная оценка </a:t>
            </a:r>
            <a:r>
              <a:rPr b="1"/>
              <a:t>в динамике</a:t>
            </a:r>
            <a:r>
              <a:t> анамнестических, клинических данных, результатов КТ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КТ более чувствительный метод при отрицательном ПЦР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КТ особенно ценна на ранних стадиях</a:t>
            </a:r>
          </a:p>
          <a:p>
            <a:pPr algn="ctr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В ЗОНЕ ЭПИДЕМИИ НЕГАТИВНЫЙ ПЦР НА ФОНЕ НАЛИЧИЯ КТ-ПРИЗНАКОВ ТРАКТУЕТСЯ КАК COVID-19</a:t>
            </a:r>
          </a:p>
        </p:txBody>
      </p:sp>
      <p:sp>
        <p:nvSpPr>
          <p:cNvPr id="953" name="TextBox 10"/>
          <p:cNvSpPr txBox="1"/>
          <p:nvPr/>
        </p:nvSpPr>
        <p:spPr>
          <a:xfrm rot="16200000">
            <a:off x="161596" y="2060467"/>
            <a:ext cx="2016375" cy="333086"/>
          </a:xfrm>
          <a:prstGeom prst="rect">
            <a:avLst/>
          </a:prstGeom>
          <a:solidFill>
            <a:srgbClr val="FFEEC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pc="3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ПРОБЛЕМЫ</a:t>
            </a:r>
          </a:p>
        </p:txBody>
      </p:sp>
      <p:sp>
        <p:nvSpPr>
          <p:cNvPr id="954" name="TextBox 11"/>
          <p:cNvSpPr txBox="1"/>
          <p:nvPr/>
        </p:nvSpPr>
        <p:spPr>
          <a:xfrm rot="16200000">
            <a:off x="161595" y="4380902"/>
            <a:ext cx="2016375" cy="333086"/>
          </a:xfrm>
          <a:prstGeom prst="rect">
            <a:avLst/>
          </a:prstGeom>
          <a:solidFill>
            <a:srgbClr val="C2EB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pc="3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РЕШЕНИЕ</a:t>
            </a:r>
          </a:p>
        </p:txBody>
      </p:sp>
    </p:spTree>
    <p:extLst>
      <p:ext uri="{BB962C8B-B14F-4D97-AF65-F5344CB8AC3E}">
        <p14:creationId xmlns:p14="http://schemas.microsoft.com/office/powerpoint/2010/main" val="2364587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49085" y="875211"/>
          <a:ext cx="10959738" cy="5882421"/>
        </p:xfrm>
        <a:graphic>
          <a:graphicData uri="http://schemas.openxmlformats.org/drawingml/2006/table">
            <a:tbl>
              <a:tblPr/>
              <a:tblGrid>
                <a:gridCol w="2071769">
                  <a:extLst>
                    <a:ext uri="{9D8B030D-6E8A-4147-A177-3AD203B41FA5}">
                      <a16:colId xmlns:a16="http://schemas.microsoft.com/office/drawing/2014/main" val="2363175012"/>
                    </a:ext>
                  </a:extLst>
                </a:gridCol>
                <a:gridCol w="2071769">
                  <a:extLst>
                    <a:ext uri="{9D8B030D-6E8A-4147-A177-3AD203B41FA5}">
                      <a16:colId xmlns:a16="http://schemas.microsoft.com/office/drawing/2014/main" val="1944920742"/>
                    </a:ext>
                  </a:extLst>
                </a:gridCol>
                <a:gridCol w="2071769">
                  <a:extLst>
                    <a:ext uri="{9D8B030D-6E8A-4147-A177-3AD203B41FA5}">
                      <a16:colId xmlns:a16="http://schemas.microsoft.com/office/drawing/2014/main" val="3223492388"/>
                    </a:ext>
                  </a:extLst>
                </a:gridCol>
                <a:gridCol w="2071769">
                  <a:extLst>
                    <a:ext uri="{9D8B030D-6E8A-4147-A177-3AD203B41FA5}">
                      <a16:colId xmlns:a16="http://schemas.microsoft.com/office/drawing/2014/main" val="3748648633"/>
                    </a:ext>
                  </a:extLst>
                </a:gridCol>
                <a:gridCol w="2672662">
                  <a:extLst>
                    <a:ext uri="{9D8B030D-6E8A-4147-A177-3AD203B41FA5}">
                      <a16:colId xmlns:a16="http://schemas.microsoft.com/office/drawing/2014/main" val="1938683199"/>
                    </a:ext>
                  </a:extLst>
                </a:gridCol>
              </a:tblGrid>
              <a:tr h="470127">
                <a:tc>
                  <a:txBody>
                    <a:bodyPr/>
                    <a:lstStyle/>
                    <a:p>
                      <a:r>
                        <a:rPr lang="ru-RU" sz="1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Результаты исследования</a:t>
                      </a:r>
                      <a:br>
                        <a:rPr lang="ru-RU" sz="1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SARS-CoV-2 </a:t>
                      </a:r>
                      <a:endParaRPr lang="en-US" sz="1200" dirty="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Интерпретация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57254" marR="57254" marT="28627" marB="2862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57254" marR="57254" marT="28627" marB="28627"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57254" marR="57254" marT="28627" marB="28627"/>
                </a:tc>
                <a:extLst>
                  <a:ext uri="{0D108BD9-81ED-4DB2-BD59-A6C34878D82A}">
                    <a16:rowId xmlns:a16="http://schemas.microsoft.com/office/drawing/2014/main" val="152192535"/>
                  </a:ext>
                </a:extLst>
              </a:tr>
              <a:tr h="334628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РНК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Анти</a:t>
                      </a:r>
                      <a:b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ген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IgM/</a:t>
                      </a:r>
                      <a:b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IgA </a:t>
                      </a:r>
                      <a:endParaRPr lang="en-US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IgG</a:t>
                      </a:r>
                      <a:endParaRPr lang="en-US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57254" marR="57254" marT="28627" marB="2862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887566"/>
                  </a:ext>
                </a:extLst>
              </a:tr>
              <a:tr h="605626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инфекции COVID-19. Ранее COVID-19 не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болел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907243"/>
                  </a:ext>
                </a:extLst>
              </a:tr>
              <a:tr h="1147621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Острая фаза инфекции. Серонегативный период.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 может предшествовать появлению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симптомов COVID-19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640158"/>
                  </a:ext>
                </a:extLst>
              </a:tr>
              <a:tr h="605626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 dirty="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Острая фаза инфекции, Начало развития иммунного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ответа</a:t>
                      </a:r>
                      <a:endParaRPr lang="ru-RU" sz="1200" dirty="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085330"/>
                  </a:ext>
                </a:extLst>
              </a:tr>
              <a:tr h="876624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Острая фаза инфекции, выраженный иммунный ответ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инфекцию COVID-19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593048"/>
                  </a:ext>
                </a:extLst>
              </a:tr>
              <a:tr h="741125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Поздняя фаза заболевания или выздоровление,</a:t>
                      </a:r>
                      <a:b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выраженный иммунный ответ.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6960"/>
                  </a:ext>
                </a:extLst>
              </a:tr>
              <a:tr h="1012122"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120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инфекции COVID-19 в прошлом или период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выздоровления. Сформирован иммунитет к SARS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CoV-2</a:t>
                      </a:r>
                      <a:endParaRPr lang="ru-RU" sz="1200" dirty="0">
                        <a:effectLst/>
                      </a:endParaRPr>
                    </a:p>
                  </a:txBody>
                  <a:tcPr marL="57254" marR="57254" marT="28627" marB="286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70887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777" y="78149"/>
            <a:ext cx="860194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Интерпретация результатов исследований методами амплификации</a:t>
            </a:r>
            <a:b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нуклеиновых кислот и определения антител к SARS-CoV-2</a:t>
            </a:r>
            <a:b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9706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" y="325120"/>
            <a:ext cx="9997440" cy="592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212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25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Изменения в гемограмме</a:t>
            </a:r>
            <a:endParaRPr lang="ru-RU" dirty="0" smtClean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44380"/>
            <a:ext cx="10515600" cy="523258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Общее </a:t>
            </a:r>
            <a:r>
              <a:rPr lang="ru-RU" dirty="0"/>
              <a:t>количество лейкоцитов при COVID-19 изменяется нечасто, возможны как лейкоцитоз, так и лейкопения. Наиболее часто выявляются </a:t>
            </a:r>
            <a:r>
              <a:rPr lang="ru-RU" dirty="0" err="1"/>
              <a:t>лимфопения</a:t>
            </a:r>
            <a:r>
              <a:rPr lang="ru-RU" dirty="0"/>
              <a:t> и умеренное увеличение СОЭ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У взрослых с тяжелым течением COVID-19 ассоциированы </a:t>
            </a:r>
            <a:r>
              <a:rPr lang="ru-RU" dirty="0" err="1"/>
              <a:t>лимфопения</a:t>
            </a:r>
            <a:r>
              <a:rPr lang="ru-RU" dirty="0"/>
              <a:t> (абсолютные значения, в среднем 0,8 х 10</a:t>
            </a:r>
            <a:r>
              <a:rPr lang="ru-RU" baseline="30000" dirty="0"/>
              <a:t>9</a:t>
            </a:r>
            <a:r>
              <a:rPr lang="ru-RU" dirty="0"/>
              <a:t>/л), изменение нейтрофил / </a:t>
            </a:r>
            <a:r>
              <a:rPr lang="ru-RU" dirty="0" err="1"/>
              <a:t>лимфоцитарного</a:t>
            </a:r>
            <a:r>
              <a:rPr lang="ru-RU" dirty="0"/>
              <a:t> индекса (в среднем 5,5 у тяжелых и 3,2 у нетяжелых пациентов) рассчитанному по абсолютному количеству клеток. Выявлена корреляция между выраженностью абсолютной </a:t>
            </a:r>
            <a:r>
              <a:rPr lang="ru-RU" dirty="0" err="1"/>
              <a:t>лимфопении</a:t>
            </a:r>
            <a:r>
              <a:rPr lang="ru-RU" dirty="0"/>
              <a:t> и летальным исходом, вирусной </a:t>
            </a:r>
            <a:r>
              <a:rPr lang="ru-RU" dirty="0" smtClean="0"/>
              <a:t>нагрузкой. </a:t>
            </a:r>
            <a:endParaRPr lang="ru-RU" dirty="0" smtClean="0">
              <a:effectLst/>
            </a:endParaRPr>
          </a:p>
          <a:p>
            <a:r>
              <a:rPr lang="ru-RU" b="1" i="1" dirty="0" err="1"/>
              <a:t>Лимфопения</a:t>
            </a:r>
            <a:r>
              <a:rPr lang="ru-RU" dirty="0"/>
              <a:t> является характерным изменением, но у детей в ряде случаев может быть не выражена. Возможно, это связано с низкой частотой тяжелого течения COVID-19. В то же время у детей до 5 лет это может быть обусловлено незрелостью иммунитета и «физиологическим сдвигом» в лейкоцитарной </a:t>
            </a:r>
            <a:r>
              <a:rPr lang="ru-RU" dirty="0" smtClean="0"/>
              <a:t>формуле. </a:t>
            </a:r>
            <a:r>
              <a:rPr lang="ru-RU" dirty="0"/>
              <a:t>«Физиологический сдвиг» лейкоцитарной формулы у детей до 5 лет делает определение нейтрофил / </a:t>
            </a:r>
            <a:r>
              <a:rPr lang="ru-RU" dirty="0" err="1"/>
              <a:t>лимфоцитарного</a:t>
            </a:r>
            <a:r>
              <a:rPr lang="ru-RU" dirty="0"/>
              <a:t> индекса малоинформативным.</a:t>
            </a:r>
            <a:endParaRPr lang="ru-RU" dirty="0" smtClean="0">
              <a:effectLst/>
            </a:endParaRPr>
          </a:p>
          <a:p>
            <a:r>
              <a:rPr lang="ru-RU" dirty="0"/>
              <a:t>Снижение количества тромбоцитов может служить признаком развития органной дисфункции, сепсиса, ДВС-синдрома.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8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24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Изменения в биохимическом анализе крови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4360" y="959370"/>
            <a:ext cx="10379439" cy="521759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Наибольшую ценность биохимический анализ имеет у пациентов с сопутствующими заболеваниями, факторами риска неблагоприятного течения COVID-19, среднетяжелым и тяжелым течением заболевания, для диагностики органного поражения</a:t>
            </a:r>
            <a:r>
              <a:rPr lang="ru-RU" dirty="0" smtClean="0"/>
              <a:t>.</a:t>
            </a:r>
          </a:p>
          <a:p>
            <a:r>
              <a:rPr lang="ru-RU" dirty="0"/>
              <a:t>Снижение альбумина ассоциировано с более тяжелым течением заболевания (описано у взрослых), в том числе с тяжестью поражения </a:t>
            </a:r>
            <a:r>
              <a:rPr lang="ru-RU" dirty="0" smtClean="0"/>
              <a:t>легких. </a:t>
            </a:r>
            <a:r>
              <a:rPr lang="ru-RU" dirty="0"/>
              <a:t>Остро возникшее снижение альбумина требует дополнительной оценки функции печени. </a:t>
            </a:r>
            <a:endParaRPr lang="ru-RU" dirty="0" smtClean="0">
              <a:effectLst/>
            </a:endParaRPr>
          </a:p>
          <a:p>
            <a:r>
              <a:rPr lang="ru-RU" dirty="0"/>
              <a:t>При развитии критического состояния у детей отмечается значительное повышение ЛДГ (&gt;2 норм). У взрослых повышение ЛДГ так же ассоциировано с тяжестью течения и отражает выраженность повреждения </a:t>
            </a:r>
            <a:r>
              <a:rPr lang="ru-RU" dirty="0" smtClean="0"/>
              <a:t>легких.</a:t>
            </a:r>
          </a:p>
          <a:p>
            <a:r>
              <a:rPr lang="ru-RU" dirty="0"/>
              <a:t>Определение </a:t>
            </a:r>
            <a:r>
              <a:rPr lang="ru-RU" dirty="0" err="1"/>
              <a:t>креатинина</a:t>
            </a:r>
            <a:r>
              <a:rPr lang="ru-RU" dirty="0"/>
              <a:t> необходимо для определения показаний к проведению гемодиализа у пациентов с тяжелым течением заболевания, пациентов с хроническими заболеваниями почек [</a:t>
            </a:r>
            <a:r>
              <a:rPr lang="ru-RU" i="1" dirty="0"/>
              <a:t>34,38</a:t>
            </a:r>
            <a:r>
              <a:rPr lang="ru-RU" dirty="0"/>
              <a:t>]. Следует учитывать </a:t>
            </a:r>
            <a:r>
              <a:rPr lang="ru-RU" dirty="0" err="1"/>
              <a:t>преморбидный</a:t>
            </a:r>
            <a:r>
              <a:rPr lang="ru-RU" dirty="0"/>
              <a:t> фон пациентов, и при наличии ХБП при определении </a:t>
            </a:r>
            <a:r>
              <a:rPr lang="ru-RU" dirty="0" err="1"/>
              <a:t>креатинина</a:t>
            </a:r>
            <a:r>
              <a:rPr lang="ru-RU" dirty="0"/>
              <a:t> дополнительно рассчитывать скорость клубочковой фильтрации (у детей – по формуле Шварца).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2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Маркеры воспаления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При COVID-19 возможно повышение С-реактивного белка (СРБ), </a:t>
            </a:r>
            <a:r>
              <a:rPr lang="ru-RU" dirty="0" err="1"/>
              <a:t>прокальцитонина</a:t>
            </a:r>
            <a:r>
              <a:rPr lang="ru-RU" dirty="0"/>
              <a:t> (ПКТ), скорости оседания эритроцитов (СОЭ), </a:t>
            </a:r>
            <a:r>
              <a:rPr lang="ru-RU" dirty="0" err="1"/>
              <a:t>ферритина</a:t>
            </a:r>
            <a:r>
              <a:rPr lang="ru-RU" dirty="0"/>
              <a:t>, интерлейкина-6 (ИЛ-6), в том числе и при нетяжелом течении. Выраженность изменений коррелирует с тяжестью </a:t>
            </a:r>
            <a:r>
              <a:rPr lang="ru-RU" dirty="0" smtClean="0"/>
              <a:t>состояния.</a:t>
            </a:r>
          </a:p>
          <a:p>
            <a:r>
              <a:rPr lang="ru-RU" dirty="0"/>
              <a:t>Повышение СРБ больше 100 мг/л должно настораживать в отношении бактериальной ко-инфекции, а длительное (дни) сохранение высоких (&gt;100 мг/л) значений СРБ в динамике отражает неэффективность проводимой терапии. </a:t>
            </a:r>
            <a:endParaRPr lang="ru-RU" dirty="0" smtClean="0">
              <a:effectLst/>
            </a:endParaRPr>
          </a:p>
          <a:p>
            <a:r>
              <a:rPr lang="ru-RU" dirty="0"/>
              <a:t>Повышение ПКТ до пограничных (в пределах 0,5 </a:t>
            </a:r>
            <a:r>
              <a:rPr lang="ru-RU" dirty="0" err="1"/>
              <a:t>нг</a:t>
            </a:r>
            <a:r>
              <a:rPr lang="ru-RU" dirty="0"/>
              <a:t>/мл) значений носит неспецифический характер, в то же время значительное повышение ПКТ у детей ассоциировано с бактериальной </a:t>
            </a:r>
            <a:r>
              <a:rPr lang="ru-RU" dirty="0" smtClean="0"/>
              <a:t>ко-инфекцией.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6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Коагулограмма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Выраженные изменения в </a:t>
            </a:r>
            <a:r>
              <a:rPr lang="ru-RU" dirty="0" err="1"/>
              <a:t>коагулограмме</a:t>
            </a:r>
            <a:r>
              <a:rPr lang="ru-RU" dirty="0"/>
              <a:t> как правило </a:t>
            </a:r>
            <a:r>
              <a:rPr lang="ru-RU" dirty="0" smtClean="0"/>
              <a:t>сопровождают </a:t>
            </a:r>
            <a:r>
              <a:rPr lang="ru-RU" dirty="0"/>
              <a:t>критическое состояние у </a:t>
            </a:r>
            <a:r>
              <a:rPr lang="ru-RU" dirty="0" smtClean="0"/>
              <a:t>детей.</a:t>
            </a:r>
          </a:p>
          <a:p>
            <a:r>
              <a:rPr lang="ru-RU" dirty="0" smtClean="0"/>
              <a:t>Для </a:t>
            </a:r>
            <a:r>
              <a:rPr lang="ru-RU" dirty="0"/>
              <a:t>скрининга развития ДВС-синдрома можно использовать шкалу (таблица) для диагностики явного ДВС-синдрома </a:t>
            </a:r>
            <a:r>
              <a:rPr lang="en-US" dirty="0"/>
              <a:t>ISTH</a:t>
            </a:r>
            <a:r>
              <a:rPr lang="ru-RU" dirty="0"/>
              <a:t> (</a:t>
            </a:r>
            <a:r>
              <a:rPr lang="ru-RU" dirty="0" err="1"/>
              <a:t>International</a:t>
            </a:r>
            <a:r>
              <a:rPr lang="ru-RU" dirty="0"/>
              <a:t> </a:t>
            </a:r>
            <a:r>
              <a:rPr lang="ru-RU" dirty="0" err="1"/>
              <a:t>Society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</a:t>
            </a:r>
            <a:r>
              <a:rPr lang="ru-RU" dirty="0" err="1"/>
              <a:t>Thrombosis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Haemostasis</a:t>
            </a:r>
            <a:r>
              <a:rPr lang="ru-RU" dirty="0" smtClean="0"/>
              <a:t>). </a:t>
            </a:r>
            <a:r>
              <a:rPr lang="ru-RU" dirty="0"/>
              <a:t>При сумме баллов &lt;5 явный ДВС-синдром может быть исключен, но возможен скрытый ДВС-синдром, поэтому следует повторить исследование через 1-2 дня.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40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" y="355492"/>
            <a:ext cx="9428480" cy="54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7630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Шкала диагностики явного (</a:t>
            </a:r>
            <a:r>
              <a:rPr lang="en-US" sz="3200" b="1" i="1" dirty="0">
                <a:solidFill>
                  <a:srgbClr val="FF0000"/>
                </a:solidFill>
              </a:rPr>
              <a:t>overt</a:t>
            </a:r>
            <a:r>
              <a:rPr lang="ru-RU" sz="3200" b="1" i="1" dirty="0">
                <a:solidFill>
                  <a:srgbClr val="FF0000"/>
                </a:solidFill>
              </a:rPr>
              <a:t>) ДВС-синдрома 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en-US" sz="3200" b="1" i="1" dirty="0">
                <a:solidFill>
                  <a:srgbClr val="FF0000"/>
                </a:solidFill>
              </a:rPr>
              <a:t>(International Society on Thrombosis and </a:t>
            </a:r>
            <a:r>
              <a:rPr lang="en-US" sz="3200" b="1" i="1" dirty="0" err="1">
                <a:solidFill>
                  <a:srgbClr val="FF0000"/>
                </a:solidFill>
              </a:rPr>
              <a:t>Haemostasis</a:t>
            </a:r>
            <a:r>
              <a:rPr lang="en-US" sz="3200" b="1" i="1" dirty="0">
                <a:solidFill>
                  <a:srgbClr val="FF0000"/>
                </a:solidFill>
              </a:rPr>
              <a:t>, 2001)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755488"/>
              </p:ext>
            </p:extLst>
          </p:nvPr>
        </p:nvGraphicFramePr>
        <p:xfrm>
          <a:off x="838200" y="1543986"/>
          <a:ext cx="10515600" cy="5327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65587">
                  <a:extLst>
                    <a:ext uri="{9D8B030D-6E8A-4147-A177-3AD203B41FA5}">
                      <a16:colId xmlns:a16="http://schemas.microsoft.com/office/drawing/2014/main" val="2533399867"/>
                    </a:ext>
                  </a:extLst>
                </a:gridCol>
                <a:gridCol w="3150013">
                  <a:extLst>
                    <a:ext uri="{9D8B030D-6E8A-4147-A177-3AD203B41FA5}">
                      <a16:colId xmlns:a16="http://schemas.microsoft.com/office/drawing/2014/main" val="349810047"/>
                    </a:ext>
                  </a:extLst>
                </a:gridCol>
              </a:tblGrid>
              <a:tr h="534912">
                <a:tc gridSpan="2"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Есть ли у пациента заболевание, соответствующее ДВС-синдрому?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Если да, то переходим к шкале: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057620"/>
                  </a:ext>
                </a:extLst>
              </a:tr>
              <a:tr h="267456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Баллы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6210684"/>
                  </a:ext>
                </a:extLst>
              </a:tr>
              <a:tr h="106982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тромбоцитов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100 х 10</a:t>
                      </a:r>
                      <a:r>
                        <a:rPr lang="ru-RU" sz="1600" baseline="300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50-100 х 10</a:t>
                      </a:r>
                      <a:r>
                        <a:rPr lang="ru-RU" sz="1600" baseline="300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&lt;50 х 10</a:t>
                      </a:r>
                      <a:r>
                        <a:rPr lang="ru-RU" sz="1600" baseline="300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3400915"/>
                  </a:ext>
                </a:extLst>
              </a:tr>
              <a:tr h="106982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</a:t>
                      </a:r>
                      <a:r>
                        <a:rPr lang="ru-RU" sz="1600" dirty="0">
                          <a:effectLst/>
                        </a:rPr>
                        <a:t>-</a:t>
                      </a:r>
                      <a:r>
                        <a:rPr lang="ru-RU" sz="1600" dirty="0" err="1">
                          <a:effectLst/>
                        </a:rPr>
                        <a:t>димер</a:t>
                      </a:r>
                      <a:r>
                        <a:rPr lang="ru-RU" sz="1600" dirty="0">
                          <a:effectLst/>
                        </a:rPr>
                        <a:t> / продукты деградации фибрина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нет увеличения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умеренное увеличение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значительное увеличение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4557427"/>
                  </a:ext>
                </a:extLst>
              </a:tr>
              <a:tr h="1069824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Увеличение </a:t>
                      </a:r>
                      <a:r>
                        <a:rPr lang="ru-RU" sz="1600" dirty="0" err="1">
                          <a:effectLst/>
                        </a:rPr>
                        <a:t>протромбинового</a:t>
                      </a:r>
                      <a:r>
                        <a:rPr lang="ru-RU" sz="1600" dirty="0">
                          <a:effectLst/>
                        </a:rPr>
                        <a:t> времени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&lt; чем на 3 с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от 3 до 6 с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&gt; чем на 6 с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5948455"/>
                  </a:ext>
                </a:extLst>
              </a:tr>
              <a:tr h="802368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Фибриноген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&gt; 1 г/л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0510" algn="l"/>
                        </a:tabLst>
                      </a:pPr>
                      <a:r>
                        <a:rPr lang="ru-RU" sz="1600" dirty="0">
                          <a:effectLst/>
                        </a:rPr>
                        <a:t>&lt; 1 г/л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7461777"/>
                  </a:ext>
                </a:extLst>
              </a:tr>
              <a:tr h="267456">
                <a:tc gridSpan="2"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Сумма баллов более 5 – явный ДВС-синдром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781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1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Критерии тяжести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805760"/>
              </p:ext>
            </p:extLst>
          </p:nvPr>
        </p:nvGraphicFramePr>
        <p:xfrm>
          <a:off x="838200" y="1469035"/>
          <a:ext cx="10389433" cy="55110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89433">
                  <a:extLst>
                    <a:ext uri="{9D8B030D-6E8A-4147-A177-3AD203B41FA5}">
                      <a16:colId xmlns:a16="http://schemas.microsoft.com/office/drawing/2014/main" val="3330660547"/>
                    </a:ext>
                  </a:extLst>
                </a:gridCol>
              </a:tblGrid>
              <a:tr h="4853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Бессимптомная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958037"/>
                  </a:ext>
                </a:extLst>
              </a:tr>
              <a:tr h="15720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Дети с положительным результатом лабораторного исследования на наличие РНК SARS-CoV-2, у которых отсутствуют клинические признаки заболевания и визуальные изменения на рентгенограмме (</a:t>
                      </a:r>
                      <a:r>
                        <a:rPr lang="ru-RU" sz="2000" dirty="0" err="1">
                          <a:effectLst/>
                        </a:rPr>
                        <a:t>томограмме</a:t>
                      </a:r>
                      <a:r>
                        <a:rPr lang="ru-RU" sz="2000" dirty="0">
                          <a:effectLst/>
                        </a:rPr>
                        <a:t>).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6703383"/>
                  </a:ext>
                </a:extLst>
              </a:tr>
              <a:tr h="4853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Легкая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9064665"/>
                  </a:ext>
                </a:extLst>
              </a:tr>
              <a:tr h="26587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Дети с симптомами интоксикации (лихорадка, усталость, миалгия) и поражения верхних дыхательных путей (кашель, боль в горле, насморк и чихание).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При осмотре: изменения в ротоглотке; </a:t>
                      </a:r>
                      <a:r>
                        <a:rPr lang="ru-RU" sz="2000" dirty="0" err="1">
                          <a:effectLst/>
                        </a:rPr>
                        <a:t>аускультативных</a:t>
                      </a:r>
                      <a:r>
                        <a:rPr lang="ru-RU" sz="2000" dirty="0">
                          <a:effectLst/>
                        </a:rPr>
                        <a:t> изменений в легких нет.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В некоторых случаях может не быть лихорадки или наблюдаться только гастроинтестинальные симптомы (тошнота, рвота, боль в животе и диарея).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5288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6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894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895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Коронавирус SARS-CoV-2</a:t>
            </a:r>
          </a:p>
        </p:txBody>
      </p:sp>
      <p:sp>
        <p:nvSpPr>
          <p:cNvPr id="896" name="Текст 1"/>
          <p:cNvSpPr txBox="1">
            <a:spLocks noGrp="1"/>
          </p:cNvSpPr>
          <p:nvPr>
            <p:ph type="body" sz="half" idx="1"/>
          </p:nvPr>
        </p:nvSpPr>
        <p:spPr>
          <a:xfrm>
            <a:off x="636849" y="875284"/>
            <a:ext cx="5019368" cy="598271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/>
              <a:t>7-й </a:t>
            </a:r>
            <a:r>
              <a:rPr dirty="0" err="1"/>
              <a:t>выявленный</a:t>
            </a:r>
            <a:r>
              <a:rPr dirty="0"/>
              <a:t> </a:t>
            </a:r>
            <a:r>
              <a:rPr dirty="0" err="1"/>
              <a:t>коронавирус</a:t>
            </a:r>
            <a:r>
              <a:rPr dirty="0"/>
              <a:t>, </a:t>
            </a:r>
            <a:r>
              <a:rPr dirty="0" err="1"/>
              <a:t>патогенный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человека</a:t>
            </a:r>
            <a:r>
              <a:rPr dirty="0"/>
              <a:t> 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/>
              <a:t>3-й </a:t>
            </a:r>
            <a:r>
              <a:rPr dirty="0" err="1"/>
              <a:t>выявленный</a:t>
            </a:r>
            <a:r>
              <a:rPr dirty="0"/>
              <a:t> </a:t>
            </a:r>
            <a:r>
              <a:rPr dirty="0" err="1"/>
              <a:t>коронавирус</a:t>
            </a:r>
            <a:r>
              <a:rPr dirty="0"/>
              <a:t>, </a:t>
            </a:r>
            <a:r>
              <a:rPr dirty="0" err="1"/>
              <a:t>вызывающий</a:t>
            </a:r>
            <a:r>
              <a:rPr dirty="0"/>
              <a:t> </a:t>
            </a:r>
            <a:r>
              <a:rPr dirty="0" err="1"/>
              <a:t>летальную</a:t>
            </a:r>
            <a:r>
              <a:rPr dirty="0"/>
              <a:t> </a:t>
            </a:r>
            <a:r>
              <a:rPr dirty="0" err="1"/>
              <a:t>пневмонию</a:t>
            </a:r>
            <a:r>
              <a:rPr dirty="0"/>
              <a:t> (</a:t>
            </a:r>
            <a:r>
              <a:rPr dirty="0" err="1"/>
              <a:t>после</a:t>
            </a:r>
            <a:r>
              <a:rPr dirty="0"/>
              <a:t> SARS и MERS)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 err="1"/>
              <a:t>средняя</a:t>
            </a:r>
            <a:r>
              <a:rPr dirty="0"/>
              <a:t> </a:t>
            </a:r>
            <a:r>
              <a:rPr dirty="0" err="1" smtClean="0"/>
              <a:t>контагиозность</a:t>
            </a:r>
            <a:r>
              <a:rPr lang="ru-RU" dirty="0" smtClean="0"/>
              <a:t>.</a:t>
            </a:r>
            <a:r>
              <a:rPr lang="ru-RU" sz="1879" dirty="0"/>
              <a:t> Учитывая высокую патогенность, вирусы SARS-</a:t>
            </a:r>
            <a:r>
              <a:rPr lang="ru-RU" sz="1879" dirty="0" err="1"/>
              <a:t>CoV</a:t>
            </a:r>
            <a:r>
              <a:rPr lang="ru-RU" sz="1879" dirty="0"/>
              <a:t>, </a:t>
            </a:r>
            <a:r>
              <a:rPr lang="ru-RU" sz="1879" dirty="0" smtClean="0"/>
              <a:t>SARS-CoV-2 и </a:t>
            </a:r>
            <a:r>
              <a:rPr lang="ru-RU" sz="1879" dirty="0"/>
              <a:t>MERS-</a:t>
            </a:r>
            <a:r>
              <a:rPr lang="ru-RU" sz="1879" dirty="0" err="1"/>
              <a:t>CoV</a:t>
            </a:r>
            <a:r>
              <a:rPr lang="ru-RU" sz="1879" dirty="0"/>
              <a:t> отнесены ко II группе патогенности.</a:t>
            </a:r>
            <a:r>
              <a:rPr lang="ru-RU" dirty="0"/>
              <a:t> </a:t>
            </a:r>
            <a:endParaRPr lang="ru-RU" dirty="0" smtClean="0"/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lang="ru-RU" sz="1879" dirty="0" err="1"/>
              <a:t>Нуклеокапсидный</a:t>
            </a:r>
            <a:r>
              <a:rPr lang="ru-RU" sz="1879" dirty="0"/>
              <a:t> белок вируса был обнаружен в цитоплазме </a:t>
            </a:r>
            <a:r>
              <a:rPr lang="ru-RU" sz="1879" dirty="0" smtClean="0"/>
              <a:t>эпителиальных клеток </a:t>
            </a:r>
            <a:r>
              <a:rPr lang="ru-RU" sz="1879" dirty="0"/>
              <a:t>слюнных желез, желудка, двенадцатиперстной и прямой кишки,</a:t>
            </a:r>
            <a:br>
              <a:rPr lang="ru-RU" sz="1879" dirty="0"/>
            </a:br>
            <a:r>
              <a:rPr lang="ru-RU" sz="1879" dirty="0"/>
              <a:t>мочевыводящих путей, а также в слезной жидкости. Однако основной и </a:t>
            </a:r>
            <a:r>
              <a:rPr lang="ru-RU" sz="1879" dirty="0" smtClean="0"/>
              <a:t>быстро достижимой </a:t>
            </a:r>
            <a:r>
              <a:rPr lang="ru-RU" sz="1879" dirty="0"/>
              <a:t>мишенью SARS-CoV-2 являются альвеолярные клетки II типа (</a:t>
            </a:r>
            <a:r>
              <a:rPr lang="ru-RU" sz="1879" dirty="0" smtClean="0"/>
              <a:t>AT2) легких</a:t>
            </a:r>
            <a:r>
              <a:rPr lang="ru-RU" sz="1879" dirty="0"/>
              <a:t>, что определяет развитие диффузного альвеолярного повреждения. </a:t>
            </a:r>
            <a:r>
              <a:rPr lang="ru-RU" sz="1879" dirty="0" smtClean="0"/>
              <a:t>Полагают, что </a:t>
            </a:r>
            <a:r>
              <a:rPr lang="ru-RU" sz="1879" dirty="0"/>
              <a:t>при COVID-19 может развиваться катаральный </a:t>
            </a:r>
            <a:r>
              <a:rPr lang="ru-RU" sz="1879" dirty="0" err="1"/>
              <a:t>гастроэнтероколит</a:t>
            </a:r>
            <a:r>
              <a:rPr lang="ru-RU" sz="1879" dirty="0"/>
              <a:t>, так как </a:t>
            </a:r>
            <a:r>
              <a:rPr lang="ru-RU" sz="1879" dirty="0" smtClean="0"/>
              <a:t>вирус  поражает </a:t>
            </a:r>
            <a:r>
              <a:rPr lang="ru-RU" sz="1879" dirty="0"/>
              <a:t>клетки эпителия желудка, тонкой и толстой кишки, имеющие </a:t>
            </a:r>
            <a:r>
              <a:rPr lang="ru-RU" sz="1879" dirty="0" smtClean="0"/>
              <a:t>рецепторы АПФ2</a:t>
            </a:r>
            <a:r>
              <a:rPr lang="ru-RU" sz="1879" dirty="0"/>
              <a:t>. </a:t>
            </a:r>
            <a:endParaRPr dirty="0"/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 err="1"/>
              <a:t>относительно</a:t>
            </a:r>
            <a:r>
              <a:rPr dirty="0"/>
              <a:t> </a:t>
            </a:r>
            <a:r>
              <a:rPr dirty="0" err="1"/>
              <a:t>низкая</a:t>
            </a:r>
            <a:r>
              <a:rPr dirty="0"/>
              <a:t> </a:t>
            </a:r>
            <a:r>
              <a:rPr dirty="0" err="1"/>
              <a:t>общая</a:t>
            </a:r>
            <a:r>
              <a:rPr dirty="0"/>
              <a:t> </a:t>
            </a:r>
            <a:r>
              <a:rPr dirty="0" err="1"/>
              <a:t>летальность</a:t>
            </a:r>
            <a:r>
              <a:rPr dirty="0"/>
              <a:t> (1-3,5%), </a:t>
            </a:r>
            <a:r>
              <a:rPr dirty="0" err="1"/>
              <a:t>но</a:t>
            </a:r>
            <a:r>
              <a:rPr dirty="0"/>
              <a:t> в </a:t>
            </a:r>
            <a:r>
              <a:rPr dirty="0" err="1"/>
              <a:t>возрастной</a:t>
            </a:r>
            <a:r>
              <a:rPr dirty="0"/>
              <a:t> </a:t>
            </a:r>
            <a:r>
              <a:rPr dirty="0" err="1"/>
              <a:t>группе</a:t>
            </a:r>
            <a:r>
              <a:rPr dirty="0"/>
              <a:t> &gt;70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возрастает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&gt;30%</a:t>
            </a:r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 err="1"/>
              <a:t>пневмония</a:t>
            </a:r>
            <a:r>
              <a:rPr dirty="0"/>
              <a:t> </a:t>
            </a:r>
            <a:r>
              <a:rPr dirty="0" err="1"/>
              <a:t>развивается</a:t>
            </a:r>
            <a:r>
              <a:rPr dirty="0"/>
              <a:t> у 15-20% </a:t>
            </a:r>
            <a:r>
              <a:rPr dirty="0" err="1"/>
              <a:t>заболевших</a:t>
            </a:r>
            <a:endParaRPr dirty="0"/>
          </a:p>
          <a:p>
            <a:pPr marL="214884" indent="-214884" defTabSz="859536">
              <a:spcBef>
                <a:spcPts val="900"/>
              </a:spcBef>
              <a:buFontTx/>
              <a:buChar char="▪"/>
              <a:defRPr sz="1879"/>
            </a:pPr>
            <a:r>
              <a:rPr dirty="0" err="1"/>
              <a:t>от</a:t>
            </a:r>
            <a:r>
              <a:rPr dirty="0"/>
              <a:t> 5 </a:t>
            </a:r>
            <a:r>
              <a:rPr dirty="0" err="1"/>
              <a:t>до</a:t>
            </a:r>
            <a:r>
              <a:rPr dirty="0"/>
              <a:t> 30% </a:t>
            </a:r>
            <a:r>
              <a:rPr dirty="0" err="1"/>
              <a:t>больных</a:t>
            </a:r>
            <a:r>
              <a:rPr dirty="0"/>
              <a:t> </a:t>
            </a:r>
            <a:r>
              <a:rPr dirty="0" err="1"/>
              <a:t>требуют</a:t>
            </a:r>
            <a:r>
              <a:rPr dirty="0"/>
              <a:t> </a:t>
            </a:r>
            <a:r>
              <a:rPr dirty="0" err="1"/>
              <a:t>лечения</a:t>
            </a:r>
            <a:r>
              <a:rPr dirty="0"/>
              <a:t> в </a:t>
            </a:r>
            <a:r>
              <a:rPr dirty="0" err="1"/>
              <a:t>условиях</a:t>
            </a:r>
            <a:r>
              <a:rPr dirty="0"/>
              <a:t> ОРИТ</a:t>
            </a:r>
          </a:p>
        </p:txBody>
      </p:sp>
      <p:pic>
        <p:nvPicPr>
          <p:cNvPr id="897" name="1EA7F076-3843-4CEC-86B7-37EF8C9BCA9B-L0-001.png" descr="1EA7F076-3843-4CEC-86B7-37EF8C9BCA9B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0" y="475374"/>
            <a:ext cx="4300512" cy="2421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89CFEA50-A8C4-4FAE-B1C8-FC270C1DC79F-L0-001.jpeg" descr="89CFEA50-A8C4-4FAE-B1C8-FC270C1DC79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8476" y="2715779"/>
            <a:ext cx="6253521" cy="36784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7224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Критерии тяжести 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50407544"/>
              </p:ext>
            </p:extLst>
          </p:nvPr>
        </p:nvGraphicFramePr>
        <p:xfrm>
          <a:off x="838200" y="1690689"/>
          <a:ext cx="5181600" cy="4486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1333511446"/>
                    </a:ext>
                  </a:extLst>
                </a:gridCol>
              </a:tblGrid>
              <a:tr h="6408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Среднетяжелая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4210610800"/>
                  </a:ext>
                </a:extLst>
              </a:tr>
              <a:tr h="38453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Дети с лихорадкой, кашлем (главным образом сухим непродуктивным) и пневмонией. </a:t>
                      </a: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err="1">
                          <a:effectLst/>
                        </a:rPr>
                        <a:t>Аускультативно</a:t>
                      </a:r>
                      <a:r>
                        <a:rPr lang="ru-RU" sz="1800" dirty="0">
                          <a:effectLst/>
                        </a:rPr>
                        <a:t> могут выслушиваться хрипы (сухие или влажные), но нет явных признаков дыхательной недостаточности (одышка) и гипоксемии</a:t>
                      </a:r>
                      <a:r>
                        <a:rPr lang="ru-RU" sz="1800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В некоторых случаях может не быть явных клинических симптомов поражения нижних дыхательных путей, но на КТ грудной клетки выявляются незначительные изменения в легких.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1511819625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93210795"/>
              </p:ext>
            </p:extLst>
          </p:nvPr>
        </p:nvGraphicFramePr>
        <p:xfrm>
          <a:off x="6172200" y="1690688"/>
          <a:ext cx="5625059" cy="4711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25059">
                  <a:extLst>
                    <a:ext uri="{9D8B030D-6E8A-4147-A177-3AD203B41FA5}">
                      <a16:colId xmlns:a16="http://schemas.microsoft.com/office/drawing/2014/main" val="3352540079"/>
                    </a:ext>
                  </a:extLst>
                </a:gridCol>
              </a:tblGrid>
              <a:tr h="6730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Тяжелая форма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3912931387"/>
                  </a:ext>
                </a:extLst>
              </a:tr>
              <a:tr h="40385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Дети с симптомами острой респираторной инфекции в начале заболевания (лихорадка,  кашель), которые могут сопровождаться симптомами со стороны желудочно-кишечного тракта (диарея). 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dirty="0" smtClean="0">
                          <a:effectLst/>
                        </a:rPr>
                        <a:t>Заболевание </a:t>
                      </a:r>
                      <a:r>
                        <a:rPr lang="ru-RU" sz="2000" dirty="0">
                          <a:effectLst/>
                        </a:rPr>
                        <a:t>обычно прогрессирует в течение недели, появляются признаки дыхательной недостаточности (одышка с центральным цианозом), SpO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r>
                        <a:rPr lang="ru-RU" sz="2000" dirty="0">
                          <a:effectLst/>
                        </a:rPr>
                        <a:t> составляет ≤92</a:t>
                      </a:r>
                      <a:r>
                        <a:rPr lang="ru-RU" sz="2000" dirty="0" smtClean="0">
                          <a:effectLst/>
                        </a:rPr>
                        <a:t>%.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Признаки пневмонии на рентгенограмме и КТ органов грудной клетки.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3661223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1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184" y="173453"/>
            <a:ext cx="10515600" cy="96579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Критерии </a:t>
            </a:r>
            <a:r>
              <a:rPr lang="ru-RU" b="1" dirty="0" smtClean="0"/>
              <a:t>тяжести. </a:t>
            </a:r>
            <a:r>
              <a:rPr lang="ru-RU" dirty="0">
                <a:solidFill>
                  <a:srgbClr val="FF0000"/>
                </a:solidFill>
              </a:rPr>
              <a:t>Критическая форма</a:t>
            </a:r>
            <a: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</a:br>
            <a:r>
              <a:rPr lang="ru-RU" b="1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527056"/>
              </p:ext>
            </p:extLst>
          </p:nvPr>
        </p:nvGraphicFramePr>
        <p:xfrm>
          <a:off x="1244184" y="1499016"/>
          <a:ext cx="9608695" cy="4497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08695">
                  <a:extLst>
                    <a:ext uri="{9D8B030D-6E8A-4147-A177-3AD203B41FA5}">
                      <a16:colId xmlns:a16="http://schemas.microsoft.com/office/drawing/2014/main" val="2191284327"/>
                    </a:ext>
                  </a:extLst>
                </a:gridCol>
              </a:tblGrid>
              <a:tr h="6942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3940756"/>
                  </a:ext>
                </a:extLst>
              </a:tr>
              <a:tr h="3802828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effectLst/>
                        </a:rPr>
                        <a:t>Дети с быстрым прогрессированием заболевания и развитием острого респираторного </a:t>
                      </a:r>
                      <a:r>
                        <a:rPr lang="ru-RU" sz="2400" dirty="0" err="1">
                          <a:effectLst/>
                        </a:rPr>
                        <a:t>дистресс</a:t>
                      </a:r>
                      <a:r>
                        <a:rPr lang="ru-RU" sz="2400" dirty="0">
                          <a:effectLst/>
                        </a:rPr>
                        <a:t>-синдрома (ОРДС) или тяжелой дыхательной недостаточности.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effectLst/>
                        </a:rPr>
                        <a:t>Также могут наблюдаться шок, энцефалопатия, повреждение миокарда или сердечная недостаточность, нарушение коагуляции и острое повреждение почек, а также </a:t>
                      </a:r>
                      <a:r>
                        <a:rPr lang="ru-RU" sz="2400" dirty="0" err="1">
                          <a:effectLst/>
                        </a:rPr>
                        <a:t>полиорганная</a:t>
                      </a:r>
                      <a:r>
                        <a:rPr lang="ru-RU" sz="2400" dirty="0">
                          <a:effectLst/>
                        </a:rPr>
                        <a:t> недостаточность.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005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4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Примеры формулировки диагнозов и кодирование CОVID-19  по МКБ-10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Пример </a:t>
            </a:r>
            <a:r>
              <a:rPr lang="ru-RU" dirty="0">
                <a:solidFill>
                  <a:srgbClr val="FF0000"/>
                </a:solidFill>
              </a:rPr>
              <a:t>1. </a:t>
            </a:r>
            <a:r>
              <a:rPr lang="ru-RU" dirty="0"/>
              <a:t>Новая </a:t>
            </a:r>
            <a:r>
              <a:rPr lang="ru-RU" dirty="0" err="1"/>
              <a:t>коронавирусная</a:t>
            </a:r>
            <a:r>
              <a:rPr lang="ru-RU" dirty="0"/>
              <a:t> инфекция CОVID-19 (подтвержденная), среднетяжелая форма, внебольничная двусторонняя пневмония. ДН 0. </a:t>
            </a:r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Пример </a:t>
            </a:r>
            <a:r>
              <a:rPr lang="ru-RU" dirty="0">
                <a:solidFill>
                  <a:srgbClr val="FF0000"/>
                </a:solidFill>
              </a:rPr>
              <a:t>2. </a:t>
            </a:r>
            <a:r>
              <a:rPr lang="ru-RU" dirty="0"/>
              <a:t>Новая </a:t>
            </a:r>
            <a:r>
              <a:rPr lang="ru-RU" dirty="0" err="1"/>
              <a:t>коронавирусная</a:t>
            </a:r>
            <a:r>
              <a:rPr lang="ru-RU" dirty="0"/>
              <a:t> инфекция CОVID-19 (подтвержденная), тяжелая форма, внебольничная двусторонняя пневмония, </a:t>
            </a:r>
            <a:r>
              <a:rPr lang="ru-RU" dirty="0" smtClean="0"/>
              <a:t>ОДН, .</a:t>
            </a:r>
          </a:p>
          <a:p>
            <a:r>
              <a:rPr lang="ru-RU" dirty="0" smtClean="0"/>
              <a:t> </a:t>
            </a:r>
            <a:r>
              <a:rPr lang="ru-RU" dirty="0">
                <a:solidFill>
                  <a:srgbClr val="FF0000"/>
                </a:solidFill>
              </a:rPr>
              <a:t>Пример 3. </a:t>
            </a:r>
            <a:r>
              <a:rPr lang="ru-RU" dirty="0"/>
              <a:t>Подозрение на новую </a:t>
            </a:r>
            <a:r>
              <a:rPr lang="ru-RU" dirty="0" err="1"/>
              <a:t>коронавирусную</a:t>
            </a:r>
            <a:r>
              <a:rPr lang="ru-RU" dirty="0"/>
              <a:t> инфекцию  CОVID-19, тяжелая форма, внебольничная двусторонняя пневмония. Острый респираторный </a:t>
            </a:r>
            <a:r>
              <a:rPr lang="ru-RU" dirty="0" err="1"/>
              <a:t>дистресс</a:t>
            </a:r>
            <a:r>
              <a:rPr lang="ru-RU" dirty="0"/>
              <a:t>-синдром. ОДН.</a:t>
            </a:r>
          </a:p>
        </p:txBody>
      </p:sp>
    </p:spTree>
    <p:extLst>
      <p:ext uri="{BB962C8B-B14F-4D97-AF65-F5344CB8AC3E}">
        <p14:creationId xmlns:p14="http://schemas.microsoft.com/office/powerpoint/2010/main" val="11127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Кодирования статистической информации при наличии подозрения или установленного диагноза </a:t>
            </a:r>
            <a:r>
              <a:rPr lang="ru-RU" sz="2800" b="1" dirty="0" err="1">
                <a:solidFill>
                  <a:srgbClr val="0070C0"/>
                </a:solidFill>
              </a:rPr>
              <a:t>коронавирусной</a:t>
            </a:r>
            <a:r>
              <a:rPr lang="ru-RU" sz="2800" b="1" dirty="0">
                <a:solidFill>
                  <a:srgbClr val="0070C0"/>
                </a:solidFill>
              </a:rPr>
              <a:t> инфекции COVID-19 осуществляется в соответствии с нижеследующим порядком: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4"/>
            <a:ext cx="11009811" cy="5032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>
                <a:solidFill>
                  <a:srgbClr val="C00000"/>
                </a:solidFill>
              </a:rPr>
              <a:t>Коронавирусная</a:t>
            </a:r>
            <a:r>
              <a:rPr lang="ru-RU" dirty="0">
                <a:solidFill>
                  <a:srgbClr val="C00000"/>
                </a:solidFill>
              </a:rPr>
              <a:t> инфекция, вызванная вирусом COVID-19, вирус идентифицирован </a:t>
            </a:r>
            <a:r>
              <a:rPr lang="ru-RU" dirty="0"/>
              <a:t>(подтвержден лабораторным тестированием независимо  от тяжести клинических признаков или симптомов)- </a:t>
            </a:r>
            <a:r>
              <a:rPr lang="ru-RU" b="1" dirty="0">
                <a:solidFill>
                  <a:srgbClr val="C00000"/>
                </a:solidFill>
              </a:rPr>
              <a:t>U07.1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>
                <a:solidFill>
                  <a:srgbClr val="C00000"/>
                </a:solidFill>
              </a:rPr>
              <a:t>Коронавирусная</a:t>
            </a:r>
            <a:r>
              <a:rPr lang="ru-RU" dirty="0">
                <a:solidFill>
                  <a:srgbClr val="C00000"/>
                </a:solidFill>
              </a:rPr>
              <a:t> инфекция, вызванная вирусом COVID-19, вирус  не идентифицирован </a:t>
            </a:r>
            <a:r>
              <a:rPr lang="ru-RU" dirty="0"/>
              <a:t>(COVID-19 диагностируется клинически  или </a:t>
            </a:r>
            <a:r>
              <a:rPr lang="ru-RU" dirty="0" err="1"/>
              <a:t>эпидемиологически</a:t>
            </a:r>
            <a:r>
              <a:rPr lang="ru-RU" dirty="0"/>
              <a:t>, но лабораторные исследования неубедительны  или недоступны) - </a:t>
            </a:r>
            <a:r>
              <a:rPr lang="ru-RU" b="1" dirty="0">
                <a:solidFill>
                  <a:srgbClr val="C00000"/>
                </a:solidFill>
              </a:rPr>
              <a:t>U07.2 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Наблюдение при подозрении на </a:t>
            </a:r>
            <a:r>
              <a:rPr lang="ru-RU" dirty="0" err="1"/>
              <a:t>коронавирусную</a:t>
            </a:r>
            <a:r>
              <a:rPr lang="ru-RU" dirty="0"/>
              <a:t> инфекцию - </a:t>
            </a:r>
            <a:r>
              <a:rPr lang="ru-RU" b="1" dirty="0">
                <a:solidFill>
                  <a:srgbClr val="C00000"/>
                </a:solidFill>
              </a:rPr>
              <a:t>Z03.8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Носительство возбудителя </a:t>
            </a:r>
            <a:r>
              <a:rPr lang="ru-RU" dirty="0" err="1"/>
              <a:t>коронавирусной</a:t>
            </a:r>
            <a:r>
              <a:rPr lang="ru-RU" dirty="0"/>
              <a:t> инфекции </a:t>
            </a:r>
            <a:r>
              <a:rPr lang="ru-RU" b="1" dirty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Z22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Контакт с больным </a:t>
            </a:r>
            <a:r>
              <a:rPr lang="ru-RU" dirty="0" err="1"/>
              <a:t>коронавирусной</a:t>
            </a:r>
            <a:r>
              <a:rPr lang="ru-RU" dirty="0"/>
              <a:t> инфекцией - </a:t>
            </a:r>
            <a:r>
              <a:rPr lang="ru-RU" b="1" dirty="0">
                <a:solidFill>
                  <a:srgbClr val="C00000"/>
                </a:solidFill>
              </a:rPr>
              <a:t>Z20.8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</a:t>
            </a:r>
            <a:r>
              <a:rPr lang="ru-RU" dirty="0" err="1"/>
              <a:t>Скрининговое</a:t>
            </a:r>
            <a:r>
              <a:rPr lang="ru-RU" dirty="0"/>
              <a:t> обследование с целью выявления </a:t>
            </a:r>
            <a:r>
              <a:rPr lang="ru-RU" dirty="0" err="1"/>
              <a:t>коронавирусной</a:t>
            </a:r>
            <a:r>
              <a:rPr lang="ru-RU" dirty="0"/>
              <a:t> инфекции - </a:t>
            </a:r>
            <a:r>
              <a:rPr lang="ru-RU" b="1" dirty="0" smtClean="0">
                <a:solidFill>
                  <a:srgbClr val="C00000"/>
                </a:solidFill>
              </a:rPr>
              <a:t>Z11.5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/>
              <a:t>• </a:t>
            </a:r>
            <a:r>
              <a:rPr lang="ru-RU" dirty="0" err="1"/>
              <a:t>Коронавирусная</a:t>
            </a:r>
            <a:r>
              <a:rPr lang="ru-RU" dirty="0"/>
              <a:t> инфекция неуточненная (кроме вызванной  COVID-19) - </a:t>
            </a:r>
            <a:r>
              <a:rPr lang="ru-RU" b="1" dirty="0">
                <a:solidFill>
                  <a:srgbClr val="C00000"/>
                </a:solidFill>
              </a:rPr>
              <a:t>В34.2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</a:t>
            </a:r>
            <a:r>
              <a:rPr lang="ru-RU" dirty="0" err="1"/>
              <a:t>Коронавирусная</a:t>
            </a:r>
            <a:r>
              <a:rPr lang="ru-RU" dirty="0"/>
              <a:t> инфекция уточненная (кроме вызванной COVID-19) </a:t>
            </a:r>
            <a:r>
              <a:rPr lang="ru-RU" b="1" dirty="0">
                <a:solidFill>
                  <a:srgbClr val="C00000"/>
                </a:solidFill>
              </a:rPr>
              <a:t>- В33.8 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При наличии пневмонии, вызванной COVID-19, рубрики J12-J18 используются в качестве дополнительных кодов. При летальных исходах  рубрики XXI класса МКБ-10 не используются.</a:t>
            </a:r>
          </a:p>
        </p:txBody>
      </p:sp>
    </p:spTree>
    <p:extLst>
      <p:ext uri="{BB962C8B-B14F-4D97-AF65-F5344CB8AC3E}">
        <p14:creationId xmlns:p14="http://schemas.microsoft.com/office/powerpoint/2010/main" val="405656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987362"/>
              </p:ext>
            </p:extLst>
          </p:nvPr>
        </p:nvGraphicFramePr>
        <p:xfrm>
          <a:off x="1124262" y="554635"/>
          <a:ext cx="9593705" cy="5444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93705">
                  <a:extLst>
                    <a:ext uri="{9D8B030D-6E8A-4147-A177-3AD203B41FA5}">
                      <a16:colId xmlns:a16="http://schemas.microsoft.com/office/drawing/2014/main" val="1430215959"/>
                    </a:ext>
                  </a:extLst>
                </a:gridCol>
              </a:tblGrid>
              <a:tr h="7132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3200" dirty="0">
                          <a:solidFill>
                            <a:srgbClr val="FF0000"/>
                          </a:solidFill>
                          <a:effectLst/>
                        </a:rPr>
                        <a:t>Группы риска тяжелого течения 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COVID</a:t>
                      </a:r>
                      <a:r>
                        <a:rPr lang="ru-RU" sz="3200" dirty="0">
                          <a:solidFill>
                            <a:srgbClr val="FF0000"/>
                          </a:solidFill>
                          <a:effectLst/>
                        </a:rPr>
                        <a:t>-19 у детей</a:t>
                      </a:r>
                      <a:endParaRPr lang="ru-RU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4226544"/>
                  </a:ext>
                </a:extLst>
              </a:tr>
              <a:tr h="471316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>
                          <a:effectLst/>
                        </a:rPr>
                        <a:t>Новорожденные и дети раннего возраста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>
                          <a:effectLst/>
                        </a:rPr>
                        <a:t>неблагоприятный </a:t>
                      </a:r>
                      <a:r>
                        <a:rPr lang="ru-RU" sz="2400" dirty="0" err="1">
                          <a:effectLst/>
                        </a:rPr>
                        <a:t>преморбидный</a:t>
                      </a:r>
                      <a:r>
                        <a:rPr lang="ru-RU" sz="2400" dirty="0">
                          <a:effectLst/>
                        </a:rPr>
                        <a:t> фон, особенно врожденные пороки развития, заболевания сердечно-сосудистой системы, органов дыхания, сахарный диабет, злокачественные новообразования, болезнь Кавасаки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 err="1">
                          <a:effectLst/>
                        </a:rPr>
                        <a:t>иммунодефицитные</a:t>
                      </a:r>
                      <a:r>
                        <a:rPr lang="ru-RU" sz="2400" dirty="0">
                          <a:effectLst/>
                        </a:rPr>
                        <a:t> состояния разного генеза 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400" dirty="0">
                          <a:effectLst/>
                        </a:rPr>
                        <a:t>ко-инфекция, особенно РСВ у детей раннего возраста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773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43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Определение стандартного случая</a:t>
            </a:r>
            <a:endParaRPr lang="ru-RU" dirty="0">
              <a:effectLst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432438"/>
              </p:ext>
            </p:extLst>
          </p:nvPr>
        </p:nvGraphicFramePr>
        <p:xfrm>
          <a:off x="1049310" y="1588957"/>
          <a:ext cx="10304489" cy="4844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4489">
                  <a:extLst>
                    <a:ext uri="{9D8B030D-6E8A-4147-A177-3AD203B41FA5}">
                      <a16:colId xmlns:a16="http://schemas.microsoft.com/office/drawing/2014/main" val="1765720466"/>
                    </a:ext>
                  </a:extLst>
                </a:gridCol>
              </a:tblGrid>
              <a:tr h="1834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«Подозрительный» случай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2242621"/>
                  </a:ext>
                </a:extLst>
              </a:tr>
              <a:tr h="264968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наличие клинических проявлений острой респираторной инфекции, бронхита, пневмонии, ОРДС, сепсиса в сочетании со следующими данными эпидемиологического анамнеза: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возвращение из зарубежной поездки за 14 дней до появления симптомов;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наличие тесных контактов за последние 14 дней с лицами, находящимися под наблюдением по инфекции, вызванной SARS-CoV-2, которые в последующем заболели;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</a:rPr>
                        <a:t>наличие тесных контактов за последние 14 дней с лицами, у которых лабораторно подтвержден диагноз COVID-19.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522964"/>
                  </a:ext>
                </a:extLst>
              </a:tr>
              <a:tr h="357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«Подтвержденный» случай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95718"/>
                  </a:ext>
                </a:extLst>
              </a:tr>
              <a:tr h="7584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Положительный результат лабораторного исследования на наличие РНК SARS-CoV-2 методом ПЦР вне зависимости от клинических проявлений.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1298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4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440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effectLst/>
              </a:rPr>
              <a:t>Алгоритм действий при подозрении на </a:t>
            </a:r>
            <a:r>
              <a:rPr lang="en-US" sz="3600" b="1" dirty="0" smtClean="0">
                <a:effectLst/>
              </a:rPr>
              <a:t>COVID</a:t>
            </a:r>
            <a:r>
              <a:rPr lang="ru-RU" sz="3600" b="1" dirty="0" smtClean="0">
                <a:effectLst/>
              </a:rPr>
              <a:t>-19</a:t>
            </a:r>
            <a:endParaRPr lang="ru-RU" sz="3600" dirty="0"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6546561"/>
              </p:ext>
            </p:extLst>
          </p:nvPr>
        </p:nvGraphicFramePr>
        <p:xfrm>
          <a:off x="1079293" y="989351"/>
          <a:ext cx="10163330" cy="5549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80579">
                  <a:extLst>
                    <a:ext uri="{9D8B030D-6E8A-4147-A177-3AD203B41FA5}">
                      <a16:colId xmlns:a16="http://schemas.microsoft.com/office/drawing/2014/main" val="1109711862"/>
                    </a:ext>
                  </a:extLst>
                </a:gridCol>
                <a:gridCol w="5082751">
                  <a:extLst>
                    <a:ext uri="{9D8B030D-6E8A-4147-A177-3AD203B41FA5}">
                      <a16:colId xmlns:a16="http://schemas.microsoft.com/office/drawing/2014/main" val="840429516"/>
                    </a:ext>
                  </a:extLst>
                </a:gridCol>
              </a:tblGrid>
              <a:tr h="1981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Есть симптомы ОРВИ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>
                          <a:effectLst/>
                        </a:rPr>
                        <a:t>Нет симптомов ОРВИ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958269086"/>
                  </a:ext>
                </a:extLst>
              </a:tr>
              <a:tr h="59441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ГРУППА 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 (вернувшийся)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вернулся в течение последних 14 дней из стран, в которых зарегистрированы случаи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COVID-19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838887"/>
                  </a:ext>
                </a:extLst>
              </a:tr>
              <a:tr h="2821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u="sng" dirty="0">
                          <a:effectLst/>
                        </a:rPr>
                        <a:t>Легкое течение: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400" dirty="0" err="1">
                          <a:effectLst/>
                        </a:rPr>
                        <a:t>носо</a:t>
                      </a:r>
                      <a:r>
                        <a:rPr lang="ru-RU" sz="1400" dirty="0">
                          <a:effectLst/>
                        </a:rPr>
                        <a:t>- и ротоглотки) в 1, 3, 11 день обращения по </a:t>
                      </a:r>
                      <a:r>
                        <a:rPr lang="en-US" sz="1400" dirty="0">
                          <a:effectLst/>
                        </a:rPr>
                        <a:t>c</a:t>
                      </a:r>
                      <a:r>
                        <a:rPr lang="ru-RU" sz="1400" dirty="0" err="1">
                          <a:effectLst/>
                        </a:rPr>
                        <a:t>ito</a:t>
                      </a:r>
                      <a:r>
                        <a:rPr lang="ru-RU" sz="1400" dirty="0">
                          <a:effectLst/>
                        </a:rPr>
                        <a:t>!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контроль результатов мазка через день после забора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оформление листка нетрудоспособности на 14 дней (при появлении симптоматики на 1-14-й день изоляции оформление нового листка нетрудоспособности с 15-го дня на весь период заболевания)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1840" marR="41840" marT="0" marB="0"/>
                </a:tc>
                <a:tc row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400" dirty="0" err="1">
                          <a:effectLst/>
                        </a:rPr>
                        <a:t>носо</a:t>
                      </a:r>
                      <a:r>
                        <a:rPr lang="ru-RU" sz="1400" dirty="0">
                          <a:effectLst/>
                        </a:rPr>
                        <a:t>- и ротоглотки)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 1-й день мазок берется в аэропорту или ином транспортном узле, на 11 день обращения врачом поликлиники)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выдача листка нетрудоспособности на 14 дней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22225">
                        <a:lnSpc>
                          <a:spcPct val="150000"/>
                        </a:lnSpc>
                        <a:tabLst>
                          <a:tab pos="201930" algn="l"/>
                        </a:tabLs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</a:endParaRPr>
                    </a:p>
                    <a:p>
                      <a:pPr marL="22225">
                        <a:lnSpc>
                          <a:spcPct val="150000"/>
                        </a:lnSpc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Врач обязан проинформировать пациента о нижеследующем: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он обязан находиться дома и ему запрещается покидать его.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400" dirty="0">
                          <a:effectLst/>
                        </a:rPr>
                        <a:t>в случае появления симптомов ОРВИ или других заболеваний пациент (родитель) вызывает врача на дом.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2254545539"/>
                  </a:ext>
                </a:extLst>
              </a:tr>
              <a:tr h="158510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u="sng" dirty="0">
                          <a:effectLst/>
                        </a:rPr>
                        <a:t>Тяжелое течение:</a:t>
                      </a:r>
                      <a:endParaRPr lang="ru-RU" sz="14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dirty="0">
                          <a:effectLst/>
                        </a:rPr>
                        <a:t>Госпитализация специализированной выездной бригадой СМП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 выраженной интоксикации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декомпенсации по основному заболеванию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 SpO</a:t>
                      </a:r>
                      <a:r>
                        <a:rPr lang="ru-RU" sz="1400" baseline="-25000" dirty="0">
                          <a:effectLst/>
                        </a:rPr>
                        <a:t>2</a:t>
                      </a:r>
                      <a:r>
                        <a:rPr lang="ru-RU" sz="1400" dirty="0">
                          <a:effectLst/>
                        </a:rPr>
                        <a:t>  ≤90%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при температуре тела &gt;38°C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1840" marR="4184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4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6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846802"/>
              </p:ext>
            </p:extLst>
          </p:nvPr>
        </p:nvGraphicFramePr>
        <p:xfrm>
          <a:off x="719528" y="374755"/>
          <a:ext cx="10628026" cy="60339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2876">
                  <a:extLst>
                    <a:ext uri="{9D8B030D-6E8A-4147-A177-3AD203B41FA5}">
                      <a16:colId xmlns:a16="http://schemas.microsoft.com/office/drawing/2014/main" val="733081738"/>
                    </a:ext>
                  </a:extLst>
                </a:gridCol>
                <a:gridCol w="5315150">
                  <a:extLst>
                    <a:ext uri="{9D8B030D-6E8A-4147-A177-3AD203B41FA5}">
                      <a16:colId xmlns:a16="http://schemas.microsoft.com/office/drawing/2014/main" val="778569114"/>
                    </a:ext>
                  </a:extLst>
                </a:gridCol>
              </a:tblGrid>
              <a:tr h="72291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ГРУППА  I</a:t>
                      </a:r>
                      <a:r>
                        <a:rPr lang="en-US" sz="2000" dirty="0">
                          <a:effectLst/>
                        </a:rPr>
                        <a:t>I</a:t>
                      </a:r>
                      <a:r>
                        <a:rPr lang="ru-RU" sz="2000" dirty="0">
                          <a:effectLst/>
                        </a:rPr>
                        <a:t> (контактный)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>
                          <a:effectLst/>
                        </a:rPr>
                        <a:t>контакт с вернувшимся с территории, где зарегистрированы случаи COVID-19  (вернувшимся с респираторными симптомами, без подтвержденной инфекции)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767"/>
                  </a:ext>
                </a:extLst>
              </a:tr>
              <a:tr h="24097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Легкое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800" dirty="0" err="1">
                          <a:effectLst/>
                        </a:rPr>
                        <a:t>носо</a:t>
                      </a:r>
                      <a:r>
                        <a:rPr lang="ru-RU" sz="1800" dirty="0">
                          <a:effectLst/>
                        </a:rPr>
                        <a:t>- и ротоглотки) в 1, 3, 11 день обращения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контроль результатов мазка через день после забора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назначение лечения</a:t>
                      </a:r>
                    </a:p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оформление листка нетрудоспособности на 14 дней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tc row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выдача листка нетрудоспособности на 14 дней</a:t>
                      </a:r>
                    </a:p>
                    <a:p>
                      <a:pPr marL="22225">
                        <a:lnSpc>
                          <a:spcPct val="100000"/>
                        </a:lnSpc>
                        <a:tabLst>
                          <a:tab pos="201930" algn="l"/>
                        </a:tabLs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 marL="22225">
                        <a:lnSpc>
                          <a:spcPct val="100000"/>
                        </a:lnSpc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Врач обязан проинформировать пациента о нижеследующем: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он обязан находиться дома и ему запрещается покидать его.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1800" dirty="0">
                          <a:effectLst/>
                        </a:rPr>
                        <a:t>в случае появления симптомов ОРВИ или других заболеваний пациент (родитель) вызывает врача на дом.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:a16="http://schemas.microsoft.com/office/drawing/2014/main" val="304104385"/>
                  </a:ext>
                </a:extLst>
              </a:tr>
              <a:tr h="19277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Тяжелое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Госпитализация специализированной выездной бригадой СМП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выраженной интоксикации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декомпенсации по основному заболеванию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SpO</a:t>
                      </a:r>
                      <a:r>
                        <a:rPr lang="ru-RU" sz="1800" baseline="-25000" dirty="0">
                          <a:effectLst/>
                        </a:rPr>
                        <a:t>2</a:t>
                      </a:r>
                      <a:r>
                        <a:rPr lang="ru-RU" sz="1800" dirty="0">
                          <a:effectLst/>
                        </a:rPr>
                        <a:t>  ≤90%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температуре тела &gt;38°C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51759"/>
                  </a:ext>
                </a:extLst>
              </a:tr>
              <a:tr h="72291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418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6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574105"/>
              </p:ext>
            </p:extLst>
          </p:nvPr>
        </p:nvGraphicFramePr>
        <p:xfrm>
          <a:off x="509666" y="0"/>
          <a:ext cx="10912839" cy="7024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0898">
                  <a:extLst>
                    <a:ext uri="{9D8B030D-6E8A-4147-A177-3AD203B41FA5}">
                      <a16:colId xmlns:a16="http://schemas.microsoft.com/office/drawing/2014/main" val="3274749318"/>
                    </a:ext>
                  </a:extLst>
                </a:gridCol>
                <a:gridCol w="4661941">
                  <a:extLst>
                    <a:ext uri="{9D8B030D-6E8A-4147-A177-3AD203B41FA5}">
                      <a16:colId xmlns:a16="http://schemas.microsoft.com/office/drawing/2014/main" val="1034431336"/>
                    </a:ext>
                  </a:extLst>
                </a:gridCol>
              </a:tblGrid>
              <a:tr h="76883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ГРУППА  I</a:t>
                      </a:r>
                      <a:r>
                        <a:rPr lang="en-US" sz="1800" dirty="0">
                          <a:effectLst/>
                        </a:rPr>
                        <a:t>II</a:t>
                      </a:r>
                      <a:r>
                        <a:rPr lang="ru-RU" sz="1800" dirty="0">
                          <a:effectLst/>
                        </a:rPr>
                        <a:t> (группа риска)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лица старше 60 лет, лица от 25 до 60 лет, при наличии хронических заболеваний бронхолегочной, сердечно-сосудистой, эндокринной систем, беременные женщины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512" marR="375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68333"/>
                  </a:ext>
                </a:extLst>
              </a:tr>
              <a:tr h="1953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Легкое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1800" dirty="0" err="1">
                          <a:effectLst/>
                        </a:rPr>
                        <a:t>носо</a:t>
                      </a:r>
                      <a:r>
                        <a:rPr lang="ru-RU" sz="1800" dirty="0">
                          <a:effectLst/>
                        </a:rPr>
                        <a:t>- и ротоглотки) в 1 и 11 день обращения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лечение на дому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оформление листка нетрудоспособности на 14 дней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7512" marR="37512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3217152"/>
                  </a:ext>
                </a:extLst>
              </a:tr>
              <a:tr h="17562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u="sng" dirty="0">
                          <a:effectLst/>
                        </a:rPr>
                        <a:t>Тяжелое течение:</a:t>
                      </a:r>
                      <a:endParaRPr lang="ru-RU" sz="18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Госпитализация специализированной выездной бригадой СМП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выраженной интоксикации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декомпенсации по основному заболеванию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SpO</a:t>
                      </a:r>
                      <a:r>
                        <a:rPr lang="ru-RU" sz="1800" baseline="-25000" dirty="0">
                          <a:effectLst/>
                        </a:rPr>
                        <a:t>2</a:t>
                      </a:r>
                      <a:r>
                        <a:rPr lang="ru-RU" sz="1800" dirty="0">
                          <a:effectLst/>
                        </a:rPr>
                        <a:t>  ≤90%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при температуре тела &gt;38°C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7512" marR="37512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7916104"/>
                  </a:ext>
                </a:extLst>
              </a:tr>
              <a:tr h="3738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ГРУППА  I</a:t>
                      </a:r>
                      <a:r>
                        <a:rPr lang="en-US" sz="1800" dirty="0">
                          <a:effectLst/>
                        </a:rPr>
                        <a:t>V</a:t>
                      </a:r>
                      <a:r>
                        <a:rPr lang="ru-RU" sz="1800" dirty="0">
                          <a:effectLst/>
                        </a:rPr>
                        <a:t> (</a:t>
                      </a:r>
                      <a:r>
                        <a:rPr lang="ru-RU" sz="1800" dirty="0" smtClean="0">
                          <a:effectLst/>
                        </a:rPr>
                        <a:t>неконтактный)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не </a:t>
                      </a:r>
                      <a:r>
                        <a:rPr lang="ru-RU" sz="1800" dirty="0">
                          <a:effectLst/>
                        </a:rPr>
                        <a:t>относится к группам I, II, III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512" marR="375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145992"/>
                  </a:ext>
                </a:extLst>
              </a:tr>
              <a:tr h="195371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лечение на дому или в стационаре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оформление листка нетрудоспособности на 14 дней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 решению врача взятие биоматериала (мазок из </a:t>
                      </a:r>
                      <a:r>
                        <a:rPr lang="ru-RU" sz="1800" dirty="0" err="1">
                          <a:effectLst/>
                        </a:rPr>
                        <a:t>носо</a:t>
                      </a:r>
                      <a:r>
                        <a:rPr lang="ru-RU" sz="1800" dirty="0">
                          <a:effectLst/>
                        </a:rPr>
                        <a:t>- и ротоглотки) на 1-й день обращения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7512" marR="37512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41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332679"/>
              </p:ext>
            </p:extLst>
          </p:nvPr>
        </p:nvGraphicFramePr>
        <p:xfrm>
          <a:off x="794479" y="389743"/>
          <a:ext cx="10463133" cy="6071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0448">
                  <a:extLst>
                    <a:ext uri="{9D8B030D-6E8A-4147-A177-3AD203B41FA5}">
                      <a16:colId xmlns:a16="http://schemas.microsoft.com/office/drawing/2014/main" val="1316467354"/>
                    </a:ext>
                  </a:extLst>
                </a:gridCol>
                <a:gridCol w="5232685">
                  <a:extLst>
                    <a:ext uri="{9D8B030D-6E8A-4147-A177-3AD203B41FA5}">
                      <a16:colId xmlns:a16="http://schemas.microsoft.com/office/drawing/2014/main" val="858445129"/>
                    </a:ext>
                  </a:extLst>
                </a:gridCol>
              </a:tblGrid>
              <a:tr h="127408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ГРУППА 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активный патронаж выездными бригадами СМП к пациентам, прибывшим из стран, 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</a:rPr>
                        <a:t>в 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которых зарегистрированы случаи COVID-19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091168"/>
                  </a:ext>
                </a:extLst>
              </a:tr>
              <a:tr h="479693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взятие биоматериала (мазок из </a:t>
                      </a:r>
                      <a:r>
                        <a:rPr lang="ru-RU" sz="2000" dirty="0" err="1">
                          <a:effectLst/>
                        </a:rPr>
                        <a:t>носо</a:t>
                      </a:r>
                      <a:r>
                        <a:rPr lang="ru-RU" sz="2000" dirty="0">
                          <a:effectLst/>
                        </a:rPr>
                        <a:t>- и ротоглотки) на 1-й день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контроль взятия мазка через день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назначение лечения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выдача листка нетрудоспособности на 14 дней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изоляция на дому на 14 дней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выдача листка нетрудоспособности на 14 </a:t>
                      </a:r>
                      <a:r>
                        <a:rPr lang="ru-RU" sz="2000" dirty="0" smtClean="0">
                          <a:effectLst/>
                        </a:rPr>
                        <a:t>дней</a:t>
                      </a:r>
                      <a:endParaRPr lang="ru-RU" sz="2000" dirty="0">
                        <a:effectLst/>
                      </a:endParaRPr>
                    </a:p>
                    <a:p>
                      <a:pPr marL="22225">
                        <a:lnSpc>
                          <a:spcPct val="150000"/>
                        </a:lnSpc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Врач обязан проинформировать пациента о нижеследующем: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он обязан находиться дома и ему запрещается покидать его.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930" algn="l"/>
                        </a:tabLst>
                      </a:pPr>
                      <a:r>
                        <a:rPr lang="ru-RU" sz="2000" dirty="0">
                          <a:effectLst/>
                        </a:rPr>
                        <a:t>в случае появления симптомов ОРВИ или других заболеваний пациент (родитель) вызывает врача на дом.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3387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4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3831" y="260604"/>
            <a:ext cx="8712708" cy="5401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21660" y="5702910"/>
            <a:ext cx="71107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srgbClr val="006FC0"/>
                </a:solidFill>
                <a:latin typeface="Times New Roman"/>
                <a:cs typeface="Times New Roman"/>
              </a:rPr>
              <a:t>Количество </a:t>
            </a:r>
            <a:r>
              <a:rPr spc="-5" dirty="0">
                <a:solidFill>
                  <a:srgbClr val="006FC0"/>
                </a:solidFill>
                <a:latin typeface="Times New Roman"/>
                <a:cs typeface="Times New Roman"/>
              </a:rPr>
              <a:t>регистрируемых </a:t>
            </a:r>
            <a:r>
              <a:rPr spc="-10" dirty="0">
                <a:solidFill>
                  <a:srgbClr val="006FC0"/>
                </a:solidFill>
                <a:latin typeface="Times New Roman"/>
                <a:cs typeface="Times New Roman"/>
              </a:rPr>
              <a:t>ежедневно </a:t>
            </a:r>
            <a:r>
              <a:rPr dirty="0">
                <a:solidFill>
                  <a:srgbClr val="006FC0"/>
                </a:solidFill>
                <a:latin typeface="Times New Roman"/>
                <a:cs typeface="Times New Roman"/>
              </a:rPr>
              <a:t>случаев и </a:t>
            </a:r>
            <a:r>
              <a:rPr spc="5" dirty="0">
                <a:solidFill>
                  <a:srgbClr val="006FC0"/>
                </a:solidFill>
                <a:latin typeface="Times New Roman"/>
                <a:cs typeface="Times New Roman"/>
              </a:rPr>
              <a:t>летальность </a:t>
            </a:r>
            <a:r>
              <a:rPr dirty="0">
                <a:solidFill>
                  <a:srgbClr val="006FC0"/>
                </a:solidFill>
                <a:latin typeface="Times New Roman"/>
                <a:cs typeface="Times New Roman"/>
              </a:rPr>
              <a:t>в</a:t>
            </a:r>
            <a:r>
              <a:rPr spc="-2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6FC0"/>
                </a:solidFill>
                <a:latin typeface="Times New Roman"/>
                <a:cs typeface="Times New Roman"/>
              </a:rPr>
              <a:t>Италии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56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20" name="Прямоугольник 42"/>
          <p:cNvSpPr/>
          <p:nvPr/>
        </p:nvSpPr>
        <p:spPr>
          <a:xfrm>
            <a:off x="-1" y="2433684"/>
            <a:ext cx="12192003" cy="2089492"/>
          </a:xfrm>
          <a:prstGeom prst="rect">
            <a:avLst/>
          </a:prstGeom>
          <a:solidFill>
            <a:srgbClr val="F8A815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21" name="Прямоугольник 41"/>
          <p:cNvSpPr/>
          <p:nvPr/>
        </p:nvSpPr>
        <p:spPr>
          <a:xfrm>
            <a:off x="-2" y="4785205"/>
            <a:ext cx="12192003" cy="1056953"/>
          </a:xfrm>
          <a:prstGeom prst="rect">
            <a:avLst/>
          </a:prstGeom>
          <a:solidFill>
            <a:srgbClr val="00AB80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22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60</a:t>
            </a:fld>
            <a:endParaRPr/>
          </a:p>
        </p:txBody>
      </p:sp>
      <p:sp>
        <p:nvSpPr>
          <p:cNvPr id="92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ЛУЧЕВОЙ ДИАГНОСТИКИ</a:t>
            </a:r>
          </a:p>
        </p:txBody>
      </p:sp>
      <p:grpSp>
        <p:nvGrpSpPr>
          <p:cNvPr id="932" name="Группа 39"/>
          <p:cNvGrpSpPr/>
          <p:nvPr/>
        </p:nvGrpSpPr>
        <p:grpSpPr>
          <a:xfrm>
            <a:off x="629745" y="2491852"/>
            <a:ext cx="8289489" cy="2085687"/>
            <a:chOff x="0" y="0"/>
            <a:chExt cx="8289488" cy="2085685"/>
          </a:xfrm>
        </p:grpSpPr>
        <p:sp>
          <p:nvSpPr>
            <p:cNvPr id="924" name="Прямоугольник 8"/>
            <p:cNvSpPr txBox="1"/>
            <p:nvPr/>
          </p:nvSpPr>
          <p:spPr>
            <a:xfrm>
              <a:off x="940665" y="0"/>
              <a:ext cx="4936378" cy="20856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ЛУЧЕВЫЕ МЕТОДЫ </a:t>
              </a:r>
              <a:br/>
              <a:r>
                <a:rPr b="1">
                  <a:solidFill>
                    <a:srgbClr val="F8A815"/>
                  </a:solidFill>
                </a:rPr>
                <a:t>НЕ ЯВЛЯЮТСЯ ОСНОВНЫМИ </a:t>
              </a:r>
              <a:br>
                <a:rPr b="1">
                  <a:solidFill>
                    <a:srgbClr val="F8A815"/>
                  </a:solidFill>
                </a:rPr>
              </a:br>
              <a:r>
                <a:t>В ДИАГНОСТИКЕ COVID-19,</a:t>
              </a:r>
            </a:p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однако позволяют:</a:t>
              </a:r>
            </a:p>
            <a:p>
              <a:pPr marL="285750" indent="-285750">
                <a:buSzPct val="100000"/>
                <a:buFont typeface="Arial"/>
                <a:buChar char="•"/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осуществлять сортировку пациентов,</a:t>
              </a:r>
            </a:p>
            <a:p>
              <a:pPr marL="285750" indent="-285750">
                <a:buSzPct val="100000"/>
                <a:buFont typeface="Arial"/>
                <a:buChar char="•"/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 выявлять осложнения,</a:t>
              </a:r>
            </a:p>
            <a:p>
              <a:pPr marL="285750" indent="-285750">
                <a:buSzPct val="100000"/>
                <a:buFont typeface="Arial"/>
                <a:buChar char="•"/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оценивать динамику</a:t>
              </a:r>
            </a:p>
          </p:txBody>
        </p:sp>
        <p:sp>
          <p:nvSpPr>
            <p:cNvPr id="925" name="Straight Arrow Connector 18"/>
            <p:cNvSpPr/>
            <p:nvPr/>
          </p:nvSpPr>
          <p:spPr>
            <a:xfrm>
              <a:off x="4092404" y="461664"/>
              <a:ext cx="817981" cy="2"/>
            </a:xfrm>
            <a:prstGeom prst="line">
              <a:avLst/>
            </a:prstGeom>
            <a:noFill/>
            <a:ln w="28575" cap="flat">
              <a:solidFill>
                <a:srgbClr val="9A9A9A"/>
              </a:solidFill>
              <a:prstDash val="sysDot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930" name="Группа 20"/>
            <p:cNvGrpSpPr/>
            <p:nvPr/>
          </p:nvGrpSpPr>
          <p:grpSpPr>
            <a:xfrm>
              <a:off x="5180771" y="118009"/>
              <a:ext cx="3108718" cy="687316"/>
              <a:chOff x="20534" y="0"/>
              <a:chExt cx="3108717" cy="687315"/>
            </a:xfrm>
          </p:grpSpPr>
          <p:sp>
            <p:nvSpPr>
              <p:cNvPr id="926" name="Равнобедренный треугольник 14"/>
              <p:cNvSpPr/>
              <p:nvPr/>
            </p:nvSpPr>
            <p:spPr>
              <a:xfrm>
                <a:off x="20534" y="0"/>
                <a:ext cx="265473" cy="282219"/>
              </a:xfrm>
              <a:prstGeom prst="triangle">
                <a:avLst/>
              </a:prstGeom>
              <a:solidFill>
                <a:srgbClr val="00AB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27" name="TextBox 16"/>
              <p:cNvSpPr txBox="1"/>
              <p:nvPr/>
            </p:nvSpPr>
            <p:spPr>
              <a:xfrm>
                <a:off x="293072" y="5216"/>
                <a:ext cx="2836180" cy="2416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Высокая чувствительность</a:t>
                </a:r>
              </a:p>
            </p:txBody>
          </p:sp>
          <p:sp>
            <p:nvSpPr>
              <p:cNvPr id="928" name="Равнобедренный треугольник 15"/>
              <p:cNvSpPr/>
              <p:nvPr/>
            </p:nvSpPr>
            <p:spPr>
              <a:xfrm rot="10800000" flipH="1">
                <a:off x="20534" y="405095"/>
                <a:ext cx="265473" cy="282221"/>
              </a:xfrm>
              <a:prstGeom prst="triangle">
                <a:avLst/>
              </a:prstGeom>
              <a:solidFill>
                <a:srgbClr val="B60E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29" name="TextBox 17"/>
              <p:cNvSpPr txBox="1"/>
              <p:nvPr/>
            </p:nvSpPr>
            <p:spPr>
              <a:xfrm>
                <a:off x="293072" y="405095"/>
                <a:ext cx="2836180" cy="241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Низкая специфичность</a:t>
                </a:r>
              </a:p>
            </p:txBody>
          </p:sp>
        </p:grpSp>
        <p:pic>
          <p:nvPicPr>
            <p:cNvPr id="931" name="Рисунок 31" descr="Рисунок 3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2971"/>
              <a:ext cx="816984" cy="817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3" name="TextBox 33"/>
          <p:cNvSpPr txBox="1"/>
          <p:nvPr/>
        </p:nvSpPr>
        <p:spPr>
          <a:xfrm>
            <a:off x="4774217" y="909001"/>
            <a:ext cx="4099296" cy="1120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spcBef>
                <a:spcPts val="800"/>
              </a:spcBef>
              <a:buSzPct val="100000"/>
              <a:buFont typeface="Arial"/>
              <a:buChar char="•"/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РЕНТГЕНОГРАФИЯ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SzPct val="100000"/>
              <a:buFont typeface="Arial"/>
              <a:buChar char="•"/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КОМПЬЮТЕРНАЯ ТОМОГРАФИЯ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SzPct val="100000"/>
              <a:buFont typeface="Arial"/>
              <a:buChar char="•"/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УЛЬТРАЗВУКОВОЕ ИССЛЕДОВАНИЕ</a:t>
            </a:r>
          </a:p>
        </p:txBody>
      </p:sp>
      <p:sp>
        <p:nvSpPr>
          <p:cNvPr id="934" name="TextBox 36"/>
          <p:cNvSpPr txBox="1"/>
          <p:nvPr/>
        </p:nvSpPr>
        <p:spPr>
          <a:xfrm>
            <a:off x="726791" y="1057761"/>
            <a:ext cx="3666140" cy="85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Лучевые методы исследований, применяемые для диагностики COVID-19</a:t>
            </a:r>
          </a:p>
        </p:txBody>
      </p:sp>
      <p:sp>
        <p:nvSpPr>
          <p:cNvPr id="935" name="Правая фигурная скобка 38"/>
          <p:cNvSpPr/>
          <p:nvPr/>
        </p:nvSpPr>
        <p:spPr>
          <a:xfrm rot="5400000">
            <a:off x="4432858" y="-2066958"/>
            <a:ext cx="636612" cy="8336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277"/>
                  <a:pt x="10800" y="619"/>
                </a:cubicBezTo>
                <a:lnTo>
                  <a:pt x="10800" y="17121"/>
                </a:lnTo>
                <a:cubicBezTo>
                  <a:pt x="10800" y="17463"/>
                  <a:pt x="15635" y="17740"/>
                  <a:pt x="21600" y="17740"/>
                </a:cubicBezTo>
                <a:cubicBezTo>
                  <a:pt x="15635" y="17740"/>
                  <a:pt x="10800" y="18017"/>
                  <a:pt x="10800" y="18359"/>
                </a:cubicBezTo>
                <a:lnTo>
                  <a:pt x="10800" y="20981"/>
                </a:lnTo>
                <a:cubicBezTo>
                  <a:pt x="10800" y="21323"/>
                  <a:pt x="5965" y="21600"/>
                  <a:pt x="0" y="21600"/>
                </a:cubicBezTo>
              </a:path>
            </a:pathLst>
          </a:custGeom>
          <a:ln w="28575">
            <a:solidFill>
              <a:srgbClr val="F8A815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grpSp>
        <p:nvGrpSpPr>
          <p:cNvPr id="943" name="Группа 40"/>
          <p:cNvGrpSpPr/>
          <p:nvPr/>
        </p:nvGrpSpPr>
        <p:grpSpPr>
          <a:xfrm>
            <a:off x="645786" y="4882515"/>
            <a:ext cx="9959473" cy="928449"/>
            <a:chOff x="0" y="0"/>
            <a:chExt cx="9959471" cy="928447"/>
          </a:xfrm>
        </p:grpSpPr>
        <p:sp>
          <p:nvSpPr>
            <p:cNvPr id="936" name="TextBox 21"/>
            <p:cNvSpPr txBox="1"/>
            <p:nvPr/>
          </p:nvSpPr>
          <p:spPr>
            <a:xfrm>
              <a:off x="924625" y="-1"/>
              <a:ext cx="3754155" cy="9172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>
                  <a:solidFill>
                    <a:srgbClr val="00AB8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ПЦР С ОБРАТНОЙ ТРАНСКРИПЦИЕЙ </a:t>
              </a:r>
              <a:r>
                <a:rPr b="0">
                  <a:solidFill>
                    <a:srgbClr val="575757"/>
                  </a:solidFill>
                </a:rPr>
                <a:t>ЕДИНСТВЕННЫЙ СПЕЦИФИЧЕСКИЙ МЕТОД ДИАГНОСТИКИ</a:t>
              </a:r>
            </a:p>
          </p:txBody>
        </p:sp>
        <p:grpSp>
          <p:nvGrpSpPr>
            <p:cNvPr id="940" name="Группа 27"/>
            <p:cNvGrpSpPr/>
            <p:nvPr/>
          </p:nvGrpSpPr>
          <p:grpSpPr>
            <a:xfrm>
              <a:off x="-1" y="65663"/>
              <a:ext cx="792005" cy="792005"/>
              <a:chOff x="-1" y="-1"/>
              <a:chExt cx="792004" cy="792004"/>
            </a:xfrm>
          </p:grpSpPr>
          <p:sp>
            <p:nvSpPr>
              <p:cNvPr id="937" name="Oval 23"/>
              <p:cNvSpPr/>
              <p:nvPr/>
            </p:nvSpPr>
            <p:spPr>
              <a:xfrm>
                <a:off x="35283" y="35283"/>
                <a:ext cx="721436" cy="721437"/>
              </a:xfrm>
              <a:prstGeom prst="ellipse">
                <a:avLst/>
              </a:prstGeom>
              <a:solidFill>
                <a:srgbClr val="00AB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38" name="Freeform 76"/>
              <p:cNvSpPr/>
              <p:nvPr/>
            </p:nvSpPr>
            <p:spPr>
              <a:xfrm>
                <a:off x="173208" y="243507"/>
                <a:ext cx="445586" cy="304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60"/>
                      <a:pt x="21355" y="0"/>
                      <a:pt x="21109" y="0"/>
                    </a:cubicBezTo>
                    <a:cubicBezTo>
                      <a:pt x="20986" y="0"/>
                      <a:pt x="20864" y="0"/>
                      <a:pt x="20741" y="180"/>
                    </a:cubicBezTo>
                    <a:cubicBezTo>
                      <a:pt x="20741" y="180"/>
                      <a:pt x="20741" y="180"/>
                      <a:pt x="20741" y="180"/>
                    </a:cubicBezTo>
                    <a:cubicBezTo>
                      <a:pt x="7855" y="19800"/>
                      <a:pt x="7855" y="19800"/>
                      <a:pt x="7855" y="19800"/>
                    </a:cubicBezTo>
                    <a:cubicBezTo>
                      <a:pt x="859" y="9540"/>
                      <a:pt x="859" y="9540"/>
                      <a:pt x="859" y="9540"/>
                    </a:cubicBezTo>
                    <a:cubicBezTo>
                      <a:pt x="736" y="9360"/>
                      <a:pt x="614" y="9360"/>
                      <a:pt x="491" y="9360"/>
                    </a:cubicBezTo>
                    <a:cubicBezTo>
                      <a:pt x="245" y="9360"/>
                      <a:pt x="0" y="9720"/>
                      <a:pt x="0" y="10080"/>
                    </a:cubicBezTo>
                    <a:cubicBezTo>
                      <a:pt x="0" y="10260"/>
                      <a:pt x="0" y="10440"/>
                      <a:pt x="123" y="10620"/>
                    </a:cubicBezTo>
                    <a:cubicBezTo>
                      <a:pt x="7486" y="21420"/>
                      <a:pt x="7486" y="21420"/>
                      <a:pt x="7486" y="21420"/>
                    </a:cubicBezTo>
                    <a:cubicBezTo>
                      <a:pt x="7609" y="21600"/>
                      <a:pt x="7732" y="21600"/>
                      <a:pt x="7855" y="21600"/>
                    </a:cubicBezTo>
                    <a:cubicBezTo>
                      <a:pt x="7977" y="21600"/>
                      <a:pt x="8100" y="21600"/>
                      <a:pt x="8223" y="21420"/>
                    </a:cubicBezTo>
                    <a:cubicBezTo>
                      <a:pt x="8223" y="21420"/>
                      <a:pt x="8223" y="21420"/>
                      <a:pt x="8223" y="21420"/>
                    </a:cubicBezTo>
                    <a:cubicBezTo>
                      <a:pt x="21477" y="1260"/>
                      <a:pt x="21477" y="1260"/>
                      <a:pt x="21477" y="1260"/>
                    </a:cubicBezTo>
                    <a:cubicBezTo>
                      <a:pt x="21477" y="1260"/>
                      <a:pt x="21477" y="1260"/>
                      <a:pt x="21477" y="1260"/>
                    </a:cubicBezTo>
                    <a:cubicBezTo>
                      <a:pt x="21600" y="1080"/>
                      <a:pt x="21600" y="900"/>
                      <a:pt x="21600" y="720"/>
                    </a:cubicBezTo>
                  </a:path>
                </a:pathLst>
              </a:custGeom>
              <a:solidFill>
                <a:srgbClr val="575757"/>
              </a:solidFill>
              <a:ln w="762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609448">
                  <a:defRPr sz="3600">
                    <a:solidFill>
                      <a:srgbClr val="898989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939" name="Овал 25"/>
              <p:cNvSpPr/>
              <p:nvPr/>
            </p:nvSpPr>
            <p:spPr>
              <a:xfrm>
                <a:off x="-2" y="-2"/>
                <a:ext cx="792005" cy="792005"/>
              </a:xfrm>
              <a:prstGeom prst="ellipse">
                <a:avLst/>
              </a:prstGeom>
              <a:noFill/>
              <a:ln w="28575" cap="flat">
                <a:solidFill>
                  <a:srgbClr val="00AB8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941" name="Straight Arrow Connector 18"/>
            <p:cNvSpPr/>
            <p:nvPr/>
          </p:nvSpPr>
          <p:spPr>
            <a:xfrm>
              <a:off x="4799913" y="461664"/>
              <a:ext cx="817981" cy="2"/>
            </a:xfrm>
            <a:prstGeom prst="line">
              <a:avLst/>
            </a:prstGeom>
            <a:noFill/>
            <a:ln w="28575" cap="flat">
              <a:solidFill>
                <a:srgbClr val="9A9A9A"/>
              </a:solidFill>
              <a:prstDash val="sysDot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42" name="TextBox 29"/>
            <p:cNvSpPr txBox="1"/>
            <p:nvPr/>
          </p:nvSpPr>
          <p:spPr>
            <a:xfrm>
              <a:off x="5952438" y="-1"/>
              <a:ext cx="4007033" cy="928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Результаты РГ-исследований указывают на вирусную пневмонию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® </a:t>
              </a:r>
              <a:r>
                <a:rPr b="1"/>
                <a:t>необходима верификация ОТ-ПЦР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192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8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31" y="6466659"/>
            <a:ext cx="284369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61</a:t>
            </a:fld>
            <a:endParaRPr/>
          </a:p>
        </p:txBody>
      </p:sp>
      <p:sp>
        <p:nvSpPr>
          <p:cNvPr id="987" name="Заголовок 3"/>
          <p:cNvSpPr txBox="1">
            <a:spLocks noGrp="1"/>
          </p:cNvSpPr>
          <p:nvPr>
            <p:ph type="title"/>
          </p:nvPr>
        </p:nvSpPr>
        <p:spPr>
          <a:xfrm>
            <a:off x="636847" y="0"/>
            <a:ext cx="9838995" cy="8752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ПРИМЕНИМОСТЬ РАЗЛИЧНЫХ МЕТОДОВ ЛУЧЕВОЙ ДИАГНОСТИКИ</a:t>
            </a:r>
          </a:p>
        </p:txBody>
      </p:sp>
      <p:graphicFrame>
        <p:nvGraphicFramePr>
          <p:cNvPr id="988" name="Таблица 6"/>
          <p:cNvGraphicFramePr/>
          <p:nvPr/>
        </p:nvGraphicFramePr>
        <p:xfrm>
          <a:off x="636846" y="1264934"/>
          <a:ext cx="10592161" cy="3609839"/>
        </p:xfrm>
        <a:graphic>
          <a:graphicData uri="http://schemas.openxmlformats.org/drawingml/2006/table">
            <a:tbl>
              <a:tblPr/>
              <a:tblGrid>
                <a:gridCol w="2363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3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9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5839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МЕТОД ЛУЧЕВОЙ ДИАГНОСТИКИ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СКРИНИНГ В АМБУЛАТОРНЫХ УСЛОВИЯХ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CОРТИРОВКА БОЛЬНЫХ С ПОДОЗРЕНИЕМ НА COVID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ДИАГНОСТИКА В СТАЦИОНАРНЫХ УСЛОВИЯХ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ОЦЕНКА ДИНАМИКИ В СТАЦИОНАРНЫХ УСЛОВИЯХ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Рентгенография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 b="1"/>
                      </a:pPr>
                      <a:r>
                        <a:t>+**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Компьютерная томография в высоком разрешении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 b="1"/>
                      </a:pPr>
                      <a:r>
                        <a:t>-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Ультразвуковое исследование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 b="1"/>
                      </a:pPr>
                      <a:r>
                        <a:t>+**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89" name="Прямоугольник 7"/>
          <p:cNvSpPr txBox="1"/>
          <p:nvPr/>
        </p:nvSpPr>
        <p:spPr>
          <a:xfrm>
            <a:off x="734820" y="5573064"/>
            <a:ext cx="7033225" cy="96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i="1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*-  применение КТ для скрининга в амбулаторных условиях повышает риски создания искусственных эпид.очагов</a:t>
            </a:r>
          </a:p>
          <a:p>
            <a:pPr>
              <a:defRPr sz="1400" i="1">
                <a:latin typeface="+mn-lt"/>
                <a:ea typeface="+mn-ea"/>
                <a:cs typeface="+mn-cs"/>
                <a:sym typeface="Calibri"/>
              </a:defRPr>
            </a:pPr>
            <a:r>
              <a:t>**- у нетранспортабельных пациентов, в отделениях интенсивной терапии и реанимации</a:t>
            </a:r>
          </a:p>
        </p:txBody>
      </p:sp>
    </p:spTree>
    <p:extLst>
      <p:ext uri="{BB962C8B-B14F-4D97-AF65-F5344CB8AC3E}">
        <p14:creationId xmlns:p14="http://schemas.microsoft.com/office/powerpoint/2010/main" val="1608944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92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31" y="6466659"/>
            <a:ext cx="284369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62</a:t>
            </a:fld>
            <a:endParaRPr/>
          </a:p>
        </p:txBody>
      </p:sp>
      <p:sp>
        <p:nvSpPr>
          <p:cNvPr id="99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ПРИНЦИПЫ ВЫБОРА ЛУЧЕВЫХ МЕТОДОВ ИССЛЕДОВАНИЙ</a:t>
            </a:r>
          </a:p>
        </p:txBody>
      </p:sp>
      <p:sp>
        <p:nvSpPr>
          <p:cNvPr id="994" name="Прямоугольник 6"/>
          <p:cNvSpPr/>
          <p:nvPr/>
        </p:nvSpPr>
        <p:spPr>
          <a:xfrm>
            <a:off x="636847" y="1304457"/>
            <a:ext cx="4011355" cy="2099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1.</a:t>
            </a:r>
            <a:r>
              <a:rPr sz="1800"/>
              <a:t> </a:t>
            </a:r>
            <a:r>
              <a:rPr sz="2000"/>
              <a:t>СИМПТОМЫ И КЛИНИЧЕСКИЕ ПРИЗНАКИ ОРВИ ОТСУТСТВУЮТ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(даже на фоне релевантных анамнестических данных)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Применение лучевых исследований </a:t>
            </a:r>
            <a:r>
              <a:rPr sz="2000" b="1"/>
              <a:t>не показано</a:t>
            </a:r>
          </a:p>
        </p:txBody>
      </p:sp>
      <p:sp>
        <p:nvSpPr>
          <p:cNvPr id="995" name="Прямоугольник 7"/>
          <p:cNvSpPr/>
          <p:nvPr/>
        </p:nvSpPr>
        <p:spPr>
          <a:xfrm>
            <a:off x="5843492" y="1304457"/>
            <a:ext cx="4966023" cy="15116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2.</a:t>
            </a:r>
            <a:r>
              <a:rPr sz="2000"/>
              <a:t> СИМПТОМЫ И КЛИНИЧЕСКИЕ ПРИЗНАКИ ОРВИ ЕСТЬ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Рекомендуется выполнение </a:t>
            </a:r>
            <a:br/>
            <a:r>
              <a:rPr sz="2000" b="1"/>
              <a:t>рентгенографии ОГК</a:t>
            </a:r>
          </a:p>
        </p:txBody>
      </p:sp>
      <p:sp>
        <p:nvSpPr>
          <p:cNvPr id="996" name="Прямоугольник 8"/>
          <p:cNvSpPr/>
          <p:nvPr/>
        </p:nvSpPr>
        <p:spPr>
          <a:xfrm>
            <a:off x="636847" y="4034937"/>
            <a:ext cx="4011355" cy="21910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3.</a:t>
            </a:r>
            <a:r>
              <a:rPr sz="2000"/>
              <a:t> СИМПТОМЫ И КЛИНИЧЕСКИЕ ПРИЗНАКИ ОРВИ ЕСТЬ, ИМЕЕТСЯ ПОДОЗРЕНИЕ НА COVID-19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(в том числе на основе </a:t>
            </a:r>
            <a:br/>
            <a:r>
              <a:t>анамнестических данных)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Рекомендуется выполнение </a:t>
            </a:r>
            <a:r>
              <a:rPr sz="2000" b="1"/>
              <a:t>компьютерной томографии ОГК</a:t>
            </a:r>
          </a:p>
        </p:txBody>
      </p:sp>
      <p:sp>
        <p:nvSpPr>
          <p:cNvPr id="997" name="Прямоугольник 9"/>
          <p:cNvSpPr/>
          <p:nvPr/>
        </p:nvSpPr>
        <p:spPr>
          <a:xfrm>
            <a:off x="5843492" y="4034937"/>
            <a:ext cx="4966023" cy="22048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rgbClr val="F2F2F2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defRPr sz="4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4.</a:t>
            </a:r>
            <a:r>
              <a:rPr sz="2000"/>
              <a:t> ОЦЕНКА ДИНАМИКИ ВЕРИФИЦИРОВАННОЙ ВИРУСНОЙ ПНЕВМОНИИ, ВЫЗВАННОЙ COVID-19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Компьютерная томография ОГК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Рентгенография ОГК </a:t>
            </a:r>
            <a:r>
              <a:rPr sz="1800" b="0"/>
              <a:t>и/или</a:t>
            </a:r>
            <a:r>
              <a:rPr b="0"/>
              <a:t> </a:t>
            </a:r>
            <a:r>
              <a:t>ультразвуковое исследование ОГК </a:t>
            </a:r>
            <a:r>
              <a:rPr sz="1800" b="0"/>
              <a:t>(доп. метод) </a:t>
            </a:r>
            <a:br>
              <a:rPr sz="1800" b="0"/>
            </a:br>
            <a:r>
              <a:rPr sz="1800" b="0"/>
              <a:t>у пациентов в реанимации</a:t>
            </a:r>
          </a:p>
        </p:txBody>
      </p:sp>
    </p:spTree>
    <p:extLst>
      <p:ext uri="{BB962C8B-B14F-4D97-AF65-F5344CB8AC3E}">
        <p14:creationId xmlns:p14="http://schemas.microsoft.com/office/powerpoint/2010/main" val="4179266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A653C6-3B9F-4AA6-A5BB-821CAF6B629C}"/>
              </a:ext>
            </a:extLst>
          </p:cNvPr>
          <p:cNvSpPr/>
          <p:nvPr/>
        </p:nvSpPr>
        <p:spPr>
          <a:xfrm>
            <a:off x="600891" y="1052736"/>
            <a:ext cx="1124712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Ограниченные возможности в выявлении интерстициальных изменений, особенно в ранние сроки заболевания.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позволяет уверенно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выявлять тяжелые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пневмоний и отек легких различной природы, которые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требуют госпитализации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направления в ОРИТ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 не менее, заподозрить признаки острой интерстициальной пневмонии – локальное и диффузное «матовое стекло» 	 рекомендовать КТ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характеру изменений попытается определить альвеолярный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бронхиолярный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 изменений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бронхиолит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(разная тактика в лечении)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присоединение РДС – белое легкого, ватное легкое, снежная буря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Заподозрить присоединение ТЭЛА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ангиопульмонография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исход заболевания – выздоровление, ИФА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констриктивный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бронхиолит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298F0F3C-729A-4B8F-9E91-F0F9A910FF60}"/>
              </a:ext>
            </a:extLst>
          </p:cNvPr>
          <p:cNvSpPr/>
          <p:nvPr/>
        </p:nvSpPr>
        <p:spPr>
          <a:xfrm>
            <a:off x="6960096" y="2780928"/>
            <a:ext cx="64807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Нижний колонтитул 8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54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64</a:t>
            </a:fld>
            <a:endParaRPr/>
          </a:p>
        </p:txBody>
      </p:sp>
      <p:sp>
        <p:nvSpPr>
          <p:cNvPr id="1055" name="Заголовок 1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554286" cy="875284"/>
          </a:xfrm>
          <a:prstGeom prst="rect">
            <a:avLst/>
          </a:prstGeom>
        </p:spPr>
        <p:txBody>
          <a:bodyPr/>
          <a:lstStyle/>
          <a:p>
            <a:r>
              <a:t>ПРОВЕДЕНИЕ РГ-ИССЛЕДОВАНИЙ НА ПЕРЕДВИЖНОМ АППАРАТЕ</a:t>
            </a:r>
          </a:p>
        </p:txBody>
      </p:sp>
      <p:sp>
        <p:nvSpPr>
          <p:cNvPr id="1056" name="Прямоугольник 1"/>
          <p:cNvSpPr txBox="1"/>
          <p:nvPr/>
        </p:nvSpPr>
        <p:spPr>
          <a:xfrm>
            <a:off x="6516002" y="1170605"/>
            <a:ext cx="5404308" cy="315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16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Радиационная безопасность: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При проведении рентгенологических исследований в ОРИТ одномоментно может обследоваться только один пациент.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При рентгенологическом исследовании обязательно проводится экранирование области таза, щитовидной железы, глаз и других частей тела, если они не подлежат исследованию, такие как защитный фартук, воротник, пелерину или какие-либо специальные средства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Кроме индивидуальных средств защиты должны быть использованы передвижные - ширмы и экраны, которые также используются для защиты персонала и других пациентов  от рентгеновского излучения.</a:t>
            </a:r>
          </a:p>
        </p:txBody>
      </p:sp>
      <p:pic>
        <p:nvPicPr>
          <p:cNvPr id="1057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907" y="3446152"/>
            <a:ext cx="3347285" cy="3347285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Прямоугольник 4"/>
          <p:cNvSpPr txBox="1"/>
          <p:nvPr/>
        </p:nvSpPr>
        <p:spPr>
          <a:xfrm>
            <a:off x="709606" y="1170605"/>
            <a:ext cx="5219806" cy="230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Технологии проведения исследований </a:t>
            </a:r>
            <a:r>
              <a:rPr b="1">
                <a:solidFill>
                  <a:schemeClr val="accent1"/>
                </a:solidFill>
              </a:rPr>
              <a:t>не отличается от стационарного оборудования</a:t>
            </a:r>
            <a:r>
              <a:t> и включают в себя:</a:t>
            </a: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Позиционирование пациента на область исследования </a:t>
            </a:r>
            <a:br/>
            <a:r>
              <a:t>согласно диагностической задаче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Соблюдение оптимальных физико-технических режимов исследования </a:t>
            </a:r>
            <a:br/>
            <a:r>
              <a:t>(фокусного расстояния и нужных показателей напряжения в Rg-трубке)</a:t>
            </a:r>
          </a:p>
          <a:p>
            <a:pPr marL="285750" indent="-285750">
              <a:lnSpc>
                <a:spcPct val="80000"/>
              </a:lnSpc>
              <a:spcBef>
                <a:spcPts val="800"/>
              </a:spcBef>
              <a:buSzPct val="100000"/>
              <a:buFont typeface="Arial"/>
              <a:buChar char="•"/>
              <a:defRPr sz="1600">
                <a:solidFill>
                  <a:srgbClr val="4F4F4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Применение средств индивидуальной защиты</a:t>
            </a:r>
          </a:p>
        </p:txBody>
      </p:sp>
      <p:sp>
        <p:nvSpPr>
          <p:cNvPr id="1059" name="Прямоугольник 7"/>
          <p:cNvSpPr txBox="1"/>
          <p:nvPr/>
        </p:nvSpPr>
        <p:spPr>
          <a:xfrm>
            <a:off x="3887522" y="4898069"/>
            <a:ext cx="6257894" cy="135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4F4F4F"/>
                </a:solidFill>
                <a:latin typeface="&amp;quot"/>
                <a:ea typeface="&amp;quot"/>
                <a:cs typeface="&amp;quot"/>
                <a:sym typeface="&amp;quot"/>
              </a:defRPr>
            </a:pPr>
            <a:r>
              <a:t>Учреждения могут рассмотреть возможность размещения портативных рентгенографических устройств, когда РГ показано с медицинской точки зрения. 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4F4F4F"/>
                </a:solidFill>
                <a:latin typeface="&amp;quot"/>
                <a:ea typeface="&amp;quot"/>
                <a:cs typeface="&amp;quot"/>
                <a:sym typeface="&amp;quot"/>
              </a:defRPr>
            </a:pPr>
            <a:r>
              <a:t>Поверхности этих машин можно легко чистить, избегая необходимости приводить пациентов в рентгенологические кабинеты </a:t>
            </a:r>
          </a:p>
        </p:txBody>
      </p:sp>
    </p:spTree>
    <p:extLst>
      <p:ext uri="{BB962C8B-B14F-4D97-AF65-F5344CB8AC3E}">
        <p14:creationId xmlns:p14="http://schemas.microsoft.com/office/powerpoint/2010/main" val="2460837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31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65</a:t>
            </a:fld>
            <a:endParaRPr/>
          </a:p>
        </p:txBody>
      </p:sp>
      <p:sp>
        <p:nvSpPr>
          <p:cNvPr id="1132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ЭФФЕКТИВНОСТЬ КТ ИССЛЕДОВАНИЙ</a:t>
            </a:r>
          </a:p>
        </p:txBody>
      </p:sp>
      <p:sp>
        <p:nvSpPr>
          <p:cNvPr id="1133" name="Прямоугольник 5"/>
          <p:cNvSpPr txBox="1"/>
          <p:nvPr/>
        </p:nvSpPr>
        <p:spPr>
          <a:xfrm>
            <a:off x="682568" y="6125213"/>
            <a:ext cx="5590539" cy="601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defRPr i="1">
                <a:solidFill>
                  <a:srgbClr val="9A9A9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Sensitivity of Chest CT for COVID-19: Comparison to RT-PCR </a:t>
            </a:r>
            <a:br/>
            <a:r>
              <a:t>DOI: 10.1148/radiol.2020200432</a:t>
            </a:r>
          </a:p>
        </p:txBody>
      </p:sp>
      <p:sp>
        <p:nvSpPr>
          <p:cNvPr id="1134" name="TextBox 6"/>
          <p:cNvSpPr txBox="1"/>
          <p:nvPr/>
        </p:nvSpPr>
        <p:spPr>
          <a:xfrm>
            <a:off x="1872738" y="1154739"/>
            <a:ext cx="3987076" cy="110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Чувствительность КТ – </a:t>
            </a:r>
            <a:r>
              <a:rPr sz="3600" b="1">
                <a:solidFill>
                  <a:schemeClr val="accent1"/>
                </a:solidFill>
              </a:rPr>
              <a:t>98%</a:t>
            </a:r>
            <a:endParaRPr b="1">
              <a:solidFill>
                <a:schemeClr val="accent1"/>
              </a:solidFill>
            </a:endParaRPr>
          </a:p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Чувствительность РТ-ПЦР – </a:t>
            </a:r>
            <a:r>
              <a:rPr sz="3600" b="1">
                <a:solidFill>
                  <a:schemeClr val="accent2"/>
                </a:solidFill>
              </a:rPr>
              <a:t>71%</a:t>
            </a:r>
          </a:p>
        </p:txBody>
      </p:sp>
      <p:sp>
        <p:nvSpPr>
          <p:cNvPr id="1135" name="TextBox 7"/>
          <p:cNvSpPr txBox="1"/>
          <p:nvPr/>
        </p:nvSpPr>
        <p:spPr>
          <a:xfrm>
            <a:off x="6233266" y="1203406"/>
            <a:ext cx="4853473" cy="2392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ВОЗМОЖНЫЕ ПРИЧИНЫ НИЗКОЙ ЧУВСТВИТЕЛЬНОСТИ РТ-ПЦР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Недостаточная эффективность методики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Различия в частоте обнаружения оборудования и реактивов разных производителей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Низкая вирусная нагрузка пациента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Неправильный клинический отбор проб</a:t>
            </a:r>
          </a:p>
        </p:txBody>
      </p:sp>
      <p:sp>
        <p:nvSpPr>
          <p:cNvPr id="1136" name="Правая фигурная скобка 8"/>
          <p:cNvSpPr/>
          <p:nvPr/>
        </p:nvSpPr>
        <p:spPr>
          <a:xfrm rot="5400000">
            <a:off x="6240252" y="-721371"/>
            <a:ext cx="478974" cy="9052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246"/>
                  <a:pt x="10800" y="550"/>
                </a:cubicBezTo>
                <a:lnTo>
                  <a:pt x="10800" y="10250"/>
                </a:lnTo>
                <a:cubicBezTo>
                  <a:pt x="10800" y="10554"/>
                  <a:pt x="15635" y="10800"/>
                  <a:pt x="21600" y="10800"/>
                </a:cubicBezTo>
                <a:cubicBezTo>
                  <a:pt x="15635" y="10800"/>
                  <a:pt x="10800" y="11046"/>
                  <a:pt x="10800" y="11350"/>
                </a:cubicBezTo>
                <a:lnTo>
                  <a:pt x="10800" y="21050"/>
                </a:lnTo>
                <a:cubicBezTo>
                  <a:pt x="10800" y="21354"/>
                  <a:pt x="5965" y="21600"/>
                  <a:pt x="0" y="21600"/>
                </a:cubicBezTo>
              </a:path>
            </a:pathLst>
          </a:custGeom>
          <a:ln w="6350">
            <a:solidFill>
              <a:srgbClr val="A6A6A6"/>
            </a:solidFill>
            <a:prstDash val="sys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37" name="TextBox 9"/>
          <p:cNvSpPr txBox="1"/>
          <p:nvPr/>
        </p:nvSpPr>
        <p:spPr>
          <a:xfrm>
            <a:off x="3621265" y="4161051"/>
            <a:ext cx="5716947" cy="13081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52400" dir="27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КТ грудной клетки </a:t>
            </a:r>
            <a:r>
              <a:rPr b="1"/>
              <a:t>возможно использовать </a:t>
            </a:r>
            <a:r>
              <a:t>для скрининга COVID-19 у пациентов с клиническими и эпидемиологическими особенностями, характерных для инфекции COVID-19, в особенности при отрицательном РТ-ПЦР</a:t>
            </a:r>
          </a:p>
        </p:txBody>
      </p:sp>
    </p:spTree>
    <p:extLst>
      <p:ext uri="{BB962C8B-B14F-4D97-AF65-F5344CB8AC3E}">
        <p14:creationId xmlns:p14="http://schemas.microsoft.com/office/powerpoint/2010/main" val="4024494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69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66</a:t>
            </a:fld>
            <a:endParaRPr/>
          </a:p>
        </p:txBody>
      </p:sp>
      <p:sp>
        <p:nvSpPr>
          <p:cNvPr id="1070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ДИНАМИКА COVID-19 ПО РЕНТГЕНОГРАФИИ</a:t>
            </a:r>
          </a:p>
        </p:txBody>
      </p:sp>
      <p:grpSp>
        <p:nvGrpSpPr>
          <p:cNvPr id="1079" name="Группа 1"/>
          <p:cNvGrpSpPr/>
          <p:nvPr/>
        </p:nvGrpSpPr>
        <p:grpSpPr>
          <a:xfrm>
            <a:off x="1763680" y="1052428"/>
            <a:ext cx="8678155" cy="5392284"/>
            <a:chOff x="0" y="0"/>
            <a:chExt cx="8678154" cy="5392282"/>
          </a:xfrm>
        </p:grpSpPr>
        <p:pic>
          <p:nvPicPr>
            <p:cNvPr id="1071" name="Изображение 5" descr="Изображение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570856" cy="3636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2" name="Прямоугольник 6"/>
            <p:cNvSpPr txBox="1"/>
            <p:nvPr/>
          </p:nvSpPr>
          <p:spPr>
            <a:xfrm>
              <a:off x="2769996" y="3598695"/>
              <a:ext cx="2830877" cy="1793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Появление новых участков инфильтрации в средних отделах справа с преимущественной локализацией по периферии</a:t>
              </a:r>
            </a:p>
          </p:txBody>
        </p:sp>
        <p:sp>
          <p:nvSpPr>
            <p:cNvPr id="1073" name="Прямоугольник 7"/>
            <p:cNvSpPr txBox="1"/>
            <p:nvPr/>
          </p:nvSpPr>
          <p:spPr>
            <a:xfrm>
              <a:off x="80499" y="3598695"/>
              <a:ext cx="2479817" cy="62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Инфильтрация справа в нижних отделах</a:t>
              </a:r>
            </a:p>
          </p:txBody>
        </p:sp>
        <p:sp>
          <p:nvSpPr>
            <p:cNvPr id="1074" name="Прямоугольник 8"/>
            <p:cNvSpPr txBox="1"/>
            <p:nvPr/>
          </p:nvSpPr>
          <p:spPr>
            <a:xfrm>
              <a:off x="5704580" y="3580566"/>
              <a:ext cx="2973575" cy="1209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Положительная динамика повышение пневматизации легочной ткани в средних отделах.</a:t>
              </a:r>
            </a:p>
          </p:txBody>
        </p:sp>
        <p:sp>
          <p:nvSpPr>
            <p:cNvPr id="1075" name="Кольцо 9"/>
            <p:cNvSpPr/>
            <p:nvPr/>
          </p:nvSpPr>
          <p:spPr>
            <a:xfrm>
              <a:off x="0" y="1818318"/>
              <a:ext cx="1171351" cy="1153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" y="10800"/>
                  </a:moveTo>
                  <a:cubicBezTo>
                    <a:pt x="295" y="16599"/>
                    <a:pt x="4998" y="21300"/>
                    <a:pt x="10800" y="21300"/>
                  </a:cubicBezTo>
                  <a:cubicBezTo>
                    <a:pt x="16602" y="21300"/>
                    <a:pt x="21305" y="16599"/>
                    <a:pt x="21305" y="10800"/>
                  </a:cubicBezTo>
                  <a:cubicBezTo>
                    <a:pt x="21305" y="5001"/>
                    <a:pt x="16602" y="300"/>
                    <a:pt x="10800" y="300"/>
                  </a:cubicBezTo>
                  <a:cubicBezTo>
                    <a:pt x="4998" y="300"/>
                    <a:pt x="295" y="5001"/>
                    <a:pt x="295" y="10800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76" name="Прямая со стрелкой 10"/>
            <p:cNvSpPr/>
            <p:nvPr/>
          </p:nvSpPr>
          <p:spPr>
            <a:xfrm>
              <a:off x="2606035" y="916564"/>
              <a:ext cx="499966" cy="485682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77" name="Прямая со стрелкой 11"/>
            <p:cNvSpPr/>
            <p:nvPr/>
          </p:nvSpPr>
          <p:spPr>
            <a:xfrm flipV="1">
              <a:off x="2270343" y="2257525"/>
              <a:ext cx="671384" cy="689279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78" name="Кольцо 12"/>
            <p:cNvSpPr/>
            <p:nvPr/>
          </p:nvSpPr>
          <p:spPr>
            <a:xfrm>
              <a:off x="2571256" y="1119083"/>
              <a:ext cx="1614179" cy="174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0" y="10800"/>
                  </a:moveTo>
                  <a:cubicBezTo>
                    <a:pt x="300" y="16611"/>
                    <a:pt x="5001" y="21322"/>
                    <a:pt x="10800" y="21322"/>
                  </a:cubicBezTo>
                  <a:cubicBezTo>
                    <a:pt x="16599" y="21322"/>
                    <a:pt x="21300" y="16611"/>
                    <a:pt x="21300" y="10800"/>
                  </a:cubicBezTo>
                  <a:cubicBezTo>
                    <a:pt x="21300" y="4989"/>
                    <a:pt x="16599" y="278"/>
                    <a:pt x="10800" y="278"/>
                  </a:cubicBezTo>
                  <a:cubicBezTo>
                    <a:pt x="5001" y="278"/>
                    <a:pt x="300" y="4989"/>
                    <a:pt x="300" y="10800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080" name="TextBox 2"/>
          <p:cNvSpPr txBox="1"/>
          <p:nvPr/>
        </p:nvSpPr>
        <p:spPr>
          <a:xfrm>
            <a:off x="2768298" y="1113099"/>
            <a:ext cx="950891" cy="241649"/>
          </a:xfrm>
          <a:prstGeom prst="rect">
            <a:avLst/>
          </a:prstGeom>
          <a:solidFill>
            <a:srgbClr val="FFEEC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День 0</a:t>
            </a:r>
          </a:p>
        </p:txBody>
      </p:sp>
      <p:sp>
        <p:nvSpPr>
          <p:cNvPr id="1081" name="TextBox 15"/>
          <p:cNvSpPr txBox="1"/>
          <p:nvPr/>
        </p:nvSpPr>
        <p:spPr>
          <a:xfrm>
            <a:off x="5473668" y="1121675"/>
            <a:ext cx="950892" cy="241648"/>
          </a:xfrm>
          <a:prstGeom prst="rect">
            <a:avLst/>
          </a:prstGeom>
          <a:solidFill>
            <a:srgbClr val="FCD96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День 4</a:t>
            </a:r>
          </a:p>
        </p:txBody>
      </p:sp>
      <p:sp>
        <p:nvSpPr>
          <p:cNvPr id="1082" name="TextBox 16"/>
          <p:cNvSpPr txBox="1"/>
          <p:nvPr/>
        </p:nvSpPr>
        <p:spPr>
          <a:xfrm>
            <a:off x="8367721" y="1130250"/>
            <a:ext cx="950891" cy="241648"/>
          </a:xfrm>
          <a:prstGeom prst="rect">
            <a:avLst/>
          </a:prstGeom>
          <a:solidFill>
            <a:srgbClr val="BF931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День 7</a:t>
            </a:r>
          </a:p>
        </p:txBody>
      </p:sp>
    </p:spTree>
    <p:extLst>
      <p:ext uri="{BB962C8B-B14F-4D97-AF65-F5344CB8AC3E}">
        <p14:creationId xmlns:p14="http://schemas.microsoft.com/office/powerpoint/2010/main" val="1874687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4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67</a:t>
            </a:fld>
            <a:endParaRPr/>
          </a:p>
        </p:txBody>
      </p:sp>
      <p:sp>
        <p:nvSpPr>
          <p:cNvPr id="114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РГ-ПРОЯВЛЕНИЯ ВИРУСНОЙ ПНЕВМОНИИ ПРИ КТ</a:t>
            </a:r>
          </a:p>
        </p:txBody>
      </p:sp>
      <p:sp>
        <p:nvSpPr>
          <p:cNvPr id="1148" name="TextBox 5"/>
          <p:cNvSpPr txBox="1"/>
          <p:nvPr/>
        </p:nvSpPr>
        <p:spPr>
          <a:xfrm>
            <a:off x="1436949" y="1021154"/>
            <a:ext cx="4425008" cy="30493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01600" dir="2700000" rotWithShape="0">
              <a:schemeClr val="accent5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ОСНОВНЫЕ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Многочисленные уплотнения легочной ткани по типу «</a:t>
            </a:r>
            <a:r>
              <a:rPr b="1"/>
              <a:t>матового стекла</a:t>
            </a:r>
            <a:r>
              <a:t>» преимущественно округлой формы, различной протяженности с/без консолидации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Переферической, мультилобарной локализации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Поражение чаще носит двусторонний характер</a:t>
            </a:r>
          </a:p>
        </p:txBody>
      </p:sp>
      <p:sp>
        <p:nvSpPr>
          <p:cNvPr id="1149" name="TextBox 6"/>
          <p:cNvSpPr txBox="1"/>
          <p:nvPr/>
        </p:nvSpPr>
        <p:spPr>
          <a:xfrm>
            <a:off x="6096000" y="1021154"/>
            <a:ext cx="4425008" cy="19775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01600" dir="27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ДОПОЛНИТЕЛЬНЫЕ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Утолщение междолькового интерстиция по типу «булыжной мостовой»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Участки консолидации, периобулярные уплотнения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SzPct val="100000"/>
              <a:buAutoNum type="arabicPeriod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Симптом воздушной бронхограммы</a:t>
            </a:r>
          </a:p>
        </p:txBody>
      </p:sp>
      <p:sp>
        <p:nvSpPr>
          <p:cNvPr id="1150" name="TextBox 11"/>
          <p:cNvSpPr txBox="1"/>
          <p:nvPr/>
        </p:nvSpPr>
        <p:spPr>
          <a:xfrm rot="16200000">
            <a:off x="-581949" y="2297119"/>
            <a:ext cx="2944402" cy="392469"/>
          </a:xfrm>
          <a:prstGeom prst="rect">
            <a:avLst/>
          </a:prstGeom>
          <a:solidFill>
            <a:srgbClr val="DBDC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ТИПИЧНЫЕ</a:t>
            </a:r>
          </a:p>
        </p:txBody>
      </p:sp>
      <p:sp>
        <p:nvSpPr>
          <p:cNvPr id="1151" name="Прямоугольник 13"/>
          <p:cNvSpPr/>
          <p:nvPr/>
        </p:nvSpPr>
        <p:spPr>
          <a:xfrm>
            <a:off x="6096000" y="3374618"/>
            <a:ext cx="4425008" cy="6010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Указанные признаки преимущественно определяются </a:t>
            </a:r>
            <a:r>
              <a:rPr b="1">
                <a:solidFill>
                  <a:schemeClr val="accent3"/>
                </a:solidFill>
              </a:rPr>
              <a:t>на 5-12 сутки заболевания</a:t>
            </a:r>
          </a:p>
        </p:txBody>
      </p:sp>
      <p:sp>
        <p:nvSpPr>
          <p:cNvPr id="1152" name="TextBox 20"/>
          <p:cNvSpPr txBox="1"/>
          <p:nvPr/>
        </p:nvSpPr>
        <p:spPr>
          <a:xfrm rot="16200000">
            <a:off x="-291120" y="5224529"/>
            <a:ext cx="2431935" cy="392469"/>
          </a:xfrm>
          <a:prstGeom prst="rect">
            <a:avLst/>
          </a:prstGeom>
          <a:solidFill>
            <a:srgbClr val="FFDD9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 b="1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НЕТИПИЧНЫЕ</a:t>
            </a:r>
          </a:p>
        </p:txBody>
      </p:sp>
      <p:grpSp>
        <p:nvGrpSpPr>
          <p:cNvPr id="1155" name="TextBox 25"/>
          <p:cNvGrpSpPr/>
          <p:nvPr/>
        </p:nvGrpSpPr>
        <p:grpSpPr>
          <a:xfrm>
            <a:off x="1436949" y="4203963"/>
            <a:ext cx="6849803" cy="2433602"/>
            <a:chOff x="0" y="0"/>
            <a:chExt cx="6849802" cy="2433601"/>
          </a:xfrm>
        </p:grpSpPr>
        <p:sp>
          <p:nvSpPr>
            <p:cNvPr id="1153" name="Rectangle"/>
            <p:cNvSpPr/>
            <p:nvPr/>
          </p:nvSpPr>
          <p:spPr>
            <a:xfrm>
              <a:off x="0" y="-1"/>
              <a:ext cx="6849803" cy="24336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dist="101600" dir="2700000" rotWithShape="0">
                <a:schemeClr val="accent4"/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800"/>
                </a:spcBef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54" name="Уплотнения легочной ткани  по типу  «матового стекла» центральной и прикорневой локализации…"/>
            <p:cNvSpPr txBox="1"/>
            <p:nvPr/>
          </p:nvSpPr>
          <p:spPr>
            <a:xfrm>
              <a:off x="0" y="0"/>
              <a:ext cx="6849803" cy="243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3" spcCol="44999" anchor="t">
              <a:noAutofit/>
            </a:bodyPr>
            <a:lstStyle/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Уплотнения легочной ткани </a:t>
              </a:r>
              <a:br/>
              <a:r>
                <a:t>по типу </a:t>
              </a:r>
              <a:br/>
              <a:r>
                <a:t>«матового стекла» центральной и прикорневой локализации</a:t>
              </a:r>
              <a:br/>
              <a:r>
                <a:t/>
              </a:r>
              <a:br/>
              <a:endParaRPr/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Единичные солидные узелки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Наличие кавитаций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Плевральный выпот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Лимфоаденопатия</a:t>
              </a: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Очаговая диссеминация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Симптом «дерево в почках»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Пневмосклероз</a:t>
              </a:r>
              <a:endParaRPr>
                <a:solidFill>
                  <a:srgbClr val="000000"/>
                </a:solidFill>
              </a:endParaRPr>
            </a:p>
            <a:p>
              <a:pPr marL="266700" indent="-266700">
                <a:lnSpc>
                  <a:spcPct val="90000"/>
                </a:lnSpc>
                <a:spcBef>
                  <a:spcPts val="800"/>
                </a:spcBef>
                <a:buSzPct val="100000"/>
                <a:buAutoNum type="arabicPeriod"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Пневмофиброз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360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13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68</a:t>
            </a:fld>
            <a:endParaRPr/>
          </a:p>
        </p:txBody>
      </p:sp>
      <p:sp>
        <p:nvSpPr>
          <p:cNvPr id="1114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КТ</a:t>
            </a:r>
          </a:p>
        </p:txBody>
      </p:sp>
      <p:pic>
        <p:nvPicPr>
          <p:cNvPr id="1115" name="Рисунок 12" descr="Рисунок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2747" y="1903439"/>
            <a:ext cx="5137221" cy="2754828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116" name="Прямоугольник 16"/>
          <p:cNvSpPr txBox="1"/>
          <p:nvPr/>
        </p:nvSpPr>
        <p:spPr>
          <a:xfrm>
            <a:off x="895335" y="1981702"/>
            <a:ext cx="4997868" cy="3173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25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КТ проводится:</a:t>
            </a: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buSzPct val="100000"/>
              <a:buAutoNum type="arabicParenR"/>
              <a:defRPr sz="2500" b="1">
                <a:latin typeface="+mn-lt"/>
                <a:ea typeface="+mn-ea"/>
                <a:cs typeface="+mn-cs"/>
                <a:sym typeface="Calibri"/>
              </a:defRPr>
            </a:pPr>
            <a:r>
              <a:t>Для первичного обследования</a:t>
            </a:r>
            <a:endParaRPr>
              <a:solidFill>
                <a:srgbClr val="000000"/>
              </a:solidFill>
            </a:endParaRP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buSzPct val="100000"/>
              <a:buAutoNum type="arabicParenR"/>
              <a:defRPr sz="2500">
                <a:latin typeface="+mn-lt"/>
                <a:ea typeface="+mn-ea"/>
                <a:cs typeface="+mn-cs"/>
                <a:sym typeface="Calibri"/>
              </a:defRPr>
            </a:pPr>
            <a:r>
              <a:t>Повторно через 2-3 дня </a:t>
            </a:r>
            <a:r>
              <a:rPr b="1"/>
              <a:t>при недостижении требуемого терапевтического эффекта</a:t>
            </a:r>
            <a:endParaRPr>
              <a:solidFill>
                <a:srgbClr val="000000"/>
              </a:solidFill>
            </a:endParaRP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buSzPct val="100000"/>
              <a:buAutoNum type="arabicParenR"/>
              <a:defRPr sz="2500">
                <a:latin typeface="+mn-lt"/>
                <a:ea typeface="+mn-ea"/>
                <a:cs typeface="+mn-cs"/>
                <a:sym typeface="Calibri"/>
              </a:defRPr>
            </a:pPr>
            <a:r>
              <a:t>Через 5-7 дней </a:t>
            </a:r>
            <a:r>
              <a:rPr b="1"/>
              <a:t>при отсутствии или улучшении динамики симптомов</a:t>
            </a:r>
          </a:p>
        </p:txBody>
      </p:sp>
      <p:pic>
        <p:nvPicPr>
          <p:cNvPr id="1117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rcRect l="5873" t="5873" r="5873" b="5873"/>
          <a:stretch>
            <a:fillRect/>
          </a:stretch>
        </p:blipFill>
        <p:spPr>
          <a:xfrm>
            <a:off x="9774028" y="2098629"/>
            <a:ext cx="2133601" cy="2133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5453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349A46-DD98-4AF4-B53E-DAC2507FA0CA}"/>
              </a:ext>
            </a:extLst>
          </p:cNvPr>
          <p:cNvSpPr/>
          <p:nvPr/>
        </p:nvSpPr>
        <p:spPr>
          <a:xfrm>
            <a:off x="1703512" y="1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Ведущие КТ-синдромы</a:t>
            </a:r>
          </a:p>
          <a:p>
            <a:pPr algn="ctr"/>
            <a:endParaRPr lang="ru-RU" b="1" dirty="0"/>
          </a:p>
          <a:p>
            <a:r>
              <a:rPr lang="ru-RU" sz="2000" dirty="0"/>
              <a:t>Единичные уплотнения по типу матового стекла</a:t>
            </a:r>
          </a:p>
          <a:p>
            <a:r>
              <a:rPr lang="ru-RU" sz="2000" dirty="0"/>
              <a:t>пятнистые,/очаговые уплотнения по типу матового стекла</a:t>
            </a:r>
          </a:p>
          <a:p>
            <a:endParaRPr lang="ru-RU" sz="2000" dirty="0"/>
          </a:p>
          <a:p>
            <a:r>
              <a:rPr lang="ru-RU" sz="2000" dirty="0"/>
              <a:t>Участки </a:t>
            </a:r>
            <a:r>
              <a:rPr lang="ru-RU" sz="2000" dirty="0" err="1"/>
              <a:t>косолидации</a:t>
            </a:r>
            <a:endParaRPr lang="ru-RU" sz="2000" dirty="0"/>
          </a:p>
          <a:p>
            <a:r>
              <a:rPr lang="ru-RU" sz="2000" dirty="0" err="1"/>
              <a:t>Субплевральные</a:t>
            </a:r>
            <a:r>
              <a:rPr lang="ru-RU" sz="2000" dirty="0"/>
              <a:t> линейные уплотнения</a:t>
            </a:r>
          </a:p>
          <a:p>
            <a:r>
              <a:rPr lang="ru-RU" sz="2000" dirty="0"/>
              <a:t>Округлые уплотнения 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• Синдром «матового стекла» </a:t>
            </a:r>
          </a:p>
          <a:p>
            <a:pPr algn="ctr"/>
            <a:r>
              <a:rPr lang="ru-RU" b="1" dirty="0"/>
              <a:t>• Синдром «консолидации»</a:t>
            </a:r>
          </a:p>
        </p:txBody>
      </p:sp>
      <p:pic>
        <p:nvPicPr>
          <p:cNvPr id="4" name="Рисунок 3" descr="Изображение выглядит как книга, стол, текст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1AE49AE-57AE-48E4-A385-A7855C9A1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t="18822" r="24357" b="14733"/>
          <a:stretch/>
        </p:blipFill>
        <p:spPr>
          <a:xfrm>
            <a:off x="2056195" y="3425755"/>
            <a:ext cx="3511409" cy="3327940"/>
          </a:xfrm>
          <a:prstGeom prst="rect">
            <a:avLst/>
          </a:prstGeom>
        </p:spPr>
      </p:pic>
      <p:sp>
        <p:nvSpPr>
          <p:cNvPr id="3" name="Правая фигурная скобка 2">
            <a:extLst>
              <a:ext uri="{FF2B5EF4-FFF2-40B4-BE49-F238E27FC236}">
                <a16:creationId xmlns:a16="http://schemas.microsoft.com/office/drawing/2014/main" id="{A133A850-B17F-4368-A373-5C990C164001}"/>
              </a:ext>
            </a:extLst>
          </p:cNvPr>
          <p:cNvSpPr/>
          <p:nvPr/>
        </p:nvSpPr>
        <p:spPr>
          <a:xfrm>
            <a:off x="8400256" y="620688"/>
            <a:ext cx="288032" cy="72008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80229EFC-CF6E-4751-8B4C-9B9BA0F10BB6}"/>
              </a:ext>
            </a:extLst>
          </p:cNvPr>
          <p:cNvSpPr/>
          <p:nvPr/>
        </p:nvSpPr>
        <p:spPr>
          <a:xfrm>
            <a:off x="8400256" y="1601416"/>
            <a:ext cx="360040" cy="72008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сидит, черный, стои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AAFD9295-0AED-4460-8602-0E9D9F449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0133"/>
          <a:stretch/>
        </p:blipFill>
        <p:spPr>
          <a:xfrm>
            <a:off x="6816080" y="3431458"/>
            <a:ext cx="3158480" cy="332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240" y="117347"/>
            <a:ext cx="8666988" cy="5111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72360" y="5545632"/>
            <a:ext cx="6971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Количество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регистрируемых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ежедневно случаев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и </a:t>
            </a:r>
            <a:r>
              <a:rPr spc="-5" dirty="0">
                <a:solidFill>
                  <a:srgbClr val="006FC0"/>
                </a:solidFill>
                <a:latin typeface="Trebuchet MS"/>
                <a:cs typeface="Trebuchet MS"/>
              </a:rPr>
              <a:t>летальность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в  Южной</a:t>
            </a:r>
            <a:r>
              <a:rPr spc="-4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dirty="0">
                <a:solidFill>
                  <a:srgbClr val="006FC0"/>
                </a:solidFill>
                <a:latin typeface="Trebuchet MS"/>
                <a:cs typeface="Trebuchet MS"/>
              </a:rPr>
              <a:t>Корее</a:t>
            </a:r>
            <a:endParaRPr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355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8068" y="156755"/>
            <a:ext cx="7438179" cy="315996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>
              <a:spcBef>
                <a:spcPts val="64"/>
              </a:spcBef>
            </a:pPr>
            <a:r>
              <a:rPr sz="2000" b="1" spc="-3" dirty="0" err="1" smtClean="0">
                <a:latin typeface="Times New Roman"/>
                <a:cs typeface="Times New Roman"/>
              </a:rPr>
              <a:t>Динамика</a:t>
            </a:r>
            <a:r>
              <a:rPr sz="2000" b="1" spc="-3" dirty="0" smtClean="0">
                <a:latin typeface="Times New Roman"/>
                <a:cs typeface="Times New Roman"/>
              </a:rPr>
              <a:t> </a:t>
            </a:r>
            <a:r>
              <a:rPr sz="2000" b="1" spc="-3" dirty="0">
                <a:latin typeface="Times New Roman"/>
                <a:cs typeface="Times New Roman"/>
              </a:rPr>
              <a:t>развития рентгенологических признаков</a:t>
            </a:r>
            <a:r>
              <a:rPr sz="2000" b="1" spc="61" dirty="0">
                <a:latin typeface="Times New Roman"/>
                <a:cs typeface="Times New Roman"/>
              </a:rPr>
              <a:t> </a:t>
            </a:r>
            <a:r>
              <a:rPr sz="2000" b="1" spc="-3" dirty="0">
                <a:latin typeface="Times New Roman"/>
                <a:cs typeface="Times New Roman"/>
              </a:rPr>
              <a:t>COVID-19</a:t>
            </a:r>
            <a:endParaRPr sz="2000" b="1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187995" y="4139817"/>
            <a:ext cx="1758253" cy="1025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279">
              <a:lnSpc>
                <a:spcPts val="836"/>
              </a:lnSpc>
            </a:pPr>
            <a:fld id="{81D60167-4931-47E6-BA6A-407CBD079E47}" type="slidenum">
              <a:rPr dirty="0"/>
              <a:pPr marL="16279">
                <a:lnSpc>
                  <a:spcPts val="836"/>
                </a:lnSpc>
              </a:pPr>
              <a:t>70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5257574" y="4126993"/>
            <a:ext cx="2637379" cy="1282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139">
              <a:lnSpc>
                <a:spcPts val="1045"/>
              </a:lnSpc>
            </a:pPr>
            <a:r>
              <a:rPr spc="-3" dirty="0"/>
              <a:t>Версия </a:t>
            </a:r>
            <a:r>
              <a:rPr dirty="0"/>
              <a:t>5</a:t>
            </a:r>
            <a:r>
              <a:rPr spc="-32" dirty="0"/>
              <a:t> </a:t>
            </a:r>
            <a:r>
              <a:rPr spc="-3" dirty="0"/>
              <a:t>(08.04.2020)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209706"/>
              </p:ext>
            </p:extLst>
          </p:nvPr>
        </p:nvGraphicFramePr>
        <p:xfrm>
          <a:off x="653143" y="702472"/>
          <a:ext cx="10868297" cy="65155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5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46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5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7955">
                <a:tc>
                  <a:txBody>
                    <a:bodyPr/>
                    <a:lstStyle/>
                    <a:p>
                      <a:pPr marL="90805" marR="186055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Стадии 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проц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есс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86360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Примерная 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дл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льно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spc="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ь,  сутки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143510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Домин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ру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щ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ие 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КТ-признаки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11125">
                        <a:lnSpc>
                          <a:spcPts val="138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Локализация, 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ра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про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ст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ран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нно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ь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500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Особенности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726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32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Ранняя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0–4</a:t>
                      </a: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41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2550">
                        <a:lnSpc>
                          <a:spcPct val="95900"/>
                        </a:lnSpc>
                        <a:spcBef>
                          <a:spcPts val="30"/>
                        </a:spcBef>
                        <a:tabLst>
                          <a:tab pos="589280" algn="l"/>
                          <a:tab pos="110807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«матового  стекла»,  локальные  ретикулярные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ния	на  фо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е	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тового  стекла»</a:t>
                      </a: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4455">
                        <a:lnSpc>
                          <a:spcPct val="95900"/>
                        </a:lnSpc>
                        <a:spcBef>
                          <a:spcPts val="380"/>
                        </a:spcBef>
                        <a:tabLst>
                          <a:tab pos="1151255" algn="l"/>
                          <a:tab pos="1180465" algn="l"/>
                          <a:tab pos="127317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Субплеврально,  преимущественно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ниж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ие		до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и, 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огр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ни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че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нное</a:t>
                      </a:r>
                      <a:r>
                        <a:rPr lang="ru-RU" sz="14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пораженных  сегментов;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одно- </a:t>
                      </a: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25" dirty="0" err="1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торо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(50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75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%	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20" dirty="0" err="1" smtClean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spc="-25" dirty="0" err="1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ев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)  распространение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0932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410"/>
                        </a:lnSpc>
                        <a:spcBef>
                          <a:spcPts val="320"/>
                        </a:spcBef>
                        <a:tabLst>
                          <a:tab pos="57848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До	20-50%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3820">
                        <a:lnSpc>
                          <a:spcPct val="95900"/>
                        </a:lnSpc>
                        <a:spcBef>
                          <a:spcPts val="3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пациентов  могут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400" spc="-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иметь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рентгенологич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еских  проявлений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этой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стадии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04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989">
                <a:tc>
                  <a:txBody>
                    <a:bodyPr/>
                    <a:lstStyle/>
                    <a:p>
                      <a:pPr marL="90805" marR="118110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Прогр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рования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5–8</a:t>
                      </a: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41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499745" algn="just">
                        <a:lnSpc>
                          <a:spcPts val="1380"/>
                        </a:lnSpc>
                        <a:spcBef>
                          <a:spcPts val="65"/>
                        </a:spcBef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20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ыжной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мостовой»,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зные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симптомы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3820">
                        <a:lnSpc>
                          <a:spcPts val="1380"/>
                        </a:lnSpc>
                        <a:tabLst>
                          <a:tab pos="103822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«матового  стекла»,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появл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ние	зон</a:t>
                      </a:r>
                    </a:p>
                    <a:p>
                      <a:pPr marL="89535">
                        <a:lnSpc>
                          <a:spcPts val="1345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консолидации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419100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Субтотальное,  двустороннее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990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Пиковая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9–13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6455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88925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кон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ол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ии,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ретикулярнсть  легочной  паренхимы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5090">
                        <a:lnSpc>
                          <a:spcPts val="1380"/>
                        </a:lnSpc>
                        <a:spcBef>
                          <a:spcPts val="420"/>
                        </a:spcBef>
                        <a:tabLst>
                          <a:tab pos="10623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ик	 объ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ем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поражения примерно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 10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сутки, затем  постепенное 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ньш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ние	объ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ем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поражения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189230">
                        <a:lnSpc>
                          <a:spcPts val="1380"/>
                        </a:lnSpc>
                        <a:spcBef>
                          <a:spcPts val="4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Со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ются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симптомы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388620">
                        <a:lnSpc>
                          <a:spcPts val="1380"/>
                        </a:lnSpc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вого  стекла»,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85090">
                        <a:lnSpc>
                          <a:spcPts val="1380"/>
                        </a:lnSpc>
                        <a:tabLst>
                          <a:tab pos="9861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«булыжной  мостовой».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	–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205104">
                        <a:lnSpc>
                          <a:spcPts val="138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пл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евр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льный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выпот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4188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6383">
                <a:tc>
                  <a:txBody>
                    <a:bodyPr/>
                    <a:lstStyle/>
                    <a:p>
                      <a:pPr marL="90805" marR="209550">
                        <a:lnSpc>
                          <a:spcPts val="1380"/>
                        </a:lnSpc>
                        <a:spcBef>
                          <a:spcPts val="434"/>
                        </a:spcBef>
                      </a:pP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зр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ш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ния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&gt;14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7676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83820">
                        <a:lnSpc>
                          <a:spcPts val="1380"/>
                        </a:lnSpc>
                        <a:spcBef>
                          <a:spcPts val="434"/>
                        </a:spcBef>
                        <a:tabLst>
                          <a:tab pos="1017269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ное	или  полное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разрешение  (рассасывание).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ts val="1315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1280" algn="l">
                        <a:lnSpc>
                          <a:spcPct val="95800"/>
                        </a:lnSpc>
                        <a:spcBef>
                          <a:spcPts val="30"/>
                        </a:spcBef>
                        <a:tabLst>
                          <a:tab pos="589280" algn="l"/>
                          <a:tab pos="843280" algn="l"/>
                          <a:tab pos="918844" algn="l"/>
                          <a:tab pos="1041400" algn="l"/>
                          <a:tab pos="110934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матового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текл</a:t>
                      </a:r>
                      <a:r>
                        <a:rPr sz="1400" spc="1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400" spc="0" dirty="0" smtClean="0">
                          <a:latin typeface="Times New Roman"/>
                          <a:cs typeface="Times New Roman"/>
                        </a:rPr>
                        <a:t>"</a:t>
                      </a:r>
                      <a:r>
                        <a:rPr lang="ru-RU" sz="1400" spc="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ож</a:t>
                      </a:r>
                      <a:r>
                        <a:rPr sz="1400" spc="-10" dirty="0" err="1" smtClean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нят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я		к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признак  рассасывания  (остаточные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ния		-		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lang="ru-RU" sz="14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более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3-х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зон </a:t>
                      </a:r>
                      <a:r>
                        <a:rPr sz="1400" dirty="0" err="1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15" dirty="0" err="1" smtClean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400" spc="0" dirty="0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400" spc="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5" dirty="0" err="1" smtClean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тового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стекла», &lt;3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см по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максимальному  диаметр)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5090" algn="just">
                        <a:lnSpc>
                          <a:spcPts val="1380"/>
                        </a:lnSpc>
                        <a:spcBef>
                          <a:spcPts val="434"/>
                        </a:spcBef>
                        <a:tabLst>
                          <a:tab pos="131127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Уменьшение объема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пор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ния,	з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консолидации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33679" algn="just">
                        <a:lnSpc>
                          <a:spcPts val="1380"/>
                        </a:lnSpc>
                        <a:spcBef>
                          <a:spcPts val="43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Обя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тельно  от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тст</a:t>
                      </a:r>
                      <a:r>
                        <a:rPr sz="1400" spc="2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ют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симптом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205104">
                        <a:lnSpc>
                          <a:spcPts val="1380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«булыжной  мостовой»,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пл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евр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льный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выпот.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89535" marR="86360">
                        <a:lnSpc>
                          <a:spcPts val="138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Стадия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может  наблюдаться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более 1</a:t>
                      </a:r>
                      <a:r>
                        <a:rPr sz="14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месяца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409" marB="0">
                    <a:lnL w="12700">
                      <a:solidFill>
                        <a:srgbClr val="565656"/>
                      </a:solidFill>
                      <a:prstDash val="solid"/>
                    </a:lnL>
                    <a:lnR w="12700">
                      <a:solidFill>
                        <a:srgbClr val="565656"/>
                      </a:solidFill>
                      <a:prstDash val="solid"/>
                    </a:lnR>
                    <a:lnT w="12700">
                      <a:solidFill>
                        <a:srgbClr val="565656"/>
                      </a:solidFill>
                      <a:prstDash val="solid"/>
                    </a:lnT>
                    <a:lnB w="12700">
                      <a:solidFill>
                        <a:srgbClr val="56565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53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57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11997743" y="6466658"/>
            <a:ext cx="194257" cy="2808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71</a:t>
            </a:fld>
            <a:endParaRPr/>
          </a:p>
        </p:txBody>
      </p:sp>
      <p:sp>
        <p:nvSpPr>
          <p:cNvPr id="958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ДИФФЕРЕНЦИАЛЬНАЯ ДИАГНОСТИКА</a:t>
            </a:r>
          </a:p>
        </p:txBody>
      </p:sp>
      <p:graphicFrame>
        <p:nvGraphicFramePr>
          <p:cNvPr id="959" name="Таблица 5"/>
          <p:cNvGraphicFramePr/>
          <p:nvPr>
            <p:extLst>
              <p:ext uri="{D42A27DB-BD31-4B8C-83A1-F6EECF244321}">
                <p14:modId xmlns:p14="http://schemas.microsoft.com/office/powerpoint/2010/main" val="531683174"/>
              </p:ext>
            </p:extLst>
          </p:nvPr>
        </p:nvGraphicFramePr>
        <p:xfrm>
          <a:off x="179881" y="682171"/>
          <a:ext cx="11817862" cy="6253968"/>
        </p:xfrm>
        <a:graphic>
          <a:graphicData uri="http://schemas.openxmlformats.org/drawingml/2006/table">
            <a:tbl>
              <a:tblPr/>
              <a:tblGrid>
                <a:gridCol w="1325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7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7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7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878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COVID-2019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t>ВИРУСНЫЕ ПНЕВМОНИИ (НЕ SARS-COV-2)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ПНЕВМОНИЯ ИНОЙ ЭТИОЛОГИИ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49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Патогенетические факторы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SARS-CoV-2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t>Грипп А,B; парагрипп; цитомегаловирус; аденовирус; РСВ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Бактерии (стрептококк), микоплазма, хламидии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24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Первые симптомы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Лихорадка, сухой кашель, затруднения дыхания, дыхательная недостаточность, редко – диарея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Лихорадка, кашель, боль в горле, миалгия, озноб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575757"/>
                          </a:solidFill>
                        </a:rPr>
                        <a:t>Заложенность носа, ринорея, слабость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49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Анамнез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dirty="0" err="1"/>
                        <a:t>Посещение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зон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эпидемии</a:t>
                      </a:r>
                      <a:r>
                        <a:rPr sz="1400" dirty="0"/>
                        <a:t>; </a:t>
                      </a:r>
                      <a:r>
                        <a:rPr sz="1400" dirty="0" err="1"/>
                        <a:t>контакт</a:t>
                      </a:r>
                      <a:r>
                        <a:rPr sz="1400" dirty="0"/>
                        <a:t> с </a:t>
                      </a:r>
                      <a:r>
                        <a:rPr sz="1400" dirty="0" err="1"/>
                        <a:t>больным</a:t>
                      </a:r>
                      <a:r>
                        <a:rPr sz="1400" dirty="0"/>
                        <a:t> COVID-19; </a:t>
                      </a:r>
                      <a:r>
                        <a:rPr sz="1400" dirty="0" err="1"/>
                        <a:t>чаще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мужчина</a:t>
                      </a:r>
                      <a:r>
                        <a:rPr sz="1400" dirty="0"/>
                        <a:t> 40-60 </a:t>
                      </a:r>
                      <a:r>
                        <a:rPr sz="1400" dirty="0" err="1"/>
                        <a:t>лет</a:t>
                      </a:r>
                      <a:endParaRPr sz="1400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/>
                        <a:t>Зимний и весенний период; чаще у детей и у взрослых в коллективе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575757"/>
                          </a:solidFill>
                        </a:rPr>
                        <a:t>Зимний период; чаще у детей и у взрослых в коллективе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22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 err="1">
                          <a:solidFill>
                            <a:srgbClr val="575757"/>
                          </a:solidFill>
                        </a:rPr>
                        <a:t>Лабораторные</a:t>
                      </a:r>
                      <a:r>
                        <a:rPr sz="1200" b="1" dirty="0">
                          <a:solidFill>
                            <a:srgbClr val="575757"/>
                          </a:solidFill>
                        </a:rPr>
                        <a:t> </a:t>
                      </a:r>
                      <a:r>
                        <a:rPr sz="1200" b="1" dirty="0" err="1">
                          <a:solidFill>
                            <a:srgbClr val="575757"/>
                          </a:solidFill>
                        </a:rPr>
                        <a:t>исследования</a:t>
                      </a:r>
                      <a:endParaRPr sz="1200" b="1" dirty="0">
                        <a:solidFill>
                          <a:srgbClr val="575757"/>
                        </a:solidFill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dirty="0" err="1"/>
                        <a:t>Положительный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тест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на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нуклеиновые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кислоты</a:t>
                      </a:r>
                      <a:r>
                        <a:rPr sz="1400" dirty="0"/>
                        <a:t>; </a:t>
                      </a:r>
                      <a:r>
                        <a:rPr sz="1400" dirty="0" err="1"/>
                        <a:t>нормо</a:t>
                      </a:r>
                      <a:r>
                        <a:rPr sz="1400" dirty="0"/>
                        <a:t>- 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лейкопения</a:t>
                      </a:r>
                      <a:r>
                        <a:rPr sz="1400" dirty="0"/>
                        <a:t>; </a:t>
                      </a:r>
                      <a:r>
                        <a:rPr sz="1400" dirty="0" err="1"/>
                        <a:t>лимфопения</a:t>
                      </a:r>
                      <a:r>
                        <a:rPr sz="1400" dirty="0"/>
                        <a:t>; </a:t>
                      </a:r>
                      <a:r>
                        <a:rPr sz="1400" b="1" dirty="0" err="1"/>
                        <a:t>повышение</a:t>
                      </a:r>
                      <a:r>
                        <a:rPr sz="1400" b="1" dirty="0"/>
                        <a:t> С-</a:t>
                      </a:r>
                      <a:r>
                        <a:rPr sz="1400" b="1" dirty="0" err="1"/>
                        <a:t>реактивного</a:t>
                      </a:r>
                      <a:r>
                        <a:rPr sz="1400" b="1" dirty="0"/>
                        <a:t> </a:t>
                      </a:r>
                      <a:r>
                        <a:rPr sz="1400" b="1" dirty="0" err="1"/>
                        <a:t>белка</a:t>
                      </a:r>
                      <a:endParaRPr sz="1400" b="1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 dirty="0" err="1"/>
                        <a:t>Положительный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тест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на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нуклеиновые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кислоты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для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вирусов</a:t>
                      </a:r>
                      <a:r>
                        <a:rPr sz="1400" dirty="0"/>
                        <a:t> (</a:t>
                      </a:r>
                      <a:r>
                        <a:rPr sz="1400" dirty="0" err="1"/>
                        <a:t>не</a:t>
                      </a:r>
                      <a:r>
                        <a:rPr sz="1400" dirty="0"/>
                        <a:t> SARS-CoV-2); </a:t>
                      </a:r>
                      <a:r>
                        <a:rPr sz="1400" b="1" dirty="0" err="1"/>
                        <a:t>лимфоцитоз</a:t>
                      </a:r>
                      <a:endParaRPr sz="1400" b="1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400"/>
                        <a:t>Лейкоцитоз; повышение СОЭ; повышение С-реактивного белка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528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75757"/>
                          </a:solidFill>
                        </a:rPr>
                        <a:t>КТ ОГК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700"/>
                      </a:pPr>
                      <a:r>
                        <a:rPr sz="1400" dirty="0" err="1"/>
                        <a:t>Ранняя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стадия</a:t>
                      </a:r>
                      <a:r>
                        <a:rPr sz="1400" dirty="0"/>
                        <a:t>: </a:t>
                      </a:r>
                      <a:r>
                        <a:rPr sz="1400" b="1" dirty="0" err="1"/>
                        <a:t>симптом</a:t>
                      </a:r>
                      <a:r>
                        <a:rPr sz="1400" b="1" dirty="0"/>
                        <a:t> «</a:t>
                      </a:r>
                      <a:r>
                        <a:rPr sz="1400" b="1" dirty="0" err="1"/>
                        <a:t>матового</a:t>
                      </a:r>
                      <a:r>
                        <a:rPr sz="1400" b="1" dirty="0"/>
                        <a:t> </a:t>
                      </a:r>
                      <a:r>
                        <a:rPr sz="1400" b="1" dirty="0" err="1"/>
                        <a:t>стекла</a:t>
                      </a:r>
                      <a:r>
                        <a:rPr sz="1400" b="1" dirty="0"/>
                        <a:t>».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Стадия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прогрессирования</a:t>
                      </a:r>
                      <a:r>
                        <a:rPr sz="1400" dirty="0"/>
                        <a:t>: </a:t>
                      </a:r>
                      <a:r>
                        <a:rPr sz="1400" dirty="0" err="1"/>
                        <a:t>множественные</a:t>
                      </a:r>
                      <a:r>
                        <a:rPr sz="1400" dirty="0"/>
                        <a:t>  </a:t>
                      </a:r>
                      <a:r>
                        <a:rPr sz="1400" dirty="0" err="1"/>
                        <a:t>симптомы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матового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стекла</a:t>
                      </a:r>
                      <a:r>
                        <a:rPr sz="1400" dirty="0"/>
                        <a:t>», </a:t>
                      </a:r>
                      <a:r>
                        <a:rPr sz="1400" dirty="0" err="1"/>
                        <a:t>консолидация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симптом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булыжной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мостовой</a:t>
                      </a:r>
                      <a:r>
                        <a:rPr sz="1400" dirty="0"/>
                        <a:t>», </a:t>
                      </a:r>
                      <a:r>
                        <a:rPr sz="1400" dirty="0" err="1"/>
                        <a:t>симптом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обратного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гало</a:t>
                      </a:r>
                      <a:r>
                        <a:rPr sz="1400" dirty="0"/>
                        <a:t>».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Пиковая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стадия</a:t>
                      </a:r>
                      <a:r>
                        <a:rPr sz="1400" dirty="0"/>
                        <a:t>: «</a:t>
                      </a:r>
                      <a:r>
                        <a:rPr sz="1400" dirty="0" err="1"/>
                        <a:t>белое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легкое</a:t>
                      </a:r>
                      <a:r>
                        <a:rPr sz="1400" dirty="0"/>
                        <a:t>».</a:t>
                      </a:r>
                    </a:p>
                    <a:p>
                      <a:pPr algn="l">
                        <a:defRPr sz="1700" b="1"/>
                      </a:pPr>
                      <a:r>
                        <a:rPr sz="1400" dirty="0" err="1"/>
                        <a:t>Мультифокальная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периферическая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700" b="1"/>
                      </a:pPr>
                      <a:r>
                        <a:rPr sz="1400" dirty="0" err="1"/>
                        <a:t>Преимущественно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двустороннее</a:t>
                      </a:r>
                      <a:r>
                        <a:rPr sz="1400" dirty="0"/>
                        <a:t>.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500"/>
                      </a:pPr>
                      <a:r>
                        <a:rPr sz="1400" dirty="0" err="1"/>
                        <a:t>Интерстициальное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воспаление</a:t>
                      </a:r>
                      <a:r>
                        <a:rPr sz="1400" dirty="0"/>
                        <a:t>. </a:t>
                      </a:r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Ретикулярные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изменения</a:t>
                      </a:r>
                      <a:endParaRPr sz="1400" dirty="0"/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Небольшие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зоны</a:t>
                      </a:r>
                      <a:r>
                        <a:rPr sz="1400" dirty="0"/>
                        <a:t> «</a:t>
                      </a:r>
                      <a:r>
                        <a:rPr sz="1400" dirty="0" err="1"/>
                        <a:t>матового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стекла</a:t>
                      </a:r>
                      <a:r>
                        <a:rPr sz="1400" dirty="0"/>
                        <a:t>».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Утолщение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стенки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бронхов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Центрилобулярные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очаги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Уплотнения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междолевых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борозд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легких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/>
                        <a:t>Множественные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фиброзные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тяжи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/>
                      </a:pPr>
                      <a:r>
                        <a:rPr sz="1400" dirty="0" err="1" smtClean="0"/>
                        <a:t>Лимфоаденопатия</a:t>
                      </a:r>
                      <a:r>
                        <a:rPr sz="1400" dirty="0" smtClean="0"/>
                        <a:t>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sz="1400" dirty="0" err="1" smtClean="0"/>
                        <a:t>Утолщение</a:t>
                      </a:r>
                      <a:r>
                        <a:rPr sz="1400" dirty="0" smtClean="0"/>
                        <a:t> </a:t>
                      </a:r>
                      <a:r>
                        <a:rPr sz="1400" dirty="0" err="1"/>
                        <a:t>плевры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плевральный</a:t>
                      </a:r>
                      <a:r>
                        <a:rPr sz="1400" dirty="0"/>
                        <a:t> </a:t>
                      </a:r>
                      <a:r>
                        <a:rPr sz="1400" dirty="0" err="1" smtClean="0"/>
                        <a:t>выпот</a:t>
                      </a:r>
                      <a:r>
                        <a:rPr sz="1400" dirty="0" smtClean="0"/>
                        <a:t>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sz="1400" dirty="0" err="1" smtClean="0"/>
                        <a:t>Признаки</a:t>
                      </a:r>
                      <a:r>
                        <a:rPr sz="1400" dirty="0" smtClean="0"/>
                        <a:t> </a:t>
                      </a:r>
                      <a:r>
                        <a:rPr sz="1400" dirty="0" err="1"/>
                        <a:t>отека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легкого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ателектазы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Одно</a:t>
                      </a:r>
                      <a:r>
                        <a:rPr sz="1400" dirty="0"/>
                        <a:t>- 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двустороннее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500" b="1"/>
                      </a:pPr>
                      <a:r>
                        <a:rPr sz="1400" dirty="0" err="1"/>
                        <a:t>Центральное</a:t>
                      </a:r>
                      <a:r>
                        <a:rPr sz="1400" dirty="0"/>
                        <a:t> и/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периферическое</a:t>
                      </a:r>
                      <a:r>
                        <a:rPr sz="1400" dirty="0"/>
                        <a:t> и/</a:t>
                      </a:r>
                      <a:r>
                        <a:rPr sz="1400" dirty="0" err="1"/>
                        <a:t>или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перибронхиально</a:t>
                      </a:r>
                      <a:r>
                        <a:rPr sz="1400" dirty="0"/>
                        <a:t>.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700"/>
                      </a:pPr>
                      <a:r>
                        <a:rPr sz="1400" dirty="0" err="1"/>
                        <a:t>Бронхиальная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пневмония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лобарная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пневмония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Утолщение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стенки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бронхов</a:t>
                      </a:r>
                      <a:r>
                        <a:rPr sz="1400" dirty="0"/>
                        <a:t>.</a:t>
                      </a:r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Центрилобулярные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очаги</a:t>
                      </a:r>
                      <a:endParaRPr sz="1400" dirty="0"/>
                    </a:p>
                    <a:p>
                      <a:pPr algn="l">
                        <a:defRPr sz="1700" b="1"/>
                      </a:pPr>
                      <a:r>
                        <a:rPr sz="1400" dirty="0" err="1"/>
                        <a:t>Множественные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участки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консолидации</a:t>
                      </a:r>
                      <a:r>
                        <a:rPr sz="1400" dirty="0"/>
                        <a:t>, </a:t>
                      </a:r>
                      <a:r>
                        <a:rPr sz="1400" dirty="0" err="1"/>
                        <a:t>обширное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вовлечение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паренхимы</a:t>
                      </a:r>
                      <a:r>
                        <a:rPr sz="1400" dirty="0"/>
                        <a:t> </a:t>
                      </a:r>
                      <a:r>
                        <a:rPr sz="1400" dirty="0" err="1"/>
                        <a:t>легких</a:t>
                      </a:r>
                      <a:endParaRPr sz="1400" dirty="0"/>
                    </a:p>
                    <a:p>
                      <a:pPr algn="l">
                        <a:defRPr sz="1700"/>
                      </a:pPr>
                      <a:r>
                        <a:rPr sz="1400" dirty="0" err="1"/>
                        <a:t>Лимфаденопатия</a:t>
                      </a:r>
                      <a:endParaRPr sz="1400"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325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01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97742" y="6466657"/>
            <a:ext cx="194255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72</a:t>
            </a:fld>
            <a:endParaRPr/>
          </a:p>
        </p:txBody>
      </p:sp>
      <p:sp>
        <p:nvSpPr>
          <p:cNvPr id="902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ВИРУСНЫЕ ПНЕВМОНИИ И ИХ ПРИЗНАКИ</a:t>
            </a:r>
          </a:p>
        </p:txBody>
      </p:sp>
      <p:sp>
        <p:nvSpPr>
          <p:cNvPr id="903" name="TextBox 7"/>
          <p:cNvSpPr txBox="1"/>
          <p:nvPr/>
        </p:nvSpPr>
        <p:spPr>
          <a:xfrm>
            <a:off x="211946" y="5127793"/>
            <a:ext cx="10218177" cy="153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Патологический процесс локализуется в интерстициальной ткани легкого, преимущественно в стенках альвеол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Центрилобулярные очаги и «матовое стекло»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Нет очагов с распадом в сравнении с 48.5% невирусными очагами (P &lt; .0001) 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83% всех вирусных очагом имели размеры &lt; 10 mm  (P &lt; .0001)</a:t>
            </a:r>
            <a:endParaRPr>
              <a:solidFill>
                <a:srgbClr val="000000"/>
              </a:solidFill>
            </a:endParaRPr>
          </a:p>
          <a:p>
            <a:pPr marL="486899" lvl="2" indent="-3429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●"/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58.3% вирусных очагов имели “halo” (P &lt; .0003)</a:t>
            </a:r>
          </a:p>
        </p:txBody>
      </p:sp>
      <p:grpSp>
        <p:nvGrpSpPr>
          <p:cNvPr id="910" name="Группа 13"/>
          <p:cNvGrpSpPr/>
          <p:nvPr/>
        </p:nvGrpSpPr>
        <p:grpSpPr>
          <a:xfrm>
            <a:off x="422101" y="2538524"/>
            <a:ext cx="7731300" cy="2538007"/>
            <a:chOff x="0" y="0"/>
            <a:chExt cx="7731299" cy="2538005"/>
          </a:xfrm>
        </p:grpSpPr>
        <p:pic>
          <p:nvPicPr>
            <p:cNvPr id="904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43" t="5339" r="4784" b="25261"/>
            <a:stretch>
              <a:fillRect/>
            </a:stretch>
          </p:blipFill>
          <p:spPr>
            <a:xfrm>
              <a:off x="4123236" y="-1"/>
              <a:ext cx="3608064" cy="2538006"/>
            </a:xfrm>
            <a:prstGeom prst="rect">
              <a:avLst/>
            </a:prstGeom>
            <a:ln w="9525" cap="flat">
              <a:solidFill>
                <a:srgbClr val="393939"/>
              </a:solidFill>
              <a:prstDash val="solid"/>
              <a:miter lim="800000"/>
            </a:ln>
            <a:effectLst/>
          </p:spPr>
        </p:pic>
        <p:pic>
          <p:nvPicPr>
            <p:cNvPr id="905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641" t="11263" r="6249" b="25261"/>
            <a:stretch>
              <a:fillRect/>
            </a:stretch>
          </p:blipFill>
          <p:spPr>
            <a:xfrm>
              <a:off x="-1" y="22861"/>
              <a:ext cx="3608064" cy="2515144"/>
            </a:xfrm>
            <a:prstGeom prst="rect">
              <a:avLst/>
            </a:prstGeom>
            <a:ln w="9525" cap="flat">
              <a:solidFill>
                <a:srgbClr val="393939"/>
              </a:solidFill>
              <a:prstDash val="solid"/>
              <a:miter lim="800000"/>
            </a:ln>
            <a:effectLst/>
          </p:spPr>
        </p:pic>
        <p:sp>
          <p:nvSpPr>
            <p:cNvPr id="906" name="Прямая со стрелкой 8"/>
            <p:cNvSpPr/>
            <p:nvPr/>
          </p:nvSpPr>
          <p:spPr>
            <a:xfrm flipV="1">
              <a:off x="4801651" y="1729002"/>
              <a:ext cx="160367" cy="722066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7" name="Прямая со стрелкой 9"/>
            <p:cNvSpPr/>
            <p:nvPr/>
          </p:nvSpPr>
          <p:spPr>
            <a:xfrm flipH="1">
              <a:off x="1409070" y="22861"/>
              <a:ext cx="533385" cy="448922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8" name="Прямая со стрелкой 10"/>
            <p:cNvSpPr/>
            <p:nvPr/>
          </p:nvSpPr>
          <p:spPr>
            <a:xfrm flipV="1">
              <a:off x="219935" y="1610678"/>
              <a:ext cx="502245" cy="479357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9" name="Прямая со стрелкой 11"/>
            <p:cNvSpPr/>
            <p:nvPr/>
          </p:nvSpPr>
          <p:spPr>
            <a:xfrm flipH="1">
              <a:off x="5209794" y="224459"/>
              <a:ext cx="533386" cy="448921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11" name="Прямоугольник 12"/>
          <p:cNvSpPr txBox="1"/>
          <p:nvPr/>
        </p:nvSpPr>
        <p:spPr>
          <a:xfrm>
            <a:off x="8250245" y="6237726"/>
            <a:ext cx="2589271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i="1">
                <a:solidFill>
                  <a:srgbClr val="9A9A9A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Franquet Т.et al  JCAT 2003</a:t>
            </a:r>
          </a:p>
        </p:txBody>
      </p:sp>
      <p:grpSp>
        <p:nvGrpSpPr>
          <p:cNvPr id="914" name="Содержимое 4"/>
          <p:cNvGrpSpPr/>
          <p:nvPr/>
        </p:nvGrpSpPr>
        <p:grpSpPr>
          <a:xfrm>
            <a:off x="8554046" y="961519"/>
            <a:ext cx="3254658" cy="3306009"/>
            <a:chOff x="0" y="0"/>
            <a:chExt cx="3254657" cy="3306007"/>
          </a:xfrm>
        </p:grpSpPr>
        <p:sp>
          <p:nvSpPr>
            <p:cNvPr id="912" name="Rectangle"/>
            <p:cNvSpPr/>
            <p:nvPr/>
          </p:nvSpPr>
          <p:spPr>
            <a:xfrm>
              <a:off x="-1" y="-1"/>
              <a:ext cx="3254659" cy="33060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dist="152400" dir="2700000" rotWithShape="0">
                <a:schemeClr val="accent1"/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13" name="Грипп ~ 50-60%…"/>
            <p:cNvSpPr txBox="1"/>
            <p:nvPr/>
          </p:nvSpPr>
          <p:spPr>
            <a:xfrm>
              <a:off x="45720" y="-1"/>
              <a:ext cx="3163219" cy="3083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Грипп ~ 50-60%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РСВ ~20-25%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Аденовирус ~ 10 %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Парагрипп ~5%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>
                <a:buClr>
                  <a:schemeClr val="accent1"/>
                </a:buClr>
                <a:buSzPct val="100000"/>
                <a:buChar char="•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Метапневмовирус ~ 5%</a:t>
              </a:r>
            </a:p>
            <a:p>
              <a:pPr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  <a:p>
              <a:pPr marL="342900" indent="-342900">
                <a:defRPr sz="2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t>ДРУГИЕ</a:t>
              </a:r>
            </a:p>
            <a:p>
              <a:pPr marL="742950" lvl="1" indent="-285750">
                <a:buSzPct val="100000"/>
                <a:buChar char="–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Coronavirus </a:t>
              </a:r>
              <a:endParaRPr sz="2800">
                <a:latin typeface="Arial"/>
                <a:ea typeface="Arial"/>
                <a:cs typeface="Arial"/>
                <a:sym typeface="Arial"/>
              </a:endParaRPr>
            </a:p>
            <a:p>
              <a:pPr marL="742950" lvl="1" indent="-285750">
                <a:buSzPct val="100000"/>
                <a:buChar char="–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Rhinovirus </a:t>
              </a:r>
              <a:endParaRPr sz="2800">
                <a:latin typeface="Arial"/>
                <a:ea typeface="Arial"/>
                <a:cs typeface="Arial"/>
                <a:sym typeface="Arial"/>
              </a:endParaRPr>
            </a:p>
            <a:p>
              <a:pPr marL="742950" lvl="1" indent="-285750">
                <a:buSzPct val="100000"/>
                <a:buChar char="–"/>
                <a:defRPr sz="2000">
                  <a:latin typeface="+mn-lt"/>
                  <a:ea typeface="+mn-ea"/>
                  <a:cs typeface="+mn-cs"/>
                  <a:sym typeface="Calibri"/>
                </a:defRPr>
              </a:pPr>
              <a:r>
                <a:t>Varicella</a:t>
              </a:r>
            </a:p>
          </p:txBody>
        </p:sp>
      </p:grpSp>
      <p:sp>
        <p:nvSpPr>
          <p:cNvPr id="915" name="Rectangle 7"/>
          <p:cNvSpPr/>
          <p:nvPr/>
        </p:nvSpPr>
        <p:spPr>
          <a:xfrm>
            <a:off x="2364555" y="961519"/>
            <a:ext cx="5180629" cy="10165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dist="101600" dir="81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Вирусные пневмонии составляют до </a:t>
            </a:r>
            <a:r>
              <a:rPr sz="2800" b="1">
                <a:solidFill>
                  <a:schemeClr val="accent1"/>
                </a:solidFill>
              </a:rPr>
              <a:t>9-29%</a:t>
            </a:r>
            <a:r>
              <a:t> от всех внебольничных пневмоний, требующих госпитализации у взрослых</a:t>
            </a:r>
          </a:p>
        </p:txBody>
      </p:sp>
      <p:sp>
        <p:nvSpPr>
          <p:cNvPr id="916" name="Прямая со стрелкой 17"/>
          <p:cNvSpPr/>
          <p:nvPr/>
        </p:nvSpPr>
        <p:spPr>
          <a:xfrm>
            <a:off x="7315200" y="1576552"/>
            <a:ext cx="838200" cy="1"/>
          </a:xfrm>
          <a:prstGeom prst="line">
            <a:avLst/>
          </a:prstGeom>
          <a:ln w="28575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17" name="TextBox 18"/>
          <p:cNvSpPr txBox="1"/>
          <p:nvPr/>
        </p:nvSpPr>
        <p:spPr>
          <a:xfrm>
            <a:off x="467820" y="2147410"/>
            <a:ext cx="2714135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ПРИЗНАКИ</a:t>
            </a:r>
          </a:p>
        </p:txBody>
      </p:sp>
    </p:spTree>
    <p:extLst>
      <p:ext uri="{BB962C8B-B14F-4D97-AF65-F5344CB8AC3E}">
        <p14:creationId xmlns:p14="http://schemas.microsoft.com/office/powerpoint/2010/main" val="2397525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962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11997743" y="6466658"/>
            <a:ext cx="194257" cy="2808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73</a:t>
            </a:fld>
            <a:endParaRPr/>
          </a:p>
        </p:txBody>
      </p:sp>
      <p:sp>
        <p:nvSpPr>
          <p:cNvPr id="96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ДИФФЕРЕНЦИАЛЬНАЯ ДИАГНОСТИКА</a:t>
            </a:r>
          </a:p>
        </p:txBody>
      </p:sp>
      <p:graphicFrame>
        <p:nvGraphicFramePr>
          <p:cNvPr id="964" name="Таблица 21"/>
          <p:cNvGraphicFramePr/>
          <p:nvPr/>
        </p:nvGraphicFramePr>
        <p:xfrm>
          <a:off x="342900" y="948539"/>
          <a:ext cx="11849099" cy="5740237"/>
        </p:xfrm>
        <a:graphic>
          <a:graphicData uri="http://schemas.openxmlformats.org/drawingml/2006/table">
            <a:tbl>
              <a:tblPr/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6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517"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COVID-2019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t>Вирусные пневмонии (не SARS-CoV-2)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Пневмония иной этиологии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1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575757"/>
                          </a:solidFill>
                        </a:rPr>
                        <a:t>Патогенетические факторы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575757"/>
                          </a:solidFill>
                        </a:rPr>
                        <a:t>SARS-CoV-2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Грипп А,B; парагрипп; цитомегаловирус; аденовирус; РСВ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575757"/>
                          </a:solidFill>
                        </a:rPr>
                        <a:t>Бактерии (стрептококк), микоплазма, хламиди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110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575757"/>
                          </a:solidFill>
                        </a:rPr>
                        <a:t>КТ ОГК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Ранняя стадия: симптом «матового стекла».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r>
                        <a:t>Стадия прогрессирования: множественные  симптомы «матового стекла», консолидация, симптом «булыжной мостовой», симптом «обратного гало».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r>
                        <a:t>Пиковая стадия: «белое легкое».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 u="sng"/>
                      </a:pPr>
                      <a:r>
                        <a:t>Локализация:</a:t>
                      </a:r>
                    </a:p>
                    <a:p>
                      <a:pPr algn="l">
                        <a:defRPr sz="1100"/>
                      </a:pPr>
                      <a:r>
                        <a:t>Мультифокальная, периферическая.</a:t>
                      </a:r>
                    </a:p>
                    <a:p>
                      <a:pPr algn="l">
                        <a:defRPr sz="1100"/>
                      </a:pPr>
                      <a:r>
                        <a:t>Преимущественно двустороннее.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Интерстициальное воспаление. </a:t>
                      </a:r>
                    </a:p>
                    <a:p>
                      <a:pPr algn="l">
                        <a:defRPr sz="1100"/>
                      </a:pPr>
                      <a:r>
                        <a:t>Ретикулярные изменения</a:t>
                      </a:r>
                    </a:p>
                    <a:p>
                      <a:pPr algn="l">
                        <a:defRPr sz="1100"/>
                      </a:pPr>
                      <a:r>
                        <a:t>Небольшие зоны «матового стекла».</a:t>
                      </a:r>
                    </a:p>
                    <a:p>
                      <a:pPr algn="l">
                        <a:defRPr sz="1100"/>
                      </a:pPr>
                      <a:r>
                        <a:t>Утолщение стенки бронхов.</a:t>
                      </a:r>
                    </a:p>
                    <a:p>
                      <a:pPr algn="l">
                        <a:defRPr sz="1100"/>
                      </a:pPr>
                      <a:r>
                        <a:t>Центрилобулярные очаги.</a:t>
                      </a:r>
                    </a:p>
                    <a:p>
                      <a:pPr algn="l">
                        <a:defRPr sz="1100"/>
                      </a:pPr>
                      <a:r>
                        <a:t>Уплотнения междолевых борозд легких.</a:t>
                      </a:r>
                    </a:p>
                    <a:p>
                      <a:pPr algn="l">
                        <a:defRPr sz="1100"/>
                      </a:pPr>
                      <a:r>
                        <a:t>Множественные фиброзные тяжи.</a:t>
                      </a:r>
                    </a:p>
                    <a:p>
                      <a:pPr algn="l">
                        <a:defRPr sz="1100"/>
                      </a:pPr>
                      <a:r>
                        <a:t>Лимфоаденопатия.</a:t>
                      </a:r>
                    </a:p>
                    <a:p>
                      <a:pPr algn="l">
                        <a:defRPr sz="1100"/>
                      </a:pPr>
                      <a:r>
                        <a:t>Утолщение плевры.</a:t>
                      </a:r>
                    </a:p>
                    <a:p>
                      <a:pPr algn="l">
                        <a:defRPr sz="1100"/>
                      </a:pPr>
                      <a:r>
                        <a:t>Плевральный выпот.</a:t>
                      </a:r>
                    </a:p>
                    <a:p>
                      <a:pPr algn="l">
                        <a:defRPr sz="1100"/>
                      </a:pPr>
                      <a:r>
                        <a:t>Признаки отека легкого. </a:t>
                      </a:r>
                    </a:p>
                    <a:p>
                      <a:pPr algn="l">
                        <a:defRPr sz="1100"/>
                      </a:pPr>
                      <a:r>
                        <a:t>Ателектазы.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 u="sng"/>
                      </a:pPr>
                      <a:r>
                        <a:t>Локализация:</a:t>
                      </a:r>
                    </a:p>
                    <a:p>
                      <a:pPr algn="l">
                        <a:defRPr sz="1100"/>
                      </a:pPr>
                      <a:r>
                        <a:t>Одно- или двустороннее.</a:t>
                      </a:r>
                    </a:p>
                    <a:p>
                      <a:pPr algn="l">
                        <a:defRPr sz="1100"/>
                      </a:pPr>
                      <a:r>
                        <a:t>Центральное и/или периферическое и/или перибронхиально.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100"/>
                      </a:pPr>
                      <a:r>
                        <a:t>Бронхиальная пневмония, </a:t>
                      </a:r>
                    </a:p>
                    <a:p>
                      <a:pPr algn="l">
                        <a:defRPr sz="1100"/>
                      </a:pPr>
                      <a:r>
                        <a:t>Лобарная пневмония.</a:t>
                      </a:r>
                    </a:p>
                    <a:p>
                      <a:pPr algn="l">
                        <a:defRPr sz="1100"/>
                      </a:pPr>
                      <a:r>
                        <a:t>Утолщение стенки бронхов.</a:t>
                      </a:r>
                    </a:p>
                    <a:p>
                      <a:pPr algn="l">
                        <a:defRPr sz="1100"/>
                      </a:pPr>
                      <a:r>
                        <a:t>Центрилобулярные очаги</a:t>
                      </a:r>
                    </a:p>
                    <a:p>
                      <a:pPr algn="l">
                        <a:defRPr sz="1100"/>
                      </a:pPr>
                      <a:r>
                        <a:t>Множественные участки консолидации,</a:t>
                      </a:r>
                    </a:p>
                    <a:p>
                      <a:pPr algn="l">
                        <a:defRPr sz="1100"/>
                      </a:pPr>
                      <a:r>
                        <a:t>обширное вовлечение паренхимы легких</a:t>
                      </a:r>
                    </a:p>
                    <a:p>
                      <a:pPr algn="l">
                        <a:defRPr sz="1100"/>
                      </a:pPr>
                      <a:r>
                        <a:t>Лимфаденопатия</a:t>
                      </a:r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  <a:p>
                      <a:pPr algn="l">
                        <a:defRPr sz="11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65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17213" t="18680" r="9315" b="27638"/>
          <a:stretch>
            <a:fillRect/>
          </a:stretch>
        </p:blipFill>
        <p:spPr>
          <a:xfrm>
            <a:off x="2646548" y="2081241"/>
            <a:ext cx="1463634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Изображение 8" descr="Изображение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6548" y="3708400"/>
            <a:ext cx="1423176" cy="1077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Изображение 9" descr="Изображение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6548" y="5075666"/>
            <a:ext cx="1392053" cy="1105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rcRect l="17230" t="29550" r="14733" b="21201"/>
          <a:stretch>
            <a:fillRect/>
          </a:stretch>
        </p:blipFill>
        <p:spPr>
          <a:xfrm>
            <a:off x="6974170" y="4867409"/>
            <a:ext cx="1031161" cy="86400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969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rcRect l="10612" t="13644" r="9900" b="30954"/>
          <a:stretch>
            <a:fillRect/>
          </a:stretch>
        </p:blipFill>
        <p:spPr>
          <a:xfrm>
            <a:off x="5046345" y="4867409"/>
            <a:ext cx="1295906" cy="86400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970" name="Изображение 13" descr="Изображение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07070" y="3903714"/>
            <a:ext cx="1190233" cy="8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Рисунок 7" descr="Рисунок 7"/>
          <p:cNvPicPr>
            <a:picLocks noChangeAspect="1"/>
          </p:cNvPicPr>
          <p:nvPr/>
        </p:nvPicPr>
        <p:blipFill>
          <a:blip r:embed="rId8">
            <a:extLst/>
          </a:blip>
          <a:srcRect l="1349" t="5791" r="3328" b="11415"/>
          <a:stretch>
            <a:fillRect/>
          </a:stretch>
        </p:blipFill>
        <p:spPr>
          <a:xfrm>
            <a:off x="10473721" y="4712241"/>
            <a:ext cx="1451047" cy="1181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Рисунок 9" descr="Рисунок 9"/>
          <p:cNvPicPr>
            <a:picLocks noChangeAspect="1"/>
          </p:cNvPicPr>
          <p:nvPr/>
        </p:nvPicPr>
        <p:blipFill>
          <a:blip r:embed="rId9">
            <a:extLst/>
          </a:blip>
          <a:srcRect l="759" t="8534" r="2569" b="13426"/>
          <a:stretch>
            <a:fillRect/>
          </a:stretch>
        </p:blipFill>
        <p:spPr>
          <a:xfrm>
            <a:off x="8779529" y="4712241"/>
            <a:ext cx="1551413" cy="1181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Рисунок 4" descr="Рисунок 4"/>
          <p:cNvPicPr>
            <a:picLocks noChangeAspect="1"/>
          </p:cNvPicPr>
          <p:nvPr/>
        </p:nvPicPr>
        <p:blipFill>
          <a:blip r:embed="rId10">
            <a:extLst/>
          </a:blip>
          <a:srcRect l="11512" t="17546" r="12316" b="17545"/>
          <a:stretch>
            <a:fillRect/>
          </a:stretch>
        </p:blipFill>
        <p:spPr>
          <a:xfrm>
            <a:off x="10456457" y="3349545"/>
            <a:ext cx="1485576" cy="119590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974" name="Изображение 19" descr="Изображение 19"/>
          <p:cNvPicPr>
            <a:picLocks noChangeAspect="1"/>
          </p:cNvPicPr>
          <p:nvPr/>
        </p:nvPicPr>
        <p:blipFill>
          <a:blip r:embed="rId11">
            <a:extLst/>
          </a:blip>
          <a:srcRect t="4487"/>
          <a:stretch>
            <a:fillRect/>
          </a:stretch>
        </p:blipFill>
        <p:spPr>
          <a:xfrm>
            <a:off x="6997020" y="3900976"/>
            <a:ext cx="943249" cy="8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Picture 9" descr="Picture 9"/>
          <p:cNvPicPr>
            <a:picLocks noChangeAspect="1"/>
          </p:cNvPicPr>
          <p:nvPr/>
        </p:nvPicPr>
        <p:blipFill>
          <a:blip r:embed="rId12">
            <a:extLst/>
          </a:blip>
          <a:srcRect l="29464" t="33924" r="32986" b="23953"/>
          <a:stretch>
            <a:fillRect/>
          </a:stretch>
        </p:blipFill>
        <p:spPr>
          <a:xfrm>
            <a:off x="8799066" y="3349545"/>
            <a:ext cx="1399718" cy="1233135"/>
          </a:xfrm>
          <a:prstGeom prst="rect">
            <a:avLst/>
          </a:prstGeom>
          <a:ln w="28575">
            <a:solidFill>
              <a:srgbClr val="EAEAEA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2001064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12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74</a:t>
            </a:fld>
            <a:endParaRPr/>
          </a:p>
        </p:txBody>
      </p:sp>
      <p:sp>
        <p:nvSpPr>
          <p:cNvPr id="1126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НЕСПЕЦИФИЧНАЯ КТ-КАРТИНА ПРИ COVID</a:t>
            </a:r>
          </a:p>
        </p:txBody>
      </p:sp>
      <p:pic>
        <p:nvPicPr>
          <p:cNvPr id="1127" name="Объект 9" descr="Объект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849" y="1390309"/>
            <a:ext cx="6559644" cy="4381842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TextBox 10"/>
          <p:cNvSpPr txBox="1"/>
          <p:nvPr/>
        </p:nvSpPr>
        <p:spPr>
          <a:xfrm>
            <a:off x="7437118" y="1390310"/>
            <a:ext cx="4042412" cy="1254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Многие больные COVID имеют небольшие затемнения или базальные интерстициальные метки</a:t>
            </a:r>
          </a:p>
        </p:txBody>
      </p:sp>
    </p:spTree>
    <p:extLst>
      <p:ext uri="{BB962C8B-B14F-4D97-AF65-F5344CB8AC3E}">
        <p14:creationId xmlns:p14="http://schemas.microsoft.com/office/powerpoint/2010/main" val="2432053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Прямоугольник 46"/>
          <p:cNvSpPr/>
          <p:nvPr/>
        </p:nvSpPr>
        <p:spPr>
          <a:xfrm>
            <a:off x="-2" y="894408"/>
            <a:ext cx="12192003" cy="3562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8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75</a:t>
            </a:fld>
            <a:endParaRPr/>
          </a:p>
        </p:txBody>
      </p:sp>
      <p:sp>
        <p:nvSpPr>
          <p:cNvPr id="1159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Оценка вероятности наличия вирусной пневмонии,  обусловленной COVID-19 по КТ-паттернам</a:t>
            </a:r>
          </a:p>
        </p:txBody>
      </p:sp>
      <p:sp>
        <p:nvSpPr>
          <p:cNvPr id="1160" name="object 10"/>
          <p:cNvSpPr/>
          <p:nvPr/>
        </p:nvSpPr>
        <p:spPr>
          <a:xfrm>
            <a:off x="10565658" y="1342497"/>
            <a:ext cx="1282113" cy="95733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1" name="object 11"/>
          <p:cNvSpPr/>
          <p:nvPr/>
        </p:nvSpPr>
        <p:spPr>
          <a:xfrm>
            <a:off x="1632708" y="1260889"/>
            <a:ext cx="2850803" cy="188184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2" name="object 12"/>
          <p:cNvSpPr/>
          <p:nvPr/>
        </p:nvSpPr>
        <p:spPr>
          <a:xfrm>
            <a:off x="10538176" y="2046882"/>
            <a:ext cx="1314891" cy="10254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3" name="object 13"/>
          <p:cNvSpPr/>
          <p:nvPr/>
        </p:nvSpPr>
        <p:spPr>
          <a:xfrm>
            <a:off x="8673320" y="1320993"/>
            <a:ext cx="1887042" cy="175136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4" name="object 14"/>
          <p:cNvSpPr/>
          <p:nvPr/>
        </p:nvSpPr>
        <p:spPr>
          <a:xfrm>
            <a:off x="5688946" y="1302197"/>
            <a:ext cx="1768284" cy="187752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5" name="object 15"/>
          <p:cNvSpPr/>
          <p:nvPr/>
        </p:nvSpPr>
        <p:spPr>
          <a:xfrm>
            <a:off x="5372089" y="4151407"/>
            <a:ext cx="2547877" cy="188515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6" name="object 16"/>
          <p:cNvSpPr/>
          <p:nvPr/>
        </p:nvSpPr>
        <p:spPr>
          <a:xfrm>
            <a:off x="1709048" y="4151634"/>
            <a:ext cx="2698516" cy="188354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7" name="object 18"/>
          <p:cNvSpPr/>
          <p:nvPr/>
        </p:nvSpPr>
        <p:spPr>
          <a:xfrm>
            <a:off x="9017533" y="4151274"/>
            <a:ext cx="2562411" cy="188609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68" name="TextBox 1"/>
          <p:cNvSpPr txBox="1"/>
          <p:nvPr/>
        </p:nvSpPr>
        <p:spPr>
          <a:xfrm>
            <a:off x="-249103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КТ ПАТТЕРН</a:t>
            </a:r>
          </a:p>
        </p:txBody>
      </p:sp>
      <p:sp>
        <p:nvSpPr>
          <p:cNvPr id="1169" name="TextBox 31"/>
          <p:cNvSpPr txBox="1"/>
          <p:nvPr/>
        </p:nvSpPr>
        <p:spPr>
          <a:xfrm>
            <a:off x="1950172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РАСПРЕДЕЛЕНИЕ</a:t>
            </a:r>
          </a:p>
        </p:txBody>
      </p:sp>
      <p:sp>
        <p:nvSpPr>
          <p:cNvPr id="1170" name="TextBox 32"/>
          <p:cNvSpPr txBox="1"/>
          <p:nvPr/>
        </p:nvSpPr>
        <p:spPr>
          <a:xfrm>
            <a:off x="5437009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ОСНОВНЫЕ ПРИЗНАКИ</a:t>
            </a:r>
          </a:p>
        </p:txBody>
      </p:sp>
      <p:sp>
        <p:nvSpPr>
          <p:cNvPr id="1171" name="TextBox 33"/>
          <p:cNvSpPr txBox="1"/>
          <p:nvPr/>
        </p:nvSpPr>
        <p:spPr>
          <a:xfrm>
            <a:off x="9108341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ДОП. ПРИЗНАКИ*</a:t>
            </a:r>
          </a:p>
        </p:txBody>
      </p:sp>
      <p:sp>
        <p:nvSpPr>
          <p:cNvPr id="1172" name="TextBox 34"/>
          <p:cNvSpPr txBox="1"/>
          <p:nvPr/>
        </p:nvSpPr>
        <p:spPr>
          <a:xfrm>
            <a:off x="240761" y="2067247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ВЫСОКАЯ ВЕРОЯТНОСТЬ</a:t>
            </a:r>
          </a:p>
        </p:txBody>
      </p:sp>
      <p:sp>
        <p:nvSpPr>
          <p:cNvPr id="1173" name="TextBox 35"/>
          <p:cNvSpPr txBox="1"/>
          <p:nvPr/>
        </p:nvSpPr>
        <p:spPr>
          <a:xfrm>
            <a:off x="314487" y="4785266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СРЕДНЯЯ ВЕРОЯТНОСТЬ</a:t>
            </a:r>
          </a:p>
        </p:txBody>
      </p:sp>
      <p:sp>
        <p:nvSpPr>
          <p:cNvPr id="1174" name="TextBox 37"/>
          <p:cNvSpPr txBox="1"/>
          <p:nvPr/>
        </p:nvSpPr>
        <p:spPr>
          <a:xfrm>
            <a:off x="1560500" y="3142731"/>
            <a:ext cx="3445097" cy="77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pPr>
            <a:r>
              <a:t>Расположение  преимущественно нижнедолевое,  периферическое, периваскулярное,  мультилобулярный двусторонний* </a:t>
            </a:r>
            <a:br/>
            <a:r>
              <a:t>характер  поражения</a:t>
            </a:r>
          </a:p>
        </p:txBody>
      </p:sp>
      <p:sp>
        <p:nvSpPr>
          <p:cNvPr id="1175" name="TextBox 38"/>
          <p:cNvSpPr txBox="1"/>
          <p:nvPr/>
        </p:nvSpPr>
        <p:spPr>
          <a:xfrm>
            <a:off x="5300103" y="3179723"/>
            <a:ext cx="2689871" cy="7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Многочисленные  уплотнения по типу «матового стекла»  преимущественно округлой формы, различной  протяженности</a:t>
            </a:r>
          </a:p>
        </p:txBody>
      </p:sp>
      <p:sp>
        <p:nvSpPr>
          <p:cNvPr id="1176" name="TextBox 39"/>
          <p:cNvSpPr txBox="1"/>
          <p:nvPr/>
        </p:nvSpPr>
        <p:spPr>
          <a:xfrm>
            <a:off x="8675528" y="3142731"/>
            <a:ext cx="3470751" cy="77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Утолщение  междолькового интерстиция по типу «булыжной мостовой» (“crazy-paving” sign),  участки консолидации, симптом воздушной  бронхограммы</a:t>
            </a:r>
          </a:p>
        </p:txBody>
      </p:sp>
      <p:sp>
        <p:nvSpPr>
          <p:cNvPr id="1177" name="TextBox 40"/>
          <p:cNvSpPr txBox="1"/>
          <p:nvPr/>
        </p:nvSpPr>
        <p:spPr>
          <a:xfrm>
            <a:off x="240761" y="3309673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i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</a:t>
            </a:r>
          </a:p>
        </p:txBody>
      </p:sp>
      <p:sp>
        <p:nvSpPr>
          <p:cNvPr id="1178" name="TextBox 41"/>
          <p:cNvSpPr txBox="1"/>
          <p:nvPr/>
        </p:nvSpPr>
        <p:spPr>
          <a:xfrm>
            <a:off x="1619839" y="6016052"/>
            <a:ext cx="3445097" cy="59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Расположение  преимущественно диффузное,  перибронхиальное, односторонний  характер поражения по типу «матового»  стекла</a:t>
            </a:r>
          </a:p>
        </p:txBody>
      </p:sp>
      <p:sp>
        <p:nvSpPr>
          <p:cNvPr id="1179" name="TextBox 42"/>
          <p:cNvSpPr txBox="1"/>
          <p:nvPr/>
        </p:nvSpPr>
        <p:spPr>
          <a:xfrm>
            <a:off x="5156377" y="6035178"/>
            <a:ext cx="3042153" cy="59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Диффузные уплотнения  легочной ткани по типу «матового стекла»  различной формы и протяженности с/без  консолидацией (-ии)</a:t>
            </a:r>
          </a:p>
        </p:txBody>
      </p:sp>
      <p:sp>
        <p:nvSpPr>
          <p:cNvPr id="1180" name="TextBox 43"/>
          <p:cNvSpPr txBox="1"/>
          <p:nvPr/>
        </p:nvSpPr>
        <p:spPr>
          <a:xfrm>
            <a:off x="8993061" y="6016052"/>
            <a:ext cx="3470751" cy="423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диагностики: Перилобулярные  уплотнения, обратное «halo»</a:t>
            </a:r>
          </a:p>
        </p:txBody>
      </p:sp>
      <p:sp>
        <p:nvSpPr>
          <p:cNvPr id="1181" name="TextBox 44"/>
          <p:cNvSpPr txBox="1"/>
          <p:nvPr/>
        </p:nvSpPr>
        <p:spPr>
          <a:xfrm>
            <a:off x="300099" y="6025341"/>
            <a:ext cx="1781607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i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</a:t>
            </a:r>
          </a:p>
        </p:txBody>
      </p:sp>
      <p:sp>
        <p:nvSpPr>
          <p:cNvPr id="1182" name="Прямоугольник 45"/>
          <p:cNvSpPr txBox="1"/>
          <p:nvPr/>
        </p:nvSpPr>
        <p:spPr>
          <a:xfrm>
            <a:off x="8289968" y="6564778"/>
            <a:ext cx="3568430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indent="12700">
              <a:defRPr sz="1100" spc="-4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* Описаны единичные случаи одностороннего</a:t>
            </a:r>
            <a:r>
              <a:rPr spc="39"/>
              <a:t> </a:t>
            </a:r>
            <a:r>
              <a:t>поражения</a:t>
            </a:r>
          </a:p>
        </p:txBody>
      </p:sp>
      <p:sp>
        <p:nvSpPr>
          <p:cNvPr id="1183" name="Прямая соединительная линия 48"/>
          <p:cNvSpPr/>
          <p:nvPr/>
        </p:nvSpPr>
        <p:spPr>
          <a:xfrm flipH="1">
            <a:off x="1574119" y="1260889"/>
            <a:ext cx="1" cy="553254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4" name="Прямая соединительная линия 49"/>
          <p:cNvSpPr/>
          <p:nvPr/>
        </p:nvSpPr>
        <p:spPr>
          <a:xfrm flipH="1">
            <a:off x="5036123" y="1260889"/>
            <a:ext cx="1" cy="553254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5" name="Прямая соединительная линия 50"/>
          <p:cNvSpPr/>
          <p:nvPr/>
        </p:nvSpPr>
        <p:spPr>
          <a:xfrm flipH="1">
            <a:off x="8294931" y="1260889"/>
            <a:ext cx="1" cy="553254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6" name="Прямая соединительная линия 51"/>
          <p:cNvSpPr/>
          <p:nvPr/>
        </p:nvSpPr>
        <p:spPr>
          <a:xfrm flipH="1" flipV="1">
            <a:off x="-2" y="3998326"/>
            <a:ext cx="12192003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418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Прямоугольник 46"/>
          <p:cNvSpPr/>
          <p:nvPr/>
        </p:nvSpPr>
        <p:spPr>
          <a:xfrm>
            <a:off x="-2" y="894408"/>
            <a:ext cx="12192003" cy="3562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9" name="Номер слайда 1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76</a:t>
            </a:fld>
            <a:endParaRPr/>
          </a:p>
        </p:txBody>
      </p:sp>
      <p:sp>
        <p:nvSpPr>
          <p:cNvPr id="1190" name="Заголовок 9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Оценка вероятности наличия вирусной пневмонии,  обусловленной COVID-19 по КТ-паттернам</a:t>
            </a:r>
          </a:p>
        </p:txBody>
      </p:sp>
      <p:sp>
        <p:nvSpPr>
          <p:cNvPr id="1191" name="TextBox 1"/>
          <p:cNvSpPr txBox="1"/>
          <p:nvPr/>
        </p:nvSpPr>
        <p:spPr>
          <a:xfrm>
            <a:off x="-249103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КТ ПАТТЕРН</a:t>
            </a:r>
          </a:p>
        </p:txBody>
      </p:sp>
      <p:sp>
        <p:nvSpPr>
          <p:cNvPr id="1192" name="TextBox 31"/>
          <p:cNvSpPr txBox="1"/>
          <p:nvPr/>
        </p:nvSpPr>
        <p:spPr>
          <a:xfrm>
            <a:off x="1950172" y="915653"/>
            <a:ext cx="2043259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РАСПРЕДЕЛЕНИЕ</a:t>
            </a:r>
          </a:p>
        </p:txBody>
      </p:sp>
      <p:sp>
        <p:nvSpPr>
          <p:cNvPr id="1193" name="TextBox 32"/>
          <p:cNvSpPr txBox="1"/>
          <p:nvPr/>
        </p:nvSpPr>
        <p:spPr>
          <a:xfrm>
            <a:off x="5437009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ОСНОВНЫЕ ПРИЗНАКИ</a:t>
            </a:r>
          </a:p>
        </p:txBody>
      </p:sp>
      <p:sp>
        <p:nvSpPr>
          <p:cNvPr id="1194" name="TextBox 33"/>
          <p:cNvSpPr txBox="1"/>
          <p:nvPr/>
        </p:nvSpPr>
        <p:spPr>
          <a:xfrm>
            <a:off x="9108341" y="915653"/>
            <a:ext cx="238079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ДОП. ПРИЗНАКИ*</a:t>
            </a:r>
          </a:p>
        </p:txBody>
      </p:sp>
      <p:sp>
        <p:nvSpPr>
          <p:cNvPr id="1195" name="TextBox 34"/>
          <p:cNvSpPr txBox="1"/>
          <p:nvPr/>
        </p:nvSpPr>
        <p:spPr>
          <a:xfrm>
            <a:off x="240761" y="2067247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НИЗКАЯ ВЕРОЯТНОСТЬ</a:t>
            </a:r>
          </a:p>
        </p:txBody>
      </p:sp>
      <p:sp>
        <p:nvSpPr>
          <p:cNvPr id="1196" name="TextBox 35"/>
          <p:cNvSpPr txBox="1"/>
          <p:nvPr/>
        </p:nvSpPr>
        <p:spPr>
          <a:xfrm>
            <a:off x="58454" y="4785266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НЕХАРАКТЕРНЫЕ ПРИЗНАКИ</a:t>
            </a:r>
          </a:p>
        </p:txBody>
      </p:sp>
      <p:sp>
        <p:nvSpPr>
          <p:cNvPr id="1197" name="TextBox 37"/>
          <p:cNvSpPr txBox="1"/>
          <p:nvPr/>
        </p:nvSpPr>
        <p:spPr>
          <a:xfrm>
            <a:off x="1738223" y="3429022"/>
            <a:ext cx="3445097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Преимущественно  односторонняя локализация</a:t>
            </a:r>
          </a:p>
        </p:txBody>
      </p:sp>
      <p:sp>
        <p:nvSpPr>
          <p:cNvPr id="1198" name="TextBox 38"/>
          <p:cNvSpPr txBox="1"/>
          <p:nvPr/>
        </p:nvSpPr>
        <p:spPr>
          <a:xfrm>
            <a:off x="5156377" y="3352744"/>
            <a:ext cx="3152306" cy="59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Единичные малые  уплотнения легочной ткани по типу «матового  стекла» не округлой формы и не периферической  локализации</a:t>
            </a:r>
          </a:p>
        </p:txBody>
      </p:sp>
      <p:sp>
        <p:nvSpPr>
          <p:cNvPr id="1199" name="TextBox 39"/>
          <p:cNvSpPr txBox="1"/>
          <p:nvPr/>
        </p:nvSpPr>
        <p:spPr>
          <a:xfrm>
            <a:off x="8398529" y="3346062"/>
            <a:ext cx="3867236" cy="59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Наличие участков  инфильтрации по типу консолидации без  участков уплотнения по типу «матового  стекла», лобарных инфильтратов</a:t>
            </a:r>
          </a:p>
        </p:txBody>
      </p:sp>
      <p:sp>
        <p:nvSpPr>
          <p:cNvPr id="1200" name="TextBox 40"/>
          <p:cNvSpPr txBox="1"/>
          <p:nvPr/>
        </p:nvSpPr>
        <p:spPr>
          <a:xfrm>
            <a:off x="240761" y="3309673"/>
            <a:ext cx="178160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i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Критерии диагностики</a:t>
            </a:r>
          </a:p>
        </p:txBody>
      </p:sp>
      <p:sp>
        <p:nvSpPr>
          <p:cNvPr id="1201" name="TextBox 43"/>
          <p:cNvSpPr txBox="1"/>
          <p:nvPr/>
        </p:nvSpPr>
        <p:spPr>
          <a:xfrm>
            <a:off x="2093684" y="6405562"/>
            <a:ext cx="347075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Лобарный инфильтрат</a:t>
            </a:r>
          </a:p>
        </p:txBody>
      </p:sp>
      <p:sp>
        <p:nvSpPr>
          <p:cNvPr id="1202" name="Прямоугольник 45"/>
          <p:cNvSpPr txBox="1"/>
          <p:nvPr/>
        </p:nvSpPr>
        <p:spPr>
          <a:xfrm>
            <a:off x="5159259" y="6607057"/>
            <a:ext cx="4416015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indent="12700">
              <a:defRPr sz="1100" spc="-4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* Плевральный выпот, лимфаденопатия, пневмосклероз/пневмофиброз</a:t>
            </a:r>
          </a:p>
        </p:txBody>
      </p:sp>
      <p:sp>
        <p:nvSpPr>
          <p:cNvPr id="1203" name="Прямая соединительная линия 48"/>
          <p:cNvSpPr/>
          <p:nvPr/>
        </p:nvSpPr>
        <p:spPr>
          <a:xfrm flipH="1">
            <a:off x="1574119" y="1260889"/>
            <a:ext cx="1" cy="2737438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4" name="Прямая соединительная линия 49"/>
          <p:cNvSpPr/>
          <p:nvPr/>
        </p:nvSpPr>
        <p:spPr>
          <a:xfrm flipH="1">
            <a:off x="5036124" y="1260889"/>
            <a:ext cx="1" cy="2737438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5" name="Прямая соединительная линия 50"/>
          <p:cNvSpPr/>
          <p:nvPr/>
        </p:nvSpPr>
        <p:spPr>
          <a:xfrm>
            <a:off x="8294931" y="1260889"/>
            <a:ext cx="1" cy="2737438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6" name="Прямая соединительная линия 51"/>
          <p:cNvSpPr/>
          <p:nvPr/>
        </p:nvSpPr>
        <p:spPr>
          <a:xfrm flipH="1" flipV="1">
            <a:off x="-2" y="3998326"/>
            <a:ext cx="12192003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7" name="object 16"/>
          <p:cNvSpPr/>
          <p:nvPr/>
        </p:nvSpPr>
        <p:spPr>
          <a:xfrm>
            <a:off x="2004727" y="1376257"/>
            <a:ext cx="2378989" cy="20305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08" name="object 17"/>
          <p:cNvSpPr/>
          <p:nvPr/>
        </p:nvSpPr>
        <p:spPr>
          <a:xfrm>
            <a:off x="5565533" y="1380675"/>
            <a:ext cx="2274523" cy="194140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09" name="object 18"/>
          <p:cNvSpPr/>
          <p:nvPr/>
        </p:nvSpPr>
        <p:spPr>
          <a:xfrm>
            <a:off x="9193048" y="1374607"/>
            <a:ext cx="2211378" cy="19250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0" name="object 7"/>
          <p:cNvSpPr/>
          <p:nvPr/>
        </p:nvSpPr>
        <p:spPr>
          <a:xfrm>
            <a:off x="2053773" y="4052978"/>
            <a:ext cx="1985378" cy="2271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1" name="object 9"/>
          <p:cNvSpPr/>
          <p:nvPr/>
        </p:nvSpPr>
        <p:spPr>
          <a:xfrm>
            <a:off x="4446047" y="4100009"/>
            <a:ext cx="2869089" cy="203171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2" name="object 13"/>
          <p:cNvSpPr/>
          <p:nvPr/>
        </p:nvSpPr>
        <p:spPr>
          <a:xfrm>
            <a:off x="10367050" y="4100009"/>
            <a:ext cx="1571031" cy="203171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3" name="object 11"/>
          <p:cNvSpPr/>
          <p:nvPr/>
        </p:nvSpPr>
        <p:spPr>
          <a:xfrm>
            <a:off x="7487111" y="4081900"/>
            <a:ext cx="2566160" cy="198964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4" name="object 12"/>
          <p:cNvSpPr/>
          <p:nvPr/>
        </p:nvSpPr>
        <p:spPr>
          <a:xfrm>
            <a:off x="7482161" y="4076944"/>
            <a:ext cx="2574703" cy="2000443"/>
          </a:xfrm>
          <a:prstGeom prst="rect">
            <a:avLst/>
          </a:prstGeom>
          <a:ln w="9906">
            <a:solidFill>
              <a:srgbClr val="151616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15" name="TextBox 59"/>
          <p:cNvSpPr txBox="1"/>
          <p:nvPr/>
        </p:nvSpPr>
        <p:spPr>
          <a:xfrm>
            <a:off x="4836340" y="6181323"/>
            <a:ext cx="3470750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Кавитация</a:t>
            </a:r>
          </a:p>
        </p:txBody>
      </p:sp>
      <p:sp>
        <p:nvSpPr>
          <p:cNvPr id="1216" name="TextBox 60"/>
          <p:cNvSpPr txBox="1"/>
          <p:nvPr/>
        </p:nvSpPr>
        <p:spPr>
          <a:xfrm>
            <a:off x="7527880" y="6132708"/>
            <a:ext cx="347075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Очаговая диссеминация</a:t>
            </a:r>
          </a:p>
        </p:txBody>
      </p:sp>
      <p:sp>
        <p:nvSpPr>
          <p:cNvPr id="1217" name="TextBox 61"/>
          <p:cNvSpPr txBox="1"/>
          <p:nvPr/>
        </p:nvSpPr>
        <p:spPr>
          <a:xfrm>
            <a:off x="10282141" y="6130971"/>
            <a:ext cx="1858470" cy="490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Симптом «дерево в почках»</a:t>
            </a:r>
          </a:p>
        </p:txBody>
      </p:sp>
    </p:spTree>
    <p:extLst>
      <p:ext uri="{BB962C8B-B14F-4D97-AF65-F5344CB8AC3E}">
        <p14:creationId xmlns:p14="http://schemas.microsoft.com/office/powerpoint/2010/main" val="421493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Rectangle 46"/>
          <p:cNvSpPr/>
          <p:nvPr/>
        </p:nvSpPr>
        <p:spPr>
          <a:xfrm>
            <a:off x="-2" y="894408"/>
            <a:ext cx="12192003" cy="3562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77</a:t>
            </a:fld>
            <a:endParaRPr/>
          </a:p>
        </p:txBody>
      </p:sp>
      <p:sp>
        <p:nvSpPr>
          <p:cNvPr id="122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5"/>
          </a:xfrm>
          <a:prstGeom prst="rect">
            <a:avLst/>
          </a:prstGeom>
        </p:spPr>
        <p:txBody>
          <a:bodyPr/>
          <a:lstStyle/>
          <a:p>
            <a:r>
              <a:t>КТ-признаки и тяжесть заболевания при COVID19</a:t>
            </a:r>
          </a:p>
        </p:txBody>
      </p:sp>
      <p:sp>
        <p:nvSpPr>
          <p:cNvPr id="1222" name="object 8"/>
          <p:cNvSpPr/>
          <p:nvPr/>
        </p:nvSpPr>
        <p:spPr>
          <a:xfrm>
            <a:off x="8589395" y="697773"/>
            <a:ext cx="1886447" cy="154831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3" name="object 10"/>
          <p:cNvSpPr/>
          <p:nvPr/>
        </p:nvSpPr>
        <p:spPr>
          <a:xfrm>
            <a:off x="8627956" y="3836256"/>
            <a:ext cx="1847887" cy="14435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4" name="object 11"/>
          <p:cNvSpPr/>
          <p:nvPr/>
        </p:nvSpPr>
        <p:spPr>
          <a:xfrm>
            <a:off x="8620387" y="2329988"/>
            <a:ext cx="1848757" cy="142236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5" name="object 13"/>
          <p:cNvSpPr/>
          <p:nvPr/>
        </p:nvSpPr>
        <p:spPr>
          <a:xfrm>
            <a:off x="8593597" y="5363667"/>
            <a:ext cx="1849796" cy="138502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26" name="TextBox 9"/>
          <p:cNvSpPr txBox="1"/>
          <p:nvPr/>
        </p:nvSpPr>
        <p:spPr>
          <a:xfrm>
            <a:off x="209179" y="875283"/>
            <a:ext cx="24844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КТ ПРИЗНАКИ</a:t>
            </a:r>
          </a:p>
        </p:txBody>
      </p:sp>
      <p:sp>
        <p:nvSpPr>
          <p:cNvPr id="1227" name="TextBox 10"/>
          <p:cNvSpPr txBox="1"/>
          <p:nvPr/>
        </p:nvSpPr>
        <p:spPr>
          <a:xfrm>
            <a:off x="5289000" y="897068"/>
            <a:ext cx="30109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ТЯЖЕСТЬ ЗАБОЛЕВАНИЯ</a:t>
            </a:r>
          </a:p>
        </p:txBody>
      </p:sp>
      <p:sp>
        <p:nvSpPr>
          <p:cNvPr id="1228" name="TextBox 11"/>
          <p:cNvSpPr txBox="1"/>
          <p:nvPr/>
        </p:nvSpPr>
        <p:spPr>
          <a:xfrm>
            <a:off x="6330403" y="1586579"/>
            <a:ext cx="24957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ЛЕГКАЯ</a:t>
            </a:r>
          </a:p>
        </p:txBody>
      </p:sp>
      <p:sp>
        <p:nvSpPr>
          <p:cNvPr id="1229" name="TextBox 12"/>
          <p:cNvSpPr txBox="1"/>
          <p:nvPr/>
        </p:nvSpPr>
        <p:spPr>
          <a:xfrm>
            <a:off x="5833292" y="2856503"/>
            <a:ext cx="24957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СРЕДНЯЯ/ТЯЖЕЛАЯ*</a:t>
            </a:r>
          </a:p>
        </p:txBody>
      </p:sp>
      <p:sp>
        <p:nvSpPr>
          <p:cNvPr id="1230" name="TextBox 13"/>
          <p:cNvSpPr txBox="1"/>
          <p:nvPr/>
        </p:nvSpPr>
        <p:spPr>
          <a:xfrm>
            <a:off x="5833292" y="4373343"/>
            <a:ext cx="249573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СРЕДНЯЯ/ТЯЖЕЛАЯ*</a:t>
            </a:r>
          </a:p>
        </p:txBody>
      </p:sp>
      <p:sp>
        <p:nvSpPr>
          <p:cNvPr id="1231" name="TextBox 14"/>
          <p:cNvSpPr txBox="1"/>
          <p:nvPr/>
        </p:nvSpPr>
        <p:spPr>
          <a:xfrm>
            <a:off x="6340047" y="5871510"/>
            <a:ext cx="24957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ТЯЖЕЛАЯ</a:t>
            </a:r>
          </a:p>
        </p:txBody>
      </p:sp>
      <p:sp>
        <p:nvSpPr>
          <p:cNvPr id="1232" name="Прямоугольник 18"/>
          <p:cNvSpPr txBox="1"/>
          <p:nvPr/>
        </p:nvSpPr>
        <p:spPr>
          <a:xfrm>
            <a:off x="117442" y="1356339"/>
            <a:ext cx="4786210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Не более 3-х очагов уплотнения по типу матового стекла &lt; 3 см по максимальному диаметру</a:t>
            </a:r>
          </a:p>
        </p:txBody>
      </p:sp>
      <p:sp>
        <p:nvSpPr>
          <p:cNvPr id="1233" name="Прямоугольник 20"/>
          <p:cNvSpPr txBox="1"/>
          <p:nvPr/>
        </p:nvSpPr>
        <p:spPr>
          <a:xfrm>
            <a:off x="117442" y="2718005"/>
            <a:ext cx="4786210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Более 3-х очагов уплотнения по типу матового стекла &lt; 3  см по максимальному диаметру</a:t>
            </a:r>
          </a:p>
        </p:txBody>
      </p:sp>
      <p:sp>
        <p:nvSpPr>
          <p:cNvPr id="1234" name="Прямоугольник 22"/>
          <p:cNvSpPr txBox="1"/>
          <p:nvPr/>
        </p:nvSpPr>
        <p:spPr>
          <a:xfrm>
            <a:off x="45721" y="4234843"/>
            <a:ext cx="4786210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Уплотнения легочной ткани по типу матового стекла в  сочетании с очагами консолидации</a:t>
            </a:r>
          </a:p>
        </p:txBody>
      </p:sp>
      <p:sp>
        <p:nvSpPr>
          <p:cNvPr id="1235" name="Прямоугольник 24"/>
          <p:cNvSpPr txBox="1"/>
          <p:nvPr/>
        </p:nvSpPr>
        <p:spPr>
          <a:xfrm>
            <a:off x="117442" y="5456013"/>
            <a:ext cx="4981130" cy="120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Диффузное уплотнение легочной ткани по типу матового  стекла и консолидации в сочетании с утолщением  междолькового интерстиция по типу «булыжной  мостовой» (“crazy-paving” sign)</a:t>
            </a:r>
          </a:p>
        </p:txBody>
      </p:sp>
      <p:sp>
        <p:nvSpPr>
          <p:cNvPr id="1236" name="object 15"/>
          <p:cNvSpPr txBox="1"/>
          <p:nvPr/>
        </p:nvSpPr>
        <p:spPr>
          <a:xfrm>
            <a:off x="5176742" y="6579410"/>
            <a:ext cx="3704757" cy="13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1100" spc="-4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* В соответствии с клиническими</a:t>
            </a:r>
            <a:r>
              <a:rPr spc="50"/>
              <a:t> </a:t>
            </a:r>
            <a:r>
              <a:t>данными</a:t>
            </a:r>
          </a:p>
        </p:txBody>
      </p:sp>
      <p:sp>
        <p:nvSpPr>
          <p:cNvPr id="1237" name="Straight Connector 51"/>
          <p:cNvSpPr/>
          <p:nvPr/>
        </p:nvSpPr>
        <p:spPr>
          <a:xfrm flipH="1" flipV="1">
            <a:off x="-1" y="2257418"/>
            <a:ext cx="10475843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38" name="Straight Connector 51"/>
          <p:cNvSpPr/>
          <p:nvPr/>
        </p:nvSpPr>
        <p:spPr>
          <a:xfrm flipH="1" flipV="1">
            <a:off x="71721" y="3781378"/>
            <a:ext cx="10404121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39" name="Straight Connector 51"/>
          <p:cNvSpPr/>
          <p:nvPr/>
        </p:nvSpPr>
        <p:spPr>
          <a:xfrm flipH="1" flipV="1">
            <a:off x="6407" y="5323304"/>
            <a:ext cx="10469435" cy="1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40" name="Straight Connector 48"/>
          <p:cNvSpPr/>
          <p:nvPr/>
        </p:nvSpPr>
        <p:spPr>
          <a:xfrm flipH="1">
            <a:off x="4999492" y="894409"/>
            <a:ext cx="1" cy="5899029"/>
          </a:xfrm>
          <a:prstGeom prst="line">
            <a:avLst/>
          </a:prstGeom>
          <a:ln>
            <a:solidFill>
              <a:srgbClr val="005AA5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4923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58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78</a:t>
            </a:fld>
            <a:endParaRPr/>
          </a:p>
        </p:txBody>
      </p:sp>
      <p:sp>
        <p:nvSpPr>
          <p:cNvPr id="1259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ДИНАМИКА РАЗВИТИЯ РГ ПРИЗНАКОВ</a:t>
            </a:r>
          </a:p>
        </p:txBody>
      </p:sp>
      <p:graphicFrame>
        <p:nvGraphicFramePr>
          <p:cNvPr id="1260" name="Таблица 22"/>
          <p:cNvGraphicFramePr/>
          <p:nvPr/>
        </p:nvGraphicFramePr>
        <p:xfrm>
          <a:off x="101998" y="875283"/>
          <a:ext cx="11988000" cy="5841963"/>
        </p:xfrm>
        <a:graphic>
          <a:graphicData uri="http://schemas.openxmlformats.org/drawingml/2006/table">
            <a:tbl>
              <a:tblPr/>
              <a:tblGrid>
                <a:gridCol w="13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275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СТАДИИ ПРОЦЕССА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ПРИМЕРНАЯ ДЛИТЕЛЬНОСТЬ, ДНЕЙ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ДОМИНИРУЮЩИЕ КТ-ПРИЗНАКИ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ЛОКАЛИЗАЦИЯ, РАСПРОСТРАНЕННОСТЬ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ОСОБЕННОСТИ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54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РАННЯЯ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0-4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Симптом «матового стекла», локальные ретикулярные изменения на фоне «матового стекла» или их отсутствие, ограниченное число пораженных сегментов (преимущественно нижние доли)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Субплеврально, преимущественно нижние доли, ограниченное число пораженных сегментов; одно- или двустороннее (50-75% случаев) распространение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575757"/>
                          </a:solidFill>
                        </a:rPr>
                        <a:t>До 20-50% пациентов могут не иметь рентгенологических проявлений на этой стадии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2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ПРОГРЕССИ-РОВАНИЯ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5-8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Увеличение распространенности вышеописанных симптомов, появление очагов консолидации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Субтотальное, двустороннее распространение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2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ПИКОВАЯ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10-13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Симптом консолидации, перилобулярные уплотнения, плевральный выпот (редко)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Пик объема поражения примерно на 10 сутки, затем постепенное уменьшение объема поражения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Сохраняются симптомы «матового стекла», «булыжной мостовой». Редко – плевральный выпот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29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РАЗРЕШЕНИЯ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&gt;14</a:t>
                      </a:r>
                    </a:p>
                  </a:txBody>
                  <a:tcPr marL="45366" marR="45366" marT="45366" marB="45366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Частичное или полное разрешение (рассасывание)</a:t>
                      </a:r>
                    </a:p>
                  </a:txBody>
                  <a:tcPr marL="45366" marR="45366" marT="45366" marB="45366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75757"/>
                          </a:solidFill>
                        </a:rPr>
                        <a:t>Уменьшение объема поражения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t>Обязательно отсутствует симптом «булыжной мостовой».</a:t>
                      </a:r>
                    </a:p>
                    <a:p>
                      <a:pPr algn="l">
                        <a:defRPr sz="1600"/>
                      </a:pPr>
                      <a:r>
                        <a:t>Стадия может наблюдаться более 1 месяца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253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43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79</a:t>
            </a:fld>
            <a:endParaRPr/>
          </a:p>
        </p:txBody>
      </p:sp>
      <p:sp>
        <p:nvSpPr>
          <p:cNvPr id="1244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ОЦЕНКА ВОВЛЕЧЕННОСТИ ПО ДАННЫМ МСКТ</a:t>
            </a:r>
          </a:p>
        </p:txBody>
      </p:sp>
      <p:sp>
        <p:nvSpPr>
          <p:cNvPr id="1245" name="TextBox 6"/>
          <p:cNvSpPr txBox="1"/>
          <p:nvPr/>
        </p:nvSpPr>
        <p:spPr>
          <a:xfrm>
            <a:off x="682567" y="1017640"/>
            <a:ext cx="4802359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ТЯЖЕСТЬ ПОРАЖЕНИЯ ЛЕГКИХ НА МСКТ КОРРЕЛИРУЕТ С ТЯЖЕСТЬЮ ЗАБОЛЕВАНИЯ</a:t>
            </a:r>
          </a:p>
        </p:txBody>
      </p:sp>
      <p:sp>
        <p:nvSpPr>
          <p:cNvPr id="1246" name="Прямоугольник 8"/>
          <p:cNvSpPr txBox="1"/>
          <p:nvPr/>
        </p:nvSpPr>
        <p:spPr>
          <a:xfrm>
            <a:off x="621113" y="2140866"/>
            <a:ext cx="3310313" cy="8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Подсчет процентов вовлечения </a:t>
            </a:r>
            <a:r>
              <a:rPr b="0"/>
              <a:t>в патологический процесс </a:t>
            </a:r>
            <a:r>
              <a:rPr b="0" u="sng"/>
              <a:t>каждой из пяти долей  легких</a:t>
            </a:r>
            <a:r>
              <a:rPr b="0"/>
              <a:t>:</a:t>
            </a:r>
          </a:p>
        </p:txBody>
      </p:sp>
      <p:sp>
        <p:nvSpPr>
          <p:cNvPr id="1247" name="Правая фигурная скобка 11"/>
          <p:cNvSpPr/>
          <p:nvPr/>
        </p:nvSpPr>
        <p:spPr>
          <a:xfrm>
            <a:off x="4045213" y="2079861"/>
            <a:ext cx="324466" cy="2981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788"/>
                  <a:pt x="10800" y="1760"/>
                </a:cubicBezTo>
                <a:lnTo>
                  <a:pt x="10800" y="9040"/>
                </a:lnTo>
                <a:cubicBezTo>
                  <a:pt x="10800" y="10012"/>
                  <a:pt x="15635" y="10800"/>
                  <a:pt x="21600" y="10800"/>
                </a:cubicBezTo>
                <a:cubicBezTo>
                  <a:pt x="15635" y="10800"/>
                  <a:pt x="10800" y="11588"/>
                  <a:pt x="10800" y="12560"/>
                </a:cubicBezTo>
                <a:lnTo>
                  <a:pt x="10800" y="19840"/>
                </a:lnTo>
                <a:cubicBezTo>
                  <a:pt x="10800" y="20812"/>
                  <a:pt x="5965" y="21600"/>
                  <a:pt x="0" y="21600"/>
                </a:cubicBezTo>
              </a:path>
            </a:pathLst>
          </a:custGeom>
          <a:ln w="6350">
            <a:solidFill>
              <a:srgbClr val="9A9A9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CBCBC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48" name="TextBox 12"/>
          <p:cNvSpPr txBox="1"/>
          <p:nvPr/>
        </p:nvSpPr>
        <p:spPr>
          <a:xfrm>
            <a:off x="4637994" y="3155151"/>
            <a:ext cx="778717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>
                <a:solidFill>
                  <a:schemeClr val="accent1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r>
              <a:t>å</a:t>
            </a:r>
          </a:p>
        </p:txBody>
      </p:sp>
      <p:sp>
        <p:nvSpPr>
          <p:cNvPr id="1249" name="Прямоугольник 15"/>
          <p:cNvSpPr txBox="1"/>
          <p:nvPr/>
        </p:nvSpPr>
        <p:spPr>
          <a:xfrm>
            <a:off x="5216933" y="3189327"/>
            <a:ext cx="2015838" cy="82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баллов </a:t>
            </a:r>
            <a:br/>
            <a:r>
              <a:t>каждой </a:t>
            </a:r>
            <a:br/>
            <a:r>
              <a:t>доли</a:t>
            </a:r>
          </a:p>
        </p:txBody>
      </p:sp>
      <p:sp>
        <p:nvSpPr>
          <p:cNvPr id="1250" name="Правая фигурная скобка 16"/>
          <p:cNvSpPr/>
          <p:nvPr/>
        </p:nvSpPr>
        <p:spPr>
          <a:xfrm>
            <a:off x="5997285" y="2079861"/>
            <a:ext cx="324466" cy="2981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788"/>
                  <a:pt x="10800" y="1760"/>
                </a:cubicBezTo>
                <a:lnTo>
                  <a:pt x="10800" y="9040"/>
                </a:lnTo>
                <a:cubicBezTo>
                  <a:pt x="10800" y="10012"/>
                  <a:pt x="15635" y="10800"/>
                  <a:pt x="21600" y="10800"/>
                </a:cubicBezTo>
                <a:cubicBezTo>
                  <a:pt x="15635" y="10800"/>
                  <a:pt x="10800" y="11588"/>
                  <a:pt x="10800" y="12560"/>
                </a:cubicBezTo>
                <a:lnTo>
                  <a:pt x="10800" y="19840"/>
                </a:lnTo>
                <a:cubicBezTo>
                  <a:pt x="10800" y="20812"/>
                  <a:pt x="5965" y="21600"/>
                  <a:pt x="0" y="21600"/>
                </a:cubicBezTo>
              </a:path>
            </a:pathLst>
          </a:custGeom>
          <a:ln w="6350">
            <a:solidFill>
              <a:srgbClr val="9A9A9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CBCBC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51" name="Прямоугольник 17"/>
          <p:cNvSpPr txBox="1"/>
          <p:nvPr/>
        </p:nvSpPr>
        <p:spPr>
          <a:xfrm>
            <a:off x="6570581" y="2192727"/>
            <a:ext cx="3310313" cy="340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20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ОБЩИЙ БАЛЛ МСКТ</a:t>
            </a:r>
          </a:p>
        </p:txBody>
      </p:sp>
      <p:sp>
        <p:nvSpPr>
          <p:cNvPr id="1252" name="TextBox 13"/>
          <p:cNvSpPr txBox="1"/>
          <p:nvPr/>
        </p:nvSpPr>
        <p:spPr>
          <a:xfrm>
            <a:off x="6574949" y="2772126"/>
            <a:ext cx="3360337" cy="208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00AB8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0 баллов </a:t>
            </a:r>
            <a:r>
              <a:rPr b="0">
                <a:solidFill>
                  <a:srgbClr val="575757"/>
                </a:solidFill>
              </a:rPr>
              <a:t>– отсутствие вовлечения</a:t>
            </a:r>
            <a:endParaRPr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…</a:t>
            </a:r>
          </a:p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….</a:t>
            </a:r>
          </a:p>
          <a:p>
            <a:pPr>
              <a:defRPr b="1">
                <a:solidFill>
                  <a:srgbClr val="C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25 баллов </a:t>
            </a:r>
            <a:r>
              <a:rPr b="0">
                <a:solidFill>
                  <a:srgbClr val="575757"/>
                </a:solidFill>
              </a:rPr>
              <a:t>– каждая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из долей вовлечена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более, чем на 75%</a:t>
            </a:r>
          </a:p>
        </p:txBody>
      </p:sp>
      <p:graphicFrame>
        <p:nvGraphicFramePr>
          <p:cNvPr id="1253" name="Таблица 18"/>
          <p:cNvGraphicFramePr/>
          <p:nvPr/>
        </p:nvGraphicFramePr>
        <p:xfrm>
          <a:off x="575392" y="2977308"/>
          <a:ext cx="3556280" cy="1981200"/>
        </p:xfrm>
        <a:graphic>
          <a:graphicData uri="http://schemas.openxmlformats.org/drawingml/2006/table">
            <a:tbl>
              <a:tblPr/>
              <a:tblGrid>
                <a:gridCol w="1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00AB80"/>
                          </a:solidFill>
                        </a:defRPr>
                      </a:pPr>
                      <a:r>
                        <a:t>1</a:t>
                      </a:r>
                      <a:r>
                        <a:rPr sz="1800"/>
                        <a:t> балл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00AB80"/>
                          </a:solidFill>
                        </a:defRPr>
                      </a:pPr>
                      <a:r>
                        <a:t>&lt; 5% 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6AAA02"/>
                          </a:solidFill>
                        </a:defRPr>
                      </a:pPr>
                      <a:r>
                        <a:t>2</a:t>
                      </a:r>
                      <a:r>
                        <a:rPr sz="1800"/>
                        <a:t> балла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6AAA02"/>
                          </a:solidFill>
                        </a:defRPr>
                      </a:pPr>
                      <a:r>
                        <a:t>5% - 25% 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chemeClr val="accent6"/>
                          </a:solidFill>
                        </a:defRPr>
                      </a:pPr>
                      <a:r>
                        <a:t>3</a:t>
                      </a:r>
                      <a:r>
                        <a:rPr sz="1800"/>
                        <a:t> балла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1">
                          <a:solidFill>
                            <a:schemeClr val="accent6"/>
                          </a:solidFill>
                        </a:defRPr>
                      </a:pPr>
                      <a:r>
                        <a:t>26% - 49% </a:t>
                      </a:r>
                      <a:r>
                        <a:rPr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chemeClr val="accent4"/>
                          </a:solidFill>
                        </a:defRPr>
                      </a:pPr>
                      <a:r>
                        <a:t>4</a:t>
                      </a:r>
                      <a:r>
                        <a:rPr sz="1800"/>
                        <a:t> балла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1">
                          <a:solidFill>
                            <a:schemeClr val="accent4"/>
                          </a:solidFill>
                        </a:defRPr>
                      </a:pPr>
                      <a:r>
                        <a:t>50% - 75% </a:t>
                      </a:r>
                      <a:r>
                        <a:rPr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C00000"/>
                          </a:solidFill>
                        </a:defRPr>
                      </a:pPr>
                      <a:r>
                        <a:t>5</a:t>
                      </a:r>
                      <a:r>
                        <a:rPr sz="1800"/>
                        <a:t> баллов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-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>
                          <a:solidFill>
                            <a:srgbClr val="C00000"/>
                          </a:solidFill>
                        </a:defRPr>
                      </a:pPr>
                      <a:r>
                        <a:t>&gt; 75% 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вовлечено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54" name="TextBox 19"/>
          <p:cNvSpPr txBox="1"/>
          <p:nvPr/>
        </p:nvSpPr>
        <p:spPr>
          <a:xfrm>
            <a:off x="8855277" y="3103409"/>
            <a:ext cx="1287490" cy="60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х</a:t>
            </a:r>
            <a:r>
              <a:rPr sz="4000"/>
              <a:t>4</a:t>
            </a:r>
            <a:r>
              <a:rPr sz="2400">
                <a:solidFill>
                  <a:srgbClr val="575757"/>
                </a:solidFill>
              </a:rPr>
              <a:t> =</a:t>
            </a:r>
          </a:p>
        </p:txBody>
      </p:sp>
      <p:sp>
        <p:nvSpPr>
          <p:cNvPr id="1255" name="Прямоугольник 20"/>
          <p:cNvSpPr txBox="1"/>
          <p:nvPr/>
        </p:nvSpPr>
        <p:spPr>
          <a:xfrm>
            <a:off x="9762782" y="2903510"/>
            <a:ext cx="2154899" cy="1129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ПРОЦЕНТ ПОРАЖЕНИЯ ЛЕГКИХ</a:t>
            </a:r>
          </a:p>
        </p:txBody>
      </p:sp>
    </p:spTree>
    <p:extLst>
      <p:ext uri="{BB962C8B-B14F-4D97-AF65-F5344CB8AC3E}">
        <p14:creationId xmlns:p14="http://schemas.microsoft.com/office/powerpoint/2010/main" val="352949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2204" y="260604"/>
            <a:ext cx="8936736" cy="4928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20214" y="5832144"/>
            <a:ext cx="7446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5" dirty="0">
                <a:solidFill>
                  <a:srgbClr val="006FC0"/>
                </a:solidFill>
                <a:latin typeface="Times New Roman"/>
                <a:cs typeface="Times New Roman"/>
              </a:rPr>
              <a:t>Количество </a:t>
            </a:r>
            <a:r>
              <a:rPr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регистрируемых ежедневно </a:t>
            </a:r>
            <a:r>
              <a:rPr b="1" dirty="0">
                <a:solidFill>
                  <a:srgbClr val="006FC0"/>
                </a:solidFill>
                <a:latin typeface="Times New Roman"/>
                <a:cs typeface="Times New Roman"/>
              </a:rPr>
              <a:t>случаев и </a:t>
            </a:r>
            <a:r>
              <a:rPr b="1" spc="-5" dirty="0">
                <a:solidFill>
                  <a:srgbClr val="006FC0"/>
                </a:solidFill>
                <a:latin typeface="Times New Roman"/>
                <a:cs typeface="Times New Roman"/>
              </a:rPr>
              <a:t>летальность </a:t>
            </a:r>
            <a:r>
              <a:rPr b="1" dirty="0">
                <a:solidFill>
                  <a:srgbClr val="006FC0"/>
                </a:solidFill>
                <a:latin typeface="Times New Roman"/>
                <a:cs typeface="Times New Roman"/>
              </a:rPr>
              <a:t>в</a:t>
            </a:r>
            <a:r>
              <a:rPr b="1" spc="9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6FC0"/>
                </a:solidFill>
                <a:latin typeface="Times New Roman"/>
                <a:cs typeface="Times New Roman"/>
              </a:rPr>
              <a:t>Иране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828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7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80</a:t>
            </a:fld>
            <a:endParaRPr/>
          </a:p>
        </p:txBody>
      </p:sp>
      <p:sp>
        <p:nvSpPr>
          <p:cNvPr id="1276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СТАНДАРТИЗИРОВАННЫЙ ПРОТОКОЛ ОПИСАНИЯ </a:t>
            </a:r>
            <a:br/>
            <a:r>
              <a:t>КТ ОГК (COVID-19)</a:t>
            </a:r>
          </a:p>
        </p:txBody>
      </p:sp>
      <p:graphicFrame>
        <p:nvGraphicFramePr>
          <p:cNvPr id="1277" name="Таблица 1"/>
          <p:cNvGraphicFramePr/>
          <p:nvPr/>
        </p:nvGraphicFramePr>
        <p:xfrm>
          <a:off x="485048" y="1157631"/>
          <a:ext cx="11422578" cy="4124960"/>
        </p:xfrm>
        <a:graphic>
          <a:graphicData uri="http://schemas.openxmlformats.org/drawingml/2006/table">
            <a:tbl>
              <a:tblPr/>
              <a:tblGrid>
                <a:gridCol w="3204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8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Исследование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Первичное / повторное (сравнение с исследованием от ___)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Клиническая информация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Жалобы на протяжении ___ дней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Изменения по типу «матового стекла»/консолидации/ретикуляр-ные изменения на фоне «матового стекла»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– не выявлены</a:t>
                      </a:r>
                    </a:p>
                    <a:p>
                      <a:pPr algn="l">
                        <a:defRPr sz="1800"/>
                      </a:pPr>
                      <a:r>
                        <a:t>– выявлены: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Локализация: правое легкое/левое легкое/ двусторонние изменения.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Расположение: – преимущественно в периферических/центральных отделах – в передних/задних отделах в верхних/нижних отделах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Контуры: – округлые – четкие/нечеткие – имеется признак Гало/обратного Гало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3654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8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81</a:t>
            </a:fld>
            <a:endParaRPr/>
          </a:p>
        </p:txBody>
      </p:sp>
      <p:sp>
        <p:nvSpPr>
          <p:cNvPr id="128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СТАНДАРТИЗИРОВАННЫЙ ПРОТОКОЛ ОПИСАНИЯ </a:t>
            </a:r>
            <a:br/>
            <a:r>
              <a:t>КТ ОГК (COVID-19)</a:t>
            </a:r>
          </a:p>
        </p:txBody>
      </p:sp>
      <p:graphicFrame>
        <p:nvGraphicFramePr>
          <p:cNvPr id="1282" name="Таблица 1"/>
          <p:cNvGraphicFramePr/>
          <p:nvPr/>
        </p:nvGraphicFramePr>
        <p:xfrm>
          <a:off x="485048" y="1157631"/>
          <a:ext cx="11422576" cy="5303520"/>
        </p:xfrm>
        <a:graphic>
          <a:graphicData uri="http://schemas.openxmlformats.org/drawingml/2006/table">
            <a:tbl>
              <a:tblPr/>
              <a:tblGrid>
                <a:gridCol w="396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 b="1"/>
                      </a:pPr>
                      <a:r>
                        <a:t>Вовлечение паренхимы в</a:t>
                      </a:r>
                    </a:p>
                    <a:p>
                      <a:pPr algn="l">
                        <a:defRPr sz="1800" b="1"/>
                      </a:pPr>
                      <a:r>
                        <a:t>патологический процесс:</a:t>
                      </a:r>
                    </a:p>
                    <a:p>
                      <a:pPr algn="l">
                        <a:defRPr sz="1800" b="1"/>
                      </a:pPr>
                      <a:endParaRPr/>
                    </a:p>
                    <a:p>
                      <a:pPr algn="l">
                        <a:defRPr sz="1800" i="1"/>
                      </a:pPr>
                      <a:r>
                        <a:t>Последовательно оценить степень</a:t>
                      </a:r>
                    </a:p>
                    <a:p>
                      <a:pPr algn="l">
                        <a:defRPr sz="1800" i="1"/>
                      </a:pPr>
                      <a:r>
                        <a:t>вовлечения каждой доли по 5-балльной шкале:</a:t>
                      </a:r>
                    </a:p>
                    <a:p>
                      <a:pPr algn="l">
                        <a:defRPr sz="1800" b="1"/>
                      </a:pPr>
                      <a:r>
                        <a:t>1 балл – &lt;5%</a:t>
                      </a:r>
                    </a:p>
                    <a:p>
                      <a:pPr algn="l">
                        <a:defRPr sz="1800" b="1"/>
                      </a:pPr>
                      <a:r>
                        <a:t>2 балла – 5–25%</a:t>
                      </a:r>
                    </a:p>
                    <a:p>
                      <a:pPr algn="l">
                        <a:defRPr sz="1800" b="1"/>
                      </a:pPr>
                      <a:r>
                        <a:t>3 балла – 25–49%</a:t>
                      </a:r>
                    </a:p>
                    <a:p>
                      <a:pPr algn="l">
                        <a:defRPr sz="1800" b="1"/>
                      </a:pPr>
                      <a:r>
                        <a:t>4 балла – 50–75%</a:t>
                      </a:r>
                    </a:p>
                    <a:p>
                      <a:pPr algn="l">
                        <a:defRPr sz="1800" b="1"/>
                      </a:pPr>
                      <a:r>
                        <a:t>5 баллов – &gt;75%</a:t>
                      </a:r>
                    </a:p>
                    <a:p>
                      <a:pPr algn="l">
                        <a:defRPr sz="1800" b="1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Суммировать полученные баллы</a:t>
                      </a:r>
                    </a:p>
                    <a:p>
                      <a:pPr algn="l">
                        <a:defRPr sz="1800"/>
                      </a:pPr>
                      <a:r>
                        <a:t>(максимально 25 баллов)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Формула для подсчета процента</a:t>
                      </a:r>
                    </a:p>
                    <a:p>
                      <a:pPr algn="l">
                        <a:defRPr sz="1800"/>
                      </a:pPr>
                      <a:r>
                        <a:t>поражения легких (максимально</a:t>
                      </a:r>
                    </a:p>
                    <a:p>
                      <a:pPr algn="l">
                        <a:defRPr sz="1800"/>
                      </a:pPr>
                      <a:r>
                        <a:t>100%):</a:t>
                      </a:r>
                    </a:p>
                    <a:p>
                      <a:pPr algn="l">
                        <a:defRPr sz="1800"/>
                      </a:pPr>
                      <a:r>
                        <a:t>% поражения = общий балл х 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Левой верхней доли вовлечено …% легочной паренхимы.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Левой нижней доли вовлечено …% легочной паренхимы.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Правой верхней доли вовлечено …% легочной паренхимы.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Правой средней доли вовлечено …% легочной паренхимы.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Правой нижней доли вовлечено …% легочной паренхимы. 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Общий балл…..</a:t>
                      </a:r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r>
                        <a:t>Процент поражения ….%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339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285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82</a:t>
            </a:fld>
            <a:endParaRPr/>
          </a:p>
        </p:txBody>
      </p:sp>
      <p:sp>
        <p:nvSpPr>
          <p:cNvPr id="1286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СТАНДАРТИЗИРОВАННЫЙ ПРОТОКОЛ ОПИСАНИЯ </a:t>
            </a:r>
            <a:br/>
            <a:r>
              <a:t>КТ ОГК (COVID-19)</a:t>
            </a:r>
          </a:p>
        </p:txBody>
      </p:sp>
      <p:graphicFrame>
        <p:nvGraphicFramePr>
          <p:cNvPr id="1287" name="Таблица 1"/>
          <p:cNvGraphicFramePr/>
          <p:nvPr/>
        </p:nvGraphicFramePr>
        <p:xfrm>
          <a:off x="485048" y="1157631"/>
          <a:ext cx="11422576" cy="2377440"/>
        </p:xfrm>
        <a:graphic>
          <a:graphicData uri="http://schemas.openxmlformats.org/drawingml/2006/table">
            <a:tbl>
              <a:tblPr/>
              <a:tblGrid>
                <a:gridCol w="396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Фоновые изменения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Фиброзные тяжи
Увеличение диаметра сосудов
Наличие плеврального выпота справа/слева
Увеличение лимфатических узлов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 b="1"/>
                      </a:pPr>
                      <a:r>
                        <a:t>Дополнительная информация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644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38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83</a:t>
            </a:fld>
            <a:endParaRPr/>
          </a:p>
        </p:txBody>
      </p:sp>
      <p:sp>
        <p:nvSpPr>
          <p:cNvPr id="1339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РОЛЬ УЗИ ЛЕГКИХ</a:t>
            </a:r>
          </a:p>
        </p:txBody>
      </p:sp>
      <p:sp>
        <p:nvSpPr>
          <p:cNvPr id="1340" name="TextBox 8"/>
          <p:cNvSpPr txBox="1"/>
          <p:nvPr/>
        </p:nvSpPr>
        <p:spPr>
          <a:xfrm>
            <a:off x="682567" y="1258791"/>
            <a:ext cx="6777412" cy="2083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Сортировка больных </a:t>
            </a:r>
            <a:r>
              <a:rPr b="0">
                <a:solidFill>
                  <a:srgbClr val="575757"/>
                </a:solidFill>
              </a:rPr>
              <a:t>по УЗД при массовом поступлении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При наличии признаков пневмонии </a:t>
            </a:r>
            <a:r>
              <a:rPr b="0">
                <a:solidFill>
                  <a:srgbClr val="575757"/>
                </a:solidFill>
                <a:latin typeface="Symbol"/>
                <a:ea typeface="Symbol"/>
                <a:cs typeface="Symbol"/>
                <a:sym typeface="Symbol"/>
              </a:rPr>
              <a:t>® </a:t>
            </a:r>
            <a:r>
              <a:rPr b="0">
                <a:solidFill>
                  <a:srgbClr val="575757"/>
                </a:solidFill>
              </a:rPr>
              <a:t>срочное КТ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Динамическое наблюдение </a:t>
            </a:r>
            <a:r>
              <a:rPr b="0">
                <a:solidFill>
                  <a:srgbClr val="575757"/>
                </a:solidFill>
              </a:rPr>
              <a:t>за степенью тяжести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и распространенности процессов, в особенности </a:t>
            </a:r>
            <a:br>
              <a:rPr b="0">
                <a:solidFill>
                  <a:srgbClr val="575757"/>
                </a:solidFill>
              </a:rPr>
            </a:br>
            <a:r>
              <a:rPr b="0">
                <a:solidFill>
                  <a:srgbClr val="575757"/>
                </a:solidFill>
              </a:rPr>
              <a:t>в реанимации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Изменение лечебно-диагностической тактики </a:t>
            </a:r>
            <a:br/>
            <a:r>
              <a:rPr b="0">
                <a:solidFill>
                  <a:srgbClr val="575757"/>
                </a:solidFill>
              </a:rPr>
              <a:t>в зависимости от выявленных изменений</a:t>
            </a:r>
          </a:p>
        </p:txBody>
      </p:sp>
      <p:pic>
        <p:nvPicPr>
          <p:cNvPr id="1341" name="Рисунок 13" descr="Рисунок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5783" y="896064"/>
            <a:ext cx="3881915" cy="5524616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342" name="TextBox 15"/>
          <p:cNvSpPr txBox="1"/>
          <p:nvPr/>
        </p:nvSpPr>
        <p:spPr>
          <a:xfrm>
            <a:off x="1869837" y="4400550"/>
            <a:ext cx="3401753" cy="16747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dist="152400" dir="27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Методика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Признаки и паттерны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Степени тяжести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Изменение лечебно-диагностической картины</a:t>
            </a:r>
          </a:p>
        </p:txBody>
      </p:sp>
      <p:pic>
        <p:nvPicPr>
          <p:cNvPr id="1343" name="Рисунок 16" descr="Рисунок 16"/>
          <p:cNvPicPr>
            <a:picLocks noChangeAspect="1"/>
          </p:cNvPicPr>
          <p:nvPr/>
        </p:nvPicPr>
        <p:blipFill>
          <a:blip r:embed="rId3">
            <a:extLst/>
          </a:blip>
          <a:srcRect l="4703" t="4703" r="4702" b="4702"/>
          <a:stretch>
            <a:fillRect/>
          </a:stretch>
        </p:blipFill>
        <p:spPr>
          <a:xfrm>
            <a:off x="7805783" y="4400548"/>
            <a:ext cx="2068678" cy="2068678"/>
          </a:xfrm>
          <a:prstGeom prst="rect">
            <a:avLst/>
          </a:prstGeom>
          <a:ln>
            <a:solidFill>
              <a:srgbClr val="F2F2F2"/>
            </a:solidFill>
          </a:ln>
        </p:spPr>
      </p:pic>
      <p:sp>
        <p:nvSpPr>
          <p:cNvPr id="1344" name="Прямая со стрелкой 18"/>
          <p:cNvSpPr/>
          <p:nvPr/>
        </p:nvSpPr>
        <p:spPr>
          <a:xfrm>
            <a:off x="5718628" y="5220737"/>
            <a:ext cx="1640116" cy="1"/>
          </a:xfrm>
          <a:prstGeom prst="line">
            <a:avLst/>
          </a:prstGeom>
          <a:ln w="28575">
            <a:solidFill>
              <a:srgbClr val="9A9A9A"/>
            </a:solidFill>
            <a:prstDash val="sysDot"/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290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47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84</a:t>
            </a:fld>
            <a:endParaRPr/>
          </a:p>
        </p:txBody>
      </p:sp>
      <p:sp>
        <p:nvSpPr>
          <p:cNvPr id="1348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УЗИ ЛЕГКИХ ПРИ COVID-19</a:t>
            </a:r>
          </a:p>
        </p:txBody>
      </p:sp>
      <p:pic>
        <p:nvPicPr>
          <p:cNvPr id="134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46227"/>
            <a:ext cx="12192000" cy="3610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56269"/>
            <a:ext cx="12192000" cy="20660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96160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53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85</a:t>
            </a:fld>
            <a:endParaRPr/>
          </a:p>
        </p:txBody>
      </p:sp>
      <p:sp>
        <p:nvSpPr>
          <p:cNvPr id="1354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УЗИ ЛЕГКИХ ПРИ COVID-19</a:t>
            </a:r>
          </a:p>
        </p:txBody>
      </p:sp>
      <p:pic>
        <p:nvPicPr>
          <p:cNvPr id="135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43" y="875283"/>
            <a:ext cx="12200443" cy="3365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6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367048"/>
            <a:ext cx="12192000" cy="22677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7281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59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86</a:t>
            </a:fld>
            <a:endParaRPr/>
          </a:p>
        </p:txBody>
      </p:sp>
      <p:sp>
        <p:nvSpPr>
          <p:cNvPr id="1360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УЗИ ЛЕГКИХ ПРИ COVID-19</a:t>
            </a:r>
          </a:p>
        </p:txBody>
      </p:sp>
      <p:pic>
        <p:nvPicPr>
          <p:cNvPr id="13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4" y="875283"/>
            <a:ext cx="12180507" cy="56201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8101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64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11907628" y="6466658"/>
            <a:ext cx="284372" cy="2808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87</a:t>
            </a:fld>
            <a:endParaRPr/>
          </a:p>
        </p:txBody>
      </p:sp>
      <p:sp>
        <p:nvSpPr>
          <p:cNvPr id="1365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ТЯЖЕСТЬ ЗАБОЛЕВАНИЯ</a:t>
            </a:r>
          </a:p>
        </p:txBody>
      </p:sp>
      <p:graphicFrame>
        <p:nvGraphicFramePr>
          <p:cNvPr id="1366" name="Таблица 5"/>
          <p:cNvGraphicFramePr/>
          <p:nvPr/>
        </p:nvGraphicFramePr>
        <p:xfrm>
          <a:off x="390000" y="956700"/>
          <a:ext cx="11412000" cy="2011680"/>
        </p:xfrm>
        <a:graphic>
          <a:graphicData uri="http://schemas.openxmlformats.org/drawingml/2006/table">
            <a:tbl>
              <a:tblPr/>
              <a:tblGrid>
                <a:gridCol w="11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ТЯЖЕСТЬ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УЗ-ПРИЗНАКИ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ДОПОЛНИТЕЛЬНО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ЛЕГКАЯ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Наличие единичных В-линий в межреберном промежутке– незначительные интерстициальные изменения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Возможно наблюдение в амб. условиях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СРЕДНЯЯ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Множественные В-линии, утолщение плевральной линии – умеренные интерстициальные изменения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Показана срочная КТ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ТЯЖЕЛАЯ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Консолидации в базальных отделах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Показаны лечение в ОРИТ, срочная КТ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67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rcRect l="8615" t="4464" r="7435" b="4279"/>
          <a:stretch>
            <a:fillRect/>
          </a:stretch>
        </p:blipFill>
        <p:spPr>
          <a:xfrm>
            <a:off x="3261783" y="2991791"/>
            <a:ext cx="5554077" cy="38016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058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76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88</a:t>
            </a:fld>
            <a:endParaRPr/>
          </a:p>
        </p:txBody>
      </p:sp>
      <p:sp>
        <p:nvSpPr>
          <p:cNvPr id="137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ОЦЕНКА УЛЬТРАЗВУКОВЫХ ПАТТЕРНОВ</a:t>
            </a:r>
          </a:p>
        </p:txBody>
      </p:sp>
      <p:pic>
        <p:nvPicPr>
          <p:cNvPr id="1378" name="Объект 5" descr="Объект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51885"/>
            <a:ext cx="6489290" cy="433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1971" y="1051885"/>
            <a:ext cx="5660031" cy="57415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2270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387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89</a:t>
            </a:fld>
            <a:endParaRPr/>
          </a:p>
        </p:txBody>
      </p:sp>
      <p:sp>
        <p:nvSpPr>
          <p:cNvPr id="1388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БЕЗОПАСНОЕ ПРОВЕДЕНИЕ УЗИ</a:t>
            </a:r>
          </a:p>
        </p:txBody>
      </p:sp>
      <p:pic>
        <p:nvPicPr>
          <p:cNvPr id="1389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5783" y="896064"/>
            <a:ext cx="3976257" cy="5491959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390" name="TextBox 8"/>
          <p:cNvSpPr txBox="1"/>
          <p:nvPr/>
        </p:nvSpPr>
        <p:spPr>
          <a:xfrm>
            <a:off x="682566" y="1258790"/>
            <a:ext cx="5958265" cy="156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Исключить несрочные и плановые УЗИ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Увеличить интервалы </a:t>
            </a:r>
            <a:r>
              <a:rPr b="0">
                <a:solidFill>
                  <a:srgbClr val="575757"/>
                </a:solidFill>
              </a:rPr>
              <a:t>между приемами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SzPct val="100000"/>
              <a:buAutoNum type="arabicPeriod"/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Использовать разную аппаратуру </a:t>
            </a:r>
            <a:r>
              <a:rPr b="0">
                <a:solidFill>
                  <a:srgbClr val="575757"/>
                </a:solidFill>
              </a:rPr>
              <a:t>для пациентов с подозрением на COVID-19 и подтвержденным диагнозом</a:t>
            </a:r>
          </a:p>
        </p:txBody>
      </p:sp>
      <p:sp>
        <p:nvSpPr>
          <p:cNvPr id="1391" name="TextBox 15"/>
          <p:cNvSpPr txBox="1"/>
          <p:nvPr/>
        </p:nvSpPr>
        <p:spPr>
          <a:xfrm>
            <a:off x="808480" y="4456424"/>
            <a:ext cx="4044009" cy="15731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dist="152400" dir="2700000" rotWithShape="0">
              <a:schemeClr val="accent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Как часто и чем обрабатывать датчики и аппаратуру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Обустройство кабинета </a:t>
            </a:r>
            <a:br/>
            <a:r>
              <a:t>в условиях пандемии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libri"/>
              <a:buChar char="✓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Как защитить врача и пациента </a:t>
            </a:r>
          </a:p>
        </p:txBody>
      </p:sp>
      <p:sp>
        <p:nvSpPr>
          <p:cNvPr id="1392" name="Straight Arrow Connector 18"/>
          <p:cNvSpPr/>
          <p:nvPr/>
        </p:nvSpPr>
        <p:spPr>
          <a:xfrm>
            <a:off x="5509078" y="5220737"/>
            <a:ext cx="1640116" cy="1"/>
          </a:xfrm>
          <a:prstGeom prst="line">
            <a:avLst/>
          </a:prstGeom>
          <a:ln w="28575">
            <a:solidFill>
              <a:srgbClr val="9A9A9A"/>
            </a:solidFill>
            <a:prstDash val="sysDot"/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393" name="Рисунок 11" descr="Рисунок 11"/>
          <p:cNvPicPr>
            <a:picLocks noChangeAspect="1"/>
          </p:cNvPicPr>
          <p:nvPr/>
        </p:nvPicPr>
        <p:blipFill>
          <a:blip r:embed="rId3">
            <a:extLst/>
          </a:blip>
          <a:srcRect l="5556" t="5556" r="5555" b="5556"/>
          <a:stretch>
            <a:fillRect/>
          </a:stretch>
        </p:blipFill>
        <p:spPr>
          <a:xfrm>
            <a:off x="7805783" y="4319345"/>
            <a:ext cx="2068678" cy="2068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9597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5123" y="260604"/>
            <a:ext cx="7921752" cy="6048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27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849" y="535579"/>
            <a:ext cx="9079788" cy="87528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Оценка динамики течения выявленной пневмонии COVID-19 проводится </a:t>
            </a:r>
            <a:r>
              <a:rPr lang="ru-RU" dirty="0" smtClean="0">
                <a:solidFill>
                  <a:schemeClr val="accent1"/>
                </a:solidFill>
              </a:rPr>
              <a:t>по  клиническим </a:t>
            </a:r>
            <a:r>
              <a:rPr lang="ru-RU" dirty="0">
                <a:solidFill>
                  <a:schemeClr val="accent1"/>
                </a:solidFill>
              </a:rPr>
              <a:t>показаниям с применением следующих методов визуализации:</a:t>
            </a:r>
            <a:br>
              <a:rPr lang="ru-RU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6849" y="1494575"/>
            <a:ext cx="10878110" cy="507604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оптимально</a:t>
            </a:r>
            <a:r>
              <a:rPr lang="ru-RU" dirty="0">
                <a:solidFill>
                  <a:srgbClr val="FF0000"/>
                </a:solidFill>
              </a:rPr>
              <a:t>: </a:t>
            </a:r>
            <a:r>
              <a:rPr lang="ru-RU" dirty="0"/>
              <a:t>выполнение КТ исследования легких по стандартному</a:t>
            </a:r>
            <a:br>
              <a:rPr lang="ru-RU" dirty="0"/>
            </a:br>
            <a:r>
              <a:rPr lang="ru-RU" dirty="0"/>
              <a:t>протоколу без внутривенного контрастирования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возможно: </a:t>
            </a:r>
            <a:r>
              <a:rPr lang="ru-RU" dirty="0"/>
              <a:t>РГ в двух проекциях в рентгеновском </a:t>
            </a:r>
            <a:r>
              <a:rPr lang="ru-RU" dirty="0" smtClean="0"/>
              <a:t>кабинете;</a:t>
            </a:r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возможно</a:t>
            </a:r>
            <a:r>
              <a:rPr lang="ru-RU" dirty="0">
                <a:solidFill>
                  <a:srgbClr val="FF0000"/>
                </a:solidFill>
              </a:rPr>
              <a:t>: </a:t>
            </a:r>
            <a:r>
              <a:rPr lang="ru-RU" dirty="0"/>
              <a:t>выполнение УЗИ легких (как дополнительное исследование) при</a:t>
            </a:r>
            <a:br>
              <a:rPr lang="ru-RU" dirty="0"/>
            </a:br>
            <a:r>
              <a:rPr lang="ru-RU" dirty="0"/>
              <a:t>невозможности оценки динамики с помощью КТ и РГ при условии наличия</a:t>
            </a:r>
            <a:br>
              <a:rPr lang="ru-RU" dirty="0"/>
            </a:br>
            <a:r>
              <a:rPr lang="ru-RU" dirty="0"/>
              <a:t>первоначальной информации об истинном объеме и причине поражения</a:t>
            </a:r>
            <a:br>
              <a:rPr lang="ru-RU" dirty="0"/>
            </a:br>
            <a:r>
              <a:rPr lang="ru-RU" dirty="0"/>
              <a:t>легких и подготовленного врачебного персонала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b="1" i="1" dirty="0">
                <a:solidFill>
                  <a:srgbClr val="FF0000"/>
                </a:solidFill>
              </a:rPr>
              <a:t>Комментарии. </a:t>
            </a:r>
            <a:r>
              <a:rPr lang="ru-RU" i="1" dirty="0"/>
              <a:t>Кратность повторения КТ, РГ или УЗИ зависит от клинических</a:t>
            </a:r>
            <a:br>
              <a:rPr lang="ru-RU" i="1" dirty="0"/>
            </a:br>
            <a:r>
              <a:rPr lang="ru-RU" i="1" dirty="0"/>
              <a:t>показаний, диктующих необходимость оценки динамики. Рекомендуемая кратность</a:t>
            </a:r>
            <a:br>
              <a:rPr lang="ru-RU" i="1" dirty="0"/>
            </a:br>
            <a:r>
              <a:rPr lang="ru-RU" i="1" dirty="0"/>
              <a:t>повторения для КТ и РГ – не чаще, чем один раз в 7 дней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b="1" i="1" dirty="0">
                <a:solidFill>
                  <a:srgbClr val="00B050"/>
                </a:solidFill>
              </a:rPr>
              <a:t>Обследование новорожденных и детей младшего возраста</a:t>
            </a:r>
            <a:br>
              <a:rPr lang="ru-RU" b="1" i="1" dirty="0">
                <a:solidFill>
                  <a:srgbClr val="00B050"/>
                </a:solidFill>
              </a:rPr>
            </a:br>
            <a:r>
              <a:rPr lang="ru-RU" b="1" i="1" dirty="0">
                <a:solidFill>
                  <a:srgbClr val="00B050"/>
                </a:solidFill>
              </a:rPr>
              <a:t>с известной/предполагаемой пневмонией COVID-19 по возможности начинается</a:t>
            </a:r>
            <a:br>
              <a:rPr lang="ru-RU" b="1" i="1" dirty="0">
                <a:solidFill>
                  <a:srgbClr val="00B050"/>
                </a:solidFill>
              </a:rPr>
            </a:br>
            <a:r>
              <a:rPr lang="ru-RU" b="1" i="1" dirty="0">
                <a:solidFill>
                  <a:srgbClr val="00B050"/>
                </a:solidFill>
              </a:rPr>
              <a:t>с применения УЗИ легких, плевральных полостей и средостения, при наличии</a:t>
            </a:r>
            <a:br>
              <a:rPr lang="ru-RU" b="1" i="1" dirty="0">
                <a:solidFill>
                  <a:srgbClr val="00B050"/>
                </a:solidFill>
              </a:rPr>
            </a:br>
            <a:r>
              <a:rPr lang="ru-RU" b="1" i="1" dirty="0">
                <a:solidFill>
                  <a:srgbClr val="00B050"/>
                </a:solidFill>
              </a:rPr>
              <a:t>клинических показаний продолжается с использованием РГ и/или КТ ОГК.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br>
              <a:rPr lang="ru-RU" b="1" dirty="0">
                <a:solidFill>
                  <a:srgbClr val="00B050"/>
                </a:solidFill>
              </a:rPr>
            </a:b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65702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Нижний колонтитул 2"/>
          <p:cNvSpPr txBox="1"/>
          <p:nvPr/>
        </p:nvSpPr>
        <p:spPr>
          <a:xfrm>
            <a:off x="4084320" y="6511747"/>
            <a:ext cx="4023360" cy="248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medradiology.moscow</a:t>
            </a:r>
          </a:p>
        </p:txBody>
      </p:sp>
      <p:sp>
        <p:nvSpPr>
          <p:cNvPr id="1000" name="Номер слайда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7627" y="6466657"/>
            <a:ext cx="284370" cy="2807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91</a:t>
            </a:fld>
            <a:endParaRPr/>
          </a:p>
        </p:txBody>
      </p:sp>
      <p:sp>
        <p:nvSpPr>
          <p:cNvPr id="1001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02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1962276" cy="6835586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TextBox 3"/>
          <p:cNvSpPr txBox="1"/>
          <p:nvPr/>
        </p:nvSpPr>
        <p:spPr>
          <a:xfrm>
            <a:off x="2081048" y="35892"/>
            <a:ext cx="9080939" cy="4970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 b="1" u="sng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АЛГОРИТМ ПОМОЩИ ПАЦИЕНТАМ С COVID-19</a:t>
            </a:r>
          </a:p>
        </p:txBody>
      </p:sp>
    </p:spTree>
    <p:extLst>
      <p:ext uri="{BB962C8B-B14F-4D97-AF65-F5344CB8AC3E}">
        <p14:creationId xmlns:p14="http://schemas.microsoft.com/office/powerpoint/2010/main" val="4160108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54175" cy="882967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188650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Рекомендуемый алгоритм диагностики в зависимости от тяжести </a:t>
            </a:r>
            <a:r>
              <a:rPr lang="ru-RU" sz="3200" dirty="0" smtClean="0"/>
              <a:t>течения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109277"/>
              </p:ext>
            </p:extLst>
          </p:nvPr>
        </p:nvGraphicFramePr>
        <p:xfrm>
          <a:off x="636849" y="862149"/>
          <a:ext cx="11237288" cy="5435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8429">
                  <a:extLst>
                    <a:ext uri="{9D8B030D-6E8A-4147-A177-3AD203B41FA5}">
                      <a16:colId xmlns:a16="http://schemas.microsoft.com/office/drawing/2014/main" val="3105666093"/>
                    </a:ext>
                  </a:extLst>
                </a:gridCol>
                <a:gridCol w="9128859">
                  <a:extLst>
                    <a:ext uri="{9D8B030D-6E8A-4147-A177-3AD203B41FA5}">
                      <a16:colId xmlns:a16="http://schemas.microsoft.com/office/drawing/2014/main" val="1056364887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Тяжесть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>
                          <a:effectLst/>
                        </a:rPr>
                        <a:t>Рекомендуемые методы исследования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:a16="http://schemas.microsoft.com/office/drawing/2014/main" val="3963481584"/>
                  </a:ext>
                </a:extLst>
              </a:tr>
              <a:tr h="963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</a:rPr>
                        <a:t>Бессимптомная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При условии лечения в амбулаторных условиях дополнительные методы исследования и консультации специалистов проводятся по индивидуальным показаниям.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В случае госпитализации рекомендуемые исследования такие же как при легкой форме.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:a16="http://schemas.microsoft.com/office/drawing/2014/main" val="3117883071"/>
                  </a:ext>
                </a:extLst>
              </a:tr>
              <a:tr h="34692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</a:rPr>
                        <a:t>Легкая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При условии лечения в амбулаторных условиях дополнительные методы исследования и консультации специалистов проводятся по индивидуальным показаниям.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В случае госпитализации рекомендуется следующий минимальный перечень дополнительных исследований.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Лабораторные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Общий анализ крови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Общий анализ мочи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Биохимический анализ крови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</a:rPr>
                        <a:t>Коагулограмма</a:t>
                      </a:r>
                      <a:r>
                        <a:rPr lang="ru-RU" sz="1600" dirty="0">
                          <a:effectLst/>
                        </a:rPr>
                        <a:t>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Инструментальные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Рентгенография органов грудной клетки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КТ грудной клетки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ЭКГ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Консультации специалистов: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Инфекционист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Пульмонолог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Другие специалисты (по показаниям)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5326" marR="45326" marT="0" marB="0"/>
                </a:tc>
                <a:extLst>
                  <a:ext uri="{0D108BD9-81ED-4DB2-BD59-A6C34878D82A}">
                    <a16:rowId xmlns:a16="http://schemas.microsoft.com/office/drawing/2014/main" val="3010533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374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1183980"/>
              </p:ext>
            </p:extLst>
          </p:nvPr>
        </p:nvGraphicFramePr>
        <p:xfrm>
          <a:off x="339635" y="378823"/>
          <a:ext cx="5146765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9165">
                  <a:extLst>
                    <a:ext uri="{9D8B030D-6E8A-4147-A177-3AD203B41FA5}">
                      <a16:colId xmlns:a16="http://schemas.microsoft.com/office/drawing/2014/main" val="45784780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393207165"/>
                    </a:ext>
                  </a:extLst>
                </a:gridCol>
              </a:tblGrid>
              <a:tr h="608729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</a:rPr>
                        <a:t>Средне</a:t>
                      </a:r>
                      <a:endParaRPr lang="en-US" sz="20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</a:rPr>
                        <a:t>тяжелая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Те же, что и при легкой форме, но с выполнением всех исследований, обозначенных как «по показаниям».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Дополнительно: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Исследование на выявление других респираторных вирусов, включая РСВ методом ПЦР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Исследование на </a:t>
                      </a:r>
                      <a:r>
                        <a:rPr lang="en-US" sz="1800" dirty="0">
                          <a:effectLst/>
                        </a:rPr>
                        <a:t>Streptococcus </a:t>
                      </a:r>
                      <a:r>
                        <a:rPr lang="en-US" sz="1800" dirty="0" err="1">
                          <a:effectLst/>
                        </a:rPr>
                        <a:t>pneumoniae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Haemophilus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influenzae</a:t>
                      </a:r>
                      <a:r>
                        <a:rPr lang="en-US" sz="1800" dirty="0">
                          <a:effectLst/>
                        </a:rPr>
                        <a:t> type B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>
                          <a:effectLst/>
                        </a:rPr>
                        <a:t>Legionella </a:t>
                      </a:r>
                      <a:r>
                        <a:rPr lang="en-US" sz="1800" dirty="0" err="1">
                          <a:effectLst/>
                        </a:rPr>
                        <a:t>pneumophila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культуральным</a:t>
                      </a:r>
                      <a:r>
                        <a:rPr lang="ru-RU" sz="1800" dirty="0">
                          <a:effectLst/>
                        </a:rPr>
                        <a:t> методом и/или ПЦР или экспресс-методом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</a:rPr>
                        <a:t>Исследование на </a:t>
                      </a:r>
                      <a:r>
                        <a:rPr lang="ru-RU" sz="1800" dirty="0" err="1">
                          <a:effectLst/>
                        </a:rPr>
                        <a:t>микоплазменную</a:t>
                      </a:r>
                      <a:r>
                        <a:rPr lang="ru-RU" sz="1800" dirty="0">
                          <a:effectLst/>
                        </a:rPr>
                        <a:t> и </a:t>
                      </a:r>
                      <a:r>
                        <a:rPr lang="ru-RU" sz="1800" dirty="0" err="1">
                          <a:effectLst/>
                        </a:rPr>
                        <a:t>хламидийную</a:t>
                      </a:r>
                      <a:r>
                        <a:rPr lang="ru-RU" sz="1800" dirty="0">
                          <a:effectLst/>
                        </a:rPr>
                        <a:t> инфекции, а также другие патогены (по показаниям)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При подозрении на пневмонию обязательное проведение КТ грудной клетки.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476" marR="58476" marT="0" marB="0"/>
                </a:tc>
                <a:extLst>
                  <a:ext uri="{0D108BD9-81ED-4DB2-BD59-A6C34878D82A}">
                    <a16:rowId xmlns:a16="http://schemas.microsoft.com/office/drawing/2014/main" val="1552152756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51978676"/>
              </p:ext>
            </p:extLst>
          </p:nvPr>
        </p:nvGraphicFramePr>
        <p:xfrm>
          <a:off x="5708469" y="378823"/>
          <a:ext cx="6483530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594">
                  <a:extLst>
                    <a:ext uri="{9D8B030D-6E8A-4147-A177-3AD203B41FA5}">
                      <a16:colId xmlns:a16="http://schemas.microsoft.com/office/drawing/2014/main" val="1449194381"/>
                    </a:ext>
                  </a:extLst>
                </a:gridCol>
                <a:gridCol w="5320936">
                  <a:extLst>
                    <a:ext uri="{9D8B030D-6E8A-4147-A177-3AD203B41FA5}">
                      <a16:colId xmlns:a16="http://schemas.microsoft.com/office/drawing/2014/main" val="2448377252"/>
                    </a:ext>
                  </a:extLst>
                </a:gridCol>
              </a:tblGrid>
              <a:tr h="57981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Тяжелая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</a:rPr>
                        <a:t>Лабораторные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smtClean="0">
                          <a:effectLst/>
                        </a:rPr>
                        <a:t>КЩС.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err="1" smtClean="0">
                          <a:effectLst/>
                        </a:rPr>
                        <a:t>Прокальцитониновый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тест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Биохимический анализ крови (</a:t>
                      </a:r>
                      <a:r>
                        <a:rPr lang="ru-RU" sz="1600" dirty="0" err="1">
                          <a:effectLst/>
                        </a:rPr>
                        <a:t>АлТ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АсТ</a:t>
                      </a:r>
                      <a:r>
                        <a:rPr lang="ru-RU" sz="1600" dirty="0">
                          <a:effectLst/>
                        </a:rPr>
                        <a:t>, общий билирубин, ЛДГ, </a:t>
                      </a:r>
                      <a:r>
                        <a:rPr lang="ru-RU" sz="1600" dirty="0" err="1">
                          <a:effectLst/>
                        </a:rPr>
                        <a:t>ферритин</a:t>
                      </a:r>
                      <a:r>
                        <a:rPr lang="ru-RU" sz="1600" dirty="0">
                          <a:effectLst/>
                        </a:rPr>
                        <a:t>, СРБ, мочевина, </a:t>
                      </a:r>
                      <a:r>
                        <a:rPr lang="ru-RU" sz="1600" dirty="0" err="1">
                          <a:effectLst/>
                        </a:rPr>
                        <a:t>креатинин</a:t>
                      </a:r>
                      <a:r>
                        <a:rPr lang="ru-RU" sz="1600" dirty="0">
                          <a:effectLst/>
                        </a:rPr>
                        <a:t>, альбумин)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err="1">
                          <a:effectLst/>
                        </a:rPr>
                        <a:t>Коагулограмма</a:t>
                      </a:r>
                      <a:r>
                        <a:rPr lang="ru-RU" sz="1600" dirty="0">
                          <a:effectLst/>
                        </a:rPr>
                        <a:t> (включая Д-</a:t>
                      </a:r>
                      <a:r>
                        <a:rPr lang="ru-RU" sz="1600" dirty="0" err="1">
                          <a:effectLst/>
                        </a:rPr>
                        <a:t>димер</a:t>
                      </a:r>
                      <a:r>
                        <a:rPr lang="ru-RU" sz="1600" dirty="0">
                          <a:effectLst/>
                        </a:rPr>
                        <a:t> и фибриноген)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уровня ИЛ-6 (по показаниям)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на выявление других респираторных вирусов, включая РСВ методом ПЦР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на </a:t>
                      </a:r>
                      <a:r>
                        <a:rPr lang="en-US" sz="1600" dirty="0">
                          <a:effectLst/>
                        </a:rPr>
                        <a:t>Streptococcus </a:t>
                      </a:r>
                      <a:r>
                        <a:rPr lang="en-US" sz="1600" dirty="0" err="1">
                          <a:effectLst/>
                        </a:rPr>
                        <a:t>pneumoniae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Haemophilus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influenzae</a:t>
                      </a:r>
                      <a:r>
                        <a:rPr lang="en-US" sz="1600" dirty="0">
                          <a:effectLst/>
                        </a:rPr>
                        <a:t> type B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en-US" sz="1600" dirty="0">
                          <a:effectLst/>
                        </a:rPr>
                        <a:t>Legionella </a:t>
                      </a:r>
                      <a:r>
                        <a:rPr lang="en-US" sz="1600" dirty="0" err="1">
                          <a:effectLst/>
                        </a:rPr>
                        <a:t>pneumophila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культуральным</a:t>
                      </a:r>
                      <a:r>
                        <a:rPr lang="ru-RU" sz="1600" dirty="0">
                          <a:effectLst/>
                        </a:rPr>
                        <a:t> методом и/или ПЦР или экспресс-методом (обязательно)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Исследование на </a:t>
                      </a:r>
                      <a:r>
                        <a:rPr lang="ru-RU" sz="1600" dirty="0" err="1">
                          <a:effectLst/>
                        </a:rPr>
                        <a:t>микоплазменную</a:t>
                      </a:r>
                      <a:r>
                        <a:rPr lang="ru-RU" sz="1600" dirty="0">
                          <a:effectLst/>
                        </a:rPr>
                        <a:t> и </a:t>
                      </a:r>
                      <a:r>
                        <a:rPr lang="ru-RU" sz="1600" dirty="0" err="1">
                          <a:effectLst/>
                        </a:rPr>
                        <a:t>хламидийную</a:t>
                      </a:r>
                      <a:r>
                        <a:rPr lang="ru-RU" sz="1600" dirty="0">
                          <a:effectLst/>
                        </a:rPr>
                        <a:t> инфекции, а также другие патогены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Инструментальные исследования: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Рентгенография органов грудной клетки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КТ грудной клетки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smtClean="0">
                          <a:effectLst/>
                        </a:rPr>
                        <a:t>ЭКГ.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Другие </a:t>
                      </a:r>
                      <a:r>
                        <a:rPr lang="ru-RU" sz="1600" dirty="0">
                          <a:effectLst/>
                        </a:rPr>
                        <a:t>исследования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Консультации специалистов: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 smtClean="0">
                          <a:effectLst/>
                        </a:rPr>
                        <a:t>Инфекционист.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Пульмонолог 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Анестезиолог-реаниматолог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Другие специалисты (по показаниям)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 необходимости проведение дистанционной консультации с применением телемедицинских технологий со специалистами ФДРКЦ для детей в установленном порядке (см. п. 8.8.) [</a:t>
                      </a:r>
                      <a:r>
                        <a:rPr lang="en-US" sz="1600" dirty="0">
                          <a:effectLst/>
                        </a:rPr>
                        <a:t>52</a:t>
                      </a:r>
                      <a:r>
                        <a:rPr lang="ru-RU" sz="1600" dirty="0">
                          <a:effectLst/>
                        </a:rPr>
                        <a:t>].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351787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3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61683541"/>
              </p:ext>
            </p:extLst>
          </p:nvPr>
        </p:nvGraphicFramePr>
        <p:xfrm>
          <a:off x="862149" y="783771"/>
          <a:ext cx="4571863" cy="5603966"/>
        </p:xfrm>
        <a:graphic>
          <a:graphicData uri="http://schemas.openxmlformats.org/drawingml/2006/table">
            <a:tbl>
              <a:tblPr/>
              <a:tblGrid>
                <a:gridCol w="4571863">
                  <a:extLst>
                    <a:ext uri="{9D8B030D-6E8A-4147-A177-3AD203B41FA5}">
                      <a16:colId xmlns:a16="http://schemas.microsoft.com/office/drawing/2014/main" val="21058702"/>
                    </a:ext>
                  </a:extLst>
                </a:gridCol>
              </a:tblGrid>
              <a:tr h="1763045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Болезнь Кавасаки (Американская кардиологическая </a:t>
                      </a:r>
                      <a:r>
                        <a:rPr lang="ru-RU" sz="1600" b="1" i="0" dirty="0" smtClean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ассоциация</a:t>
                      </a:r>
                      <a:r>
                        <a:rPr lang="ru-RU" sz="16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) [18]</a:t>
                      </a:r>
                      <a:endParaRPr lang="ru-RU" sz="16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285812"/>
                  </a:ext>
                </a:extLst>
              </a:tr>
              <a:tr h="3840921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1. Лихорадка, часто до 40 °С и выше, длительностью минимум</a:t>
                      </a:r>
                      <a:b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5 дней (</a:t>
                      </a:r>
                      <a:r>
                        <a:rPr lang="ru-RU" sz="16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эссенциальный</a:t>
                      </a:r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критерий).</a:t>
                      </a:r>
                      <a:b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2. Изменения слизистых оболочек, особенно ротовой полости</a:t>
                      </a:r>
                      <a:b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 дыхательных путей: сухие, потрескавшиеся губы, «</a:t>
                      </a:r>
                      <a:r>
                        <a:rPr lang="ru-RU" sz="16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землянич</a:t>
                      </a:r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/>
                      </a:r>
                      <a:b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6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ный</a:t>
                      </a:r>
                      <a:r>
                        <a:rPr lang="ru-RU" sz="16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» или «малиновый» язык, гиперемия губ и ротоглотки.</a:t>
                      </a:r>
                      <a:endParaRPr lang="ru-RU" sz="16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986909"/>
                  </a:ext>
                </a:extLst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55652611"/>
              </p:ext>
            </p:extLst>
          </p:nvPr>
        </p:nvGraphicFramePr>
        <p:xfrm>
          <a:off x="5538651" y="692331"/>
          <a:ext cx="6048103" cy="7560125"/>
        </p:xfrm>
        <a:graphic>
          <a:graphicData uri="http://schemas.openxmlformats.org/drawingml/2006/table">
            <a:tbl>
              <a:tblPr/>
              <a:tblGrid>
                <a:gridCol w="6048103">
                  <a:extLst>
                    <a:ext uri="{9D8B030D-6E8A-4147-A177-3AD203B41FA5}">
                      <a16:colId xmlns:a16="http://schemas.microsoft.com/office/drawing/2014/main" val="1581465571"/>
                    </a:ext>
                  </a:extLst>
                </a:gridCol>
              </a:tblGrid>
              <a:tr h="7560125">
                <a:tc>
                  <a:txBody>
                    <a:bodyPr/>
                    <a:lstStyle/>
                    <a:p>
                      <a:r>
                        <a:rPr lang="ru-RU" sz="14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3.</a:t>
                      </a:r>
                      <a:r>
                        <a:rPr lang="ru-RU" sz="1400" b="0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4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Изменения кожи кистей, стоп, в том числе плотный отек,</a:t>
                      </a:r>
                      <a:br>
                        <a:rPr lang="ru-RU" sz="14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покраснение ладоней и 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подошв, часто – яркая эритема над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мелкими суставами кистей и стоп, в ранней фазе, а также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генерализованное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или локализованное шелушение в паховых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областях и на подушечках пальцев рук и ног на 14–21-й день от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начала заболевания.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4. Изменения со стороны глаз, прежде всего, двусторонняя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инъекция сосудов склер и конъюнктивы, без слезотечения и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изъязвления роговицы; при осмотре глаза в проходящем свете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может быть выявлен передний </a:t>
                      </a:r>
                      <a:r>
                        <a:rPr lang="ru-RU" sz="14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увеит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.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5. Увеличение размеров лимфоузлов (в 50% случаев), особенно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шейных, чаще одиночный шейный болезненный лимфоузел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диаметром более 1,5 см.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6. Сыпь, которая появляется в первые несколько дней болезни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 угасает через неделю; сыпь чаще диффузная, полиморфная –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макулопапулезная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 </a:t>
                      </a:r>
                      <a:r>
                        <a:rPr lang="ru-RU" sz="14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уртикарная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 </a:t>
                      </a:r>
                      <a:r>
                        <a:rPr lang="ru-RU" sz="14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скарлатиноподобная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или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кореподобная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без везикул или корочек.</a:t>
                      </a:r>
                      <a:b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NewRomanPS-ItalicMT"/>
                        </a:rPr>
                        <a:t>Полная форма БК: 5 из 6 критериев (обязательна </a:t>
                      </a:r>
                      <a:r>
                        <a:rPr lang="ru-RU" sz="1400" b="0" i="1" dirty="0" smtClean="0">
                          <a:solidFill>
                            <a:srgbClr val="000000"/>
                          </a:solidFill>
                          <a:effectLst/>
                          <a:latin typeface="TimesNewRomanPS-ItalicMT"/>
                        </a:rPr>
                        <a:t>лихорадка</a:t>
                      </a: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NewRomanPS-ItalicMT"/>
                        </a:rPr>
                        <a:t>), или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NewRomanPS-ItalicMT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NewRomanPS-ItalicMT"/>
                        </a:rPr>
                        <a:t>4 критерия + АКА. Неполная форма БК: при меньшем количестве</a:t>
                      </a:r>
                      <a:b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NewRomanPS-ItalicMT"/>
                        </a:rPr>
                      </a:br>
                      <a:r>
                        <a:rPr lang="ru-RU" sz="1400" b="0" i="1" dirty="0">
                          <a:solidFill>
                            <a:srgbClr val="000000"/>
                          </a:solidFill>
                          <a:effectLst/>
                          <a:latin typeface="TimesNewRomanPS-ItalicMT"/>
                        </a:rPr>
                        <a:t>критериев в сочетании с признаками поражения сердца.</a:t>
                      </a:r>
                      <a:endParaRPr lang="ru-RU" sz="1400" dirty="0">
                        <a:effectLst/>
                      </a:endParaRPr>
                    </a:p>
                  </a:txBody>
                  <a:tcPr marL="70753" marR="70753" marT="35377" marB="3537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267875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-Roman"/>
              </a:rPr>
              <a:t>22</a:t>
            </a: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0409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Синдром активации макрофагов (синонимы: вторичный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 err="1">
                <a:solidFill>
                  <a:srgbClr val="FF0000"/>
                </a:solidFill>
              </a:rPr>
              <a:t>гемофагоцитарный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лимфогистиоцитоз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гемофагоцитарный</a:t>
            </a: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синдром) при системном варианте ювенильного идиопатического артрита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Уровень </a:t>
            </a:r>
            <a:r>
              <a:rPr lang="ru-RU" dirty="0" err="1"/>
              <a:t>ферритина</a:t>
            </a:r>
            <a:r>
              <a:rPr lang="ru-RU" dirty="0"/>
              <a:t> сыворотки крови &gt; 684 </a:t>
            </a:r>
            <a:r>
              <a:rPr lang="ru-RU" dirty="0" err="1"/>
              <a:t>нг</a:t>
            </a:r>
            <a:r>
              <a:rPr lang="ru-RU" dirty="0"/>
              <a:t>/мл И</a:t>
            </a:r>
          </a:p>
          <a:p>
            <a:pPr marL="0" indent="0">
              <a:buNone/>
            </a:pPr>
            <a:r>
              <a:rPr lang="ru-RU" dirty="0"/>
              <a:t>2 из следующих признаков:</a:t>
            </a:r>
          </a:p>
          <a:p>
            <a:pPr marL="0" indent="0">
              <a:buNone/>
            </a:pPr>
            <a:r>
              <a:rPr lang="ru-RU" dirty="0"/>
              <a:t>• число тромбоцитов крови ≤180х109/л;</a:t>
            </a:r>
          </a:p>
          <a:p>
            <a:pPr marL="0" indent="0">
              <a:buNone/>
            </a:pPr>
            <a:r>
              <a:rPr lang="ru-RU" dirty="0"/>
              <a:t>• уровень АСТ сыворотки крови &gt;48 </a:t>
            </a:r>
            <a:r>
              <a:rPr lang="ru-RU" dirty="0" err="1"/>
              <a:t>Ед</a:t>
            </a:r>
            <a:r>
              <a:rPr lang="ru-RU" dirty="0"/>
              <a:t>/л;</a:t>
            </a:r>
          </a:p>
          <a:p>
            <a:pPr marL="0" indent="0">
              <a:buNone/>
            </a:pPr>
            <a:r>
              <a:rPr lang="ru-RU" dirty="0"/>
              <a:t>• уровень триглицеридов сыворотки крови &gt;156 мг/</a:t>
            </a:r>
            <a:r>
              <a:rPr lang="ru-RU" dirty="0" err="1"/>
              <a:t>дл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• уровень фибриногена крови ≤ 360 мг/</a:t>
            </a:r>
            <a:r>
              <a:rPr lang="ru-RU" dirty="0" err="1"/>
              <a:t>дл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0902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В международной классификации болезней</a:t>
            </a:r>
          </a:p>
          <a:p>
            <a:pPr marL="0" indent="0">
              <a:buNone/>
            </a:pPr>
            <a:r>
              <a:rPr lang="ru-RU" dirty="0"/>
              <a:t>10-го пересмотра код данного заболевания отсутствует, предлагается указывать основным диагнозом COVID-19, если она</a:t>
            </a:r>
          </a:p>
          <a:p>
            <a:pPr marL="0" indent="0">
              <a:buNone/>
            </a:pPr>
            <a:r>
              <a:rPr lang="ru-RU" dirty="0"/>
              <a:t>доказана (код U07.1), а сопутствующим БК (код M30.3) [22].</a:t>
            </a:r>
          </a:p>
          <a:p>
            <a:pPr marL="0" indent="0">
              <a:buNone/>
            </a:pPr>
            <a:r>
              <a:rPr lang="ru-RU" dirty="0"/>
              <a:t>ДМВС, ассоциированный с COVID-19, имеет перекрестные</a:t>
            </a:r>
          </a:p>
          <a:p>
            <a:pPr marL="0" indent="0">
              <a:buNone/>
            </a:pPr>
            <a:r>
              <a:rPr lang="ru-RU" dirty="0"/>
              <a:t>черты с БК, осложненной шоком, САМ, СТШ; его также</a:t>
            </a:r>
          </a:p>
          <a:p>
            <a:pPr marL="0" indent="0">
              <a:buNone/>
            </a:pPr>
            <a:r>
              <a:rPr lang="ru-RU" dirty="0"/>
              <a:t>можно расценивать как системную </a:t>
            </a:r>
            <a:r>
              <a:rPr lang="ru-RU" dirty="0" err="1"/>
              <a:t>микроангиопатическую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клиническую «маску» </a:t>
            </a:r>
            <a:r>
              <a:rPr lang="ru-RU" dirty="0" smtClean="0"/>
              <a:t>COVID-19.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До сих пор неясно, является ДМВС, </a:t>
            </a:r>
            <a:r>
              <a:rPr lang="ru-RU" dirty="0" smtClean="0"/>
              <a:t>возникающий на </a:t>
            </a:r>
            <a:r>
              <a:rPr lang="ru-RU" dirty="0"/>
              <a:t>1–6 неделе от начала COVID-19, его </a:t>
            </a:r>
            <a:r>
              <a:rPr lang="ru-RU" dirty="0" smtClean="0"/>
              <a:t>постинфекционным осложнением </a:t>
            </a:r>
            <a:r>
              <a:rPr lang="ru-RU" dirty="0"/>
              <a:t>или проявлением, что отражено </a:t>
            </a:r>
            <a:r>
              <a:rPr lang="ru-RU" dirty="0" smtClean="0"/>
              <a:t>в многочисленных </a:t>
            </a:r>
            <a:r>
              <a:rPr lang="ru-RU" dirty="0"/>
              <a:t>синонимах ДМВС, однако первоначальные </a:t>
            </a:r>
            <a:r>
              <a:rPr lang="ru-RU" dirty="0" smtClean="0"/>
              <a:t>клинические наблюдения </a:t>
            </a:r>
            <a:r>
              <a:rPr lang="ru-RU" dirty="0"/>
              <a:t>позволяют заподозрить наличие корреляции.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08080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Обязательной госпитализации </a:t>
            </a:r>
            <a:r>
              <a:rPr lang="ru-RU" dirty="0" smtClean="0"/>
              <a:t>подлежат: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Дети </a:t>
            </a:r>
            <a:r>
              <a:rPr lang="ru-RU" dirty="0"/>
              <a:t>с тяжелой клинической картиной заболевания, имеющих совокупность двух и более признаков на фоне лихорадки: температура тела ≥38,5</a:t>
            </a:r>
            <a:r>
              <a:rPr lang="ru-RU" baseline="30000" dirty="0"/>
              <a:t>0</a:t>
            </a:r>
            <a:r>
              <a:rPr lang="ru-RU" dirty="0"/>
              <a:t>С, ЧД ≥30, Sp0</a:t>
            </a:r>
            <a:r>
              <a:rPr lang="ru-RU" baseline="-25000" dirty="0"/>
              <a:t>2 </a:t>
            </a:r>
            <a:r>
              <a:rPr lang="ru-RU" dirty="0"/>
              <a:t>≤94%.</a:t>
            </a:r>
          </a:p>
          <a:p>
            <a:pPr lvl="0"/>
            <a:r>
              <a:rPr lang="ru-RU" dirty="0"/>
              <a:t>Дети с тяжёлой клинической картиной заболевания и нетипичным течением ОРВИ и гриппа, внебольничной пневмонией.</a:t>
            </a:r>
          </a:p>
          <a:p>
            <a:pPr lvl="0"/>
            <a:r>
              <a:rPr lang="ru-RU" dirty="0"/>
              <a:t>Дети из групп риска, в том числе имеющие врожденные пороки развития, хронические заболевания бронхо-легочной, сердечно-сосудистой и эндокринной систем, иммунодефицит.</a:t>
            </a:r>
          </a:p>
          <a:p>
            <a:pPr marL="0" indent="0">
              <a:buNone/>
            </a:pPr>
            <a:r>
              <a:rPr lang="ru-RU" dirty="0" smtClean="0"/>
              <a:t>При </a:t>
            </a:r>
            <a:r>
              <a:rPr lang="ru-RU" dirty="0"/>
              <a:t>бессимптомной или легкой форме заболевания </a:t>
            </a:r>
            <a:r>
              <a:rPr lang="ru-RU" b="1" i="1" dirty="0"/>
              <a:t>допустимо лечение на дому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20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Показания для госпитализации детей с COVID-19 или подозрением на него: </a:t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120" y="751840"/>
            <a:ext cx="10774680" cy="542512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Тяжелая или среднетяжелая степень респираторного заболевания или внебольничная пневмония.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Лихорадка выше 38,5 °С, в том числе по данным анамнеза, или ниже 36,0 °С или при длительности лихорадки выше 38,0 °С более 5 дней.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Одышка в покое или при беспокойстве.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Тахипноэ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связанное с лихорадкой, более 20% от возрастной нормы: до 1 года – более 50, от 1 до 5 лет – более 40, старше 5 лет – более 30 в мин.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Тахикардия, не связанная с лихорадкой, более 20% от возрастной нормы: до 1 года – более 140, от 1 до 5 лет – более 130, старше 5 лет – более 120 в мин.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SpO2 ≤ 95%.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Угнетение сознания (сонливость) или повышенное возбуждение, инверсия сна, отказ от еды и питья.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Судороги.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Отсутствие положительной динамики или нарастание клинической симптоматики на фоне проводимой терапии через 5 дней после начала заболевания.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Наличие тяжелых фоновых заболеваний: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Врожденные и приобретенные заболевания сердца, в том числе в анамнезе (пороки сердца, нарушения ритма,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миокардиопатия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миокардит);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Хронические заболевания легких (бронхолегочная дисплазия, бронхиальная астма,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муковисцидоз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бронхоэктатическая болезнь, врожденные пороки легких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или вторичный иммунодефицит, в том числе ВИЧ-инфекция, аутоиммунные заболевания,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иммуносупрессивная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Онкогематологические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заболевания, химиотерапия;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Метаболические заболевания (сахарный диабет, ожирение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Заболевания печени и почек.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Невозможность изоляции при проживании с лицами из групп риска.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Отсутствие условий для лечения на дому или гарантий выполнения рекомендаций (общежитие, учреждения социального обеспечения, пункт временного размещения, социально неблагополучная семья, плохие социально-бытовые условия).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448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11835</TotalTime>
  <Words>12346</Words>
  <Application>Microsoft Office PowerPoint</Application>
  <PresentationFormat>Широкоэкранный</PresentationFormat>
  <Paragraphs>1820</Paragraphs>
  <Slides>161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161</vt:i4>
      </vt:variant>
    </vt:vector>
  </HeadingPairs>
  <TitlesOfParts>
    <vt:vector size="180" baseType="lpstr">
      <vt:lpstr>SimSun</vt:lpstr>
      <vt:lpstr>&amp;quot</vt:lpstr>
      <vt:lpstr>Arial</vt:lpstr>
      <vt:lpstr>Bahnschrift Condensed</vt:lpstr>
      <vt:lpstr>Calibri</vt:lpstr>
      <vt:lpstr>Calibri Light</vt:lpstr>
      <vt:lpstr>Helvetica</vt:lpstr>
      <vt:lpstr>Lucida Sans Unicode</vt:lpstr>
      <vt:lpstr>Segoe UI</vt:lpstr>
      <vt:lpstr>Symbol</vt:lpstr>
      <vt:lpstr>Times New Roman</vt:lpstr>
      <vt:lpstr>TimesNewRomanPS-BoldItalicMT</vt:lpstr>
      <vt:lpstr>TimesNewRomanPS-BoldMT</vt:lpstr>
      <vt:lpstr>TimesNewRomanPS-ItalicMT</vt:lpstr>
      <vt:lpstr>TimesNewRomanPSMT</vt:lpstr>
      <vt:lpstr>Times-Roman</vt:lpstr>
      <vt:lpstr>Trebuchet MS</vt:lpstr>
      <vt:lpstr>Wingdings</vt:lpstr>
      <vt:lpstr>Тема Office</vt:lpstr>
      <vt:lpstr>Вопросы эпидемиологии, диагностики, лечения и профилактики коронавирусной инфекции</vt:lpstr>
      <vt:lpstr>ПРОФИЛАКТИКА,  ДИАГНОСТИКА И ЛЕЧЕНИЕ НОВОЙ КОРОНАВИРУСНОЙ</vt:lpstr>
      <vt:lpstr>Презентация PowerPoint</vt:lpstr>
      <vt:lpstr>п.1.</vt:lpstr>
      <vt:lpstr>Коронавирус SARS-CoV-2</vt:lpstr>
      <vt:lpstr>Презентация PowerPoint</vt:lpstr>
      <vt:lpstr>Презентация PowerPoint</vt:lpstr>
      <vt:lpstr>Презентация PowerPoint</vt:lpstr>
      <vt:lpstr>Презентация PowerPoint</vt:lpstr>
      <vt:lpstr>Более 80 лет</vt:lpstr>
      <vt:lpstr>Когда вирус — не причина </vt:lpstr>
      <vt:lpstr>ЭТИОЛОГИЯ, ПАТОГЕНЕЗ И ПАТОМОРФОЛОГИЯ  </vt:lpstr>
      <vt:lpstr>Презентация PowerPoint</vt:lpstr>
      <vt:lpstr>Поражение легких</vt:lpstr>
      <vt:lpstr>Патоморфология</vt:lpstr>
      <vt:lpstr>п.2.</vt:lpstr>
      <vt:lpstr>КЛИНИЧЕСКИЕ ОСОБЕННОСТИ  </vt:lpstr>
      <vt:lpstr>Восприимчивость детей</vt:lpstr>
      <vt:lpstr>Особенности COVID-19 у детей </vt:lpstr>
      <vt:lpstr>CDC выпустили предупреждение о воспалительном синдроме у детей при COVID-19. Критерии. </vt:lpstr>
      <vt:lpstr>Болезнь Кавасаки?</vt:lpstr>
      <vt:lpstr>В период с 17 мая по 6 июля 2020 г. в МДГКБ ДЗМ было госпитализировано 19 детей с ДМВС, ассоциированным с COVID-19.  </vt:lpstr>
      <vt:lpstr>ДИАГНОСТИЧЕСКИЕ КРИТЕРИИ ДЕТСКОГО МУЛЬТИСИСТЕМНОГО ВОСПАЛИТЕЛЬНОГО СИНДРОМА И ФЕНОТИПИЧЕСКИ СХОДНЫХ ЗАБОЛЕВАНИЙ  </vt:lpstr>
      <vt:lpstr>Презентация PowerPoint</vt:lpstr>
      <vt:lpstr>Презентация PowerPoint</vt:lpstr>
      <vt:lpstr>Сравнение частоты симптомов у взрослых и детей с COVID-19</vt:lpstr>
      <vt:lpstr>Критериями для предположительного диагноза неонатальной инфекции COVID-19 могут являться:</vt:lpstr>
      <vt:lpstr>Презентация PowerPoint</vt:lpstr>
      <vt:lpstr>Осложнения: Пневмония</vt:lpstr>
      <vt:lpstr>ВОЗ: диагностические характеристики для нетяжелой пневмонии у детей с COVID-19</vt:lpstr>
      <vt:lpstr>ВОЗ:диагностические характеристики для тяжелой пневмонии у детей с COVID-19</vt:lpstr>
      <vt:lpstr>Дефиниции ОРДС у детей (ВОЗ)</vt:lpstr>
      <vt:lpstr>Диагностические критерии сепсиса и септического шока у детей с COVID-19 </vt:lpstr>
      <vt:lpstr>п.3.1. Диагностика COVID-19</vt:lpstr>
      <vt:lpstr>При обращении в медицинские организации лабораторному обследованию на РНК SARS-CoV-2 подлежат пациенты без признаков ОРИ при наличии следующих данных эпидемиологического анамнеза: </vt:lpstr>
      <vt:lpstr>Тестирование на антитела к вирусу SARS-Cov-2 рекомендуется использовать в следующих случаях: </vt:lpstr>
      <vt:lpstr>Презентация PowerPoint</vt:lpstr>
      <vt:lpstr>Презентация PowerPoint</vt:lpstr>
      <vt:lpstr>п. 3.3. Специфическая лабораторная диагностика*  нового коронавируса SARS-CoV-2</vt:lpstr>
      <vt:lpstr>ПРОБЛЕМЫ ПЦР И РЕШЕНИЕ</vt:lpstr>
      <vt:lpstr>Презентация PowerPoint</vt:lpstr>
      <vt:lpstr>Презентация PowerPoint</vt:lpstr>
      <vt:lpstr>Изменения в гемограмме</vt:lpstr>
      <vt:lpstr>Изменения в биохимическом анализе крови</vt:lpstr>
      <vt:lpstr>Маркеры воспаления</vt:lpstr>
      <vt:lpstr>Коагулограмма</vt:lpstr>
      <vt:lpstr>Презентация PowerPoint</vt:lpstr>
      <vt:lpstr>Шкала диагностики явного (overt) ДВС-синдрома  (International Society on Thrombosis and Haemostasis, 2001) </vt:lpstr>
      <vt:lpstr>Критерии тяжести </vt:lpstr>
      <vt:lpstr>Критерии тяжести </vt:lpstr>
      <vt:lpstr>Критерии тяжести. Критическая форма  </vt:lpstr>
      <vt:lpstr>Примеры формулировки диагнозов и кодирование CОVID-19  по МКБ-10</vt:lpstr>
      <vt:lpstr>Кодирования статистической информации при наличии подозрения или установленного диагноза коронавирусной инфекции COVID-19 осуществляется в соответствии с нижеследующим порядком:</vt:lpstr>
      <vt:lpstr>Презентация PowerPoint</vt:lpstr>
      <vt:lpstr>Определение стандартного случая</vt:lpstr>
      <vt:lpstr>Алгоритм действий при подозрении на COVID-19</vt:lpstr>
      <vt:lpstr>Презентация PowerPoint</vt:lpstr>
      <vt:lpstr>Презентация PowerPoint</vt:lpstr>
      <vt:lpstr>Презентация PowerPoint</vt:lpstr>
      <vt:lpstr>РОЛЬ ЛУЧЕВОЙ ДИАГНОСТИКИ</vt:lpstr>
      <vt:lpstr>ПРИМЕНИМОСТЬ РАЗЛИЧНЫХ МЕТОДОВ ЛУЧЕВОЙ ДИАГНОСТИКИ</vt:lpstr>
      <vt:lpstr>ПРИНЦИПЫ ВЫБОРА ЛУЧЕВЫХ МЕТОДОВ ИССЛЕДОВАНИЙ</vt:lpstr>
      <vt:lpstr>Презентация PowerPoint</vt:lpstr>
      <vt:lpstr>ПРОВЕДЕНИЕ РГ-ИССЛЕДОВАНИЙ НА ПЕРЕДВИЖНОМ АППАРАТЕ</vt:lpstr>
      <vt:lpstr>ЭФФЕКТИВНОСТЬ КТ ИССЛЕДОВАНИЙ</vt:lpstr>
      <vt:lpstr>ДИНАМИКА COVID-19 ПО РЕНТГЕНОГРАФИИ</vt:lpstr>
      <vt:lpstr>РГ-ПРОЯВЛЕНИЯ ВИРУСНОЙ ПНЕВМОНИИ ПРИ КТ</vt:lpstr>
      <vt:lpstr>РОЛЬ КТ</vt:lpstr>
      <vt:lpstr>Презентация PowerPoint</vt:lpstr>
      <vt:lpstr>Презентация PowerPoint</vt:lpstr>
      <vt:lpstr>ДИФФЕРЕНЦИАЛЬНАЯ ДИАГНОСТИКА</vt:lpstr>
      <vt:lpstr>ВИРУСНЫЕ ПНЕВМОНИИ И ИХ ПРИЗНАКИ</vt:lpstr>
      <vt:lpstr>ДИФФЕРЕНЦИАЛЬНАЯ ДИАГНОСТИКА</vt:lpstr>
      <vt:lpstr>НЕСПЕЦИФИЧНАЯ КТ-КАРТИНА ПРИ COVID</vt:lpstr>
      <vt:lpstr>Оценка вероятности наличия вирусной пневмонии,  обусловленной COVID-19 по КТ-паттернам</vt:lpstr>
      <vt:lpstr>Оценка вероятности наличия вирусной пневмонии,  обусловленной COVID-19 по КТ-паттернам</vt:lpstr>
      <vt:lpstr>КТ-признаки и тяжесть заболевания при COVID19</vt:lpstr>
      <vt:lpstr>ДИНАМИКА РАЗВИТИЯ РГ ПРИЗНАКОВ</vt:lpstr>
      <vt:lpstr>ОЦЕНКА ВОВЛЕЧЕННОСТИ ПО ДАННЫМ МСКТ</vt:lpstr>
      <vt:lpstr>СТАНДАРТИЗИРОВАННЫЙ ПРОТОКОЛ ОПИСАНИЯ  КТ ОГК (COVID-19)</vt:lpstr>
      <vt:lpstr>СТАНДАРТИЗИРОВАННЫЙ ПРОТОКОЛ ОПИСАНИЯ  КТ ОГК (COVID-19)</vt:lpstr>
      <vt:lpstr>СТАНДАРТИЗИРОВАННЫЙ ПРОТОКОЛ ОПИСАНИЯ  КТ ОГК (COVID-19)</vt:lpstr>
      <vt:lpstr>РОЛЬ УЗИ ЛЕГКИХ</vt:lpstr>
      <vt:lpstr>УЗИ ЛЕГКИХ ПРИ COVID-19</vt:lpstr>
      <vt:lpstr>УЗИ ЛЕГКИХ ПРИ COVID-19</vt:lpstr>
      <vt:lpstr>УЗИ ЛЕГКИХ ПРИ COVID-19</vt:lpstr>
      <vt:lpstr>ТЯЖЕСТЬ ЗАБОЛЕВАНИЯ</vt:lpstr>
      <vt:lpstr>ОЦЕНКА УЛЬТРАЗВУКОВЫХ ПАТТЕРНОВ</vt:lpstr>
      <vt:lpstr>БЕЗОПАСНОЕ ПРОВЕДЕНИЕ УЗИ</vt:lpstr>
      <vt:lpstr>Оценка динамики течения выявленной пневмонии COVID-19 проводится по  клиническим показаниям с применением следующих методов визуализации: </vt:lpstr>
      <vt:lpstr>Презентация PowerPoint</vt:lpstr>
      <vt:lpstr>Презентация PowerPoint</vt:lpstr>
      <vt:lpstr>Рекомендуемый алгоритм диагностики в зависимости от тяжести течения</vt:lpstr>
      <vt:lpstr>Презентация PowerPoint</vt:lpstr>
      <vt:lpstr>Презентация PowerPoint</vt:lpstr>
      <vt:lpstr>Синдром активации макрофагов (синонимы: вторичный гемофагоцитарный лимфогистиоцитоз, гемофагоцитарный синдром) при системном варианте ювенильного идиопатического артрита </vt:lpstr>
      <vt:lpstr>Презентация PowerPoint</vt:lpstr>
      <vt:lpstr>Обязательной госпитализации подлежат:</vt:lpstr>
      <vt:lpstr>Показания для госпитализации детей с COVID-19 или подозрением на него:  </vt:lpstr>
      <vt:lpstr>Показания для перевода в ОРИТ:  </vt:lpstr>
      <vt:lpstr>п.4.1–4.3. Лечение COVID-19</vt:lpstr>
      <vt:lpstr>Рекомендации из ВКР 10,11 версии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Лечение по версии 11 КР</vt:lpstr>
      <vt:lpstr>Презентация PowerPoint</vt:lpstr>
      <vt:lpstr>Презентация PowerPoint</vt:lpstr>
      <vt:lpstr>Презентация PowerPoint</vt:lpstr>
      <vt:lpstr>Презентация PowerPoint</vt:lpstr>
      <vt:lpstr>Тоцилизумаб: побочные эффекты</vt:lpstr>
      <vt:lpstr>Общие принципы лечения детей с хроническими заболеваниями</vt:lpstr>
      <vt:lpstr>Специфика лечения COVID-19  у детей</vt:lpstr>
      <vt:lpstr>Временные рекомендации по этиотропному лечению</vt:lpstr>
      <vt:lpstr>Презентация PowerPoint</vt:lpstr>
      <vt:lpstr>Патогенетическая терапия и симптоматическое лечение</vt:lpstr>
      <vt:lpstr>Дезинтоксикация и регидратация</vt:lpstr>
      <vt:lpstr>Контроль кардиотоксичности при применении хлорохина, макролидов,  фторхинолонов</vt:lpstr>
      <vt:lpstr>п.4.4. Антибактериальная терапия  COVID-19</vt:lpstr>
      <vt:lpstr>Презентация PowerPoint</vt:lpstr>
      <vt:lpstr>Презентация PowerPoint</vt:lpstr>
      <vt:lpstr>п.4.7. Принципы терапии неотложных  состояний COVID-19</vt:lpstr>
      <vt:lpstr>Cytokine Release Syndrome (CRS)</vt:lpstr>
      <vt:lpstr>Клинические и лабораторные проявления</vt:lpstr>
      <vt:lpstr>Лечение и профилактика «цитокинового шторма»</vt:lpstr>
      <vt:lpstr>Оксигенотерапия</vt:lpstr>
      <vt:lpstr>Презентация PowerPoint</vt:lpstr>
      <vt:lpstr>Лечение коагулопатии при COVID-19  </vt:lpstr>
      <vt:lpstr>Презентация PowerPoint</vt:lpstr>
      <vt:lpstr>Презентация PowerPoint</vt:lpstr>
      <vt:lpstr>Презентация PowerPoint</vt:lpstr>
      <vt:lpstr>Заболевания дыхательной системы у детей и СOVID-19  </vt:lpstr>
      <vt:lpstr>Дети с бронхолегочной дисплазией (БЛД)</vt:lpstr>
      <vt:lpstr>COVID-19 у детей с иммуносупрессией: </vt:lpstr>
      <vt:lpstr>Группы риска по тяжелому течению COVID-19 инфекции: </vt:lpstr>
      <vt:lpstr>КРИТЕРИИ ДЛЯ ВЫПИСКИ</vt:lpstr>
      <vt:lpstr>  Диспансеризация (наблюдаются в соответствии с приказом Минздрава России от 29.03.2019 г. №173н «Об утверждении порядка проведения диспансерного наблюдения за взрослыми» )  </vt:lpstr>
      <vt:lpstr>Презентация PowerPoint</vt:lpstr>
      <vt:lpstr>п. 5.4* Патологоанатомическое  вскрытие</vt:lpstr>
      <vt:lpstr>Маршрутизация пациентов  с подозрением на COVID-19</vt:lpstr>
      <vt:lpstr>Пример организации сортировки пациентов  в многопрофильной больнице</vt:lpstr>
      <vt:lpstr>п.5.1–5.3. Профилактика коронавирусной инфекции</vt:lpstr>
      <vt:lpstr>Презентация PowerPoint</vt:lpstr>
      <vt:lpstr>Презентация PowerPoint</vt:lpstr>
      <vt:lpstr>Презентация PowerPoint</vt:lpstr>
      <vt:lpstr>Из чего состоит "ЭпиВакКорона"?</vt:lpstr>
      <vt:lpstr>Презентация PowerPoint</vt:lpstr>
      <vt:lpstr>Пептидная вакцина помогает вырабатывать антитела в крови, нейтрализующие коронавирус</vt:lpstr>
      <vt:lpstr>Презентация PowerPoint</vt:lpstr>
      <vt:lpstr>Презентация PowerPoint</vt:lpstr>
      <vt:lpstr>Презентация PowerPoint</vt:lpstr>
      <vt:lpstr>Другие вакцины</vt:lpstr>
      <vt:lpstr>Профилактика распространения  COVID-19 в медицинских организациях</vt:lpstr>
      <vt:lpstr>Профилактика COVID-19 у медицинских работников</vt:lpstr>
      <vt:lpstr>Профилактика Проведение дезинфекции</vt:lpstr>
      <vt:lpstr>Презентация PowerPoint</vt:lpstr>
      <vt:lpstr>Ссылка на скачивание Временных методических рекомендаций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Ширяева</dc:creator>
  <cp:lastModifiedBy>Галина Ширяева</cp:lastModifiedBy>
  <cp:revision>115</cp:revision>
  <dcterms:created xsi:type="dcterms:W3CDTF">2020-04-10T04:42:25Z</dcterms:created>
  <dcterms:modified xsi:type="dcterms:W3CDTF">2021-11-16T11:56:48Z</dcterms:modified>
</cp:coreProperties>
</file>