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90"/>
  </p:notesMasterIdLst>
  <p:sldIdLst>
    <p:sldId id="264" r:id="rId2"/>
    <p:sldId id="278" r:id="rId3"/>
    <p:sldId id="279" r:id="rId4"/>
    <p:sldId id="343" r:id="rId5"/>
    <p:sldId id="283" r:id="rId6"/>
    <p:sldId id="280" r:id="rId7"/>
    <p:sldId id="281" r:id="rId8"/>
    <p:sldId id="284" r:id="rId9"/>
    <p:sldId id="285" r:id="rId10"/>
    <p:sldId id="344" r:id="rId11"/>
    <p:sldId id="296" r:id="rId12"/>
    <p:sldId id="294" r:id="rId13"/>
    <p:sldId id="260" r:id="rId14"/>
    <p:sldId id="262" r:id="rId15"/>
    <p:sldId id="297" r:id="rId16"/>
    <p:sldId id="327" r:id="rId17"/>
    <p:sldId id="329" r:id="rId18"/>
    <p:sldId id="298" r:id="rId19"/>
    <p:sldId id="299" r:id="rId20"/>
    <p:sldId id="300" r:id="rId21"/>
    <p:sldId id="302" r:id="rId22"/>
    <p:sldId id="303" r:id="rId23"/>
    <p:sldId id="304" r:id="rId24"/>
    <p:sldId id="305" r:id="rId25"/>
    <p:sldId id="306" r:id="rId26"/>
    <p:sldId id="366" r:id="rId27"/>
    <p:sldId id="365" r:id="rId28"/>
    <p:sldId id="367" r:id="rId29"/>
    <p:sldId id="287" r:id="rId30"/>
    <p:sldId id="289" r:id="rId31"/>
    <p:sldId id="290" r:id="rId32"/>
    <p:sldId id="292" r:id="rId33"/>
    <p:sldId id="313" r:id="rId34"/>
    <p:sldId id="314" r:id="rId35"/>
    <p:sldId id="308" r:id="rId36"/>
    <p:sldId id="307" r:id="rId37"/>
    <p:sldId id="317" r:id="rId38"/>
    <p:sldId id="318" r:id="rId39"/>
    <p:sldId id="316" r:id="rId40"/>
    <p:sldId id="353" r:id="rId41"/>
    <p:sldId id="354" r:id="rId42"/>
    <p:sldId id="352" r:id="rId43"/>
    <p:sldId id="346" r:id="rId44"/>
    <p:sldId id="355" r:id="rId45"/>
    <p:sldId id="356" r:id="rId46"/>
    <p:sldId id="319" r:id="rId47"/>
    <p:sldId id="357" r:id="rId48"/>
    <p:sldId id="358" r:id="rId49"/>
    <p:sldId id="359" r:id="rId50"/>
    <p:sldId id="350" r:id="rId51"/>
    <p:sldId id="364" r:id="rId52"/>
    <p:sldId id="347" r:id="rId53"/>
    <p:sldId id="360" r:id="rId54"/>
    <p:sldId id="266" r:id="rId55"/>
    <p:sldId id="374" r:id="rId56"/>
    <p:sldId id="375" r:id="rId57"/>
    <p:sldId id="376" r:id="rId58"/>
    <p:sldId id="320" r:id="rId59"/>
    <p:sldId id="276" r:id="rId60"/>
    <p:sldId id="277" r:id="rId61"/>
    <p:sldId id="361" r:id="rId62"/>
    <p:sldId id="372" r:id="rId63"/>
    <p:sldId id="373" r:id="rId64"/>
    <p:sldId id="377" r:id="rId65"/>
    <p:sldId id="378" r:id="rId66"/>
    <p:sldId id="379" r:id="rId67"/>
    <p:sldId id="325" r:id="rId68"/>
    <p:sldId id="362" r:id="rId69"/>
    <p:sldId id="328" r:id="rId70"/>
    <p:sldId id="363" r:id="rId71"/>
    <p:sldId id="324" r:id="rId72"/>
    <p:sldId id="349" r:id="rId73"/>
    <p:sldId id="336" r:id="rId74"/>
    <p:sldId id="330" r:id="rId75"/>
    <p:sldId id="331" r:id="rId76"/>
    <p:sldId id="335" r:id="rId77"/>
    <p:sldId id="332" r:id="rId78"/>
    <p:sldId id="334" r:id="rId79"/>
    <p:sldId id="337" r:id="rId80"/>
    <p:sldId id="338" r:id="rId81"/>
    <p:sldId id="339" r:id="rId82"/>
    <p:sldId id="340" r:id="rId83"/>
    <p:sldId id="341" r:id="rId84"/>
    <p:sldId id="351" r:id="rId85"/>
    <p:sldId id="370" r:id="rId86"/>
    <p:sldId id="369" r:id="rId87"/>
    <p:sldId id="342" r:id="rId88"/>
    <p:sldId id="345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91705388077228E-2"/>
          <c:y val="3.5898599755702608E-2"/>
          <c:w val="0.83580145078175705"/>
          <c:h val="0.85654496526032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15.54</c:v>
                </c:pt>
                <c:pt idx="1">
                  <c:v>12.2</c:v>
                </c:pt>
                <c:pt idx="2">
                  <c:v>15.3</c:v>
                </c:pt>
                <c:pt idx="3">
                  <c:v>14.7</c:v>
                </c:pt>
                <c:pt idx="4">
                  <c:v>12.9</c:v>
                </c:pt>
                <c:pt idx="5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4-40BB-9145-4F32EBD9A6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12.98</c:v>
                </c:pt>
                <c:pt idx="1">
                  <c:v>12.34</c:v>
                </c:pt>
                <c:pt idx="2">
                  <c:v>12.27</c:v>
                </c:pt>
                <c:pt idx="3">
                  <c:v>12.5</c:v>
                </c:pt>
                <c:pt idx="4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34-40BB-9145-4F32EBD9A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69504"/>
        <c:axId val="61271424"/>
      </c:barChart>
      <c:catAx>
        <c:axId val="61269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 i="0" baseline="0"/>
                  <a:t>Года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1271424"/>
        <c:crosses val="autoZero"/>
        <c:auto val="1"/>
        <c:lblAlgn val="ctr"/>
        <c:lblOffset val="100"/>
        <c:noMultiLvlLbl val="0"/>
      </c:catAx>
      <c:valAx>
        <c:axId val="61271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baseline="0"/>
                </a:pPr>
                <a:r>
                  <a:rPr lang="ru-RU" sz="1400" b="1" i="0" baseline="0"/>
                  <a:t>100 000 населения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126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682258491863066"/>
          <c:y val="0.17647358313338371"/>
          <c:w val="8.6531734346500203E-2"/>
          <c:h val="0.4470456713583098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64.099999999999994</c:v>
                </c:pt>
                <c:pt idx="1">
                  <c:v>63.7</c:v>
                </c:pt>
                <c:pt idx="2">
                  <c:v>65</c:v>
                </c:pt>
                <c:pt idx="3">
                  <c:v>68.900000000000006</c:v>
                </c:pt>
                <c:pt idx="4">
                  <c:v>70.099999999999994</c:v>
                </c:pt>
                <c:pt idx="5">
                  <c:v>72.8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4-438C-A9DB-969CEE0995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65.2</c:v>
                </c:pt>
                <c:pt idx="1">
                  <c:v>65.8</c:v>
                </c:pt>
                <c:pt idx="2">
                  <c:v>66</c:v>
                </c:pt>
                <c:pt idx="3">
                  <c:v>68.2</c:v>
                </c:pt>
                <c:pt idx="4">
                  <c:v>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24-438C-A9DB-969CEE099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61344"/>
        <c:axId val="23563264"/>
      </c:barChart>
      <c:catAx>
        <c:axId val="2356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 i="0" baseline="0"/>
                  <a:t>Года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3563264"/>
        <c:crosses val="autoZero"/>
        <c:auto val="1"/>
        <c:lblAlgn val="ctr"/>
        <c:lblOffset val="100"/>
        <c:noMultiLvlLbl val="0"/>
      </c:catAx>
      <c:valAx>
        <c:axId val="23563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 i="0" baseline="0"/>
                </a:pPr>
                <a:r>
                  <a:rPr lang="ru-RU" b="0" i="0" baseline="0"/>
                  <a:t>100 000 населения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56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968208063260292"/>
          <c:w val="0.98561946777397624"/>
          <c:h val="0.7528593530381321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E8-4E88-A398-EC36C94AD8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E8-4E88-A398-EC36C94AD8D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E8-4E88-A398-EC36C94AD8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E8-4E88-A398-EC36C94AD8D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E8-4E88-A398-EC36C94AD8D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E8-4E88-A398-EC36C94AD8D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1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E8-4E88-A398-EC36C94AD8D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2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6E8-4E88-A398-EC36C94AD8DE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3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6E8-4E88-A398-EC36C94AD8DE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4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6E8-4E88-A398-EC36C94AD8DE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5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6E8-4E88-A398-EC36C94AD8DE}"/>
              </c:ext>
            </c:extLst>
          </c:dPt>
          <c:dLbls>
            <c:dLbl>
              <c:idx val="0"/>
              <c:layout>
                <c:manualLayout>
                  <c:x val="-8.756620039998152E-3"/>
                  <c:y val="-1.02695500071124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8-4E88-A398-EC36C94AD8DE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E8-4E88-A398-EC36C94AD8DE}"/>
                </c:ext>
              </c:extLst>
            </c:dLbl>
            <c:dLbl>
              <c:idx val="2"/>
              <c:layout>
                <c:manualLayout>
                  <c:x val="-3.0299720428865619E-2"/>
                  <c:y val="-4.438265140298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766194147288878"/>
                      <c:h val="0.146720994685269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E8-4E88-A398-EC36C94AD8DE}"/>
                </c:ext>
              </c:extLst>
            </c:dLbl>
            <c:dLbl>
              <c:idx val="3"/>
              <c:layout>
                <c:manualLayout>
                  <c:x val="-2.1261074521295635E-17"/>
                  <c:y val="-0.127621288794136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E8-4E88-A398-EC36C94AD8DE}"/>
                </c:ext>
              </c:extLst>
            </c:dLbl>
            <c:dLbl>
              <c:idx val="4"/>
              <c:layout>
                <c:manualLayout>
                  <c:x val="8.3796691616833448E-3"/>
                  <c:y val="-1.46499860543316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E8-4E88-A398-EC36C94AD8DE}"/>
                </c:ext>
              </c:extLst>
            </c:dLbl>
            <c:dLbl>
              <c:idx val="5"/>
              <c:layout>
                <c:manualLayout>
                  <c:x val="-1.6900968849593974E-2"/>
                  <c:y val="1.1226653845732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E8-4E88-A398-EC36C94AD8DE}"/>
                </c:ext>
              </c:extLst>
            </c:dLbl>
            <c:dLbl>
              <c:idx val="6"/>
              <c:layout>
                <c:manualLayout>
                  <c:x val="-5.3504986891591798E-2"/>
                  <c:y val="-4.3911552028964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190266984031338"/>
                      <c:h val="0.14141789610993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6E8-4E88-A398-EC36C94AD8DE}"/>
                </c:ext>
              </c:extLst>
            </c:dLbl>
            <c:dLbl>
              <c:idx val="7"/>
              <c:layout>
                <c:manualLayout>
                  <c:x val="-1.2077294685990338E-3"/>
                  <c:y val="2.65811666271708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E8-4E88-A398-EC36C94AD8DE}"/>
                </c:ext>
              </c:extLst>
            </c:dLbl>
            <c:dLbl>
              <c:idx val="8"/>
              <c:layout>
                <c:manualLayout>
                  <c:x val="3.6349909096048107E-2"/>
                  <c:y val="-2.9918507972096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E8-4E88-A398-EC36C94AD8DE}"/>
                </c:ext>
              </c:extLst>
            </c:dLbl>
            <c:dLbl>
              <c:idx val="9"/>
              <c:layout>
                <c:manualLayout>
                  <c:x val="9.0435430495734659E-2"/>
                  <c:y val="-9.11272346726065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E8-4E88-A398-EC36C94AD8DE}"/>
                </c:ext>
              </c:extLst>
            </c:dLbl>
            <c:dLbl>
              <c:idx val="10"/>
              <c:layout>
                <c:manualLayout>
                  <c:x val="0.2050614682828259"/>
                  <c:y val="-2.7670869327694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285399996986272"/>
                      <c:h val="8.1797642217265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F6E8-4E88-A398-EC36C94AD8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Лейкозы</c:v>
                </c:pt>
                <c:pt idx="1">
                  <c:v>Опухоли ЦНС</c:v>
                </c:pt>
                <c:pt idx="2">
                  <c:v>Нейробластома</c:v>
                </c:pt>
                <c:pt idx="3">
                  <c:v>ГКО</c:v>
                </c:pt>
                <c:pt idx="4">
                  <c:v>Лимфомы</c:v>
                </c:pt>
                <c:pt idx="5">
                  <c:v>Нефробластома</c:v>
                </c:pt>
                <c:pt idx="6">
                  <c:v>Саркомы мягких тканей</c:v>
                </c:pt>
                <c:pt idx="7">
                  <c:v>Карциномы</c:v>
                </c:pt>
                <c:pt idx="8">
                  <c:v>Ретинобластома</c:v>
                </c:pt>
                <c:pt idx="9">
                  <c:v>Саркомы костей</c:v>
                </c:pt>
                <c:pt idx="10">
                  <c:v>Опухоли печени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36.9</c:v>
                </c:pt>
                <c:pt idx="1">
                  <c:v>27.1</c:v>
                </c:pt>
                <c:pt idx="2">
                  <c:v>4.5</c:v>
                </c:pt>
                <c:pt idx="3">
                  <c:v>5.4</c:v>
                </c:pt>
                <c:pt idx="4">
                  <c:v>10.8</c:v>
                </c:pt>
                <c:pt idx="5">
                  <c:v>6.3</c:v>
                </c:pt>
                <c:pt idx="6">
                  <c:v>2.7</c:v>
                </c:pt>
                <c:pt idx="7">
                  <c:v>2.7</c:v>
                </c:pt>
                <c:pt idx="8">
                  <c:v>0.9</c:v>
                </c:pt>
                <c:pt idx="9">
                  <c:v>1.8</c:v>
                </c:pt>
                <c:pt idx="1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6E8-4E88-A398-EC36C94AD8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3.2600000000000002</c:v>
                </c:pt>
                <c:pt idx="1">
                  <c:v>4.3</c:v>
                </c:pt>
                <c:pt idx="2">
                  <c:v>3.36</c:v>
                </c:pt>
                <c:pt idx="3">
                  <c:v>3.02</c:v>
                </c:pt>
                <c:pt idx="4">
                  <c:v>3.36</c:v>
                </c:pt>
                <c:pt idx="5">
                  <c:v>3.05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34-469C-BF4F-3DFF68047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3.94</c:v>
                </c:pt>
                <c:pt idx="1">
                  <c:v>3.9</c:v>
                </c:pt>
                <c:pt idx="2">
                  <c:v>3.7</c:v>
                </c:pt>
                <c:pt idx="3">
                  <c:v>3.68</c:v>
                </c:pt>
                <c:pt idx="4">
                  <c:v>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34-469C-BF4F-3DFF68047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2880"/>
        <c:axId val="20604800"/>
      </c:barChart>
      <c:catAx>
        <c:axId val="2060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 i="0" baseline="0"/>
                  <a:t>Года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604800"/>
        <c:crosses val="autoZero"/>
        <c:auto val="1"/>
        <c:lblAlgn val="ctr"/>
        <c:lblOffset val="100"/>
        <c:noMultiLvlLbl val="0"/>
      </c:catAx>
      <c:valAx>
        <c:axId val="20604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 i="0" baseline="0"/>
                </a:pPr>
                <a:r>
                  <a:rPr lang="ru-RU" b="0" i="0" baseline="0"/>
                  <a:t>100 000 населения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0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02289655858973E-2"/>
          <c:y val="0.11543272403743804"/>
          <c:w val="0.93498685066043152"/>
          <c:h val="0.7609442043932563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23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FE-44D0-BCAC-E4B3B9CF192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FE-44D0-BCAC-E4B3B9CF192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FE-44D0-BCAC-E4B3B9CF192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FE-44D0-BCAC-E4B3B9CF192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FE-44D0-BCAC-E4B3B9CF192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FE-44D0-BCAC-E4B3B9CF192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1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FE-44D0-BCAC-E4B3B9CF192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2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FE-44D0-BCAC-E4B3B9CF192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3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FE-44D0-BCAC-E4B3B9CF192F}"/>
              </c:ext>
            </c:extLst>
          </c:dPt>
          <c:dLbls>
            <c:dLbl>
              <c:idx val="0"/>
              <c:layout>
                <c:manualLayout>
                  <c:x val="0.12666224176887569"/>
                  <c:y val="-2.7313800620367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FE-44D0-BCAC-E4B3B9CF192F}"/>
                </c:ext>
              </c:extLst>
            </c:dLbl>
            <c:dLbl>
              <c:idx val="1"/>
              <c:layout>
                <c:manualLayout>
                  <c:x val="5.3453790104296198E-2"/>
                  <c:y val="-9.10460020678912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Болезни ССС 23%</a:t>
                    </a:r>
                    <a:endParaRPr lang="ru-RU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305546695390072"/>
                      <c:h val="0.11658440564793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FE-44D0-BCAC-E4B3B9CF192F}"/>
                </c:ext>
              </c:extLst>
            </c:dLbl>
            <c:dLbl>
              <c:idx val="3"/>
              <c:layout>
                <c:manualLayout>
                  <c:x val="0.17895399295786119"/>
                  <c:y val="6.82845015509182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FE-44D0-BCAC-E4B3B9CF192F}"/>
                </c:ext>
              </c:extLst>
            </c:dLbl>
            <c:dLbl>
              <c:idx val="4"/>
              <c:layout>
                <c:manualLayout>
                  <c:x val="-9.0639035394241368E-2"/>
                  <c:y val="7.7389101757707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944073903479034"/>
                      <c:h val="0.20392028313155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6FE-44D0-BCAC-E4B3B9CF192F}"/>
                </c:ext>
              </c:extLst>
            </c:dLbl>
            <c:dLbl>
              <c:idx val="5"/>
              <c:layout>
                <c:manualLayout>
                  <c:x val="-0.11969000827701104"/>
                  <c:y val="2.27615005169728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61733985319514"/>
                      <c:h val="0.14018808168403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6FE-44D0-BCAC-E4B3B9CF192F}"/>
                </c:ext>
              </c:extLst>
            </c:dLbl>
            <c:dLbl>
              <c:idx val="6"/>
              <c:layout>
                <c:manualLayout>
                  <c:x val="-3.4861167459323606E-3"/>
                  <c:y val="-2.0485350465275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FE-44D0-BCAC-E4B3B9CF192F}"/>
                </c:ext>
              </c:extLst>
            </c:dLbl>
            <c:dLbl>
              <c:idx val="7"/>
              <c:layout>
                <c:manualLayout>
                  <c:x val="0.11736593044638947"/>
                  <c:y val="-2.27615005169728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FE-44D0-BCAC-E4B3B9CF1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Лист1!$A$42:$A$50</c:f>
              <c:strCache>
                <c:ptCount val="8"/>
                <c:pt idx="0">
                  <c:v>ЗНО</c:v>
                </c:pt>
                <c:pt idx="1">
                  <c:v>Болезни ССС</c:v>
                </c:pt>
                <c:pt idx="2">
                  <c:v>Болезни ЖКТ</c:v>
                </c:pt>
                <c:pt idx="3">
                  <c:v>Врожденные пороки</c:v>
                </c:pt>
                <c:pt idx="4">
                  <c:v>Болезни неонатального периода</c:v>
                </c:pt>
                <c:pt idx="5">
                  <c:v>неврологические состояния</c:v>
                </c:pt>
                <c:pt idx="6">
                  <c:v>Болезни крови, эндокринной системы</c:v>
                </c:pt>
                <c:pt idx="7">
                  <c:v>Болезни почек</c:v>
                </c:pt>
              </c:strCache>
            </c:strRef>
          </c:cat>
          <c:val>
            <c:numRef>
              <c:f>Лист1!$B$42:$B$50</c:f>
              <c:numCache>
                <c:formatCode>General</c:formatCode>
                <c:ptCount val="9"/>
                <c:pt idx="0">
                  <c:v>6.7</c:v>
                </c:pt>
                <c:pt idx="1">
                  <c:v>23.04</c:v>
                </c:pt>
                <c:pt idx="2">
                  <c:v>6.91</c:v>
                </c:pt>
                <c:pt idx="3">
                  <c:v>41.54</c:v>
                </c:pt>
                <c:pt idx="4">
                  <c:v>11.45</c:v>
                </c:pt>
                <c:pt idx="5">
                  <c:v>1.1200000000000001</c:v>
                </c:pt>
                <c:pt idx="6">
                  <c:v>6.62</c:v>
                </c:pt>
                <c:pt idx="7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6FE-44D0-BCAC-E4B3B9CF19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423734533183354"/>
          <c:y val="0.16687844219951084"/>
          <c:w val="0.70531400966183577"/>
          <c:h val="0.651458318283609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67-4DE2-8412-67E448D69C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67-4DE2-8412-67E448D69C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67-4DE2-8412-67E448D69C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67-4DE2-8412-67E448D69C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67-4DE2-8412-67E448D69C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D67-4DE2-8412-67E448D69C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D67-4DE2-8412-67E448D69C7F}"/>
              </c:ext>
            </c:extLst>
          </c:dPt>
          <c:dLbls>
            <c:dLbl>
              <c:idx val="2"/>
              <c:layout>
                <c:manualLayout>
                  <c:x val="-4.3966940432084059E-2"/>
                  <c:y val="3.48011334443394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67-4DE2-8412-67E448D69C7F}"/>
                </c:ext>
              </c:extLst>
            </c:dLbl>
            <c:dLbl>
              <c:idx val="3"/>
              <c:layout>
                <c:manualLayout>
                  <c:x val="-7.7520658130253467E-2"/>
                  <c:y val="-9.1974424102897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67-4DE2-8412-67E448D69C7F}"/>
                </c:ext>
              </c:extLst>
            </c:dLbl>
            <c:dLbl>
              <c:idx val="4"/>
              <c:layout>
                <c:manualLayout>
                  <c:x val="-5.9008216606694253E-2"/>
                  <c:y val="-1.2428976230121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07524314146244"/>
                      <c:h val="0.12177910910272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D67-4DE2-8412-67E448D69C7F}"/>
                </c:ext>
              </c:extLst>
            </c:dLbl>
            <c:dLbl>
              <c:idx val="5"/>
              <c:layout>
                <c:manualLayout>
                  <c:x val="6.3636361151700772E-3"/>
                  <c:y val="-0.1118607860710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2644527651024"/>
                      <c:h val="0.17894006865100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D67-4DE2-8412-67E448D69C7F}"/>
                </c:ext>
              </c:extLst>
            </c:dLbl>
            <c:dLbl>
              <c:idx val="6"/>
              <c:layout>
                <c:manualLayout>
                  <c:x val="4.16528909356585E-2"/>
                  <c:y val="-1.9886361968193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67-4DE2-8412-67E448D69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Лист1!$A$25:$A$31</c:f>
              <c:strCache>
                <c:ptCount val="7"/>
                <c:pt idx="0">
                  <c:v>Гемобластозы</c:v>
                </c:pt>
                <c:pt idx="1">
                  <c:v>Опухоли ЦНС</c:v>
                </c:pt>
                <c:pt idx="2">
                  <c:v>Саркомы</c:v>
                </c:pt>
                <c:pt idx="3">
                  <c:v>Опухоли почек</c:v>
                </c:pt>
                <c:pt idx="4">
                  <c:v>Ретинобластомы</c:v>
                </c:pt>
                <c:pt idx="5">
                  <c:v>Рабдомиосаркомы</c:v>
                </c:pt>
                <c:pt idx="6">
                  <c:v>Прочие</c:v>
                </c:pt>
              </c:strCache>
            </c:strRef>
          </c:cat>
          <c:val>
            <c:numRef>
              <c:f>Лист1!$B$25:$B$31</c:f>
              <c:numCache>
                <c:formatCode>General</c:formatCode>
                <c:ptCount val="7"/>
                <c:pt idx="0">
                  <c:v>34</c:v>
                </c:pt>
                <c:pt idx="1">
                  <c:v>22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D67-4DE2-8412-67E448D69C7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737A1-43EA-7541-87D5-055B6F06DF21}" type="doc">
      <dgm:prSet loTypeId="urn:microsoft.com/office/officeart/2008/layout/VerticalCircl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52305-C7A6-8D4E-A737-F5825957D597}" type="pres">
      <dgm:prSet presAssocID="{845737A1-43EA-7541-87D5-055B6F06DF2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9D7B64B0-CAF8-D24D-8BFD-5DDF20B67A69}" type="presOf" srcId="{845737A1-43EA-7541-87D5-055B6F06DF21}" destId="{C7C52305-C7A6-8D4E-A737-F5825957D597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CD7E-B0C9-48AF-982E-7E89CC064A3C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1369-FBF6-4995-8A34-F6D62A06B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640AB6B-B765-184F-9846-CE6ACFBBA906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Уровень боли выражен в виде суммы баллов за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каждыи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из шести параметров; </a:t>
            </a:r>
            <a:endParaRPr lang="ru-RU" dirty="0" smtClean="0"/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минимально возможная сумма баллов – 0, максимально возможная – 7 (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Lawrence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et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al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., 1993 г.).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Сумма баллов выше трех означает наличие боли.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2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369-FBF6-4995-8A34-F6D62A06B0E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7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Шкала учитывает выражение лица, движения ног, характер крика, а также насколько ребенок поддается успокаиванию, и особенности его поведения. Общая оценка по шкале FLАСС равна сумме баллов по всем пунктам описания. </a:t>
            </a:r>
            <a:endParaRPr lang="ru-RU" dirty="0" smtClean="0"/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Минимальная оценка равна 0, максимальная - 10 баллам. Чем выше оценка, тем сильнее боль и тем хуже себя чувствует ребенок.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78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Шкала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тактильнои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визуальнои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оценки боли (TVP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scale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) была создана для ВИЧ- инфицированных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детеи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мультиорганнои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патологиеи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и пока не утверждена (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Albertyn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, 2010 г.). Она использует прикосновения и наблюдение для оценки боли наряду 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оценкои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беспокойства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и дискомфорта, наблюдаемыми у ребенка. </a:t>
            </a:r>
            <a:endParaRPr lang="ru-RU" dirty="0" smtClean="0"/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Шкала основана на наблюдении за следующим параметрами: </a:t>
            </a:r>
            <a:endParaRPr lang="ru-RU" dirty="0" smtClean="0"/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Положение головы.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Словесное описание (вербализация) боли.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Напряженность лица.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Положение рук и ног.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Дыхание.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Частота сердечных сокращений.</a:t>
            </a:r>
            <a:b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Это десятибалльная шкала, 1 балл дается за наличие симптома. Минимальная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сумма баллов – 0, максимальная сумма баллов – 10.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6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Попросить ребенка положить пальцы на ту высоту шкалы, 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которои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он ассоциирует свои болевые ощущения.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33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369-FBF6-4995-8A34-F6D62A06B0EA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9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NMDA</a:t>
            </a:r>
            <a:r>
              <a:rPr lang="ru-RU" dirty="0" smtClean="0"/>
              <a:t> – </a:t>
            </a:r>
            <a:r>
              <a:rPr lang="en-US" dirty="0" smtClean="0"/>
              <a:t>N</a:t>
            </a:r>
            <a:r>
              <a:rPr lang="ru-RU" dirty="0" smtClean="0"/>
              <a:t>-метил-</a:t>
            </a:r>
            <a:r>
              <a:rPr lang="en-US" dirty="0" smtClean="0"/>
              <a:t>D</a:t>
            </a:r>
            <a:r>
              <a:rPr lang="ru-RU" dirty="0" smtClean="0"/>
              <a:t>-</a:t>
            </a:r>
            <a:r>
              <a:rPr lang="ru-RU" dirty="0" err="1" smtClean="0"/>
              <a:t>аспартат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4910-EC3F-4AA9-BBE4-2E7DAEA5CFF6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Journal of Pain Research 2014:7</a:t>
            </a:r>
          </a:p>
          <a:p>
            <a:r>
              <a:rPr lang="ru-RU" dirty="0" smtClean="0"/>
              <a:t>Дозы для детей старше 6 </a:t>
            </a:r>
            <a:r>
              <a:rPr lang="ru-RU" dirty="0" err="1" smtClean="0"/>
              <a:t>мес</a:t>
            </a:r>
            <a:r>
              <a:rPr lang="ru-RU" dirty="0" smtClean="0"/>
              <a:t> и ограничены</a:t>
            </a:r>
            <a:r>
              <a:rPr lang="ru-RU" baseline="0" dirty="0" smtClean="0"/>
              <a:t> 50 кг веса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559D9-46F5-4BB2-BF7B-667D9A214D63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7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4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54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90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1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2374900" y="1503364"/>
            <a:ext cx="4047067" cy="3460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r>
              <a:rPr lang="ru-RU" sz="2000" smtClean="0">
                <a:solidFill>
                  <a:schemeClr val="bg1"/>
                </a:solidFill>
                <a:latin typeface="Tahoma" charset="0"/>
              </a:rPr>
              <a:t>1__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724" y="1826537"/>
            <a:ext cx="9368960" cy="1369296"/>
          </a:xfrm>
        </p:spPr>
        <p:txBody>
          <a:bodyPr lIns="0" tIns="0" rIns="0" bIns="0" anchor="t">
            <a:noAutofit/>
          </a:bodyPr>
          <a:lstStyle>
            <a:lvl1pPr algn="l">
              <a:defRPr sz="2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54050"/>
            <a:ext cx="812800" cy="254000"/>
          </a:xfrm>
        </p:spPr>
        <p:txBody>
          <a:bodyPr lIns="0" tIns="0" rIns="0" bIns="0" anchor="t"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D10B93-85E1-48A8-A372-20A46B056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83303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0896600" y="654050"/>
            <a:ext cx="812800" cy="254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6EA5AA-AD13-4578-82C7-4DC167617961}" type="slidenum">
              <a:rPr lang="ru-RU" sz="15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11" y="377251"/>
            <a:ext cx="4585040" cy="510307"/>
          </a:xfrm>
        </p:spPr>
        <p:txBody>
          <a:bodyPr lIns="0" tIns="0" rIns="0" bIns="0" anchor="b">
            <a:noAutofit/>
          </a:bodyPr>
          <a:lstStyle>
            <a:lvl1pPr algn="l"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633" y="1890970"/>
            <a:ext cx="10306051" cy="17540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3"/>
          </p:nvPr>
        </p:nvSpPr>
        <p:spPr>
          <a:xfrm>
            <a:off x="1414441" y="1224184"/>
            <a:ext cx="10306051" cy="229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4"/>
          </p:nvPr>
        </p:nvSpPr>
        <p:spPr>
          <a:xfrm>
            <a:off x="1397736" y="1617793"/>
            <a:ext cx="10306051" cy="2384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8"/>
          </p:nvPr>
        </p:nvSpPr>
        <p:spPr>
          <a:xfrm>
            <a:off x="6712459" y="471488"/>
            <a:ext cx="2085895" cy="395224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all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9"/>
          </p:nvPr>
        </p:nvSpPr>
        <p:spPr>
          <a:xfrm>
            <a:off x="9288737" y="471600"/>
            <a:ext cx="1898153" cy="396000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bg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0"/>
          </p:nvPr>
        </p:nvSpPr>
        <p:spPr>
          <a:xfrm>
            <a:off x="8784299" y="753829"/>
            <a:ext cx="304965" cy="15489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1"/>
          </p:nvPr>
        </p:nvSpPr>
        <p:spPr>
          <a:xfrm>
            <a:off x="1426633" y="3824288"/>
            <a:ext cx="2844800" cy="1549400"/>
          </a:xfrm>
        </p:spPr>
        <p:txBody>
          <a:bodyPr lIns="0" tIns="0" rIns="0" bIns="0">
            <a:normAutofit/>
          </a:bodyPr>
          <a:lstStyle>
            <a:lvl1pPr marL="180975" indent="-180975">
              <a:buFontTx/>
              <a:buBlip>
                <a:blip r:embed="rId2"/>
              </a:buBlip>
              <a:defRPr sz="15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2"/>
          </p:nvPr>
        </p:nvSpPr>
        <p:spPr>
          <a:xfrm>
            <a:off x="4682067" y="3824288"/>
            <a:ext cx="2844800" cy="1549400"/>
          </a:xfrm>
        </p:spPr>
        <p:txBody>
          <a:bodyPr lIns="0" tIns="0" rIns="0" bIns="0">
            <a:normAutofit/>
          </a:bodyPr>
          <a:lstStyle>
            <a:lvl1pPr marL="180975" indent="-180975">
              <a:buFontTx/>
              <a:buBlip>
                <a:blip r:embed="rId3"/>
              </a:buBlip>
              <a:defRPr sz="15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23"/>
          </p:nvPr>
        </p:nvSpPr>
        <p:spPr>
          <a:xfrm>
            <a:off x="8208433" y="3809033"/>
            <a:ext cx="3501444" cy="1549400"/>
          </a:xfrm>
        </p:spPr>
        <p:txBody>
          <a:bodyPr lIns="0" tIns="0" rIns="0" bIns="0">
            <a:normAutofit/>
          </a:bodyPr>
          <a:lstStyle>
            <a:lvl1pPr marL="180975" indent="-180975">
              <a:buFontTx/>
              <a:buBlip>
                <a:blip r:embed="rId4"/>
              </a:buBlip>
              <a:defRPr sz="15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Дата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2212-CA65-4DC0-A907-0E40BAB706A2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и списки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415709" y="1"/>
            <a:ext cx="4585044" cy="8875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cap="all"/>
            </a:lvl1pPr>
          </a:lstStyle>
          <a:p>
            <a:r>
              <a:t>Текст заголовка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426633" y="1890970"/>
            <a:ext cx="10306053" cy="34685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500"/>
            </a:lvl1pPr>
            <a:lvl2pPr marL="578715" indent="-229465">
              <a:spcBef>
                <a:spcPts val="300"/>
              </a:spcBef>
              <a:buClrTx/>
              <a:buFontTx/>
              <a:defRPr sz="1500"/>
            </a:lvl2pPr>
            <a:lvl3pPr marL="897731" indent="-211931">
              <a:spcBef>
                <a:spcPts val="300"/>
              </a:spcBef>
              <a:buClrTx/>
              <a:buFontTx/>
              <a:defRPr sz="1500"/>
            </a:lvl3pPr>
            <a:lvl4pPr marL="1214437" indent="-246062">
              <a:spcBef>
                <a:spcPts val="300"/>
              </a:spcBef>
              <a:buClrTx/>
              <a:buFontTx/>
              <a:defRPr sz="1500"/>
            </a:lvl4pPr>
            <a:lvl5pPr marL="1499129" indent="-235479">
              <a:spcBef>
                <a:spcPts val="300"/>
              </a:spcBef>
              <a:buClrTx/>
              <a:buFontTx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5892800" y="6051408"/>
            <a:ext cx="2844800" cy="60988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4889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3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7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0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8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0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B0FD-22B5-4350-AB92-0EA3C3FA57E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642" y="469233"/>
            <a:ext cx="10744200" cy="17566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ОНКОПЕДИАТРИЧЕСКАЯ ПАЛЛИАТИВНАЯ ПОМОЩЬ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2358189"/>
            <a:ext cx="6919786" cy="41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337" y="624110"/>
            <a:ext cx="9471275" cy="747490"/>
          </a:xfrm>
        </p:spPr>
        <p:txBody>
          <a:bodyPr/>
          <a:lstStyle/>
          <a:p>
            <a:r>
              <a:rPr lang="ru-RU" b="1" dirty="0"/>
              <a:t>Паллиативная помощь детям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231" y="1556084"/>
            <a:ext cx="9796128" cy="4965032"/>
          </a:xfrm>
        </p:spPr>
        <p:txBody>
          <a:bodyPr>
            <a:noAutofit/>
          </a:bodyPr>
          <a:lstStyle/>
          <a:p>
            <a:r>
              <a:rPr lang="ru-RU" sz="2400" dirty="0"/>
              <a:t>Количество детей, нуждающихся в оказании паллиативной помощи в РФ варьирует от 10-30 до 80 и более случаев на 10 000 детского населения</a:t>
            </a:r>
          </a:p>
          <a:p>
            <a:r>
              <a:rPr lang="ru-RU" sz="2400" dirty="0"/>
              <a:t>В общей структуре болезней онкологическая патология составляет до 10-30%</a:t>
            </a:r>
          </a:p>
          <a:p>
            <a:r>
              <a:rPr lang="ru-RU" sz="2400" dirty="0"/>
              <a:t>20% детей умирают от причин не связанных с терминальной стадией опухоли</a:t>
            </a:r>
          </a:p>
          <a:p>
            <a:r>
              <a:rPr lang="ru-RU" sz="2400" dirty="0"/>
              <a:t>Общее количество детей в РФ в возрасте до 18 лет с терминальной стадией ЗНО, нуждающихся в ПП составило 798 человек в год</a:t>
            </a:r>
          </a:p>
          <a:p>
            <a:r>
              <a:rPr lang="ru-RU" sz="2400" dirty="0"/>
              <a:t>Потребность в оказании ПП в этой группе – 0,3 на 10 000 детского населения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0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251" y="409074"/>
            <a:ext cx="8911687" cy="866274"/>
          </a:xfrm>
        </p:spPr>
        <p:txBody>
          <a:bodyPr/>
          <a:lstStyle/>
          <a:p>
            <a:pPr algn="ctr"/>
            <a:r>
              <a:rPr lang="ru-RU" b="1" dirty="0" smtClean="0"/>
              <a:t>Паллиативная помощь детям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158" y="1648326"/>
            <a:ext cx="9162167" cy="4359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Деятельность, направленная на всестороннее улучшение качества жизни детей, страдающих неизлечимыми и ограничивающими срок жизни заболеваниями, и членов их семей.</a:t>
            </a:r>
          </a:p>
          <a:p>
            <a:pPr marL="0" indent="0">
              <a:buNone/>
            </a:pPr>
            <a:r>
              <a:rPr lang="ru-RU" sz="2400" dirty="0" smtClean="0"/>
              <a:t>Потребность </a:t>
            </a:r>
            <a:r>
              <a:rPr lang="ru-RU" sz="2400" dirty="0"/>
              <a:t>в ППД с онкологической патологией в конце жизни (терминальной стадии заболевания) в России низка, как же как и общее количество требуемых для работы с ними специалистов. Поэтому помощь паллиативным пациентам со злокачественными  новообразованиями целесообразно оказывать силами команд, оказывающих помощь неонкологическим пациентам.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1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411"/>
            <a:ext cx="10515600" cy="8542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Потребность в ПП у детей с ЗНО </a:t>
            </a:r>
            <a:br>
              <a:rPr lang="ru-RU" sz="3600" b="1" dirty="0" smtClean="0"/>
            </a:br>
            <a:r>
              <a:rPr lang="ru-RU" sz="3600" b="1" dirty="0" smtClean="0"/>
              <a:t>в конце жизни в РФ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725239"/>
              </p:ext>
            </p:extLst>
          </p:nvPr>
        </p:nvGraphicFramePr>
        <p:xfrm>
          <a:off x="529388" y="1263316"/>
          <a:ext cx="11526255" cy="5437979"/>
        </p:xfrm>
        <a:graphic>
          <a:graphicData uri="http://schemas.openxmlformats.org/drawingml/2006/table">
            <a:tbl>
              <a:tblPr firstRow="1" firstCol="1" bandRow="1"/>
              <a:tblGrid>
                <a:gridCol w="1920425">
                  <a:extLst>
                    <a:ext uri="{9D8B030D-6E8A-4147-A177-3AD203B41FA5}">
                      <a16:colId xmlns="" xmlns:a16="http://schemas.microsoft.com/office/drawing/2014/main" val="1607299591"/>
                    </a:ext>
                  </a:extLst>
                </a:gridCol>
                <a:gridCol w="1920425">
                  <a:extLst>
                    <a:ext uri="{9D8B030D-6E8A-4147-A177-3AD203B41FA5}">
                      <a16:colId xmlns="" xmlns:a16="http://schemas.microsoft.com/office/drawing/2014/main" val="2965338165"/>
                    </a:ext>
                  </a:extLst>
                </a:gridCol>
                <a:gridCol w="1920425">
                  <a:extLst>
                    <a:ext uri="{9D8B030D-6E8A-4147-A177-3AD203B41FA5}">
                      <a16:colId xmlns="" xmlns:a16="http://schemas.microsoft.com/office/drawing/2014/main" val="3712641628"/>
                    </a:ext>
                  </a:extLst>
                </a:gridCol>
                <a:gridCol w="1921660">
                  <a:extLst>
                    <a:ext uri="{9D8B030D-6E8A-4147-A177-3AD203B41FA5}">
                      <a16:colId xmlns="" xmlns:a16="http://schemas.microsoft.com/office/drawing/2014/main" val="102963465"/>
                    </a:ext>
                  </a:extLst>
                </a:gridCol>
                <a:gridCol w="1921660">
                  <a:extLst>
                    <a:ext uri="{9D8B030D-6E8A-4147-A177-3AD203B41FA5}">
                      <a16:colId xmlns="" xmlns:a16="http://schemas.microsoft.com/office/drawing/2014/main" val="1993958824"/>
                    </a:ext>
                  </a:extLst>
                </a:gridCol>
                <a:gridCol w="1921660">
                  <a:extLst>
                    <a:ext uri="{9D8B030D-6E8A-4147-A177-3AD203B41FA5}">
                      <a16:colId xmlns="" xmlns:a16="http://schemas.microsoft.com/office/drawing/2014/main" val="2504567642"/>
                    </a:ext>
                  </a:extLst>
                </a:gridCol>
              </a:tblGrid>
              <a:tr h="104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Популяция в возрасте до 18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умерших в возрасте до 18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Смертность  на 10 000 дн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детей, нуждающихся в ПП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Потребность в ПП на 10 000 дн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5457997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Центральный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6 186 294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6722641"/>
                  </a:ext>
                </a:extLst>
              </a:tr>
              <a:tr h="5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Северо-Западный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2 263 108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6902656"/>
                  </a:ext>
                </a:extLst>
              </a:tr>
              <a:tr h="286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Южный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2 562 102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2745179"/>
                  </a:ext>
                </a:extLst>
              </a:tr>
              <a:tr h="786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Северо-Кавказский ФО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2 557 809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2119402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Приволжский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5 549 933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8408233"/>
                  </a:ext>
                </a:extLst>
              </a:tr>
              <a:tr h="286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Уральский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2 420 841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3202491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Сибирский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3 926 175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0413047"/>
                  </a:ext>
                </a:extLst>
              </a:tr>
              <a:tr h="58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Дальневосточный 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1 249 650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250329"/>
                  </a:ext>
                </a:extLst>
              </a:tr>
              <a:tr h="286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26 715 912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282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0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11" y="324853"/>
            <a:ext cx="10403305" cy="8301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Структура заболевания детей, нуждающихся в паллиативной помощи, РФ.</a:t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61646"/>
              </p:ext>
            </p:extLst>
          </p:nvPr>
        </p:nvGraphicFramePr>
        <p:xfrm>
          <a:off x="553452" y="1467853"/>
          <a:ext cx="10796719" cy="516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4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084" y="192506"/>
            <a:ext cx="10254915" cy="7700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Распределение ЗНО по нозологическим формам у детей в РБ получающих паллиативную помощь.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248134"/>
              </p:ext>
            </p:extLst>
          </p:nvPr>
        </p:nvGraphicFramePr>
        <p:xfrm>
          <a:off x="838199" y="1320800"/>
          <a:ext cx="11121572" cy="51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Принципы паллиативной помощи детям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264" y="1712495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Мультидисциплинарный</a:t>
            </a:r>
            <a:r>
              <a:rPr lang="ru-RU" sz="2000" b="1" dirty="0" smtClean="0"/>
              <a:t> характер помощи</a:t>
            </a:r>
          </a:p>
          <a:p>
            <a:r>
              <a:rPr lang="ru-RU" sz="2000" b="1" dirty="0" smtClean="0"/>
              <a:t>Доступность 24 часа, 7 дней в неделю</a:t>
            </a:r>
          </a:p>
          <a:p>
            <a:r>
              <a:rPr lang="ru-RU" sz="2000" b="1" dirty="0" smtClean="0"/>
              <a:t>Качество</a:t>
            </a:r>
          </a:p>
          <a:p>
            <a:r>
              <a:rPr lang="ru-RU" sz="2000" b="1" dirty="0" smtClean="0"/>
              <a:t>Гуманность</a:t>
            </a:r>
          </a:p>
          <a:p>
            <a:r>
              <a:rPr lang="ru-RU" sz="2000" b="1" dirty="0" smtClean="0"/>
              <a:t>Бесплатность</a:t>
            </a:r>
          </a:p>
          <a:p>
            <a:r>
              <a:rPr lang="ru-RU" sz="2000" b="1" dirty="0" smtClean="0"/>
              <a:t>Преемственность</a:t>
            </a:r>
          </a:p>
          <a:p>
            <a:r>
              <a:rPr lang="ru-RU" sz="2000" b="1" dirty="0" smtClean="0"/>
              <a:t>Сотрудничество государственных, общественных и других организаций в решении вопросов оказания ПП детям и их семьям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82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233" y="26316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Ключевые понятия, используемые </a:t>
            </a:r>
            <a:r>
              <a:rPr lang="ru-RU" b="1" dirty="0"/>
              <a:t>при выборе показаний</a:t>
            </a:r>
            <a:r>
              <a:rPr lang="ru-RU" b="1" dirty="0" smtClean="0"/>
              <a:t> к паллиативной </a:t>
            </a:r>
            <a:r>
              <a:rPr lang="ru-RU" b="1" dirty="0"/>
              <a:t>помощи </a:t>
            </a:r>
            <a:r>
              <a:rPr lang="ru-RU" b="1" dirty="0" smtClean="0"/>
              <a:t>детям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233" y="2382252"/>
            <a:ext cx="8915400" cy="3516938"/>
          </a:xfrm>
        </p:spPr>
        <p:txBody>
          <a:bodyPr>
            <a:normAutofit/>
          </a:bodyPr>
          <a:lstStyle/>
          <a:p>
            <a:r>
              <a:rPr lang="ru-RU" b="1" dirty="0"/>
              <a:t>СОСТОЯНИЯ ОГРАНИЧИВАЮЩИЕ ПРОДОЛЖИТЕЛЬНОСТЬ ЖИЗНИ (</a:t>
            </a:r>
            <a:r>
              <a:rPr lang="en-US" b="1" dirty="0"/>
              <a:t>LIFE-LIMITING CONDITIONS</a:t>
            </a:r>
            <a:r>
              <a:rPr lang="ru-RU" b="1" dirty="0" smtClean="0"/>
              <a:t>)- </a:t>
            </a:r>
            <a:r>
              <a:rPr lang="ru-RU" b="1" dirty="0"/>
              <a:t>ЗАБОЛЕВАНИЯ ИЛИ СОСТОЯНИЯ, ПРИ КОТОРЫХ НЕТ ОБОСНОВАННОЙ НАДЕЖДЫ НА ИЗЛЕЧЕНИЕ И КОТОРЫЕ НЕИЗБЕЖНО ПРИВОДЯТ К ПРЕЖДЕВРЕМЕННОЙ </a:t>
            </a:r>
            <a:r>
              <a:rPr lang="ru-RU" b="1" dirty="0" smtClean="0"/>
              <a:t>СМЕРТИ</a:t>
            </a:r>
          </a:p>
          <a:p>
            <a:r>
              <a:rPr lang="ru-RU" b="1" dirty="0"/>
              <a:t>УГРОЖАЮЩИЕ ЖИЗНИ СОСТОЯНИЯ (</a:t>
            </a:r>
            <a:r>
              <a:rPr lang="en-US" b="1" dirty="0"/>
              <a:t>LIFE-THREATENING CONDITIONS</a:t>
            </a:r>
            <a:r>
              <a:rPr lang="ru-RU" b="1" dirty="0" smtClean="0"/>
              <a:t>)-</a:t>
            </a:r>
            <a:r>
              <a:rPr lang="ru-RU" b="1" dirty="0"/>
              <a:t>ЗАБОЛЕВАНИЯ ИЛИ СОСТОЯНИЯ, ПРИ КОТОРЫХ КУРАТИВНОЕ ЛЕЧЕНИЕ МОЖЕТ БЫТЬ КАК ЭФФЕКТИВНЫМ, ТАК И НЕЭФФЕКТИВНЫМ (БОЛЬШИНСТВО ОНКОЛОГИЧЕСКИХ И ГЕМАТОЛОГИЧЕСКИХ ЗАБОЛЕВАНИЙ)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1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группы пациентов, подлежащих паллиативной помощи (</a:t>
            </a:r>
            <a:r>
              <a:rPr lang="en-US" sz="3200" b="1" dirty="0" smtClean="0"/>
              <a:t>EAPP, 2009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/>
              <a:t>Угрожающие жизни заболевания, радикальное лечение которых оказалось или может оказаться для пациента безуспешным (рефрактерные и рецидивирующие ЗНО, ХПН)</a:t>
            </a:r>
          </a:p>
          <a:p>
            <a:pPr algn="just"/>
            <a:r>
              <a:rPr lang="ru-RU" sz="2400" b="1" dirty="0" smtClean="0"/>
              <a:t>Заболевания и состояния, требующие длительного интенсивного лечения для продления жизни с высокой вероятностью летального исхода (первичные ИДС, </a:t>
            </a:r>
            <a:r>
              <a:rPr lang="ru-RU" sz="2400" b="1" dirty="0" err="1" smtClean="0"/>
              <a:t>муковисцидоз</a:t>
            </a:r>
            <a:r>
              <a:rPr lang="ru-RU" sz="2400" b="1" dirty="0" smtClean="0"/>
              <a:t>)</a:t>
            </a:r>
          </a:p>
          <a:p>
            <a:pPr algn="just"/>
            <a:r>
              <a:rPr lang="ru-RU" sz="2400" b="1" dirty="0" smtClean="0"/>
              <a:t>Прогрессирующие заболевания, для которых не существует радикального излечения, и с момента установления диагноза объем терапии является паллиативным (неоперабельные солидные опухоли)</a:t>
            </a:r>
          </a:p>
          <a:p>
            <a:pPr algn="just"/>
            <a:r>
              <a:rPr lang="ru-RU" sz="2400" b="1" dirty="0" smtClean="0"/>
              <a:t>Необратимые, но не прогрессирующие заболевания пациентов с тяжёлыми формами инвалидности и подверженности осложнениям (тяжелые проявления неврологического дефицита после радикальных </a:t>
            </a:r>
            <a:r>
              <a:rPr lang="ru-RU" sz="2400" b="1" dirty="0" err="1" smtClean="0"/>
              <a:t>онко</a:t>
            </a:r>
            <a:r>
              <a:rPr lang="ru-RU" sz="2400" b="1" dirty="0" smtClean="0"/>
              <a:t>-нейрохирургических вмешательств)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8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1262"/>
            <a:ext cx="9144000" cy="12314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КРИТЕРИИ ДЛЯ НАЧАЛА ОНКОПЕДИАТРИЧЕСКОЙ ПАЛЛИАТИВНОЙ ПОМОЩИ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02970"/>
            <a:ext cx="9144000" cy="4093029"/>
          </a:xfrm>
        </p:spPr>
        <p:txBody>
          <a:bodyPr/>
          <a:lstStyle/>
          <a:p>
            <a:pPr algn="just"/>
            <a:r>
              <a:rPr lang="ru-RU" b="1" dirty="0" smtClean="0"/>
              <a:t>НАЛИЧИЕ ЗЛОКАЧЕСТВЕННОГО НОВООБРАЗОВАНИЯ ПЛЮС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ЕГО ПРОГРЕССИЯ И МЕТАСТАЗИРОВАНИЕ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ТРАНСПЛАНТАНТ КОСТНОГО МОЗГА\СТВОЛОВЫХ КЛЕТОК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ДИФФУЗНАЯ ГЛИОМА СТВОЛА ГОЛОВНОГО МОЗГА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НЕЙРОБЛАСТОМА 4 СТАДИИ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РЕЦИДИВ ЗЛОКАЧЕСТВЕННОГО НОВООБРАЗОВАНИЯ ПОСЛЕ ТРАНСПАЛАНТАЦИИ КОСТНОГО МОЗГА\СТВОЛОВЫХ КЛЕТОК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17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42" y="365126"/>
            <a:ext cx="10305143" cy="6214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ДИФФУЗНАЯ ГЛИОМА СТВОЛА ГОЛОВНОГО МОЗГА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4" y="1309154"/>
            <a:ext cx="8538659" cy="5237592"/>
          </a:xfrm>
        </p:spPr>
      </p:pic>
    </p:spTree>
    <p:extLst>
      <p:ext uri="{BB962C8B-B14F-4D97-AF65-F5344CB8AC3E}">
        <p14:creationId xmlns:p14="http://schemas.microsoft.com/office/powerpoint/2010/main" val="33688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ЗАБОЛЕВАЕМОСТЬ ЗЛОКАЧЕСТВЕННЫМИ НОВООБРАЗОВАНИЯМИ В РБ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 2015 </a:t>
            </a:r>
            <a:r>
              <a:rPr lang="ru-RU" sz="2400" b="1" dirty="0"/>
              <a:t>году 109 детям в возрасте 0-14 лет был впервые установлен диагноз онкологического заболевания (в возрасте 0-17 лет – 117 случаев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Заболеваемость злокачественными новообразованиями составила 14,5 на 100</a:t>
            </a:r>
            <a:r>
              <a:rPr lang="en-US" sz="2400" b="1" dirty="0"/>
              <a:t> </a:t>
            </a:r>
            <a:r>
              <a:rPr lang="ru-RU" sz="2400" b="1" dirty="0"/>
              <a:t>000 детского населения в возрасте 0-14 лет, 13,3 на 100</a:t>
            </a:r>
            <a:r>
              <a:rPr lang="en-US" sz="2400" b="1" dirty="0"/>
              <a:t> </a:t>
            </a:r>
            <a:r>
              <a:rPr lang="ru-RU" sz="2400" b="1" dirty="0"/>
              <a:t>000 детского населения в возрасте 0-17 лет</a:t>
            </a:r>
          </a:p>
        </p:txBody>
      </p:sp>
    </p:spTree>
    <p:extLst>
      <p:ext uri="{BB962C8B-B14F-4D97-AF65-F5344CB8AC3E}">
        <p14:creationId xmlns:p14="http://schemas.microsoft.com/office/powerpoint/2010/main" val="14533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061" y="1600199"/>
            <a:ext cx="3748314" cy="44516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Нейробластома</a:t>
            </a:r>
            <a:r>
              <a:rPr lang="ru-RU" sz="2400" b="1" dirty="0" smtClean="0"/>
              <a:t> </a:t>
            </a:r>
            <a:r>
              <a:rPr lang="ru-RU" sz="2400" b="1" dirty="0"/>
              <a:t>забрюшинного пространства </a:t>
            </a:r>
            <a:r>
              <a:rPr lang="ru-RU" sz="2400" b="1" dirty="0" smtClean="0"/>
              <a:t>с метастазами </a:t>
            </a:r>
            <a:r>
              <a:rPr lang="ru-RU" sz="2400" b="1" dirty="0"/>
              <a:t>в забрюшинные</a:t>
            </a:r>
            <a:r>
              <a:rPr lang="ru-RU" sz="2400" b="1" dirty="0" smtClean="0"/>
              <a:t>,, </a:t>
            </a:r>
            <a:r>
              <a:rPr lang="ru-RU" sz="2400" b="1" dirty="0" err="1"/>
              <a:t>паравертебральные</a:t>
            </a:r>
            <a:r>
              <a:rPr lang="ru-RU" sz="2400" b="1" dirty="0"/>
              <a:t>, </a:t>
            </a:r>
            <a:r>
              <a:rPr lang="ru-RU" sz="2400" b="1" dirty="0" err="1"/>
              <a:t>медиастенальные</a:t>
            </a:r>
            <a:r>
              <a:rPr lang="ru-RU" sz="2400" b="1" dirty="0"/>
              <a:t>, левые надключичные лимфоузлы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2" y="882314"/>
            <a:ext cx="5450306" cy="5605073"/>
          </a:xfrm>
        </p:spPr>
      </p:pic>
    </p:spTree>
    <p:extLst>
      <p:ext uri="{BB962C8B-B14F-4D97-AF65-F5344CB8AC3E}">
        <p14:creationId xmlns:p14="http://schemas.microsoft.com/office/powerpoint/2010/main" val="20114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462046"/>
            <a:ext cx="8911687" cy="13274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ОНКОПЕДИАТРИЧЕСКОЙ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ПОМОЩИ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305" y="2515518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ВПЕРВЫЕ ДИАГНОСТИРОВАННОЕ ЗЛОКАЧЕСТВЕННОЕ НОВООБРАЗОВАНИЕ С БЕССОБЫТИЙНОЙ ВЫЖИВАЕМОСТЬЮ МЕНЕЕ 40% ПРИ ОБЩЕПРИНЯТОЙ ТЕРАПИИ</a:t>
            </a:r>
          </a:p>
          <a:p>
            <a:r>
              <a:rPr lang="ru-RU" sz="2400" b="1" dirty="0" smtClean="0"/>
              <a:t>РЕЦИДИВ ЗЛОКАЧЕСТВЕННОГО НОВООБРАЗОВАНИЯ</a:t>
            </a:r>
          </a:p>
          <a:p>
            <a:r>
              <a:rPr lang="ru-RU" sz="2400" b="1" dirty="0" smtClean="0"/>
              <a:t>МЕТАСТАЗИРУЮЩИЕ СОЛИДНЫЕ ОПУХОЛИ</a:t>
            </a:r>
          </a:p>
          <a:p>
            <a:r>
              <a:rPr lang="ru-RU" sz="2400" b="1" dirty="0" smtClean="0"/>
              <a:t>ВПЕРВЫЕ УСТАНОВЛЕННЫЙ ОНКОЛОГИЧЕСКИЙ ДИАГНОЗ ПРИ НАЛИЧИИ СЛОЖНОСТЕЙ В ВЕДЕНИИ СИМПТОМОВ И КОНТРОЛЯ БОЛИ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20" y="1399841"/>
            <a:ext cx="4644572" cy="48565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b="1" dirty="0" err="1"/>
              <a:t>Остеосаркома</a:t>
            </a:r>
            <a:r>
              <a:rPr lang="ru-RU" b="1" dirty="0"/>
              <a:t> верхней трети правой бедренной </a:t>
            </a:r>
            <a:r>
              <a:rPr lang="ru-RU" b="1" dirty="0" smtClean="0"/>
              <a:t>кости.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Прогрессия </a:t>
            </a:r>
            <a:r>
              <a:rPr lang="ru-RU" b="1" dirty="0" smtClean="0"/>
              <a:t>заболева</a:t>
            </a:r>
            <a:r>
              <a:rPr lang="ru-RU" b="1" dirty="0"/>
              <a:t>ния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b="1" dirty="0" smtClean="0"/>
              <a:t> на фоне химиотерапии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35" y="221471"/>
            <a:ext cx="4041465" cy="6397908"/>
          </a:xfrm>
        </p:spPr>
      </p:pic>
    </p:spTree>
    <p:extLst>
      <p:ext uri="{BB962C8B-B14F-4D97-AF65-F5344CB8AC3E}">
        <p14:creationId xmlns:p14="http://schemas.microsoft.com/office/powerpoint/2010/main" val="37245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5" y="1311441"/>
            <a:ext cx="4211052" cy="47410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Альвеолярная </a:t>
            </a:r>
            <a:r>
              <a:rPr lang="ru-RU" sz="2400" b="1" dirty="0" err="1"/>
              <a:t>рабдомиосаркома</a:t>
            </a:r>
            <a:r>
              <a:rPr lang="ru-RU" sz="2400" b="1" dirty="0"/>
              <a:t> левой </a:t>
            </a:r>
            <a:r>
              <a:rPr lang="ru-RU" sz="2400" b="1" dirty="0" smtClean="0"/>
              <a:t>щеки. Поздний </a:t>
            </a:r>
            <a:r>
              <a:rPr lang="ru-RU" sz="2400" b="1" dirty="0"/>
              <a:t>локальный рецидив с поражением мягких тканей левой щёчно-скуловой области и подчелюстных лимфоузлов </a:t>
            </a:r>
            <a:r>
              <a:rPr lang="ru-RU" sz="2400" b="1" dirty="0" smtClean="0"/>
              <a:t>слева. </a:t>
            </a:r>
            <a:r>
              <a:rPr lang="ru-RU" sz="2400" b="1" dirty="0"/>
              <a:t>Второй системный рецидив. Прогрессия на </a:t>
            </a:r>
            <a:r>
              <a:rPr lang="ru-RU" sz="2400" b="1" dirty="0" smtClean="0"/>
              <a:t>лечении.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7" y="365125"/>
            <a:ext cx="6201933" cy="6080127"/>
          </a:xfrm>
        </p:spPr>
      </p:pic>
    </p:spTree>
    <p:extLst>
      <p:ext uri="{BB962C8B-B14F-4D97-AF65-F5344CB8AC3E}">
        <p14:creationId xmlns:p14="http://schemas.microsoft.com/office/powerpoint/2010/main" val="896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58" y="329031"/>
            <a:ext cx="10856495" cy="1379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Синовиальная саркома подмышечной области слева, второй локальный </a:t>
            </a:r>
            <a:r>
              <a:rPr lang="ru-RU" sz="2200" b="1" dirty="0" smtClean="0"/>
              <a:t>рецидив. </a:t>
            </a:r>
            <a:r>
              <a:rPr lang="ru-RU" sz="2200" b="1" dirty="0" err="1"/>
              <a:t>Нейропатия</a:t>
            </a:r>
            <a:r>
              <a:rPr lang="ru-RU" sz="2200" b="1" dirty="0"/>
              <a:t> левого локтевого, лучевого, срединного </a:t>
            </a:r>
            <a:r>
              <a:rPr lang="ru-RU" sz="2200" b="1" dirty="0" smtClean="0"/>
              <a:t>нервов</a:t>
            </a:r>
            <a:r>
              <a:rPr lang="ru-RU" sz="2200" dirty="0" smtClean="0"/>
              <a:t>. </a:t>
            </a:r>
            <a:r>
              <a:rPr lang="ru-RU" sz="2200" b="1" dirty="0" smtClean="0"/>
              <a:t>Прогрессия </a:t>
            </a:r>
            <a:r>
              <a:rPr lang="ru-RU" sz="2200" b="1" dirty="0"/>
              <a:t>заболевания, </a:t>
            </a:r>
            <a:r>
              <a:rPr lang="ru-RU" sz="2200" b="1" dirty="0" err="1"/>
              <a:t>аррозивное</a:t>
            </a:r>
            <a:r>
              <a:rPr lang="ru-RU" sz="2200" b="1" dirty="0"/>
              <a:t> кровотечение из распадающейся опухоли.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47" y="1808746"/>
            <a:ext cx="6725653" cy="4407692"/>
          </a:xfrm>
        </p:spPr>
      </p:pic>
    </p:spTree>
    <p:extLst>
      <p:ext uri="{BB962C8B-B14F-4D97-AF65-F5344CB8AC3E}">
        <p14:creationId xmlns:p14="http://schemas.microsoft.com/office/powerpoint/2010/main" val="28022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189" y="89423"/>
            <a:ext cx="7038473" cy="12974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Саркома нижней трети правой бедренной </a:t>
            </a:r>
            <a:r>
              <a:rPr lang="ru-RU" sz="2800" b="1" dirty="0" smtClean="0"/>
              <a:t>кости с метастазами </a:t>
            </a:r>
            <a:r>
              <a:rPr lang="ru-RU" sz="2800" b="1" dirty="0"/>
              <a:t>в легкие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197707"/>
            <a:ext cx="2838159" cy="65710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9" y="1679408"/>
            <a:ext cx="6903944" cy="5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Услуги </a:t>
            </a:r>
            <a:r>
              <a:rPr lang="ru-RU" b="1" dirty="0"/>
              <a:t>учреждений паллиативной помощи можно разделить на четыре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58978"/>
            <a:ext cx="8915400" cy="2526633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Медицинская помощь;</a:t>
            </a:r>
          </a:p>
          <a:p>
            <a:pPr lvl="0"/>
            <a:r>
              <a:rPr lang="ru-RU" sz="2400" dirty="0"/>
              <a:t>Социальная помощь;</a:t>
            </a:r>
          </a:p>
          <a:p>
            <a:pPr lvl="0"/>
            <a:r>
              <a:rPr lang="ru-RU" sz="2400" dirty="0"/>
              <a:t>Психологическая помощь;</a:t>
            </a:r>
          </a:p>
          <a:p>
            <a:pPr lvl="0"/>
            <a:r>
              <a:rPr lang="ru-RU" sz="2400" dirty="0"/>
              <a:t>Духовная помощь.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67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1" y="690465"/>
            <a:ext cx="8840160" cy="103569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Симптомы терминального периода онкологических заболеваний у детей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78498" y="2114301"/>
          <a:ext cx="9875858" cy="45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23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Wolfe et al.,</a:t>
                      </a:r>
                      <a:r>
                        <a:rPr lang="en-US" baseline="0" dirty="0" smtClean="0"/>
                        <a:t> C</a:t>
                      </a:r>
                      <a:r>
                        <a:rPr lang="ru-RU" baseline="0" dirty="0" smtClean="0"/>
                        <a:t>ША (200</a:t>
                      </a:r>
                      <a:r>
                        <a:rPr lang="en-US" baseline="0" dirty="0" smtClean="0"/>
                        <a:t>0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Jalmsell</a:t>
                      </a:r>
                      <a:r>
                        <a:rPr lang="en-US" baseline="0" dirty="0" smtClean="0"/>
                        <a:t> et al., </a:t>
                      </a:r>
                      <a:r>
                        <a:rPr lang="ru-RU" baseline="0" dirty="0" smtClean="0"/>
                        <a:t>Швеция (2006)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Heath et al., </a:t>
                      </a:r>
                      <a:r>
                        <a:rPr lang="ru-RU" dirty="0" smtClean="0"/>
                        <a:t>Австралия (2010)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09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пациентов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368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96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73%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87%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86%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87%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Плохой аппетит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80%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Одышка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38%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53%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0092">
                <a:tc>
                  <a:txBody>
                    <a:bodyPr/>
                    <a:lstStyle/>
                    <a:p>
                      <a:r>
                        <a:rPr lang="ru-RU" dirty="0" smtClean="0"/>
                        <a:t>Три симптома и более у </a:t>
                      </a:r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пациента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Нет данных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43%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987005" y="6587864"/>
            <a:ext cx="4086808" cy="21902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Verdana" charset="0"/>
              </a:rPr>
              <a:t>Паллиативная помощь и сопроводительная терапия</a:t>
            </a:r>
            <a:endParaRPr lang="en-US" dirty="0">
              <a:latin typeface="Verdana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737" y="108284"/>
            <a:ext cx="9144000" cy="90236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+mn-lt"/>
              </a:rPr>
              <a:t>Паллиативная помощь</a:t>
            </a:r>
            <a:r>
              <a:rPr lang="en-US" sz="2800" b="1" dirty="0">
                <a:latin typeface="+mn-lt"/>
              </a:rPr>
              <a:t>: </a:t>
            </a:r>
            <a:r>
              <a:rPr lang="ru-RU" sz="2800" b="1" dirty="0">
                <a:latin typeface="+mn-lt"/>
              </a:rPr>
              <a:t>контроль симптомов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5"/>
          <a:stretch>
            <a:fillRect/>
          </a:stretch>
        </p:blipFill>
        <p:spPr bwMode="auto">
          <a:xfrm>
            <a:off x="1025737" y="1275347"/>
            <a:ext cx="9758751" cy="531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93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479884" y="1660358"/>
            <a:ext cx="5134262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Контроль инфекций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err="1">
                <a:solidFill>
                  <a:srgbClr val="FFFF00"/>
                </a:solidFill>
                <a:cs typeface="Lucida Sans Unicode" charset="0"/>
              </a:rPr>
              <a:t>Гемокомпоненты</a:t>
            </a: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 - ???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Обезболивание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Клиническое питание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Пролежни и гигиена тела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Судороги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Дыхательная недостаточность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Тошнота/рвота</a:t>
            </a:r>
            <a:r>
              <a:rPr lang="en-US" b="1" dirty="0">
                <a:solidFill>
                  <a:srgbClr val="FFFF00"/>
                </a:solidFill>
                <a:cs typeface="Lucida Sans Unicode" charset="0"/>
              </a:rPr>
              <a:t>/</a:t>
            </a: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диарея/запоры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1988" y="1660358"/>
            <a:ext cx="1139483" cy="56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99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Паллиативная медицинская помощь детям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Один из видов паллиативной помощи детям, комплекс медицинских вмешательств, направленных на избавление от боли и облегчение других тяжелых проявлений заболевания, в целях улучшения качества жизни неизлечимо больных 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46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967" y="118782"/>
            <a:ext cx="8911687" cy="14814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Динамика заболеваемости злокачественными новообразованиями у детей 0-14 лет за период 2010-2015 </a:t>
            </a:r>
            <a:r>
              <a:rPr lang="ru-RU" sz="3200" b="1" dirty="0" smtClean="0"/>
              <a:t>годы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99537"/>
              </p:ext>
            </p:extLst>
          </p:nvPr>
        </p:nvGraphicFramePr>
        <p:xfrm>
          <a:off x="397043" y="1961147"/>
          <a:ext cx="11466094" cy="449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Оказание паллиативной медицинской помощи </a:t>
            </a:r>
            <a:r>
              <a:rPr lang="ru-RU" sz="3200" b="1" dirty="0"/>
              <a:t>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823" y="2410326"/>
            <a:ext cx="8915400" cy="28595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амбулаторных условиях – выездной патронажной службой паллиативной медицинской помощи детям</a:t>
            </a:r>
          </a:p>
          <a:p>
            <a:r>
              <a:rPr lang="ru-RU" sz="2400" dirty="0" smtClean="0"/>
              <a:t>В отделениях (на койках) паллиативной медицинской помощи детям</a:t>
            </a:r>
          </a:p>
          <a:p>
            <a:r>
              <a:rPr lang="ru-RU" sz="2400" dirty="0" smtClean="0"/>
              <a:t>В хосписах (для детей)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6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Функции паллиативной медицинской помощи </a:t>
            </a:r>
            <a:r>
              <a:rPr lang="ru-RU" sz="3200" b="1" dirty="0"/>
              <a:t>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Проведение комплекса мероприятий, направленных на купирование (смягчение) болевого синдрома, другой отягощающей симптоматики</a:t>
            </a:r>
          </a:p>
          <a:p>
            <a:r>
              <a:rPr lang="ru-RU" sz="2000" dirty="0" smtClean="0"/>
              <a:t>Осуществление медицинских реабилитационных мероприятий</a:t>
            </a:r>
          </a:p>
          <a:p>
            <a:r>
              <a:rPr lang="ru-RU" sz="2000" dirty="0" smtClean="0"/>
              <a:t>Проведение лабораторно-диагностических обследований</a:t>
            </a:r>
          </a:p>
          <a:p>
            <a:r>
              <a:rPr lang="ru-RU" sz="2000" dirty="0" smtClean="0"/>
              <a:t>Проведение внутривенного капельного введения лекарственных препаратов, в том числе длительных </a:t>
            </a:r>
            <a:r>
              <a:rPr lang="ru-RU" sz="2000" dirty="0" err="1" smtClean="0"/>
              <a:t>инфузий</a:t>
            </a:r>
            <a:endParaRPr lang="ru-RU" sz="2000" dirty="0" smtClean="0"/>
          </a:p>
          <a:p>
            <a:r>
              <a:rPr lang="ru-RU" sz="2000" dirty="0" smtClean="0"/>
              <a:t>Медицинское наблюдение после проведения лечебных мероприятий в других медицинских учреждениях региона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3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Функции паллиативной медицинской помощи 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Оказание консультативной помощи врачами узких специальностей</a:t>
            </a:r>
          </a:p>
          <a:p>
            <a:r>
              <a:rPr lang="ru-RU" sz="2000" dirty="0" smtClean="0"/>
              <a:t>Выдача консультативных заключений с рекомендациями о дальнейшем наблюдении за пациентом</a:t>
            </a:r>
          </a:p>
          <a:p>
            <a:r>
              <a:rPr lang="ru-RU" sz="2000" dirty="0" smtClean="0"/>
              <a:t>Обучение родственников пациента навыкам ухода за тяжелобольным ребенком</a:t>
            </a:r>
          </a:p>
          <a:p>
            <a:r>
              <a:rPr lang="ru-RU" sz="2000" dirty="0" smtClean="0"/>
              <a:t>Обеспечение питания пациентов, в том числе диетического, </a:t>
            </a:r>
            <a:r>
              <a:rPr lang="ru-RU" sz="2000" dirty="0" err="1" smtClean="0"/>
              <a:t>энтерального</a:t>
            </a:r>
            <a:r>
              <a:rPr lang="ru-RU" sz="2000" dirty="0" smtClean="0"/>
              <a:t> и парентерального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96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Боль у детей со злокачественными новообразованиями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Под наблюдением онкологических учреждений России ежегодно находятся около 20 тысяч детей со злокачественными новообразованиями (ЗНО) в возрасте от 0 до 18 лет, из них умирают – около 1 </a:t>
            </a:r>
            <a:r>
              <a:rPr lang="ru-RU" sz="2000" dirty="0" smtClean="0"/>
              <a:t>тысячи. </a:t>
            </a:r>
            <a:endParaRPr lang="ru-RU" sz="2000" dirty="0"/>
          </a:p>
          <a:p>
            <a:r>
              <a:rPr lang="ru-RU" sz="2000" dirty="0" err="1"/>
              <a:t>Персистирующий</a:t>
            </a:r>
            <a:r>
              <a:rPr lang="ru-RU" sz="2000" dirty="0"/>
              <a:t> болевой синдром различной интенсивности может возникать на любом этапе как неизлечимой, так и излечимой болезни. </a:t>
            </a:r>
          </a:p>
          <a:p>
            <a:r>
              <a:rPr lang="ru-RU" sz="2000" dirty="0"/>
              <a:t>В общей группе умирающих пациентов с онкологической и неонкологической патологией боль регистрируют у 85-98% детей, она является умеренной и тяжелой в 60-87% случаев. </a:t>
            </a:r>
          </a:p>
        </p:txBody>
      </p:sp>
    </p:spTree>
    <p:extLst>
      <p:ext uri="{BB962C8B-B14F-4D97-AF65-F5344CB8AC3E}">
        <p14:creationId xmlns:p14="http://schemas.microsoft.com/office/powerpoint/2010/main" val="37629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Кодирование </a:t>
            </a:r>
            <a:r>
              <a:rPr lang="ru-RU" b="1" dirty="0" smtClean="0"/>
              <a:t>боли по </a:t>
            </a:r>
            <a:r>
              <a:rPr lang="ru-RU" b="1" dirty="0"/>
              <a:t>МКБ 10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Боль</a:t>
            </a:r>
            <a:r>
              <a:rPr lang="ru-RU" sz="2000" b="1" dirty="0"/>
              <a:t>, не классифицированная в других рубриках </a:t>
            </a:r>
            <a:r>
              <a:rPr lang="ru-RU" sz="2000" dirty="0"/>
              <a:t>(R52): </a:t>
            </a:r>
          </a:p>
          <a:p>
            <a:r>
              <a:rPr lang="en-US" sz="2000" dirty="0"/>
              <a:t>R52.1 – </a:t>
            </a:r>
            <a:r>
              <a:rPr lang="ru-RU" sz="2000" dirty="0"/>
              <a:t>постоянная </a:t>
            </a:r>
            <a:r>
              <a:rPr lang="ru-RU" sz="2000" dirty="0" err="1"/>
              <a:t>некупирующаяся</a:t>
            </a:r>
            <a:r>
              <a:rPr lang="ru-RU" sz="2000" dirty="0"/>
              <a:t> боль; </a:t>
            </a:r>
          </a:p>
          <a:p>
            <a:r>
              <a:rPr lang="en-US" sz="2000" dirty="0"/>
              <a:t>R52.2 – </a:t>
            </a:r>
            <a:r>
              <a:rPr lang="ru-RU" sz="2000" dirty="0"/>
              <a:t>другая постоянная боль. </a:t>
            </a:r>
          </a:p>
          <a:p>
            <a:r>
              <a:rPr lang="ru-RU" sz="2000" dirty="0"/>
              <a:t>Боль является проявлением или симптомом какого-либо заболевания или состояния, поэтому при оформлении медицинской документации используется код по МКБ-10, соответствующий основному заболеванию, который может быть дополнен кодами, свидетельствующими о существовании у пациента боли. Это является важным моментом при дифференциальной диагностике сложных случаев, когда выявить причину боли сразу не удается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9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Определение боли  </a:t>
            </a:r>
            <a:r>
              <a:rPr lang="ru-RU" sz="3200" b="1" dirty="0"/>
              <a:t>Международной ассоциации по изучению боли (IASP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0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</a:t>
            </a:r>
            <a:r>
              <a:rPr lang="ru-RU" sz="2400" dirty="0" smtClean="0"/>
              <a:t>оль </a:t>
            </a:r>
            <a:r>
              <a:rPr lang="ru-RU" sz="2400" dirty="0"/>
              <a:t>— </a:t>
            </a:r>
            <a:r>
              <a:rPr lang="ru-RU" sz="2400" dirty="0" smtClean="0"/>
              <a:t>это неприятное </a:t>
            </a:r>
            <a:r>
              <a:rPr lang="ru-RU" sz="2400" dirty="0"/>
              <a:t>сенсорное и эмоциональное переживание, связанное с истинным </a:t>
            </a:r>
            <a:r>
              <a:rPr lang="ru-RU" sz="2400" dirty="0" smtClean="0"/>
              <a:t>или потенциальным </a:t>
            </a:r>
            <a:r>
              <a:rPr lang="ru-RU" sz="2400" dirty="0"/>
              <a:t>повреждением ткани или описываемое в терминах такого повреждения.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7492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Классификации боли в </a:t>
            </a:r>
            <a:r>
              <a:rPr lang="ru-RU" sz="3200" b="1" dirty="0"/>
              <a:t>зависимости от </a:t>
            </a:r>
            <a:r>
              <a:rPr lang="ru-RU" sz="3200" b="1" dirty="0" smtClean="0"/>
              <a:t>различных факторов</a:t>
            </a:r>
            <a:r>
              <a:rPr lang="ru-RU" sz="32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940" y="2097504"/>
            <a:ext cx="9177672" cy="4363453"/>
          </a:xfrm>
        </p:spPr>
        <p:txBody>
          <a:bodyPr>
            <a:noAutofit/>
          </a:bodyPr>
          <a:lstStyle/>
          <a:p>
            <a:r>
              <a:rPr lang="ru-RU" sz="2400" dirty="0"/>
              <a:t>преобладающего патофизиологического механизма (</a:t>
            </a:r>
            <a:r>
              <a:rPr lang="ru-RU" sz="2400" dirty="0" err="1" smtClean="0"/>
              <a:t>ноцицептивная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нейропатическая</a:t>
            </a:r>
            <a:r>
              <a:rPr lang="ru-RU" sz="2400" dirty="0"/>
              <a:t>, смешанная боль);</a:t>
            </a:r>
          </a:p>
          <a:p>
            <a:r>
              <a:rPr lang="ru-RU" sz="2400" dirty="0"/>
              <a:t>- продолжительности (хроническая, острая, прорывная);</a:t>
            </a:r>
          </a:p>
          <a:p>
            <a:r>
              <a:rPr lang="ru-RU" sz="2400" dirty="0"/>
              <a:t>- интенсивности (интенсивная, умеренная, легкая);</a:t>
            </a:r>
          </a:p>
          <a:p>
            <a:r>
              <a:rPr lang="ru-RU" sz="2400" dirty="0"/>
              <a:t>- этиологии (злокачественная или незлокачественная);</a:t>
            </a:r>
          </a:p>
          <a:p>
            <a:r>
              <a:rPr lang="ru-RU" sz="2400" dirty="0"/>
              <a:t>- анатомической локализации (головная боль, боль в спине и т.д.);</a:t>
            </a:r>
          </a:p>
          <a:p>
            <a:r>
              <a:rPr lang="ru-RU" sz="2400" dirty="0"/>
              <a:t>- чувствительности к наркотическим анальгетикам.</a:t>
            </a:r>
          </a:p>
        </p:txBody>
      </p:sp>
    </p:spTree>
    <p:extLst>
      <p:ext uri="{BB962C8B-B14F-4D97-AF65-F5344CB8AC3E}">
        <p14:creationId xmlns:p14="http://schemas.microsoft.com/office/powerpoint/2010/main" val="34616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Ноцицептивная</a:t>
            </a:r>
            <a:r>
              <a:rPr lang="ru-RU" b="1" dirty="0"/>
              <a:t> </a:t>
            </a:r>
            <a:r>
              <a:rPr lang="ru-RU" b="1" dirty="0" smtClean="0"/>
              <a:t>боль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Ноцицептивная</a:t>
            </a:r>
            <a:r>
              <a:rPr lang="ru-RU" b="1" dirty="0"/>
              <a:t> соматическая боль </a:t>
            </a:r>
            <a:r>
              <a:rPr lang="ru-RU" dirty="0"/>
              <a:t>возникает в результате повреждения ткани или воздействия на него болезненного агента, в том числе опухоли с последующей активизацией болевых рецепторов (</a:t>
            </a:r>
            <a:r>
              <a:rPr lang="ru-RU" dirty="0" err="1"/>
              <a:t>ноцицепторов</a:t>
            </a:r>
            <a:r>
              <a:rPr lang="ru-RU" dirty="0"/>
              <a:t>) в костях, коже, подкожной клетчатке, в мышцах и мягких тканях и пр. Эта боль хорошо локализована, может быть преходящей или постоянной, имеет различные описательные характеристики: тупая или острая, давящая, пульсирующая, дергающая, сверлящая, грызущая, распирающая </a:t>
            </a:r>
            <a:r>
              <a:rPr lang="ru-RU" dirty="0" smtClean="0"/>
              <a:t>и пр. </a:t>
            </a:r>
          </a:p>
          <a:p>
            <a:r>
              <a:rPr lang="ru-RU" b="1" dirty="0" err="1" smtClean="0"/>
              <a:t>Ноцицептивная</a:t>
            </a:r>
            <a:r>
              <a:rPr lang="ru-RU" b="1" dirty="0" smtClean="0"/>
              <a:t> </a:t>
            </a:r>
            <a:r>
              <a:rPr lang="ru-RU" b="1" dirty="0"/>
              <a:t>висцеральная боль </a:t>
            </a:r>
            <a:r>
              <a:rPr lang="ru-RU" dirty="0"/>
              <a:t>возникает при повреждении симпатически иннервируемых органов (при поражении поджелудочной железы, стенок желудка и кишечника, растяжении капсулы печени и пр.). Эта боль плохо локализована, имеет разлитой характер (тупая с приступами обострения, сжимающая, схваткообразная, тянущая, изнуряющая и пр.) </a:t>
            </a:r>
          </a:p>
        </p:txBody>
      </p:sp>
    </p:spTree>
    <p:extLst>
      <p:ext uri="{BB962C8B-B14F-4D97-AF65-F5344CB8AC3E}">
        <p14:creationId xmlns:p14="http://schemas.microsoft.com/office/powerpoint/2010/main" val="4897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Нейропатическая</a:t>
            </a:r>
            <a:r>
              <a:rPr lang="ru-RU" b="1" dirty="0"/>
              <a:t> боль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32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Я</a:t>
            </a:r>
            <a:r>
              <a:rPr lang="ru-RU" sz="2000" dirty="0" smtClean="0"/>
              <a:t>вляется </a:t>
            </a:r>
            <a:r>
              <a:rPr lang="ru-RU" sz="2000" dirty="0"/>
              <a:t>результатом повреждения нервной системы на периферическом или центральном уровне, или патологического процесса в соматосенсорной системе. Зачастую сопровождает тяжелые </a:t>
            </a:r>
            <a:r>
              <a:rPr lang="ru-RU" sz="2000" dirty="0" err="1"/>
              <a:t>ноцицептивные</a:t>
            </a:r>
            <a:r>
              <a:rPr lang="ru-RU" sz="2000" dirty="0"/>
              <a:t> болевые синдромы, но иногда встречается, как самостоятельный вид боли, например, после хирургического лечения, или при проведении химиотерапии, а также в результате сдавления нерва опухолью, при вирусном повреждении нерва, при тяжелых формах диабета. </a:t>
            </a:r>
          </a:p>
        </p:txBody>
      </p:sp>
    </p:spTree>
    <p:extLst>
      <p:ext uri="{BB962C8B-B14F-4D97-AF65-F5344CB8AC3E}">
        <p14:creationId xmlns:p14="http://schemas.microsoft.com/office/powerpoint/2010/main" val="31326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Прорывная боль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06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Временное </a:t>
            </a:r>
            <a:r>
              <a:rPr lang="ru-RU" sz="2000" dirty="0"/>
              <a:t>нарастание интенсивности боли до или выше исходного уровня. Например, ребенок принимает анальгетики и хорошо контролирует боль при стабильном режиме их приема, но внезапно развивается острый приступ боли. Этот вид боли обычно появляется внезапно, является очень интенсивным и коротким по времени. Это частое явление при онкологической боли, но может встречаться при незлокачественных состояниях. </a:t>
            </a:r>
          </a:p>
        </p:txBody>
      </p:sp>
    </p:spTree>
    <p:extLst>
      <p:ext uri="{BB962C8B-B14F-4D97-AF65-F5344CB8AC3E}">
        <p14:creationId xmlns:p14="http://schemas.microsoft.com/office/powerpoint/2010/main" val="1386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27" y="624110"/>
            <a:ext cx="9627686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Распространенность </a:t>
            </a:r>
            <a:r>
              <a:rPr lang="ru-RU" b="1" dirty="0"/>
              <a:t>злокачественных новообразований в детской </a:t>
            </a:r>
            <a:r>
              <a:rPr lang="ru-RU" b="1" dirty="0" smtClean="0"/>
              <a:t>популяции, РБ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979" y="2133600"/>
            <a:ext cx="9988633" cy="2522621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Под наблюдением в 2015 году находились 548 детей с онкологическими заболеваниями в возрасте 0-14 лет (0-17 лет – 674). </a:t>
            </a:r>
          </a:p>
          <a:p>
            <a:r>
              <a:rPr lang="ru-RU" sz="2400" b="1" dirty="0"/>
              <a:t>Показатель распространенности злокачественных новообразований в детской популяции от 0 до 14 лет в 2015 году составил 72,8 на 100 000 детского населения (0-17 лет – 76,6).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7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313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15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шкалы</a:t>
                      </a:r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1 года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новорожденных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детеи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̆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Neonatal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NIPS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3 лет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Поведенческая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(FLACC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тактильнои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̆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визуальнои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̆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(TVP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3-х до 7 лет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Рейтинговая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Вонга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Бейкера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изображению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3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en-US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</a:t>
                      </a:r>
                      <a:r>
                        <a:rPr lang="en-US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(Hand scale) </a:t>
                      </a:r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Цветная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Эланда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Eland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Старше 7 лет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Визуально-аналоговая шкала</a:t>
                      </a:r>
                    </a:p>
                    <a:p>
                      <a:pPr algn="ctr"/>
                      <a:r>
                        <a:rPr lang="ru-RU" dirty="0" smtClean="0"/>
                        <a:t>Числовая рейтинговая шкала</a:t>
                      </a:r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Рекомендуемые шкалы оценки боли у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03512" y="6187"/>
            <a:ext cx="8856984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Шкала оценки боли у новорожденных/</a:t>
            </a:r>
            <a:r>
              <a:rPr lang="ru-RU" sz="2400" b="1" dirty="0" err="1"/>
              <a:t>детеи</a:t>
            </a:r>
            <a:r>
              <a:rPr lang="ru-RU" sz="2400" b="1" dirty="0"/>
              <a:t>̆ до 1 г. </a:t>
            </a:r>
            <a:br>
              <a:rPr lang="ru-RU" sz="2400" b="1" dirty="0"/>
            </a:br>
            <a:r>
              <a:rPr lang="ru-RU" sz="2400" b="1" dirty="0"/>
              <a:t>(</a:t>
            </a:r>
            <a:r>
              <a:rPr lang="ru-RU" sz="2400" b="1" dirty="0" err="1"/>
              <a:t>Neonatal</a:t>
            </a:r>
            <a:r>
              <a:rPr lang="ru-RU" sz="2400" b="1" dirty="0"/>
              <a:t> </a:t>
            </a:r>
            <a:r>
              <a:rPr lang="ru-RU" sz="2400" b="1" dirty="0" err="1"/>
              <a:t>Infant</a:t>
            </a:r>
            <a:r>
              <a:rPr lang="ru-RU" sz="2400" b="1" dirty="0"/>
              <a:t> </a:t>
            </a:r>
            <a:r>
              <a:rPr lang="ru-RU" sz="2400" b="1" dirty="0" err="1"/>
              <a:t>Pain</a:t>
            </a:r>
            <a:r>
              <a:rPr lang="ru-RU" sz="2400" b="1" dirty="0"/>
              <a:t> </a:t>
            </a:r>
            <a:r>
              <a:rPr lang="ru-RU" sz="2400" b="1" dirty="0" err="1"/>
              <a:t>Scale</a:t>
            </a:r>
            <a:r>
              <a:rPr lang="ru-RU" sz="2400" b="1" dirty="0"/>
              <a:t>, NIPS)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847529" y="764704"/>
          <a:ext cx="8640960" cy="599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1758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NewRomanPS"/>
                        </a:rPr>
                        <a:t>Показатель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0 баллов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1 балл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2 балла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Баллы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3709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Выражение лица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NewRomanPSMT"/>
                        </a:rPr>
                        <a:t>Расслабленные мышцы.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Спокойное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 лицо,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нейтральное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 выражение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NewRomanPSMT"/>
                        </a:rPr>
                        <a:t>Гримаса. Сжаты мышцы лица,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изборожденныи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лоб, страдальчески изогнуты брови, подбородок и челюсть (негативное выражение лица – нос, рот, брови)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r>
                        <a:rPr lang="mr-IN" sz="1200" b="1">
                          <a:effectLst/>
                          <a:latin typeface="TimesNewRomanPS"/>
                        </a:rPr>
                        <a:t>Плач*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Отсутствие плача, спокойствие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Хныканье, умеренные прерывистые стоны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NewRomanPSMT"/>
                        </a:rPr>
                        <a:t>Сильныи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плач.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Сильныи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крик,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высокии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пронзительныи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непрерывныи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559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Дыхание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Дыхание расслабленное. Обычное для данного ребенка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Визуальное изменение дыхания. Вдыхание воздуха нерегулярное, быстрее обычного, рвотные движения, задержка дыхания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 dirty="0">
                          <a:effectLst/>
                          <a:latin typeface="TimesNewRomanPSMT"/>
                        </a:rPr>
                        <a:t>–– </a:t>
                      </a:r>
                      <a:endParaRPr lang="mr-IN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559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Руки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NewRomanPSMT"/>
                        </a:rPr>
                        <a:t>Руки расслаблены. Нет напряженности мышц,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случайные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 движения рук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Руки согнуты/вытянуты. Напряженные, выпрямленные руки, напряженное и/или быстрое движение, сгибание рук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747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Ноги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Ноги расслаблены. Нет напряженности мышц, случайные движения ног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Ноги согнуты/вытянуты. Напряженные, прямые ноги, напряженное и/ или быстрое движение, сгибание ног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Состояние возбуждения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Сон/пробуждение. Спокойный, мирный сон со случайными движениями ног;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Суетливое состояние. Тревога, беспокойство и нервные движения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758">
                <a:tc gridSpan="4"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effectLst/>
                        </a:rPr>
                        <a:t>Суммарный балл: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60297" y="6581001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baseline="30000" dirty="0"/>
              <a:t>Lawrence et al., 1993 </a:t>
            </a:r>
            <a:r>
              <a:rPr lang="fr-FR" i="1" baseline="30000" dirty="0" err="1"/>
              <a:t>г</a:t>
            </a:r>
            <a:r>
              <a:rPr lang="fr-FR" i="1" baseline="30000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23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53" y="365125"/>
            <a:ext cx="10800347" cy="59740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Шкала оценки боли у новорожденных/детей до 1 года (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Neonatal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Infant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Pain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Scale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NIPS)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084" y="979736"/>
            <a:ext cx="7688179" cy="58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5" y="0"/>
            <a:ext cx="10373778" cy="1407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Поведенческая шкала </a:t>
            </a:r>
            <a:r>
              <a:rPr lang="en-US" sz="3100" b="1" dirty="0"/>
              <a:t>FLACC (face, legs, activity, cry, </a:t>
            </a:r>
            <a:r>
              <a:rPr lang="en-US" sz="3100" b="1" dirty="0" smtClean="0"/>
              <a:t>concealability) </a:t>
            </a:r>
            <a:r>
              <a:rPr lang="ru-RU" sz="3100" b="1" dirty="0"/>
              <a:t>для детей до 3 –х лет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1800" b="1" dirty="0" smtClean="0"/>
              <a:t>Минимальная оценка </a:t>
            </a:r>
            <a:r>
              <a:rPr lang="ru-RU" sz="1800" b="1" dirty="0"/>
              <a:t>равна 0, максимальная — 10 баллам. </a:t>
            </a:r>
            <a:r>
              <a:rPr lang="ru-RU" sz="1800" b="1" dirty="0" smtClean="0"/>
              <a:t>Чем выше </a:t>
            </a:r>
            <a:r>
              <a:rPr lang="ru-RU" sz="1800" b="1" dirty="0"/>
              <a:t>оценка, тем сильнее боль и </a:t>
            </a:r>
            <a:r>
              <a:rPr lang="ru-RU" sz="1800" b="1" dirty="0" smtClean="0"/>
              <a:t>тем хуже себя чувствует </a:t>
            </a:r>
            <a:r>
              <a:rPr lang="ru-RU" sz="1800" b="1" dirty="0"/>
              <a:t>ребенок.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449106"/>
              </p:ext>
            </p:extLst>
          </p:nvPr>
        </p:nvGraphicFramePr>
        <p:xfrm>
          <a:off x="1347537" y="1684417"/>
          <a:ext cx="9748136" cy="5025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143">
                  <a:extLst>
                    <a:ext uri="{9D8B030D-6E8A-4147-A177-3AD203B41FA5}">
                      <a16:colId xmlns="" xmlns:a16="http://schemas.microsoft.com/office/drawing/2014/main" val="3072136052"/>
                    </a:ext>
                  </a:extLst>
                </a:gridCol>
                <a:gridCol w="6980705">
                  <a:extLst>
                    <a:ext uri="{9D8B030D-6E8A-4147-A177-3AD203B41FA5}">
                      <a16:colId xmlns="" xmlns:a16="http://schemas.microsoft.com/office/drawing/2014/main" val="1320175213"/>
                    </a:ext>
                  </a:extLst>
                </a:gridCol>
                <a:gridCol w="862288">
                  <a:extLst>
                    <a:ext uri="{9D8B030D-6E8A-4147-A177-3AD203B41FA5}">
                      <a16:colId xmlns="" xmlns:a16="http://schemas.microsoft.com/office/drawing/2014/main" val="2715516390"/>
                    </a:ext>
                  </a:extLst>
                </a:gridCol>
              </a:tblGrid>
              <a:tr h="214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48838325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Неопределенное выражение или улыбка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0130769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 — гримаса или сдвинутые брови. Замкнутость.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проявляет интереса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5168278"/>
                  </a:ext>
                </a:extLst>
              </a:tr>
              <a:tr h="34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Частое или постоянное дрожание подбородка. Сжимание челюстей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9733842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Ноги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 положение, расслабленность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7449856"/>
                  </a:ext>
                </a:extLst>
              </a:tr>
              <a:tr h="42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может найти удобного положения, постоянно двигает ногами, ноги напряжены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4923830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Брыкание или поднимание ног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11031951"/>
                  </a:ext>
                </a:extLst>
              </a:tr>
              <a:tr h="42245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Движения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Лежит спокойно, положение нормальное, легко двигается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80573819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Корчится, сдвигается вперед и назад, напряжен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51472622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Выгибается дугой; ригидность; подергивания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03147306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плача (в состоянии бодрствования и во сне)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91438598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Стонет или хнычет; время от времени жалуется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7474170"/>
                  </a:ext>
                </a:extLst>
              </a:tr>
              <a:tr h="422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Долго плачет, кричит или всхлипывает; часто жалуется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5166588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Насколько поддается успокоению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Доволен, спокоен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9964898"/>
                  </a:ext>
                </a:extLst>
              </a:tr>
              <a:tr h="639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Успокаивается от прикосновения, объятий или разговора;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можно отвлечь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0567080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Трудно успокоить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519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8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856"/>
            <a:ext cx="9144000" cy="7368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Поведенческая шкала </a:t>
            </a:r>
            <a:r>
              <a:rPr lang="en-US" sz="2400" b="1" dirty="0"/>
              <a:t>FLACC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en-US" sz="1800" dirty="0"/>
              <a:t>(face, legs, activity, cry, </a:t>
            </a:r>
            <a:r>
              <a:rPr lang="en-US" sz="1800" dirty="0" err="1"/>
              <a:t>consolability</a:t>
            </a:r>
            <a:r>
              <a:rPr lang="en-US" sz="1800" dirty="0"/>
              <a:t>)</a:t>
            </a:r>
            <a:r>
              <a:rPr lang="ru-RU" sz="1800" dirty="0"/>
              <a:t> для детей до 3 –х </a:t>
            </a:r>
            <a:r>
              <a:rPr lang="ru-RU" sz="2000" dirty="0"/>
              <a:t>лет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815107"/>
              </p:ext>
            </p:extLst>
          </p:nvPr>
        </p:nvGraphicFramePr>
        <p:xfrm>
          <a:off x="1239253" y="764704"/>
          <a:ext cx="96012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4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Параметры </a:t>
                      </a:r>
                      <a:endParaRPr lang="ru-R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Характеристика </a:t>
                      </a:r>
                      <a:endParaRPr lang="ru-R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Баллы </a:t>
                      </a:r>
                      <a:endParaRPr lang="ru-RU" sz="16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Лицо 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Неопределенное</a:t>
                      </a:r>
                      <a:r>
                        <a:rPr lang="ru-RU" sz="1200" baseline="0" dirty="0" smtClean="0"/>
                        <a:t> выражение или улыбка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Редко – гримаса или сдвинутые брови. Замкнутость. Не проявляет интереса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Частое или постоянное дрожание подбородка. Сжимание челюстей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Ноги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Нормальное положение. Расслабленность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может найти удобное положение, постоянно двигает, ноги напряжены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Брыкание или поднимание ног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Движения 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Лежит спокойно, легко двигается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Корчится, сдвигается</a:t>
                      </a:r>
                      <a:r>
                        <a:rPr lang="ru-RU" sz="1200" baseline="0" dirty="0" smtClean="0"/>
                        <a:t> вперед и назад, напряжен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Выгибается дугой, ригидность, подергивания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Плач 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Стонет</a:t>
                      </a:r>
                      <a:r>
                        <a:rPr lang="ru-RU" sz="1200" baseline="0" dirty="0" smtClean="0"/>
                        <a:t>, хнычет, жалуется время от времени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Долго плачет, кричит, всхлипывает,</a:t>
                      </a:r>
                      <a:r>
                        <a:rPr lang="ru-RU" sz="1200" baseline="0" dirty="0" smtClean="0"/>
                        <a:t> часто жалуется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Насколько поддается успокоению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Доволен, спокоен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Успокаивается от прикосновения, объятий или разговора, можно отвлечь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Трудно успокоить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38464" y="3951"/>
            <a:ext cx="9478016" cy="8141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Шкала тактильной </a:t>
            </a:r>
            <a:r>
              <a:rPr lang="en-US" sz="1800" b="1" dirty="0" err="1"/>
              <a:t>и</a:t>
            </a:r>
            <a:r>
              <a:rPr lang="en-US" sz="1800" b="1" dirty="0"/>
              <a:t> </a:t>
            </a:r>
            <a:r>
              <a:rPr lang="en-US" sz="1800" b="1" dirty="0" err="1"/>
              <a:t>визуальнои</a:t>
            </a:r>
            <a:r>
              <a:rPr lang="en-US" sz="1800" b="1" dirty="0"/>
              <a:t>̆ </a:t>
            </a:r>
            <a:r>
              <a:rPr lang="en-US" sz="1800" b="1" dirty="0" err="1"/>
              <a:t>оценки</a:t>
            </a:r>
            <a:r>
              <a:rPr lang="en-US" sz="1800" b="1" dirty="0"/>
              <a:t> </a:t>
            </a:r>
            <a:r>
              <a:rPr lang="en-US" sz="1800" b="1" dirty="0" err="1"/>
              <a:t>боли</a:t>
            </a:r>
            <a:r>
              <a:rPr lang="en-US" sz="1800" b="1" dirty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 smtClean="0"/>
              <a:t>(</a:t>
            </a:r>
            <a:r>
              <a:rPr lang="en-US" sz="1800" b="1" dirty="0"/>
              <a:t>Touch Visual Pain, TVP scale) </a:t>
            </a:r>
            <a:r>
              <a:rPr lang="ru-RU" sz="1800" b="1" dirty="0"/>
              <a:t>для детей до 3 –х лет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24713"/>
              </p:ext>
            </p:extLst>
          </p:nvPr>
        </p:nvGraphicFramePr>
        <p:xfrm>
          <a:off x="818149" y="954398"/>
          <a:ext cx="11117178" cy="562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5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6865">
                <a:tc>
                  <a:txBody>
                    <a:bodyPr/>
                    <a:lstStyle/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 </a:t>
                      </a:r>
                      <a:endParaRPr lang="ru-RU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 </a:t>
                      </a:r>
                      <a:endParaRPr lang="ru-RU" dirty="0" smtClean="0"/>
                    </a:p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(нет – 0,</a:t>
                      </a:r>
                    </a:p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есть – 1)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5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Напряженность лица </a:t>
                      </a:r>
                      <a:endParaRPr lang="ru-RU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Напряжение на лице (страх или</a:t>
                      </a:r>
                      <a:r>
                        <a:rPr lang="ru-RU" sz="1000" baseline="0" dirty="0" smtClean="0"/>
                        <a:t> боль), сжатый рот, напряжение или обеспокоенность в глазах, расстроенный взгляд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376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Положение головы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Голова симметрична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Шея несимметрично</a:t>
                      </a:r>
                      <a:r>
                        <a:rPr lang="ru-RU" sz="1000" baseline="0" dirty="0" smtClean="0"/>
                        <a:t> расположена на плечах, плечи приподняты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54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Дыхание 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Грудное или нерегулярное дыхание и/или дыхание ртом и/или межреберными мышцами и/или раздувание</a:t>
                      </a:r>
                      <a:r>
                        <a:rPr lang="ru-RU" sz="1000" baseline="0" dirty="0" smtClean="0"/>
                        <a:t> крыльев носа и/или потрескивание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3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ЧСС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Учащение и/или снижение ЧСС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754">
                <a:tc rowSpan="5">
                  <a:txBody>
                    <a:bodyPr/>
                    <a:lstStyle/>
                    <a:p>
                      <a:r>
                        <a:rPr lang="ru-RU" sz="1000" dirty="0" smtClean="0"/>
                        <a:t>Положение рук и ног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Руки плотно прижаты к телу или скрещены у лица, груди или живота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Кулаки невозможно или сложно открыть пальцем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Колени плотно вместе или туго скрещены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Одна нога</a:t>
                      </a:r>
                      <a:r>
                        <a:rPr lang="ru-RU" sz="1000" baseline="0" dirty="0" smtClean="0"/>
                        <a:t> прикрывает область подгузника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Пальцы загибаются</a:t>
                      </a:r>
                      <a:r>
                        <a:rPr lang="ru-RU" sz="1000" baseline="0" dirty="0" smtClean="0"/>
                        <a:t> вверх с </a:t>
                      </a:r>
                      <a:r>
                        <a:rPr lang="ru-RU" sz="1000" baseline="0" dirty="0" err="1" smtClean="0"/>
                        <a:t>твердфыми</a:t>
                      </a:r>
                      <a:r>
                        <a:rPr lang="ru-RU" sz="1000" baseline="0" dirty="0" smtClean="0"/>
                        <a:t> ступнями, лодыжки плотно сведены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754">
                <a:tc gridSpan="2"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                                                                                                                                               Суммарный балл</a:t>
                      </a:r>
                      <a:endParaRPr lang="ru-RU" sz="10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898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Рейтинговая шкала Вонга-Бейкера для детей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 </a:t>
            </a:r>
            <a:r>
              <a:rPr lang="ru-RU" sz="3200" b="1" dirty="0"/>
              <a:t>3 до 7 лет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421" y="1925054"/>
            <a:ext cx="9281157" cy="32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60649"/>
            <a:ext cx="7886700" cy="1325563"/>
          </a:xfrm>
        </p:spPr>
        <p:txBody>
          <a:bodyPr/>
          <a:lstStyle/>
          <a:p>
            <a:pPr algn="ctr"/>
            <a:r>
              <a:rPr lang="ru-RU" sz="3200" b="1" dirty="0"/>
              <a:t>Цветная шкала </a:t>
            </a:r>
            <a:r>
              <a:rPr lang="ru-RU" sz="3200" b="1" dirty="0" err="1"/>
              <a:t>Эланда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2400" dirty="0"/>
              <a:t>для детей от 3-х до 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00201"/>
            <a:ext cx="4392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Интенсивность боли в различных частях тела</a:t>
            </a:r>
          </a:p>
          <a:p>
            <a:pPr lvl="1"/>
            <a:r>
              <a:rPr lang="ru-RU" sz="2800" dirty="0"/>
              <a:t>Нет боли – нет цвета</a:t>
            </a:r>
          </a:p>
          <a:p>
            <a:pPr lvl="1"/>
            <a:r>
              <a:rPr lang="ru-RU" sz="2800" i="1" dirty="0">
                <a:solidFill>
                  <a:srgbClr val="FFFF00"/>
                </a:solidFill>
              </a:rPr>
              <a:t>Слабая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/>
              <a:t>боль – </a:t>
            </a:r>
            <a:r>
              <a:rPr lang="ru-RU" sz="2800" b="1" dirty="0">
                <a:solidFill>
                  <a:srgbClr val="FFFF00"/>
                </a:solidFill>
              </a:rPr>
              <a:t>желтый</a:t>
            </a:r>
            <a:r>
              <a:rPr lang="ru-RU" sz="2800" dirty="0"/>
              <a:t> цвет</a:t>
            </a:r>
          </a:p>
          <a:p>
            <a:pPr lvl="1"/>
            <a:r>
              <a:rPr lang="ru-RU" sz="2800" i="1" dirty="0">
                <a:solidFill>
                  <a:srgbClr val="FF9900"/>
                </a:solidFill>
              </a:rPr>
              <a:t>Умеренная</a:t>
            </a:r>
            <a:r>
              <a:rPr lang="ru-RU" sz="2800" dirty="0">
                <a:solidFill>
                  <a:srgbClr val="FF9900"/>
                </a:solidFill>
              </a:rPr>
              <a:t>  </a:t>
            </a:r>
            <a:r>
              <a:rPr lang="ru-RU" sz="2800" dirty="0"/>
              <a:t>боль – </a:t>
            </a:r>
            <a:r>
              <a:rPr lang="ru-RU" sz="2800" b="1" dirty="0">
                <a:solidFill>
                  <a:srgbClr val="FF9900"/>
                </a:solidFill>
              </a:rPr>
              <a:t>оранжевый </a:t>
            </a:r>
            <a:r>
              <a:rPr lang="ru-RU" sz="2800" dirty="0"/>
              <a:t>цвет</a:t>
            </a:r>
            <a:endParaRPr lang="ru-RU" sz="2800" b="1" dirty="0">
              <a:solidFill>
                <a:srgbClr val="FF9900"/>
              </a:solidFill>
            </a:endParaRPr>
          </a:p>
          <a:p>
            <a:pPr lvl="1"/>
            <a:r>
              <a:rPr lang="ru-RU" sz="2800" i="1" dirty="0">
                <a:solidFill>
                  <a:srgbClr val="FF0000"/>
                </a:solidFill>
              </a:rPr>
              <a:t>Сильная 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боль – </a:t>
            </a:r>
            <a:r>
              <a:rPr lang="ru-RU" sz="2800" b="1" dirty="0">
                <a:solidFill>
                  <a:srgbClr val="FF0000"/>
                </a:solidFill>
              </a:rPr>
              <a:t>красный</a:t>
            </a:r>
            <a:r>
              <a:rPr lang="ru-RU" sz="2800" dirty="0"/>
              <a:t> цвет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70" y="1628801"/>
            <a:ext cx="393463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20136" y="1700808"/>
            <a:ext cx="5760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28248" y="1755370"/>
            <a:ext cx="576064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64352" y="1755370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Шкала рук (</a:t>
            </a:r>
            <a:r>
              <a:rPr lang="en-US" sz="3200" b="1" dirty="0"/>
              <a:t>Hand Scale)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dirty="0"/>
              <a:t>для детей старше 3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Колебания боли </a:t>
            </a:r>
          </a:p>
          <a:p>
            <a:pPr lvl="1"/>
            <a:r>
              <a:rPr lang="ru-RU" sz="2400" dirty="0"/>
              <a:t>Отсутствие боли - сжатая в  кулак рука </a:t>
            </a:r>
          </a:p>
          <a:p>
            <a:pPr lvl="1"/>
            <a:r>
              <a:rPr lang="ru-RU" sz="2400" dirty="0"/>
              <a:t>Сильная боль - полностью разжатая рука</a:t>
            </a:r>
          </a:p>
          <a:p>
            <a:endParaRPr lang="ru-RU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3645024"/>
            <a:ext cx="6824922" cy="285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Визуально-аналоговая шкала </a:t>
            </a:r>
            <a:br>
              <a:rPr lang="ru-RU" b="1" dirty="0"/>
            </a:br>
            <a:r>
              <a:rPr lang="ru-RU" sz="2400" dirty="0"/>
              <a:t>для детей старше 7 лет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/>
          </p:nvPr>
        </p:nvGraphicFramePr>
        <p:xfrm>
          <a:off x="6744072" y="1798032"/>
          <a:ext cx="302433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очень сильная боль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 нет боли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312024" y="1844824"/>
            <a:ext cx="0" cy="3960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68008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68008" y="24894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68008" y="28529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4384" y="34290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05344" y="380486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68008" y="40770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960" y="43651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84776" y="47251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84776" y="50851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84776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037136" y="3696856"/>
            <a:ext cx="527680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823" y="1669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Динамика распространенности злокачественными новообразованиями у детей 0-14 лет в 2010-2015 </a:t>
            </a:r>
            <a:r>
              <a:rPr lang="ru-RU" sz="3200" b="1" dirty="0" smtClean="0"/>
              <a:t>годы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607759"/>
              </p:ext>
            </p:extLst>
          </p:nvPr>
        </p:nvGraphicFramePr>
        <p:xfrm>
          <a:off x="838199" y="2009274"/>
          <a:ext cx="11024937" cy="474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137" y="624110"/>
            <a:ext cx="9928476" cy="9881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Визуально-аналоговая шкала для детей </a:t>
            </a:r>
            <a:br>
              <a:rPr lang="ru-RU" sz="2800" b="1" dirty="0" smtClean="0"/>
            </a:br>
            <a:r>
              <a:rPr lang="ru-RU" sz="2800" b="1" dirty="0" smtClean="0"/>
              <a:t>старше 7 лет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22" y="2237874"/>
            <a:ext cx="7507706" cy="3957030"/>
          </a:xfrm>
        </p:spPr>
      </p:pic>
    </p:spTree>
    <p:extLst>
      <p:ext uri="{BB962C8B-B14F-4D97-AF65-F5344CB8AC3E}">
        <p14:creationId xmlns:p14="http://schemas.microsoft.com/office/powerpoint/2010/main" val="1893884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>
          <a:xfrm>
            <a:off x="-24680" y="0"/>
            <a:ext cx="12316822" cy="6795574"/>
          </a:xfrm>
        </p:spPr>
      </p:pic>
    </p:spTree>
    <p:extLst>
      <p:ext uri="{BB962C8B-B14F-4D97-AF65-F5344CB8AC3E}">
        <p14:creationId xmlns:p14="http://schemas.microsoft.com/office/powerpoint/2010/main" val="24360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822" y="320846"/>
            <a:ext cx="9675812" cy="8297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АЛГОРИТМ </a:t>
            </a:r>
            <a:r>
              <a:rPr lang="ru-RU" sz="2800" b="1" dirty="0" smtClean="0"/>
              <a:t>ИСПОЛЬЗОВАНИЯ ШКАЛ </a:t>
            </a:r>
            <a:r>
              <a:rPr lang="ru-RU" sz="2800" b="1" dirty="0"/>
              <a:t>ОЦЕНКИ БОЛИ И ОПРОСА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875" y="1876926"/>
            <a:ext cx="10116136" cy="3779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943600" y="2133600"/>
            <a:ext cx="2093495" cy="1102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Оцените боль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938128" y="2648953"/>
            <a:ext cx="2415925" cy="1118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Пересмотрите лечение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104147" y="4283242"/>
            <a:ext cx="2550695" cy="110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Оцените боль повторно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345111" y="2683043"/>
            <a:ext cx="2651752" cy="122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Разработайте план лечения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345111" y="4283242"/>
            <a:ext cx="2651752" cy="1229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лечите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8037095" y="2779295"/>
            <a:ext cx="46923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685421" y="3910263"/>
            <a:ext cx="300790" cy="372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54053" y="2779295"/>
            <a:ext cx="589547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943600" y="4800599"/>
            <a:ext cx="1893762" cy="31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193004" y="3909260"/>
            <a:ext cx="372979" cy="266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Мультимодальный</a:t>
            </a:r>
            <a:r>
              <a:rPr lang="ru-RU" sz="2800" dirty="0"/>
              <a:t> подход в лечении боли у детей с онкологическими заболеваниями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524000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1974576" y="3668743"/>
            <a:ext cx="3096344" cy="288032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Принципы ВОЗ: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2-ступ. стратегия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По часам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Оптимальный путь введения – через рот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Индивидуальный подход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 err="1"/>
              <a:t>Седация</a:t>
            </a:r>
            <a:r>
              <a:rPr lang="ru-RU" sz="1200" dirty="0"/>
              <a:t> не </a:t>
            </a:r>
            <a:r>
              <a:rPr lang="ru-RU" sz="1200" dirty="0" err="1"/>
              <a:t>явлется</a:t>
            </a:r>
            <a:r>
              <a:rPr lang="ru-RU" sz="1200" dirty="0"/>
              <a:t> обезболиванием!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104112" y="1340768"/>
            <a:ext cx="2736304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Овал 11" title="орлор"/>
          <p:cNvSpPr/>
          <p:nvPr/>
        </p:nvSpPr>
        <p:spPr>
          <a:xfrm>
            <a:off x="7248128" y="3573016"/>
            <a:ext cx="2736304" cy="266429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Овал 12"/>
          <p:cNvSpPr/>
          <p:nvPr/>
        </p:nvSpPr>
        <p:spPr>
          <a:xfrm>
            <a:off x="2105145" y="1313874"/>
            <a:ext cx="3096344" cy="288032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Неопиоиды</a:t>
            </a:r>
            <a:r>
              <a:rPr lang="ru-RU" b="1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err="1"/>
              <a:t>Ацетаминофен</a:t>
            </a:r>
            <a:r>
              <a:rPr lang="ru-RU" sz="1600" dirty="0"/>
              <a:t>/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/>
              <a:t>Парацетамол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/>
              <a:t>НПВС/ибупрофен</a:t>
            </a:r>
          </a:p>
          <a:p>
            <a:pPr marL="171450" indent="-171450">
              <a:buFont typeface="Arial"/>
              <a:buChar char="•"/>
            </a:pP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4655840" y="3568243"/>
            <a:ext cx="3096344" cy="2880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Интегративная терапия: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Массаж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Согревание/охлаждение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Глубокое дыхание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Гипноз 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Музыка 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Молитва 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Акупунктура  </a:t>
            </a:r>
          </a:p>
          <a:p>
            <a:pPr marL="171450" indent="-171450">
              <a:buFont typeface="Arial"/>
              <a:buChar char="•"/>
            </a:pP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4439816" y="1268760"/>
            <a:ext cx="3096344" cy="2880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ru-RU" dirty="0"/>
              <a:t>                   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Опиоиды</a:t>
            </a:r>
            <a:r>
              <a:rPr lang="ru-RU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err="1"/>
              <a:t>трамадол</a:t>
            </a:r>
            <a:r>
              <a:rPr lang="ru-RU" sz="1600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/>
              <a:t>Морфин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err="1"/>
              <a:t>фентанил</a:t>
            </a:r>
            <a:endParaRPr lang="ru-RU" sz="1600" dirty="0"/>
          </a:p>
          <a:p>
            <a:pPr marL="171450" indent="-171450">
              <a:buFont typeface="Arial"/>
              <a:buChar char="•"/>
            </a:pP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10377" y="4194195"/>
            <a:ext cx="2456122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     </a:t>
            </a:r>
            <a:r>
              <a:rPr lang="ru-RU" b="1" dirty="0">
                <a:solidFill>
                  <a:srgbClr val="7030A0"/>
                </a:solidFill>
              </a:rPr>
              <a:t>Инвазивные </a:t>
            </a:r>
          </a:p>
          <a:p>
            <a:r>
              <a:rPr lang="ru-RU" b="1" dirty="0">
                <a:solidFill>
                  <a:srgbClr val="7030A0"/>
                </a:solidFill>
              </a:rPr>
              <a:t>     подходы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Региональная анестезия</a:t>
            </a:r>
          </a:p>
          <a:p>
            <a:pPr marL="742950" lvl="1" indent="-285750">
              <a:buFont typeface="Arial"/>
              <a:buChar char="•"/>
            </a:pPr>
            <a:r>
              <a:rPr lang="ru-RU" sz="1100" dirty="0" err="1"/>
              <a:t>Эпидуральная</a:t>
            </a:r>
            <a:r>
              <a:rPr lang="ru-RU" sz="1100" dirty="0"/>
              <a:t> или </a:t>
            </a:r>
          </a:p>
          <a:p>
            <a:pPr lvl="1"/>
            <a:r>
              <a:rPr lang="ru-RU" sz="1100" dirty="0"/>
              <a:t>        </a:t>
            </a:r>
            <a:r>
              <a:rPr lang="ru-RU" sz="1100" dirty="0" err="1"/>
              <a:t>интратекальная</a:t>
            </a:r>
            <a:endParaRPr lang="ru-RU" sz="1100" dirty="0"/>
          </a:p>
          <a:p>
            <a:pPr marL="742950" lvl="1" indent="-285750">
              <a:buFont typeface="Arial"/>
              <a:buChar char="•"/>
            </a:pPr>
            <a:r>
              <a:rPr lang="ru-RU" sz="1100" dirty="0"/>
              <a:t>Блокада нервов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Введение </a:t>
            </a:r>
            <a:r>
              <a:rPr lang="ru-RU" sz="1100" dirty="0" err="1"/>
              <a:t>опиоидов</a:t>
            </a:r>
            <a:r>
              <a:rPr lang="ru-RU" sz="1100" dirty="0"/>
              <a:t> и/</a:t>
            </a:r>
            <a:r>
              <a:rPr lang="ru-RU" sz="1100" dirty="0" err="1"/>
              <a:t>вентр</a:t>
            </a:r>
            <a:endParaRPr lang="ru-RU" sz="1100" dirty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36160" y="1738371"/>
            <a:ext cx="2946640" cy="204671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dirty="0"/>
              <a:t>     </a:t>
            </a:r>
            <a:r>
              <a:rPr lang="ru-RU" b="1" dirty="0" err="1">
                <a:solidFill>
                  <a:srgbClr val="7030A0"/>
                </a:solidFill>
              </a:rPr>
              <a:t>Адьюванты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200" b="1" dirty="0">
                <a:solidFill>
                  <a:srgbClr val="7030A0"/>
                </a:solidFill>
              </a:rPr>
              <a:t>Ан</a:t>
            </a:r>
            <a:r>
              <a:rPr lang="ru-RU" sz="1100" dirty="0"/>
              <a:t>тиконвульсанты 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Трициклические антидепрессанты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Блокаторы </a:t>
            </a:r>
            <a:r>
              <a:rPr lang="en-US" sz="1100" dirty="0"/>
              <a:t>NMDA-</a:t>
            </a:r>
            <a:r>
              <a:rPr lang="ru-RU" sz="1100" dirty="0"/>
              <a:t>рецепторов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Блокаторы </a:t>
            </a:r>
            <a:r>
              <a:rPr lang="en-US" sz="1100" dirty="0"/>
              <a:t>Na-</a:t>
            </a:r>
            <a:r>
              <a:rPr lang="ru-RU" sz="1100" dirty="0"/>
              <a:t>каналов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 err="1"/>
              <a:t>Бензодиазепины</a:t>
            </a:r>
            <a:endParaRPr lang="ru-RU" sz="1100" dirty="0"/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ГКС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 err="1"/>
              <a:t>Миорелаксанты</a:t>
            </a:r>
            <a:endParaRPr lang="ru-RU" sz="1100" dirty="0"/>
          </a:p>
          <a:p>
            <a:pPr marL="285750" indent="-285750">
              <a:buFont typeface="Arial"/>
              <a:buChar char="•"/>
            </a:pPr>
            <a:r>
              <a:rPr lang="ru-RU" sz="1100" dirty="0" err="1"/>
              <a:t>Бифосфонаты</a:t>
            </a:r>
            <a:r>
              <a:rPr lang="ru-RU" sz="1100" dirty="0"/>
              <a:t>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72065" y="6237312"/>
            <a:ext cx="41681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NMDA</a:t>
            </a:r>
            <a:r>
              <a:rPr lang="ru-RU" sz="1050" dirty="0"/>
              <a:t> – </a:t>
            </a:r>
            <a:r>
              <a:rPr lang="en-US" sz="1050" dirty="0"/>
              <a:t>N</a:t>
            </a:r>
            <a:r>
              <a:rPr lang="ru-RU" sz="1050" dirty="0"/>
              <a:t>-метил-</a:t>
            </a:r>
            <a:r>
              <a:rPr lang="en-US" sz="1050" dirty="0"/>
              <a:t>D</a:t>
            </a:r>
            <a:r>
              <a:rPr lang="ru-RU" sz="1050" dirty="0"/>
              <a:t>-</a:t>
            </a:r>
            <a:r>
              <a:rPr lang="ru-RU" sz="1050" dirty="0" err="1"/>
              <a:t>аспартат</a:t>
            </a:r>
            <a:r>
              <a:rPr lang="ru-RU" sz="1050" dirty="0"/>
              <a:t>, ГКС - </a:t>
            </a:r>
            <a:r>
              <a:rPr lang="ru-RU" sz="1050" dirty="0" err="1"/>
              <a:t>глюкокортикостероиды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332657"/>
            <a:ext cx="8321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Мультимодальный</a:t>
            </a:r>
            <a:r>
              <a:rPr lang="ru-RU" sz="2400" dirty="0"/>
              <a:t> подход в лечении боли у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2829" y="6519446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Stefan J. </a:t>
            </a:r>
            <a:r>
              <a:rPr lang="en-US" sz="1600" i="1" dirty="0" err="1"/>
              <a:t>Friedrichsdorf</a:t>
            </a:r>
            <a:r>
              <a:rPr lang="en-US" sz="1600" i="1" dirty="0"/>
              <a:t>, 2015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6912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Рекомендации ВОЗ по медикаментозному лечению </a:t>
            </a:r>
            <a:r>
              <a:rPr lang="ru-RU" sz="2800" b="1" dirty="0" err="1" smtClean="0"/>
              <a:t>персистирующей</a:t>
            </a:r>
            <a:r>
              <a:rPr lang="ru-RU" sz="2800" b="1" dirty="0" smtClean="0"/>
              <a:t> боли у детей с онкологическими  заболеваниями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968" y="2382254"/>
            <a:ext cx="10515600" cy="2550694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Применение двухступенчатой стратегии;</a:t>
            </a:r>
          </a:p>
          <a:p>
            <a:pPr lvl="0"/>
            <a:r>
              <a:rPr lang="ru-RU" sz="2400" dirty="0"/>
              <a:t>Введение препарата через определенные промежутки времени;</a:t>
            </a:r>
          </a:p>
          <a:p>
            <a:pPr lvl="0"/>
            <a:r>
              <a:rPr lang="ru-RU" sz="2400" dirty="0"/>
              <a:t>Выбор оптимального пути введения;</a:t>
            </a:r>
          </a:p>
          <a:p>
            <a:pPr lvl="0"/>
            <a:r>
              <a:rPr lang="ru-RU" sz="2400" dirty="0"/>
              <a:t>Адаптация лечения к потребностям ребенка.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3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Введение препарата через определенные промежутки времени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2400" dirty="0"/>
              <a:t>Рекомендуется вводить обезболивающий препарат регулярно через определенные интервалы времени с учетом периода полувыведения, «по часам</a:t>
            </a:r>
            <a:r>
              <a:rPr lang="ru-RU" sz="2400" dirty="0" smtClean="0"/>
              <a:t>», а не «по необходимости», с добавлением «спасительных доз» на случай перемежающейся и прорывной боли.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99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360947"/>
            <a:ext cx="9447212" cy="15440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Рекомендуется использовать безболезненные пути введения обезболивающих: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400" dirty="0" smtClean="0"/>
              <a:t>1</a:t>
            </a:r>
            <a:r>
              <a:rPr lang="ru-RU" sz="2400" dirty="0"/>
              <a:t>. по возможности через рот; </a:t>
            </a:r>
          </a:p>
          <a:p>
            <a:r>
              <a:rPr lang="ru-RU" sz="2400" dirty="0"/>
              <a:t>2. альтернатива – подкожно или внутривенно путем постоянной </a:t>
            </a:r>
            <a:r>
              <a:rPr lang="ru-RU" sz="2400" dirty="0" err="1"/>
              <a:t>инфузии</a:t>
            </a:r>
            <a:r>
              <a:rPr lang="ru-RU" sz="2400" dirty="0"/>
              <a:t> или разовых введений через венозный катетер; </a:t>
            </a:r>
          </a:p>
          <a:p>
            <a:r>
              <a:rPr lang="ru-RU" sz="2400" dirty="0"/>
              <a:t>3. внутримышечный путь не используется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7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Адаптация лечения к потребностям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Доза наркотических анальгетиков должна подбираться на индивидуальной основе, ее следует постепенно повышать до достижения необходимого обезболивающего эффекта, следя за реакцией пациента на препарат.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7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Согласно рекомендациям ВОЗ 2012 г., «детская» лестница состоит из 2-х ступеней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400" b="1" dirty="0"/>
              <a:t>Ступень 1 (слабая боль): </a:t>
            </a:r>
            <a:r>
              <a:rPr lang="ru-RU" sz="2400" dirty="0" err="1"/>
              <a:t>Неопиоидные</a:t>
            </a:r>
            <a:r>
              <a:rPr lang="ru-RU" sz="2400" dirty="0"/>
              <a:t> анальгетики +/- </a:t>
            </a:r>
            <a:r>
              <a:rPr lang="ru-RU" sz="2400" dirty="0" err="1"/>
              <a:t>адъювантные</a:t>
            </a:r>
            <a:r>
              <a:rPr lang="ru-RU" sz="2400" dirty="0"/>
              <a:t> </a:t>
            </a:r>
            <a:r>
              <a:rPr lang="ru-RU" sz="2400" dirty="0" smtClean="0"/>
              <a:t>анальгетики (1-3 балла); 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b="1" dirty="0"/>
              <a:t>Ступень 2 (умеренная и сильная боль): </a:t>
            </a:r>
            <a:r>
              <a:rPr lang="ru-RU" sz="2400" dirty="0"/>
              <a:t>Сильные опиоидные анальгетики + </a:t>
            </a:r>
            <a:r>
              <a:rPr lang="ru-RU" sz="2400" dirty="0" err="1"/>
              <a:t>неопиоидные</a:t>
            </a:r>
            <a:r>
              <a:rPr lang="ru-RU" sz="2400" dirty="0"/>
              <a:t> анальгетики +/- </a:t>
            </a:r>
            <a:r>
              <a:rPr lang="ru-RU" sz="2400" dirty="0" err="1"/>
              <a:t>адъювантные</a:t>
            </a:r>
            <a:r>
              <a:rPr lang="ru-RU" sz="2400" dirty="0"/>
              <a:t> анальгетики </a:t>
            </a:r>
            <a:r>
              <a:rPr lang="ru-RU" sz="2400" dirty="0" smtClean="0"/>
              <a:t>(4-10 баллов)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НЕНАРКОТИЧЕСКИЕ АНАЛЬГЕТИКИ, ПРИМЕНЯЕМЫЕ ДЛЯ ЛЕЧЕНИЯ БОЛИ У ДЕТЙ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86944"/>
              </p:ext>
            </p:extLst>
          </p:nvPr>
        </p:nvGraphicFramePr>
        <p:xfrm>
          <a:off x="-2" y="2467427"/>
          <a:ext cx="12192000" cy="3846288"/>
        </p:xfrm>
        <a:graphic>
          <a:graphicData uri="http://schemas.openxmlformats.org/drawingml/2006/table">
            <a:tbl>
              <a:tblPr firstRow="1" firstCol="1" bandRow="1"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403859834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56892678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352258289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14641858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348247989"/>
                    </a:ext>
                  </a:extLst>
                </a:gridCol>
              </a:tblGrid>
              <a:tr h="1282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Новорожденные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(возраст 0-29 дней)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от 30 дней до 3 мес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от 3 мес до 12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суточная доза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154150"/>
                  </a:ext>
                </a:extLst>
              </a:tr>
              <a:tr h="1282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Парацетамол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 мг\кг каждые 6-8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мг\кг каждые 4-6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мг\кг каждые 4-6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от 0 до 12 лет 4 дозы в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3118995"/>
                  </a:ext>
                </a:extLst>
              </a:tr>
              <a:tr h="1282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Ибупрофен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 мг\кг каждые 6-8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от 1 до 12 лет 40 мг\ кг в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457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95" y="184651"/>
            <a:ext cx="10515600" cy="7899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Структура заболеваемости </a:t>
            </a:r>
            <a:r>
              <a:rPr lang="ru-RU" sz="3200" b="1" dirty="0" smtClean="0"/>
              <a:t>ЗНО у </a:t>
            </a:r>
            <a:r>
              <a:rPr lang="ru-RU" sz="3200" b="1" dirty="0"/>
              <a:t>детей 0-14 лет в Республике Башкортостан в 2015 году </a:t>
            </a:r>
          </a:p>
        </p:txBody>
      </p:sp>
      <p:graphicFrame>
        <p:nvGraphicFramePr>
          <p:cNvPr id="4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02969"/>
              </p:ext>
            </p:extLst>
          </p:nvPr>
        </p:nvGraphicFramePr>
        <p:xfrm>
          <a:off x="874295" y="1369308"/>
          <a:ext cx="11480799" cy="520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8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ДОЗЫ НАРКОТИЧЕСКИХ АНАЛЬГЕТИКОВ ДЛЯ ДЕТЕЙ В ВОЗРАСТЕ ОТ 1 ГОДА ДО 12 ЛЕТ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20"/>
              </p:ext>
            </p:extLst>
          </p:nvPr>
        </p:nvGraphicFramePr>
        <p:xfrm>
          <a:off x="508000" y="1915888"/>
          <a:ext cx="11263086" cy="4528453"/>
        </p:xfrm>
        <a:graphic>
          <a:graphicData uri="http://schemas.openxmlformats.org/drawingml/2006/table">
            <a:tbl>
              <a:tblPr firstRow="1" firstCol="1" bandRow="1"/>
              <a:tblGrid>
                <a:gridCol w="3754362">
                  <a:extLst>
                    <a:ext uri="{9D8B030D-6E8A-4147-A177-3AD203B41FA5}">
                      <a16:colId xmlns="" xmlns:a16="http://schemas.microsoft.com/office/drawing/2014/main" val="3640361871"/>
                    </a:ext>
                  </a:extLst>
                </a:gridCol>
                <a:gridCol w="3754362">
                  <a:extLst>
                    <a:ext uri="{9D8B030D-6E8A-4147-A177-3AD203B41FA5}">
                      <a16:colId xmlns="" xmlns:a16="http://schemas.microsoft.com/office/drawing/2014/main" val="4188888440"/>
                    </a:ext>
                  </a:extLst>
                </a:gridCol>
                <a:gridCol w="3754362">
                  <a:extLst>
                    <a:ext uri="{9D8B030D-6E8A-4147-A177-3AD203B41FA5}">
                      <a16:colId xmlns="" xmlns:a16="http://schemas.microsoft.com/office/drawing/2014/main" val="1108583231"/>
                    </a:ext>
                  </a:extLst>
                </a:gridCol>
              </a:tblGrid>
              <a:tr h="266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введения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доза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1881090"/>
                  </a:ext>
                </a:extLst>
              </a:tr>
              <a:tr h="1065518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Внутрь (немедленное высвобождение)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года: 200-400 мкг\кг каждые 4 часа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2-12 лет: 200-500 мкг\кг каждые 4 часа (мак 5 мг)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563897"/>
                  </a:ext>
                </a:extLst>
              </a:tr>
              <a:tr h="53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Внутрь (пролонгированные формы)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200-800 мкг\кг каждые 12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5636613"/>
                  </a:ext>
                </a:extLst>
              </a:tr>
              <a:tr h="266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инъекция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года: 100 мкг\кг каждые 4 часа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2-12 лет: 100-200 мкг\кг каждые 4 часа (мак 2,5 мг)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2762810"/>
                  </a:ext>
                </a:extLst>
              </a:tr>
              <a:tr h="79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П\к инъекция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2318109"/>
                  </a:ext>
                </a:extLst>
              </a:tr>
              <a:tr h="53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инфузия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доза 100-200 мкг\кг, затем 20-30 мкг\кг\ч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3132265"/>
                  </a:ext>
                </a:extLst>
              </a:tr>
              <a:tr h="266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П\к инфузия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мкг\кг\ч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8021626"/>
                  </a:ext>
                </a:extLst>
              </a:tr>
              <a:tr h="2663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Фентанил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инъекция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мкг\кг, каждые 30-60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1193518"/>
                  </a:ext>
                </a:extLst>
              </a:tr>
              <a:tr h="53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инфузия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доза 1-2 мкг, затем 1 мкг\кг\ч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36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5783" y="377251"/>
            <a:ext cx="7398649" cy="510307"/>
          </a:xfrm>
        </p:spPr>
        <p:txBody>
          <a:bodyPr/>
          <a:lstStyle/>
          <a:p>
            <a:r>
              <a:rPr lang="ru-RU" dirty="0"/>
              <a:t>Пациентом (</a:t>
            </a:r>
            <a:r>
              <a:rPr lang="en-US" dirty="0"/>
              <a:t>PCA) </a:t>
            </a:r>
            <a:r>
              <a:rPr lang="ru-RU" dirty="0"/>
              <a:t>контролируемая или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медсестрой </a:t>
            </a:r>
            <a:r>
              <a:rPr lang="ru-RU" dirty="0"/>
              <a:t>(</a:t>
            </a:r>
            <a:r>
              <a:rPr lang="en-US" dirty="0"/>
              <a:t>NCA</a:t>
            </a:r>
            <a:r>
              <a:rPr lang="en-US" dirty="0" smtClean="0"/>
              <a:t>) </a:t>
            </a:r>
            <a:r>
              <a:rPr lang="ru-RU" dirty="0" smtClean="0"/>
              <a:t>или родителями</a:t>
            </a:r>
            <a:r>
              <a:rPr lang="en-US" dirty="0" smtClean="0"/>
              <a:t> </a:t>
            </a:r>
            <a:r>
              <a:rPr lang="ru-RU" dirty="0"/>
              <a:t>контролируемая анестезия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5915472" y="3824902"/>
            <a:ext cx="4752528" cy="1549400"/>
          </a:xfrm>
        </p:spPr>
        <p:txBody>
          <a:bodyPr>
            <a:noAutofit/>
          </a:bodyPr>
          <a:lstStyle/>
          <a:p>
            <a:r>
              <a:rPr lang="ru-RU" sz="1400" dirty="0"/>
              <a:t>Не ассоциирована с повышенным риском нарушения дыхания в отличие от взрослых</a:t>
            </a:r>
          </a:p>
          <a:p>
            <a:r>
              <a:rPr lang="ru-RU" sz="1400" dirty="0"/>
              <a:t>Наиболее эффективный режим лечения прорывных болей у детей с онкологическими заболеваниями</a:t>
            </a:r>
          </a:p>
          <a:p>
            <a:endParaRPr lang="ru-RU" sz="1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67609" y="1124745"/>
          <a:ext cx="7224465" cy="2215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4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4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4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48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78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Препарат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Продленная </a:t>
                      </a:r>
                      <a:r>
                        <a:rPr lang="ru-RU" sz="1200" dirty="0" err="1" smtClean="0"/>
                        <a:t>инфузия</a:t>
                      </a:r>
                      <a:r>
                        <a:rPr lang="ru-RU" sz="1200" dirty="0" smtClean="0"/>
                        <a:t> мкг/кг/ч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РСА </a:t>
                      </a:r>
                      <a:r>
                        <a:rPr lang="ru-RU" sz="1200" baseline="0" dirty="0" smtClean="0"/>
                        <a:t> болюс (мкг)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Lock-out time</a:t>
                      </a:r>
                      <a:r>
                        <a:rPr lang="ru-RU" sz="1200" dirty="0" smtClean="0"/>
                        <a:t> (мин)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Максимальное</a:t>
                      </a:r>
                      <a:r>
                        <a:rPr lang="ru-RU" sz="1200" baseline="0" dirty="0" smtClean="0"/>
                        <a:t> количество болюсов в час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1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Морфин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 (макс 1000)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 (макс 1000)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5-10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4-6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173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Гидроморфон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3-5 (макс 250)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3-5 (макс 250)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5-10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4-6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173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фентанил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(макс 50) 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(макс 50) 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4-6</a:t>
                      </a:r>
                      <a:endParaRPr lang="ru-RU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3512" y="3486348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i="1" dirty="0">
                <a:solidFill>
                  <a:prstClr val="black"/>
                </a:solidFill>
              </a:rPr>
              <a:t>Journal of Pain Research 2014:7</a:t>
            </a:r>
          </a:p>
        </p:txBody>
      </p:sp>
      <p:pic>
        <p:nvPicPr>
          <p:cNvPr id="8" name="Picture 14" descr="http://catalog.medmpo.ru/kat/big/8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5085185"/>
            <a:ext cx="234943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5085184"/>
            <a:ext cx="2953407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649" y="196948"/>
            <a:ext cx="9914963" cy="9144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первый день стартовая доза морфина у детей не получавших НЛС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06" y="815927"/>
            <a:ext cx="10505806" cy="50952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Внутрь, ректально 1-3 </a:t>
            </a:r>
            <a:r>
              <a:rPr lang="ru-RU" sz="2800" b="1" dirty="0" err="1" smtClean="0"/>
              <a:t>мес</a:t>
            </a:r>
            <a:r>
              <a:rPr lang="ru-RU" sz="2800" b="1" dirty="0" smtClean="0"/>
              <a:t> по 50 мкг\кг, 3-6 </a:t>
            </a:r>
            <a:r>
              <a:rPr lang="ru-RU" sz="2800" b="1" dirty="0" err="1" smtClean="0"/>
              <a:t>мес</a:t>
            </a:r>
            <a:r>
              <a:rPr lang="ru-RU" sz="2800" b="1" dirty="0" smtClean="0"/>
              <a:t> по 100 мкг\кг, 6 мес-12 лет по 200 мкг\кг, 12-18 лет по 5-10 мг каждые 4 часа</a:t>
            </a:r>
          </a:p>
          <a:p>
            <a:r>
              <a:rPr lang="ru-RU" sz="2800" b="1" dirty="0" smtClean="0"/>
              <a:t>Подкожно </a:t>
            </a:r>
            <a:r>
              <a:rPr lang="ru-RU" sz="2800" b="1" dirty="0" err="1" smtClean="0"/>
              <a:t>болюсно</a:t>
            </a:r>
            <a:r>
              <a:rPr lang="ru-RU" sz="2800" b="1" dirty="0" smtClean="0"/>
              <a:t>, в\в </a:t>
            </a:r>
            <a:r>
              <a:rPr lang="ru-RU" sz="2800" b="1" dirty="0" err="1" smtClean="0"/>
              <a:t>струйно</a:t>
            </a:r>
            <a:r>
              <a:rPr lang="ru-RU" sz="2800" b="1" dirty="0" smtClean="0"/>
              <a:t> до 1 </a:t>
            </a:r>
            <a:r>
              <a:rPr lang="ru-RU" sz="2800" b="1" dirty="0" err="1" smtClean="0"/>
              <a:t>мес</a:t>
            </a:r>
            <a:r>
              <a:rPr lang="ru-RU" sz="2800" b="1" dirty="0" smtClean="0"/>
              <a:t> – 25 мкг\кг </a:t>
            </a:r>
            <a:r>
              <a:rPr lang="ru-RU" sz="2800" b="1" dirty="0" err="1" smtClean="0"/>
              <a:t>кажд</a:t>
            </a:r>
            <a:r>
              <a:rPr lang="ru-RU" sz="2800" b="1" dirty="0" smtClean="0"/>
              <a:t> 6 часов, 1-6 </a:t>
            </a:r>
            <a:r>
              <a:rPr lang="ru-RU" sz="2800" b="1" dirty="0" err="1" smtClean="0"/>
              <a:t>мес</a:t>
            </a:r>
            <a:r>
              <a:rPr lang="ru-RU" sz="2800" b="1" dirty="0" smtClean="0"/>
              <a:t> по 100 мкг\кг каждые 6 часов, 6 мес-12 лет по 100 мкг\кг </a:t>
            </a:r>
            <a:r>
              <a:rPr lang="ru-RU" sz="2800" b="1" dirty="0" err="1" smtClean="0"/>
              <a:t>кажд</a:t>
            </a:r>
            <a:r>
              <a:rPr lang="ru-RU" sz="2800" b="1" dirty="0" smtClean="0"/>
              <a:t> 4 часа (макс 2,5 мг), 12-18 лет 2,5-5 мг  каждые 4 часа</a:t>
            </a:r>
          </a:p>
          <a:p>
            <a:r>
              <a:rPr lang="ru-RU" sz="2800" b="1" dirty="0" smtClean="0"/>
              <a:t>Продолжительная </a:t>
            </a:r>
            <a:r>
              <a:rPr lang="ru-RU" sz="2800" b="1" dirty="0" err="1" smtClean="0"/>
              <a:t>инфузия</a:t>
            </a:r>
            <a:r>
              <a:rPr lang="ru-RU" sz="2800" b="1" dirty="0" smtClean="0"/>
              <a:t> п\к, в\в до 1 </a:t>
            </a:r>
            <a:r>
              <a:rPr lang="ru-RU" sz="2800" b="1" dirty="0" err="1" smtClean="0"/>
              <a:t>мес</a:t>
            </a:r>
            <a:r>
              <a:rPr lang="ru-RU" sz="2800" b="1" dirty="0" smtClean="0"/>
              <a:t> по 5 мкг\кг\час, 1-6 </a:t>
            </a:r>
            <a:r>
              <a:rPr lang="ru-RU" sz="2800" b="1" dirty="0" err="1" smtClean="0"/>
              <a:t>мес</a:t>
            </a:r>
            <a:r>
              <a:rPr lang="ru-RU" sz="2800" b="1" dirty="0" smtClean="0"/>
              <a:t> по 10 мкг\кг\ч, 6 мес-18 лет 15-20 мкг\кг\час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71" y="492369"/>
            <a:ext cx="10930597" cy="58521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Первичный прием НЛС начинается с расчета стартовой дозы в мг\кг</a:t>
            </a:r>
          </a:p>
          <a:p>
            <a:r>
              <a:rPr lang="ru-RU" sz="2000" b="1" dirty="0" smtClean="0"/>
              <a:t>При переводе с одного НЛС на другой доза рассчитывается исходя из </a:t>
            </a:r>
            <a:r>
              <a:rPr lang="ru-RU" sz="2000" b="1" dirty="0" err="1" smtClean="0"/>
              <a:t>эквианальгетического</a:t>
            </a:r>
            <a:r>
              <a:rPr lang="ru-RU" sz="2000" b="1" dirty="0" smtClean="0"/>
              <a:t> соотношения</a:t>
            </a:r>
          </a:p>
          <a:p>
            <a:r>
              <a:rPr lang="ru-RU" sz="2000" b="1" dirty="0" smtClean="0"/>
              <a:t>Доза повышается пошагово</a:t>
            </a:r>
          </a:p>
          <a:p>
            <a:r>
              <a:rPr lang="ru-RU" sz="2000" b="1" dirty="0" smtClean="0"/>
              <a:t>Максимальной дозы у НЛС нет</a:t>
            </a:r>
          </a:p>
          <a:p>
            <a:r>
              <a:rPr lang="ru-RU" sz="2000" b="1" dirty="0" smtClean="0"/>
              <a:t>Суточная доза морфина пролонгированного действия равна суточной дозе морфина короткого действия через рот</a:t>
            </a:r>
          </a:p>
          <a:p>
            <a:r>
              <a:rPr lang="ru-RU" sz="2000" b="1" dirty="0" smtClean="0"/>
              <a:t>Разовая доза морфина пролонгированного действия равна половине его суточной дозы</a:t>
            </a:r>
          </a:p>
          <a:p>
            <a:r>
              <a:rPr lang="ru-RU" sz="2000" b="1" dirty="0" smtClean="0"/>
              <a:t>Для купирования прорывной боли используется морфин короткого действия</a:t>
            </a:r>
          </a:p>
          <a:p>
            <a:r>
              <a:rPr lang="ru-RU" sz="2000" b="1" dirty="0" smtClean="0"/>
              <a:t>Доза купирования прорывной боли 50-100% от разовой дозы за каждые 4 часа, 1\6 суточной дозы, п\к или в\в доза для купирования прорывной боли не ранее чем через 15-30 мин</a:t>
            </a:r>
          </a:p>
          <a:p>
            <a:r>
              <a:rPr lang="ru-RU" sz="2000" b="1" dirty="0" smtClean="0"/>
              <a:t>Отмена проводится путем постепенного снижения.  Прием НЛС 7-14 </a:t>
            </a:r>
            <a:r>
              <a:rPr lang="ru-RU" sz="2000" b="1" dirty="0" err="1" smtClean="0"/>
              <a:t>сут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уменьшаь</a:t>
            </a:r>
            <a:r>
              <a:rPr lang="ru-RU" sz="2000" b="1" dirty="0" smtClean="0"/>
              <a:t> дозу на 10-20% каждые 8 </a:t>
            </a:r>
            <a:r>
              <a:rPr lang="ru-RU" sz="2000" b="1" dirty="0" err="1" smtClean="0"/>
              <a:t>часо</a:t>
            </a:r>
            <a:r>
              <a:rPr lang="ru-RU" sz="2000" b="1" dirty="0" smtClean="0"/>
              <a:t>, увеличивая интервал между введениями. Длительный прием НЛС снижение на 10-20% в неделю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664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318868"/>
            <a:ext cx="10832122" cy="58849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Оптимальный путь введения морфина через рот. Необходимы две формы короткого (для подбора) и пролонгированного действия (для поддержания эффекта)</a:t>
            </a:r>
          </a:p>
          <a:p>
            <a:r>
              <a:rPr lang="ru-RU" sz="2000" b="1" dirty="0" smtClean="0"/>
              <a:t>Гуманно – морфин короткого действия через рот каждые 4 часа (6,10,14,18,22,02 часа) Основная доза.</a:t>
            </a:r>
          </a:p>
          <a:p>
            <a:r>
              <a:rPr lang="ru-RU" sz="2000" b="1" dirty="0" smtClean="0"/>
              <a:t>Морфин короткого действия п\к или в\в с использованием шприцевых насосов. Расчет в мг на сутки разводить 0,9% </a:t>
            </a:r>
            <a:r>
              <a:rPr lang="en-US" sz="2000" b="1" dirty="0" err="1" smtClean="0"/>
              <a:t>NaCl</a:t>
            </a:r>
            <a:r>
              <a:rPr lang="ru-RU" sz="2000" b="1" dirty="0" smtClean="0"/>
              <a:t>, скорость в мл\ч</a:t>
            </a:r>
          </a:p>
          <a:p>
            <a:r>
              <a:rPr lang="ru-RU" sz="2000" b="1" dirty="0" smtClean="0"/>
              <a:t>Для купирования прорывных болей резервная доза, интервал между резервными дозами 1 час, время приема основных доз не сдвигается</a:t>
            </a:r>
          </a:p>
          <a:p>
            <a:r>
              <a:rPr lang="ru-RU" sz="2000" b="1" dirty="0" smtClean="0"/>
              <a:t>Пересмотр основной дозы ежедневно, с учетом  принятых резервных доз за прошедшие сутки. Если понадобилось 1-2 резервные дозы, можно подождать 2-3 дня. Если вводились 3 и более резервные дозы – перерасчет</a:t>
            </a:r>
          </a:p>
          <a:p>
            <a:r>
              <a:rPr lang="ru-RU" sz="2000" b="1" dirty="0" smtClean="0"/>
              <a:t>Перерасчет к основной дозе за прошедшие сутки добавить сумму всех резервных доз, потом рассчитать новую основную дозу, разделив новую общую  на 6 приемов (увеличивать разовую дозу, не кратность!)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294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785" y="548640"/>
            <a:ext cx="10044332" cy="5106572"/>
          </a:xfrm>
        </p:spPr>
        <p:txBody>
          <a:bodyPr/>
          <a:lstStyle/>
          <a:p>
            <a:r>
              <a:rPr lang="ru-RU" sz="2000" b="1" dirty="0" err="1" smtClean="0"/>
              <a:t>Биодоступность</a:t>
            </a:r>
            <a:r>
              <a:rPr lang="ru-RU" sz="2000" b="1" dirty="0" smtClean="0"/>
              <a:t> ректально или через рот одинакова, соотношение 1:1</a:t>
            </a:r>
          </a:p>
          <a:p>
            <a:r>
              <a:rPr lang="ru-RU" sz="2000" b="1" dirty="0" smtClean="0"/>
              <a:t>Морфин пролонгированного действия нельзя разжевывать, делить на части</a:t>
            </a:r>
          </a:p>
          <a:p>
            <a:r>
              <a:rPr lang="ru-RU" sz="2000" b="1" dirty="0" smtClean="0"/>
              <a:t>Морфин через рот доза в 2 раза больше дозы п\к или в\в</a:t>
            </a:r>
          </a:p>
          <a:p>
            <a:r>
              <a:rPr lang="ru-RU" sz="2000" b="1" dirty="0" smtClean="0"/>
              <a:t>При отеках не применяют морфин п\к</a:t>
            </a:r>
          </a:p>
          <a:p>
            <a:r>
              <a:rPr lang="ru-RU" sz="2000" b="1" dirty="0" smtClean="0"/>
              <a:t>Морфин сульфат и морфин гидрохлорид эквивалентны</a:t>
            </a:r>
          </a:p>
          <a:p>
            <a:r>
              <a:rPr lang="ru-RU" sz="2000" b="1" dirty="0" smtClean="0"/>
              <a:t>Не рекомендуется чередование опиоидных анальгетиков без необходимости</a:t>
            </a:r>
          </a:p>
          <a:p>
            <a:r>
              <a:rPr lang="ru-RU" sz="2000" b="1" dirty="0" smtClean="0"/>
              <a:t>При передозировке </a:t>
            </a:r>
            <a:r>
              <a:rPr lang="ru-RU" sz="2000" b="1" dirty="0" err="1" smtClean="0"/>
              <a:t>опиоидов</a:t>
            </a:r>
            <a:r>
              <a:rPr lang="ru-RU" sz="2000" b="1" dirty="0" smtClean="0"/>
              <a:t> вводить </a:t>
            </a:r>
            <a:r>
              <a:rPr lang="ru-RU" sz="2000" b="1" dirty="0" err="1" smtClean="0"/>
              <a:t>налоксон</a:t>
            </a:r>
            <a:r>
              <a:rPr lang="ru-RU" sz="2000" b="1" dirty="0" smtClean="0"/>
              <a:t> (на фоне ИВЛ 1 мкг\кг с последующим увеличением дозы каждые 3 мин)</a:t>
            </a:r>
          </a:p>
          <a:p>
            <a:r>
              <a:rPr lang="ru-RU" sz="2000" b="1" dirty="0" smtClean="0"/>
              <a:t>Прием слабительных с первого дня назначения НЛС</a:t>
            </a:r>
          </a:p>
          <a:p>
            <a:r>
              <a:rPr lang="ru-RU" sz="2000" b="1" dirty="0" err="1" smtClean="0"/>
              <a:t>Фентаниловый</a:t>
            </a:r>
            <a:r>
              <a:rPr lang="ru-RU" sz="2000" b="1" dirty="0" smtClean="0"/>
              <a:t> пластырь (с 18 лет) резервуарного типа нельзя делить!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115915"/>
              </p:ext>
            </p:extLst>
          </p:nvPr>
        </p:nvGraphicFramePr>
        <p:xfrm>
          <a:off x="2039840" y="717451"/>
          <a:ext cx="8915400" cy="513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15477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Препарат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Анальгетический потенциал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Фома выпуска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Трамадол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Кап, </a:t>
                      </a:r>
                      <a:r>
                        <a:rPr lang="ru-RU" sz="2400" b="1" dirty="0" err="1" smtClean="0"/>
                        <a:t>таб</a:t>
                      </a:r>
                      <a:r>
                        <a:rPr lang="ru-RU" sz="2400" b="1" dirty="0" smtClean="0"/>
                        <a:t>, свечи, </a:t>
                      </a:r>
                      <a:r>
                        <a:rPr lang="ru-RU" sz="2400" b="1" dirty="0" err="1" smtClean="0"/>
                        <a:t>амп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Морфин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0,5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Таб</a:t>
                      </a:r>
                      <a:r>
                        <a:rPr lang="ru-RU" sz="2400" b="1" dirty="0" smtClean="0"/>
                        <a:t>, капсулы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Морфин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Амп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Фентанил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Амп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/>
              <a:t>Адъювантные</a:t>
            </a:r>
            <a:r>
              <a:rPr lang="ru-RU" sz="3200" b="1" dirty="0" smtClean="0"/>
              <a:t>  средства</a:t>
            </a:r>
            <a:r>
              <a:rPr lang="ru-RU" sz="3200" b="1" dirty="0"/>
              <a:t> </a:t>
            </a:r>
            <a:r>
              <a:rPr lang="ru-RU" sz="3200" b="1" dirty="0" smtClean="0"/>
              <a:t>в лечении </a:t>
            </a:r>
            <a:r>
              <a:rPr lang="ru-RU" sz="3200" b="1" dirty="0"/>
              <a:t>хронической </a:t>
            </a:r>
            <a:r>
              <a:rPr lang="ru-RU" sz="3200" b="1" dirty="0" err="1"/>
              <a:t>персистирующей</a:t>
            </a:r>
            <a:r>
              <a:rPr lang="ru-RU" sz="3200" b="1" dirty="0"/>
              <a:t> боли у </a:t>
            </a:r>
            <a:r>
              <a:rPr lang="ru-RU" sz="3200" b="1" dirty="0" smtClean="0"/>
              <a:t>детей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Глюкокортикостероиды</a:t>
            </a:r>
            <a:r>
              <a:rPr lang="ru-RU" dirty="0"/>
              <a:t> используют при повышении внутричерепного </a:t>
            </a:r>
            <a:r>
              <a:rPr lang="ru-RU" dirty="0" smtClean="0"/>
              <a:t>давления, болях </a:t>
            </a:r>
            <a:r>
              <a:rPr lang="ru-RU" dirty="0"/>
              <a:t>в костях, инфильтрации и сдавлении нервов. Преднизолон назначают из расчета </a:t>
            </a:r>
            <a:r>
              <a:rPr lang="ru-RU" dirty="0" smtClean="0"/>
              <a:t>1– </a:t>
            </a:r>
            <a:r>
              <a:rPr lang="ru-RU" dirty="0"/>
              <a:t>2 мг/кг в день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Трициклические антидепрессанты (амитриптилин) применяются при </a:t>
            </a:r>
            <a:r>
              <a:rPr lang="ru-RU" dirty="0" smtClean="0"/>
              <a:t>лечении </a:t>
            </a:r>
            <a:r>
              <a:rPr lang="ru-RU" dirty="0" err="1" smtClean="0"/>
              <a:t>нейропатической</a:t>
            </a:r>
            <a:r>
              <a:rPr lang="ru-RU" dirty="0" smtClean="0"/>
              <a:t> </a:t>
            </a:r>
            <a:r>
              <a:rPr lang="ru-RU" dirty="0"/>
              <a:t>боли. Дозы в зависимости от возраста: в возрасте от 2 до 12 </a:t>
            </a:r>
            <a:r>
              <a:rPr lang="ru-RU" dirty="0" smtClean="0"/>
              <a:t>лет назначают </a:t>
            </a:r>
            <a:r>
              <a:rPr lang="ru-RU" dirty="0"/>
              <a:t>из расчета 0,2 – 0,5 мг/кг (максимум 25 мг) на ночь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Противосудорожные препараты широко используют для лечения </a:t>
            </a:r>
            <a:r>
              <a:rPr lang="ru-RU" dirty="0" err="1" smtClean="0"/>
              <a:t>нейропатической</a:t>
            </a:r>
            <a:r>
              <a:rPr lang="ru-RU" dirty="0" smtClean="0"/>
              <a:t> боли (</a:t>
            </a:r>
            <a:r>
              <a:rPr lang="ru-RU" dirty="0" err="1" smtClean="0"/>
              <a:t>карбамазепин</a:t>
            </a:r>
            <a:r>
              <a:rPr lang="ru-RU" dirty="0" smtClean="0"/>
              <a:t>, </a:t>
            </a:r>
            <a:r>
              <a:rPr lang="ru-RU" dirty="0" err="1" smtClean="0"/>
              <a:t>габапентин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Применение </a:t>
            </a:r>
            <a:r>
              <a:rPr lang="ru-RU" dirty="0" err="1"/>
              <a:t>бифосфонатов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лечения боли </a:t>
            </a:r>
            <a:r>
              <a:rPr lang="ru-RU" dirty="0" smtClean="0"/>
              <a:t>в костях </a:t>
            </a:r>
            <a:r>
              <a:rPr lang="ru-RU" dirty="0"/>
              <a:t>не </a:t>
            </a:r>
            <a:r>
              <a:rPr lang="ru-RU" dirty="0" smtClean="0"/>
              <a:t>рекомендуется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8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568" y="1484784"/>
            <a:ext cx="7886700" cy="44953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Рекомендуется проводить отмену опиоидных анальгетиков путем медленного снижения дозы для профилактики синдрома </a:t>
            </a:r>
            <a:r>
              <a:rPr lang="ru-RU" dirty="0" smtClean="0"/>
              <a:t>отмены</a:t>
            </a:r>
          </a:p>
          <a:p>
            <a:pPr lvl="1" algn="just"/>
            <a:r>
              <a:rPr lang="ru-RU" b="1" dirty="0" smtClean="0"/>
              <a:t>Уровень </a:t>
            </a:r>
            <a:r>
              <a:rPr lang="ru-RU" b="1" dirty="0"/>
              <a:t>убедительности рекомендаций С </a:t>
            </a:r>
            <a:r>
              <a:rPr lang="ru-RU" dirty="0"/>
              <a:t>(уровень достоверности доказательств – 3</a:t>
            </a:r>
            <a:r>
              <a:rPr lang="ru-RU" dirty="0" smtClean="0"/>
              <a:t>)</a:t>
            </a:r>
            <a:r>
              <a:rPr lang="ru-RU" i="1" dirty="0" smtClean="0"/>
              <a:t> </a:t>
            </a:r>
            <a:endParaRPr lang="ru-RU" dirty="0"/>
          </a:p>
          <a:p>
            <a:pPr algn="just"/>
            <a:r>
              <a:rPr lang="ru-RU" dirty="0"/>
              <a:t>При передозировке опиоидных анальгетиков рекомендуется введение </a:t>
            </a:r>
            <a:r>
              <a:rPr lang="ru-RU" dirty="0" err="1" smtClean="0"/>
              <a:t>налоксона</a:t>
            </a:r>
            <a:r>
              <a:rPr lang="ru-RU" dirty="0" smtClean="0"/>
              <a:t>. </a:t>
            </a:r>
            <a:endParaRPr lang="ru-RU" dirty="0"/>
          </a:p>
          <a:p>
            <a:pPr lvl="1" algn="just"/>
            <a:r>
              <a:rPr lang="ru-RU" b="1" dirty="0" smtClean="0"/>
              <a:t>Уровень </a:t>
            </a:r>
            <a:r>
              <a:rPr lang="ru-RU" b="1" dirty="0"/>
              <a:t>убедительности рекомендаций В </a:t>
            </a:r>
            <a:r>
              <a:rPr lang="ru-RU" dirty="0"/>
              <a:t>(уровень достоверности доказательств – 2)</a:t>
            </a:r>
            <a:br>
              <a:rPr lang="ru-RU" dirty="0"/>
            </a:br>
            <a:endParaRPr lang="ru-RU" dirty="0"/>
          </a:p>
          <a:p>
            <a:pPr algn="just"/>
            <a:r>
              <a:rPr lang="ru-RU" dirty="0"/>
              <a:t>Для профилактики запора рекомендуется прием слабительных средств с первого дня назначения опиоидных </a:t>
            </a:r>
            <a:r>
              <a:rPr lang="ru-RU" dirty="0" smtClean="0"/>
              <a:t>анальгетиков</a:t>
            </a:r>
            <a:endParaRPr lang="ru-RU" dirty="0"/>
          </a:p>
          <a:p>
            <a:pPr lvl="1" algn="just"/>
            <a:r>
              <a:rPr lang="ru-RU" b="1" dirty="0" smtClean="0"/>
              <a:t>Уровень </a:t>
            </a:r>
            <a:r>
              <a:rPr lang="ru-RU" b="1" dirty="0"/>
              <a:t>убедительности рекомендаций В </a:t>
            </a:r>
            <a:r>
              <a:rPr lang="ru-RU" dirty="0"/>
              <a:t>(уровень достоверности доказательств – 2) </a:t>
            </a:r>
          </a:p>
          <a:p>
            <a:endParaRPr lang="ru-RU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207568" y="188641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Лечение боли (2 ступень)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576" y="782053"/>
            <a:ext cx="10348175" cy="51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369" y="624110"/>
            <a:ext cx="9459244" cy="1156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Распределение </a:t>
            </a:r>
            <a:r>
              <a:rPr lang="ru-RU" sz="2800" b="1" dirty="0"/>
              <a:t>больных в возрасте 0-14 лет по стадиям опухолевого процесса </a:t>
            </a:r>
            <a:r>
              <a:rPr lang="ru-RU" sz="2800" b="1" dirty="0" smtClean="0"/>
              <a:t>(2015 год)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</a:t>
            </a:r>
            <a:r>
              <a:rPr lang="ru-RU" sz="2400" dirty="0"/>
              <a:t>-</a:t>
            </a:r>
            <a:r>
              <a:rPr lang="en-US" sz="2400" dirty="0"/>
              <a:t>II</a:t>
            </a:r>
            <a:r>
              <a:rPr lang="ru-RU" sz="2400" dirty="0"/>
              <a:t> стадия − 15,6</a:t>
            </a:r>
            <a:r>
              <a:rPr lang="ru-RU" sz="2400" dirty="0" smtClean="0"/>
              <a:t>%,</a:t>
            </a:r>
          </a:p>
          <a:p>
            <a:r>
              <a:rPr lang="ru-RU" sz="2400" dirty="0" smtClean="0"/>
              <a:t> </a:t>
            </a:r>
            <a:r>
              <a:rPr lang="en-US" sz="2400" dirty="0"/>
              <a:t>III</a:t>
            </a:r>
            <a:r>
              <a:rPr lang="ru-RU" sz="2400" dirty="0"/>
              <a:t> стадия –11</a:t>
            </a:r>
            <a:r>
              <a:rPr lang="ru-RU" sz="2400" dirty="0" smtClean="0"/>
              <a:t>%,</a:t>
            </a:r>
          </a:p>
          <a:p>
            <a:r>
              <a:rPr lang="ru-RU" sz="2400" dirty="0" smtClean="0"/>
              <a:t> </a:t>
            </a:r>
            <a:r>
              <a:rPr lang="en-US" sz="2400" dirty="0"/>
              <a:t>IV</a:t>
            </a:r>
            <a:r>
              <a:rPr lang="ru-RU" sz="2400" dirty="0"/>
              <a:t> стадия – 9,2%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Высокий удельный вес больных с неустановленной стадией заболевания 64,2%, обусловлен тем, что большую долю злокачественных новообразований у детей составляют не </a:t>
            </a:r>
            <a:r>
              <a:rPr lang="ru-RU" sz="2400" dirty="0" err="1" smtClean="0"/>
              <a:t>стадируемые</a:t>
            </a:r>
            <a:r>
              <a:rPr lang="ru-RU" sz="2400" dirty="0" smtClean="0"/>
              <a:t> лейкемии и опухоли ЦНС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2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6783" y="1"/>
            <a:ext cx="5894330" cy="79078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Критерии ОЦЕНКИ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</a:rPr>
              <a:t>качества обезболивания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6783" y="1413836"/>
            <a:ext cx="8056732" cy="3945691"/>
          </a:xfrm>
        </p:spPr>
        <p:txBody>
          <a:bodyPr/>
          <a:lstStyle/>
          <a:p>
            <a:pPr marL="342900" indent="-34290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Выполнена </a:t>
            </a:r>
            <a:r>
              <a:rPr lang="ru-RU" b="1" dirty="0"/>
              <a:t>динамическая оценка интенсивности болевого синдрома по шкале ВАШ и/или НОШ (в условиях стационара – ежедневно отражать в дневнике; в амбулаторных условиях – при каждом посещении</a:t>
            </a:r>
            <a:r>
              <a:rPr lang="ru-RU" b="1" dirty="0" smtClean="0"/>
              <a:t>)</a:t>
            </a:r>
          </a:p>
          <a:p>
            <a:pPr marL="342900" indent="-34290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Назначено </a:t>
            </a:r>
            <a:r>
              <a:rPr lang="ru-RU" b="1" dirty="0"/>
              <a:t>регулярное введение обезболивающего препарата через определенные интервалы времени с учетом периода </a:t>
            </a:r>
            <a:r>
              <a:rPr lang="ru-RU" b="1" dirty="0" smtClean="0"/>
              <a:t>полувыведения</a:t>
            </a:r>
          </a:p>
          <a:p>
            <a:pPr fontAlgn="t">
              <a:buClr>
                <a:schemeClr val="accent6"/>
              </a:buClr>
              <a:buSzPct val="127000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 </a:t>
            </a:r>
            <a:r>
              <a:rPr lang="ru-RU" b="1" dirty="0" err="1"/>
              <a:t>неинвазивный</a:t>
            </a:r>
            <a:r>
              <a:rPr lang="ru-RU" b="1" dirty="0"/>
              <a:t> обезболивающий препарат при отсутствии нарушений функций </a:t>
            </a:r>
            <a:r>
              <a:rPr lang="ru-RU" b="1" dirty="0" smtClean="0"/>
              <a:t>глотания</a:t>
            </a:r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Назначены </a:t>
            </a:r>
            <a:r>
              <a:rPr lang="ru-RU" b="1" dirty="0"/>
              <a:t>слабительные средства с момента начала приема опиоидных </a:t>
            </a:r>
            <a:r>
              <a:rPr lang="ru-RU" b="1" dirty="0" smtClean="0"/>
              <a:t>анальгетиков</a:t>
            </a:r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Назначены </a:t>
            </a:r>
            <a:r>
              <a:rPr lang="ru-RU" b="1" dirty="0" err="1"/>
              <a:t>антиэметические</a:t>
            </a:r>
            <a:r>
              <a:rPr lang="ru-RU" b="1" dirty="0"/>
              <a:t> препараты при возникновении тошноты и рвоты на фоне приема опиоидных анальгетиков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176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Проблемы адекватного обезболивания у детей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920343"/>
          </a:xfrm>
        </p:spPr>
        <p:txBody>
          <a:bodyPr>
            <a:normAutofit/>
          </a:bodyPr>
          <a:lstStyle/>
          <a:p>
            <a:r>
              <a:rPr lang="ru-RU" dirty="0" smtClean="0"/>
              <a:t>нет </a:t>
            </a:r>
            <a:r>
              <a:rPr lang="ru-RU" dirty="0"/>
              <a:t>пероральных форм препаратов морфина с </a:t>
            </a:r>
            <a:r>
              <a:rPr lang="ru-RU" dirty="0" smtClean="0"/>
              <a:t>немедленным высвобождением </a:t>
            </a:r>
            <a:r>
              <a:rPr lang="ru-RU" dirty="0"/>
              <a:t>действующего вещества (т.е. короткого действия); </a:t>
            </a:r>
            <a:endParaRPr lang="ru-RU" dirty="0" smtClean="0"/>
          </a:p>
          <a:p>
            <a:r>
              <a:rPr lang="ru-RU" dirty="0" smtClean="0"/>
              <a:t>нет таблеток, </a:t>
            </a:r>
            <a:r>
              <a:rPr lang="ru-RU" dirty="0" err="1" smtClean="0"/>
              <a:t>буккальных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интраназальных</a:t>
            </a:r>
            <a:r>
              <a:rPr lang="ru-RU" dirty="0"/>
              <a:t> форм препаратов </a:t>
            </a:r>
            <a:r>
              <a:rPr lang="ru-RU" dirty="0" err="1"/>
              <a:t>фентанила</a:t>
            </a:r>
            <a:r>
              <a:rPr lang="ru-RU" dirty="0"/>
              <a:t> для лечения прорывной </a:t>
            </a:r>
            <a:r>
              <a:rPr lang="ru-RU" dirty="0" smtClean="0"/>
              <a:t>боли, а </a:t>
            </a:r>
            <a:r>
              <a:rPr lang="ru-RU" dirty="0"/>
              <a:t>также необходимых дозировок </a:t>
            </a:r>
            <a:r>
              <a:rPr lang="ru-RU" dirty="0" err="1"/>
              <a:t>трансдермальных</a:t>
            </a:r>
            <a:r>
              <a:rPr lang="ru-RU" dirty="0"/>
              <a:t> терапевтических систем (пластырей);</a:t>
            </a:r>
          </a:p>
          <a:p>
            <a:r>
              <a:rPr lang="ru-RU" dirty="0"/>
              <a:t>нет </a:t>
            </a:r>
            <a:r>
              <a:rPr lang="ru-RU" dirty="0" err="1"/>
              <a:t>гидроморфона</a:t>
            </a:r>
            <a:r>
              <a:rPr lang="ru-RU" dirty="0"/>
              <a:t>, </a:t>
            </a:r>
            <a:r>
              <a:rPr lang="ru-RU" dirty="0" err="1"/>
              <a:t>оксикодона</a:t>
            </a:r>
            <a:r>
              <a:rPr lang="ru-RU" dirty="0"/>
              <a:t>, не лицензирован </a:t>
            </a:r>
            <a:r>
              <a:rPr lang="ru-RU" dirty="0" err="1"/>
              <a:t>метадон</a:t>
            </a:r>
            <a:r>
              <a:rPr lang="ru-RU" dirty="0"/>
              <a:t> для применения у детей, </a:t>
            </a:r>
            <a:r>
              <a:rPr lang="ru-RU" dirty="0" smtClean="0"/>
              <a:t>нет наркотических </a:t>
            </a:r>
            <a:r>
              <a:rPr lang="ru-RU" dirty="0"/>
              <a:t>препаратов, которые можно использовать у детей младше 2 лет, </a:t>
            </a:r>
            <a:endParaRPr lang="ru-RU" dirty="0" smtClean="0"/>
          </a:p>
          <a:p>
            <a:r>
              <a:rPr lang="ru-RU" dirty="0" smtClean="0"/>
              <a:t>Не регламентирована </a:t>
            </a:r>
            <a:r>
              <a:rPr lang="ru-RU" dirty="0"/>
              <a:t>возможность подкожной </a:t>
            </a:r>
            <a:r>
              <a:rPr lang="ru-RU" dirty="0" err="1"/>
              <a:t>инфузии</a:t>
            </a:r>
            <a:r>
              <a:rPr lang="ru-RU" dirty="0"/>
              <a:t> морфина на дому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Нет опубликованных </a:t>
            </a:r>
            <a:r>
              <a:rPr lang="ru-RU" dirty="0"/>
              <a:t>данных о расчетных нормативах потребности в </a:t>
            </a:r>
            <a:r>
              <a:rPr lang="ru-RU" dirty="0" smtClean="0"/>
              <a:t>наркотических лекарственных </a:t>
            </a:r>
            <a:r>
              <a:rPr lang="ru-RU" dirty="0"/>
              <a:t>средствах на одного человека в год у детей, получающих </a:t>
            </a:r>
            <a:r>
              <a:rPr lang="ru-RU" dirty="0" smtClean="0"/>
              <a:t>паллиативное лечение </a:t>
            </a:r>
            <a:r>
              <a:rPr lang="ru-RU" dirty="0"/>
              <a:t>на дому или в стационаре.</a:t>
            </a:r>
          </a:p>
        </p:txBody>
      </p:sp>
    </p:spTree>
    <p:extLst>
      <p:ext uri="{BB962C8B-B14F-4D97-AF65-F5344CB8AC3E}">
        <p14:creationId xmlns:p14="http://schemas.microsoft.com/office/powerpoint/2010/main" val="40506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37" y="276726"/>
            <a:ext cx="9699875" cy="12873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ХАРТИЯ ПРАВ УМИРАЮЩЕГО РЕБЕНКА</a:t>
            </a:r>
            <a:br>
              <a:rPr lang="ru-RU" sz="3200" b="1" dirty="0"/>
            </a:br>
            <a:r>
              <a:rPr lang="ru-RU" sz="3200" b="1" dirty="0"/>
              <a:t>(ТРИЕСТСКАЯ ХАРТИЯ)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621" y="1780674"/>
            <a:ext cx="10768263" cy="46321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Общеизвестно, что для качественно оказываемой паллиативной </a:t>
            </a:r>
            <a:r>
              <a:rPr lang="ru-RU" sz="2000" dirty="0" smtClean="0"/>
              <a:t>помощи </a:t>
            </a:r>
            <a:r>
              <a:rPr lang="ru-RU" sz="2000" dirty="0"/>
              <a:t>биоэтические, психосоциальные и духовные аспекты имеют </a:t>
            </a:r>
            <a:r>
              <a:rPr lang="ru-RU" sz="2000" dirty="0" smtClean="0"/>
              <a:t>не меньшее </a:t>
            </a:r>
            <a:r>
              <a:rPr lang="ru-RU" sz="2000" dirty="0"/>
              <a:t>значение, чем непосредственный контроль симптомов в </a:t>
            </a:r>
            <a:r>
              <a:rPr lang="ru-RU" sz="2000" dirty="0" smtClean="0"/>
              <a:t>ситуации </a:t>
            </a:r>
            <a:r>
              <a:rPr lang="ru-RU" sz="2000" dirty="0"/>
              <a:t>неизлечимости.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Этические </a:t>
            </a:r>
            <a:r>
              <a:rPr lang="ru-RU" sz="2000" dirty="0"/>
              <a:t>вопросы паллиативной помощи в </a:t>
            </a:r>
            <a:r>
              <a:rPr lang="ru-RU" sz="2000" dirty="0" smtClean="0"/>
              <a:t>детской </a:t>
            </a:r>
            <a:r>
              <a:rPr lang="ru-RU" sz="2000" dirty="0"/>
              <a:t>гематологии/онкологии отличаются особой </a:t>
            </a:r>
            <a:r>
              <a:rPr lang="ru-RU" sz="2000" dirty="0" smtClean="0"/>
              <a:t>медико-социальной остротой.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Сегодня </a:t>
            </a:r>
            <a:r>
              <a:rPr lang="ru-RU" sz="2000" dirty="0"/>
              <a:t>необходим комплекс профессиональных компетенций по этичному ведению пациентов в конце жизни. Обеспечить соблюдение международных этических стандартов помощи умирающим детям — одна из базисных задач паллиативной помощи, которая остро нуждается в ресурсном обеспечении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Перевод Хартии на русский язык успешно решает задачу создания одного из таких ресурсов.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389" y="624110"/>
            <a:ext cx="983222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ХАРТИЯ ПРАВ УМИРАЮЩЕГО РЕБЕНКА</a:t>
            </a:r>
            <a:br>
              <a:rPr lang="ru-RU" sz="3200" b="1" dirty="0"/>
            </a:br>
            <a:r>
              <a:rPr lang="ru-RU" sz="3200" b="1" dirty="0"/>
              <a:t>(ТРИЕСТСКАЯ ХАРТИЯ)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979" y="2133600"/>
            <a:ext cx="9988633" cy="4050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Настоящий </a:t>
            </a:r>
            <a:r>
              <a:rPr lang="ru-RU" sz="2400" dirty="0"/>
              <a:t>документ основан на </a:t>
            </a:r>
            <a:r>
              <a:rPr lang="ru-RU" sz="2400" dirty="0" smtClean="0"/>
              <a:t>положениях Конвенции </a:t>
            </a:r>
            <a:r>
              <a:rPr lang="ru-RU" sz="2400" dirty="0"/>
              <a:t>о правах </a:t>
            </a:r>
            <a:r>
              <a:rPr lang="ru-RU" sz="2400" dirty="0" smtClean="0"/>
              <a:t>ребенка Организации </a:t>
            </a:r>
            <a:r>
              <a:rPr lang="ru-RU" sz="2400" dirty="0"/>
              <a:t>Объединенных Наций (</a:t>
            </a:r>
            <a:r>
              <a:rPr lang="ru-RU" sz="2400" dirty="0" smtClean="0"/>
              <a:t>1989) и </a:t>
            </a:r>
            <a:r>
              <a:rPr lang="ru-RU" sz="2400" dirty="0"/>
              <a:t>посвящен практической реализации этих прав </a:t>
            </a:r>
            <a:r>
              <a:rPr lang="ru-RU" sz="2400" dirty="0" smtClean="0"/>
              <a:t>детьми, которые приближаются </a:t>
            </a:r>
            <a:r>
              <a:rPr lang="ru-RU" sz="2400" dirty="0"/>
              <a:t>к концу своей жизни или </a:t>
            </a:r>
            <a:r>
              <a:rPr lang="ru-RU" sz="2400" dirty="0" smtClean="0"/>
              <a:t>умирают.</a:t>
            </a:r>
          </a:p>
          <a:p>
            <a:pPr marL="0" indent="0" algn="just">
              <a:buNone/>
            </a:pPr>
            <a:r>
              <a:rPr lang="ru-RU" sz="2400" dirty="0" smtClean="0"/>
              <a:t>В 2014 году утверждена окончательная версия </a:t>
            </a:r>
            <a:r>
              <a:rPr lang="ru-RU" sz="2400" dirty="0"/>
              <a:t>Хартии, получившая название </a:t>
            </a:r>
            <a:r>
              <a:rPr lang="ru-RU" sz="2400" dirty="0" err="1"/>
              <a:t>Триестской</a:t>
            </a:r>
            <a:r>
              <a:rPr lang="ru-RU" sz="2400" dirty="0"/>
              <a:t> Хартии прав </a:t>
            </a:r>
            <a:r>
              <a:rPr lang="ru-RU" sz="2400" dirty="0" smtClean="0"/>
              <a:t>умирающего </a:t>
            </a:r>
            <a:r>
              <a:rPr lang="ru-RU" sz="2400" dirty="0"/>
              <a:t>ребенка.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«</a:t>
            </a:r>
            <a:r>
              <a:rPr lang="ru-RU" sz="2400" dirty="0"/>
              <a:t>Хартия </a:t>
            </a:r>
            <a:r>
              <a:rPr lang="ru-RU" sz="2400" dirty="0" smtClean="0"/>
              <a:t>прав умирающего </a:t>
            </a:r>
            <a:r>
              <a:rPr lang="ru-RU" sz="2400" dirty="0"/>
              <a:t>ребенка» является не правовым актом, обязательным </a:t>
            </a:r>
            <a:r>
              <a:rPr lang="ru-RU" sz="2400" dirty="0" smtClean="0"/>
              <a:t>для соблюдения </a:t>
            </a:r>
            <a:r>
              <a:rPr lang="ru-RU" sz="2400" dirty="0"/>
              <a:t>на международном уровне, а прежде всего </a:t>
            </a:r>
            <a:r>
              <a:rPr lang="ru-RU" sz="2400" dirty="0" smtClean="0"/>
              <a:t>комплексом этических </a:t>
            </a:r>
            <a:r>
              <a:rPr lang="ru-RU" sz="2400" dirty="0"/>
              <a:t>норм.</a:t>
            </a:r>
          </a:p>
        </p:txBody>
      </p:sp>
    </p:spTree>
    <p:extLst>
      <p:ext uri="{BB962C8B-B14F-4D97-AF65-F5344CB8AC3E}">
        <p14:creationId xmlns:p14="http://schemas.microsoft.com/office/powerpoint/2010/main" val="1459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9" y="529389"/>
            <a:ext cx="10530054" cy="16282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1.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рассматриваться как личность до самого</a:t>
            </a:r>
            <a:br>
              <a:rPr lang="ru-RU" sz="2000" b="1" dirty="0"/>
            </a:br>
            <a:r>
              <a:rPr lang="ru-RU" sz="2000" b="1" dirty="0"/>
              <a:t>момента смерти независимо от своего возраста,</a:t>
            </a:r>
            <a:br>
              <a:rPr lang="ru-RU" sz="2000" b="1" dirty="0"/>
            </a:br>
            <a:r>
              <a:rPr lang="ru-RU" sz="2000" b="1" dirty="0"/>
              <a:t>местонахождения, состояния и условий</a:t>
            </a:r>
            <a:br>
              <a:rPr lang="ru-RU" sz="2000" b="1" dirty="0"/>
            </a:br>
            <a:r>
              <a:rPr lang="ru-RU" sz="2000" b="1" dirty="0"/>
              <a:t>оказания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222" y="2458453"/>
            <a:ext cx="9134391" cy="3184358"/>
          </a:xfrm>
        </p:spPr>
        <p:txBody>
          <a:bodyPr/>
          <a:lstStyle/>
          <a:p>
            <a:r>
              <a:rPr lang="ru-RU" dirty="0"/>
              <a:t>Уважать личность, индивидуальность, ценности, жизненную историю</a:t>
            </a:r>
          </a:p>
          <a:p>
            <a:pPr marL="0" indent="0">
              <a:buNone/>
            </a:pPr>
            <a:r>
              <a:rPr lang="ru-RU" dirty="0"/>
              <a:t>и повседневные дела ребенка, предоставляя поддержку, позволяющую</a:t>
            </a:r>
          </a:p>
          <a:p>
            <a:pPr marL="0" indent="0">
              <a:buNone/>
            </a:pPr>
            <a:r>
              <a:rPr lang="ru-RU" dirty="0"/>
              <a:t>ему ощущать себя живым и включенным в жизнь до самого ее конца.</a:t>
            </a:r>
          </a:p>
          <a:p>
            <a:pPr marL="0" indent="0">
              <a:buNone/>
            </a:pPr>
            <a:r>
              <a:rPr lang="ru-RU" dirty="0"/>
              <a:t>Всегда оберегать личное достоинство ребенка и относиться к нему </a:t>
            </a:r>
            <a:r>
              <a:rPr lang="ru-RU" dirty="0" err="1"/>
              <a:t>ува</a:t>
            </a:r>
            <a:r>
              <a:rPr lang="ru-RU" dirty="0"/>
              <a:t>-</a:t>
            </a:r>
          </a:p>
          <a:p>
            <a:pPr marL="0" indent="0">
              <a:buNone/>
            </a:pPr>
            <a:r>
              <a:rPr lang="ru-RU" dirty="0" err="1"/>
              <a:t>жительно</a:t>
            </a:r>
            <a:r>
              <a:rPr lang="ru-RU" dirty="0"/>
              <a:t>, даже если ребенок находится в бессознательном состоянии</a:t>
            </a:r>
          </a:p>
          <a:p>
            <a:pPr marL="0" indent="0">
              <a:buNone/>
            </a:pPr>
            <a:r>
              <a:rPr lang="ru-RU" dirty="0"/>
              <a:t>(частично или полностью) из-за прогрессии болезни и/или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4219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768" y="288759"/>
            <a:ext cx="10527631" cy="16162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2.</a:t>
            </a:r>
            <a:r>
              <a:rPr lang="ru-RU" sz="1800" b="1" dirty="0"/>
              <a:t> Каждый умирающий ребенок имеет право</a:t>
            </a:r>
            <a:br>
              <a:rPr lang="ru-RU" sz="1800" b="1" dirty="0"/>
            </a:br>
            <a:r>
              <a:rPr lang="ru-RU" sz="1800" b="1" dirty="0"/>
              <a:t>получать эффективное лечение посредством</a:t>
            </a:r>
            <a:br>
              <a:rPr lang="ru-RU" sz="1800" b="1" dirty="0"/>
            </a:br>
            <a:r>
              <a:rPr lang="ru-RU" sz="1800" b="1" dirty="0"/>
              <a:t>квалифицированной, полноценной</a:t>
            </a:r>
            <a:br>
              <a:rPr lang="ru-RU" sz="1800" b="1" dirty="0"/>
            </a:br>
            <a:r>
              <a:rPr lang="ru-RU" sz="1800" b="1" dirty="0"/>
              <a:t>и непрерывной помощи при боли и других</a:t>
            </a:r>
            <a:br>
              <a:rPr lang="ru-RU" sz="1800" b="1" dirty="0"/>
            </a:br>
            <a:r>
              <a:rPr lang="ru-RU" sz="1800" b="1" dirty="0"/>
              <a:t>физических и психологических симптомах,</a:t>
            </a:r>
            <a:br>
              <a:rPr lang="ru-RU" sz="1800" b="1" dirty="0"/>
            </a:br>
            <a:r>
              <a:rPr lang="ru-RU" sz="1800" b="1" dirty="0"/>
              <a:t>причиняющих страдания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6768" y="2097506"/>
            <a:ext cx="9661357" cy="476049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•• Предоставлять услуги паллиативной медицины, оказываемые </a:t>
            </a:r>
            <a:r>
              <a:rPr lang="ru-RU" dirty="0" smtClean="0"/>
              <a:t>коллективами </a:t>
            </a:r>
            <a:r>
              <a:rPr lang="ru-RU" dirty="0"/>
              <a:t>обученных специалистов разных профилей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•• </a:t>
            </a:r>
            <a:r>
              <a:rPr lang="ru-RU" dirty="0"/>
              <a:t>Обучать лиц, осуществляющих уход, не только специальным </a:t>
            </a:r>
            <a:r>
              <a:rPr lang="ru-RU" dirty="0" smtClean="0"/>
              <a:t>профессиональным </a:t>
            </a:r>
            <a:r>
              <a:rPr lang="ru-RU" dirty="0"/>
              <a:t>навыкам, но также развивать у них </a:t>
            </a:r>
            <a:r>
              <a:rPr lang="ru-RU" dirty="0" smtClean="0"/>
              <a:t>способность быть </a:t>
            </a:r>
            <a:r>
              <a:rPr lang="ru-RU" dirty="0"/>
              <a:t>частью команды, осознавать и уважать этические принципы, </a:t>
            </a:r>
            <a:r>
              <a:rPr lang="ru-RU" dirty="0" smtClean="0"/>
              <a:t>на которых </a:t>
            </a:r>
            <a:r>
              <a:rPr lang="ru-RU" dirty="0"/>
              <a:t>основан данный вид ухода за больными.</a:t>
            </a:r>
          </a:p>
          <a:p>
            <a:r>
              <a:rPr lang="ru-RU" dirty="0"/>
              <a:t>•• Оценивать наличие и уровень боли и других симптомов, </a:t>
            </a:r>
            <a:r>
              <a:rPr lang="ru-RU" dirty="0" smtClean="0"/>
              <a:t>причиняющих </a:t>
            </a:r>
            <a:r>
              <a:rPr lang="ru-RU" dirty="0"/>
              <a:t>страдания, с использованием специальных методов, </a:t>
            </a:r>
            <a:r>
              <a:rPr lang="ru-RU" dirty="0" smtClean="0"/>
              <a:t>соответствующих </a:t>
            </a:r>
            <a:r>
              <a:rPr lang="ru-RU" dirty="0"/>
              <a:t>возрасту и состоянию ребенка.</a:t>
            </a:r>
          </a:p>
          <a:p>
            <a:r>
              <a:rPr lang="ru-RU" dirty="0"/>
              <a:t>•• Обеспечивать эффективную профилактику прогнозируемых </a:t>
            </a:r>
            <a:r>
              <a:rPr lang="ru-RU" dirty="0" smtClean="0"/>
              <a:t>симптомов</a:t>
            </a:r>
            <a:r>
              <a:rPr lang="ru-RU" dirty="0"/>
              <a:t>, уделяя особое внимание боли, а также эффективную </a:t>
            </a:r>
            <a:r>
              <a:rPr lang="ru-RU" dirty="0" smtClean="0"/>
              <a:t>коррекцию </a:t>
            </a:r>
            <a:r>
              <a:rPr lang="ru-RU" dirty="0"/>
              <a:t>уже имеющихся симптомов.</a:t>
            </a:r>
          </a:p>
          <a:p>
            <a:r>
              <a:rPr lang="ru-RU" dirty="0"/>
              <a:t>•• Предлагать стратегии лечения, основанные на уважительном </a:t>
            </a:r>
            <a:r>
              <a:rPr lang="ru-RU" dirty="0" smtClean="0"/>
              <a:t>отношении </a:t>
            </a:r>
            <a:r>
              <a:rPr lang="ru-RU" dirty="0"/>
              <a:t>к независимости, достоинству, социальным и частным </a:t>
            </a:r>
            <a:r>
              <a:rPr lang="ru-RU" dirty="0" smtClean="0"/>
              <a:t>аспектам </a:t>
            </a:r>
            <a:r>
              <a:rPr lang="ru-RU" dirty="0"/>
              <a:t>жизни ребенка, его суточным ритмам, а также исключающие </a:t>
            </a:r>
            <a:r>
              <a:rPr lang="ru-RU" dirty="0" smtClean="0"/>
              <a:t>ненужные </a:t>
            </a:r>
            <a:r>
              <a:rPr lang="ru-RU" dirty="0"/>
              <a:t>инвазивные, болезненные и тягостные процедуры.</a:t>
            </a:r>
          </a:p>
          <a:p>
            <a:r>
              <a:rPr lang="ru-RU" dirty="0"/>
              <a:t>•• Назначать паллиативную/терминальную </a:t>
            </a:r>
            <a:r>
              <a:rPr lang="ru-RU" dirty="0" err="1"/>
              <a:t>седацию</a:t>
            </a:r>
            <a:r>
              <a:rPr lang="ru-RU" dirty="0"/>
              <a:t>, когда </a:t>
            </a:r>
            <a:r>
              <a:rPr lang="ru-RU" dirty="0" smtClean="0"/>
              <a:t>лечение перестает </a:t>
            </a:r>
            <a:r>
              <a:rPr lang="ru-RU" dirty="0"/>
              <a:t>облегчать симптомы.</a:t>
            </a:r>
          </a:p>
        </p:txBody>
      </p:sp>
    </p:spTree>
    <p:extLst>
      <p:ext uri="{BB962C8B-B14F-4D97-AF65-F5344CB8AC3E}">
        <p14:creationId xmlns:p14="http://schemas.microsoft.com/office/powerpoint/2010/main" val="2387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946" y="203004"/>
            <a:ext cx="10000665" cy="12528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3. Каждый </a:t>
            </a:r>
            <a:r>
              <a:rPr lang="ru-RU" sz="2000" b="1" dirty="0"/>
              <a:t>умирающий ребенок имеет </a:t>
            </a:r>
            <a:r>
              <a:rPr lang="ru-RU" sz="2000" b="1" dirty="0" smtClean="0"/>
              <a:t>право быть </a:t>
            </a:r>
            <a:r>
              <a:rPr lang="ru-RU" sz="2000" b="1" dirty="0"/>
              <a:t>выслушанным и </a:t>
            </a:r>
            <a:r>
              <a:rPr lang="ru-RU" sz="2000" b="1" dirty="0" smtClean="0"/>
              <a:t>правильно проинформированным </a:t>
            </a:r>
            <a:r>
              <a:rPr lang="ru-RU" sz="2000" b="1" dirty="0"/>
              <a:t>о своей </a:t>
            </a:r>
            <a:r>
              <a:rPr lang="ru-RU" sz="2000" b="1" dirty="0" smtClean="0"/>
              <a:t>болезни с </a:t>
            </a:r>
            <a:r>
              <a:rPr lang="ru-RU" sz="2000" b="1" dirty="0"/>
              <a:t>должным учетом пожеланий, </a:t>
            </a:r>
            <a:r>
              <a:rPr lang="ru-RU" sz="2000" b="1" dirty="0" smtClean="0"/>
              <a:t>возраста и </a:t>
            </a:r>
            <a:r>
              <a:rPr lang="ru-RU" sz="2000" b="1" dirty="0"/>
              <a:t>способности к пониманию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621" y="1540043"/>
            <a:ext cx="10623884" cy="4944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Важные аспекты общения: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учет всех факторов, которые могут повлиять на понимание </a:t>
            </a:r>
            <a:r>
              <a:rPr lang="ru-RU" dirty="0" smtClean="0"/>
              <a:t>ребенком жизни </a:t>
            </a:r>
            <a:r>
              <a:rPr lang="ru-RU" dirty="0"/>
              <a:t>и смерти;</a:t>
            </a:r>
          </a:p>
          <a:p>
            <a:r>
              <a:rPr lang="ru-RU" dirty="0"/>
              <a:t>2) оценка способности ребенка понимать и его желания </a:t>
            </a:r>
            <a:r>
              <a:rPr lang="ru-RU" dirty="0" smtClean="0"/>
              <a:t>быть информированным</a:t>
            </a:r>
            <a:r>
              <a:rPr lang="ru-RU" dirty="0"/>
              <a:t>;</a:t>
            </a:r>
          </a:p>
          <a:p>
            <a:r>
              <a:rPr lang="ru-RU" dirty="0"/>
              <a:t>3) сообщение о принятых решениях семье, в особенности о </a:t>
            </a:r>
            <a:r>
              <a:rPr lang="ru-RU" dirty="0" smtClean="0"/>
              <a:t>решениях, связанных </a:t>
            </a:r>
            <a:r>
              <a:rPr lang="ru-RU" dirty="0"/>
              <a:t>с информированием ребенка;</a:t>
            </a:r>
          </a:p>
          <a:p>
            <a:r>
              <a:rPr lang="ru-RU" dirty="0"/>
              <a:t>4) достижение соглашения с коллективом лиц, осуществляющих </a:t>
            </a:r>
            <a:r>
              <a:rPr lang="ru-RU" dirty="0" smtClean="0"/>
              <a:t>уход, в </a:t>
            </a:r>
            <a:r>
              <a:rPr lang="ru-RU" dirty="0"/>
              <a:t>отношении методов и содержания общения;</a:t>
            </a:r>
          </a:p>
          <a:p>
            <a:r>
              <a:rPr lang="ru-RU" dirty="0"/>
              <a:t>5) адаптация вербального и невербального общения к </a:t>
            </a:r>
            <a:r>
              <a:rPr lang="ru-RU" dirty="0" smtClean="0"/>
              <a:t>индивидуальным </a:t>
            </a:r>
            <a:r>
              <a:rPr lang="ru-RU" dirty="0"/>
              <a:t>обстоятельствам/потребностям;</a:t>
            </a:r>
          </a:p>
          <a:p>
            <a:r>
              <a:rPr lang="ru-RU" dirty="0"/>
              <a:t>6) предоставление легкой для понимания информации и ответов, </a:t>
            </a:r>
            <a:r>
              <a:rPr lang="ru-RU" dirty="0" smtClean="0"/>
              <a:t>способствующих </a:t>
            </a:r>
            <a:r>
              <a:rPr lang="ru-RU" dirty="0"/>
              <a:t>формированию реалистичных надежд и уверенных </a:t>
            </a:r>
            <a:r>
              <a:rPr lang="ru-RU" dirty="0" smtClean="0"/>
              <a:t>представлений </a:t>
            </a:r>
            <a:r>
              <a:rPr lang="ru-RU" dirty="0"/>
              <a:t>ребенка о будущем, а также дающих ему время и пространство </a:t>
            </a:r>
            <a:r>
              <a:rPr lang="ru-RU" dirty="0" smtClean="0"/>
              <a:t>для вопросов </a:t>
            </a:r>
            <a:r>
              <a:rPr lang="ru-RU" dirty="0"/>
              <a:t>(о заболевании, его развитии и неблагоприятных явлениях).</a:t>
            </a:r>
          </a:p>
        </p:txBody>
      </p:sp>
    </p:spTree>
    <p:extLst>
      <p:ext uri="{BB962C8B-B14F-4D97-AF65-F5344CB8AC3E}">
        <p14:creationId xmlns:p14="http://schemas.microsoft.com/office/powerpoint/2010/main" val="19241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959" y="120316"/>
            <a:ext cx="9615654" cy="1784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4.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участвовать в принятии решений,</a:t>
            </a:r>
            <a:br>
              <a:rPr lang="ru-RU" sz="2000" b="1" dirty="0"/>
            </a:br>
            <a:r>
              <a:rPr lang="ru-RU" sz="2000" b="1" dirty="0"/>
              <a:t>связанных с собственной жизнью, болезнью</a:t>
            </a:r>
            <a:br>
              <a:rPr lang="ru-RU" sz="2000" b="1" dirty="0"/>
            </a:br>
            <a:r>
              <a:rPr lang="ru-RU" sz="2000" b="1" dirty="0"/>
              <a:t>и смертью, на основе своих возможностей,</a:t>
            </a:r>
            <a:br>
              <a:rPr lang="ru-RU" sz="2000" b="1" dirty="0"/>
            </a:br>
            <a:r>
              <a:rPr lang="ru-RU" sz="2000" b="1" dirty="0"/>
              <a:t>желаний и ценностей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959" y="1905000"/>
            <a:ext cx="9938083" cy="4664242"/>
          </a:xfrm>
        </p:spPr>
        <p:txBody>
          <a:bodyPr>
            <a:normAutofit/>
          </a:bodyPr>
          <a:lstStyle/>
          <a:p>
            <a:r>
              <a:rPr lang="ru-RU" dirty="0"/>
              <a:t>•• Выслушивать ребенка и предоставлять ему возможность </a:t>
            </a:r>
            <a:r>
              <a:rPr lang="ru-RU" dirty="0" smtClean="0"/>
              <a:t>вербального </a:t>
            </a:r>
            <a:r>
              <a:rPr lang="ru-RU" dirty="0"/>
              <a:t>и невербального самовыражения в отношении </a:t>
            </a:r>
            <a:r>
              <a:rPr lang="ru-RU" dirty="0" smtClean="0"/>
              <a:t>возможного выбора </a:t>
            </a:r>
            <a:r>
              <a:rPr lang="ru-RU" dirty="0"/>
              <a:t>и терапевтических опций независимо от его возраста.</a:t>
            </a:r>
          </a:p>
          <a:p>
            <a:r>
              <a:rPr lang="ru-RU" dirty="0"/>
              <a:t>•• Помнить о том, что ребенок является членом семьи, учитывать </a:t>
            </a:r>
            <a:r>
              <a:rPr lang="ru-RU" dirty="0" smtClean="0"/>
              <a:t>то, каким </a:t>
            </a:r>
            <a:r>
              <a:rPr lang="ru-RU" dirty="0"/>
              <a:t>образом решения принимались в семье и как они, </a:t>
            </a:r>
            <a:r>
              <a:rPr lang="ru-RU" dirty="0" smtClean="0"/>
              <a:t>возможно, будут </a:t>
            </a:r>
            <a:r>
              <a:rPr lang="ru-RU" dirty="0"/>
              <a:t>приниматься в будущем.</a:t>
            </a:r>
          </a:p>
          <a:p>
            <a:r>
              <a:rPr lang="ru-RU" dirty="0"/>
              <a:t>•• При уходе за очень маленькими детьми следует помнить о том, </a:t>
            </a:r>
            <a:r>
              <a:rPr lang="ru-RU" dirty="0" smtClean="0"/>
              <a:t>что родители </a:t>
            </a:r>
            <a:r>
              <a:rPr lang="ru-RU" dirty="0"/>
              <a:t>являются основными помощниками в понимании </a:t>
            </a:r>
            <a:r>
              <a:rPr lang="ru-RU" dirty="0" smtClean="0"/>
              <a:t>предпочтений ребенка </a:t>
            </a:r>
            <a:r>
              <a:rPr lang="ru-RU" dirty="0"/>
              <a:t>относительно лечения.</a:t>
            </a:r>
          </a:p>
          <a:p>
            <a:r>
              <a:rPr lang="ru-RU" dirty="0"/>
              <a:t>•• Признавать, что родительский авторитет по мере роста </a:t>
            </a:r>
            <a:r>
              <a:rPr lang="ru-RU" dirty="0" smtClean="0"/>
              <a:t>самосознания </a:t>
            </a:r>
            <a:r>
              <a:rPr lang="ru-RU" dirty="0"/>
              <a:t>ребенка постепенно снижается.</a:t>
            </a:r>
          </a:p>
          <a:p>
            <a:r>
              <a:rPr lang="ru-RU" dirty="0"/>
              <a:t>•• Стараться разрешить возможные противоречия между </a:t>
            </a:r>
            <a:r>
              <a:rPr lang="ru-RU" dirty="0" smtClean="0"/>
              <a:t>желаниями ребенка </a:t>
            </a:r>
            <a:r>
              <a:rPr lang="ru-RU" dirty="0"/>
              <a:t>и его семьи, помня о том, что на первом месте должны </a:t>
            </a:r>
            <a:r>
              <a:rPr lang="ru-RU" dirty="0" smtClean="0"/>
              <a:t>стоять </a:t>
            </a:r>
            <a:r>
              <a:rPr lang="ru-RU" dirty="0"/>
              <a:t>интересы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5413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117" y="624110"/>
            <a:ext cx="9555496" cy="12808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5.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выражать свои чувства, желания и ожидания,</a:t>
            </a:r>
            <a:br>
              <a:rPr lang="ru-RU" sz="2000" b="1" dirty="0"/>
            </a:br>
            <a:r>
              <a:rPr lang="ru-RU" sz="2000" b="1" dirty="0"/>
              <a:t>которые должны приниматься во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89" y="2133600"/>
            <a:ext cx="10060823" cy="4387516"/>
          </a:xfrm>
        </p:spPr>
        <p:txBody>
          <a:bodyPr>
            <a:normAutofit/>
          </a:bodyPr>
          <a:lstStyle/>
          <a:p>
            <a:r>
              <a:rPr lang="ru-RU" dirty="0"/>
              <a:t>•• Члены семьи должны быть в состоянии, в пределах </a:t>
            </a:r>
            <a:r>
              <a:rPr lang="ru-RU" dirty="0" smtClean="0"/>
              <a:t>собственных способностей </a:t>
            </a:r>
            <a:r>
              <a:rPr lang="ru-RU" dirty="0"/>
              <a:t>и компетенций, обеспечивать ребенку </a:t>
            </a:r>
            <a:r>
              <a:rPr lang="ru-RU" dirty="0" smtClean="0"/>
              <a:t>эмоциональную </a:t>
            </a:r>
            <a:r>
              <a:rPr lang="ru-RU" dirty="0"/>
              <a:t>поддержку и распознавать его выраженные и </a:t>
            </a:r>
            <a:r>
              <a:rPr lang="ru-RU" dirty="0" smtClean="0"/>
              <a:t>невыраженные чувства</a:t>
            </a:r>
            <a:r>
              <a:rPr lang="ru-RU" dirty="0"/>
              <a:t>, желания и ожидания.</a:t>
            </a:r>
          </a:p>
          <a:p>
            <a:r>
              <a:rPr lang="ru-RU" dirty="0"/>
              <a:t>•• Медицинский персонал должен быть обучен, в соответствии со </a:t>
            </a:r>
            <a:r>
              <a:rPr lang="ru-RU" dirty="0" smtClean="0"/>
              <a:t>своей </a:t>
            </a:r>
            <a:r>
              <a:rPr lang="ru-RU" dirty="0"/>
              <a:t>профессиональной ролью, распознавать, принимать во </a:t>
            </a:r>
            <a:r>
              <a:rPr lang="ru-RU" dirty="0" smtClean="0"/>
              <a:t>внимание </a:t>
            </a:r>
            <a:r>
              <a:rPr lang="ru-RU" dirty="0"/>
              <a:t>и поддерживать чувства и эмоции ребенка.</a:t>
            </a:r>
          </a:p>
          <a:p>
            <a:r>
              <a:rPr lang="ru-RU" dirty="0"/>
              <a:t>•• Близкие семье люди должны помогать морально поддерживать </a:t>
            </a:r>
            <a:r>
              <a:rPr lang="ru-RU" dirty="0" smtClean="0"/>
              <a:t>ребенка </a:t>
            </a:r>
            <a:r>
              <a:rPr lang="ru-RU" dirty="0"/>
              <a:t>и оберегать его ранимость.</a:t>
            </a:r>
          </a:p>
          <a:p>
            <a:r>
              <a:rPr lang="ru-RU" dirty="0"/>
              <a:t>•• Необходимо помогать ребенку в повседневной жизни с </a:t>
            </a:r>
            <a:r>
              <a:rPr lang="ru-RU" dirty="0" smtClean="0"/>
              <a:t>реализацией </a:t>
            </a:r>
            <a:r>
              <a:rPr lang="ru-RU" dirty="0"/>
              <a:t>его планов и ожиданий и поощрять выражение его </a:t>
            </a:r>
            <a:r>
              <a:rPr lang="ru-RU" dirty="0" smtClean="0"/>
              <a:t>собственных интересов </a:t>
            </a:r>
            <a:r>
              <a:rPr lang="ru-RU" dirty="0"/>
              <a:t>и эмоций через искусство, музыку, игру и т. д.</a:t>
            </a:r>
          </a:p>
        </p:txBody>
      </p:sp>
    </p:spTree>
    <p:extLst>
      <p:ext uri="{BB962C8B-B14F-4D97-AF65-F5344CB8AC3E}">
        <p14:creationId xmlns:p14="http://schemas.microsoft.com/office/powerpoint/2010/main" val="39018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632" y="154877"/>
            <a:ext cx="9976601" cy="1697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6.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пользоваться уважением к своим культурным,</a:t>
            </a:r>
            <a:br>
              <a:rPr lang="ru-RU" sz="2000" b="1" dirty="0"/>
            </a:br>
            <a:r>
              <a:rPr lang="ru-RU" sz="2000" b="1" dirty="0"/>
              <a:t>духовным и религиозным убеждениям,</a:t>
            </a:r>
            <a:br>
              <a:rPr lang="ru-RU" sz="2000" b="1" dirty="0"/>
            </a:br>
            <a:r>
              <a:rPr lang="ru-RU" sz="2000" b="1" dirty="0"/>
              <a:t>а также получать духовную помощь</a:t>
            </a:r>
            <a:br>
              <a:rPr lang="ru-RU" sz="2000" b="1" dirty="0"/>
            </a:br>
            <a:r>
              <a:rPr lang="ru-RU" sz="2000" b="1" dirty="0"/>
              <a:t>и поддержку в соответствии со своими</a:t>
            </a:r>
            <a:br>
              <a:rPr lang="ru-RU" sz="2000" b="1" dirty="0"/>
            </a:br>
            <a:r>
              <a:rPr lang="ru-RU" sz="2000" b="1" dirty="0"/>
              <a:t>пожеланиями и выбором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463" y="1961146"/>
            <a:ext cx="10720137" cy="4896853"/>
          </a:xfrm>
        </p:spPr>
        <p:txBody>
          <a:bodyPr>
            <a:normAutofit/>
          </a:bodyPr>
          <a:lstStyle/>
          <a:p>
            <a:r>
              <a:rPr lang="ru-RU" dirty="0"/>
              <a:t>•• Учитывать интересы ребенка любого возраста и при любых </a:t>
            </a:r>
            <a:r>
              <a:rPr lang="ru-RU" dirty="0" smtClean="0"/>
              <a:t>обстоятельствах</a:t>
            </a:r>
            <a:r>
              <a:rPr lang="ru-RU" dirty="0"/>
              <a:t>, уважая и поддерживая культурные, духовные, </a:t>
            </a:r>
            <a:r>
              <a:rPr lang="ru-RU" dirty="0" smtClean="0"/>
              <a:t>религиозные </a:t>
            </a:r>
            <a:r>
              <a:rPr lang="ru-RU" dirty="0"/>
              <a:t>и семейные ценности, составляющие основу </a:t>
            </a:r>
            <a:r>
              <a:rPr lang="ru-RU" dirty="0" smtClean="0"/>
              <a:t>личностной идентичности</a:t>
            </a:r>
            <a:r>
              <a:rPr lang="ru-RU" dirty="0"/>
              <a:t>.</a:t>
            </a:r>
          </a:p>
          <a:p>
            <a:r>
              <a:rPr lang="ru-RU" dirty="0"/>
              <a:t>•• Позволять ребенку и его семье выражать свои эмоции и </a:t>
            </a:r>
            <a:r>
              <a:rPr lang="ru-RU" dirty="0" smtClean="0"/>
              <a:t>страдания в </a:t>
            </a:r>
            <a:r>
              <a:rPr lang="ru-RU" dirty="0"/>
              <a:t>соответствии с их культурой и религией.</a:t>
            </a:r>
          </a:p>
          <a:p>
            <a:r>
              <a:rPr lang="ru-RU" dirty="0"/>
              <a:t>•• Использовать привлеченных посредников, чтобы ребенок и </a:t>
            </a:r>
            <a:r>
              <a:rPr lang="ru-RU" dirty="0" smtClean="0"/>
              <a:t>семья любой </a:t>
            </a:r>
            <a:r>
              <a:rPr lang="ru-RU" dirty="0"/>
              <a:t>этнической и языковой группы могли правильно </a:t>
            </a:r>
            <a:r>
              <a:rPr lang="ru-RU" dirty="0" smtClean="0"/>
              <a:t>выразить свои </a:t>
            </a:r>
            <a:r>
              <a:rPr lang="ru-RU" dirty="0"/>
              <a:t>потребности.</a:t>
            </a:r>
          </a:p>
          <a:p>
            <a:r>
              <a:rPr lang="ru-RU" dirty="0"/>
              <a:t>•• Выявлять и поддерживать духовные потребности ребенка и </a:t>
            </a:r>
            <a:r>
              <a:rPr lang="ru-RU" dirty="0" smtClean="0"/>
              <a:t>семьи в </a:t>
            </a:r>
            <a:r>
              <a:rPr lang="ru-RU" dirty="0"/>
              <a:t>соответствии с их культурными моделями и </a:t>
            </a:r>
            <a:r>
              <a:rPr lang="ru-RU" dirty="0" smtClean="0"/>
              <a:t>этническими традициями</a:t>
            </a:r>
            <a:r>
              <a:rPr lang="ru-RU" dirty="0"/>
              <a:t>.</a:t>
            </a:r>
          </a:p>
          <a:p>
            <a:r>
              <a:rPr lang="ru-RU" dirty="0"/>
              <a:t>•• Создавать условия/пространство, в которых ребенок и семья </a:t>
            </a:r>
            <a:r>
              <a:rPr lang="ru-RU" dirty="0" smtClean="0"/>
              <a:t>могут </a:t>
            </a:r>
            <a:r>
              <a:rPr lang="ru-RU" dirty="0"/>
              <a:t>жить и осуществлять свои ритуалы, связанные со </a:t>
            </a:r>
            <a:r>
              <a:rPr lang="ru-RU" dirty="0" smtClean="0"/>
              <a:t>смертью и </a:t>
            </a:r>
            <a:r>
              <a:rPr lang="ru-RU" dirty="0"/>
              <a:t>трауром, в соответствии с собственной культурой и </a:t>
            </a:r>
            <a:r>
              <a:rPr lang="ru-RU" dirty="0" smtClean="0"/>
              <a:t>духовной ориентированностью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Динамика смертности </a:t>
            </a:r>
            <a:r>
              <a:rPr lang="ru-RU" sz="3200" b="1" dirty="0" smtClean="0"/>
              <a:t>от злокачественных новообразований </a:t>
            </a:r>
            <a:r>
              <a:rPr lang="ru-RU" sz="3200" b="1" dirty="0"/>
              <a:t>у детей 0-14 лет в </a:t>
            </a:r>
            <a:r>
              <a:rPr lang="ru-RU" sz="3200" b="1" dirty="0" smtClean="0"/>
              <a:t>РБ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0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7.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поддерживать социальные и родственные</a:t>
            </a:r>
            <a:br>
              <a:rPr lang="ru-RU" sz="2000" b="1" dirty="0"/>
            </a:br>
            <a:r>
              <a:rPr lang="ru-RU" sz="2000" b="1" dirty="0"/>
              <a:t>связи, соответствующие его возрасту,</a:t>
            </a:r>
            <a:br>
              <a:rPr lang="ru-RU" sz="2000" b="1" dirty="0"/>
            </a:br>
            <a:r>
              <a:rPr lang="ru-RU" sz="2000" b="1" dirty="0"/>
              <a:t>состоянию и ожиданиям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979" y="2145630"/>
            <a:ext cx="10323095" cy="4363453"/>
          </a:xfrm>
        </p:spPr>
        <p:txBody>
          <a:bodyPr>
            <a:normAutofit/>
          </a:bodyPr>
          <a:lstStyle/>
          <a:p>
            <a:r>
              <a:rPr lang="ru-RU" dirty="0"/>
              <a:t>•• Поощрять и усиливать взаимодействие ребенка с </a:t>
            </a:r>
            <a:r>
              <a:rPr lang="ru-RU" dirty="0" smtClean="0"/>
              <a:t>окружением за </a:t>
            </a:r>
            <a:r>
              <a:rPr lang="ru-RU" dirty="0"/>
              <a:t>счет соответствующего планирования и организации.</a:t>
            </a:r>
          </a:p>
          <a:p>
            <a:r>
              <a:rPr lang="ru-RU" dirty="0"/>
              <a:t>•• Упрощать и поддерживать связи ребенка через реабилитацию, </a:t>
            </a:r>
            <a:r>
              <a:rPr lang="ru-RU" dirty="0" smtClean="0"/>
              <a:t>поддержку </a:t>
            </a:r>
            <a:r>
              <a:rPr lang="ru-RU" dirty="0"/>
              <a:t>и развитие его моторики, сенсорных, когнитивных, </a:t>
            </a:r>
            <a:r>
              <a:rPr lang="ru-RU" dirty="0" smtClean="0"/>
              <a:t>коммуникативных </a:t>
            </a:r>
            <a:r>
              <a:rPr lang="ru-RU" dirty="0"/>
              <a:t>и социальных навыков.</a:t>
            </a:r>
          </a:p>
          <a:p>
            <a:r>
              <a:rPr lang="ru-RU" dirty="0"/>
              <a:t>•• Обеспечивать ребенка соответствующими </a:t>
            </a:r>
            <a:r>
              <a:rPr lang="ru-RU" dirty="0" smtClean="0"/>
              <a:t>рекреационными приспособлениями</a:t>
            </a:r>
            <a:r>
              <a:rPr lang="ru-RU" dirty="0"/>
              <a:t>, оборудованием, создавать возможности для </a:t>
            </a:r>
            <a:r>
              <a:rPr lang="ru-RU" dirty="0" smtClean="0"/>
              <a:t>игры и социального </a:t>
            </a:r>
            <a:r>
              <a:rPr lang="ru-RU" dirty="0"/>
              <a:t>взаимодействия.</a:t>
            </a:r>
          </a:p>
          <a:p>
            <a:r>
              <a:rPr lang="ru-RU" dirty="0"/>
              <a:t>•• Предоставлять ребенку возможность продолжать </a:t>
            </a:r>
            <a:r>
              <a:rPr lang="ru-RU" dirty="0" smtClean="0"/>
              <a:t>образовательный процесс </a:t>
            </a:r>
            <a:r>
              <a:rPr lang="ru-RU" dirty="0"/>
              <a:t>как при посещении школы, так и при участии в иных </a:t>
            </a:r>
            <a:r>
              <a:rPr lang="ru-RU" dirty="0" smtClean="0"/>
              <a:t>образовательных </a:t>
            </a:r>
            <a:r>
              <a:rPr lang="ru-RU" dirty="0"/>
              <a:t>и культурных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3451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79" y="130814"/>
            <a:ext cx="9735970" cy="18784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8.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находиться в окружении членов семьи</a:t>
            </a:r>
            <a:br>
              <a:rPr lang="ru-RU" sz="2000" b="1" dirty="0"/>
            </a:br>
            <a:r>
              <a:rPr lang="ru-RU" sz="2000" b="1" dirty="0"/>
              <a:t>и любящих людей, организующих</a:t>
            </a:r>
            <a:br>
              <a:rPr lang="ru-RU" sz="2000" b="1" dirty="0"/>
            </a:br>
            <a:r>
              <a:rPr lang="ru-RU" sz="2000" b="1" dirty="0"/>
              <a:t>и обеспечивающих ему помощь, а также</a:t>
            </a:r>
            <a:br>
              <a:rPr lang="ru-RU" sz="2000" b="1" dirty="0"/>
            </a:br>
            <a:r>
              <a:rPr lang="ru-RU" sz="2000" b="1" dirty="0"/>
              <a:t>оказывающих эмоциональную и финансовую</a:t>
            </a:r>
            <a:br>
              <a:rPr lang="ru-RU" sz="2000" b="1" dirty="0"/>
            </a:br>
            <a:r>
              <a:rPr lang="ru-RU" sz="2000" b="1" dirty="0"/>
              <a:t>поддержку в связи с положением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095" y="2169694"/>
            <a:ext cx="10720137" cy="4592054"/>
          </a:xfrm>
        </p:spPr>
        <p:txBody>
          <a:bodyPr>
            <a:normAutofit/>
          </a:bodyPr>
          <a:lstStyle/>
          <a:p>
            <a:r>
              <a:rPr lang="ru-RU" dirty="0"/>
              <a:t>•• Откликнуться на потребность ребенка в присутствии членов </a:t>
            </a:r>
            <a:r>
              <a:rPr lang="ru-RU" dirty="0" smtClean="0"/>
              <a:t>семьи и </a:t>
            </a:r>
            <a:r>
              <a:rPr lang="ru-RU" dirty="0"/>
              <a:t>близких в соответствии с пожеланиями маленького пациента.</a:t>
            </a:r>
          </a:p>
          <a:p>
            <a:r>
              <a:rPr lang="ru-RU" dirty="0"/>
              <a:t>•• Стабильно предоставлять семье своевременную подробную </a:t>
            </a:r>
            <a:r>
              <a:rPr lang="ru-RU" dirty="0" smtClean="0"/>
              <a:t>информацию </a:t>
            </a:r>
            <a:r>
              <a:rPr lang="ru-RU" dirty="0"/>
              <a:t>о прогнозе заболевания и текущей клинической ситуации.</a:t>
            </a:r>
          </a:p>
          <a:p>
            <a:r>
              <a:rPr lang="ru-RU" dirty="0"/>
              <a:t>•• Выслушивать и просвещать родителей, помогать им ухаживать </a:t>
            </a:r>
            <a:r>
              <a:rPr lang="ru-RU" dirty="0" smtClean="0"/>
              <a:t>за ребенком </a:t>
            </a:r>
            <a:r>
              <a:rPr lang="ru-RU" dirty="0"/>
              <a:t>и выполнять свои родительские функции.</a:t>
            </a:r>
          </a:p>
          <a:p>
            <a:r>
              <a:rPr lang="ru-RU" dirty="0"/>
              <a:t>•• Оказывать всем членам семьи, включая братьев и сестер, </a:t>
            </a:r>
            <a:r>
              <a:rPr lang="ru-RU" dirty="0" smtClean="0"/>
              <a:t>необходимую </a:t>
            </a:r>
            <a:r>
              <a:rPr lang="ru-RU" dirty="0"/>
              <a:t>психологическую, эмоциональную и духовную поддержку </a:t>
            </a:r>
            <a:r>
              <a:rPr lang="ru-RU" dirty="0" smtClean="0"/>
              <a:t>на протяжении </a:t>
            </a:r>
            <a:r>
              <a:rPr lang="ru-RU" dirty="0"/>
              <a:t>всего периода заболевания, в момент смерти </a:t>
            </a:r>
            <a:r>
              <a:rPr lang="ru-RU" dirty="0" smtClean="0"/>
              <a:t>ребенка и </a:t>
            </a:r>
            <a:r>
              <a:rPr lang="ru-RU" dirty="0"/>
              <a:t>в периоде переживания утраты родными и близкими.</a:t>
            </a:r>
          </a:p>
          <a:p>
            <a:r>
              <a:rPr lang="ru-RU" dirty="0"/>
              <a:t>•• Помочь членам семьи справиться с любыми финансовыми, </a:t>
            </a:r>
            <a:r>
              <a:rPr lang="ru-RU" dirty="0" smtClean="0"/>
              <a:t>социальными </a:t>
            </a:r>
            <a:r>
              <a:rPr lang="ru-RU" dirty="0"/>
              <a:t>и связанными с трудоустройством проблемами, в том </a:t>
            </a:r>
            <a:r>
              <a:rPr lang="ru-RU" dirty="0" smtClean="0"/>
              <a:t>числе </a:t>
            </a:r>
            <a:r>
              <a:rPr lang="ru-RU" dirty="0"/>
              <a:t>предоставить доступ к юридической помощи, привлекая к </a:t>
            </a:r>
            <a:r>
              <a:rPr lang="ru-RU" dirty="0" smtClean="0"/>
              <a:t>работе</a:t>
            </a:r>
            <a:r>
              <a:rPr lang="ru-RU" dirty="0"/>
              <a:t>, в числе прочих, объединения волонтеров и </a:t>
            </a:r>
            <a:r>
              <a:rPr lang="ru-RU" dirty="0" smtClean="0"/>
              <a:t>благотворительные организации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9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863" y="240632"/>
            <a:ext cx="9651749" cy="16643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9.Каждый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получать помощь в обстановке, соответствующей</a:t>
            </a:r>
            <a:br>
              <a:rPr lang="ru-RU" sz="2000" b="1" dirty="0"/>
            </a:br>
            <a:r>
              <a:rPr lang="ru-RU" sz="2000" b="1" dirty="0"/>
              <a:t>его возрасту, потребностям и желаниям,</a:t>
            </a:r>
            <a:br>
              <a:rPr lang="ru-RU" sz="2000" b="1" dirty="0"/>
            </a:br>
            <a:r>
              <a:rPr lang="ru-RU" sz="2000" b="1" dirty="0"/>
              <a:t>а также позволяющей членам семьи быть</a:t>
            </a:r>
            <a:br>
              <a:rPr lang="ru-RU" sz="2000" b="1" dirty="0"/>
            </a:br>
            <a:r>
              <a:rPr lang="ru-RU" sz="2000" b="1" dirty="0"/>
              <a:t>вовлеченными и находиться рядом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253" y="2021305"/>
            <a:ext cx="10443410" cy="3946358"/>
          </a:xfrm>
        </p:spPr>
        <p:txBody>
          <a:bodyPr>
            <a:normAutofit/>
          </a:bodyPr>
          <a:lstStyle/>
          <a:p>
            <a:r>
              <a:rPr lang="ru-RU" dirty="0"/>
              <a:t>•• Предоставить ребенку и членам семьи возможность выбрать </a:t>
            </a:r>
            <a:r>
              <a:rPr lang="ru-RU" dirty="0" smtClean="0"/>
              <a:t>место оказания </a:t>
            </a:r>
            <a:r>
              <a:rPr lang="ru-RU" dirty="0"/>
              <a:t>помощи в конце жизни.</a:t>
            </a:r>
          </a:p>
          <a:p>
            <a:r>
              <a:rPr lang="ru-RU" dirty="0"/>
              <a:t>•• Обеспечить равноценно высокое качество ухода и поддержки </a:t>
            </a:r>
            <a:r>
              <a:rPr lang="ru-RU" dirty="0" smtClean="0"/>
              <a:t>независимо </a:t>
            </a:r>
            <a:r>
              <a:rPr lang="ru-RU" dirty="0"/>
              <a:t>от их места, предлагая гибкую схему вмешательств, </a:t>
            </a:r>
            <a:r>
              <a:rPr lang="ru-RU" dirty="0" smtClean="0"/>
              <a:t>адаптированную </a:t>
            </a:r>
            <a:r>
              <a:rPr lang="ru-RU" dirty="0"/>
              <a:t>к различным обстоятельствам.</a:t>
            </a:r>
          </a:p>
          <a:p>
            <a:r>
              <a:rPr lang="ru-RU" dirty="0"/>
              <a:t>•• В случаях, когда это возможно, предлагать помощь в конце </a:t>
            </a:r>
            <a:r>
              <a:rPr lang="ru-RU" dirty="0" smtClean="0"/>
              <a:t>жизни </a:t>
            </a:r>
            <a:r>
              <a:rPr lang="ru-RU" dirty="0"/>
              <a:t>и </a:t>
            </a:r>
            <a:r>
              <a:rPr lang="ru-RU" dirty="0" smtClean="0"/>
              <a:t>содействовать </a:t>
            </a:r>
            <a:r>
              <a:rPr lang="ru-RU" dirty="0"/>
              <a:t>ей в домашних семейных условиях, при </a:t>
            </a:r>
            <a:r>
              <a:rPr lang="ru-RU" dirty="0" smtClean="0"/>
              <a:t>соответствующей поддержке</a:t>
            </a:r>
            <a:r>
              <a:rPr lang="ru-RU" dirty="0"/>
              <a:t>, позволяющей справиться с </a:t>
            </a:r>
            <a:r>
              <a:rPr lang="ru-RU" dirty="0" smtClean="0"/>
              <a:t>болезнью и </a:t>
            </a:r>
            <a:r>
              <a:rPr lang="ru-RU" dirty="0"/>
              <a:t>смертью ребенка.</a:t>
            </a:r>
          </a:p>
          <a:p>
            <a:r>
              <a:rPr lang="ru-RU" dirty="0"/>
              <a:t>•• Если оказание ухода на дому невозможно, то следует </a:t>
            </a:r>
            <a:r>
              <a:rPr lang="ru-RU" dirty="0" smtClean="0"/>
              <a:t>обеспечить оказание </a:t>
            </a:r>
            <a:r>
              <a:rPr lang="ru-RU" dirty="0"/>
              <a:t>помощи в обстановке, соответствующей возрасту </a:t>
            </a:r>
            <a:r>
              <a:rPr lang="ru-RU" dirty="0" smtClean="0"/>
              <a:t>ребенка </a:t>
            </a:r>
            <a:r>
              <a:rPr lang="ru-RU" dirty="0"/>
              <a:t>и допускающей постоянное присутствие членов семьи и </a:t>
            </a:r>
            <a:r>
              <a:rPr lang="ru-RU" dirty="0" smtClean="0"/>
              <a:t>близких пациента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5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128" y="94721"/>
            <a:ext cx="10133012" cy="21672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10.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иметь доступ к специализированным</a:t>
            </a:r>
            <a:br>
              <a:rPr lang="ru-RU" sz="2000" b="1" dirty="0"/>
            </a:br>
            <a:r>
              <a:rPr lang="ru-RU" sz="2000" b="1" dirty="0"/>
              <a:t>службам детской паллиативной помощи,</a:t>
            </a:r>
            <a:br>
              <a:rPr lang="ru-RU" sz="2000" b="1" dirty="0"/>
            </a:br>
            <a:r>
              <a:rPr lang="ru-RU" sz="2000" b="1" dirty="0"/>
              <a:t>которые соблюдают интересы ребенка и не</a:t>
            </a:r>
            <a:br>
              <a:rPr lang="ru-RU" sz="2000" b="1" dirty="0"/>
            </a:br>
            <a:r>
              <a:rPr lang="ru-RU" sz="2000" b="1" dirty="0"/>
              <a:t>допускают бесперспективных или избыточно</a:t>
            </a:r>
            <a:br>
              <a:rPr lang="ru-RU" sz="2000" b="1" dirty="0"/>
            </a:br>
            <a:r>
              <a:rPr lang="ru-RU" sz="2000" b="1" dirty="0"/>
              <a:t>обременительных вмешательств, а также</a:t>
            </a:r>
            <a:br>
              <a:rPr lang="ru-RU" sz="2000" b="1" dirty="0"/>
            </a:br>
            <a:r>
              <a:rPr lang="ru-RU" sz="2000" b="1" dirty="0"/>
              <a:t>терапевтической заброшенности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579" y="2398294"/>
            <a:ext cx="10154653" cy="4291263"/>
          </a:xfrm>
        </p:spPr>
        <p:txBody>
          <a:bodyPr>
            <a:normAutofit/>
          </a:bodyPr>
          <a:lstStyle/>
          <a:p>
            <a:r>
              <a:rPr lang="ru-RU" dirty="0"/>
              <a:t>•• Обеспечить доступ к паллиативной помощи, оказываемой </a:t>
            </a:r>
            <a:r>
              <a:rPr lang="ru-RU" dirty="0" smtClean="0"/>
              <a:t>опытными </a:t>
            </a:r>
            <a:r>
              <a:rPr lang="ru-RU" dirty="0"/>
              <a:t>специалистами и ориентированной на потребности детей, </a:t>
            </a:r>
            <a:r>
              <a:rPr lang="ru-RU" dirty="0" smtClean="0"/>
              <a:t>обеспечивающей </a:t>
            </a:r>
            <a:r>
              <a:rPr lang="ru-RU" dirty="0"/>
              <a:t>продолжение поддержки со стороны </a:t>
            </a:r>
            <a:r>
              <a:rPr lang="ru-RU" dirty="0" smtClean="0"/>
              <a:t>учреждений здравоохранения</a:t>
            </a:r>
            <a:r>
              <a:rPr lang="ru-RU" dirty="0"/>
              <a:t>, даже если при имеющемся заболевании </a:t>
            </a:r>
            <a:r>
              <a:rPr lang="ru-RU" dirty="0" smtClean="0"/>
              <a:t>выздоровление </a:t>
            </a:r>
            <a:r>
              <a:rPr lang="ru-RU" dirty="0"/>
              <a:t>уже невозможно.</a:t>
            </a:r>
          </a:p>
          <a:p>
            <a:r>
              <a:rPr lang="ru-RU" dirty="0"/>
              <a:t>•• Позаботиться, чтобы медицинские манипуляции проводились </a:t>
            </a:r>
            <a:r>
              <a:rPr lang="ru-RU" dirty="0" smtClean="0"/>
              <a:t>только </a:t>
            </a:r>
            <a:r>
              <a:rPr lang="ru-RU" dirty="0"/>
              <a:t>в том случае, когда их преимущества для ребенка очевидным </a:t>
            </a:r>
            <a:r>
              <a:rPr lang="ru-RU" dirty="0" smtClean="0"/>
              <a:t>образом </a:t>
            </a:r>
            <a:r>
              <a:rPr lang="ru-RU" dirty="0"/>
              <a:t>превышают риск неблагоприятных последствий.</a:t>
            </a:r>
          </a:p>
          <a:p>
            <a:r>
              <a:rPr lang="ru-RU" dirty="0"/>
              <a:t>•• Обеспечить непрерывность и высокое качество помощи, </a:t>
            </a:r>
            <a:r>
              <a:rPr lang="ru-RU" dirty="0" smtClean="0"/>
              <a:t>оказываемой </a:t>
            </a:r>
            <a:r>
              <a:rPr lang="ru-RU" dirty="0"/>
              <a:t>в разных условиях (на дому, в хосписе, в стационаре).</a:t>
            </a:r>
          </a:p>
          <a:p>
            <a:r>
              <a:rPr lang="ru-RU" dirty="0"/>
              <a:t>•• Избегать неоправданных инвазивных или излишне </a:t>
            </a:r>
            <a:r>
              <a:rPr lang="ru-RU" dirty="0" smtClean="0"/>
              <a:t>утомительных видов </a:t>
            </a:r>
            <a:r>
              <a:rPr lang="ru-RU" dirty="0"/>
              <a:t>лечения, отрицательно влияющих на качество жизни </a:t>
            </a:r>
            <a:r>
              <a:rPr lang="ru-RU" dirty="0" smtClean="0"/>
              <a:t>ребенка </a:t>
            </a:r>
            <a:r>
              <a:rPr lang="ru-RU" dirty="0"/>
              <a:t>и (или) ведущих к ненужному продолжению страданий </a:t>
            </a:r>
            <a:r>
              <a:rPr lang="ru-RU" dirty="0" smtClean="0"/>
              <a:t>ребенка и </a:t>
            </a:r>
            <a:r>
              <a:rPr lang="ru-RU" dirty="0"/>
              <a:t>затягиванию процесса умирания.</a:t>
            </a:r>
          </a:p>
        </p:txBody>
      </p:sp>
    </p:spTree>
    <p:extLst>
      <p:ext uri="{BB962C8B-B14F-4D97-AF65-F5344CB8AC3E}">
        <p14:creationId xmlns:p14="http://schemas.microsoft.com/office/powerpoint/2010/main" val="2541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Услуги </a:t>
            </a:r>
            <a:r>
              <a:rPr lang="ru-RU" b="1" dirty="0"/>
              <a:t>учреждений паллиативной помощи можно разделить на четыре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58978"/>
            <a:ext cx="8915400" cy="2526633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Медицинская помощь;</a:t>
            </a:r>
          </a:p>
          <a:p>
            <a:pPr lvl="0"/>
            <a:r>
              <a:rPr lang="ru-RU" sz="2400" dirty="0"/>
              <a:t>Социальная помощь;</a:t>
            </a:r>
          </a:p>
          <a:p>
            <a:pPr lvl="0"/>
            <a:r>
              <a:rPr lang="ru-RU" sz="2400" dirty="0"/>
              <a:t>Психологическая помощь;</a:t>
            </a:r>
          </a:p>
          <a:p>
            <a:pPr lvl="0"/>
            <a:r>
              <a:rPr lang="ru-RU" sz="2400" dirty="0"/>
              <a:t>Духовная помощь.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37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37" y="132348"/>
            <a:ext cx="10182215" cy="1046747"/>
          </a:xfrm>
        </p:spPr>
        <p:txBody>
          <a:bodyPr>
            <a:normAutofit/>
          </a:bodyPr>
          <a:lstStyle/>
          <a:p>
            <a:r>
              <a:rPr lang="en-US" sz="2000" dirty="0"/>
              <a:t>Levine D. et al.,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Journal of supportive oncology,</a:t>
            </a:r>
            <a:r>
              <a:rPr lang="ru-RU" sz="2000" dirty="0"/>
              <a:t> 2013</a:t>
            </a:r>
            <a:r>
              <a:rPr lang="en-US" sz="2000" dirty="0"/>
              <a:t>, v. 11, </a:t>
            </a:r>
            <a:r>
              <a:rPr lang="ru-RU" sz="2000" dirty="0"/>
              <a:t>№3</a:t>
            </a:r>
            <a:r>
              <a:rPr lang="en-US" sz="2000" dirty="0"/>
              <a:t>, p.114-125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9" y="1179095"/>
            <a:ext cx="10118558" cy="5257904"/>
          </a:xfrm>
        </p:spPr>
      </p:pic>
    </p:spTree>
    <p:extLst>
      <p:ext uri="{BB962C8B-B14F-4D97-AF65-F5344CB8AC3E}">
        <p14:creationId xmlns:p14="http://schemas.microsoft.com/office/powerpoint/2010/main" val="74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735" y="395510"/>
            <a:ext cx="8911687" cy="1084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Интеграция </a:t>
            </a:r>
            <a:r>
              <a:rPr lang="ru-RU" dirty="0" err="1" smtClean="0"/>
              <a:t>куративного</a:t>
            </a:r>
            <a:r>
              <a:rPr lang="ru-RU" dirty="0" smtClean="0"/>
              <a:t> и паллиативного подходов к ведению пациента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330"/>
          <a:stretch/>
        </p:blipFill>
        <p:spPr bwMode="auto">
          <a:xfrm>
            <a:off x="1489510" y="2211355"/>
            <a:ext cx="8623820" cy="443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59" y="624110"/>
            <a:ext cx="10072854" cy="81967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Заключение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11" y="2117559"/>
            <a:ext cx="9938084" cy="3874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Адекватная помощь ребенку в конце </a:t>
            </a:r>
            <a:r>
              <a:rPr lang="ru-RU" sz="2800" b="1" dirty="0" smtClean="0"/>
              <a:t>жизни — </a:t>
            </a:r>
            <a:r>
              <a:rPr lang="ru-RU" sz="2800" b="1" dirty="0"/>
              <a:t>это </a:t>
            </a:r>
            <a:r>
              <a:rPr lang="ru-RU" sz="2800" b="1" dirty="0" smtClean="0"/>
              <a:t>сложный баланс между терапевтической </a:t>
            </a:r>
            <a:r>
              <a:rPr lang="ru-RU" sz="2800" b="1" dirty="0"/>
              <a:t>заброшенностью и </a:t>
            </a:r>
            <a:r>
              <a:rPr lang="ru-RU" sz="2800" b="1" dirty="0" smtClean="0"/>
              <a:t>чрезмерным </a:t>
            </a:r>
            <a:r>
              <a:rPr lang="ru-RU" sz="2800" b="1" dirty="0"/>
              <a:t>усердием. Специализированная паллиативная помощь</a:t>
            </a:r>
            <a:br>
              <a:rPr lang="ru-RU" sz="2800" b="1" dirty="0"/>
            </a:br>
            <a:r>
              <a:rPr lang="ru-RU" sz="2800" b="1" dirty="0"/>
              <a:t>детям может стать подходящим решением этой проблемы.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2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456" y="371447"/>
            <a:ext cx="9579559" cy="1048279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79" y="1504380"/>
            <a:ext cx="8260914" cy="5510030"/>
          </a:xfrm>
        </p:spPr>
      </p:pic>
    </p:spTree>
    <p:extLst>
      <p:ext uri="{BB962C8B-B14F-4D97-AF65-F5344CB8AC3E}">
        <p14:creationId xmlns:p14="http://schemas.microsoft.com/office/powerpoint/2010/main" val="38867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768" y="2029518"/>
            <a:ext cx="10515600" cy="3204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УСПЕХИ РАДИКАЛЬНОЙ ТЕРАПИИ ГЕМАТОЛОГИЧЕСКИХ И ОНКОЛОГИЧЕСКИХ ЗАБОЛЕВАНИЙ У ДЕТЕЙ ПОВЫСИЛИ ПОКАЗАТЕЛИ ОБЩЕЙ ВЫЖИВАЕМОСТИ, ОДНАКО В ТО ЖЕ ВРЕМЯ УВЕЛИЧИЛИ ЧИСЛЕННОСТЬ ДЕТЕЙ С ТЯЖЕЛЫМИ И ПОТЕНЦИАЛЬНО ЖИЗНЕУГРОЖАЮЩИМИ ВИДАМИ ПАТОЛОГИИ, ТРЕБУЮЩИМИ ПАЛЛИАТИВНОЙ ПОМОЩИ.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669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1403</TotalTime>
  <Words>5636</Words>
  <Application>Microsoft Office PowerPoint</Application>
  <PresentationFormat>Произвольный</PresentationFormat>
  <Paragraphs>735</Paragraphs>
  <Slides>88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89" baseType="lpstr">
      <vt:lpstr>Легкий дым</vt:lpstr>
      <vt:lpstr>ОНКОПЕДИАТРИЧЕСКАЯ ПАЛЛИАТИВНАЯ ПОМОЩЬ</vt:lpstr>
      <vt:lpstr>ЗАБОЛЕВАЕМОСТЬ ЗЛОКАЧЕСТВЕННЫМИ НОВООБРАЗОВАНИЯМИ В РБ </vt:lpstr>
      <vt:lpstr>Динамика заболеваемости злокачественными новообразованиями у детей 0-14 лет за период 2010-2015 годы </vt:lpstr>
      <vt:lpstr>Распространенность злокачественных новообразований в детской популяции, РБ</vt:lpstr>
      <vt:lpstr>Динамика распространенности злокачественными новообразованиями у детей 0-14 лет в 2010-2015 годы </vt:lpstr>
      <vt:lpstr>Структура заболеваемости ЗНО у детей 0-14 лет в Республике Башкортостан в 2015 году </vt:lpstr>
      <vt:lpstr>Распределение больных в возрасте 0-14 лет по стадиям опухолевого процесса (2015 год) </vt:lpstr>
      <vt:lpstr>Динамика смертности от злокачественных новообразований у детей 0-14 лет в РБ </vt:lpstr>
      <vt:lpstr>Презентация PowerPoint</vt:lpstr>
      <vt:lpstr>Паллиативная помощь детям</vt:lpstr>
      <vt:lpstr>Паллиативная помощь детям</vt:lpstr>
      <vt:lpstr>Потребность в ПП у детей с ЗНО  в конце жизни в РФ</vt:lpstr>
      <vt:lpstr>Структура заболевания детей, нуждающихся в паллиативной помощи, РФ. </vt:lpstr>
      <vt:lpstr>Распределение ЗНО по нозологическим формам у детей в РБ получающих паллиативную помощь. </vt:lpstr>
      <vt:lpstr>Принципы паллиативной помощи детям</vt:lpstr>
      <vt:lpstr>Ключевые понятия, используемые при выборе показаний к паллиативной помощи детям </vt:lpstr>
      <vt:lpstr>Основные группы пациентов, подлежащих паллиативной помощи (EAPP, 2009)</vt:lpstr>
      <vt:lpstr>АБСОЛЮТНЫЕ КРИТЕРИИ ДЛЯ НАЧАЛА ОНКОПЕДИАТРИЧЕСКОЙ ПАЛЛИАТИВНОЙ ПОМОЩИ</vt:lpstr>
      <vt:lpstr>ДИФФУЗНАЯ ГЛИОМА СТВОЛА ГОЛОВНОГО МОЗГА </vt:lpstr>
      <vt:lpstr>Нейробластома забрюшинного пространства с метастазами в забрюшинные,, паравертебральные, медиастенальные, левые надключичные лимфоузлы</vt:lpstr>
      <vt:lpstr>ОТНОСИТЕЛЬНЫЕ КРИТЕРИИ ДЛЯ НАЧАЛА ОНКОПЕДИАТРИЧЕСКОЙ ПАЛЛИАТИВНОЙ ПОМОЩИ</vt:lpstr>
      <vt:lpstr> Остеосаркома верхней трети правой бедренной кости. Прогрессия заболевания  на фоне химиотерапии</vt:lpstr>
      <vt:lpstr>Альвеолярная рабдомиосаркома левой щеки. Поздний локальный рецидив с поражением мягких тканей левой щёчно-скуловой области и подчелюстных лимфоузлов слева. Второй системный рецидив. Прогрессия на лечении.</vt:lpstr>
      <vt:lpstr>Синовиальная саркома подмышечной области слева, второй локальный рецидив. Нейропатия левого локтевого, лучевого, срединного нервов. Прогрессия заболевания, аррозивное кровотечение из распадающейся опухоли. </vt:lpstr>
      <vt:lpstr>Саркома нижней трети правой бедренной кости с метастазами в легкие</vt:lpstr>
      <vt:lpstr>Услуги учреждений паллиативной помощи можно разделить на четыре категории</vt:lpstr>
      <vt:lpstr>Симптомы терминального периода онкологических заболеваний у детей</vt:lpstr>
      <vt:lpstr>Паллиативная помощь: контроль симптомов</vt:lpstr>
      <vt:lpstr>Паллиативная медицинская помощь детям</vt:lpstr>
      <vt:lpstr>Оказание паллиативной медицинской помощи детям</vt:lpstr>
      <vt:lpstr>Функции паллиативной медицинской помощи детям</vt:lpstr>
      <vt:lpstr>Функции паллиативной медицинской помощи детям</vt:lpstr>
      <vt:lpstr>Боль у детей со злокачественными новообразованиями</vt:lpstr>
      <vt:lpstr>Кодирование боли по МКБ 10  </vt:lpstr>
      <vt:lpstr>Определение боли  Международной ассоциации по изучению боли (IASP)</vt:lpstr>
      <vt:lpstr>Классификации боли в зависимости от различных факторов:</vt:lpstr>
      <vt:lpstr>Ноцицептивная боль </vt:lpstr>
      <vt:lpstr>Нейропатическая боль </vt:lpstr>
      <vt:lpstr>Прорывная боль </vt:lpstr>
      <vt:lpstr>Рекомендуемые шкалы оценки боли у детей</vt:lpstr>
      <vt:lpstr>Шкала оценки боли у новорожденных/детей до 1 г.  (Neonatal Infant Pain Scale, NIPS) </vt:lpstr>
      <vt:lpstr>Шкала оценки боли у новорожденных/детей до 1 года (Neonatal Infant Pain Scale, NIPS) </vt:lpstr>
      <vt:lpstr>Поведенческая шкала FLACC (face, legs, activity, cry, concealability) для детей до 3 –х лет  Минимальная оценка равна 0, максимальная — 10 баллам. Чем выше оценка, тем сильнее боль и тем хуже себя чувствует ребенок.</vt:lpstr>
      <vt:lpstr>Поведенческая шкала FLACC  (face, legs, activity, cry, consolability) для детей до 3 –х лет</vt:lpstr>
      <vt:lpstr>Шкала тактильной и визуальной оценки боли  (Touch Visual Pain, TVP scale) для детей до 3 –х лет</vt:lpstr>
      <vt:lpstr>Рейтинговая шкала Вонга-Бейкера для детей  от 3 до 7 лет </vt:lpstr>
      <vt:lpstr>Цветная шкала Эланда  для детей от 3-х до 7 лет</vt:lpstr>
      <vt:lpstr>Шкала рук (Hand Scale) для детей старше 3 лет</vt:lpstr>
      <vt:lpstr>Визуально-аналоговая шкала  для детей старше 7 лет</vt:lpstr>
      <vt:lpstr>Визуально-аналоговая шкала для детей  старше 7 лет</vt:lpstr>
      <vt:lpstr>Презентация PowerPoint</vt:lpstr>
      <vt:lpstr>АЛГОРИТМ ИСПОЛЬЗОВАНИЯ ШКАЛ ОЦЕНКИ БОЛИ И ОПРОСА</vt:lpstr>
      <vt:lpstr>Мультимодальный подход в лечении боли у детей с онкологическими заболеваниями </vt:lpstr>
      <vt:lpstr>Рекомендации ВОЗ по медикаментозному лечению персистирующей боли у детей с онкологическими  заболеваниями</vt:lpstr>
      <vt:lpstr>Введение препарата через определенные промежутки времени</vt:lpstr>
      <vt:lpstr>Рекомендуется использовать безболезненные пути введения обезболивающих:  </vt:lpstr>
      <vt:lpstr>Адаптация лечения к потребностям ребенка</vt:lpstr>
      <vt:lpstr>Согласно рекомендациям ВОЗ 2012 г., «детская» лестница состоит из 2-х ступеней </vt:lpstr>
      <vt:lpstr>НЕНАРКОТИЧЕСКИЕ АНАЛЬГЕТИКИ, ПРИМЕНЯЕМЫЕ ДЛЯ ЛЕЧЕНИЯ БОЛИ У ДЕТЙ</vt:lpstr>
      <vt:lpstr>НАЧАЛЬНЫЕ ДОЗЫ НАРКОТИЧЕСКИХ АНАЛЬГЕТИКОВ ДЛЯ ДЕТЕЙ В ВОЗРАСТЕ ОТ 1 ГОДА ДО 12 ЛЕТ</vt:lpstr>
      <vt:lpstr>Пациентом (PCA) контролируемая или  медсестрой (NCA) или родителями контролируемая анестезия</vt:lpstr>
      <vt:lpstr>В первый день стартовая доза морфина у детей не получавших НЛС</vt:lpstr>
      <vt:lpstr>Презентация PowerPoint</vt:lpstr>
      <vt:lpstr>Презентация PowerPoint</vt:lpstr>
      <vt:lpstr>Презентация PowerPoint</vt:lpstr>
      <vt:lpstr>Презентация PowerPoint</vt:lpstr>
      <vt:lpstr>Адъювантные  средства в лечении хронической персистирующей боли у детей</vt:lpstr>
      <vt:lpstr>Лечение боли (2 ступень)</vt:lpstr>
      <vt:lpstr>Презентация PowerPoint</vt:lpstr>
      <vt:lpstr>Критерии ОЦЕНКИ качества обезболивания</vt:lpstr>
      <vt:lpstr>Проблемы адекватного обезболивания у детей</vt:lpstr>
      <vt:lpstr>ХАРТИЯ ПРАВ УМИРАЮЩЕГО РЕБЕНКА (ТРИЕСТСКАЯ ХАРТИЯ)</vt:lpstr>
      <vt:lpstr>ХАРТИЯ ПРАВ УМИРАЮЩЕГО РЕБЕНКА (ТРИЕСТСКАЯ ХАРТИЯ)</vt:lpstr>
      <vt:lpstr>1. Каждый умирающий ребенок имеет право рассматриваться как личность до самого момента смерти независимо от своего возраста, местонахождения, состояния и условий оказания помощи</vt:lpstr>
      <vt:lpstr>2. Каждый умирающий ребенок имеет право получать эффективное лечение посредством квалифицированной, полноценной и непрерывной помощи при боли и других физических и психологических симптомах, причиняющих страдания</vt:lpstr>
      <vt:lpstr>3. Каждый умирающий ребенок имеет право быть выслушанным и правильно проинформированным о своей болезни с должным учетом пожеланий, возраста и способности к пониманию</vt:lpstr>
      <vt:lpstr>4. Каждый умирающий ребенок имеет право участвовать в принятии решений, связанных с собственной жизнью, болезнью и смертью, на основе своих возможностей, желаний и ценностей</vt:lpstr>
      <vt:lpstr>5. Каждый умирающий ребенок имеет право выражать свои чувства, желания и ожидания, которые должны приниматься во внимание</vt:lpstr>
      <vt:lpstr>6. Каждый умирающий ребенок имеет право пользоваться уважением к своим культурным, духовным и религиозным убеждениям, а также получать духовную помощь и поддержку в соответствии со своими пожеланиями и выбором</vt:lpstr>
      <vt:lpstr>7. Каждый умирающий ребенок имеет право поддерживать социальные и родственные связи, соответствующие его возрасту, состоянию и ожиданиям</vt:lpstr>
      <vt:lpstr>8. Каждый умирающий ребенок имеет право находиться в окружении членов семьи и любящих людей, организующих и обеспечивающих ему помощь, а также оказывающих эмоциональную и финансовую поддержку в связи с положением ребенка</vt:lpstr>
      <vt:lpstr>9.Каждый умирающий ребенок имеет право получать помощь в обстановке, соответствующей его возрасту, потребностям и желаниям, а также позволяющей членам семьи быть вовлеченными и находиться рядом</vt:lpstr>
      <vt:lpstr>10. Каждый умирающий ребенок имеет право иметь доступ к специализированным службам детской паллиативной помощи, которые соблюдают интересы ребенка и не допускают бесперспективных или избыточно обременительных вмешательств, а также терапевтической заброшенности</vt:lpstr>
      <vt:lpstr>Услуги учреждений паллиативной помощи можно разделить на четыре категории</vt:lpstr>
      <vt:lpstr>Levine D. et al.,  The Journal of supportive oncology, 2013, v. 11, №3, p.114-125 </vt:lpstr>
      <vt:lpstr>Интеграция куративного и паллиативного подходов к ведению пациента</vt:lpstr>
      <vt:lpstr>Заключение </vt:lpstr>
      <vt:lpstr>Благодарим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АБСОЛЮТНЫЕ КРИТЕРИИ ДЛЯ НАЧАЛА ОНКОПЕДИАТРИЧЕСКОЙ ПАЛЛИАТИВНОЙ ПОМОЩИ</dc:title>
  <dc:creator>Александр</dc:creator>
  <cp:lastModifiedBy>gema-ord-7</cp:lastModifiedBy>
  <cp:revision>122</cp:revision>
  <dcterms:created xsi:type="dcterms:W3CDTF">2017-05-07T11:09:59Z</dcterms:created>
  <dcterms:modified xsi:type="dcterms:W3CDTF">2020-03-04T13:26:27Z</dcterms:modified>
</cp:coreProperties>
</file>