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69"/>
  </p:notesMasterIdLst>
  <p:sldIdLst>
    <p:sldId id="256" r:id="rId2"/>
    <p:sldId id="340" r:id="rId3"/>
    <p:sldId id="293" r:id="rId4"/>
    <p:sldId id="341" r:id="rId5"/>
    <p:sldId id="342" r:id="rId6"/>
    <p:sldId id="294" r:id="rId7"/>
    <p:sldId id="295" r:id="rId8"/>
    <p:sldId id="302" r:id="rId9"/>
    <p:sldId id="296" r:id="rId10"/>
    <p:sldId id="303" r:id="rId11"/>
    <p:sldId id="307" r:id="rId12"/>
    <p:sldId id="305" r:id="rId13"/>
    <p:sldId id="308" r:id="rId14"/>
    <p:sldId id="309" r:id="rId15"/>
    <p:sldId id="310" r:id="rId16"/>
    <p:sldId id="298" r:id="rId17"/>
    <p:sldId id="299" r:id="rId18"/>
    <p:sldId id="300" r:id="rId19"/>
    <p:sldId id="260" r:id="rId20"/>
    <p:sldId id="301" r:id="rId21"/>
    <p:sldId id="316" r:id="rId22"/>
    <p:sldId id="311" r:id="rId23"/>
    <p:sldId id="312" r:id="rId24"/>
    <p:sldId id="313" r:id="rId25"/>
    <p:sldId id="317" r:id="rId26"/>
    <p:sldId id="314" r:id="rId27"/>
    <p:sldId id="315" r:id="rId28"/>
    <p:sldId id="339" r:id="rId29"/>
    <p:sldId id="318" r:id="rId30"/>
    <p:sldId id="319" r:id="rId31"/>
    <p:sldId id="320" r:id="rId32"/>
    <p:sldId id="321" r:id="rId33"/>
    <p:sldId id="322" r:id="rId34"/>
    <p:sldId id="258" r:id="rId35"/>
    <p:sldId id="259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6" r:id="rId62"/>
    <p:sldId id="287" r:id="rId63"/>
    <p:sldId id="288" r:id="rId64"/>
    <p:sldId id="289" r:id="rId65"/>
    <p:sldId id="290" r:id="rId66"/>
    <p:sldId id="291" r:id="rId67"/>
    <p:sldId id="292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42" autoAdjust="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36EAB-87A3-41A2-9F0D-AB1277B34FDE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5A47B-7B7E-4F9D-8081-322C12AED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5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4FFADE-7CDC-44D8-AE06-15CBBC892450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B7CBC1-922A-41E5-8DE4-E9760B58C5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FFADE-7CDC-44D8-AE06-15CBBC892450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7CBC1-922A-41E5-8DE4-E9760B58C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4FFADE-7CDC-44D8-AE06-15CBBC892450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B7CBC1-922A-41E5-8DE4-E9760B58C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867F86-E882-48BF-9C56-ACE48241C9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5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090196-4AE7-4036-9BA8-A75EFAB920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9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FFADE-7CDC-44D8-AE06-15CBBC892450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7CBC1-922A-41E5-8DE4-E9760B58C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4FFADE-7CDC-44D8-AE06-15CBBC892450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B7CBC1-922A-41E5-8DE4-E9760B58C5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FFADE-7CDC-44D8-AE06-15CBBC892450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7CBC1-922A-41E5-8DE4-E9760B58C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FFADE-7CDC-44D8-AE06-15CBBC892450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7CBC1-922A-41E5-8DE4-E9760B58C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FFADE-7CDC-44D8-AE06-15CBBC892450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7CBC1-922A-41E5-8DE4-E9760B58C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4FFADE-7CDC-44D8-AE06-15CBBC892450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7CBC1-922A-41E5-8DE4-E9760B58C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FFADE-7CDC-44D8-AE06-15CBBC892450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7CBC1-922A-41E5-8DE4-E9760B58C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FFADE-7CDC-44D8-AE06-15CBBC892450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7CBC1-922A-41E5-8DE4-E9760B58C5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4FFADE-7CDC-44D8-AE06-15CBBC892450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B7CBC1-922A-41E5-8DE4-E9760B58C5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38164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Оценка физического и биологического развития детей и подростков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82532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Ширяева Г.П., профессор кафедры педиатрии ИПО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ru-RU" sz="28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ТЕОРЕТИЧЕСКИЙ ПРИРОСТ МАССЫ ТЕЛА ШКОЛЬНИКОВ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948277"/>
              </p:ext>
            </p:extLst>
          </p:nvPr>
        </p:nvGraphicFramePr>
        <p:xfrm>
          <a:off x="1835696" y="2276874"/>
          <a:ext cx="6048672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352"/>
                <a:gridCol w="1156181"/>
                <a:gridCol w="1175901"/>
                <a:gridCol w="1195619"/>
                <a:gridCol w="1195619"/>
              </a:tblGrid>
              <a:tr h="7200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Возраст, лет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Прирост массы тела, кг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Прирост длины тела, см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7-8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8-9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9-10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10-11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5,1    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11-12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12-13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13-14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7,2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14-15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15-16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СИЛА КИСТИ У ШКОЛЬНИКОВ В ЗАВИСИМОСТИ ОТ ВОЗРАСТА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850831"/>
              </p:ext>
            </p:extLst>
          </p:nvPr>
        </p:nvGraphicFramePr>
        <p:xfrm>
          <a:off x="107504" y="1593399"/>
          <a:ext cx="7962169" cy="51291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93733"/>
                <a:gridCol w="814894"/>
                <a:gridCol w="1039847"/>
                <a:gridCol w="1152126"/>
                <a:gridCol w="1296144"/>
                <a:gridCol w="1224136"/>
                <a:gridCol w="41289"/>
              </a:tblGrid>
              <a:tr h="360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Возраст, лет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Сила кисти (кг) в зависимости от уровня ее развития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601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Низкий </a:t>
                      </a:r>
                      <a:r>
                        <a:rPr lang="ru-RU" sz="1800" dirty="0">
                          <a:effectLst/>
                        </a:rPr>
                        <a:t>менее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Ниже среднего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Выше среднего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Высокий </a:t>
                      </a:r>
                      <a:r>
                        <a:rPr lang="ru-RU" sz="1800" dirty="0">
                          <a:effectLst/>
                        </a:rPr>
                        <a:t>более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120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Мальчики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480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11,5-11,7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11,8-11,9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12-21,1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480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12,9-13,1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13,2-13,5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13,5-13,7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8-9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10-17.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18-20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10-11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12-19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20-22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11-13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14-22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23-26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13-15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16-25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26-29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16-18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19-28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29-31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19-22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23-33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34-38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21-25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26-38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39-44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26-31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32-47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48-54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32-38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39-54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55-63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35-41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42-58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59-66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4313" marR="143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6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РЕКОМЕНДУЕМАЯ СУТОЧНАЯ ДВИГАТЕЛЬНАЯ АКТИВНОСТЬ ШКОЛЬНИКОВ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026533"/>
              </p:ext>
            </p:extLst>
          </p:nvPr>
        </p:nvGraphicFramePr>
        <p:xfrm>
          <a:off x="1403648" y="2420888"/>
          <a:ext cx="6552728" cy="309634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029128"/>
                <a:gridCol w="1705785"/>
                <a:gridCol w="2817815"/>
              </a:tblGrid>
              <a:tr h="1032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Возраст, годы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Локомоции, тыс. шагов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Продолжительность, час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064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7-10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11-14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15-17(юноши)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15-17(девушки</a:t>
                      </a:r>
                      <a:r>
                        <a:rPr lang="ru-RU" sz="1800" dirty="0">
                          <a:effectLst/>
                        </a:rPr>
                        <a:t>)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15-20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18-25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25-30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20-25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4-5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3,5-4,5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3-4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3-4,5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2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6469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НОРМАТИВЫ СКОРОСТИ БЕГА У ШКОЛЬНИКОВ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218830"/>
              </p:ext>
            </p:extLst>
          </p:nvPr>
        </p:nvGraphicFramePr>
        <p:xfrm>
          <a:off x="0" y="1676556"/>
          <a:ext cx="8208915" cy="519146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835696"/>
                <a:gridCol w="1463377"/>
                <a:gridCol w="877391"/>
                <a:gridCol w="1296144"/>
                <a:gridCol w="1588178"/>
                <a:gridCol w="1111614"/>
                <a:gridCol w="36515"/>
              </a:tblGrid>
              <a:tr h="96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Возраст, лет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КАЧЕСТВЕННЫЕ ГРАДАЦИИ СКОРОСТИ БЕГА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530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Низкая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Ниже средней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Средняя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Выше средней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Высокая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48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бега, 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48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48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МАЛЬЧИКИ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0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Более 8,9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8,8-8,3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8,2-7,8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7,7-7,2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Менее 7,1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192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8-7,7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7,6-7,3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7,2-7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8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13,9-13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12,9-11,1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11-10,1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37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12,9-12,2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12,1-10,5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10,4-9,7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37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12,3-11,7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11,6-10,4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10,3-9,7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37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11,9-11,4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11,3-10,1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10-9,5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37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11,5-10,9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10,8-9,6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9,5-8,9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37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11,1-10,6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10,5-9,3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9,2-8,7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8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10,4-10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9,9-8,9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8,8-8,4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0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9,9-9,7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9,6-9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8,9-8,7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9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9.7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9,6-9,2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9,1-8,3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8,2-7,8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9,8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9,7-9,2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9,1-7,9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7,8-7,3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7,2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93" marR="66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/>
              <a:t>НОРМАТИВЫ СКОРОСТНО-СИЛОВОГО НАВЫКА НА ПРЫЖКИ В ДЛИНУ С МЕСТА У ШКОЛЬНИКОВ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131372"/>
              </p:ext>
            </p:extLst>
          </p:nvPr>
        </p:nvGraphicFramePr>
        <p:xfrm>
          <a:off x="395534" y="1921510"/>
          <a:ext cx="7632850" cy="48103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45934"/>
                <a:gridCol w="1069699"/>
                <a:gridCol w="1497366"/>
                <a:gridCol w="1354102"/>
                <a:gridCol w="1201653"/>
                <a:gridCol w="864096"/>
              </a:tblGrid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Возраст,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Длина прыжка (см) в зависимости от скоростно-силового навыка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Ниже среднего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Выше среднего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Мальчики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Менее 79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80-93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94-99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100-107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1 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91-109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110-119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120-129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95-109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110-140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141-155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10-124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125-155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156-165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10"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115-129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130-159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160-180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130-144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145-175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176-185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12'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140-149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150-180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181-195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150-164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165-195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196-210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155-169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170-210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211-225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180-194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195-220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221-240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179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180-199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200-240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241-260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261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9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194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195-209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210-245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246-260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261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2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НОРМАТИВЫ СКОРОСТНО-СИЛОВОГО НАВЫКА НА БРОСКИ НАБИВНОГО МЯЧА У ШКОЛЬНИКОВ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013857"/>
              </p:ext>
            </p:extLst>
          </p:nvPr>
        </p:nvGraphicFramePr>
        <p:xfrm>
          <a:off x="251521" y="1700808"/>
          <a:ext cx="8640958" cy="495182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73689"/>
                <a:gridCol w="1174756"/>
                <a:gridCol w="1417201"/>
                <a:gridCol w="1291570"/>
                <a:gridCol w="1692706"/>
                <a:gridCol w="1491036"/>
              </a:tblGrid>
              <a:tr h="573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Возраст,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Длина броска (м) в зависимости от скоростно-силового навыка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3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Ниже среднего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Выше среднего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/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Мальчики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6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Менее 1,9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2-2,2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2,3-2,7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2,8-3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3,1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2,6-2,8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2,9-3,5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3,6-3,8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2,5-2,6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2,7-3,1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3,2-3,3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2,5-2,7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2,8-3,6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3,7-4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2,8-3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3,1-3,8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3,941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3,3-3,5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3,6-4,3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4,4-4,6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3,8-t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4,1-47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4,8-5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3,8-4,3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4,4-5,6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5,7-6,2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4,3-5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5,1-6,8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6,9-7,7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4,8-5,6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5,7-7,8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7,9-8,8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5,6-6,3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6,4-8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8,1-8,8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286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6,7-7,2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7,3-8,7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8,8-9,4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6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/>
          </a:bodyPr>
          <a:lstStyle/>
          <a:p>
            <a:r>
              <a:rPr lang="ru-RU" sz="3100" dirty="0" err="1" smtClean="0">
                <a:solidFill>
                  <a:srgbClr val="FF0000"/>
                </a:solidFill>
              </a:rPr>
              <a:t>Массо</a:t>
            </a:r>
            <a:r>
              <a:rPr lang="ru-RU" sz="3100" dirty="0" smtClean="0">
                <a:solidFill>
                  <a:srgbClr val="FF0000"/>
                </a:solidFill>
              </a:rPr>
              <a:t>-ростовые индексы для общей (интегральной) характеристики физического развития и роста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640959" cy="49685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Индекс </a:t>
            </a:r>
            <a:r>
              <a:rPr lang="ru-RU" dirty="0" err="1" smtClean="0"/>
              <a:t>Кетле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Индексы </a:t>
            </a:r>
            <a:r>
              <a:rPr lang="ru-RU" dirty="0" err="1" smtClean="0"/>
              <a:t>Брока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Индекс </a:t>
            </a:r>
            <a:r>
              <a:rPr lang="ru-RU" dirty="0" err="1" smtClean="0"/>
              <a:t>Коула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Индекс Пирке (линейные пропорции тела)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Индекс </a:t>
            </a:r>
            <a:r>
              <a:rPr lang="ru-RU" dirty="0" err="1" smtClean="0"/>
              <a:t>Вервека</a:t>
            </a:r>
            <a:r>
              <a:rPr lang="ru-RU" dirty="0" smtClean="0"/>
              <a:t> (модифицированный </a:t>
            </a:r>
            <a:r>
              <a:rPr lang="ru-RU" dirty="0" err="1" smtClean="0"/>
              <a:t>И.М.Воронцовым</a:t>
            </a:r>
            <a:r>
              <a:rPr lang="ru-RU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Индексы Эрисмана и </a:t>
            </a:r>
            <a:r>
              <a:rPr lang="ru-RU" dirty="0" err="1" smtClean="0"/>
              <a:t>Бругша</a:t>
            </a:r>
            <a:r>
              <a:rPr lang="ru-RU" dirty="0" smtClean="0"/>
              <a:t> (объемный рост)</a:t>
            </a:r>
          </a:p>
          <a:p>
            <a:pPr marL="0" indent="0">
              <a:buNone/>
            </a:pPr>
            <a:r>
              <a:rPr lang="ru-RU"/>
              <a:t> </a:t>
            </a:r>
            <a:r>
              <a:rPr lang="ru-RU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0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Костный возраст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6"/>
            <a:ext cx="7992888" cy="49685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Оценивается по данным рентгенографии кисти и запястья левой руки (</a:t>
            </a:r>
            <a:r>
              <a:rPr lang="ru-RU" dirty="0" err="1" smtClean="0"/>
              <a:t>компютеризированный</a:t>
            </a:r>
            <a:r>
              <a:rPr lang="ru-RU" dirty="0" smtClean="0"/>
              <a:t> вариант </a:t>
            </a:r>
            <a:r>
              <a:rPr lang="ru-RU" dirty="0" err="1" smtClean="0"/>
              <a:t>Таннера-Уайтхауза</a:t>
            </a:r>
            <a:r>
              <a:rPr lang="en-US" dirty="0" smtClean="0"/>
              <a:t> TW 2-RUS)</a:t>
            </a:r>
          </a:p>
          <a:p>
            <a:r>
              <a:rPr lang="ru-RU" dirty="0" smtClean="0"/>
              <a:t>Этапы окостенения: </a:t>
            </a:r>
            <a:r>
              <a:rPr lang="en-US" dirty="0" smtClean="0"/>
              <a:t>I</a:t>
            </a:r>
            <a:r>
              <a:rPr lang="ru-RU" dirty="0" smtClean="0"/>
              <a:t> этап от 0 до 7 лет (окостенение  хрящевых костных матриц)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en-US" dirty="0" smtClean="0"/>
              <a:t>II </a:t>
            </a:r>
            <a:r>
              <a:rPr lang="ru-RU" dirty="0" smtClean="0"/>
              <a:t>этап от 7 до 9 лет (латентный период)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en-US" dirty="0" smtClean="0"/>
              <a:t>III</a:t>
            </a:r>
            <a:r>
              <a:rPr lang="ru-RU" dirty="0" smtClean="0"/>
              <a:t> этап от 9 до 14 лет  (активная </a:t>
            </a:r>
            <a:r>
              <a:rPr lang="ru-RU" dirty="0" err="1" smtClean="0"/>
              <a:t>оссифи</a:t>
            </a:r>
            <a:r>
              <a:rPr lang="ru-RU" dirty="0" smtClean="0"/>
              <a:t>-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dirty="0" err="1" smtClean="0"/>
              <a:t>кация</a:t>
            </a:r>
            <a:r>
              <a:rPr lang="ru-RU" dirty="0" smtClean="0"/>
              <a:t> и формирование полостей в костях)</a:t>
            </a:r>
          </a:p>
          <a:p>
            <a:r>
              <a:rPr lang="ru-RU" dirty="0" smtClean="0"/>
              <a:t>У девочек процессы </a:t>
            </a:r>
            <a:r>
              <a:rPr lang="ru-RU" dirty="0" err="1" smtClean="0"/>
              <a:t>оссификации</a:t>
            </a:r>
            <a:r>
              <a:rPr lang="ru-RU" dirty="0" smtClean="0"/>
              <a:t> происходят раньше, чем у мальчиков, особенно в пубертатном периоде, когда костный возраст девочек и мальчиков отличается почти на 2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3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Дополнительные методы оценки физического развития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844824"/>
            <a:ext cx="7632847" cy="4281339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Определение толщины кожно-жировых складок (</a:t>
            </a:r>
            <a:r>
              <a:rPr lang="ru-RU" dirty="0" err="1" smtClean="0"/>
              <a:t>калиперометрия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Сферосоматометрия</a:t>
            </a:r>
            <a:r>
              <a:rPr lang="ru-RU" dirty="0" smtClean="0"/>
              <a:t> (объемные данные размеров туловища)</a:t>
            </a:r>
          </a:p>
          <a:p>
            <a:r>
              <a:rPr lang="ru-RU" dirty="0" err="1" smtClean="0"/>
              <a:t>Кифосколиозометрия</a:t>
            </a:r>
            <a:r>
              <a:rPr lang="ru-RU" dirty="0"/>
              <a:t>(</a:t>
            </a:r>
            <a:r>
              <a:rPr lang="ru-RU" dirty="0" smtClean="0"/>
              <a:t>определение контура позвоночника)</a:t>
            </a:r>
          </a:p>
          <a:p>
            <a:r>
              <a:rPr lang="ru-RU" dirty="0" err="1" smtClean="0"/>
              <a:t>Плантография</a:t>
            </a:r>
            <a:r>
              <a:rPr lang="ru-RU" dirty="0" smtClean="0"/>
              <a:t> (получение отпечатка стоп)</a:t>
            </a:r>
          </a:p>
          <a:p>
            <a:r>
              <a:rPr lang="ru-RU" dirty="0" err="1" smtClean="0"/>
              <a:t>Кнемометрия</a:t>
            </a:r>
            <a:r>
              <a:rPr lang="ru-RU" dirty="0" smtClean="0"/>
              <a:t> (измерение длины голени и стопы в положении сидя)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2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19" name="Picture 7" descr="ребе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79725"/>
            <a:ext cx="52736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20" name="Picture 8" descr="мальчи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743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1" name="Picture 9" descr="natasha9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0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44624"/>
            <a:ext cx="4139952" cy="6552728"/>
          </a:xfrm>
        </p:spPr>
        <p:txBody>
          <a:bodyPr>
            <a:normAutofit/>
          </a:bodyPr>
          <a:lstStyle/>
          <a:p>
            <a:r>
              <a:rPr lang="ru-RU" dirty="0"/>
              <a:t>Физическое развитие </a:t>
            </a:r>
            <a:r>
              <a:rPr lang="ru-RU" dirty="0" smtClean="0"/>
              <a:t>детей</a:t>
            </a:r>
            <a:r>
              <a:rPr lang="en-US" dirty="0" smtClean="0"/>
              <a:t> </a:t>
            </a:r>
            <a:r>
              <a:rPr lang="ru-RU" dirty="0" smtClean="0"/>
              <a:t>и подростков – это состояние морфологических  и функциональных свойств и качеств, а так же уровень биологического развития (Баранов А.А., Кучма В.Р., 1999)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 flipV="1">
            <a:off x="5389098" y="6453336"/>
            <a:ext cx="3429000" cy="72008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6" name="Picture 8" descr="ЗТР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81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Критические фазы роста и </a:t>
            </a:r>
            <a:br>
              <a:rPr lang="ru-RU" sz="3200" dirty="0" smtClean="0"/>
            </a:br>
            <a:r>
              <a:rPr lang="ru-RU" sz="3200" dirty="0" smtClean="0"/>
              <a:t>развития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700808"/>
            <a:ext cx="7776864" cy="5157192"/>
          </a:xfrm>
        </p:spPr>
        <p:txBody>
          <a:bodyPr anchor="ctr"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endParaRPr lang="ru-RU" sz="2000" b="1" dirty="0" smtClean="0"/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Внутриутробный период (1 и последний триместр беременности)</a:t>
            </a:r>
            <a:r>
              <a:rPr lang="ru-RU" sz="2000" b="1" dirty="0"/>
              <a:t> </a:t>
            </a:r>
            <a:r>
              <a:rPr lang="ru-RU" sz="2000" b="1" dirty="0" smtClean="0"/>
              <a:t>-</a:t>
            </a:r>
            <a:r>
              <a:rPr lang="ru-RU" sz="1900" dirty="0" smtClean="0"/>
              <a:t>Характеристика </a:t>
            </a:r>
            <a:r>
              <a:rPr lang="ru-RU" sz="1900" dirty="0"/>
              <a:t>фазы:   процессы адаптации к ус­ловиям </a:t>
            </a:r>
            <a:r>
              <a:rPr lang="ru-RU" sz="1900" dirty="0" err="1"/>
              <a:t>внеутробной</a:t>
            </a:r>
            <a:r>
              <a:rPr lang="ru-RU" sz="1900" dirty="0"/>
              <a:t> жизни: </a:t>
            </a:r>
            <a:endParaRPr lang="ru-RU" sz="1900" b="1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- внутриутробная  гипотрофия и незрелость плода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- внутриутробное инфицирование, сенсибилизация беременной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антигенами плода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- Рождение детей с низкой массой тела, недостаточностью иммунной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системы, поражением ЦНС, обусловленным внутриутробной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гипоксией и метаболическими нарушениями.</a:t>
            </a:r>
            <a:endParaRPr lang="en-US" sz="2000" dirty="0" smtClean="0"/>
          </a:p>
          <a:p>
            <a:r>
              <a:rPr lang="ru-RU" sz="2000" b="1" dirty="0"/>
              <a:t>органная адаптация: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— снижение сосудистого сопротивления в легких и воз­растание лёгочного кровотока;              </a:t>
            </a:r>
          </a:p>
          <a:p>
            <a:pPr marL="0" indent="0">
              <a:buNone/>
            </a:pPr>
            <a:r>
              <a:rPr lang="ru-RU" sz="2000" dirty="0"/>
              <a:t>—  закрытие артериального (</a:t>
            </a:r>
            <a:r>
              <a:rPr lang="ru-RU" sz="2000" dirty="0" err="1"/>
              <a:t>боталлова</a:t>
            </a:r>
            <a:r>
              <a:rPr lang="ru-RU" sz="2000" dirty="0"/>
              <a:t>) протока;</a:t>
            </a:r>
          </a:p>
          <a:p>
            <a:pPr marL="0" indent="0">
              <a:buNone/>
            </a:pPr>
            <a:r>
              <a:rPr lang="ru-RU" sz="2000" dirty="0"/>
              <a:t>—  изоляция малого и большого круга кровообращения;</a:t>
            </a:r>
          </a:p>
          <a:p>
            <a:pPr marL="0" indent="0">
              <a:buNone/>
            </a:pPr>
            <a:r>
              <a:rPr lang="ru-RU" sz="2000" dirty="0"/>
              <a:t>—  созревание системы легочного </a:t>
            </a:r>
            <a:r>
              <a:rPr lang="ru-RU" sz="2000" dirty="0" err="1"/>
              <a:t>сурфактанта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—  установка ритма дыхания;</a:t>
            </a:r>
          </a:p>
          <a:p>
            <a:pPr marL="0" indent="0">
              <a:buNone/>
            </a:pPr>
            <a:r>
              <a:rPr lang="ru-RU" sz="2000" dirty="0"/>
              <a:t>—  созревание   антиоксидантной  системы  легких  и   орга­низма в целом;</a:t>
            </a:r>
          </a:p>
          <a:p>
            <a:pPr marL="0" indent="0">
              <a:buNone/>
            </a:pPr>
            <a:r>
              <a:rPr lang="ru-RU" sz="2000" dirty="0"/>
              <a:t>—  активизация пищеварительных ферментов;</a:t>
            </a:r>
          </a:p>
          <a:p>
            <a:pPr marL="0" indent="0">
              <a:buNone/>
            </a:pPr>
            <a:r>
              <a:rPr lang="ru-RU" sz="2000" dirty="0"/>
              <a:t>—  включение ферментных систем </a:t>
            </a:r>
            <a:r>
              <a:rPr lang="ru-RU" sz="2000" dirty="0" err="1"/>
              <a:t>детоксикации</a:t>
            </a:r>
            <a:r>
              <a:rPr lang="ru-RU" sz="2000" dirty="0"/>
              <a:t> в печени;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41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b="1" dirty="0"/>
              <a:t>Внутриутробный период (1 и последний триместр беременности</a:t>
            </a:r>
            <a:r>
              <a:rPr lang="ru-RU" sz="2800" b="1" dirty="0" smtClean="0"/>
              <a:t>), продолжение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844824"/>
            <a:ext cx="7776863" cy="489654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нейроэндокринная адаптация:  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 резкое сокращение деления  нейронов, усиленное </a:t>
            </a:r>
            <a:r>
              <a:rPr lang="ru-RU" dirty="0" smtClean="0"/>
              <a:t>фор­мирование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 err="1" smtClean="0"/>
              <a:t>межнейрональных</a:t>
            </a:r>
            <a:r>
              <a:rPr lang="ru-RU" dirty="0" smtClean="0"/>
              <a:t> </a:t>
            </a:r>
            <a:r>
              <a:rPr lang="ru-RU" dirty="0"/>
              <a:t>связей;</a:t>
            </a:r>
          </a:p>
          <a:p>
            <a:pPr marL="0" indent="0">
              <a:buNone/>
            </a:pPr>
            <a:r>
              <a:rPr lang="ru-RU" dirty="0"/>
              <a:t>—  связь с внешним миром посредством врожденных ре­флексов;                              </a:t>
            </a:r>
          </a:p>
          <a:p>
            <a:pPr marL="0" indent="0">
              <a:buNone/>
            </a:pPr>
            <a:r>
              <a:rPr lang="ru-RU" dirty="0"/>
              <a:t>—  </a:t>
            </a:r>
            <a:r>
              <a:rPr lang="ru-RU" dirty="0" err="1"/>
              <a:t>генерализованные</a:t>
            </a:r>
            <a:r>
              <a:rPr lang="ru-RU" dirty="0"/>
              <a:t> реакции нервной системы;</a:t>
            </a:r>
          </a:p>
          <a:p>
            <a:pPr marL="0" indent="0">
              <a:buNone/>
            </a:pPr>
            <a:r>
              <a:rPr lang="ru-RU" dirty="0"/>
              <a:t>—  </a:t>
            </a:r>
            <a:r>
              <a:rPr lang="ru-RU" dirty="0" err="1"/>
              <a:t>стрессорные</a:t>
            </a:r>
            <a:r>
              <a:rPr lang="ru-RU" dirty="0"/>
              <a:t> реакции  нейроэндокринной системы;</a:t>
            </a:r>
          </a:p>
          <a:p>
            <a:pPr marL="0" indent="0">
              <a:buNone/>
            </a:pPr>
            <a:r>
              <a:rPr lang="ru-RU" dirty="0"/>
              <a:t>—  снижение  высокого  плазматического  уровня   гормона роста;              </a:t>
            </a:r>
          </a:p>
          <a:p>
            <a:r>
              <a:rPr lang="ru-RU" b="1" dirty="0"/>
              <a:t>метаболическая адаптация: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 переход на прерывистый характер питания;     </a:t>
            </a:r>
          </a:p>
          <a:p>
            <a:pPr marL="0" indent="0">
              <a:buNone/>
            </a:pPr>
            <a:r>
              <a:rPr lang="ru-RU" dirty="0"/>
              <a:t>—  непродолжительная   фаза   преобладания   катаболических процессов;                 </a:t>
            </a:r>
          </a:p>
          <a:p>
            <a:pPr marL="0" indent="0">
              <a:buNone/>
            </a:pPr>
            <a:r>
              <a:rPr lang="ru-RU" dirty="0"/>
              <a:t>—  включение системы </a:t>
            </a:r>
            <a:r>
              <a:rPr lang="ru-RU" dirty="0" err="1"/>
              <a:t>термогенеза</a:t>
            </a:r>
            <a:r>
              <a:rPr lang="ru-RU" dirty="0"/>
              <a:t> и терморегуляции;</a:t>
            </a:r>
          </a:p>
          <a:p>
            <a:pPr marL="0" indent="0">
              <a:buNone/>
            </a:pPr>
            <a:r>
              <a:rPr lang="ru-RU" dirty="0"/>
              <a:t>—  преобладание процессов анаэробного гликолиза; иммунная адаптация:</a:t>
            </a:r>
          </a:p>
          <a:p>
            <a:pPr marL="0" indent="0">
              <a:buNone/>
            </a:pPr>
            <a:r>
              <a:rPr lang="ru-RU" dirty="0"/>
              <a:t>—  общая </a:t>
            </a:r>
            <a:r>
              <a:rPr lang="ru-RU" dirty="0" err="1"/>
              <a:t>супрессия</a:t>
            </a:r>
            <a:r>
              <a:rPr lang="ru-RU" dirty="0"/>
              <a:t> иммунной системы;</a:t>
            </a:r>
          </a:p>
          <a:p>
            <a:pPr marL="0" indent="0">
              <a:buNone/>
            </a:pPr>
            <a:r>
              <a:rPr lang="ru-RU" dirty="0"/>
              <a:t>—  преимущественно пассивный  гуморальный  иммунитет;</a:t>
            </a:r>
          </a:p>
          <a:p>
            <a:pPr marL="0" indent="0">
              <a:buNone/>
            </a:pPr>
            <a:r>
              <a:rPr lang="ru-RU" dirty="0"/>
              <a:t>—  низкая активность фагоцитарной системы;</a:t>
            </a:r>
          </a:p>
          <a:p>
            <a:pPr marL="0" indent="0">
              <a:buNone/>
            </a:pPr>
            <a:r>
              <a:rPr lang="ru-RU" dirty="0"/>
              <a:t>—  низкая продукция гамма-</a:t>
            </a:r>
            <a:r>
              <a:rPr lang="ru-RU" dirty="0" err="1"/>
              <a:t>интерферрна</a:t>
            </a:r>
            <a:r>
              <a:rPr lang="ru-RU" dirty="0"/>
              <a:t>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2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/>
              <a:t>Период </a:t>
            </a:r>
            <a:r>
              <a:rPr lang="ru-RU" sz="2700" b="1" dirty="0"/>
              <a:t>новорожденности (ранний неонатальный период –неонатальная адаптация)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484784"/>
            <a:ext cx="7848871" cy="537321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Тревожные состояния и угрожаемые заболевания: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низкая масса тела при рождении (проявления задерж­ки </a:t>
            </a:r>
          </a:p>
          <a:p>
            <a:pPr marL="0" indent="0">
              <a:buNone/>
            </a:pPr>
            <a:r>
              <a:rPr lang="ru-RU" dirty="0"/>
              <a:t>         внутриутробного развития, недоношенности);</a:t>
            </a:r>
          </a:p>
          <a:p>
            <a:pPr marL="0" indent="0">
              <a:buNone/>
            </a:pPr>
            <a:r>
              <a:rPr lang="ru-RU" dirty="0"/>
              <a:t>—  проявления анте- и </a:t>
            </a:r>
            <a:r>
              <a:rPr lang="ru-RU" dirty="0" err="1"/>
              <a:t>интранатальных</a:t>
            </a:r>
            <a:r>
              <a:rPr lang="ru-RU" dirty="0"/>
              <a:t> поражений ЦНС; </a:t>
            </a:r>
          </a:p>
          <a:p>
            <a:pPr marL="0" indent="0">
              <a:buNone/>
            </a:pPr>
            <a:r>
              <a:rPr lang="ru-RU" dirty="0"/>
              <a:t>— проявления хромосомных болезней, врожденных поро­ков развития;                                              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нейродистресс</a:t>
            </a:r>
            <a:r>
              <a:rPr lang="ru-RU" dirty="0"/>
              <a:t>-синдром как проявление наследствен­ных болезней обмена </a:t>
            </a:r>
          </a:p>
          <a:p>
            <a:pPr marL="0" indent="0">
              <a:buNone/>
            </a:pPr>
            <a:r>
              <a:rPr lang="ru-RU" dirty="0"/>
              <a:t>      (</a:t>
            </a:r>
            <a:r>
              <a:rPr lang="ru-RU" dirty="0" err="1"/>
              <a:t>лейциноз</a:t>
            </a:r>
            <a:r>
              <a:rPr lang="ru-RU" dirty="0"/>
              <a:t>, органические </a:t>
            </a:r>
            <a:r>
              <a:rPr lang="ru-RU" dirty="0" err="1"/>
              <a:t>ацидемии</a:t>
            </a:r>
            <a:r>
              <a:rPr lang="ru-RU" dirty="0"/>
              <a:t>, бо­лезни-цикла синтеза мочевины); </a:t>
            </a:r>
          </a:p>
          <a:p>
            <a:pPr marL="0" indent="0">
              <a:buNone/>
            </a:pPr>
            <a:r>
              <a:rPr lang="ru-RU" dirty="0"/>
              <a:t>— синдром: дыхательных расстройств и развитие бронхолегочной дисплазии;</a:t>
            </a:r>
          </a:p>
          <a:p>
            <a:pPr marL="0" indent="0">
              <a:buNone/>
            </a:pPr>
            <a:r>
              <a:rPr lang="ru-RU" dirty="0"/>
              <a:t>— склонность к </a:t>
            </a:r>
            <a:r>
              <a:rPr lang="ru-RU" dirty="0" err="1"/>
              <a:t>генерализованным</a:t>
            </a:r>
            <a:r>
              <a:rPr lang="ru-RU" dirty="0"/>
              <a:t> </a:t>
            </a:r>
            <a:r>
              <a:rPr lang="ru-RU" dirty="0" err="1"/>
              <a:t>микробно</a:t>
            </a:r>
            <a:r>
              <a:rPr lang="ru-RU" dirty="0"/>
              <a:t>-воспалительным реакциям </a:t>
            </a:r>
          </a:p>
          <a:p>
            <a:pPr marL="0" indent="0">
              <a:buNone/>
            </a:pPr>
            <a:r>
              <a:rPr lang="ru-RU" dirty="0"/>
              <a:t>      (сепсис, септицемия);</a:t>
            </a:r>
          </a:p>
          <a:p>
            <a:pPr marL="0" indent="0">
              <a:buNone/>
            </a:pPr>
            <a:r>
              <a:rPr lang="ru-RU" dirty="0"/>
              <a:t>— критический момент формирования отношения матери к ребенку (риск</a:t>
            </a:r>
          </a:p>
          <a:p>
            <a:pPr marL="0" indent="0">
              <a:buNone/>
            </a:pPr>
            <a:r>
              <a:rPr lang="ru-RU" dirty="0"/>
              <a:t>       отвержения, перевода на искусственное вскармливание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Практически каждое из вышеперечисленных и многие другие состояниями заболевания сопряжены с угрозой нару­шения физического и нервно-психического развития ребенка.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5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800" b="1" dirty="0"/>
              <a:t>Грудной возраст (4-6 мес.-изменение режима </a:t>
            </a:r>
            <a:r>
              <a:rPr lang="ru-RU" sz="2800" b="1" dirty="0" smtClean="0"/>
              <a:t>вскармливания)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7848872" cy="5400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Характеристика  </a:t>
            </a:r>
            <a:r>
              <a:rPr lang="ru-RU" b="1" dirty="0"/>
              <a:t>фазы: переход на смешанный характер </a:t>
            </a:r>
            <a:r>
              <a:rPr lang="ru-RU" b="1" dirty="0" smtClean="0"/>
              <a:t>вскармливания</a:t>
            </a:r>
            <a:r>
              <a:rPr lang="ru-RU" dirty="0"/>
              <a:t>:</a:t>
            </a:r>
            <a:r>
              <a:rPr lang="ru-RU" dirty="0" smtClean="0"/>
              <a:t> 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 достижение максимального увеличения массы тела;</a:t>
            </a:r>
          </a:p>
          <a:p>
            <a:pPr marL="0" indent="0">
              <a:buNone/>
            </a:pPr>
            <a:r>
              <a:rPr lang="ru-RU" dirty="0"/>
              <a:t>—  напряженный энергетический обмен при неустойчиво­сти </a:t>
            </a:r>
            <a:r>
              <a:rPr lang="ru-RU" dirty="0" smtClean="0"/>
              <a:t>процессов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окислительного </a:t>
            </a:r>
            <a:r>
              <a:rPr lang="ru-RU" dirty="0" err="1"/>
              <a:t>фосфорилирования</a:t>
            </a:r>
            <a:r>
              <a:rPr lang="ru-RU" dirty="0"/>
              <a:t>;          </a:t>
            </a:r>
          </a:p>
          <a:p>
            <a:pPr marL="0" indent="0">
              <a:buNone/>
            </a:pPr>
            <a:r>
              <a:rPr lang="ru-RU" dirty="0"/>
              <a:t>— склонность к дегидратации при заболеваниях;</a:t>
            </a:r>
          </a:p>
          <a:p>
            <a:pPr marL="0" indent="0">
              <a:buNone/>
            </a:pPr>
            <a:r>
              <a:rPr lang="ru-RU" dirty="0"/>
              <a:t>—  частые проявления дефицита витамина </a:t>
            </a:r>
            <a:r>
              <a:rPr lang="en-US" dirty="0"/>
              <a:t>D</a:t>
            </a:r>
            <a:r>
              <a:rPr lang="ru-RU" dirty="0"/>
              <a:t> (рахит), же­леза  (анемия);                                            </a:t>
            </a:r>
          </a:p>
          <a:p>
            <a:pPr marL="0" indent="0">
              <a:buNone/>
            </a:pPr>
            <a:r>
              <a:rPr lang="ru-RU" dirty="0"/>
              <a:t>—  развитие бинокулярного зрения, памяти;</a:t>
            </a:r>
          </a:p>
          <a:p>
            <a:pPr marL="0" indent="0">
              <a:buNone/>
            </a:pPr>
            <a:r>
              <a:rPr lang="ru-RU" dirty="0"/>
              <a:t>— снижение пассивного гуморального иммунитета  (ката­болизм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материнских </a:t>
            </a:r>
            <a:r>
              <a:rPr lang="ru-RU" dirty="0"/>
              <a:t>антител);</a:t>
            </a:r>
          </a:p>
          <a:p>
            <a:pPr marL="0" indent="0">
              <a:buNone/>
            </a:pPr>
            <a:r>
              <a:rPr lang="ru-RU" dirty="0"/>
              <a:t>—  преобладание первичного иммунного ответа  (</a:t>
            </a:r>
            <a:r>
              <a:rPr lang="en-US" dirty="0" err="1"/>
              <a:t>IgM</a:t>
            </a:r>
            <a:r>
              <a:rPr lang="ru-RU" dirty="0"/>
              <a:t>)  на большинство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антигенов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—  частая заболеваемость, сдерживающая рост;</a:t>
            </a:r>
          </a:p>
          <a:p>
            <a:pPr marL="0" indent="0">
              <a:buNone/>
            </a:pPr>
            <a:r>
              <a:rPr lang="ru-RU" dirty="0"/>
              <a:t>—  частые    проявления    пищевой    сенсибилизации    орга­низма.</a:t>
            </a:r>
          </a:p>
          <a:p>
            <a:r>
              <a:rPr lang="ru-RU" dirty="0"/>
              <a:t>В этом периоде решающее значение для физического раз­вития ребенка имеет рациональное вскармливание и защита от инфекционных агентов. Нарушения вскармливания прояв­ляются в </a:t>
            </a:r>
            <a:r>
              <a:rPr lang="ru-RU" dirty="0" smtClean="0"/>
              <a:t>большей </a:t>
            </a:r>
            <a:r>
              <a:rPr lang="ru-RU" dirty="0"/>
              <a:t>степени в дефиците массы, но не длины тела: как известно, гипогликемия повышает секрецию гор­мона роста.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9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Второй год жизни (весь период – социализация)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8965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Характеристика   фазы:</a:t>
            </a:r>
          </a:p>
          <a:p>
            <a:pPr marL="0" indent="0">
              <a:buNone/>
            </a:pPr>
            <a:r>
              <a:rPr lang="ru-RU" dirty="0"/>
              <a:t>— замедление скорости роста при выраженном преобладании анаболических процессов над катаболическими;</a:t>
            </a:r>
          </a:p>
          <a:p>
            <a:pPr marL="0" indent="0">
              <a:buNone/>
            </a:pPr>
            <a:r>
              <a:rPr lang="ru-RU" dirty="0"/>
              <a:t>—  почти линейный (изометрический) рост;</a:t>
            </a:r>
          </a:p>
          <a:p>
            <a:pPr marL="0" indent="0">
              <a:buNone/>
            </a:pPr>
            <a:r>
              <a:rPr lang="ru-RU" dirty="0"/>
              <a:t>—  при   отклонениях    роста,   вызванных   заболеваниями, </a:t>
            </a:r>
            <a:r>
              <a:rPr lang="ru-RU" dirty="0" smtClean="0"/>
              <a:t>возврат </a:t>
            </a:r>
            <a:r>
              <a:rPr lang="ru-RU" dirty="0"/>
              <a:t>к программе развития (</a:t>
            </a:r>
            <a:r>
              <a:rPr lang="ru-RU" dirty="0" err="1"/>
              <a:t>гомеорезис</a:t>
            </a:r>
            <a:r>
              <a:rPr lang="ru-RU" dirty="0"/>
              <a:t>);                </a:t>
            </a:r>
          </a:p>
          <a:p>
            <a:pPr marL="0" indent="0">
              <a:buNone/>
            </a:pPr>
            <a:r>
              <a:rPr lang="ru-RU" dirty="0"/>
              <a:t>— формирование прочных условных рефлексов; </a:t>
            </a:r>
          </a:p>
          <a:p>
            <a:pPr marL="0" indent="0">
              <a:buNone/>
            </a:pPr>
            <a:r>
              <a:rPr lang="ru-RU" dirty="0"/>
              <a:t>— развитие речи, социализация — расширение контактов с окружающим миром   (взрослые,  сверстники, домашние, животные, почва и т. д.);         </a:t>
            </a:r>
          </a:p>
          <a:p>
            <a:pPr marL="0" indent="0">
              <a:buNone/>
            </a:pPr>
            <a:r>
              <a:rPr lang="ru-RU" dirty="0"/>
              <a:t>— первичный иммунный ответ на многие микробные ан­тигены (полисахариды пневмококка и др.);                  </a:t>
            </a:r>
          </a:p>
          <a:p>
            <a:pPr marL="0" indent="0">
              <a:buNone/>
            </a:pPr>
            <a:r>
              <a:rPr lang="ru-RU" dirty="0"/>
              <a:t>— активизация </a:t>
            </a:r>
            <a:r>
              <a:rPr lang="ru-RU" dirty="0" err="1"/>
              <a:t>хелперной</a:t>
            </a:r>
            <a:r>
              <a:rPr lang="ru-RU" dirty="0"/>
              <a:t>, функции Т-лимфоцитов;</a:t>
            </a:r>
          </a:p>
          <a:p>
            <a:pPr marL="0" indent="0">
              <a:buNone/>
            </a:pPr>
            <a:r>
              <a:rPr lang="ru-RU" dirty="0"/>
              <a:t>—  недостаточность местного иммунитета.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9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Второй год жизни (весь период – социализация</a:t>
            </a:r>
            <a:r>
              <a:rPr lang="ru-RU" sz="3600" b="1" dirty="0" smtClean="0"/>
              <a:t>), продолжение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7776864" cy="55446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Угрожаемые состояния и заболевания: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 проявления   первичной  и   вторичной   </a:t>
            </a:r>
            <a:r>
              <a:rPr lang="ru-RU" dirty="0" err="1" smtClean="0"/>
              <a:t>недостаточ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ности</a:t>
            </a:r>
            <a:r>
              <a:rPr lang="ru-RU" dirty="0" smtClean="0"/>
              <a:t> </a:t>
            </a:r>
            <a:r>
              <a:rPr lang="ru-RU" dirty="0"/>
              <a:t>гормонов роста;              </a:t>
            </a:r>
          </a:p>
          <a:p>
            <a:pPr marL="0" indent="0">
              <a:buNone/>
            </a:pPr>
            <a:r>
              <a:rPr lang="ru-RU" dirty="0"/>
              <a:t>—  проявления   малых  дисфункций   мозга,  </a:t>
            </a:r>
            <a:r>
              <a:rPr lang="ru-RU" dirty="0" err="1" smtClean="0"/>
              <a:t>невроти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ческие</a:t>
            </a:r>
            <a:r>
              <a:rPr lang="ru-RU" dirty="0" smtClean="0"/>
              <a:t> </a:t>
            </a:r>
            <a:r>
              <a:rPr lang="ru-RU" dirty="0"/>
              <a:t>реакции,  транзиторная  или  </a:t>
            </a:r>
            <a:r>
              <a:rPr lang="ru-RU" dirty="0" smtClean="0"/>
              <a:t>устойчивая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задержка   развития речи;</a:t>
            </a:r>
          </a:p>
          <a:p>
            <a:pPr marL="0" indent="0">
              <a:buNone/>
            </a:pPr>
            <a:r>
              <a:rPr lang="ru-RU" dirty="0"/>
              <a:t>—  повторные вирусные и </a:t>
            </a:r>
            <a:r>
              <a:rPr lang="ru-RU" dirty="0" err="1"/>
              <a:t>микробно</a:t>
            </a:r>
            <a:r>
              <a:rPr lang="ru-RU" dirty="0"/>
              <a:t>-воспалительные заболевания,   нарастание   частоты   детских   инфекций   (коклюш, скарлатина), паразитарных болезней;</a:t>
            </a:r>
          </a:p>
          <a:p>
            <a:pPr marL="0" indent="0">
              <a:buNone/>
            </a:pPr>
            <a:r>
              <a:rPr lang="ru-RU" dirty="0"/>
              <a:t>—  возможность   развития   заболеваний   </a:t>
            </a:r>
            <a:r>
              <a:rPr lang="ru-RU" dirty="0" smtClean="0"/>
              <a:t>аутоиммунной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и </a:t>
            </a:r>
            <a:r>
              <a:rPr lang="ru-RU" dirty="0" err="1"/>
              <a:t>иммунокомплексной</a:t>
            </a:r>
            <a:r>
              <a:rPr lang="ru-RU" dirty="0"/>
              <a:t> природы;</a:t>
            </a:r>
          </a:p>
          <a:p>
            <a:pPr marL="0" indent="0">
              <a:buNone/>
            </a:pPr>
            <a:r>
              <a:rPr lang="ru-RU" dirty="0"/>
              <a:t>—  четкие проявления  </a:t>
            </a:r>
            <a:r>
              <a:rPr lang="ru-RU" dirty="0" err="1"/>
              <a:t>атопии</a:t>
            </a:r>
            <a:r>
              <a:rPr lang="ru-RU" dirty="0"/>
              <a:t>, </a:t>
            </a:r>
            <a:r>
              <a:rPr lang="ru-RU" dirty="0" err="1"/>
              <a:t>лимфатизма</a:t>
            </a:r>
            <a:r>
              <a:rPr lang="ru-RU" dirty="0"/>
              <a:t>  (</a:t>
            </a:r>
            <a:r>
              <a:rPr lang="ru-RU" dirty="0" err="1" smtClean="0"/>
              <a:t>хроничес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кий </a:t>
            </a:r>
            <a:r>
              <a:rPr lang="ru-RU" dirty="0"/>
              <a:t>тонзиллит и др.);</a:t>
            </a:r>
          </a:p>
          <a:p>
            <a:pPr marL="0" indent="0">
              <a:buNone/>
            </a:pPr>
            <a:r>
              <a:rPr lang="ru-RU" dirty="0"/>
              <a:t>—  учащение бытового травматизма, несчастных случаев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(</a:t>
            </a:r>
            <a:r>
              <a:rPr lang="ru-RU" dirty="0"/>
              <a:t>падения, ожоги, отравления);</a:t>
            </a:r>
          </a:p>
          <a:p>
            <a:pPr marL="0" indent="0">
              <a:buNone/>
            </a:pPr>
            <a:r>
              <a:rPr lang="ru-RU" dirty="0"/>
              <a:t>—  рост общей заболеваемости по сравнению с </a:t>
            </a:r>
            <a:r>
              <a:rPr lang="ru-RU" dirty="0" smtClean="0"/>
              <a:t>предыду­щим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возрастным периодом.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3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6-й год жизни (готовность к обучению в школе)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1484784"/>
            <a:ext cx="8064896" cy="537321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Характеристика фазы:</a:t>
            </a:r>
          </a:p>
          <a:p>
            <a:pPr marL="0" indent="0">
              <a:buNone/>
            </a:pPr>
            <a:r>
              <a:rPr lang="ru-RU" dirty="0"/>
              <a:t>— начало    «первого вытяжения»    (прослеживается   не всегда);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— завершение  дифференцировки  межполушарного  взаи­модействия головного мозга;</a:t>
            </a:r>
          </a:p>
          <a:p>
            <a:pPr marL="0" indent="0">
              <a:buNone/>
            </a:pPr>
            <a:r>
              <a:rPr lang="ru-RU" dirty="0"/>
              <a:t>— нарастание   силы и подвижности   процессов высшей нервной деятельности; </a:t>
            </a:r>
          </a:p>
          <a:p>
            <a:pPr marL="0" indent="0">
              <a:buNone/>
            </a:pPr>
            <a:r>
              <a:rPr lang="ru-RU" i="1" dirty="0"/>
              <a:t>— </a:t>
            </a:r>
            <a:r>
              <a:rPr lang="ru-RU" dirty="0"/>
              <a:t>изменение формулы белой крови в сторону преоблада­ния гранулоцитов над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лимфоцитами</a:t>
            </a:r>
            <a:r>
              <a:rPr lang="ru-RU" dirty="0"/>
              <a:t>;        </a:t>
            </a:r>
          </a:p>
          <a:p>
            <a:pPr marL="0" indent="0">
              <a:buNone/>
            </a:pPr>
            <a:r>
              <a:rPr lang="ru-RU" dirty="0"/>
              <a:t>—  соответствие   многих   показателей   иммунной   системы значениям   взрослых,   </a:t>
            </a:r>
            <a:r>
              <a:rPr lang="ru-RU" dirty="0" smtClean="0"/>
              <a:t>хотя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/>
              <a:t>становление   иммунной   системы еще не завершено;</a:t>
            </a:r>
          </a:p>
          <a:p>
            <a:pPr marL="0" indent="0">
              <a:buNone/>
            </a:pPr>
            <a:r>
              <a:rPr lang="ru-RU" dirty="0"/>
              <a:t>—  самый высокий (по сравнению с другими возрастными периодами) </a:t>
            </a:r>
            <a:r>
              <a:rPr lang="ru-RU" dirty="0" smtClean="0"/>
              <a:t>уровень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/>
              <a:t>иммуноглобулинов Е в сыворотке крови.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Угрожаемые   состояния   и   заболевания:</a:t>
            </a:r>
          </a:p>
          <a:p>
            <a:pPr marL="0" indent="0">
              <a:buNone/>
            </a:pPr>
            <a:r>
              <a:rPr lang="ru-RU" dirty="0"/>
              <a:t>—  задержка роста под влиянием хронических заболева­ний и инфекций;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— быстрая   истощаемость   нервных   процессов,   эмоцио­нальное перенапряжение;</a:t>
            </a:r>
          </a:p>
          <a:p>
            <a:pPr marL="0" indent="0">
              <a:buNone/>
            </a:pPr>
            <a:r>
              <a:rPr lang="ru-RU" dirty="0"/>
              <a:t>—  рост частоты пограничных состояний и </a:t>
            </a:r>
            <a:r>
              <a:rPr lang="ru-RU" dirty="0" smtClean="0"/>
              <a:t>невротических реакций</a:t>
            </a:r>
            <a:r>
              <a:rPr lang="ru-RU" dirty="0"/>
              <a:t>, </a:t>
            </a:r>
            <a:r>
              <a:rPr lang="ru-RU" dirty="0" smtClean="0"/>
              <a:t>функциональной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/>
              <a:t>патологии;</a:t>
            </a:r>
          </a:p>
          <a:p>
            <a:pPr marL="0" indent="0">
              <a:buNone/>
            </a:pPr>
            <a:r>
              <a:rPr lang="ru-RU" dirty="0"/>
              <a:t>—  максимальная частота многих детских инфекций (кро­ме коклюша, скарлатины),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паразитарных </a:t>
            </a:r>
            <a:r>
              <a:rPr lang="ru-RU" dirty="0"/>
              <a:t>заболеваний;</a:t>
            </a:r>
          </a:p>
          <a:p>
            <a:pPr marL="0" indent="0">
              <a:buNone/>
            </a:pPr>
            <a:r>
              <a:rPr lang="ru-RU" dirty="0"/>
              <a:t>—  формирование  многих  хронических  соматических  бо­лезней. 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8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3600" dirty="0" err="1"/>
              <a:t>Препубертатный</a:t>
            </a:r>
            <a:r>
              <a:rPr lang="ru-RU" sz="3600" dirty="0"/>
              <a:t> период (8-10(12) лет –период полового созревания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340768"/>
            <a:ext cx="7776864" cy="5517232"/>
          </a:xfrm>
        </p:spPr>
        <p:txBody>
          <a:bodyPr>
            <a:no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Характеристика </a:t>
            </a:r>
            <a:r>
              <a:rPr lang="ru-RU" sz="1600" b="1" dirty="0"/>
              <a:t>фазы</a:t>
            </a:r>
            <a:r>
              <a:rPr lang="ru-RU" sz="1600" b="1" dirty="0" smtClean="0"/>
              <a:t>:</a:t>
            </a:r>
          </a:p>
          <a:p>
            <a:endParaRPr lang="ru-RU" sz="1600" b="1" dirty="0"/>
          </a:p>
          <a:p>
            <a:pPr marL="0" indent="0">
              <a:buNone/>
            </a:pPr>
            <a:r>
              <a:rPr lang="ru-RU" sz="1600" dirty="0"/>
              <a:t>— повышение скорости роста, увеличение количества жира в организме девочек, до 25%, у мальчиков </a:t>
            </a:r>
            <a:r>
              <a:rPr lang="ru-RU" sz="1600" dirty="0" smtClean="0"/>
              <a:t>— </a:t>
            </a:r>
            <a:r>
              <a:rPr lang="ru-RU" sz="1600" dirty="0"/>
              <a:t>до 10—11% массы тела;</a:t>
            </a:r>
          </a:p>
          <a:p>
            <a:pPr marL="0" indent="0">
              <a:buNone/>
            </a:pPr>
            <a:r>
              <a:rPr lang="ru-RU" sz="1600" dirty="0"/>
              <a:t>— активизация системы гонадотропинов гипоталамуса; </a:t>
            </a:r>
          </a:p>
          <a:p>
            <a:pPr marL="0" indent="0">
              <a:buNone/>
            </a:pPr>
            <a:r>
              <a:rPr lang="ru-RU" sz="1600" dirty="0"/>
              <a:t>— гипофиза;           </a:t>
            </a:r>
          </a:p>
          <a:p>
            <a:pPr marL="0" indent="0">
              <a:buNone/>
            </a:pPr>
            <a:r>
              <a:rPr lang="ru-RU" sz="1600" dirty="0"/>
              <a:t>— половое созревание и интенсивное развитие вторичных половых признаков;</a:t>
            </a:r>
          </a:p>
          <a:p>
            <a:pPr marL="0" indent="0">
              <a:buNone/>
            </a:pPr>
            <a:r>
              <a:rPr lang="ru-RU" sz="1600" dirty="0"/>
              <a:t>— завершение процессов </a:t>
            </a:r>
            <a:r>
              <a:rPr lang="ru-RU" sz="1600" dirty="0" err="1"/>
              <a:t>миелинизации</a:t>
            </a:r>
            <a:r>
              <a:rPr lang="ru-RU" sz="1600" dirty="0"/>
              <a:t> проводящих пу­тей (кроме ретикулярной формации ствола мозга);</a:t>
            </a:r>
          </a:p>
          <a:p>
            <a:pPr marL="0" indent="0">
              <a:buNone/>
            </a:pPr>
            <a:r>
              <a:rPr lang="ru-RU" sz="1600" dirty="0"/>
              <a:t>— развитое   абстрактное   мышление,   становление   лич­ности;                                                           </a:t>
            </a:r>
          </a:p>
          <a:p>
            <a:pPr marL="0" indent="0">
              <a:buNone/>
            </a:pPr>
            <a:r>
              <a:rPr lang="ru-RU" sz="1600" dirty="0"/>
              <a:t>— уменьшение массы лимфоидной ткани, инволюция тимуса;</a:t>
            </a:r>
          </a:p>
          <a:p>
            <a:pPr marL="0" indent="0">
              <a:buNone/>
            </a:pPr>
            <a:r>
              <a:rPr lang="ru-RU" sz="1600" dirty="0"/>
              <a:t>— влияние половых гормонов на иммунную систему;</a:t>
            </a:r>
          </a:p>
          <a:p>
            <a:pPr marL="0" indent="0">
              <a:buNone/>
            </a:pPr>
            <a:r>
              <a:rPr lang="ru-RU" sz="1600" dirty="0"/>
              <a:t>— окончательное формирование слабого и сильного типов иммунного ответа на большинство антигенов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196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Препубертатный</a:t>
            </a:r>
            <a:r>
              <a:rPr lang="ru-RU" sz="2800" dirty="0"/>
              <a:t> период (8-10(12) лет –период полового созревания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5248584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/>
              <a:t>Угрожаемые: состояния и  заболевания</a:t>
            </a:r>
            <a:r>
              <a:rPr lang="ru-RU" sz="2800" b="1" dirty="0" smtClean="0"/>
              <a:t>:</a:t>
            </a:r>
          </a:p>
          <a:p>
            <a:endParaRPr lang="ru-RU" sz="2800" b="1" dirty="0"/>
          </a:p>
          <a:p>
            <a:pPr marL="0" indent="0">
              <a:buNone/>
            </a:pPr>
            <a:r>
              <a:rPr lang="ru-RU" sz="2800" i="1" dirty="0"/>
              <a:t>— </a:t>
            </a:r>
            <a:r>
              <a:rPr lang="ru-RU" sz="2800" dirty="0"/>
              <a:t>конституциональная задержка роста или акселерация развития;</a:t>
            </a:r>
          </a:p>
          <a:p>
            <a:pPr marL="0" indent="0">
              <a:buNone/>
            </a:pPr>
            <a:r>
              <a:rPr lang="ru-RU" sz="2800" dirty="0"/>
              <a:t>— задержка полового созревания и развития вторичный половых признаков;</a:t>
            </a:r>
          </a:p>
          <a:p>
            <a:pPr marL="0" indent="0">
              <a:buNone/>
            </a:pPr>
            <a:r>
              <a:rPr lang="ru-RU" sz="2800" dirty="0"/>
              <a:t>—  андрогиния у девушек  (чаще всего в связи с прояв­лением поздней формы </a:t>
            </a:r>
            <a:r>
              <a:rPr lang="ru-RU" sz="2800" dirty="0" err="1"/>
              <a:t>андрогенитального</a:t>
            </a:r>
            <a:r>
              <a:rPr lang="ru-RU" sz="2800" dirty="0"/>
              <a:t> синдрома);     </a:t>
            </a:r>
          </a:p>
          <a:p>
            <a:pPr marL="0" indent="0">
              <a:buNone/>
            </a:pPr>
            <a:r>
              <a:rPr lang="ru-RU" sz="2800" dirty="0"/>
              <a:t>— парадоксальное поведение; увеличение частоты невро­зов,   психопатологических   реакций   и  действий   </a:t>
            </a:r>
            <a:r>
              <a:rPr lang="ru-RU" sz="2800" dirty="0" smtClean="0"/>
              <a:t> </a:t>
            </a:r>
            <a:r>
              <a:rPr lang="ru-RU" sz="2800" dirty="0"/>
              <a:t>(вплоть  до суицидов);</a:t>
            </a:r>
          </a:p>
          <a:p>
            <a:pPr marL="0" indent="0">
              <a:buNone/>
            </a:pPr>
            <a:r>
              <a:rPr lang="ru-RU" sz="2800" dirty="0"/>
              <a:t>—  рост психосоматических заболеваний, эндокринопатий, травматизма;</a:t>
            </a:r>
          </a:p>
          <a:p>
            <a:pPr marL="0" indent="0">
              <a:buNone/>
            </a:pPr>
            <a:r>
              <a:rPr lang="ru-RU" sz="2800" dirty="0"/>
              <a:t>—  токсические влияния никотина, алкоголя, наркотиков; </a:t>
            </a:r>
          </a:p>
          <a:p>
            <a:pPr marL="0" indent="0">
              <a:buNone/>
            </a:pPr>
            <a:r>
              <a:rPr lang="ru-RU" sz="2800" dirty="0"/>
              <a:t>— раннее начало половой жизни, беременность девочек-подростков;</a:t>
            </a:r>
          </a:p>
          <a:p>
            <a:pPr marL="0" indent="0">
              <a:buNone/>
            </a:pPr>
            <a:r>
              <a:rPr lang="ru-RU" sz="2800" dirty="0"/>
              <a:t>—  высокий риск гинекологических и венерических забо­леваний;</a:t>
            </a:r>
          </a:p>
          <a:p>
            <a:pPr marL="0" indent="0">
              <a:buNone/>
            </a:pPr>
            <a:r>
              <a:rPr lang="ru-RU" sz="2800" dirty="0"/>
              <a:t>—  рост   заболеваемости   туберкулезом,   аутоиммунными болезнями.  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7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о </a:t>
            </a:r>
            <a:r>
              <a:rPr lang="ru-RU" dirty="0"/>
              <a:t>конституции человека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792088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Учение о конституции человека издавна преследовало цель – установить зависимость между типом телосложения, реактивностью организма и подверженностью определённым заболеваниям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Конституция человека – его фенотип – объединяет:</a:t>
            </a:r>
          </a:p>
          <a:p>
            <a:pPr marL="0" indent="0">
              <a:buNone/>
            </a:pPr>
            <a:r>
              <a:rPr lang="ru-RU" dirty="0"/>
              <a:t>а) антропометрические (морфологические) характеристики тела или </a:t>
            </a:r>
            <a:r>
              <a:rPr lang="ru-RU" dirty="0" err="1"/>
              <a:t>морфофенотип</a:t>
            </a:r>
            <a:r>
              <a:rPr lang="ru-RU" dirty="0"/>
              <a:t> или, лучше </a:t>
            </a:r>
            <a:r>
              <a:rPr lang="ru-RU" dirty="0" err="1"/>
              <a:t>соматофенотип</a:t>
            </a:r>
            <a:r>
              <a:rPr lang="ru-RU" dirty="0"/>
              <a:t> (</a:t>
            </a:r>
            <a:r>
              <a:rPr lang="ru-RU" dirty="0" err="1"/>
              <a:t>соматотип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б) интеллектуальные характеристики – у детей показатели возрастного интеллектуального развития;</a:t>
            </a:r>
          </a:p>
          <a:p>
            <a:pPr marL="0" indent="0">
              <a:buNone/>
            </a:pPr>
            <a:r>
              <a:rPr lang="ru-RU" dirty="0"/>
              <a:t>в)  тип высшей нервной деятельности  (характер, тип по­ведения);</a:t>
            </a:r>
          </a:p>
          <a:p>
            <a:pPr marL="0" indent="0">
              <a:buNone/>
            </a:pPr>
            <a:r>
              <a:rPr lang="ru-RU" dirty="0"/>
              <a:t>г) функциональные характеристики, прежде всего — им­мунной системы, систем </a:t>
            </a:r>
            <a:r>
              <a:rPr lang="ru-RU" dirty="0" err="1"/>
              <a:t>нейро</a:t>
            </a:r>
            <a:r>
              <a:rPr lang="ru-RU" dirty="0"/>
              <a:t>-эндокринной и органной функ­циональной, адаптации. </a:t>
            </a:r>
          </a:p>
          <a:p>
            <a:pPr marL="0" indent="0">
              <a:buNone/>
            </a:pPr>
            <a:r>
              <a:rPr lang="ru-RU" dirty="0"/>
              <a:t>д) стадии полового развития у подростков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4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43000" y="731520"/>
            <a:ext cx="7245424" cy="612648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Физическое </a:t>
            </a:r>
            <a:r>
              <a:rPr lang="ru-RU" b="1" dirty="0"/>
              <a:t>развитие </a:t>
            </a:r>
            <a:r>
              <a:rPr lang="ru-RU" dirty="0" smtClean="0"/>
              <a:t>тонко </a:t>
            </a:r>
            <a:r>
              <a:rPr lang="ru-RU" dirty="0"/>
              <a:t>отражает здоровье поколения, благополучие окружающей среды и позволяет прогнозировать долголетие и жизнестойкость популяции. </a:t>
            </a:r>
            <a:endParaRPr lang="ru-RU" dirty="0" smtClean="0"/>
          </a:p>
          <a:p>
            <a:r>
              <a:rPr lang="ru-RU" dirty="0" smtClean="0"/>
              <a:t>Физическое </a:t>
            </a:r>
            <a:r>
              <a:rPr lang="ru-RU" dirty="0"/>
              <a:t>развитие ребенка в каждый период жизни- это комплекс морфофункциональных свойств, характеризующих возраст достигнутого биологического развития и физическую дееспособность (работоспособность) детского организма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0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Нормальные вариации </a:t>
            </a:r>
            <a:r>
              <a:rPr lang="ru-RU" sz="2700" b="1" dirty="0" err="1"/>
              <a:t>соматотипов</a:t>
            </a:r>
            <a:r>
              <a:rPr lang="ru-RU" sz="2700" b="1" dirty="0"/>
              <a:t> (</a:t>
            </a:r>
            <a:r>
              <a:rPr lang="ru-RU" sz="2700" b="1" dirty="0" err="1" smtClean="0"/>
              <a:t>морфофенотипов</a:t>
            </a:r>
            <a:r>
              <a:rPr lang="ru-RU" sz="2700" b="1" dirty="0" smtClean="0"/>
              <a:t> по классификации</a:t>
            </a:r>
            <a:br>
              <a:rPr lang="ru-RU" sz="2700" b="1" dirty="0" smtClean="0"/>
            </a:br>
            <a:r>
              <a:rPr lang="ru-RU" sz="2700" b="1" dirty="0" smtClean="0"/>
              <a:t> В.В. </a:t>
            </a:r>
            <a:r>
              <a:rPr lang="ru-RU" sz="2700" b="1" dirty="0" err="1" smtClean="0"/>
              <a:t>Бунака</a:t>
            </a:r>
            <a:r>
              <a:rPr lang="ru-RU" sz="2700" b="1" dirty="0" smtClean="0"/>
              <a:t>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052736"/>
            <a:ext cx="7920880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 </a:t>
            </a:r>
            <a:r>
              <a:rPr lang="ru-RU" dirty="0" err="1"/>
              <a:t>Лептоморфный</a:t>
            </a:r>
            <a:r>
              <a:rPr lang="ru-RU" dirty="0"/>
              <a:t>,   инфантильный,   миниатюрный,   гипопластический </a:t>
            </a:r>
            <a:r>
              <a:rPr lang="ru-RU" dirty="0" err="1"/>
              <a:t>соматотип</a:t>
            </a:r>
            <a:r>
              <a:rPr lang="ru-RU" dirty="0"/>
              <a:t>, «</a:t>
            </a:r>
            <a:r>
              <a:rPr lang="ru-RU" dirty="0" err="1" smtClean="0"/>
              <a:t>гипостатура</a:t>
            </a:r>
            <a:r>
              <a:rPr lang="ru-RU" dirty="0"/>
              <a:t>» по Г. Н. Сперанско­му (миниатюрные дети).</a:t>
            </a:r>
          </a:p>
          <a:p>
            <a:r>
              <a:rPr lang="ru-RU" dirty="0"/>
              <a:t>2.  Долихоморфный — удлиненный (долговязый), астени­ческий   (относительно высокий  рост при  суженных пропор­циях тела). </a:t>
            </a:r>
          </a:p>
          <a:p>
            <a:r>
              <a:rPr lang="ru-RU" dirty="0"/>
              <a:t>3.   Брахиморфный, коренастый  (нормальный или снижен­ный рост при опережении роста таза и грудной клетки).</a:t>
            </a:r>
          </a:p>
          <a:p>
            <a:r>
              <a:rPr lang="ru-RU" dirty="0"/>
              <a:t>4.  </a:t>
            </a:r>
            <a:r>
              <a:rPr lang="ru-RU" dirty="0" err="1"/>
              <a:t>Андроморфный</a:t>
            </a:r>
            <a:r>
              <a:rPr lang="ru-RU" dirty="0"/>
              <a:t>,  атлетический  </a:t>
            </a:r>
            <a:r>
              <a:rPr lang="ru-RU" dirty="0" err="1"/>
              <a:t>соматотип</a:t>
            </a:r>
            <a:r>
              <a:rPr lang="ru-RU" dirty="0"/>
              <a:t>   (опережение общего роста и размеров грудной клетки, объема мышечной ткани,   высокая   степень   физического   развития   мальчиков, признаки маскулинизации (андрогинии) у девочек.</a:t>
            </a:r>
          </a:p>
          <a:p>
            <a:r>
              <a:rPr lang="ru-RU" dirty="0"/>
              <a:t>5.   </a:t>
            </a:r>
            <a:r>
              <a:rPr lang="ru-RU" dirty="0" err="1"/>
              <a:t>Гинекоморфный</a:t>
            </a:r>
            <a:r>
              <a:rPr lang="ru-RU" dirty="0"/>
              <a:t>,  женственный, грацильный  </a:t>
            </a:r>
            <a:r>
              <a:rPr lang="ru-RU" dirty="0" err="1"/>
              <a:t>соматотип</a:t>
            </a:r>
            <a:r>
              <a:rPr lang="ru-RU" dirty="0"/>
              <a:t> (обычно у мальчиков).     </a:t>
            </a:r>
          </a:p>
          <a:p>
            <a:r>
              <a:rPr lang="ru-RU" dirty="0"/>
              <a:t>6.  </a:t>
            </a:r>
            <a:r>
              <a:rPr lang="ru-RU" dirty="0" err="1"/>
              <a:t>Пахиморфный</a:t>
            </a:r>
            <a:r>
              <a:rPr lang="ru-RU" dirty="0"/>
              <a:t>, пикнический тип полного ребенка; </a:t>
            </a:r>
            <a:r>
              <a:rPr lang="ru-RU" dirty="0" err="1"/>
              <a:t>адипозофенотип</a:t>
            </a:r>
            <a:r>
              <a:rPr lang="ru-RU" dirty="0"/>
              <a:t> (пропорциональность размеров тела при избыт­ке массы тела, умеренное жироотложение).</a:t>
            </a:r>
          </a:p>
          <a:p>
            <a:r>
              <a:rPr lang="ru-RU" dirty="0"/>
              <a:t>7.  Неопределенный </a:t>
            </a:r>
            <a:r>
              <a:rPr lang="ru-RU" dirty="0" err="1" smtClean="0"/>
              <a:t>соматотип</a:t>
            </a:r>
            <a:r>
              <a:rPr lang="ru-RU" dirty="0" smtClean="0"/>
              <a:t> , </a:t>
            </a:r>
            <a:r>
              <a:rPr lang="ru-RU" dirty="0" err="1" smtClean="0"/>
              <a:t>адипозофенотип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8. Мезоморфный, нормальный.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Конституциональные (семейные) варианты нормального телосложения и соответствующие им моногенные болезни и синдромы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864995"/>
              </p:ext>
            </p:extLst>
          </p:nvPr>
        </p:nvGraphicFramePr>
        <p:xfrm>
          <a:off x="179512" y="1412777"/>
          <a:ext cx="7992888" cy="533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96444"/>
                <a:gridCol w="3996444"/>
              </a:tblGrid>
              <a:tr h="5040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Конституциональные </a:t>
                      </a: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 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варианты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Моногенно детерминированные болезни и синдромы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59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1.Лептоморфный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инфантильный, миниатюрный (гипопластический) 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соматотип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  семейный   низкий   рост,  конституциональная задержка </a:t>
                      </a: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роста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2.Долихоморфный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удлиненный (долговязый),   астенический   </a:t>
                      </a:r>
                      <a:r>
                        <a:rPr lang="ru-RU" sz="1400" dirty="0" err="1" smtClean="0">
                          <a:solidFill>
                            <a:srgbClr val="FFFF00"/>
                          </a:solidFill>
                          <a:effectLst/>
                        </a:rPr>
                        <a:t>соматотип</a:t>
                      </a:r>
                      <a:endParaRPr lang="ru-RU" sz="14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3. Мезоморфный,</a:t>
                      </a:r>
                      <a:r>
                        <a:rPr lang="ru-RU" sz="14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нормальный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4.  Брахиморфный,   коренастый  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сома­тотип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5. 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Андроморфный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  атлетический  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соматотип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6.Гинекоморфный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  женственный, гра­цильный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соматотип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 у мальчиков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7.Пахиморфный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пахисомный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гиперстенический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соматотип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8. </a:t>
                      </a:r>
                      <a:r>
                        <a:rPr lang="ru-RU" sz="1400" dirty="0" err="1" smtClean="0">
                          <a:solidFill>
                            <a:srgbClr val="FFFF00"/>
                          </a:solidFill>
                          <a:effectLst/>
                        </a:rPr>
                        <a:t>Адипозофенотип</a:t>
                      </a: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      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1.Недостаточность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гормона роста,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гипрфизарный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 нанизм, типы 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а, </a:t>
                      </a:r>
                      <a:r>
                        <a:rPr lang="en-US" sz="1400" dirty="0" err="1">
                          <a:solidFill>
                            <a:srgbClr val="FFFF00"/>
                          </a:solidFill>
                          <a:effectLst/>
                        </a:rPr>
                        <a:t>Ib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II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III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синдром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Ларона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синдром Тернера — Шерешевского (у девочек), </a:t>
                      </a:r>
                      <a:r>
                        <a:rPr lang="ru-RU" sz="1400" dirty="0" err="1" smtClean="0">
                          <a:solidFill>
                            <a:srgbClr val="FFFF00"/>
                          </a:solidFill>
                          <a:effectLst/>
                        </a:rPr>
                        <a:t>гликогенозы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2.Синдром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Марфана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гомоцистинурия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, синдром </a:t>
                      </a:r>
                      <a:r>
                        <a:rPr lang="ru-RU" sz="1400" dirty="0" err="1" smtClean="0">
                          <a:solidFill>
                            <a:srgbClr val="FFFF00"/>
                          </a:solidFill>
                          <a:effectLst/>
                        </a:rPr>
                        <a:t>Клайнфелтера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 3.  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4.Синдром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Маркезани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5.Андрогиния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девочек — поздняя форма адреногенитального син­дрома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               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6.Гипргенитализм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(дефицит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гонадотрбпных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 гормонов), синдром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тестикулярной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 феминизации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7.Синдром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Беквита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 — Видемана, синдром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Сотоса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8.Синдром 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Лоуренса — Муна,   синдром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</a:rPr>
                        <a:t>Прадера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 — Вилли,   недостаточность гормона роста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Общий план обследования ребёнка при замедлении роста и задержке роста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412776"/>
            <a:ext cx="7848871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Регистрация фактического состояния показателей физического развития по </a:t>
            </a:r>
            <a:r>
              <a:rPr lang="ru-RU" dirty="0" err="1"/>
              <a:t>центильным</a:t>
            </a:r>
            <a:r>
              <a:rPr lang="ru-RU" dirty="0"/>
              <a:t> шкалам (длина тела, рост, масса тела, окружность головы, окружность грудной  клетки, др.  показатели).                       </a:t>
            </a:r>
          </a:p>
          <a:p>
            <a:pPr marL="0" indent="0">
              <a:buNone/>
            </a:pPr>
            <a:r>
              <a:rPr lang="ru-RU" dirty="0"/>
              <a:t>2. Вычисление </a:t>
            </a:r>
            <a:r>
              <a:rPr lang="ru-RU" dirty="0" err="1"/>
              <a:t>массо</a:t>
            </a:r>
            <a:r>
              <a:rPr lang="ru-RU" dirty="0"/>
              <a:t>-ростовых индексов по выбору врача.</a:t>
            </a:r>
          </a:p>
          <a:p>
            <a:pPr marL="0" indent="0">
              <a:buNone/>
            </a:pPr>
            <a:r>
              <a:rPr lang="ru-RU" dirty="0"/>
              <a:t>3.  Определение индивидуального и среднего роста матери и отца.     </a:t>
            </a:r>
          </a:p>
          <a:p>
            <a:pPr marL="0" indent="0">
              <a:buNone/>
            </a:pPr>
            <a:r>
              <a:rPr lang="ru-RU" dirty="0"/>
              <a:t>4.  Рентгенография левой кисти и запястья для определе­ния костного возраста.</a:t>
            </a:r>
          </a:p>
          <a:p>
            <a:pPr marL="0" indent="0">
              <a:buNone/>
            </a:pPr>
            <a:r>
              <a:rPr lang="ru-RU" dirty="0"/>
              <a:t>5.  Определение тироксина в сыворотке крови (Т4).</a:t>
            </a:r>
          </a:p>
          <a:p>
            <a:pPr marL="0" indent="0">
              <a:buNone/>
            </a:pPr>
            <a:r>
              <a:rPr lang="ru-RU" dirty="0"/>
              <a:t>6. Определение уровня кальция, фосфора активности, ще­лочной </a:t>
            </a:r>
            <a:r>
              <a:rPr lang="ru-RU" dirty="0" err="1"/>
              <a:t>фосфотазы</a:t>
            </a:r>
            <a:r>
              <a:rPr lang="ru-RU" dirty="0"/>
              <a:t> в сыворотке крови.</a:t>
            </a:r>
          </a:p>
          <a:p>
            <a:pPr marL="0" indent="0">
              <a:buNone/>
            </a:pPr>
            <a:r>
              <a:rPr lang="ru-RU" dirty="0"/>
              <a:t>7.  Рентгенограмма черепа (турецкого седла).</a:t>
            </a:r>
          </a:p>
          <a:p>
            <a:pPr marL="0" indent="0">
              <a:buNone/>
            </a:pPr>
            <a:r>
              <a:rPr lang="ru-RU" dirty="0"/>
              <a:t>8.  Определение кариотипа или телец </a:t>
            </a:r>
            <a:r>
              <a:rPr lang="ru-RU" dirty="0" err="1"/>
              <a:t>Барра</a:t>
            </a:r>
            <a:r>
              <a:rPr lang="ru-RU" dirty="0"/>
              <a:t> в лимфоци­тах девочек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   </a:t>
            </a:r>
            <a:endParaRPr lang="ru-RU" dirty="0"/>
          </a:p>
          <a:p>
            <a:r>
              <a:rPr lang="ru-RU" dirty="0"/>
              <a:t>9.  </a:t>
            </a:r>
            <a:r>
              <a:rPr lang="ru-RU" b="1" dirty="0"/>
              <a:t>Специальные исследования:</a:t>
            </a:r>
          </a:p>
          <a:p>
            <a:pPr marL="0" indent="0">
              <a:buNone/>
            </a:pPr>
            <a:r>
              <a:rPr lang="ru-RU" dirty="0"/>
              <a:t>— определение уровня гормона роста в крови или в моче при проведении пробы с клофелином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или </a:t>
            </a:r>
            <a:r>
              <a:rPr lang="ru-RU" dirty="0" err="1"/>
              <a:t>соматолиберином</a:t>
            </a:r>
            <a:r>
              <a:rPr lang="ru-RU" dirty="0"/>
              <a:t> (</a:t>
            </a:r>
            <a:r>
              <a:rPr lang="ru-RU" dirty="0" err="1"/>
              <a:t>гексарелином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— определение инсулиноподобного - фактора роста (</a:t>
            </a:r>
            <a:r>
              <a:rPr lang="en-US" dirty="0"/>
              <a:t>IGF</a:t>
            </a:r>
            <a:r>
              <a:rPr lang="ru-RU" dirty="0"/>
              <a:t>-1) в крови; </a:t>
            </a:r>
          </a:p>
          <a:p>
            <a:pPr marL="0" indent="0">
              <a:buNone/>
            </a:pPr>
            <a:r>
              <a:rPr lang="ru-RU" dirty="0"/>
              <a:t>— определение базального уровня кортизола до и после нагрузки АКТГ;             </a:t>
            </a:r>
          </a:p>
          <a:p>
            <a:pPr marL="0" indent="0">
              <a:buNone/>
            </a:pPr>
            <a:r>
              <a:rPr lang="ru-RU" dirty="0"/>
              <a:t>— компьютерная или ЯМР-томография черепа.  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проведении специализированного обследования должна быть повторно исследована развёрнутая формула крови, проведены анализы мочи, а также выполнены необходимые диагностические тесты для исключения органной патологии.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8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Тактика врача-педиатра при высоком росте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700808"/>
            <a:ext cx="7704856" cy="442535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План обследования : анализ родословной, генетическое обследование – ДНК-диагностика (с-м </a:t>
            </a:r>
            <a:r>
              <a:rPr lang="ru-RU" dirty="0" err="1" smtClean="0"/>
              <a:t>Марфана</a:t>
            </a:r>
            <a:r>
              <a:rPr lang="ru-RU" dirty="0" smtClean="0"/>
              <a:t>), исследование крови и мочи на содержание </a:t>
            </a:r>
            <a:r>
              <a:rPr lang="ru-RU" dirty="0" err="1" smtClean="0"/>
              <a:t>гомоцистеина</a:t>
            </a:r>
            <a:r>
              <a:rPr lang="ru-RU" dirty="0"/>
              <a:t> </a:t>
            </a:r>
            <a:r>
              <a:rPr lang="ru-RU" dirty="0" smtClean="0"/>
              <a:t>и метионина (</a:t>
            </a:r>
            <a:r>
              <a:rPr lang="ru-RU" dirty="0" err="1" smtClean="0"/>
              <a:t>гомоцистиурия</a:t>
            </a:r>
            <a:r>
              <a:rPr lang="ru-RU" dirty="0" smtClean="0"/>
              <a:t>), исследование кариотипа лимфоцитов (с-м </a:t>
            </a:r>
            <a:r>
              <a:rPr lang="ru-RU" dirty="0" err="1" smtClean="0"/>
              <a:t>Клайнфельтера</a:t>
            </a:r>
            <a:r>
              <a:rPr lang="ru-RU" dirty="0" smtClean="0"/>
              <a:t> и др. хромосомных аномалий).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8" y="3326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7" name="AutoShape 5"/>
          <p:cNvSpPr>
            <a:spLocks noChangeArrowheads="1"/>
          </p:cNvSpPr>
          <p:nvPr/>
        </p:nvSpPr>
        <p:spPr bwMode="auto">
          <a:xfrm rot="5400000">
            <a:off x="3048000" y="-3048000"/>
            <a:ext cx="3048000" cy="9144000"/>
          </a:xfrm>
          <a:prstGeom prst="homePlate">
            <a:avLst>
              <a:gd name="adj" fmla="val 25000"/>
            </a:avLst>
          </a:prstGeom>
          <a:solidFill>
            <a:srgbClr val="00FFFF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Процесс полового созревания обусловлен активацией 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импульсного генератора </a:t>
            </a:r>
          </a:p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в медиобазальном гипоталамусе, 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который обеспечивает импульсную</a:t>
            </a:r>
          </a:p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 секрецию гонадолиберина (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RF</a:t>
            </a:r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134144" y="4105696"/>
            <a:ext cx="4038600" cy="3108325"/>
          </a:xfrm>
          <a:prstGeom prst="upArrowCallout">
            <a:avLst>
              <a:gd name="adj1" fmla="val 32482"/>
              <a:gd name="adj2" fmla="val 32482"/>
              <a:gd name="adj3" fmla="val 16667"/>
              <a:gd name="adj4" fmla="val 66667"/>
            </a:avLst>
          </a:prstGeom>
          <a:solidFill>
            <a:srgbClr val="3366FF"/>
          </a:solidFill>
          <a:ln w="41275">
            <a:solidFill>
              <a:srgbClr val="66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CECFF"/>
                </a:solidFill>
                <a:latin typeface="Times New Roman" pitchFamily="18" charset="0"/>
              </a:rPr>
              <a:t>Усиление продукции</a:t>
            </a:r>
          </a:p>
          <a:p>
            <a:pPr algn="ctr"/>
            <a:r>
              <a:rPr lang="ru-RU" sz="2400" b="1">
                <a:solidFill>
                  <a:srgbClr val="CCECFF"/>
                </a:solidFill>
                <a:latin typeface="Times New Roman" pitchFamily="18" charset="0"/>
              </a:rPr>
              <a:t> гонадотропних гормонов</a:t>
            </a:r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4724400" y="3200400"/>
            <a:ext cx="4419600" cy="3901008"/>
          </a:xfrm>
          <a:prstGeom prst="upArrowCallout">
            <a:avLst>
              <a:gd name="adj1" fmla="val 35546"/>
              <a:gd name="adj2" fmla="val 35546"/>
              <a:gd name="adj3" fmla="val 16667"/>
              <a:gd name="adj4" fmla="val 66667"/>
            </a:avLst>
          </a:prstGeom>
          <a:solidFill>
            <a:srgbClr val="3366FF"/>
          </a:solidFill>
          <a:ln w="38100">
            <a:solidFill>
              <a:srgbClr val="66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CECFF"/>
                </a:solidFill>
                <a:latin typeface="Times New Roman" pitchFamily="18" charset="0"/>
              </a:rPr>
              <a:t>Повышение </a:t>
            </a:r>
          </a:p>
          <a:p>
            <a:pPr algn="ctr"/>
            <a:r>
              <a:rPr lang="ru-RU" sz="2400" b="1">
                <a:solidFill>
                  <a:srgbClr val="CCECFF"/>
                </a:solidFill>
                <a:latin typeface="Times New Roman" pitchFamily="18" charset="0"/>
              </a:rPr>
              <a:t>тканевой чувствительности </a:t>
            </a:r>
          </a:p>
          <a:p>
            <a:pPr algn="ctr"/>
            <a:r>
              <a:rPr lang="ru-RU" sz="2400" b="1">
                <a:solidFill>
                  <a:srgbClr val="CCECFF"/>
                </a:solidFill>
                <a:latin typeface="Times New Roman" pitchFamily="18" charset="0"/>
              </a:rPr>
              <a:t>к нейрогуморальным </a:t>
            </a:r>
          </a:p>
          <a:p>
            <a:pPr algn="ctr"/>
            <a:r>
              <a:rPr lang="ru-RU" sz="2400" b="1">
                <a:solidFill>
                  <a:srgbClr val="CCECFF"/>
                </a:solidFill>
                <a:latin typeface="Times New Roman" pitchFamily="18" charset="0"/>
              </a:rPr>
              <a:t>стимулам </a:t>
            </a:r>
          </a:p>
          <a:p>
            <a:pPr algn="ctr"/>
            <a:r>
              <a:rPr lang="ru-RU" sz="2400" b="1">
                <a:solidFill>
                  <a:srgbClr val="CCECFF"/>
                </a:solidFill>
                <a:latin typeface="Times New Roman" pitchFamily="18" charset="0"/>
              </a:rPr>
              <a:t>на всех уровнях гонадостата</a:t>
            </a:r>
            <a:r>
              <a:rPr lang="ru-RU" sz="2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4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427" y="1556792"/>
            <a:ext cx="8258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100392" cy="112474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60033"/>
                </a:solidFill>
              </a:rPr>
              <a:t>Механизмы,  обеспечивающие </a:t>
            </a:r>
            <a:r>
              <a:rPr lang="ru-RU" sz="2000" b="1" dirty="0" smtClean="0">
                <a:solidFill>
                  <a:srgbClr val="660033"/>
                </a:solidFill>
              </a:rPr>
              <a:t>торможение </a:t>
            </a:r>
            <a:r>
              <a:rPr lang="ru-RU" sz="2000" b="1" dirty="0">
                <a:solidFill>
                  <a:srgbClr val="660033"/>
                </a:solidFill>
              </a:rPr>
              <a:t>процесса </a:t>
            </a:r>
            <a:r>
              <a:rPr lang="ru-RU" sz="2000" b="1" dirty="0" smtClean="0">
                <a:solidFill>
                  <a:srgbClr val="660033"/>
                </a:solidFill>
              </a:rPr>
              <a:t/>
            </a:r>
            <a:br>
              <a:rPr lang="ru-RU" sz="2000" b="1" dirty="0" smtClean="0">
                <a:solidFill>
                  <a:srgbClr val="660033"/>
                </a:solidFill>
              </a:rPr>
            </a:br>
            <a:r>
              <a:rPr lang="ru-RU" sz="2000" b="1" dirty="0" smtClean="0">
                <a:solidFill>
                  <a:srgbClr val="660033"/>
                </a:solidFill>
              </a:rPr>
              <a:t>полового </a:t>
            </a:r>
            <a:r>
              <a:rPr lang="ru-RU" sz="2000" b="1" dirty="0">
                <a:solidFill>
                  <a:srgbClr val="660033"/>
                </a:solidFill>
              </a:rPr>
              <a:t>созревания в детском возрасте </a:t>
            </a:r>
            <a:r>
              <a:rPr lang="ru-RU" sz="2000" b="1" dirty="0" smtClean="0">
                <a:solidFill>
                  <a:srgbClr val="660033"/>
                </a:solidFill>
              </a:rPr>
              <a:t>и</a:t>
            </a:r>
            <a:br>
              <a:rPr lang="ru-RU" sz="2000" b="1" dirty="0" smtClean="0">
                <a:solidFill>
                  <a:srgbClr val="660033"/>
                </a:solidFill>
              </a:rPr>
            </a:br>
            <a:r>
              <a:rPr lang="ru-RU" sz="2000" b="1" dirty="0" smtClean="0">
                <a:solidFill>
                  <a:srgbClr val="660033"/>
                </a:solidFill>
              </a:rPr>
              <a:t> </a:t>
            </a:r>
            <a:r>
              <a:rPr lang="ru-RU" sz="2000" b="1" dirty="0">
                <a:solidFill>
                  <a:srgbClr val="660033"/>
                </a:solidFill>
              </a:rPr>
              <a:t>„запускающие” его в начале </a:t>
            </a:r>
            <a:r>
              <a:rPr lang="ru-RU" sz="2000" b="1" dirty="0" err="1">
                <a:solidFill>
                  <a:srgbClr val="660033"/>
                </a:solidFill>
              </a:rPr>
              <a:t>пубертата</a:t>
            </a:r>
            <a:r>
              <a:rPr lang="ru-RU" sz="2000" b="1" dirty="0"/>
              <a:t>.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229600" cy="37766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0099"/>
                </a:solidFill>
              </a:rPr>
              <a:t>Высокочувствительная обратная связь между гонадами и </a:t>
            </a:r>
            <a:r>
              <a:rPr lang="ru-RU" sz="2400" b="1" dirty="0" err="1">
                <a:solidFill>
                  <a:srgbClr val="000099"/>
                </a:solidFill>
              </a:rPr>
              <a:t>гипоталамическми</a:t>
            </a:r>
            <a:r>
              <a:rPr lang="ru-RU" sz="2400" b="1" dirty="0">
                <a:solidFill>
                  <a:srgbClr val="000099"/>
                </a:solidFill>
              </a:rPr>
              <a:t> центрами.</a:t>
            </a:r>
            <a:br>
              <a:rPr lang="ru-RU" sz="2400" b="1" dirty="0">
                <a:solidFill>
                  <a:srgbClr val="000099"/>
                </a:solidFill>
              </a:rPr>
            </a:br>
            <a:endParaRPr lang="ru-RU" sz="2400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0099"/>
                </a:solidFill>
              </a:rPr>
              <a:t>Внутренние ингибиторные механизмы цент-</a:t>
            </a:r>
            <a:r>
              <a:rPr lang="ru-RU" sz="2400" b="1" dirty="0" err="1">
                <a:solidFill>
                  <a:srgbClr val="000099"/>
                </a:solidFill>
              </a:rPr>
              <a:t>ральной</a:t>
            </a:r>
            <a:r>
              <a:rPr lang="ru-RU" sz="2400" b="1" dirty="0">
                <a:solidFill>
                  <a:srgbClr val="000099"/>
                </a:solidFill>
              </a:rPr>
              <a:t> нервной системы (активность </a:t>
            </a:r>
            <a:r>
              <a:rPr lang="ru-RU" sz="2400" b="1" dirty="0" err="1" smtClean="0">
                <a:solidFill>
                  <a:srgbClr val="000099"/>
                </a:solidFill>
              </a:rPr>
              <a:t>гипо</a:t>
            </a:r>
            <a:r>
              <a:rPr lang="ru-RU" sz="2400" b="1" dirty="0" smtClean="0">
                <a:solidFill>
                  <a:srgbClr val="000099"/>
                </a:solidFill>
              </a:rPr>
              <a:t>-</a:t>
            </a:r>
          </a:p>
          <a:p>
            <a:pPr marL="0" indent="0">
              <a:lnSpc>
                <a:spcPct val="90000"/>
              </a:lnSpc>
              <a:buClr>
                <a:srgbClr val="660033"/>
              </a:buClr>
              <a:buNone/>
            </a:pP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</a:rPr>
              <a:t>   </a:t>
            </a:r>
            <a:r>
              <a:rPr lang="ru-RU" sz="2400" b="1" dirty="0" err="1" smtClean="0">
                <a:solidFill>
                  <a:srgbClr val="000099"/>
                </a:solidFill>
              </a:rPr>
              <a:t>кампа</a:t>
            </a:r>
            <a:r>
              <a:rPr lang="ru-RU" sz="2400" b="1" dirty="0">
                <a:solidFill>
                  <a:srgbClr val="000099"/>
                </a:solidFill>
              </a:rPr>
              <a:t>) на импульсный генератор. </a:t>
            </a:r>
            <a:br>
              <a:rPr lang="ru-RU" sz="2400" b="1" dirty="0">
                <a:solidFill>
                  <a:srgbClr val="000099"/>
                </a:solidFill>
              </a:rPr>
            </a:br>
            <a:endParaRPr lang="ru-RU" sz="2400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0099"/>
                </a:solidFill>
              </a:rPr>
              <a:t>Блокирующий эффект гормона эпифиза - мелатонина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00392" cy="791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715200" cy="158417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52"/>
                </a:solidFill>
                <a:latin typeface="Times New Roman" pitchFamily="18" charset="0"/>
              </a:rPr>
              <a:t>Половое развитие девушек определяем по развитию таких половых признаков</a:t>
            </a:r>
            <a:br>
              <a:rPr lang="ru-RU" sz="2400" b="1" dirty="0">
                <a:solidFill>
                  <a:srgbClr val="000052"/>
                </a:solidFill>
                <a:latin typeface="Times New Roman" pitchFamily="18" charset="0"/>
              </a:rPr>
            </a:br>
            <a:endParaRPr lang="ru-RU" sz="2400" b="1" dirty="0">
              <a:solidFill>
                <a:srgbClr val="000052"/>
              </a:solidFill>
              <a:latin typeface="Times New Roman" pitchFamily="18" charset="0"/>
            </a:endParaRPr>
          </a:p>
        </p:txBody>
      </p:sp>
      <p:sp>
        <p:nvSpPr>
          <p:cNvPr id="22323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655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b="1" i="1">
                <a:solidFill>
                  <a:srgbClr val="CC0000"/>
                </a:solidFill>
                <a:latin typeface="Times New Roman" pitchFamily="18" charset="0"/>
              </a:rPr>
              <a:t>А</a:t>
            </a:r>
            <a:r>
              <a:rPr lang="ru-RU" b="1">
                <a:solidFill>
                  <a:srgbClr val="000052"/>
                </a:solidFill>
                <a:latin typeface="Times New Roman" pitchFamily="18" charset="0"/>
              </a:rPr>
              <a:t>– оволосение подмышек</a:t>
            </a:r>
          </a:p>
          <a:p>
            <a:pPr>
              <a:lnSpc>
                <a:spcPct val="120000"/>
              </a:lnSpc>
            </a:pPr>
            <a:r>
              <a:rPr lang="ru-RU" b="1" i="1">
                <a:solidFill>
                  <a:srgbClr val="CC0000"/>
                </a:solidFill>
                <a:latin typeface="Times New Roman" pitchFamily="18" charset="0"/>
              </a:rPr>
              <a:t>Р</a:t>
            </a:r>
            <a:r>
              <a:rPr lang="ru-RU" b="1">
                <a:solidFill>
                  <a:srgbClr val="000052"/>
                </a:solidFill>
                <a:latin typeface="Times New Roman" pitchFamily="18" charset="0"/>
              </a:rPr>
              <a:t>– оволосение лобка</a:t>
            </a:r>
          </a:p>
          <a:p>
            <a:pPr>
              <a:lnSpc>
                <a:spcPct val="120000"/>
              </a:lnSpc>
            </a:pPr>
            <a:r>
              <a:rPr lang="ru-RU" b="1" i="1">
                <a:solidFill>
                  <a:srgbClr val="CC0000"/>
                </a:solidFill>
                <a:latin typeface="Times New Roman" pitchFamily="18" charset="0"/>
              </a:rPr>
              <a:t>Ма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ru-RU" b="1">
                <a:solidFill>
                  <a:srgbClr val="000052"/>
                </a:solidFill>
                <a:latin typeface="Times New Roman" pitchFamily="18" charset="0"/>
              </a:rPr>
              <a:t>–развитие молочной железы</a:t>
            </a:r>
          </a:p>
          <a:p>
            <a:pPr>
              <a:lnSpc>
                <a:spcPct val="120000"/>
              </a:lnSpc>
            </a:pPr>
            <a:r>
              <a:rPr lang="ru-RU" b="1" i="1">
                <a:solidFill>
                  <a:srgbClr val="CC0000"/>
                </a:solidFill>
                <a:latin typeface="Times New Roman" pitchFamily="18" charset="0"/>
              </a:rPr>
              <a:t>Ме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ru-RU" b="1">
                <a:solidFill>
                  <a:srgbClr val="000052"/>
                </a:solidFill>
                <a:latin typeface="Times New Roman" pitchFamily="18" charset="0"/>
              </a:rPr>
              <a:t>–наличие менструальной функции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3164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056437" cy="1655763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990033"/>
                </a:solidFill>
              </a:rPr>
              <a:t>Периоды развития женской половой системы</a:t>
            </a:r>
            <a:br>
              <a:rPr lang="ru-RU" sz="3200" b="1">
                <a:solidFill>
                  <a:srgbClr val="990033"/>
                </a:solidFill>
              </a:rPr>
            </a:br>
            <a:r>
              <a:rPr lang="ru-RU" sz="3200" b="1">
                <a:solidFill>
                  <a:srgbClr val="990033"/>
                </a:solidFill>
              </a:rPr>
              <a:t> </a:t>
            </a:r>
            <a:r>
              <a:rPr lang="ru-RU" sz="3200" b="1" u="sng">
                <a:solidFill>
                  <a:srgbClr val="990033"/>
                </a:solidFill>
              </a:rPr>
              <a:t>(</a:t>
            </a:r>
            <a:r>
              <a:rPr lang="ru-RU" sz="3200" b="1">
                <a:solidFill>
                  <a:srgbClr val="990033"/>
                </a:solidFill>
              </a:rPr>
              <a:t>8-10 лет) препубертатная, андренархе</a:t>
            </a:r>
            <a:r>
              <a:rPr lang="ru-RU" sz="320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229600" cy="28813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660033"/>
              </a:buClr>
            </a:pPr>
            <a:r>
              <a:rPr lang="ru-RU" sz="2800" b="1">
                <a:solidFill>
                  <a:srgbClr val="000099"/>
                </a:solidFill>
              </a:rPr>
              <a:t>скачок роста, </a:t>
            </a:r>
          </a:p>
          <a:p>
            <a:pPr>
              <a:lnSpc>
                <a:spcPct val="150000"/>
              </a:lnSpc>
              <a:buClr>
                <a:srgbClr val="660033"/>
              </a:buClr>
            </a:pPr>
            <a:r>
              <a:rPr lang="ru-RU" sz="2800" b="1">
                <a:solidFill>
                  <a:srgbClr val="000099"/>
                </a:solidFill>
              </a:rPr>
              <a:t>развитие костей таза, </a:t>
            </a:r>
          </a:p>
          <a:p>
            <a:pPr>
              <a:lnSpc>
                <a:spcPct val="150000"/>
              </a:lnSpc>
              <a:buClr>
                <a:srgbClr val="660033"/>
              </a:buClr>
            </a:pPr>
            <a:r>
              <a:rPr lang="ru-RU" sz="2800" b="1">
                <a:solidFill>
                  <a:srgbClr val="000099"/>
                </a:solidFill>
              </a:rPr>
              <a:t>появление вторичных половых признаков</a:t>
            </a:r>
          </a:p>
        </p:txBody>
      </p:sp>
      <p:pic>
        <p:nvPicPr>
          <p:cNvPr id="145413" name="Picture 5" descr="д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16" y="-99392"/>
            <a:ext cx="23749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23850" y="4419600"/>
            <a:ext cx="8496300" cy="1817688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Принимают участие гормон роста, андрогены. Повышается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уровень ФСГ и ЛГ (выделение ациклическое), остается высокой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концентрация пролактина.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Активизируется гормональная активность яичников,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но средний уровень эстрогенов не высокий,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активизируется работа щитовидной железы. </a:t>
            </a:r>
          </a:p>
        </p:txBody>
      </p:sp>
    </p:spTree>
    <p:extLst>
      <p:ext uri="{BB962C8B-B14F-4D97-AF65-F5344CB8AC3E}">
        <p14:creationId xmlns:p14="http://schemas.microsoft.com/office/powerpoint/2010/main" val="11627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323850" y="333375"/>
            <a:ext cx="34861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0099"/>
                </a:solidFill>
              </a:rPr>
              <a:t>Стадии </a:t>
            </a:r>
            <a:br>
              <a:rPr lang="ru-RU" sz="3600" b="1">
                <a:solidFill>
                  <a:srgbClr val="000099"/>
                </a:solidFill>
              </a:rPr>
            </a:br>
            <a:r>
              <a:rPr lang="ru-RU" sz="3600" b="1">
                <a:solidFill>
                  <a:srgbClr val="000099"/>
                </a:solidFill>
              </a:rPr>
              <a:t>развития </a:t>
            </a:r>
            <a:br>
              <a:rPr lang="ru-RU" sz="3600" b="1">
                <a:solidFill>
                  <a:srgbClr val="000099"/>
                </a:solidFill>
              </a:rPr>
            </a:br>
            <a:r>
              <a:rPr lang="ru-RU" sz="3600" b="1">
                <a:solidFill>
                  <a:srgbClr val="000099"/>
                </a:solidFill>
              </a:rPr>
              <a:t>молочной </a:t>
            </a:r>
            <a:br>
              <a:rPr lang="ru-RU" sz="3600" b="1">
                <a:solidFill>
                  <a:srgbClr val="000099"/>
                </a:solidFill>
              </a:rPr>
            </a:br>
            <a:r>
              <a:rPr lang="ru-RU" sz="3600" b="1">
                <a:solidFill>
                  <a:srgbClr val="000099"/>
                </a:solidFill>
              </a:rPr>
              <a:t>железы</a:t>
            </a:r>
          </a:p>
        </p:txBody>
      </p:sp>
      <p:pic>
        <p:nvPicPr>
          <p:cNvPr id="158726" name="Picture 6" descr="0_529_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8912"/>
            <a:ext cx="4897437" cy="66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7651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04800" y="0"/>
            <a:ext cx="304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Стадии лобкового оволосения </a:t>
            </a:r>
            <a:br>
              <a:rPr lang="ru-RU" sz="3200" b="1">
                <a:solidFill>
                  <a:srgbClr val="000099"/>
                </a:solidFill>
              </a:rPr>
            </a:br>
            <a:r>
              <a:rPr lang="ru-RU" sz="3200" b="1">
                <a:solidFill>
                  <a:srgbClr val="000099"/>
                </a:solidFill>
              </a:rPr>
              <a:t>у девочек</a:t>
            </a:r>
          </a:p>
        </p:txBody>
      </p:sp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7746" y="1520825"/>
            <a:ext cx="5775325" cy="4899025"/>
          </a:xfrm>
          <a:prstGeom prst="rect">
            <a:avLst/>
          </a:prstGeom>
          <a:noFill/>
          <a:ln w="22225">
            <a:solidFill>
              <a:srgbClr val="0000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2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Методики комплексной оценки физического развития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Региональные модифицированные шкалы регрессии массы тела по длине тела Оценка состояния здоровья детей.  Новые подходы к профилактической и оздоровительной работе в образовательных учреждениях. Руководство для врачей под ред. </a:t>
            </a:r>
            <a:r>
              <a:rPr lang="ru-RU" dirty="0" err="1" smtClean="0"/>
              <a:t>А.А.Баранова</a:t>
            </a:r>
            <a:r>
              <a:rPr lang="ru-RU" dirty="0" smtClean="0"/>
              <a:t>, </a:t>
            </a:r>
            <a:r>
              <a:rPr lang="ru-RU" dirty="0" err="1" smtClean="0"/>
              <a:t>В.Р.Кучмы</a:t>
            </a:r>
            <a:r>
              <a:rPr lang="ru-RU" dirty="0" smtClean="0"/>
              <a:t> и др.- 2008.</a:t>
            </a:r>
          </a:p>
          <a:p>
            <a:r>
              <a:rPr lang="ru-RU" dirty="0" smtClean="0"/>
              <a:t>Комплексная схема (Оценка физического развития и состояния здоровья детей и подростков, изучение медико-социальных причин формирования отклонений в здоровье: метод. </a:t>
            </a:r>
            <a:r>
              <a:rPr lang="ru-RU" dirty="0" err="1"/>
              <a:t>р</a:t>
            </a:r>
            <a:r>
              <a:rPr lang="ru-RU" dirty="0" err="1" smtClean="0"/>
              <a:t>еком</a:t>
            </a:r>
            <a:r>
              <a:rPr lang="ru-RU" dirty="0" smtClean="0"/>
              <a:t>., 1996)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254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444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660033"/>
                </a:solidFill>
              </a:rPr>
              <a:t>Периоды развития женской половой системы</a:t>
            </a:r>
            <a:br>
              <a:rPr lang="ru-RU" sz="2400" b="1" dirty="0">
                <a:solidFill>
                  <a:srgbClr val="660033"/>
                </a:solidFill>
              </a:rPr>
            </a:br>
            <a:r>
              <a:rPr lang="ru-RU" sz="2400" b="1" dirty="0">
                <a:solidFill>
                  <a:srgbClr val="660033"/>
                </a:solidFill>
              </a:rPr>
              <a:t>(11-14 лет) пубертатная, </a:t>
            </a:r>
            <a:r>
              <a:rPr lang="ru-RU" sz="2400" b="1" dirty="0" err="1">
                <a:solidFill>
                  <a:srgbClr val="660033"/>
                </a:solidFill>
              </a:rPr>
              <a:t>менархе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156676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sz="2400" b="1">
                <a:solidFill>
                  <a:srgbClr val="000099"/>
                </a:solidFill>
              </a:rPr>
              <a:t>дальнейшее физическое развитие, особенно повышение массы тела, рост костей таза, </a:t>
            </a:r>
          </a:p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sz="2400" b="1">
                <a:solidFill>
                  <a:srgbClr val="000099"/>
                </a:solidFill>
              </a:rPr>
              <a:t>становление ритма менструаций, которые в этом периоде еще ановуляторные.</a:t>
            </a:r>
            <a:r>
              <a:rPr lang="ru-RU" b="1"/>
              <a:t> </a:t>
            </a:r>
          </a:p>
          <a:p>
            <a:endParaRPr lang="ru-RU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250825" y="4267200"/>
            <a:ext cx="8569325" cy="2402160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Уровень гормона роста уменьшается, щитовидная железа 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активно функционирует. 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Количество эстрогенов на втором году от менархе возрастает, 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но уровень прогестерона еще невысокий. 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Появляется цикличность в синтезе ФСГ и ЛГ.</a:t>
            </a:r>
          </a:p>
        </p:txBody>
      </p:sp>
    </p:spTree>
    <p:extLst>
      <p:ext uri="{BB962C8B-B14F-4D97-AF65-F5344CB8AC3E}">
        <p14:creationId xmlns:p14="http://schemas.microsoft.com/office/powerpoint/2010/main" val="13362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172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7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353623" cy="5818187"/>
          </a:xfrm>
        </p:spPr>
        <p:txBody>
          <a:bodyPr>
            <a:normAutofit/>
          </a:bodyPr>
          <a:lstStyle/>
          <a:p>
            <a:pPr>
              <a:buClr>
                <a:srgbClr val="660033"/>
              </a:buClr>
              <a:buFont typeface="Wingdings" pitchFamily="2" charset="2"/>
              <a:buNone/>
            </a:pPr>
            <a:r>
              <a:rPr lang="ru-RU" sz="2000" b="1" dirty="0" err="1">
                <a:solidFill>
                  <a:srgbClr val="000099"/>
                </a:solidFill>
              </a:rPr>
              <a:t>Менархе</a:t>
            </a:r>
            <a:r>
              <a:rPr lang="ru-RU" sz="2000" b="1" dirty="0">
                <a:solidFill>
                  <a:srgbClr val="000099"/>
                </a:solidFill>
              </a:rPr>
              <a:t> в среднем приходит в возрасте </a:t>
            </a:r>
            <a:r>
              <a:rPr lang="ru-RU" sz="2000" b="1" dirty="0">
                <a:solidFill>
                  <a:srgbClr val="660033"/>
                </a:solidFill>
              </a:rPr>
              <a:t>11-13,5 лет</a:t>
            </a:r>
            <a:r>
              <a:rPr lang="ru-RU" sz="2000" b="1" dirty="0">
                <a:solidFill>
                  <a:srgbClr val="000099"/>
                </a:solidFill>
              </a:rPr>
              <a:t>. </a:t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 err="1">
                <a:solidFill>
                  <a:srgbClr val="000099"/>
                </a:solidFill>
              </a:rPr>
              <a:t>Meнструации</a:t>
            </a:r>
            <a:r>
              <a:rPr lang="ru-RU" sz="2000" b="1" dirty="0">
                <a:solidFill>
                  <a:srgbClr val="000099"/>
                </a:solidFill>
              </a:rPr>
              <a:t> у здоровых девушек устанавливается на протяжении одного года</a:t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>
                <a:solidFill>
                  <a:srgbClr val="660033"/>
                </a:solidFill>
              </a:rPr>
              <a:t>(у 50-70% регулярные менструации </a:t>
            </a:r>
            <a:br>
              <a:rPr lang="ru-RU" sz="2000" b="1" dirty="0">
                <a:solidFill>
                  <a:srgbClr val="660033"/>
                </a:solidFill>
              </a:rPr>
            </a:br>
            <a:r>
              <a:rPr lang="ru-RU" sz="2000" b="1" dirty="0">
                <a:solidFill>
                  <a:srgbClr val="660033"/>
                </a:solidFill>
              </a:rPr>
              <a:t>наблюдаются сразу). </a:t>
            </a:r>
            <a:br>
              <a:rPr lang="ru-RU" sz="2000" b="1" dirty="0">
                <a:solidFill>
                  <a:srgbClr val="660033"/>
                </a:solidFill>
              </a:rPr>
            </a:br>
            <a:r>
              <a:rPr lang="ru-RU" sz="2000" b="1" dirty="0">
                <a:solidFill>
                  <a:srgbClr val="660033"/>
                </a:solidFill>
              </a:rPr>
              <a:t/>
            </a:r>
            <a:br>
              <a:rPr lang="ru-RU" sz="2000" b="1" dirty="0">
                <a:solidFill>
                  <a:srgbClr val="660033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Нормальный менструальный цикл определяется периодом </a:t>
            </a:r>
            <a:r>
              <a:rPr lang="ru-RU" sz="2000" b="1" dirty="0">
                <a:solidFill>
                  <a:srgbClr val="660033"/>
                </a:solidFill>
              </a:rPr>
              <a:t>21-35 дней</a:t>
            </a:r>
            <a:r>
              <a:rPr lang="ru-RU" sz="2000" b="1" dirty="0">
                <a:solidFill>
                  <a:srgbClr val="000099"/>
                </a:solidFill>
              </a:rPr>
              <a:t>, </a:t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кровотечение длится </a:t>
            </a:r>
            <a:r>
              <a:rPr lang="ru-RU" sz="2000" b="1" dirty="0">
                <a:solidFill>
                  <a:srgbClr val="660033"/>
                </a:solidFill>
              </a:rPr>
              <a:t>3-5 дней</a:t>
            </a:r>
            <a:r>
              <a:rPr lang="ru-RU" sz="2000" b="1" dirty="0">
                <a:solidFill>
                  <a:srgbClr val="000099"/>
                </a:solidFill>
              </a:rPr>
              <a:t>. </a:t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660033"/>
                </a:solidFill>
                <a:sym typeface="Wingdings" pitchFamily="2" charset="2"/>
              </a:rPr>
              <a:t></a:t>
            </a:r>
            <a:r>
              <a:rPr lang="ru-RU" sz="2000" b="1" dirty="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ru-RU" sz="2000" b="1" dirty="0">
                <a:solidFill>
                  <a:srgbClr val="000099"/>
                </a:solidFill>
              </a:rPr>
              <a:t>Нормальный менструальный цикл возможен при достижении определенного веса тела (43-47 кг)</a:t>
            </a:r>
          </a:p>
        </p:txBody>
      </p:sp>
    </p:spTree>
    <p:extLst>
      <p:ext uri="{BB962C8B-B14F-4D97-AF65-F5344CB8AC3E}">
        <p14:creationId xmlns:p14="http://schemas.microsoft.com/office/powerpoint/2010/main" val="38913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28384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2771775" y="404664"/>
            <a:ext cx="5904681" cy="144001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660033"/>
                </a:solidFill>
              </a:rPr>
              <a:t>Сроки появления первой менструации зависят от  факторов:</a:t>
            </a:r>
            <a:r>
              <a:rPr lang="ru-RU" sz="2800" b="1" dirty="0"/>
              <a:t>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idx="1"/>
          </p:nvPr>
        </p:nvSpPr>
        <p:spPr>
          <a:xfrm>
            <a:off x="827584" y="2349500"/>
            <a:ext cx="7797304" cy="49679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5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sz="2800" b="1" dirty="0">
                <a:solidFill>
                  <a:srgbClr val="000099"/>
                </a:solidFill>
              </a:rPr>
              <a:t>                     генетических, </a:t>
            </a:r>
          </a:p>
          <a:p>
            <a:pPr>
              <a:lnSpc>
                <a:spcPct val="135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sz="2800" b="1" dirty="0">
                <a:solidFill>
                  <a:srgbClr val="000099"/>
                </a:solidFill>
              </a:rPr>
              <a:t> климатических (в высокогорных районах </a:t>
            </a:r>
            <a:r>
              <a:rPr lang="ru-RU" sz="2800" b="1" dirty="0" err="1">
                <a:solidFill>
                  <a:srgbClr val="000099"/>
                </a:solidFill>
              </a:rPr>
              <a:t>менархе</a:t>
            </a:r>
            <a:r>
              <a:rPr lang="ru-RU" sz="2800" b="1" dirty="0">
                <a:solidFill>
                  <a:srgbClr val="000099"/>
                </a:solidFill>
              </a:rPr>
              <a:t> появляется позднее),</a:t>
            </a:r>
          </a:p>
          <a:p>
            <a:pPr>
              <a:lnSpc>
                <a:spcPct val="135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sz="2800" b="1" dirty="0">
                <a:solidFill>
                  <a:srgbClr val="000099"/>
                </a:solidFill>
              </a:rPr>
              <a:t> наличия стрессовых ситуаций, </a:t>
            </a:r>
          </a:p>
          <a:p>
            <a:pPr>
              <a:lnSpc>
                <a:spcPct val="135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sz="2800" b="1" dirty="0">
                <a:solidFill>
                  <a:srgbClr val="000099"/>
                </a:solidFill>
              </a:rPr>
              <a:t> сезонность и освещенность (</a:t>
            </a:r>
            <a:r>
              <a:rPr lang="ru-RU" sz="2800" b="1" dirty="0" err="1">
                <a:solidFill>
                  <a:srgbClr val="000099"/>
                </a:solidFill>
              </a:rPr>
              <a:t>менархе</a:t>
            </a:r>
            <a:r>
              <a:rPr lang="ru-RU" sz="2800" b="1" dirty="0">
                <a:solidFill>
                  <a:srgbClr val="000099"/>
                </a:solidFill>
              </a:rPr>
              <a:t> приходит чаще зимой</a:t>
            </a:r>
            <a:r>
              <a:rPr lang="ru-RU" sz="2800" b="1" dirty="0"/>
              <a:t>).</a:t>
            </a:r>
          </a:p>
          <a:p>
            <a:endParaRPr lang="ru-RU" sz="2800" dirty="0"/>
          </a:p>
        </p:txBody>
      </p:sp>
      <p:pic>
        <p:nvPicPr>
          <p:cNvPr id="160773" name="Picture 5" descr="devochka-s-persik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r>
              <a:rPr lang="ru-RU" sz="3600" b="1">
                <a:solidFill>
                  <a:srgbClr val="660033"/>
                </a:solidFill>
              </a:rPr>
              <a:t>Нарушения менструальной функции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964612" cy="5256212"/>
          </a:xfrm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ru-RU" sz="2400" b="1" dirty="0">
                <a:solidFill>
                  <a:srgbClr val="660033"/>
                </a:solidFill>
                <a:latin typeface="Times New Roman" pitchFamily="18" charset="0"/>
              </a:rPr>
              <a:t>Первичная аменорея</a:t>
            </a:r>
            <a:r>
              <a:rPr lang="ru-RU" sz="2400" b="1" dirty="0">
                <a:latin typeface="Times New Roman" pitchFamily="18" charset="0"/>
              </a:rPr>
              <a:t> –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отсутствие менструации в 15 лет (если А2,Р2,Ма2) или в 16 лет (по ВОЗ).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ru-RU" sz="2400" b="1" dirty="0">
                <a:solidFill>
                  <a:srgbClr val="660033"/>
                </a:solidFill>
                <a:latin typeface="Times New Roman" pitchFamily="18" charset="0"/>
              </a:rPr>
              <a:t>Вторичная аменорея</a:t>
            </a:r>
            <a:r>
              <a:rPr lang="ru-RU" sz="2400" b="1" dirty="0">
                <a:latin typeface="Times New Roman" pitchFamily="18" charset="0"/>
              </a:rPr>
              <a:t> -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отсутствие менструации на протяжении 3-х месяцев.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ru-RU" sz="2400" b="1" dirty="0" err="1">
                <a:solidFill>
                  <a:srgbClr val="660033"/>
                </a:solidFill>
                <a:latin typeface="Times New Roman" pitchFamily="18" charset="0"/>
              </a:rPr>
              <a:t>Олигоменорея</a:t>
            </a:r>
            <a:r>
              <a:rPr lang="ru-RU" sz="2400" b="1" dirty="0">
                <a:latin typeface="Times New Roman" pitchFamily="18" charset="0"/>
              </a:rPr>
              <a:t> -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скудные менструальные кровотечения (1-2 дня).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ru-RU" sz="2400" b="1" dirty="0" err="1">
                <a:solidFill>
                  <a:srgbClr val="660033"/>
                </a:solidFill>
                <a:latin typeface="Times New Roman" pitchFamily="18" charset="0"/>
              </a:rPr>
              <a:t>Опсоменорея</a:t>
            </a:r>
            <a:r>
              <a:rPr lang="ru-RU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-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редкие менструации, чаще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</a:rPr>
              <a:t>ановуляторные</a:t>
            </a:r>
            <a:r>
              <a:rPr lang="ru-RU" sz="2400" b="1" dirty="0">
                <a:latin typeface="Times New Roman" pitchFamily="18" charset="0"/>
              </a:rPr>
              <a:t>.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ru-RU" sz="2400" b="1" dirty="0" err="1">
                <a:solidFill>
                  <a:srgbClr val="660033"/>
                </a:solidFill>
                <a:latin typeface="Times New Roman" pitchFamily="18" charset="0"/>
              </a:rPr>
              <a:t>Спаниоменорея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-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менструация 1-2 раза в год, через неравномерные промежутки времени</a:t>
            </a:r>
            <a:r>
              <a:rPr lang="ru-RU" sz="2000" b="1" dirty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100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r>
              <a:rPr lang="ru-RU" sz="3600" b="1">
                <a:solidFill>
                  <a:srgbClr val="660033"/>
                </a:solidFill>
              </a:rPr>
              <a:t>Нарушения менструальной функции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idx="1"/>
          </p:nvPr>
        </p:nvSpPr>
        <p:spPr>
          <a:xfrm>
            <a:off x="395289" y="1412875"/>
            <a:ext cx="7489080" cy="4813300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ru-RU" sz="2400" b="1" dirty="0" err="1">
                <a:solidFill>
                  <a:srgbClr val="660033"/>
                </a:solidFill>
              </a:rPr>
              <a:t>Альгоменорея</a:t>
            </a:r>
            <a:r>
              <a:rPr lang="ru-RU" sz="2400" b="1" dirty="0"/>
              <a:t> - </a:t>
            </a:r>
            <a:r>
              <a:rPr lang="ru-RU" sz="2400" b="1" dirty="0">
                <a:solidFill>
                  <a:srgbClr val="000099"/>
                </a:solidFill>
              </a:rPr>
              <a:t>менструации, которые </a:t>
            </a:r>
            <a:r>
              <a:rPr lang="ru-RU" sz="2400" b="1" dirty="0" err="1">
                <a:solidFill>
                  <a:srgbClr val="000099"/>
                </a:solidFill>
              </a:rPr>
              <a:t>сопро-вождаются</a:t>
            </a:r>
            <a:r>
              <a:rPr lang="ru-RU" sz="2400" b="1" dirty="0">
                <a:solidFill>
                  <a:srgbClr val="000099"/>
                </a:solidFill>
              </a:rPr>
              <a:t> выраженной болью.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ru-RU" sz="2400" b="1" dirty="0" err="1">
                <a:solidFill>
                  <a:srgbClr val="660033"/>
                </a:solidFill>
              </a:rPr>
              <a:t>Гиперполименорея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0099"/>
                </a:solidFill>
              </a:rPr>
              <a:t>- продолжительные, 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</a:rPr>
              <a:t>  обильные  </a:t>
            </a:r>
            <a:r>
              <a:rPr lang="ru-RU" sz="2400" b="1" dirty="0">
                <a:solidFill>
                  <a:srgbClr val="000099"/>
                </a:solidFill>
              </a:rPr>
              <a:t>менструации.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ru-RU" sz="2400" b="1" dirty="0" err="1">
                <a:solidFill>
                  <a:srgbClr val="660033"/>
                </a:solidFill>
              </a:rPr>
              <a:t>Пройоменорея</a:t>
            </a: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- частые менструации (чаще чем через 21 день)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ru-RU" sz="2400" b="1" dirty="0">
                <a:solidFill>
                  <a:srgbClr val="660033"/>
                </a:solidFill>
              </a:rPr>
              <a:t>Ювенильное (пубертатное) маточное </a:t>
            </a:r>
            <a:r>
              <a:rPr lang="ru-RU" sz="2400" b="1" dirty="0" err="1" smtClean="0">
                <a:solidFill>
                  <a:srgbClr val="660033"/>
                </a:solidFill>
              </a:rPr>
              <a:t>кровоте</a:t>
            </a:r>
            <a:r>
              <a:rPr lang="ru-RU" sz="2400" b="1" dirty="0" smtClean="0">
                <a:solidFill>
                  <a:srgbClr val="660033"/>
                </a:solidFill>
              </a:rPr>
              <a:t>-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400" b="1" dirty="0">
                <a:solidFill>
                  <a:srgbClr val="660033"/>
                </a:solidFill>
              </a:rPr>
              <a:t> </a:t>
            </a:r>
            <a:r>
              <a:rPr lang="ru-RU" sz="2400" b="1" dirty="0" smtClean="0">
                <a:solidFill>
                  <a:srgbClr val="660033"/>
                </a:solidFill>
              </a:rPr>
              <a:t>  </a:t>
            </a:r>
            <a:r>
              <a:rPr lang="ru-RU" sz="2400" b="1" dirty="0" err="1" smtClean="0">
                <a:solidFill>
                  <a:srgbClr val="660033"/>
                </a:solidFill>
              </a:rPr>
              <a:t>чение</a:t>
            </a:r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000099"/>
                </a:solidFill>
              </a:rPr>
              <a:t>- может быть циклическим и 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</a:rPr>
              <a:t>   ациклическим</a:t>
            </a:r>
            <a:r>
              <a:rPr lang="ru-RU" sz="2400" b="1" dirty="0">
                <a:solidFill>
                  <a:srgbClr val="000099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203575" y="404813"/>
            <a:ext cx="5494338" cy="1143000"/>
          </a:xfrm>
        </p:spPr>
        <p:txBody>
          <a:bodyPr>
            <a:normAutofit fontScale="90000"/>
          </a:bodyPr>
          <a:lstStyle/>
          <a:p>
            <a:r>
              <a:rPr lang="ru-RU" sz="2800" b="1">
                <a:solidFill>
                  <a:srgbClr val="660033"/>
                </a:solidFill>
              </a:rPr>
              <a:t>Периоды развития женской половой системы</a:t>
            </a:r>
            <a:br>
              <a:rPr lang="ru-RU" sz="2800" b="1">
                <a:solidFill>
                  <a:srgbClr val="660033"/>
                </a:solidFill>
              </a:rPr>
            </a:br>
            <a:r>
              <a:rPr lang="ru-RU" sz="2800" b="1">
                <a:solidFill>
                  <a:srgbClr val="660033"/>
                </a:solidFill>
              </a:rPr>
              <a:t>(15-18 лет) постпубертатная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497887" cy="4525962"/>
          </a:xfrm>
        </p:spPr>
        <p:txBody>
          <a:bodyPr/>
          <a:lstStyle/>
          <a:p>
            <a:pPr>
              <a:buClr>
                <a:srgbClr val="660033"/>
              </a:buClr>
            </a:pP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                                      прекращение физического развития, </a:t>
            </a:r>
          </a:p>
          <a:p>
            <a:pPr>
              <a:buClr>
                <a:srgbClr val="660033"/>
              </a:buClr>
            </a:pP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                                      увеличивается уровень ЛГ, </a:t>
            </a:r>
          </a:p>
          <a:p>
            <a:pPr>
              <a:buClr>
                <a:srgbClr val="660033"/>
              </a:buClr>
            </a:pP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                                      на фоне высокой концентрации       эстрогенов устанавливаются овуляторные циклы, </a:t>
            </a:r>
          </a:p>
          <a:p>
            <a:pPr>
              <a:buClr>
                <a:srgbClr val="660033"/>
              </a:buClr>
            </a:pP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повышается секреция прогестерона, </a:t>
            </a:r>
          </a:p>
          <a:p>
            <a:pPr>
              <a:buClr>
                <a:srgbClr val="660033"/>
              </a:buClr>
            </a:pP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заканчивается формирование </a:t>
            </a:r>
          </a:p>
          <a:p>
            <a:pPr>
              <a:buClr>
                <a:srgbClr val="660033"/>
              </a:buClr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    вторичных половых признаков</a:t>
            </a:r>
          </a:p>
        </p:txBody>
      </p:sp>
      <p:pic>
        <p:nvPicPr>
          <p:cNvPr id="159749" name="Picture 5" descr="де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327660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107504" y="5445224"/>
            <a:ext cx="9144000" cy="1223962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Tahoma" pitchFamily="34" charset="0"/>
              </a:rPr>
              <a:t>Содержание гормона роста снижается,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ahoma" pitchFamily="34" charset="0"/>
              </a:rPr>
              <a:t>стабилизируется функция щитовидной железы.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ahoma" pitchFamily="34" charset="0"/>
              </a:rPr>
              <a:t> Формируется и закрепляется обратная биологическая связь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ahoma" pitchFamily="34" charset="0"/>
              </a:rPr>
              <a:t>между действием эстрогенов и гонадотропной функцией гипофиза</a:t>
            </a:r>
            <a:r>
              <a:rPr lang="ru-RU"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660033"/>
                </a:solidFill>
              </a:rPr>
              <a:t>Половая формула у девочек</a:t>
            </a:r>
          </a:p>
        </p:txBody>
      </p:sp>
      <p:graphicFrame>
        <p:nvGraphicFramePr>
          <p:cNvPr id="166919" name="Group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947733"/>
              </p:ext>
            </p:extLst>
          </p:nvPr>
        </p:nvGraphicFramePr>
        <p:xfrm>
          <a:off x="971600" y="1412775"/>
          <a:ext cx="7408863" cy="5140059"/>
        </p:xfrm>
        <a:graphic>
          <a:graphicData uri="http://schemas.openxmlformats.org/drawingml/2006/table">
            <a:tbl>
              <a:tblPr/>
              <a:tblGrid>
                <a:gridCol w="2441038"/>
                <a:gridCol w="4967825"/>
              </a:tblGrid>
              <a:tr h="733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Возраст</a:t>
                      </a:r>
                    </a:p>
                  </a:txBody>
                  <a:tcPr marL="82321" marR="82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Половая формула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10-11</a:t>
                      </a:r>
                    </a:p>
                  </a:txBody>
                  <a:tcPr marL="82321" marR="82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Р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1-2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11-12</a:t>
                      </a:r>
                    </a:p>
                  </a:txBody>
                  <a:tcPr marL="82321" marR="82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1-2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Р 2-3Ма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1-3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82321" marR="82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2-3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Р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3-4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2-4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2-3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82321" marR="82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Р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Ма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3-4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82321" marR="82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Р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4-5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Ма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4-5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Ме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16 -18</a:t>
                      </a:r>
                    </a:p>
                  </a:txBody>
                  <a:tcPr marL="82321" marR="82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4-5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4-5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50623"/>
            <a:ext cx="8424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660033"/>
                </a:solidFill>
              </a:rPr>
              <a:t>Нарушения полового развития у девушек</a:t>
            </a:r>
            <a:r>
              <a:rPr lang="ru-RU" sz="3200" b="1">
                <a:solidFill>
                  <a:srgbClr val="660033"/>
                </a:solidFill>
              </a:rPr>
              <a:t>.</a:t>
            </a:r>
            <a:br>
              <a:rPr lang="ru-RU" sz="3200" b="1">
                <a:solidFill>
                  <a:srgbClr val="660033"/>
                </a:solidFill>
              </a:rPr>
            </a:br>
            <a:endParaRPr lang="ru-RU" sz="3200" b="1">
              <a:solidFill>
                <a:srgbClr val="660033"/>
              </a:solidFill>
            </a:endParaRPr>
          </a:p>
        </p:txBody>
      </p:sp>
      <p:sp>
        <p:nvSpPr>
          <p:cNvPr id="165892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b="1">
                <a:solidFill>
                  <a:srgbClr val="000099"/>
                </a:solidFill>
              </a:rPr>
              <a:t>Преждевременное половое созрева-ние (появление вторичных половых признаков до 8 лет или менструации до 10 лет).</a:t>
            </a:r>
            <a:br>
              <a:rPr lang="ru-RU" b="1">
                <a:solidFill>
                  <a:srgbClr val="000099"/>
                </a:solidFill>
              </a:rPr>
            </a:br>
            <a:endParaRPr lang="ru-RU" b="1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b="1">
                <a:solidFill>
                  <a:srgbClr val="000099"/>
                </a:solidFill>
              </a:rPr>
              <a:t> Задержка полового созревания.</a:t>
            </a:r>
            <a:br>
              <a:rPr lang="ru-RU" b="1">
                <a:solidFill>
                  <a:srgbClr val="000099"/>
                </a:solidFill>
              </a:rPr>
            </a:br>
            <a:endParaRPr lang="ru-RU" b="1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b="1">
                <a:solidFill>
                  <a:srgbClr val="000099"/>
                </a:solidFill>
              </a:rPr>
              <a:t> „Стертые” формы вирилизации или гиперандрогении различного генеза</a:t>
            </a:r>
          </a:p>
        </p:txBody>
      </p:sp>
    </p:spTree>
    <p:extLst>
      <p:ext uri="{BB962C8B-B14F-4D97-AF65-F5344CB8AC3E}">
        <p14:creationId xmlns:p14="http://schemas.microsoft.com/office/powerpoint/2010/main" val="13186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0" y="4766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908720"/>
            <a:ext cx="5915025" cy="5746750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660033"/>
                </a:solidFill>
                <a:latin typeface="Times New Roman" pitchFamily="18" charset="0"/>
              </a:rPr>
              <a:t>Задержка полового развития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sz="3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(по МКБ 10 пересмотра Е30.0 ) - состояние, когда появление признаков полового развития (созревания) опаздывает </a:t>
            </a:r>
            <a:br>
              <a:rPr lang="ru-RU" sz="3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660033"/>
                </a:solidFill>
                <a:latin typeface="Times New Roman" pitchFamily="18" charset="0"/>
              </a:rPr>
              <a:t>на 2 и более лет,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sz="3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или когда нарушается порядок появления признаков полового созревания.</a:t>
            </a:r>
          </a:p>
        </p:txBody>
      </p:sp>
      <p:pic>
        <p:nvPicPr>
          <p:cNvPr id="164870" name="Picture 6" descr="ЗП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2000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6553200" y="5334000"/>
            <a:ext cx="236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Больная О.,14 лет</a:t>
            </a:r>
          </a:p>
        </p:txBody>
      </p:sp>
    </p:spTree>
    <p:extLst>
      <p:ext uri="{BB962C8B-B14F-4D97-AF65-F5344CB8AC3E}">
        <p14:creationId xmlns:p14="http://schemas.microsoft.com/office/powerpoint/2010/main" val="33281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r>
              <a:rPr lang="ru-RU" sz="3200" b="1">
                <a:solidFill>
                  <a:srgbClr val="660033"/>
                </a:solidFill>
              </a:rPr>
              <a:t>Общие черты  различных форм ЗПР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893175" cy="5256213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800" b="1">
                <a:solidFill>
                  <a:srgbClr val="000099"/>
                </a:solidFill>
              </a:rPr>
              <a:t>У 50% девушек со ЗПР имеется дефицит мас-сы тела 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800" b="1">
                <a:solidFill>
                  <a:srgbClr val="000099"/>
                </a:solidFill>
              </a:rPr>
              <a:t>Девушки со ЗПР могут иметь как высокий, так и низкий рост. 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800" b="1">
                <a:solidFill>
                  <a:srgbClr val="000099"/>
                </a:solidFill>
              </a:rPr>
              <a:t>У 60% девушек со ЗПР имеет место отстава-ние костного возраста;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800" b="1">
                <a:solidFill>
                  <a:srgbClr val="000099"/>
                </a:solidFill>
              </a:rPr>
              <a:t>Определяются отклонения в краниограмме - гиперостоз лобной кости, признака венозного застоя, ликворной гипертензии;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800" b="1">
                <a:solidFill>
                  <a:srgbClr val="000099"/>
                </a:solidFill>
              </a:rPr>
              <a:t>Большинство девушек со ЗПР имеют приз-наки астенического синдрома;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800" b="1">
                <a:solidFill>
                  <a:srgbClr val="000099"/>
                </a:solidFill>
              </a:rPr>
              <a:t>У 60-70% девушек с ЗПР наблюдаются явле-ния вегето-сосудистой дистонии .</a:t>
            </a:r>
          </a:p>
          <a:p>
            <a:pPr>
              <a:lnSpc>
                <a:spcPct val="80000"/>
              </a:lnSpc>
            </a:pPr>
            <a:endParaRPr lang="ru-RU" sz="28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Методики </a:t>
            </a:r>
            <a:r>
              <a:rPr lang="ru-RU" sz="4000" dirty="0" smtClean="0"/>
              <a:t>скрининг-оценки физического </a:t>
            </a:r>
            <a:r>
              <a:rPr lang="ru-RU" sz="4000" dirty="0"/>
              <a:t>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Центильные</a:t>
            </a:r>
            <a:r>
              <a:rPr lang="ru-RU" dirty="0" smtClean="0"/>
              <a:t> межгрупповые оценочные таблицы (межрегиональные нормативы для оценки длины и массы тела детей от 0 до 14 лет: мет. </a:t>
            </a:r>
            <a:r>
              <a:rPr lang="ru-RU" dirty="0" err="1"/>
              <a:t>р</a:t>
            </a:r>
            <a:r>
              <a:rPr lang="ru-RU" dirty="0" err="1" smtClean="0"/>
              <a:t>еком</a:t>
            </a:r>
            <a:r>
              <a:rPr lang="ru-RU" dirty="0" smtClean="0"/>
              <a:t>., 1990)</a:t>
            </a:r>
          </a:p>
          <a:p>
            <a:r>
              <a:rPr lang="ru-RU" dirty="0" smtClean="0"/>
              <a:t>Индекс массы тела (международные нормативы)</a:t>
            </a:r>
          </a:p>
          <a:p>
            <a:r>
              <a:rPr lang="en-US" dirty="0" smtClean="0"/>
              <a:t>Z-score</a:t>
            </a:r>
            <a:r>
              <a:rPr lang="ru-RU" dirty="0" smtClean="0"/>
              <a:t> оценка (Программный продукт </a:t>
            </a:r>
            <a:r>
              <a:rPr lang="en-US" dirty="0" smtClean="0"/>
              <a:t>ANTHRO</a:t>
            </a:r>
            <a:r>
              <a:rPr lang="ru-RU" dirty="0" smtClean="0"/>
              <a:t> 1.01, 1990 -</a:t>
            </a:r>
            <a:r>
              <a:rPr lang="ru-RU" dirty="0"/>
              <a:t> международные нормативы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Центильные</a:t>
            </a:r>
            <a:r>
              <a:rPr lang="ru-RU" dirty="0" smtClean="0"/>
              <a:t> таблицы на основе региональных нормативов.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868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9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5915025" cy="5746750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660033"/>
                </a:solidFill>
                <a:latin typeface="Times New Roman" pitchFamily="18" charset="0"/>
              </a:rPr>
              <a:t>Задержка полового развития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sz="3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(по МКБ 10 пересмотра Е30.0 ) - состояние, когда появление признаков полового развития (созревания) опаздывает </a:t>
            </a:r>
            <a:br>
              <a:rPr lang="ru-RU" sz="3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660033"/>
                </a:solidFill>
                <a:latin typeface="Times New Roman" pitchFamily="18" charset="0"/>
              </a:rPr>
              <a:t>на 2 и более лет,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sz="3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или когда нарушается порядок появления признаков полового созревания.</a:t>
            </a:r>
          </a:p>
        </p:txBody>
      </p:sp>
      <p:pic>
        <p:nvPicPr>
          <p:cNvPr id="164870" name="Picture 6" descr="ЗП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2000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6553200" y="5334000"/>
            <a:ext cx="236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Больная О.,14 лет</a:t>
            </a:r>
          </a:p>
        </p:txBody>
      </p:sp>
    </p:spTree>
    <p:extLst>
      <p:ext uri="{BB962C8B-B14F-4D97-AF65-F5344CB8AC3E}">
        <p14:creationId xmlns:p14="http://schemas.microsoft.com/office/powerpoint/2010/main" val="33281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r>
              <a:rPr lang="ru-RU" sz="3200" b="1">
                <a:solidFill>
                  <a:srgbClr val="660033"/>
                </a:solidFill>
              </a:rPr>
              <a:t>Общие черты  различных форм ЗПР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1196752"/>
            <a:ext cx="8893175" cy="50405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99"/>
                </a:solidFill>
              </a:rPr>
              <a:t>У 50% девушек со ЗПР имеется дефицит </a:t>
            </a:r>
            <a:r>
              <a:rPr lang="ru-RU" sz="2800" b="1" dirty="0" smtClean="0">
                <a:solidFill>
                  <a:srgbClr val="000099"/>
                </a:solidFill>
              </a:rPr>
              <a:t>массы </a:t>
            </a:r>
            <a:r>
              <a:rPr lang="ru-RU" sz="2800" b="1" dirty="0">
                <a:solidFill>
                  <a:srgbClr val="000099"/>
                </a:solidFill>
              </a:rPr>
              <a:t>тела 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99"/>
                </a:solidFill>
              </a:rPr>
              <a:t>Девушки со ЗПР могут иметь как высокий, так и низкий рост. 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99"/>
                </a:solidFill>
              </a:rPr>
              <a:t>У 60% девушек со ЗПР имеет место </a:t>
            </a:r>
            <a:r>
              <a:rPr lang="ru-RU" sz="2800" b="1" dirty="0" smtClean="0">
                <a:solidFill>
                  <a:srgbClr val="000099"/>
                </a:solidFill>
              </a:rPr>
              <a:t>отставание </a:t>
            </a:r>
            <a:r>
              <a:rPr lang="ru-RU" sz="2800" b="1" dirty="0">
                <a:solidFill>
                  <a:srgbClr val="000099"/>
                </a:solidFill>
              </a:rPr>
              <a:t>костного возраста;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99"/>
                </a:solidFill>
              </a:rPr>
              <a:t>Определяются отклонения в </a:t>
            </a:r>
            <a:r>
              <a:rPr lang="ru-RU" sz="2800" b="1" dirty="0" err="1">
                <a:solidFill>
                  <a:srgbClr val="000099"/>
                </a:solidFill>
              </a:rPr>
              <a:t>краниограмме</a:t>
            </a:r>
            <a:r>
              <a:rPr lang="ru-RU" sz="2800" b="1" dirty="0">
                <a:solidFill>
                  <a:srgbClr val="000099"/>
                </a:solidFill>
              </a:rPr>
              <a:t> - </a:t>
            </a:r>
            <a:r>
              <a:rPr lang="ru-RU" sz="2800" b="1" dirty="0" err="1">
                <a:solidFill>
                  <a:srgbClr val="000099"/>
                </a:solidFill>
              </a:rPr>
              <a:t>гиперостоз</a:t>
            </a:r>
            <a:r>
              <a:rPr lang="ru-RU" sz="2800" b="1" dirty="0">
                <a:solidFill>
                  <a:srgbClr val="000099"/>
                </a:solidFill>
              </a:rPr>
              <a:t> лобной кости, признака венозного застоя, </a:t>
            </a:r>
            <a:r>
              <a:rPr lang="ru-RU" sz="2800" b="1" dirty="0" err="1">
                <a:solidFill>
                  <a:srgbClr val="000099"/>
                </a:solidFill>
              </a:rPr>
              <a:t>ликворной</a:t>
            </a:r>
            <a:r>
              <a:rPr lang="ru-RU" sz="2800" b="1" dirty="0">
                <a:solidFill>
                  <a:srgbClr val="000099"/>
                </a:solidFill>
              </a:rPr>
              <a:t> гипертензии;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99"/>
                </a:solidFill>
              </a:rPr>
              <a:t>Большинство девушек со ЗПР имеют </a:t>
            </a:r>
            <a:r>
              <a:rPr lang="ru-RU" sz="2800" b="1" dirty="0" smtClean="0">
                <a:solidFill>
                  <a:srgbClr val="000099"/>
                </a:solidFill>
              </a:rPr>
              <a:t>признаки </a:t>
            </a:r>
            <a:r>
              <a:rPr lang="ru-RU" sz="2800" b="1" dirty="0">
                <a:solidFill>
                  <a:srgbClr val="000099"/>
                </a:solidFill>
              </a:rPr>
              <a:t>астенического синдрома;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99"/>
                </a:solidFill>
              </a:rPr>
              <a:t>У 60-70% девушек с ЗПР наблюдаются </a:t>
            </a:r>
            <a:r>
              <a:rPr lang="ru-RU" sz="2800" b="1" dirty="0" smtClean="0">
                <a:solidFill>
                  <a:srgbClr val="000099"/>
                </a:solidFill>
              </a:rPr>
              <a:t>явления </a:t>
            </a:r>
            <a:r>
              <a:rPr lang="ru-RU" sz="2800" b="1" dirty="0">
                <a:solidFill>
                  <a:srgbClr val="000099"/>
                </a:solidFill>
              </a:rPr>
              <a:t>вегето-сосудистой дистонии .</a:t>
            </a:r>
          </a:p>
          <a:p>
            <a:pPr>
              <a:lnSpc>
                <a:spcPct val="80000"/>
              </a:lnSpc>
            </a:pPr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136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rgbClr val="660033"/>
                </a:solidFill>
              </a:rPr>
              <a:t>Виды спорта, отрицательно влияющие на организм женщины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660033"/>
              </a:buClr>
              <a:buFont typeface="Wingdings" pitchFamily="2" charset="2"/>
              <a:buChar char="F"/>
            </a:pPr>
            <a:r>
              <a:rPr lang="ru-RU" b="1">
                <a:solidFill>
                  <a:srgbClr val="000099"/>
                </a:solidFill>
              </a:rPr>
              <a:t>тяжелая атлетика, </a:t>
            </a:r>
          </a:p>
          <a:p>
            <a:pPr>
              <a:lnSpc>
                <a:spcPct val="130000"/>
              </a:lnSpc>
              <a:buClr>
                <a:srgbClr val="660033"/>
              </a:buClr>
              <a:buFont typeface="Wingdings" pitchFamily="2" charset="2"/>
              <a:buChar char="F"/>
            </a:pPr>
            <a:r>
              <a:rPr lang="ru-RU" b="1">
                <a:solidFill>
                  <a:srgbClr val="000099"/>
                </a:solidFill>
              </a:rPr>
              <a:t>культуризм </a:t>
            </a:r>
          </a:p>
          <a:p>
            <a:pPr>
              <a:lnSpc>
                <a:spcPct val="130000"/>
              </a:lnSpc>
              <a:buClr>
                <a:srgbClr val="660033"/>
              </a:buClr>
              <a:buFont typeface="Wingdings" pitchFamily="2" charset="2"/>
              <a:buChar char="F"/>
            </a:pPr>
            <a:r>
              <a:rPr lang="ru-RU" b="1">
                <a:solidFill>
                  <a:srgbClr val="000099"/>
                </a:solidFill>
              </a:rPr>
              <a:t>футбол</a:t>
            </a:r>
          </a:p>
          <a:p>
            <a:pPr>
              <a:lnSpc>
                <a:spcPct val="130000"/>
              </a:lnSpc>
              <a:buClr>
                <a:srgbClr val="660033"/>
              </a:buClr>
              <a:buFont typeface="Wingdings" pitchFamily="2" charset="2"/>
              <a:buChar char="F"/>
            </a:pPr>
            <a:r>
              <a:rPr lang="ru-RU" b="1">
                <a:solidFill>
                  <a:srgbClr val="000099"/>
                </a:solidFill>
              </a:rPr>
              <a:t>различные виды борьбы</a:t>
            </a:r>
          </a:p>
          <a:p>
            <a:pPr>
              <a:lnSpc>
                <a:spcPct val="130000"/>
              </a:lnSpc>
              <a:buClr>
                <a:srgbClr val="660033"/>
              </a:buClr>
              <a:buFont typeface="Wingdings" pitchFamily="2" charset="2"/>
              <a:buChar char="F"/>
            </a:pPr>
            <a:r>
              <a:rPr lang="ru-RU" b="1">
                <a:solidFill>
                  <a:srgbClr val="000099"/>
                </a:solidFill>
              </a:rPr>
              <a:t>марафонский бег</a:t>
            </a:r>
          </a:p>
          <a:p>
            <a:pPr>
              <a:lnSpc>
                <a:spcPct val="130000"/>
              </a:lnSpc>
              <a:buClr>
                <a:srgbClr val="660033"/>
              </a:buClr>
              <a:buFont typeface="Wingdings" pitchFamily="2" charset="2"/>
              <a:buChar char="F"/>
            </a:pPr>
            <a:r>
              <a:rPr lang="ru-RU" b="1">
                <a:solidFill>
                  <a:srgbClr val="000099"/>
                </a:solidFill>
              </a:rPr>
              <a:t>гребля. </a:t>
            </a:r>
          </a:p>
          <a:p>
            <a:endParaRPr lang="ru-RU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460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rgbClr val="800000"/>
                </a:solidFill>
              </a:rPr>
              <a:t>Виды спорта, опасные для женщин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A"/>
            </a:pPr>
            <a:r>
              <a:rPr lang="ru-RU" sz="2800" b="1">
                <a:solidFill>
                  <a:srgbClr val="003300"/>
                </a:solidFill>
              </a:rPr>
              <a:t>бокс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A"/>
            </a:pPr>
            <a:r>
              <a:rPr lang="ru-RU" sz="2800" b="1">
                <a:solidFill>
                  <a:srgbClr val="003300"/>
                </a:solidFill>
              </a:rPr>
              <a:t>тяжелая атлетика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A"/>
            </a:pPr>
            <a:r>
              <a:rPr lang="ru-RU" sz="2800" b="1">
                <a:solidFill>
                  <a:srgbClr val="003300"/>
                </a:solidFill>
              </a:rPr>
              <a:t>прыжки на лыжах с трамплина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A"/>
            </a:pPr>
            <a:r>
              <a:rPr lang="ru-RU" sz="2800" b="1">
                <a:solidFill>
                  <a:srgbClr val="003300"/>
                </a:solidFill>
              </a:rPr>
              <a:t>мотоспорт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A"/>
            </a:pPr>
            <a:r>
              <a:rPr lang="ru-RU" sz="2800" b="1">
                <a:solidFill>
                  <a:srgbClr val="003300"/>
                </a:solidFill>
              </a:rPr>
              <a:t> кикбоксинг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A"/>
            </a:pPr>
            <a:r>
              <a:rPr lang="ru-RU" sz="2800" b="1">
                <a:solidFill>
                  <a:srgbClr val="003300"/>
                </a:solidFill>
              </a:rPr>
              <a:t>автомобильный спорт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A"/>
            </a:pPr>
            <a:r>
              <a:rPr lang="ru-RU" sz="2800" b="1">
                <a:solidFill>
                  <a:srgbClr val="003300"/>
                </a:solidFill>
              </a:rPr>
              <a:t>каратэ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A"/>
            </a:pPr>
            <a:r>
              <a:rPr lang="ru-RU" sz="2800" b="1">
                <a:solidFill>
                  <a:srgbClr val="003300"/>
                </a:solidFill>
              </a:rPr>
              <a:t>альпинизм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A"/>
            </a:pPr>
            <a:r>
              <a:rPr lang="ru-RU" sz="2800" b="1">
                <a:solidFill>
                  <a:srgbClr val="003300"/>
                </a:solidFill>
              </a:rPr>
              <a:t>парашютный спорт</a:t>
            </a:r>
          </a:p>
        </p:txBody>
      </p:sp>
    </p:spTree>
    <p:extLst>
      <p:ext uri="{BB962C8B-B14F-4D97-AF65-F5344CB8AC3E}">
        <p14:creationId xmlns:p14="http://schemas.microsoft.com/office/powerpoint/2010/main" val="15754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r>
              <a:rPr lang="ru-RU" sz="3200" b="1">
                <a:solidFill>
                  <a:srgbClr val="000066"/>
                </a:solidFill>
              </a:rPr>
              <a:t>Диспансерное наблюдение за девушками с ЗПР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29600" cy="23050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гинеколог -1 раз в квартал, </a:t>
            </a:r>
          </a:p>
          <a:p>
            <a:pPr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педиатр или подростковый терапевт -2 раза в год, </a:t>
            </a:r>
          </a:p>
          <a:p>
            <a:pPr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эндокринолог - 2 раза в год</a:t>
            </a:r>
          </a:p>
          <a:p>
            <a:pPr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невропатолог -2 раза в год </a:t>
            </a:r>
          </a:p>
          <a:p>
            <a:pPr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гематолог -2 раза в год девушек с ПМК</a:t>
            </a:r>
          </a:p>
          <a:p>
            <a:pPr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генетик -1 раз в год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250825" y="3886200"/>
            <a:ext cx="8569325" cy="2971800"/>
          </a:xfrm>
          <a:prstGeom prst="rect">
            <a:avLst/>
          </a:prstGeom>
          <a:solidFill>
            <a:srgbClr val="99CCFF"/>
          </a:solidFill>
          <a:ln w="635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66"/>
                </a:solidFill>
              </a:rPr>
              <a:t>определение размеров тела – массы, роста,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66"/>
                </a:solidFill>
              </a:rPr>
              <a:t>пропорциональность физического развития, половая формула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66"/>
                </a:solidFill>
              </a:rPr>
              <a:t> лабораторно – инструментальные исследования за показаниям: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66"/>
                </a:solidFill>
              </a:rPr>
              <a:t>-рентгенография черепа в 2 – х проекциях,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- рентгенограмма кисти,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-кариотип,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-уровень гормонов с учетом суточных ритмов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-функциональные гормональные тесты.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6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21" name="Picture 5" descr="д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0" y="725487"/>
            <a:ext cx="8686800" cy="61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9" name="Picture 7" descr="baby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40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2" name="Picture 10" descr="foto15-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4392613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3" name="Picture 11" descr="мальчи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45786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3164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316416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52"/>
                </a:solidFill>
                <a:latin typeface="Times New Roman" pitchFamily="18" charset="0"/>
              </a:rPr>
              <a:t>Половое развитие мальчиков определяем по развитию таких половых признаков: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8424862" cy="4092575"/>
          </a:xfrm>
        </p:spPr>
        <p:txBody>
          <a:bodyPr/>
          <a:lstStyle/>
          <a:p>
            <a:r>
              <a:rPr lang="ru-RU" b="1" i="1" dirty="0">
                <a:solidFill>
                  <a:srgbClr val="CC0000"/>
                </a:solidFill>
                <a:latin typeface="Times New Roman" pitchFamily="18" charset="0"/>
              </a:rPr>
              <a:t>А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52"/>
                </a:solidFill>
                <a:latin typeface="Times New Roman" pitchFamily="18" charset="0"/>
              </a:rPr>
              <a:t>– </a:t>
            </a:r>
            <a:r>
              <a:rPr lang="ru-RU" b="1" dirty="0" err="1">
                <a:solidFill>
                  <a:srgbClr val="000052"/>
                </a:solidFill>
                <a:latin typeface="Times New Roman" pitchFamily="18" charset="0"/>
              </a:rPr>
              <a:t>оволосение</a:t>
            </a:r>
            <a:r>
              <a:rPr lang="ru-RU" b="1" dirty="0">
                <a:solidFill>
                  <a:srgbClr val="000052"/>
                </a:solidFill>
                <a:latin typeface="Times New Roman" pitchFamily="18" charset="0"/>
              </a:rPr>
              <a:t> подмышек</a:t>
            </a:r>
          </a:p>
          <a:p>
            <a:r>
              <a:rPr lang="ru-RU" b="1" i="1" dirty="0">
                <a:solidFill>
                  <a:srgbClr val="CC0000"/>
                </a:solidFill>
                <a:latin typeface="Times New Roman" pitchFamily="18" charset="0"/>
              </a:rPr>
              <a:t>Р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52"/>
                </a:solidFill>
                <a:latin typeface="Times New Roman" pitchFamily="18" charset="0"/>
              </a:rPr>
              <a:t>– </a:t>
            </a:r>
            <a:r>
              <a:rPr lang="ru-RU" b="1" dirty="0" err="1">
                <a:solidFill>
                  <a:srgbClr val="000052"/>
                </a:solidFill>
                <a:latin typeface="Times New Roman" pitchFamily="18" charset="0"/>
              </a:rPr>
              <a:t>оволосение</a:t>
            </a:r>
            <a:r>
              <a:rPr lang="ru-RU" b="1" dirty="0">
                <a:solidFill>
                  <a:srgbClr val="000052"/>
                </a:solidFill>
                <a:latin typeface="Times New Roman" pitchFamily="18" charset="0"/>
              </a:rPr>
              <a:t> лобка</a:t>
            </a:r>
          </a:p>
          <a:p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F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52"/>
                </a:solidFill>
                <a:latin typeface="Times New Roman" pitchFamily="18" charset="0"/>
              </a:rPr>
              <a:t>– </a:t>
            </a:r>
            <a:r>
              <a:rPr lang="ru-RU" b="1" dirty="0" err="1">
                <a:solidFill>
                  <a:srgbClr val="000052"/>
                </a:solidFill>
                <a:latin typeface="Times New Roman" pitchFamily="18" charset="0"/>
              </a:rPr>
              <a:t>оволосение</a:t>
            </a:r>
            <a:r>
              <a:rPr lang="ru-RU" b="1" dirty="0">
                <a:solidFill>
                  <a:srgbClr val="000052"/>
                </a:solidFill>
                <a:latin typeface="Times New Roman" pitchFamily="18" charset="0"/>
              </a:rPr>
              <a:t> лица</a:t>
            </a:r>
            <a:endParaRPr lang="ru-RU" b="1" dirty="0">
              <a:latin typeface="Times New Roman" pitchFamily="18" charset="0"/>
            </a:endParaRPr>
          </a:p>
          <a:p>
            <a:r>
              <a:rPr lang="en-US" b="1" dirty="0">
                <a:solidFill>
                  <a:srgbClr val="CC3300"/>
                </a:solidFill>
                <a:latin typeface="Times New Roman" pitchFamily="18" charset="0"/>
              </a:rPr>
              <a:t>G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52"/>
                </a:solidFill>
                <a:latin typeface="Times New Roman" pitchFamily="18" charset="0"/>
              </a:rPr>
              <a:t>– развитие наружных половых органов.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2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7992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4967288" cy="1700213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3333CC"/>
                </a:solidFill>
                <a:latin typeface="Times New Roman" pitchFamily="18" charset="0"/>
              </a:rPr>
              <a:t>Стадии развития наружных гениталий 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</a:rPr>
              <a:t/>
            </a:r>
            <a:br>
              <a:rPr lang="en-US" sz="3200" b="1">
                <a:solidFill>
                  <a:srgbClr val="3333CC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3333CC"/>
                </a:solidFill>
                <a:latin typeface="Times New Roman" pitchFamily="18" charset="0"/>
              </a:rPr>
              <a:t>у мальчиков</a:t>
            </a:r>
          </a:p>
        </p:txBody>
      </p:sp>
      <p:pic>
        <p:nvPicPr>
          <p:cNvPr id="2109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86" y="2640423"/>
            <a:ext cx="2974428" cy="2785241"/>
          </a:xfrm>
          <a:noFill/>
          <a:ln w="22225">
            <a:solidFill>
              <a:srgbClr val="000052"/>
            </a:solidFill>
            <a:miter lim="800000"/>
            <a:headEnd/>
            <a:tailEnd/>
          </a:ln>
        </p:spPr>
      </p:pic>
      <p:pic>
        <p:nvPicPr>
          <p:cNvPr id="210950" name="Picture 6" descr="300px-Malepuber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20925"/>
            <a:ext cx="5257800" cy="390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7992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accent2"/>
                </a:solidFill>
              </a:rPr>
              <a:t>Пубертатный период</a:t>
            </a:r>
          </a:p>
        </p:txBody>
      </p:sp>
      <p:pic>
        <p:nvPicPr>
          <p:cNvPr id="229383" name="Picture 7" descr="мальч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68413"/>
            <a:ext cx="3025775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3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1196975"/>
            <a:ext cx="4607892" cy="5184775"/>
          </a:xfrm>
        </p:spPr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itchFamily="2" charset="2"/>
              <a:buChar char="Ø"/>
            </a:pPr>
            <a:endParaRPr lang="ru-RU" sz="2000" b="1" dirty="0" smtClean="0">
              <a:solidFill>
                <a:srgbClr val="660033"/>
              </a:solidFill>
              <a:latin typeface="Times New Roman" pitchFamily="18" charset="0"/>
            </a:endParaRP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</a:rPr>
              <a:t>в </a:t>
            </a: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</a:rPr>
              <a:t>7-8 лет впервые усиливается секреция надпочечниковых андрогенов</a:t>
            </a:r>
            <a:endParaRPr lang="en-US" sz="2000" b="1" dirty="0">
              <a:solidFill>
                <a:srgbClr val="660033"/>
              </a:solidFill>
              <a:latin typeface="Times New Roman" pitchFamily="18" charset="0"/>
            </a:endParaRP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endParaRPr lang="ru-RU" sz="2000" b="1" dirty="0" smtClean="0">
              <a:solidFill>
                <a:srgbClr val="660033"/>
              </a:solidFill>
              <a:latin typeface="Times New Roman" pitchFamily="18" charset="0"/>
            </a:endParaRP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</a:rPr>
              <a:t>В </a:t>
            </a: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</a:rPr>
              <a:t>начале пубертатного периода секреция этих гормонов резко возрастает и продолжает </a:t>
            </a:r>
            <a:r>
              <a:rPr lang="ru-RU" sz="2000" b="1" dirty="0" err="1">
                <a:solidFill>
                  <a:srgbClr val="660033"/>
                </a:solidFill>
                <a:latin typeface="Times New Roman" pitchFamily="18" charset="0"/>
              </a:rPr>
              <a:t>уве-личиваться</a:t>
            </a: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</a:rPr>
              <a:t> до его середины. Надпочечниковые андрогены участвуют в формировании вторичных половых </a:t>
            </a: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</a:rPr>
              <a:t>признаков</a:t>
            </a: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0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31520"/>
            <a:ext cx="8136904" cy="5865832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err="1" smtClean="0"/>
              <a:t>Центили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процентили</a:t>
            </a:r>
            <a:r>
              <a:rPr lang="ru-RU" b="1" dirty="0"/>
              <a:t>) </a:t>
            </a:r>
            <a:r>
              <a:rPr lang="ru-RU" dirty="0"/>
              <a:t>- значения показателя, которые разбивают плотность его распределения на 100 равных по площади (вероятности) частей. Дентальный интервал определяет вероятность (площадь распределения) попадания значений показателя в этот интервал.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оценки физического развития школьников используется 6 </a:t>
            </a:r>
            <a:r>
              <a:rPr lang="ru-RU" dirty="0" err="1"/>
              <a:t>центилей</a:t>
            </a:r>
            <a:r>
              <a:rPr lang="ru-RU" dirty="0"/>
              <a:t>: 3,10, 25, 75, 90, </a:t>
            </a:r>
            <a:r>
              <a:rPr lang="ru-RU" dirty="0" smtClean="0"/>
              <a:t>97</a:t>
            </a:r>
            <a:r>
              <a:rPr lang="en-US" dirty="0" smtClean="0"/>
              <a:t> (</a:t>
            </a:r>
            <a:r>
              <a:rPr lang="ru-RU" dirty="0" smtClean="0"/>
              <a:t>шкала Стюарта). </a:t>
            </a:r>
            <a:r>
              <a:rPr lang="ru-RU" dirty="0"/>
              <a:t>В </a:t>
            </a:r>
            <a:r>
              <a:rPr lang="ru-RU" dirty="0" err="1"/>
              <a:t>центильный</a:t>
            </a:r>
            <a:r>
              <a:rPr lang="ru-RU" dirty="0"/>
              <a:t> интервал от 0 до 3 </a:t>
            </a:r>
            <a:r>
              <a:rPr lang="ru-RU" dirty="0" err="1"/>
              <a:t>центиля</a:t>
            </a:r>
            <a:r>
              <a:rPr lang="ru-RU" dirty="0"/>
              <a:t> и от 97 до 100 </a:t>
            </a:r>
            <a:r>
              <a:rPr lang="ru-RU" dirty="0" err="1"/>
              <a:t>центиля</a:t>
            </a:r>
            <a:r>
              <a:rPr lang="ru-RU" dirty="0"/>
              <a:t> попадает по 3% </a:t>
            </a:r>
            <a:r>
              <a:rPr lang="ru-RU" dirty="0" smtClean="0"/>
              <a:t>школьников (крайне низкие и крайне высокие значения), </a:t>
            </a:r>
            <a:r>
              <a:rPr lang="ru-RU" dirty="0"/>
              <a:t>от 3 до 10 и от 90 до 97- по </a:t>
            </a:r>
            <a:r>
              <a:rPr lang="ru-RU" dirty="0" smtClean="0"/>
              <a:t>7% (пограничные зоны количественных характеристик), </a:t>
            </a:r>
            <a:r>
              <a:rPr lang="ru-RU" dirty="0"/>
              <a:t>от 10 до 25 и от 75 до 90 - по 15%, от 25 до 50-75%.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2696"/>
            <a:ext cx="82089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83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4000" b="1">
                <a:solidFill>
                  <a:srgbClr val="000066"/>
                </a:solidFill>
              </a:rPr>
              <a:t>Пубертатный период</a:t>
            </a:r>
          </a:p>
        </p:txBody>
      </p:sp>
      <p:pic>
        <p:nvPicPr>
          <p:cNvPr id="228359" name="Picture 7" descr="david_michelangel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3394075" cy="4897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83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268413"/>
            <a:ext cx="4177109" cy="4857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buClr>
                <a:srgbClr val="000066"/>
              </a:buClr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В 9-14 лет усиливается секреция </a:t>
            </a:r>
          </a:p>
          <a:p>
            <a:pPr>
              <a:lnSpc>
                <a:spcPct val="115000"/>
              </a:lnSpc>
              <a:buClr>
                <a:srgbClr val="000066"/>
              </a:buClr>
              <a:buFontTx/>
              <a:buNone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    дигидротестостерона, который стимулирует рост яичек . </a:t>
            </a:r>
          </a:p>
          <a:p>
            <a:pPr>
              <a:lnSpc>
                <a:spcPct val="115000"/>
              </a:lnSpc>
              <a:buClr>
                <a:srgbClr val="000066"/>
              </a:buClr>
              <a:buFontTx/>
              <a:buNone/>
            </a:pPr>
            <a:endParaRPr lang="ru-RU" sz="2400" b="1">
              <a:solidFill>
                <a:srgbClr val="660033"/>
              </a:solidFill>
              <a:latin typeface="Times New Roman" pitchFamily="18" charset="0"/>
            </a:endParaRPr>
          </a:p>
          <a:p>
            <a:pPr>
              <a:lnSpc>
                <a:spcPct val="115000"/>
              </a:lnSpc>
              <a:buClr>
                <a:srgbClr val="000066"/>
              </a:buClr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Увеличение длины яичек (более 2,5 см) или их объема (более 4 см3 по орхидометру Прадера) - первый признак начала пубертатного периода. </a:t>
            </a:r>
          </a:p>
          <a:p>
            <a:endParaRPr lang="ru-RU" sz="240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9" y="4766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289" y="4581128"/>
            <a:ext cx="7027183" cy="2276872"/>
          </a:xfrm>
        </p:spPr>
        <p:txBody>
          <a:bodyPr/>
          <a:lstStyle/>
          <a:p>
            <a:r>
              <a:rPr lang="ru-RU" sz="4000" b="1" dirty="0">
                <a:solidFill>
                  <a:srgbClr val="000066"/>
                </a:solidFill>
              </a:rPr>
              <a:t>Половая формула у мальчиков</a:t>
            </a:r>
          </a:p>
        </p:txBody>
      </p:sp>
      <p:graphicFrame>
        <p:nvGraphicFramePr>
          <p:cNvPr id="227409" name="Group 81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4835525" cy="4824415"/>
        </p:xfrm>
        <a:graphic>
          <a:graphicData uri="http://schemas.openxmlformats.org/drawingml/2006/table">
            <a:tbl>
              <a:tblPr/>
              <a:tblGrid>
                <a:gridCol w="1884363"/>
                <a:gridCol w="2951162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Половая формула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10-11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А1Р1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F1G1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А1Р1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F1G2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Р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F1G3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А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Р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3-4F2-3G3-4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2-3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Р4-5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F3-4G5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16 -18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А4Р4-5</a:t>
                      </a:r>
                      <a:fld id="{A12A0C77-2E31-4F59-B707-7438B96FA49D}" type="slidenum"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8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t>61</a:t>
                      </a:fld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F4-5G5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7410" name="Picture 82" descr="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404664"/>
            <a:ext cx="4211637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411" name="Picture 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05083"/>
            <a:ext cx="2736304" cy="152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6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" y="5486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66"/>
                </a:solidFill>
              </a:rPr>
              <a:t>Формы ЗПР у мальчиков</a:t>
            </a:r>
          </a:p>
        </p:txBody>
      </p:sp>
      <p:sp>
        <p:nvSpPr>
          <p:cNvPr id="23552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6443663" cy="4784725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0066"/>
              </a:buClr>
              <a:buFont typeface="Wingdings" pitchFamily="2" charset="2"/>
              <a:buChar char="v"/>
            </a:pP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Конституционно - соматогенная;</a:t>
            </a:r>
          </a:p>
          <a:p>
            <a:pPr>
              <a:lnSpc>
                <a:spcPct val="150000"/>
              </a:lnSpc>
              <a:buClr>
                <a:srgbClr val="000066"/>
              </a:buClr>
              <a:buFont typeface="Wingdings" pitchFamily="2" charset="2"/>
              <a:buChar char="v"/>
            </a:pP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Ложная адипозогенитальная дистрофия;</a:t>
            </a:r>
          </a:p>
          <a:p>
            <a:pPr>
              <a:lnSpc>
                <a:spcPct val="150000"/>
              </a:lnSpc>
              <a:buClr>
                <a:srgbClr val="000066"/>
              </a:buClr>
              <a:buFont typeface="Wingdings" pitchFamily="2" charset="2"/>
              <a:buChar char="v"/>
            </a:pP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Синдром неправильного пубертата;</a:t>
            </a:r>
          </a:p>
          <a:p>
            <a:pPr>
              <a:lnSpc>
                <a:spcPct val="150000"/>
              </a:lnSpc>
              <a:buClr>
                <a:srgbClr val="000066"/>
              </a:buClr>
              <a:buFont typeface="Wingdings" pitchFamily="2" charset="2"/>
              <a:buChar char="v"/>
            </a:pP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Микропенис или микрогенитализм</a:t>
            </a:r>
          </a:p>
        </p:txBody>
      </p:sp>
      <p:pic>
        <p:nvPicPr>
          <p:cNvPr id="235531" name="Picture 11" descr="A3830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8"/>
            <a:ext cx="2253032" cy="31292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6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548680"/>
            <a:ext cx="80546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000066"/>
                </a:solidFill>
                <a:latin typeface="Times New Roman" pitchFamily="18" charset="0"/>
              </a:rPr>
              <a:t>Синдром неправильного пубертата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idx="1"/>
          </p:nvPr>
        </p:nvSpPr>
        <p:spPr>
          <a:xfrm>
            <a:off x="179389" y="1052513"/>
            <a:ext cx="7921004" cy="5173662"/>
          </a:xfrm>
        </p:spPr>
        <p:txBody>
          <a:bodyPr/>
          <a:lstStyle/>
          <a:p>
            <a:pPr>
              <a:buClr>
                <a:srgbClr val="000066"/>
              </a:buClr>
            </a:pPr>
            <a:r>
              <a:rPr lang="ru-RU" b="1" dirty="0">
                <a:solidFill>
                  <a:srgbClr val="660033"/>
                </a:solidFill>
              </a:rPr>
              <a:t>рост нормальный, избыточный вес. </a:t>
            </a:r>
          </a:p>
          <a:p>
            <a:pPr>
              <a:buClr>
                <a:srgbClr val="000066"/>
              </a:buClr>
            </a:pPr>
            <a:r>
              <a:rPr lang="ru-RU" b="1" dirty="0">
                <a:solidFill>
                  <a:srgbClr val="660033"/>
                </a:solidFill>
              </a:rPr>
              <a:t>жировая клетчатка откладывается по женскому типу</a:t>
            </a:r>
          </a:p>
          <a:p>
            <a:pPr>
              <a:buClr>
                <a:srgbClr val="000066"/>
              </a:buClr>
            </a:pPr>
            <a:r>
              <a:rPr lang="ru-RU" b="1" dirty="0">
                <a:solidFill>
                  <a:srgbClr val="660033"/>
                </a:solidFill>
              </a:rPr>
              <a:t>накопление жира в области молочных желез симулируют ложную </a:t>
            </a:r>
            <a:r>
              <a:rPr lang="ru-RU" b="1" dirty="0" smtClean="0">
                <a:solidFill>
                  <a:srgbClr val="660033"/>
                </a:solidFill>
              </a:rPr>
              <a:t>гинекомастию</a:t>
            </a:r>
            <a:endParaRPr lang="ru-RU" b="1" dirty="0">
              <a:solidFill>
                <a:srgbClr val="660033"/>
              </a:solidFill>
            </a:endParaRPr>
          </a:p>
          <a:p>
            <a:pPr>
              <a:buClr>
                <a:srgbClr val="000066"/>
              </a:buClr>
            </a:pPr>
            <a:r>
              <a:rPr lang="ru-RU" b="1" dirty="0">
                <a:solidFill>
                  <a:srgbClr val="660033"/>
                </a:solidFill>
              </a:rPr>
              <a:t>диэнцефальные нарушения: </a:t>
            </a:r>
            <a:r>
              <a:rPr lang="ru-RU" b="1" dirty="0" smtClean="0">
                <a:solidFill>
                  <a:srgbClr val="660033"/>
                </a:solidFill>
              </a:rPr>
              <a:t>полифагия</a:t>
            </a:r>
            <a:r>
              <a:rPr lang="ru-RU" b="1" dirty="0">
                <a:solidFill>
                  <a:srgbClr val="660033"/>
                </a:solidFill>
              </a:rPr>
              <a:t>, артериальная гипертензия, </a:t>
            </a:r>
            <a:r>
              <a:rPr lang="ru-RU" b="1" dirty="0" smtClean="0">
                <a:solidFill>
                  <a:srgbClr val="660033"/>
                </a:solidFill>
              </a:rPr>
              <a:t>розовые </a:t>
            </a:r>
            <a:r>
              <a:rPr lang="ru-RU" b="1" dirty="0" err="1">
                <a:solidFill>
                  <a:srgbClr val="660033"/>
                </a:solidFill>
              </a:rPr>
              <a:t>стрии</a:t>
            </a:r>
            <a:r>
              <a:rPr lang="ru-RU" b="1" dirty="0">
                <a:solidFill>
                  <a:srgbClr val="660033"/>
                </a:solidFill>
              </a:rPr>
              <a:t>.</a:t>
            </a:r>
          </a:p>
          <a:p>
            <a:pPr>
              <a:buClr>
                <a:srgbClr val="660033"/>
              </a:buClr>
            </a:pPr>
            <a:endParaRPr lang="ru-RU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3600" b="1">
                <a:solidFill>
                  <a:srgbClr val="000066"/>
                </a:solidFill>
                <a:latin typeface="Times New Roman" pitchFamily="18" charset="0"/>
              </a:rPr>
              <a:t>Синдром неправильного пубертата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893175" cy="4957762"/>
          </a:xfrm>
        </p:spPr>
        <p:txBody>
          <a:bodyPr/>
          <a:lstStyle/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повышена продукция андрогенов надпочечникового происхождения – дегидроэпиандростерона и андростендиона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 повышена экскреция 17КС с мочой</a:t>
            </a:r>
          </a:p>
          <a:p>
            <a:pPr>
              <a:buClr>
                <a:srgbClr val="000066"/>
              </a:buClr>
              <a:buFont typeface="Wingdings" pitchFamily="2" charset="2"/>
              <a:buChar char="q"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уровень тестостерона в крови значительно ниже нормального</a:t>
            </a:r>
          </a:p>
        </p:txBody>
      </p:sp>
      <p:sp>
        <p:nvSpPr>
          <p:cNvPr id="251909" name="AutoShape 5"/>
          <p:cNvSpPr>
            <a:spLocks noChangeArrowheads="1"/>
          </p:cNvSpPr>
          <p:nvPr/>
        </p:nvSpPr>
        <p:spPr bwMode="auto">
          <a:xfrm rot="16200000">
            <a:off x="3317874" y="903213"/>
            <a:ext cx="2508250" cy="9144000"/>
          </a:xfrm>
          <a:prstGeom prst="homePlate">
            <a:avLst>
              <a:gd name="adj" fmla="val 25000"/>
            </a:avLst>
          </a:prstGeom>
          <a:solidFill>
            <a:srgbClr val="66FFFF"/>
          </a:solidFill>
          <a:ln w="635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Чрезмерная продукция корой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надпочечников слабых андрогенов в начале пубертата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приводит к нарушению нормального соотношения секреции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гонадотропных гормонов и снижению чувствительности гонад к ЛГ.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 Вследствие этого значительно уменьшается продукция тестостерона в яичках</a:t>
            </a: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/>
            <a:endParaRPr lang="ru-RU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" y="476672"/>
            <a:ext cx="8171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660033"/>
                </a:solidFill>
              </a:rPr>
              <a:t>Реабилитационные мероприятия для юношей с нарушениями полового развития: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idx="1"/>
          </p:nvPr>
        </p:nvSpPr>
        <p:spPr>
          <a:xfrm>
            <a:off x="395289" y="1196975"/>
            <a:ext cx="7777112" cy="5173663"/>
          </a:xfrm>
        </p:spPr>
        <p:txBody>
          <a:bodyPr/>
          <a:lstStyle/>
          <a:p>
            <a:pPr>
              <a:lnSpc>
                <a:spcPct val="145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Своевременное лечение</a:t>
            </a:r>
          </a:p>
          <a:p>
            <a:pPr>
              <a:lnSpc>
                <a:spcPct val="145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Регулярное диспансерное наблюдение и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оздоровление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детей с хроническими соматическими заболеваниями</a:t>
            </a:r>
          </a:p>
          <a:p>
            <a:pPr>
              <a:lnSpc>
                <a:spcPct val="145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Полноценное, рациональное питание (контроль массы тела)</a:t>
            </a:r>
          </a:p>
          <a:p>
            <a:pPr>
              <a:lnSpc>
                <a:spcPct val="145000"/>
              </a:lnSpc>
              <a:buClr>
                <a:srgbClr val="660033"/>
              </a:buClr>
              <a:buFont typeface="Wingdings" pitchFamily="2" charset="2"/>
              <a:buChar char="q"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Контроль за физическими нагрузками</a:t>
            </a:r>
          </a:p>
        </p:txBody>
      </p:sp>
    </p:spTree>
    <p:extLst>
      <p:ext uri="{BB962C8B-B14F-4D97-AF65-F5344CB8AC3E}">
        <p14:creationId xmlns:p14="http://schemas.microsoft.com/office/powerpoint/2010/main" val="32059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660033"/>
                </a:solidFill>
              </a:rPr>
              <a:t>Диспансерное наблюдение за юношами с нарушениями полового развития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229600" cy="2233612"/>
          </a:xfrm>
        </p:spPr>
        <p:txBody>
          <a:bodyPr/>
          <a:lstStyle/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педиатр или подростковый терапевт -2 раза в год, </a:t>
            </a:r>
          </a:p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эндокринолог - 2 раза в год</a:t>
            </a:r>
          </a:p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невропатолог 2 раза в год</a:t>
            </a:r>
          </a:p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генетик – 1 раз в год </a:t>
            </a:r>
          </a:p>
          <a:p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323850" y="3644900"/>
            <a:ext cx="8496300" cy="3024460"/>
          </a:xfrm>
          <a:prstGeom prst="rect">
            <a:avLst/>
          </a:prstGeom>
          <a:solidFill>
            <a:srgbClr val="99CCFF"/>
          </a:solidFill>
          <a:ln w="635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66"/>
                </a:solidFill>
              </a:rPr>
              <a:t>определение размеров тела – массы, роста,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66"/>
                </a:solidFill>
              </a:rPr>
              <a:t>пропорциональность физического развития, половая формула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66"/>
                </a:solidFill>
              </a:rPr>
              <a:t> лабораторно – инструментальные исследования за показаниям: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66"/>
                </a:solidFill>
              </a:rPr>
              <a:t>-рентгенография черепа в 2 – х проекциях,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- рентгенограмма кисти,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-кариотип,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-уровень гормонов с учетом суточных ритмов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15000"/>
              <a:buFont typeface="Wingdings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-функциональные гормональные тесты.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4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8197" name="Picture 5" descr="юнош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9800" cy="679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7992888" cy="6624736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000" dirty="0" smtClean="0"/>
              <a:t>При </a:t>
            </a:r>
            <a:r>
              <a:rPr lang="ru-RU" sz="4000" dirty="0"/>
              <a:t>нормальном развитии </a:t>
            </a:r>
            <a:r>
              <a:rPr lang="ru-RU" sz="4000" dirty="0" smtClean="0"/>
              <a:t>ребенка длина </a:t>
            </a:r>
            <a:r>
              <a:rPr lang="ru-RU" sz="4000" dirty="0"/>
              <a:t>тела (Р) находится в интервале от 25 до 97 </a:t>
            </a:r>
            <a:r>
              <a:rPr lang="ru-RU" sz="4000" dirty="0" err="1"/>
              <a:t>центиля</a:t>
            </a:r>
            <a:r>
              <a:rPr lang="ru-RU" sz="4000" dirty="0"/>
              <a:t>, а масса тела (М) - от 25 до </a:t>
            </a:r>
            <a:r>
              <a:rPr lang="ru-RU" sz="4000" dirty="0" smtClean="0"/>
              <a:t>97. </a:t>
            </a:r>
          </a:p>
          <a:p>
            <a:endParaRPr lang="ru-RU" sz="4000" dirty="0"/>
          </a:p>
          <a:p>
            <a:r>
              <a:rPr lang="ru-RU" sz="4000" dirty="0" smtClean="0"/>
              <a:t>Различают </a:t>
            </a:r>
            <a:r>
              <a:rPr lang="ru-RU" sz="4000" dirty="0"/>
              <a:t>следующие отклонения в физическом развитии школьников:</a:t>
            </a:r>
          </a:p>
          <a:p>
            <a:r>
              <a:rPr lang="ru-RU" sz="4000" dirty="0"/>
              <a:t>1. Повышенная масса тела при нормальных значения длины тела </a:t>
            </a:r>
          </a:p>
          <a:p>
            <a:pPr marL="45720" indent="0">
              <a:buNone/>
            </a:pPr>
            <a:r>
              <a:rPr lang="ru-RU" sz="4000" dirty="0"/>
              <a:t>   </a:t>
            </a:r>
            <a:r>
              <a:rPr lang="ru-RU" sz="4000" dirty="0" smtClean="0"/>
              <a:t>                </a:t>
            </a:r>
            <a:r>
              <a:rPr lang="ru-RU" sz="4000" dirty="0"/>
              <a:t>(Р - от 25 до 97 </a:t>
            </a:r>
            <a:r>
              <a:rPr lang="ru-RU" sz="4000" dirty="0" err="1"/>
              <a:t>центиля</a:t>
            </a:r>
            <a:r>
              <a:rPr lang="ru-RU" sz="4000" dirty="0"/>
              <a:t>, М - от 90 до 97 </a:t>
            </a:r>
            <a:r>
              <a:rPr lang="ru-RU" sz="4000" dirty="0" err="1"/>
              <a:t>центиля</a:t>
            </a:r>
            <a:r>
              <a:rPr lang="ru-RU" sz="4000" dirty="0"/>
              <a:t>).</a:t>
            </a:r>
          </a:p>
          <a:p>
            <a:r>
              <a:rPr lang="ru-RU" sz="4000" dirty="0"/>
              <a:t>2. Высокая масса тела при нормальных значениях его длины </a:t>
            </a:r>
            <a:r>
              <a:rPr lang="ru-RU" sz="4000" dirty="0" smtClean="0"/>
              <a:t> (</a:t>
            </a:r>
            <a:r>
              <a:rPr lang="ru-RU" sz="4000" dirty="0"/>
              <a:t>Р - 25-97,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М </a:t>
            </a:r>
            <a:r>
              <a:rPr lang="ru-RU" sz="4000" dirty="0"/>
              <a:t>- выше 97).</a:t>
            </a:r>
          </a:p>
          <a:p>
            <a:r>
              <a:rPr lang="ru-RU" sz="4000" dirty="0"/>
              <a:t>3. Сниженная масса тела при нормальных значения его </a:t>
            </a:r>
            <a:r>
              <a:rPr lang="ru-RU" sz="4000" dirty="0" smtClean="0"/>
              <a:t>длины   (Р </a:t>
            </a:r>
            <a:r>
              <a:rPr lang="ru-RU" sz="4000" dirty="0"/>
              <a:t>- 25-97,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М-3-25</a:t>
            </a:r>
            <a:r>
              <a:rPr lang="ru-RU" sz="4000" dirty="0"/>
              <a:t>).</a:t>
            </a:r>
          </a:p>
          <a:p>
            <a:r>
              <a:rPr lang="ru-RU" sz="4000" dirty="0"/>
              <a:t>4. Низкая масса тела при нормальных значениях его </a:t>
            </a:r>
            <a:r>
              <a:rPr lang="ru-RU" sz="4000" dirty="0" smtClean="0"/>
              <a:t>длины  </a:t>
            </a:r>
            <a:r>
              <a:rPr lang="ru-RU" sz="4000" dirty="0"/>
              <a:t>(Р - 25-97,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М </a:t>
            </a:r>
            <a:r>
              <a:rPr lang="ru-RU" sz="4000" dirty="0"/>
              <a:t>- ниже 3).</a:t>
            </a:r>
          </a:p>
          <a:p>
            <a:r>
              <a:rPr lang="ru-RU" sz="4000" dirty="0"/>
              <a:t> 5. Сниженная длина тела при нормальном значении его массы </a:t>
            </a:r>
            <a:r>
              <a:rPr lang="ru-RU" sz="4000" dirty="0" smtClean="0"/>
              <a:t> (</a:t>
            </a:r>
            <a:r>
              <a:rPr lang="ru-RU" sz="4000" dirty="0"/>
              <a:t>Р - 10-25,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М-25-90</a:t>
            </a:r>
            <a:r>
              <a:rPr lang="ru-RU" sz="4000" dirty="0"/>
              <a:t>).</a:t>
            </a:r>
          </a:p>
          <a:p>
            <a:r>
              <a:rPr lang="ru-RU" sz="4000" dirty="0"/>
              <a:t>6. Сниженная длина тела при повышенной и высокой массе тела </a:t>
            </a:r>
            <a:r>
              <a:rPr lang="ru-RU" sz="4000" dirty="0" smtClean="0"/>
              <a:t> </a:t>
            </a:r>
            <a:r>
              <a:rPr lang="ru-RU" sz="4000" dirty="0"/>
              <a:t>(Р - 10-25, М-75-97).</a:t>
            </a:r>
          </a:p>
          <a:p>
            <a:r>
              <a:rPr lang="ru-RU" sz="4000" dirty="0"/>
              <a:t>7. Сниженная длина тела при пониженной и низкой массе тела </a:t>
            </a:r>
            <a:r>
              <a:rPr lang="ru-RU" sz="4000" dirty="0" smtClean="0"/>
              <a:t>(</a:t>
            </a:r>
            <a:r>
              <a:rPr lang="ru-RU" sz="4000" dirty="0"/>
              <a:t>Р - 10-25,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М-3-25</a:t>
            </a:r>
            <a:r>
              <a:rPr lang="ru-RU" sz="4000" dirty="0"/>
              <a:t>).</a:t>
            </a:r>
          </a:p>
          <a:p>
            <a:r>
              <a:rPr lang="ru-RU" sz="4000" dirty="0"/>
              <a:t>8. Высокая длина тела (Р - выше 97 при любых значениях массы тела).</a:t>
            </a:r>
          </a:p>
          <a:p>
            <a:r>
              <a:rPr lang="ru-RU" sz="4000" dirty="0"/>
              <a:t>9. Низкая длина тела (Р - до 3 при любых значениях массы тела).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731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1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МАССА </a:t>
            </a:r>
            <a:r>
              <a:rPr lang="ru-RU" sz="27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ТЕЛА (КГ) У ШКОЛЬНИКОВ В ЗАВИСИМОСТИ ОТ </a:t>
            </a:r>
            <a:r>
              <a:rPr lang="ru-RU" sz="27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ВОЗРАСТА</a:t>
            </a: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ru-RU" sz="27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МАЛЬЧИКИ                                                             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997651"/>
              </p:ext>
            </p:extLst>
          </p:nvPr>
        </p:nvGraphicFramePr>
        <p:xfrm>
          <a:off x="1331639" y="1772815"/>
          <a:ext cx="5976665" cy="4613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459"/>
                <a:gridCol w="681740"/>
                <a:gridCol w="670900"/>
                <a:gridCol w="693784"/>
                <a:gridCol w="681740"/>
                <a:gridCol w="919024"/>
                <a:gridCol w="1025018"/>
              </a:tblGrid>
              <a:tr h="576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Возраст,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Центиль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10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18,2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19,6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21,3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28,0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31,1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10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23,4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28,4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31,7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10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23,4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25,6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31,4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35,4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39,2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10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25,6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28,0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35,1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39,5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10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28,0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31,0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39,2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44,5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10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28,3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30,4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34,4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43,8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57,0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10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31,0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33,4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39,8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49,0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56,2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63,6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10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35,2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42,2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54,6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62,2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70,6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10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37,8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40,8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46,9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60,2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65,1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76,5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10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41,2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45,4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51,8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65,9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73,0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82,5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10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46,4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56,8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70,6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78,0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86,2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физического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920880" cy="655272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практике здравоохранения РФ физическое развитие школьников определяется по росту и весу с учетом возраста и пола.</a:t>
            </a:r>
            <a:r>
              <a:rPr lang="ru-RU" i="1" dirty="0"/>
              <a:t> </a:t>
            </a:r>
            <a:r>
              <a:rPr lang="ru-RU" dirty="0" smtClean="0"/>
              <a:t>Существует теоретический </a:t>
            </a:r>
            <a:r>
              <a:rPr lang="ru-RU" i="1" dirty="0"/>
              <a:t>годовой </a:t>
            </a:r>
            <a:r>
              <a:rPr lang="ru-RU" dirty="0"/>
              <a:t>прирост массы и длины </a:t>
            </a:r>
            <a:r>
              <a:rPr lang="ru-RU" dirty="0" smtClean="0"/>
              <a:t>тела, на который мы должны ориентироваться. </a:t>
            </a:r>
          </a:p>
          <a:p>
            <a:r>
              <a:rPr lang="ru-RU" dirty="0" smtClean="0"/>
              <a:t>Если </a:t>
            </a:r>
            <a:r>
              <a:rPr lang="ru-RU" dirty="0"/>
              <a:t>результаты длины, массы тела и окружности груди попадают в близлежащие </a:t>
            </a:r>
            <a:r>
              <a:rPr lang="ru-RU" dirty="0" err="1"/>
              <a:t>центильные</a:t>
            </a:r>
            <a:r>
              <a:rPr lang="ru-RU" dirty="0"/>
              <a:t> зоны и разность между номерами любых трех оценок не превышает 2, то можно говорить о гармоническом развитии. Если величина разности составляет 3-развитие дисгармоническое, 4 и более – резко дисгармоническое.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оценка морфофункционального состояния предполагает обязательную оценку биологического развития, ЖЕЛ, мышечной </a:t>
            </a:r>
            <a:r>
              <a:rPr lang="ru-RU" dirty="0" smtClean="0"/>
              <a:t>силы, физическую </a:t>
            </a:r>
            <a:r>
              <a:rPr lang="ru-RU" dirty="0"/>
              <a:t>работоспособность (функциональный </a:t>
            </a:r>
            <a:r>
              <a:rPr lang="ru-RU" dirty="0" err="1"/>
              <a:t>физиометрический</a:t>
            </a:r>
            <a:r>
              <a:rPr lang="ru-RU" dirty="0"/>
              <a:t> показатель) школьников по тесту </a:t>
            </a:r>
            <a:r>
              <a:rPr lang="en-US" dirty="0"/>
              <a:t>PWC</a:t>
            </a:r>
            <a:r>
              <a:rPr lang="en-US" baseline="-25000" dirty="0"/>
              <a:t>I</a:t>
            </a:r>
            <a:r>
              <a:rPr lang="ru-RU" baseline="-25000" dirty="0" smtClean="0"/>
              <a:t>50-170,</a:t>
            </a:r>
            <a:r>
              <a:rPr lang="en-US" baseline="-25000" dirty="0" smtClean="0"/>
              <a:t> </a:t>
            </a:r>
            <a:r>
              <a:rPr lang="ru-RU" dirty="0" smtClean="0"/>
              <a:t>силу </a:t>
            </a:r>
            <a:r>
              <a:rPr lang="ru-RU" dirty="0"/>
              <a:t>кисти, средний физиологический объем движений в </a:t>
            </a:r>
            <a:r>
              <a:rPr lang="ru-RU" dirty="0" smtClean="0"/>
              <a:t>суставах.</a:t>
            </a:r>
          </a:p>
          <a:p>
            <a:r>
              <a:rPr lang="ru-RU" dirty="0"/>
              <a:t>Нормативы скорости бега, скоростно-силового навыка на прыжки в длину с места, скоростно-силового навыка на броски набивного меча у </a:t>
            </a:r>
            <a:r>
              <a:rPr lang="ru-RU" dirty="0" smtClean="0"/>
              <a:t>школьников также характеризуют особенности физического развития детей и подростков.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1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851</TotalTime>
  <Words>4234</Words>
  <Application>Microsoft Office PowerPoint</Application>
  <PresentationFormat>Экран (4:3)</PresentationFormat>
  <Paragraphs>1033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Изящная</vt:lpstr>
      <vt:lpstr>Оценка физического и биологического развития детей и подростков</vt:lpstr>
      <vt:lpstr>Физическое развитие детей и подростков – это состояние морфологических  и функциональных свойств и качеств, а так же уровень биологического развития (Баранов А.А., Кучма В.Р., 1999)</vt:lpstr>
      <vt:lpstr>Презентация PowerPoint</vt:lpstr>
      <vt:lpstr>Методики комплексной оценки физического развития</vt:lpstr>
      <vt:lpstr>Методики скрининг-оценки физического развития</vt:lpstr>
      <vt:lpstr>Презентация PowerPoint</vt:lpstr>
      <vt:lpstr>Презентация PowerPoint</vt:lpstr>
      <vt:lpstr>             МАССА ТЕЛА (КГ) У ШКОЛЬНИКОВ В ЗАВИСИМОСТИ ОТ ВОЗРАСТА           МАЛЬЧИКИ                                                               </vt:lpstr>
      <vt:lpstr>Оценка физического развития</vt:lpstr>
      <vt:lpstr> ТЕОРЕТИЧЕСКИЙ ПРИРОСТ МАССЫ ТЕЛА ШКОЛЬНИКОВ </vt:lpstr>
      <vt:lpstr>СИЛА КИСТИ У ШКОЛЬНИКОВ В ЗАВИСИМОСТИ ОТ ВОЗРАСТА</vt:lpstr>
      <vt:lpstr>РЕКОМЕНДУЕМАЯ СУТОЧНАЯ ДВИГАТЕЛЬНАЯ АКТИВНОСТЬ ШКОЛЬНИКОВ</vt:lpstr>
      <vt:lpstr>НОРМАТИВЫ СКОРОСТИ БЕГА У ШКОЛЬНИКОВ </vt:lpstr>
      <vt:lpstr>НОРМАТИВЫ СКОРОСТНО-СИЛОВОГО НАВЫКА НА ПРЫЖКИ В ДЛИНУ С МЕСТА У ШКОЛЬНИКОВ </vt:lpstr>
      <vt:lpstr>НОРМАТИВЫ СКОРОСТНО-СИЛОВОГО НАВЫКА НА БРОСКИ НАБИВНОГО МЯЧА У ШКОЛЬНИКОВ </vt:lpstr>
      <vt:lpstr>Массо-ростовые индексы для общей (интегральной) характеристики физического развития и роста детей </vt:lpstr>
      <vt:lpstr>Костный возраст</vt:lpstr>
      <vt:lpstr>Дополнительные методы оценки физического развития</vt:lpstr>
      <vt:lpstr>Презентация PowerPoint</vt:lpstr>
      <vt:lpstr>Критические фазы роста и  развития</vt:lpstr>
      <vt:lpstr>Внутриутробный период (1 и последний триместр беременности), продолжение</vt:lpstr>
      <vt:lpstr>       Период новорожденности (ранний неонатальный период –неонатальная адаптация) </vt:lpstr>
      <vt:lpstr>Грудной возраст (4-6 мес.-изменение режима вскармливания)</vt:lpstr>
      <vt:lpstr>Второй год жизни (весь период – социализация) </vt:lpstr>
      <vt:lpstr>Второй год жизни (весь период – социализация), продолжение </vt:lpstr>
      <vt:lpstr>6-й год жизни (готовность к обучению в школе) </vt:lpstr>
      <vt:lpstr>    Препубертатный период (8-10(12) лет –период полового созревания</vt:lpstr>
      <vt:lpstr>Препубертатный период (8-10(12) лет –период полового созревания</vt:lpstr>
      <vt:lpstr>Понятие о конституции человека</vt:lpstr>
      <vt:lpstr>Нормальные вариации соматотипов (морфофенотипов по классификации  В.В. Бунака) </vt:lpstr>
      <vt:lpstr>Конституциональные (семейные) варианты нормального телосложения и соответствующие им моногенные болезни и синдромы</vt:lpstr>
      <vt:lpstr>Общий план обследования ребёнка при замедлении роста и задержке роста </vt:lpstr>
      <vt:lpstr>Тактика врача-педиатра при высоком росте</vt:lpstr>
      <vt:lpstr>Презентация PowerPoint</vt:lpstr>
      <vt:lpstr>Механизмы,  обеспечивающие торможение процесса  полового созревания в детском возрасте и  „запускающие” его в начале пубертата.</vt:lpstr>
      <vt:lpstr>Половое развитие девушек определяем по развитию таких половых признаков </vt:lpstr>
      <vt:lpstr>Периоды развития женской половой системы  (8-10 лет) препубертатная, андренархе.</vt:lpstr>
      <vt:lpstr>Презентация PowerPoint</vt:lpstr>
      <vt:lpstr>Презентация PowerPoint</vt:lpstr>
      <vt:lpstr>Периоды развития женской половой системы (11-14 лет) пубертатная, менархе</vt:lpstr>
      <vt:lpstr>Менархе в среднем приходит в возрасте 11-13,5 лет.  Meнструации у здоровых девушек устанавливается на протяжении одного года  (у 50-70% регулярные менструации  наблюдаются сразу).   Нормальный менструальный цикл определяется периодом 21-35 дней,  кровотечение длится 3-5 дней.    Нормальный менструальный цикл возможен при достижении определенного веса тела (43-47 кг)</vt:lpstr>
      <vt:lpstr>Сроки появления первой менструации зависят от  факторов:  </vt:lpstr>
      <vt:lpstr>Нарушения менструальной функции</vt:lpstr>
      <vt:lpstr>Нарушения менструальной функции</vt:lpstr>
      <vt:lpstr>Периоды развития женской половой системы (15-18 лет) постпубертатная</vt:lpstr>
      <vt:lpstr>Половая формула у девочек</vt:lpstr>
      <vt:lpstr>Нарушения полового развития у девушек. </vt:lpstr>
      <vt:lpstr>Задержка полового развития  (по МКБ 10 пересмотра Е30.0 ) - состояние, когда появление признаков полового развития (созревания) опаздывает  на 2 и более лет,  или когда нарушается порядок появления признаков полового созревания.</vt:lpstr>
      <vt:lpstr>Общие черты  различных форм ЗПР</vt:lpstr>
      <vt:lpstr>Задержка полового развития  (по МКБ 10 пересмотра Е30.0 ) - состояние, когда появление признаков полового развития (созревания) опаздывает  на 2 и более лет,  или когда нарушается порядок появления признаков полового созревания.</vt:lpstr>
      <vt:lpstr>Общие черты  различных форм ЗПР</vt:lpstr>
      <vt:lpstr>Виды спорта, отрицательно влияющие на организм женщины</vt:lpstr>
      <vt:lpstr>Виды спорта, опасные для женщин</vt:lpstr>
      <vt:lpstr>Диспансерное наблюдение за девушками с ЗПР</vt:lpstr>
      <vt:lpstr>Презентация PowerPoint</vt:lpstr>
      <vt:lpstr>Презентация PowerPoint</vt:lpstr>
      <vt:lpstr>Половое развитие мальчиков определяем по развитию таких половых признаков:</vt:lpstr>
      <vt:lpstr>Стадии развития наружных гениталий  у мальчиков</vt:lpstr>
      <vt:lpstr>Пубертатный период</vt:lpstr>
      <vt:lpstr>Пубертатный период</vt:lpstr>
      <vt:lpstr>Половая формула у мальчиков</vt:lpstr>
      <vt:lpstr>Формы ЗПР у мальчиков</vt:lpstr>
      <vt:lpstr>Синдром неправильного пубертата</vt:lpstr>
      <vt:lpstr>Синдром неправильного пубертата</vt:lpstr>
      <vt:lpstr>Реабилитационные мероприятия для юношей с нарушениями полового развития:</vt:lpstr>
      <vt:lpstr>Диспансерное наблюдение за юношами с нарушениями полового развития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физического и биологического развития детей и подростков</dc:title>
  <dc:creator>Admin</dc:creator>
  <cp:lastModifiedBy>Ширяева Галина Павловна</cp:lastModifiedBy>
  <cp:revision>50</cp:revision>
  <dcterms:created xsi:type="dcterms:W3CDTF">2010-09-17T05:31:34Z</dcterms:created>
  <dcterms:modified xsi:type="dcterms:W3CDTF">2012-01-16T09:45:20Z</dcterms:modified>
</cp:coreProperties>
</file>