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89" r:id="rId3"/>
    <p:sldId id="294" r:id="rId4"/>
    <p:sldId id="296" r:id="rId5"/>
    <p:sldId id="297" r:id="rId6"/>
    <p:sldId id="298" r:id="rId7"/>
    <p:sldId id="299" r:id="rId8"/>
    <p:sldId id="300" r:id="rId9"/>
    <p:sldId id="257" r:id="rId10"/>
    <p:sldId id="262" r:id="rId11"/>
    <p:sldId id="268" r:id="rId12"/>
    <p:sldId id="269" r:id="rId13"/>
    <p:sldId id="270" r:id="rId14"/>
    <p:sldId id="258" r:id="rId15"/>
    <p:sldId id="286" r:id="rId16"/>
    <p:sldId id="285" r:id="rId17"/>
    <p:sldId id="263" r:id="rId18"/>
    <p:sldId id="264" r:id="rId19"/>
    <p:sldId id="265" r:id="rId20"/>
    <p:sldId id="259" r:id="rId21"/>
    <p:sldId id="282" r:id="rId22"/>
    <p:sldId id="266" r:id="rId23"/>
    <p:sldId id="283" r:id="rId24"/>
    <p:sldId id="284" r:id="rId25"/>
    <p:sldId id="260" r:id="rId26"/>
    <p:sldId id="280" r:id="rId27"/>
    <p:sldId id="281" r:id="rId28"/>
    <p:sldId id="267" r:id="rId29"/>
    <p:sldId id="271" r:id="rId30"/>
    <p:sldId id="272" r:id="rId31"/>
    <p:sldId id="273" r:id="rId32"/>
    <p:sldId id="274" r:id="rId33"/>
    <p:sldId id="275" r:id="rId34"/>
    <p:sldId id="277" r:id="rId35"/>
    <p:sldId id="276" r:id="rId36"/>
    <p:sldId id="278" r:id="rId37"/>
    <p:sldId id="279" r:id="rId38"/>
    <p:sldId id="287" r:id="rId39"/>
    <p:sldId id="28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78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6A801-4BE3-4E37-986B-22DE42306A7F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8351A-1BC6-4A3D-A732-23F2B3FCA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1226F-9FAE-44D6-9BCB-F115737E01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6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817B-595A-40AA-84B0-53C1D0F13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8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0031-63BF-482F-B5DD-E999A009F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1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«Школа здоровья» как модель </a:t>
            </a:r>
            <a:r>
              <a:rPr lang="en-US" sz="2400" dirty="0" smtClean="0"/>
              <a:t> </a:t>
            </a:r>
            <a:r>
              <a:rPr lang="ru-RU" sz="2400" smtClean="0"/>
              <a:t>современного образовательного </a:t>
            </a:r>
            <a:r>
              <a:rPr lang="ru-RU" sz="2400" dirty="0" smtClean="0"/>
              <a:t>учреждения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Профессор кафедры педиатрии ИПО БГМУ</a:t>
            </a:r>
          </a:p>
          <a:p>
            <a:pPr algn="r"/>
            <a:r>
              <a:rPr lang="ru-RU" sz="2000" dirty="0" smtClean="0"/>
              <a:t>Ширяева Г.П.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563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folHlink"/>
                </a:solidFill>
                <a:latin typeface="Tahoma" charset="0"/>
              </a:rPr>
              <a:t>Школа, </a:t>
            </a:r>
            <a:br>
              <a:rPr lang="ru-RU" sz="3600" smtClean="0">
                <a:solidFill>
                  <a:schemeClr val="folHlink"/>
                </a:solidFill>
                <a:latin typeface="Tahoma" charset="0"/>
              </a:rPr>
            </a:br>
            <a:r>
              <a:rPr lang="ru-RU" sz="3600" smtClean="0">
                <a:solidFill>
                  <a:schemeClr val="folHlink"/>
                </a:solidFill>
                <a:latin typeface="Tahoma" charset="0"/>
              </a:rPr>
              <a:t>содействующая здоровью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sz="26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Tahoma" pitchFamily="34" charset="0"/>
              </a:rPr>
              <a:t>соблюдение санитарно-гигиенических условий обучения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Tahoma" pitchFamily="34" charset="0"/>
              </a:rPr>
              <a:t>рациональная организация образовательного процесса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Tahoma" pitchFamily="34" charset="0"/>
              </a:rPr>
              <a:t>совершенствование физического воспитания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Tahoma" pitchFamily="34" charset="0"/>
              </a:rPr>
              <a:t>охрана психического здоровья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Tahoma" pitchFamily="34" charset="0"/>
              </a:rPr>
              <a:t>проведение работы по формированию здорового образа жизни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Tahoma" pitchFamily="34" charset="0"/>
              </a:rPr>
              <a:t>улучшение медицинского обеспечения учащихся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Tahoma" pitchFamily="34" charset="0"/>
              </a:rPr>
              <a:t>организация рационального питания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>
                <a:latin typeface="Tahoma" pitchFamily="34" charset="0"/>
              </a:rPr>
              <a:t>гигиеническое воспитание участников образовательного процесса</a:t>
            </a:r>
          </a:p>
          <a:p>
            <a:pPr eaLnBrk="1" hangingPunct="1">
              <a:lnSpc>
                <a:spcPct val="80000"/>
              </a:lnSpc>
            </a:pPr>
            <a:endParaRPr lang="ru-RU" sz="26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82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842448" cy="46154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</a:t>
            </a:r>
            <a:r>
              <a:rPr lang="ru-RU" dirty="0"/>
              <a:t>1959 г. все актуальные вопросы гигиены детей и подростков как в теоретическом плане, так и практическом их исполь­зовании разрабатываются в НИИ гигиены детей и подростков-АМН СССР - НИИ гигиены и охраны здоровья детей и подростков ГУ Научного центра здоровья детей РАМН.</a:t>
            </a:r>
          </a:p>
          <a:p>
            <a:r>
              <a:rPr lang="ru-RU" dirty="0"/>
              <a:t>В НИИ гигиены и охраны здоровья детей и подростков разработа­ны теоретические основы гигиены воспитания и обучения, практи­ческие рекомендации по охране здоровья учащихся, физиолого-гигиенические и эргономические требования к оборудованию школ, средствам дидактики, техническим средствам обучения. В каждоднев­ной жизни школ все это регламентируется документами действую­щего санитарного законодательства.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51080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Школы </a:t>
            </a:r>
            <a:r>
              <a:rPr lang="ru-RU" dirty="0" smtClean="0"/>
              <a:t>«здоровья</a:t>
            </a:r>
            <a:r>
              <a:rPr lang="ru-RU" dirty="0"/>
              <a:t>» призваны обеспечить здоровый образ жизни для всего школьного коллектива путем создания окру­жающей среды, благоприятной для укрепления здоровья. Такие шко­лы, с одной стороны, повышают возможности детей и взрослых в плане обеспечения безопасной и благоприятной для здоровья социаль­ной и физической среды, а, с другой стороны, требуют от них опреде­ленной приверженности проводимой в этом направлении работе.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65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130480" cy="1600200"/>
          </a:xfrm>
        </p:spPr>
        <p:txBody>
          <a:bodyPr>
            <a:normAutofit/>
          </a:bodyPr>
          <a:lstStyle/>
          <a:p>
            <a:r>
              <a:rPr lang="ru-RU" sz="2400" dirty="0"/>
              <a:t>12 </a:t>
            </a:r>
            <a:r>
              <a:rPr lang="ru-RU" sz="2400" dirty="0" smtClean="0"/>
              <a:t>критериев</a:t>
            </a:r>
            <a:r>
              <a:rPr lang="ru-RU" sz="2400" dirty="0"/>
              <a:t> «</a:t>
            </a:r>
            <a:r>
              <a:rPr lang="ru-RU" sz="2400" dirty="0" smtClean="0"/>
              <a:t>Школы здоровья» (</a:t>
            </a:r>
            <a:r>
              <a:rPr lang="ru-RU" sz="2400" dirty="0"/>
              <a:t>ВОЗ, КЕС и </a:t>
            </a:r>
            <a:r>
              <a:rPr lang="ru-RU" sz="2400" dirty="0" smtClean="0"/>
              <a:t>ЕС,</a:t>
            </a:r>
            <a:r>
              <a:rPr lang="ru-RU" sz="2400" b="1" dirty="0"/>
              <a:t> </a:t>
            </a:r>
            <a:r>
              <a:rPr lang="en-US" sz="2400" b="1" dirty="0" smtClean="0"/>
              <a:t>http</a:t>
            </a:r>
            <a:r>
              <a:rPr lang="ru-RU" sz="2400" b="1" dirty="0"/>
              <a:t>://</a:t>
            </a:r>
            <a:r>
              <a:rPr lang="en-US" sz="2400" b="1" dirty="0"/>
              <a:t>www</a:t>
            </a:r>
            <a:r>
              <a:rPr lang="ru-RU" sz="2400" b="1" dirty="0"/>
              <a:t>.</a:t>
            </a:r>
            <a:r>
              <a:rPr lang="en-US" sz="2400" b="1" dirty="0" err="1"/>
              <a:t>niigd</a:t>
            </a:r>
            <a:r>
              <a:rPr lang="ru-RU" sz="2400" b="1" dirty="0"/>
              <a:t>.</a:t>
            </a:r>
            <a:r>
              <a:rPr lang="en-US" sz="2400" b="1" dirty="0" err="1" smtClean="0"/>
              <a:t>ru</a:t>
            </a:r>
            <a:r>
              <a:rPr lang="ru-RU" sz="2400" dirty="0" smtClean="0"/>
              <a:t> 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53285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активная </a:t>
            </a:r>
            <a:r>
              <a:rPr lang="ru-RU" dirty="0"/>
              <a:t>работа по повышению чувства собственного достоин­ства у всех школьников путем демонстрации того, что каждый из них может внести свой достойный вклад в жизнь школы;</a:t>
            </a:r>
          </a:p>
          <a:p>
            <a:r>
              <a:rPr lang="ru-RU" dirty="0" smtClean="0"/>
              <a:t> </a:t>
            </a:r>
            <a:r>
              <a:rPr lang="ru-RU" dirty="0"/>
              <a:t>установление хороших взаимоотношений между преподаватель­ским составом и учениками, а также между самими школьника­ми в ходе повседневной жизни школы;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среди преподавательского состава и школьников разъяснительной работы относительно социальных целей, сто­ящих пред школой;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путем проведения широкого круга мероприятий сти­мулов, способствующих вовлечению всех школьников в соответ­ствующие мероприятия;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каждой возможности для улучшения физической окружающей среды в школе;</a:t>
            </a:r>
          </a:p>
          <a:p>
            <a:r>
              <a:rPr lang="ru-RU" dirty="0" smtClean="0"/>
              <a:t>установление </a:t>
            </a:r>
            <a:r>
              <a:rPr lang="ru-RU" dirty="0"/>
              <a:t>хороших взаимоотношений между школой, семь­ями учащихся и общественностью;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хороших связей между соответствующими на­чальными и средними школами с целью разработки последова­тельной программы санитарного просвещения;</a:t>
            </a:r>
          </a:p>
          <a:p>
            <a:r>
              <a:rPr lang="ru-RU" dirty="0" smtClean="0"/>
              <a:t>активная </a:t>
            </a:r>
            <a:r>
              <a:rPr lang="ru-RU" dirty="0"/>
              <a:t>работа по повышению уровня здоровья и благополу­чия всех работников школы;</a:t>
            </a:r>
          </a:p>
          <a:p>
            <a:r>
              <a:rPr lang="ru-RU" dirty="0" smtClean="0"/>
              <a:t>рассмотрение </a:t>
            </a:r>
            <a:r>
              <a:rPr lang="ru-RU" dirty="0"/>
              <a:t>возможности повышения роли преподавателей как хороших моделей для подражания в плане отношения к здо­ровью;</a:t>
            </a:r>
          </a:p>
          <a:p>
            <a:r>
              <a:rPr lang="ru-RU" dirty="0" smtClean="0"/>
              <a:t>рассмотрение </a:t>
            </a:r>
            <a:r>
              <a:rPr lang="ru-RU" dirty="0"/>
              <a:t>возможности повышения вспомогательной роли системы школьного питания применительно к программе сани­тарного просвещения;</a:t>
            </a:r>
          </a:p>
          <a:p>
            <a:r>
              <a:rPr lang="ru-RU" dirty="0" smtClean="0"/>
              <a:t>реализация </a:t>
            </a:r>
            <a:r>
              <a:rPr lang="ru-RU" dirty="0"/>
              <a:t>потенциальных возможностей родителей, общест­венности в части консультативной и иной поддержки, которую они могут оказать санитарно-просветительной работе;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образовательного потенциала школьных медико-сани­тарных служб, с тем чтобы они перешли от проведения регуляр­ных медицинских проверок к активной поддержке программы санитарного просвещения и укрепления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81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190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1FD71F"/>
              </a:solidFill>
            </a:endParaRP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250825" y="547688"/>
            <a:ext cx="86423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ЗДОРОВЬЕСБЕРЕГАЮЩАЯ  НАПРАВЛЕННОСТЬ</a:t>
            </a:r>
            <a:br>
              <a:rPr lang="ru-RU" sz="2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МОДЕРНИЗАЦИИ  ШКОЛЬНОГО  ОБРАЗОВАНИЯ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5219700" y="3213100"/>
            <a:ext cx="3527425" cy="16668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ЗДОРОВЬЕСБЕРЕГАЮЩЕЕ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НАПРАВЛЕНИЕ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ШКОЛЬНОГО</a:t>
            </a:r>
            <a:br>
              <a:rPr lang="ru-RU" b="1">
                <a:solidFill>
                  <a:schemeClr val="bg1"/>
                </a:solidFill>
              </a:rPr>
            </a:br>
            <a:r>
              <a:rPr lang="ru-RU" b="1">
                <a:solidFill>
                  <a:schemeClr val="bg1"/>
                </a:solidFill>
              </a:rPr>
              <a:t>ОБРАЗОВАНИЯ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539750" y="2205038"/>
            <a:ext cx="4032250" cy="8636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 anchor="ctr"/>
          <a:lstStyle>
            <a:lvl1pPr marL="920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Профессиональные интересы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медицинских работников</a:t>
            </a:r>
          </a:p>
        </p:txBody>
      </p:sp>
      <p:sp>
        <p:nvSpPr>
          <p:cNvPr id="149510" name="Line 6"/>
          <p:cNvSpPr>
            <a:spLocks noChangeShapeType="1"/>
          </p:cNvSpPr>
          <p:nvPr/>
        </p:nvSpPr>
        <p:spPr bwMode="auto">
          <a:xfrm>
            <a:off x="4572000" y="4076700"/>
            <a:ext cx="6477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539750" y="3644900"/>
            <a:ext cx="4032250" cy="8636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 anchor="ctr"/>
          <a:lstStyle>
            <a:lvl1pPr marL="920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Профессиональные интересы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педагогов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539750" y="5084763"/>
            <a:ext cx="4032250" cy="8636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 anchor="ctr"/>
          <a:lstStyle>
            <a:lvl1pPr marL="920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Профессиональные интересы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психологов</a:t>
            </a:r>
          </a:p>
        </p:txBody>
      </p:sp>
      <p:sp>
        <p:nvSpPr>
          <p:cNvPr id="149513" name="Line 9"/>
          <p:cNvSpPr>
            <a:spLocks noChangeShapeType="1"/>
          </p:cNvSpPr>
          <p:nvPr/>
        </p:nvSpPr>
        <p:spPr bwMode="auto">
          <a:xfrm>
            <a:off x="4572000" y="2636838"/>
            <a:ext cx="647700" cy="10795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9514" name="Line 10"/>
          <p:cNvSpPr>
            <a:spLocks noChangeShapeType="1"/>
          </p:cNvSpPr>
          <p:nvPr/>
        </p:nvSpPr>
        <p:spPr bwMode="auto">
          <a:xfrm flipV="1">
            <a:off x="4572000" y="4437063"/>
            <a:ext cx="647700" cy="10795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618156"/>
              </p:ext>
            </p:extLst>
          </p:nvPr>
        </p:nvGraphicFramePr>
        <p:xfrm>
          <a:off x="690563" y="1241425"/>
          <a:ext cx="8091487" cy="535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Диаграмма" r:id="rId3" imgW="6200775" imgH="5991225" progId="MSGraph.Chart.8">
                  <p:embed followColorScheme="full"/>
                </p:oleObj>
              </mc:Choice>
              <mc:Fallback>
                <p:oleObj name="Диаграмма" r:id="rId3" imgW="6200775" imgH="599122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1241425"/>
                        <a:ext cx="8091487" cy="53562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36550" y="260350"/>
            <a:ext cx="84724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заболеваемости в организованных</a:t>
            </a:r>
          </a:p>
          <a:p>
            <a:pPr algn="ctr">
              <a:defRPr/>
            </a:pP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коллективах РБ (на 100000 чел.).</a:t>
            </a:r>
          </a:p>
        </p:txBody>
      </p:sp>
    </p:spTree>
    <p:extLst>
      <p:ext uri="{BB962C8B-B14F-4D97-AF65-F5344CB8AC3E}">
        <p14:creationId xmlns:p14="http://schemas.microsoft.com/office/powerpoint/2010/main" val="31254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7030A0"/>
                </a:solidFill>
                <a:cs typeface="Times New Roman" pitchFamily="18" charset="0"/>
              </a:rPr>
              <a:t>Структура функциональных расстройств у детей и подростков РБ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1588" y="1401763"/>
          <a:ext cx="9145588" cy="545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Диаграмма" r:id="rId3" imgW="6096000" imgH="4067175" progId="MSGraph.Chart.8">
                  <p:embed followColorScheme="full"/>
                </p:oleObj>
              </mc:Choice>
              <mc:Fallback>
                <p:oleObj name="Диаграмма" r:id="rId3" imgW="6096000" imgH="40671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1401763"/>
                        <a:ext cx="9145588" cy="545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7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i="1" dirty="0"/>
              <a:t>П</a:t>
            </a:r>
            <a:r>
              <a:rPr lang="ru-RU" sz="3200" i="1" dirty="0" smtClean="0"/>
              <a:t>сихолого-педагогический подход </a:t>
            </a:r>
            <a:r>
              <a:rPr lang="ru-RU" sz="3200" dirty="0" smtClean="0"/>
              <a:t>к созданию «Школ здоровья»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20688"/>
            <a:ext cx="7986464" cy="439248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sz="1600" i="1" dirty="0"/>
              <a:t>П</a:t>
            </a:r>
            <a:r>
              <a:rPr lang="ru-RU" sz="1600" i="1" dirty="0" smtClean="0"/>
              <a:t>сихолого-педагогический подход </a:t>
            </a:r>
            <a:r>
              <a:rPr lang="ru-RU" sz="1600" dirty="0" smtClean="0"/>
              <a:t>основан </a:t>
            </a:r>
            <a:r>
              <a:rPr lang="ru-RU" sz="1600" dirty="0"/>
              <a:t>на следующих методах и технологиях: медико-гигиенических, физкультурно-оздоровительных тех­нологиях, экологических </a:t>
            </a:r>
            <a:r>
              <a:rPr lang="ru-RU" sz="1600" dirty="0" err="1"/>
              <a:t>здоровьесберегающих</a:t>
            </a:r>
            <a:r>
              <a:rPr lang="ru-RU" sz="1600" dirty="0"/>
              <a:t>, обеспечения безопасности жизнедеятельности, </a:t>
            </a:r>
            <a:r>
              <a:rPr lang="ru-RU" sz="1600" dirty="0" err="1"/>
              <a:t>здоровьесберегающих</a:t>
            </a:r>
            <a:r>
              <a:rPr lang="ru-RU" sz="1600" dirty="0"/>
              <a:t> </a:t>
            </a:r>
            <a:r>
              <a:rPr lang="ru-RU" sz="1600" dirty="0" smtClean="0"/>
              <a:t>образовательных технологиях.</a:t>
            </a:r>
            <a:endParaRPr lang="ru-RU" sz="1600" dirty="0"/>
          </a:p>
          <a:p>
            <a:pPr marL="0" indent="0">
              <a:buFontTx/>
              <a:buNone/>
              <a:defRPr/>
            </a:pPr>
            <a:endParaRPr lang="ru-RU" sz="1600" dirty="0" smtClean="0"/>
          </a:p>
          <a:p>
            <a:pPr marL="0" indent="0">
              <a:buFontTx/>
              <a:buNone/>
              <a:defRPr/>
            </a:pPr>
            <a:r>
              <a:rPr lang="ru-RU" sz="1600" dirty="0" smtClean="0"/>
              <a:t>Реальные </a:t>
            </a:r>
            <a:r>
              <a:rPr lang="ru-RU" sz="1600" dirty="0"/>
              <a:t>пути решения этих задач оказались следующими:</a:t>
            </a:r>
          </a:p>
          <a:p>
            <a:pPr>
              <a:defRPr/>
            </a:pPr>
            <a:r>
              <a:rPr lang="ru-RU" sz="1600" dirty="0"/>
              <a:t>разукрупнение классов;</a:t>
            </a:r>
          </a:p>
          <a:p>
            <a:pPr>
              <a:defRPr/>
            </a:pPr>
            <a:r>
              <a:rPr lang="ru-RU" sz="1600" dirty="0"/>
              <a:t>дополнительное каникулярное время;</a:t>
            </a:r>
          </a:p>
          <a:p>
            <a:pPr>
              <a:defRPr/>
            </a:pPr>
            <a:r>
              <a:rPr lang="ru-RU" sz="1600" dirty="0"/>
              <a:t>введение «оздоровительного часа» в расписание учебных занятий;</a:t>
            </a:r>
          </a:p>
          <a:p>
            <a:pPr>
              <a:defRPr/>
            </a:pPr>
            <a:r>
              <a:rPr lang="ru-RU" sz="1600" dirty="0"/>
              <a:t>включение в учебный план трех уроков по физической культуре, орга­низация их с учетом состояния здоровья и мониторинга физических показателей с опорой на принцип — в «Школе здоровья» должны отсут­ствовать освобожденные от урока по физической культуре;</a:t>
            </a:r>
          </a:p>
          <a:p>
            <a:pPr>
              <a:defRPr/>
            </a:pPr>
            <a:r>
              <a:rPr lang="ru-RU" sz="1600" dirty="0"/>
              <a:t>создание психологической службы для обеспечения психолого-педа­гогической поддержки образовательного процесса в Школе.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387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/>
              <a:t>медико-педагогический подход</a:t>
            </a:r>
            <a:endParaRPr lang="ru-RU" dirty="0"/>
          </a:p>
        </p:txBody>
      </p:sp>
      <p:sp>
        <p:nvSpPr>
          <p:cNvPr id="9216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914456" cy="3886200"/>
          </a:xfrm>
        </p:spPr>
        <p:txBody>
          <a:bodyPr/>
          <a:lstStyle/>
          <a:p>
            <a:r>
              <a:rPr lang="ru-RU" sz="2000" i="1" dirty="0" smtClean="0"/>
              <a:t>Медико-педагогический подход </a:t>
            </a:r>
            <a:r>
              <a:rPr lang="ru-RU" sz="2000" dirty="0" smtClean="0"/>
              <a:t>основан на активизации участия медиков в работе таких учебных заведений. Некоторыми школами получены лицензии на медицинскую деятельность, создано собственное медицинское подразделение. В московской системе образования предусмотрена возмож­ность открытия при школах «Центров содействия укреплению здоровья», в которые приглашают медиков. </a:t>
            </a:r>
          </a:p>
          <a:p>
            <a:r>
              <a:rPr lang="ru-RU" sz="2000" dirty="0" smtClean="0"/>
              <a:t>Все шире практикуется заключение дого­воров о сотрудничестве между школами и детскими поликлиниками. Это сотрудничество предусматривает оказание учащимся медицинской помощи в объеме задач, решаемых педагогическим коллективом.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9036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/>
              <a:t>СЛАГАЕМЫЕ СИСТЕМЫ ОЗДОРОВЛЕНИЯ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3187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ru-RU" sz="1800" smtClean="0"/>
              <a:t>- Физическое воспитание: четко спланированная программа сохранения здоровья, включающая все виды долговременной деятельности. </a:t>
            </a:r>
          </a:p>
          <a:p>
            <a:pPr marL="0" indent="0">
              <a:buFontTx/>
              <a:buNone/>
            </a:pPr>
            <a:r>
              <a:rPr lang="ru-RU" sz="1800" smtClean="0"/>
              <a:t>- Школьное здравоохранение: профилактика и принятие мер на ранней стадии заболевания, наблюдение в медико-санитарных учреждениях детей с хроническими заболеваниями.</a:t>
            </a:r>
          </a:p>
          <a:p>
            <a:pPr marL="0" indent="0">
              <a:buFontTx/>
              <a:buNone/>
            </a:pPr>
            <a:r>
              <a:rPr lang="ru-RU" sz="1800" smtClean="0"/>
              <a:t>- Питание: богатый выбор полезных продуктов, поддержка просвещения в области питания.</a:t>
            </a:r>
          </a:p>
          <a:p>
            <a:pPr marL="0" indent="0">
              <a:buFontTx/>
              <a:buNone/>
            </a:pPr>
            <a:r>
              <a:rPr lang="ru-RU" sz="1800" smtClean="0"/>
              <a:t>- Психология и социология: связь между отдельными людьми, группами и системами, включая посещение детей в школе и направление их в мест­ные медико-санитарные учреждения.	</a:t>
            </a:r>
            <a:br>
              <a:rPr lang="ru-RU" sz="1800" smtClean="0"/>
            </a:br>
            <a:r>
              <a:rPr lang="ru-RU" sz="1800" smtClean="0"/>
              <a:t>- Безопасная обстановка в школе: предотвращение травматизма, благо­приятный психосоциальный климат.</a:t>
            </a:r>
          </a:p>
          <a:p>
            <a:pPr marL="0" indent="0">
              <a:buFontTx/>
              <a:buNone/>
            </a:pPr>
            <a:r>
              <a:rPr lang="ru-RU" sz="1800" smtClean="0"/>
              <a:t>- Привлечение родителей и общественных организаций: широкий спектр ресурсов, улучшающих здоровье и самочувствие учащихся.</a:t>
            </a:r>
          </a:p>
          <a:p>
            <a:pPr marL="0" indent="0">
              <a:buFontTx/>
              <a:buNone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6496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533400"/>
            <a:ext cx="8382000" cy="6096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Послание Президента Российской Федерации Федеральному Собранию Российской Федерации от 10.05.2006 года: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 smtClean="0"/>
              <a:t>«…около 200 тысяч детей сирот и детей оставшихся без попечения родителей, находятся в детских домах. Поручаю Правительству совместно с регионами создать такой механизм, который позволит сократить число детей, находящихся в </a:t>
            </a:r>
            <a:r>
              <a:rPr lang="ru-RU" b="1" i="1" dirty="0" err="1" smtClean="0"/>
              <a:t>интернатных</a:t>
            </a:r>
            <a:r>
              <a:rPr lang="ru-RU" b="1" i="1" dirty="0" smtClean="0"/>
              <a:t> учреждениях.»</a:t>
            </a:r>
          </a:p>
        </p:txBody>
      </p:sp>
    </p:spTree>
    <p:extLst>
      <p:ext uri="{BB962C8B-B14F-4D97-AF65-F5344CB8AC3E}">
        <p14:creationId xmlns:p14="http://schemas.microsoft.com/office/powerpoint/2010/main" val="42125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79388" y="404664"/>
            <a:ext cx="8785225" cy="6264424"/>
          </a:xfrm>
          <a:prstGeom prst="rect">
            <a:avLst/>
          </a:prstGeom>
          <a:noFill/>
          <a:ln w="19050">
            <a:solidFill>
              <a:srgbClr val="1FD71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1FD71F"/>
              </a:solidFill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642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РЕФОРМИРОВАНИЕ</a:t>
            </a:r>
            <a:br>
              <a:rPr lang="ru-RU" sz="3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ОБРАЗОВАТЕЛЬНОЙ  СРЕДЫ</a:t>
            </a:r>
          </a:p>
        </p:txBody>
      </p:sp>
      <p:pic>
        <p:nvPicPr>
          <p:cNvPr id="145415" name="Picture 7" descr="ДОКЛАД - Без названия - Схема 1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52600"/>
            <a:ext cx="8569325" cy="43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Особенности функционирования ведущих систем организма ребенка и его энергетических возможностей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8964613" cy="453650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Высокий уровень возбудимости, повышенная реактивность нервной системы и недостаточная функция торможения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Более низкие функциональные возможности аппарата кровообращения и менее совершенная его регуляция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Нерациональный расход энергии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Значительно меньшие возможности удовлетворения кислородного запроса со стороны организма, более низкий уровень максимального кислородного потребления и более короткое время его удержания в тканях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Ограниченные способности к выполнению анаэробной работы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Выраженные сдвиги вегетативных функций при физическом напряжении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Потребность в более длительном восстановительном периоде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52429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797152"/>
            <a:ext cx="7626424" cy="13750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Вклад школьного врача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5235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914456" cy="388620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Медико-санитарная просветительская работа со средним медперсо­налом, педагогами, родителями, учащимися по темам: профилактика ВИЧ/СПИД/ЗППП,   </a:t>
            </a:r>
            <a:r>
              <a:rPr lang="ru-RU" sz="1800" dirty="0" err="1" smtClean="0"/>
              <a:t>табакокурение</a:t>
            </a:r>
            <a:r>
              <a:rPr lang="ru-RU" sz="1800" dirty="0" smtClean="0"/>
              <a:t>,   </a:t>
            </a:r>
            <a:r>
              <a:rPr lang="ru-RU" sz="1800" dirty="0" smtClean="0">
                <a:solidFill>
                  <a:srgbClr val="FF0000"/>
                </a:solidFill>
              </a:rPr>
              <a:t>наркомания</a:t>
            </a:r>
            <a:r>
              <a:rPr lang="ru-RU" sz="1800" dirty="0" smtClean="0"/>
              <a:t>,  употребление алкогол</a:t>
            </a:r>
            <a:r>
              <a:rPr lang="ru-RU" sz="1800" dirty="0"/>
              <a:t>я</a:t>
            </a:r>
            <a:r>
              <a:rPr lang="ru-RU" sz="1800" dirty="0" smtClean="0"/>
              <a:t>; здоровое питание, активный образ жизни; гармонизация семейной жизни, сохранение репродуктивного здоровья, предотвраще­ние подростковой беременности.</a:t>
            </a:r>
          </a:p>
          <a:p>
            <a:endParaRPr lang="ru-RU" sz="1800" dirty="0" smtClean="0"/>
          </a:p>
          <a:p>
            <a:r>
              <a:rPr lang="ru-RU" sz="1800" dirty="0" smtClean="0"/>
              <a:t>Диспансерное  наблюдение за детьми с  пограничным состоянием здоровья: медицинский контроль, санитарно-просветительская работа.</a:t>
            </a:r>
          </a:p>
          <a:p>
            <a:endParaRPr lang="ru-RU" sz="1800" dirty="0" smtClean="0"/>
          </a:p>
          <a:p>
            <a:r>
              <a:rPr lang="ru-RU" sz="1800" dirty="0" smtClean="0"/>
              <a:t>Учет «зон риска» развития хронической патологии у детей: зрение; осанка, плоскостопие; бронхолегочные, аллергические, психические, инфек­ционные заболевания и гельминтозы; ожирение; поражение желудочно-кишечного тракта.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3307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>
                <a:solidFill>
                  <a:srgbClr val="7030A0"/>
                </a:solidFill>
              </a:rPr>
              <a:t>У</a:t>
            </a:r>
            <a:r>
              <a:rPr lang="ru-RU" sz="2400" dirty="0" smtClean="0">
                <a:solidFill>
                  <a:srgbClr val="7030A0"/>
                </a:solidFill>
              </a:rPr>
              <a:t>ровень функционального состояния организма детей и подростков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4819" name="Объект 5"/>
          <p:cNvSpPr>
            <a:spLocks noGrp="1"/>
          </p:cNvSpPr>
          <p:nvPr>
            <p:ph idx="1"/>
          </p:nvPr>
        </p:nvSpPr>
        <p:spPr>
          <a:xfrm>
            <a:off x="179388" y="548681"/>
            <a:ext cx="8856662" cy="4824535"/>
          </a:xfrm>
        </p:spPr>
        <p:txBody>
          <a:bodyPr/>
          <a:lstStyle/>
          <a:p>
            <a:r>
              <a:rPr lang="ru-RU" sz="1600" dirty="0" smtClean="0"/>
              <a:t>Его оценивают по данным клинического осмотра, лабораторных и инструмен­тальных исследований, на основании анамнеза поведения и адаптационных возможностей организма.</a:t>
            </a:r>
          </a:p>
          <a:p>
            <a:r>
              <a:rPr lang="ru-RU" sz="1600" dirty="0" smtClean="0"/>
              <a:t>Большое значение имеет </a:t>
            </a:r>
            <a:r>
              <a:rPr lang="ru-RU" sz="1600" dirty="0" smtClean="0">
                <a:solidFill>
                  <a:srgbClr val="FF0000"/>
                </a:solidFill>
              </a:rPr>
              <a:t>соответствие функциональных показателей био­логическому возрасту ребенка</a:t>
            </a:r>
            <a:r>
              <a:rPr lang="ru-RU" sz="1600" dirty="0" smtClean="0"/>
              <a:t>. </a:t>
            </a:r>
            <a:r>
              <a:rPr lang="ru-RU" sz="1600" b="1" dirty="0" smtClean="0">
                <a:solidFill>
                  <a:srgbClr val="7030A0"/>
                </a:solidFill>
              </a:rPr>
              <a:t>Педиатры часто не учитывают особенности поведения, отражающие уровень возбудимости корковых отделов мозга, раз­витие психики детей, формы их социализации. </a:t>
            </a:r>
            <a:r>
              <a:rPr lang="ru-RU" sz="1600" dirty="0" smtClean="0"/>
              <a:t>Поведение ребенка является важным индикатором ранних отклонений в здоровье и развитии, еще не получивших </a:t>
            </a:r>
            <a:r>
              <a:rPr lang="ru-RU" sz="1600" dirty="0" err="1" smtClean="0"/>
              <a:t>манифестное</a:t>
            </a:r>
            <a:r>
              <a:rPr lang="ru-RU" sz="1600" dirty="0" smtClean="0"/>
              <a:t> выражение.</a:t>
            </a:r>
          </a:p>
          <a:p>
            <a:r>
              <a:rPr lang="ru-RU" sz="1600" dirty="0" smtClean="0"/>
              <a:t>Результаты оценки </a:t>
            </a:r>
            <a:r>
              <a:rPr lang="ru-RU" sz="1600" dirty="0" smtClean="0">
                <a:solidFill>
                  <a:srgbClr val="FF0000"/>
                </a:solidFill>
              </a:rPr>
              <a:t>группы риска по степени отклонений в поведении</a:t>
            </a:r>
            <a:r>
              <a:rPr lang="ru-RU" sz="1600" dirty="0" smtClean="0"/>
              <a:t>: без отклонений; незначительные (по одному показателю) — группа внимания;</a:t>
            </a:r>
          </a:p>
          <a:p>
            <a:r>
              <a:rPr lang="ru-RU" sz="1600" dirty="0" smtClean="0"/>
              <a:t>умеренные (по 2—3 показателям) — группа риска; выраженные (по 4—5 показателям) — группа высокого риска; значительные (по 6 и более показате­лям) — диспансерная группа.</a:t>
            </a:r>
          </a:p>
          <a:p>
            <a:r>
              <a:rPr lang="ru-RU" sz="1600" dirty="0" smtClean="0"/>
              <a:t>Результаты </a:t>
            </a:r>
            <a:r>
              <a:rPr lang="ru-RU" sz="1600" dirty="0" smtClean="0">
                <a:solidFill>
                  <a:srgbClr val="FF0000"/>
                </a:solidFill>
              </a:rPr>
              <a:t>оценки функционального состояния</a:t>
            </a:r>
            <a:r>
              <a:rPr lang="ru-RU" sz="1600" dirty="0" smtClean="0"/>
              <a:t>: нормальное — пока­затели соответствуют возрасту, поведение без отклонений; ухудшен­ное — уровень показателей на высшей или низшей границе возрастной нормы, есть умеренные отклонения в поведении; плохое — уровень пока­зателей значительно выше или ниже нормы, выраженные отклонения в поведении.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7556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Характеристика </a:t>
            </a:r>
            <a:r>
              <a:rPr lang="ru-RU" sz="2800" dirty="0">
                <a:solidFill>
                  <a:srgbClr val="7030A0"/>
                </a:solidFill>
              </a:rPr>
              <a:t>нервно-психического </a:t>
            </a:r>
            <a:r>
              <a:rPr lang="ru-RU" sz="2800" dirty="0" smtClean="0">
                <a:solidFill>
                  <a:srgbClr val="7030A0"/>
                </a:solidFill>
              </a:rPr>
              <a:t>развития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15408"/>
          </a:xfrm>
        </p:spPr>
        <p:txBody>
          <a:bodyPr>
            <a:normAutofit/>
          </a:bodyPr>
          <a:lstStyle/>
          <a:p>
            <a:endParaRPr lang="ru-RU" i="1" dirty="0" smtClean="0">
              <a:solidFill>
                <a:srgbClr val="7030A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У </a:t>
            </a:r>
            <a:r>
              <a:rPr lang="ru-RU" i="1" dirty="0">
                <a:solidFill>
                  <a:srgbClr val="7030A0"/>
                </a:solidFill>
              </a:rPr>
              <a:t>детей школьного возраста и подростков </a:t>
            </a:r>
            <a:r>
              <a:rPr lang="ru-RU" i="1" dirty="0" smtClean="0">
                <a:solidFill>
                  <a:srgbClr val="7030A0"/>
                </a:solidFill>
              </a:rPr>
              <a:t>НПР </a:t>
            </a:r>
            <a:r>
              <a:rPr lang="ru-RU" dirty="0" smtClean="0"/>
              <a:t>оцениваются</a:t>
            </a:r>
            <a:r>
              <a:rPr lang="ru-RU" dirty="0"/>
              <a:t>: </a:t>
            </a:r>
            <a:r>
              <a:rPr lang="ru-RU" dirty="0">
                <a:solidFill>
                  <a:srgbClr val="FF0000"/>
                </a:solidFill>
              </a:rPr>
              <a:t>эмоционально-вегетативная сфера</a:t>
            </a:r>
            <a:r>
              <a:rPr lang="ru-RU" dirty="0"/>
              <a:t> (при опросе, беседе отмечать настроение, наличие страха); </a:t>
            </a:r>
            <a:r>
              <a:rPr lang="ru-RU" dirty="0">
                <a:solidFill>
                  <a:srgbClr val="FF0000"/>
                </a:solidFill>
              </a:rPr>
              <a:t>соматовегетативные проявления</a:t>
            </a:r>
            <a:r>
              <a:rPr lang="ru-RU" dirty="0"/>
              <a:t> (сон, аппетит, навыки опрятности); </a:t>
            </a:r>
            <a:r>
              <a:rPr lang="ru-RU" dirty="0" err="1">
                <a:solidFill>
                  <a:srgbClr val="FF0000"/>
                </a:solidFill>
              </a:rPr>
              <a:t>вегетодиэнцефальные</a:t>
            </a:r>
            <a:r>
              <a:rPr lang="ru-RU" dirty="0">
                <a:solidFill>
                  <a:srgbClr val="FF0000"/>
                </a:solidFill>
              </a:rPr>
              <a:t> проявления </a:t>
            </a:r>
            <a:r>
              <a:rPr lang="ru-RU" dirty="0"/>
              <a:t>(головная боль, утомляемость, плохая переносимость жары); </a:t>
            </a:r>
            <a:r>
              <a:rPr lang="ru-RU" dirty="0">
                <a:solidFill>
                  <a:srgbClr val="FF0000"/>
                </a:solidFill>
              </a:rPr>
              <a:t>психомоторная сфера: </a:t>
            </a:r>
            <a:r>
              <a:rPr lang="ru-RU" dirty="0"/>
              <a:t>поведение; вредные привычки; речь; </a:t>
            </a:r>
            <a:r>
              <a:rPr lang="ru-RU" dirty="0">
                <a:solidFill>
                  <a:srgbClr val="FF0000"/>
                </a:solidFill>
              </a:rPr>
              <a:t>интеллектуальное развитие</a:t>
            </a:r>
            <a:r>
              <a:rPr lang="ru-RU" dirty="0"/>
              <a:t>: успешное усвоение школьных программ; память, внимание; мышление.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582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908" name="Picture 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909" name="Rectangle 93"/>
          <p:cNvSpPr>
            <a:spLocks noChangeArrowheads="1"/>
          </p:cNvSpPr>
          <p:nvPr/>
        </p:nvSpPr>
        <p:spPr bwMode="auto">
          <a:xfrm>
            <a:off x="179388" y="-100013"/>
            <a:ext cx="868680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lnSpc>
                <a:spcPct val="70000"/>
              </a:lnSpc>
            </a:pPr>
            <a:r>
              <a:rPr lang="ru-RU" sz="3200" b="1">
                <a:solidFill>
                  <a:srgbClr val="FF9900"/>
                </a:solidFill>
                <a:latin typeface="Garamond" pitchFamily="18" charset="0"/>
              </a:rPr>
              <a:t>Программно-аппаратный комплекс оценки функциональных ресурсов учащихся </a:t>
            </a:r>
          </a:p>
        </p:txBody>
      </p:sp>
      <p:pic>
        <p:nvPicPr>
          <p:cNvPr id="162910" name="Picture 94" descr="CARDIO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5165725"/>
            <a:ext cx="173037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911" name="Picture 95" descr="lk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1724025"/>
            <a:ext cx="17303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912" name="Rectangle 96"/>
          <p:cNvSpPr>
            <a:spLocks noChangeArrowheads="1"/>
          </p:cNvSpPr>
          <p:nvPr/>
        </p:nvSpPr>
        <p:spPr bwMode="auto">
          <a:xfrm>
            <a:off x="1408113" y="1039813"/>
            <a:ext cx="492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 </a:t>
            </a:r>
            <a:endParaRPr lang="ru-RU" sz="3200"/>
          </a:p>
        </p:txBody>
      </p:sp>
      <p:sp>
        <p:nvSpPr>
          <p:cNvPr id="162913" name="Rectangle 97"/>
          <p:cNvSpPr>
            <a:spLocks noChangeArrowheads="1"/>
          </p:cNvSpPr>
          <p:nvPr/>
        </p:nvSpPr>
        <p:spPr bwMode="auto">
          <a:xfrm>
            <a:off x="5894388" y="1182688"/>
            <a:ext cx="30591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FFFF00"/>
                </a:solidFill>
              </a:rPr>
              <a:t>Лазерный корреляционный </a:t>
            </a:r>
            <a:br>
              <a:rPr lang="ru-RU" sz="1400" b="1">
                <a:solidFill>
                  <a:srgbClr val="FFFF00"/>
                </a:solidFill>
              </a:rPr>
            </a:br>
            <a:r>
              <a:rPr lang="ru-RU" sz="1400" b="1">
                <a:solidFill>
                  <a:srgbClr val="FFFF00"/>
                </a:solidFill>
              </a:rPr>
              <a:t>спектрометр </a:t>
            </a:r>
          </a:p>
        </p:txBody>
      </p:sp>
      <p:sp>
        <p:nvSpPr>
          <p:cNvPr id="162914" name="Rectangle 98"/>
          <p:cNvSpPr>
            <a:spLocks noChangeArrowheads="1"/>
          </p:cNvSpPr>
          <p:nvPr/>
        </p:nvSpPr>
        <p:spPr bwMode="auto">
          <a:xfrm>
            <a:off x="6219825" y="4835525"/>
            <a:ext cx="240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FFFF00"/>
                </a:solidFill>
              </a:rPr>
              <a:t>Спирокардиоритмограф</a:t>
            </a:r>
          </a:p>
        </p:txBody>
      </p:sp>
      <p:pic>
        <p:nvPicPr>
          <p:cNvPr id="162915" name="Picture 99" descr="kid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3551238"/>
            <a:ext cx="17303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916" name="Rectangle 100"/>
          <p:cNvSpPr>
            <a:spLocks noChangeArrowheads="1"/>
          </p:cNvSpPr>
          <p:nvPr/>
        </p:nvSpPr>
        <p:spPr bwMode="auto">
          <a:xfrm>
            <a:off x="5867400" y="3009900"/>
            <a:ext cx="3114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rgbClr val="FFFF00"/>
                </a:solidFill>
              </a:rPr>
              <a:t>Компьютерный </a:t>
            </a:r>
            <a:br>
              <a:rPr lang="ru-RU" sz="1400" b="1">
                <a:solidFill>
                  <a:srgbClr val="FFFF00"/>
                </a:solidFill>
              </a:rPr>
            </a:br>
            <a:r>
              <a:rPr lang="ru-RU" sz="1400" b="1">
                <a:solidFill>
                  <a:srgbClr val="FFFF00"/>
                </a:solidFill>
              </a:rPr>
              <a:t>измеритель движения</a:t>
            </a:r>
            <a:endParaRPr lang="ru-RU" sz="3600">
              <a:solidFill>
                <a:srgbClr val="FFFF00"/>
              </a:solidFill>
            </a:endParaRPr>
          </a:p>
        </p:txBody>
      </p:sp>
      <p:sp>
        <p:nvSpPr>
          <p:cNvPr id="162918" name="Line 102"/>
          <p:cNvSpPr>
            <a:spLocks noChangeShapeType="1"/>
          </p:cNvSpPr>
          <p:nvPr/>
        </p:nvSpPr>
        <p:spPr bwMode="auto">
          <a:xfrm flipV="1">
            <a:off x="2003425" y="5708650"/>
            <a:ext cx="0" cy="2873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19" name="Line 103"/>
          <p:cNvSpPr>
            <a:spLocks noChangeShapeType="1"/>
          </p:cNvSpPr>
          <p:nvPr/>
        </p:nvSpPr>
        <p:spPr bwMode="auto">
          <a:xfrm flipH="1">
            <a:off x="1546225" y="5229225"/>
            <a:ext cx="0" cy="144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20" name="Line 104"/>
          <p:cNvSpPr>
            <a:spLocks noChangeShapeType="1"/>
          </p:cNvSpPr>
          <p:nvPr/>
        </p:nvSpPr>
        <p:spPr bwMode="auto">
          <a:xfrm flipV="1">
            <a:off x="2627313" y="4724400"/>
            <a:ext cx="0" cy="142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2921" name="Group 105"/>
          <p:cNvGrpSpPr>
            <a:grpSpLocks/>
          </p:cNvGrpSpPr>
          <p:nvPr/>
        </p:nvGrpSpPr>
        <p:grpSpPr bwMode="auto">
          <a:xfrm>
            <a:off x="1185863" y="3284538"/>
            <a:ext cx="288925" cy="288925"/>
            <a:chOff x="657" y="2069"/>
            <a:chExt cx="182" cy="182"/>
          </a:xfrm>
        </p:grpSpPr>
        <p:sp>
          <p:nvSpPr>
            <p:cNvPr id="162922" name="Line 106"/>
            <p:cNvSpPr>
              <a:spLocks noChangeShapeType="1"/>
            </p:cNvSpPr>
            <p:nvPr/>
          </p:nvSpPr>
          <p:spPr bwMode="auto">
            <a:xfrm>
              <a:off x="657" y="2069"/>
              <a:ext cx="0" cy="1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2923" name="Line 107"/>
            <p:cNvSpPr>
              <a:spLocks noChangeShapeType="1"/>
            </p:cNvSpPr>
            <p:nvPr/>
          </p:nvSpPr>
          <p:spPr bwMode="auto">
            <a:xfrm>
              <a:off x="657" y="2251"/>
              <a:ext cx="18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2924" name="Line 108"/>
          <p:cNvSpPr>
            <a:spLocks noChangeShapeType="1"/>
          </p:cNvSpPr>
          <p:nvPr/>
        </p:nvSpPr>
        <p:spPr bwMode="auto">
          <a:xfrm flipV="1">
            <a:off x="1474788" y="2422525"/>
            <a:ext cx="0" cy="142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25" name="Line 109"/>
          <p:cNvSpPr>
            <a:spLocks noChangeShapeType="1"/>
          </p:cNvSpPr>
          <p:nvPr/>
        </p:nvSpPr>
        <p:spPr bwMode="auto">
          <a:xfrm flipV="1">
            <a:off x="3778250" y="2422525"/>
            <a:ext cx="0" cy="142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26" name="Rectangle 110"/>
          <p:cNvSpPr>
            <a:spLocks noChangeArrowheads="1"/>
          </p:cNvSpPr>
          <p:nvPr/>
        </p:nvSpPr>
        <p:spPr bwMode="auto">
          <a:xfrm>
            <a:off x="393700" y="1700213"/>
            <a:ext cx="2160588" cy="215900"/>
          </a:xfrm>
          <a:prstGeom prst="rect">
            <a:avLst/>
          </a:prstGeom>
          <a:solidFill>
            <a:srgbClr val="33CCCC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rgbClr val="000000"/>
                </a:solidFill>
              </a:rPr>
              <a:t>Файлы спектров</a:t>
            </a:r>
          </a:p>
        </p:txBody>
      </p:sp>
      <p:sp>
        <p:nvSpPr>
          <p:cNvPr id="162927" name="Rectangle 111"/>
          <p:cNvSpPr>
            <a:spLocks noChangeArrowheads="1"/>
          </p:cNvSpPr>
          <p:nvPr/>
        </p:nvSpPr>
        <p:spPr bwMode="auto">
          <a:xfrm>
            <a:off x="2698750" y="1700213"/>
            <a:ext cx="2160588" cy="215900"/>
          </a:xfrm>
          <a:prstGeom prst="rect">
            <a:avLst/>
          </a:prstGeom>
          <a:solidFill>
            <a:srgbClr val="33CC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rgbClr val="000000"/>
                </a:solidFill>
              </a:rPr>
              <a:t>База данных  ЛКС</a:t>
            </a:r>
            <a:endParaRPr lang="ru-RU" sz="3200"/>
          </a:p>
        </p:txBody>
      </p:sp>
      <p:sp>
        <p:nvSpPr>
          <p:cNvPr id="162928" name="Rectangle 112"/>
          <p:cNvSpPr>
            <a:spLocks noChangeArrowheads="1"/>
          </p:cNvSpPr>
          <p:nvPr/>
        </p:nvSpPr>
        <p:spPr bwMode="auto">
          <a:xfrm>
            <a:off x="393700" y="1268413"/>
            <a:ext cx="4968875" cy="28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rgbClr val="FFFF00"/>
                </a:solidFill>
              </a:rPr>
              <a:t>ЛКС биологических жидкостей</a:t>
            </a:r>
            <a:endParaRPr lang="ru-RU" sz="3200">
              <a:solidFill>
                <a:srgbClr val="FFFF00"/>
              </a:solidFill>
            </a:endParaRPr>
          </a:p>
        </p:txBody>
      </p:sp>
      <p:sp>
        <p:nvSpPr>
          <p:cNvPr id="162929" name="Rectangle 113"/>
          <p:cNvSpPr>
            <a:spLocks noChangeArrowheads="1"/>
          </p:cNvSpPr>
          <p:nvPr/>
        </p:nvSpPr>
        <p:spPr bwMode="auto">
          <a:xfrm>
            <a:off x="393700" y="2565400"/>
            <a:ext cx="2160588" cy="215900"/>
          </a:xfrm>
          <a:prstGeom prst="rect">
            <a:avLst/>
          </a:prstGeom>
          <a:solidFill>
            <a:srgbClr val="33CCC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rgbClr val="000000"/>
                </a:solidFill>
              </a:rPr>
              <a:t>Файлы ЭКГ,АД, спиро.</a:t>
            </a:r>
            <a:endParaRPr lang="ru-RU" sz="3200"/>
          </a:p>
        </p:txBody>
      </p:sp>
      <p:sp>
        <p:nvSpPr>
          <p:cNvPr id="162930" name="Rectangle 114"/>
          <p:cNvSpPr>
            <a:spLocks noChangeArrowheads="1"/>
          </p:cNvSpPr>
          <p:nvPr/>
        </p:nvSpPr>
        <p:spPr bwMode="auto">
          <a:xfrm>
            <a:off x="2698750" y="2565400"/>
            <a:ext cx="2160588" cy="215900"/>
          </a:xfrm>
          <a:prstGeom prst="rect">
            <a:avLst/>
          </a:prstGeom>
          <a:solidFill>
            <a:srgbClr val="33CCC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rgbClr val="000000"/>
                </a:solidFill>
              </a:rPr>
              <a:t>База данных САКР</a:t>
            </a:r>
            <a:endParaRPr lang="ru-RU" sz="3200"/>
          </a:p>
        </p:txBody>
      </p:sp>
      <p:sp>
        <p:nvSpPr>
          <p:cNvPr id="162931" name="Rectangle 115"/>
          <p:cNvSpPr>
            <a:spLocks noChangeArrowheads="1"/>
          </p:cNvSpPr>
          <p:nvPr/>
        </p:nvSpPr>
        <p:spPr bwMode="auto">
          <a:xfrm>
            <a:off x="1114425" y="2060575"/>
            <a:ext cx="3024188" cy="360363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chemeClr val="bg1"/>
                </a:solidFill>
              </a:rPr>
              <a:t>Регистрация ЭКГ, вариабельности</a:t>
            </a:r>
            <a:br>
              <a:rPr lang="ru-RU" sz="1000" b="1">
                <a:solidFill>
                  <a:schemeClr val="bg1"/>
                </a:solidFill>
              </a:rPr>
            </a:br>
            <a:r>
              <a:rPr lang="ru-RU" sz="1000" b="1">
                <a:solidFill>
                  <a:schemeClr val="bg1"/>
                </a:solidFill>
              </a:rPr>
              <a:t>дыхания, АД и сердечного ритма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162932" name="Rectangle 116"/>
          <p:cNvSpPr>
            <a:spLocks noChangeArrowheads="1"/>
          </p:cNvSpPr>
          <p:nvPr/>
        </p:nvSpPr>
        <p:spPr bwMode="auto">
          <a:xfrm>
            <a:off x="1474788" y="3429000"/>
            <a:ext cx="2303462" cy="287338"/>
          </a:xfrm>
          <a:prstGeom prst="rect">
            <a:avLst/>
          </a:prstGeom>
          <a:solidFill>
            <a:srgbClr val="33CCC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rgbClr val="000000"/>
                </a:solidFill>
              </a:rPr>
              <a:t>База данных КИД</a:t>
            </a:r>
            <a:endParaRPr lang="ru-RU" sz="3200"/>
          </a:p>
        </p:txBody>
      </p:sp>
      <p:sp>
        <p:nvSpPr>
          <p:cNvPr id="162933" name="Rectangle 117"/>
          <p:cNvSpPr>
            <a:spLocks noChangeArrowheads="1"/>
          </p:cNvSpPr>
          <p:nvPr/>
        </p:nvSpPr>
        <p:spPr bwMode="auto">
          <a:xfrm>
            <a:off x="1114425" y="2924175"/>
            <a:ext cx="3024188" cy="360363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chemeClr val="bg1"/>
                </a:solidFill>
              </a:rPr>
              <a:t>Регистрация </a:t>
            </a:r>
            <a:br>
              <a:rPr lang="ru-RU" sz="1000" b="1">
                <a:solidFill>
                  <a:schemeClr val="bg1"/>
                </a:solidFill>
              </a:rPr>
            </a:br>
            <a:r>
              <a:rPr lang="ru-RU" sz="1000" b="1">
                <a:solidFill>
                  <a:schemeClr val="bg1"/>
                </a:solidFill>
              </a:rPr>
              <a:t>психо-моторной активности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162934" name="Rectangle 118"/>
          <p:cNvSpPr>
            <a:spLocks noChangeArrowheads="1"/>
          </p:cNvSpPr>
          <p:nvPr/>
        </p:nvSpPr>
        <p:spPr bwMode="auto">
          <a:xfrm>
            <a:off x="323850" y="3860800"/>
            <a:ext cx="4606925" cy="360363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200" b="1">
                <a:solidFill>
                  <a:srgbClr val="000000"/>
                </a:solidFill>
              </a:rPr>
              <a:t>Автоматизированная система оценки результатов</a:t>
            </a:r>
          </a:p>
        </p:txBody>
      </p:sp>
      <p:sp>
        <p:nvSpPr>
          <p:cNvPr id="162935" name="Rectangle 119"/>
          <p:cNvSpPr>
            <a:spLocks noChangeArrowheads="1"/>
          </p:cNvSpPr>
          <p:nvPr/>
        </p:nvSpPr>
        <p:spPr bwMode="auto">
          <a:xfrm>
            <a:off x="323850" y="4364038"/>
            <a:ext cx="4606925" cy="360362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chemeClr val="bg1"/>
                </a:solidFill>
              </a:rPr>
              <a:t>База данных физиологических показателей </a:t>
            </a:r>
          </a:p>
        </p:txBody>
      </p:sp>
      <p:sp>
        <p:nvSpPr>
          <p:cNvPr id="162936" name="Rectangle 120"/>
          <p:cNvSpPr>
            <a:spLocks noChangeArrowheads="1"/>
          </p:cNvSpPr>
          <p:nvPr/>
        </p:nvSpPr>
        <p:spPr bwMode="auto">
          <a:xfrm>
            <a:off x="323850" y="4868863"/>
            <a:ext cx="4606925" cy="360362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chemeClr val="bg1"/>
                </a:solidFill>
              </a:rPr>
              <a:t>Экспертная оценка  </a:t>
            </a:r>
            <a:br>
              <a:rPr lang="ru-RU" sz="1000" b="1">
                <a:solidFill>
                  <a:schemeClr val="bg1"/>
                </a:solidFill>
              </a:rPr>
            </a:br>
            <a:r>
              <a:rPr lang="ru-RU" sz="1000" b="1">
                <a:solidFill>
                  <a:schemeClr val="bg1"/>
                </a:solidFill>
              </a:rPr>
              <a:t>физиологического баланса показателей систем организма</a:t>
            </a: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162937" name="Rectangle 121"/>
          <p:cNvSpPr>
            <a:spLocks noChangeArrowheads="1"/>
          </p:cNvSpPr>
          <p:nvPr/>
        </p:nvSpPr>
        <p:spPr bwMode="auto">
          <a:xfrm>
            <a:off x="323850" y="5373688"/>
            <a:ext cx="2574925" cy="360362"/>
          </a:xfrm>
          <a:prstGeom prst="rect">
            <a:avLst/>
          </a:prstGeom>
          <a:solidFill>
            <a:srgbClr val="33CC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rgbClr val="000000"/>
                </a:solidFill>
              </a:rPr>
              <a:t>Оценка влияния образовательных технологий на здоровье</a:t>
            </a:r>
            <a:endParaRPr lang="ru-RU" sz="3200"/>
          </a:p>
        </p:txBody>
      </p:sp>
      <p:sp>
        <p:nvSpPr>
          <p:cNvPr id="162938" name="Rectangle 122"/>
          <p:cNvSpPr>
            <a:spLocks noChangeArrowheads="1"/>
          </p:cNvSpPr>
          <p:nvPr/>
        </p:nvSpPr>
        <p:spPr bwMode="auto">
          <a:xfrm>
            <a:off x="3132138" y="5373688"/>
            <a:ext cx="2303462" cy="358775"/>
          </a:xfrm>
          <a:prstGeom prst="rect">
            <a:avLst/>
          </a:prstGeom>
          <a:solidFill>
            <a:srgbClr val="33CC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rgbClr val="000000"/>
                </a:solidFill>
              </a:rPr>
              <a:t>Анкетные данные по условиям обучения и проживания</a:t>
            </a:r>
          </a:p>
        </p:txBody>
      </p:sp>
      <p:sp>
        <p:nvSpPr>
          <p:cNvPr id="162939" name="Rectangle 123"/>
          <p:cNvSpPr>
            <a:spLocks noChangeArrowheads="1"/>
          </p:cNvSpPr>
          <p:nvPr/>
        </p:nvSpPr>
        <p:spPr bwMode="auto">
          <a:xfrm>
            <a:off x="323850" y="5876925"/>
            <a:ext cx="1576388" cy="215900"/>
          </a:xfrm>
          <a:prstGeom prst="rect">
            <a:avLst/>
          </a:prstGeom>
          <a:solidFill>
            <a:srgbClr val="33CC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rgbClr val="000000"/>
                </a:solidFill>
              </a:rPr>
              <a:t>Популяционные оценки</a:t>
            </a:r>
            <a:endParaRPr lang="ru-RU" sz="3200"/>
          </a:p>
        </p:txBody>
      </p:sp>
      <p:sp>
        <p:nvSpPr>
          <p:cNvPr id="162940" name="Rectangle 124"/>
          <p:cNvSpPr>
            <a:spLocks noChangeArrowheads="1"/>
          </p:cNvSpPr>
          <p:nvPr/>
        </p:nvSpPr>
        <p:spPr bwMode="auto">
          <a:xfrm>
            <a:off x="2124075" y="5876925"/>
            <a:ext cx="3311525" cy="215900"/>
          </a:xfrm>
          <a:prstGeom prst="rect">
            <a:avLst/>
          </a:prstGeom>
          <a:solidFill>
            <a:srgbClr val="33CC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rgbClr val="000000"/>
                </a:solidFill>
              </a:rPr>
              <a:t>Индивидуальные карты здоровья</a:t>
            </a:r>
            <a:endParaRPr lang="ru-RU" sz="3200"/>
          </a:p>
        </p:txBody>
      </p:sp>
      <p:sp>
        <p:nvSpPr>
          <p:cNvPr id="162941" name="Rectangle 125"/>
          <p:cNvSpPr>
            <a:spLocks noChangeArrowheads="1"/>
          </p:cNvSpPr>
          <p:nvPr/>
        </p:nvSpPr>
        <p:spPr bwMode="auto">
          <a:xfrm>
            <a:off x="2124075" y="6237288"/>
            <a:ext cx="1584325" cy="360362"/>
          </a:xfrm>
          <a:prstGeom prst="rect">
            <a:avLst/>
          </a:prstGeom>
          <a:solidFill>
            <a:srgbClr val="33CC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rgbClr val="000000"/>
                </a:solidFill>
              </a:rPr>
              <a:t>Рекомендации </a:t>
            </a:r>
            <a:br>
              <a:rPr lang="ru-RU" sz="1000" b="1">
                <a:solidFill>
                  <a:srgbClr val="000000"/>
                </a:solidFill>
              </a:rPr>
            </a:br>
            <a:r>
              <a:rPr lang="ru-RU" sz="1000" b="1">
                <a:solidFill>
                  <a:srgbClr val="000000"/>
                </a:solidFill>
              </a:rPr>
              <a:t>по оздоровлению</a:t>
            </a:r>
            <a:endParaRPr lang="ru-RU" sz="3200"/>
          </a:p>
        </p:txBody>
      </p:sp>
      <p:sp>
        <p:nvSpPr>
          <p:cNvPr id="162942" name="Rectangle 126"/>
          <p:cNvSpPr>
            <a:spLocks noChangeArrowheads="1"/>
          </p:cNvSpPr>
          <p:nvPr/>
        </p:nvSpPr>
        <p:spPr bwMode="auto">
          <a:xfrm>
            <a:off x="3851275" y="6237288"/>
            <a:ext cx="1582738" cy="360362"/>
          </a:xfrm>
          <a:prstGeom prst="rect">
            <a:avLst/>
          </a:prstGeom>
          <a:solidFill>
            <a:srgbClr val="33CC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rgbClr val="000000"/>
                </a:solidFill>
              </a:rPr>
              <a:t>Рекомендации </a:t>
            </a:r>
            <a:br>
              <a:rPr lang="ru-RU" sz="1000" b="1">
                <a:solidFill>
                  <a:srgbClr val="000000"/>
                </a:solidFill>
              </a:rPr>
            </a:br>
            <a:r>
              <a:rPr lang="ru-RU" sz="1000" b="1">
                <a:solidFill>
                  <a:srgbClr val="000000"/>
                </a:solidFill>
              </a:rPr>
              <a:t>по доп. обслед.</a:t>
            </a:r>
            <a:endParaRPr lang="ru-RU" sz="3200"/>
          </a:p>
        </p:txBody>
      </p:sp>
      <p:sp>
        <p:nvSpPr>
          <p:cNvPr id="162943" name="Rectangle 127"/>
          <p:cNvSpPr>
            <a:spLocks noChangeArrowheads="1"/>
          </p:cNvSpPr>
          <p:nvPr/>
        </p:nvSpPr>
        <p:spPr bwMode="auto">
          <a:xfrm>
            <a:off x="323850" y="6237288"/>
            <a:ext cx="1582738" cy="360362"/>
          </a:xfrm>
          <a:prstGeom prst="rect">
            <a:avLst/>
          </a:prstGeom>
          <a:solidFill>
            <a:srgbClr val="33CC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solidFill>
                  <a:srgbClr val="000000"/>
                </a:solidFill>
              </a:rPr>
              <a:t>Выявление основных факторов риска</a:t>
            </a:r>
            <a:endParaRPr lang="ru-RU" sz="3200"/>
          </a:p>
        </p:txBody>
      </p:sp>
      <p:sp>
        <p:nvSpPr>
          <p:cNvPr id="162944" name="Line 128"/>
          <p:cNvSpPr>
            <a:spLocks noChangeShapeType="1"/>
          </p:cNvSpPr>
          <p:nvPr/>
        </p:nvSpPr>
        <p:spPr bwMode="auto">
          <a:xfrm flipV="1">
            <a:off x="1474788" y="1557338"/>
            <a:ext cx="0" cy="142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45" name="Line 129"/>
          <p:cNvSpPr>
            <a:spLocks noChangeShapeType="1"/>
          </p:cNvSpPr>
          <p:nvPr/>
        </p:nvSpPr>
        <p:spPr bwMode="auto">
          <a:xfrm flipV="1">
            <a:off x="3778250" y="1557338"/>
            <a:ext cx="0" cy="142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46" name="Line 130"/>
          <p:cNvSpPr>
            <a:spLocks noChangeShapeType="1"/>
          </p:cNvSpPr>
          <p:nvPr/>
        </p:nvSpPr>
        <p:spPr bwMode="auto">
          <a:xfrm>
            <a:off x="4859338" y="1806575"/>
            <a:ext cx="5032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47" name="Line 131"/>
          <p:cNvSpPr>
            <a:spLocks noChangeShapeType="1"/>
          </p:cNvSpPr>
          <p:nvPr/>
        </p:nvSpPr>
        <p:spPr bwMode="auto">
          <a:xfrm>
            <a:off x="4859338" y="2681288"/>
            <a:ext cx="5032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48" name="Line 132"/>
          <p:cNvSpPr>
            <a:spLocks noChangeShapeType="1"/>
          </p:cNvSpPr>
          <p:nvPr/>
        </p:nvSpPr>
        <p:spPr bwMode="auto">
          <a:xfrm>
            <a:off x="3778250" y="3573463"/>
            <a:ext cx="15843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49" name="Line 133"/>
          <p:cNvSpPr>
            <a:spLocks noChangeShapeType="1"/>
          </p:cNvSpPr>
          <p:nvPr/>
        </p:nvSpPr>
        <p:spPr bwMode="auto">
          <a:xfrm flipH="1">
            <a:off x="4930775" y="4546600"/>
            <a:ext cx="431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50" name="Line 134"/>
          <p:cNvSpPr>
            <a:spLocks noChangeShapeType="1"/>
          </p:cNvSpPr>
          <p:nvPr/>
        </p:nvSpPr>
        <p:spPr bwMode="auto">
          <a:xfrm flipV="1">
            <a:off x="5362575" y="1804988"/>
            <a:ext cx="0" cy="27352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51" name="Line 135"/>
          <p:cNvSpPr>
            <a:spLocks noChangeShapeType="1"/>
          </p:cNvSpPr>
          <p:nvPr/>
        </p:nvSpPr>
        <p:spPr bwMode="auto">
          <a:xfrm flipH="1">
            <a:off x="2908300" y="5557838"/>
            <a:ext cx="215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52" name="Line 136"/>
          <p:cNvSpPr>
            <a:spLocks noChangeShapeType="1"/>
          </p:cNvSpPr>
          <p:nvPr/>
        </p:nvSpPr>
        <p:spPr bwMode="auto">
          <a:xfrm flipH="1" flipV="1">
            <a:off x="1906588" y="5995988"/>
            <a:ext cx="2159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53" name="Line 137"/>
          <p:cNvSpPr>
            <a:spLocks noChangeShapeType="1"/>
          </p:cNvSpPr>
          <p:nvPr/>
        </p:nvSpPr>
        <p:spPr bwMode="auto">
          <a:xfrm flipV="1">
            <a:off x="1114425" y="6092825"/>
            <a:ext cx="0" cy="142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54" name="Line 138"/>
          <p:cNvSpPr>
            <a:spLocks noChangeShapeType="1"/>
          </p:cNvSpPr>
          <p:nvPr/>
        </p:nvSpPr>
        <p:spPr bwMode="auto">
          <a:xfrm flipV="1">
            <a:off x="2914650" y="6092825"/>
            <a:ext cx="0" cy="142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2955" name="Line 139"/>
          <p:cNvSpPr>
            <a:spLocks noChangeShapeType="1"/>
          </p:cNvSpPr>
          <p:nvPr/>
        </p:nvSpPr>
        <p:spPr bwMode="auto">
          <a:xfrm flipV="1">
            <a:off x="4643438" y="6092825"/>
            <a:ext cx="0" cy="142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2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2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/>
              <a:t>Вклад учителей и администрации школы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962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smtClean="0"/>
              <a:t>Охрана здоровья персонала школ: приверженность охране здоровья как положительный пример для школьников.</a:t>
            </a:r>
          </a:p>
          <a:p>
            <a:r>
              <a:rPr lang="ru-RU" sz="2000" smtClean="0"/>
              <a:t>Создание здоровьесохраняющего режима в профессиональной деятель­ности.</a:t>
            </a:r>
          </a:p>
          <a:p>
            <a:r>
              <a:rPr lang="ru-RU" sz="2000" smtClean="0"/>
              <a:t>Ведение своего предмета с использованием современных образователь­ных технологий.	</a:t>
            </a:r>
          </a:p>
          <a:p>
            <a:r>
              <a:rPr lang="ru-RU" sz="2000" smtClean="0"/>
              <a:t>Участие в мониторинге здоровья учащихся:  саногенетический мониторинг, мониторинг пове­денческих факторов риска.	</a:t>
            </a:r>
          </a:p>
          <a:p>
            <a:r>
              <a:rPr lang="ru-RU" sz="2000" smtClean="0"/>
              <a:t>Системное использование здоровьесберегающих технологий: создание комфортной воздушной среды, режимов питания, качества питьевой воды, двигательной активности.   </a:t>
            </a: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2962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/>
              <a:t>Вклад </a:t>
            </a:r>
            <a:r>
              <a:rPr lang="ru-RU" sz="3600" b="1" dirty="0" err="1" smtClean="0"/>
              <a:t>валеологов</a:t>
            </a:r>
            <a:r>
              <a:rPr lang="ru-RU" sz="3600" b="1" dirty="0" smtClean="0"/>
              <a:t> и психологов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97283" name="Объект 2"/>
          <p:cNvSpPr>
            <a:spLocks noGrp="1"/>
          </p:cNvSpPr>
          <p:nvPr>
            <p:ph idx="1"/>
          </p:nvPr>
        </p:nvSpPr>
        <p:spPr>
          <a:xfrm>
            <a:off x="34925" y="765175"/>
            <a:ext cx="8929688" cy="4392017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Обучение нормам этикета, формирование благоприятной атмосферы в процессе обучения и общения детей.</a:t>
            </a:r>
          </a:p>
          <a:p>
            <a:r>
              <a:rPr lang="ru-RU" sz="1800" dirty="0" smtClean="0"/>
              <a:t>Введение понятия о лекарственных растениях, об общепринятых мето­дах народной медицины.</a:t>
            </a:r>
          </a:p>
          <a:p>
            <a:r>
              <a:rPr lang="ru-RU" sz="1800" dirty="0" smtClean="0"/>
              <a:t>Организация культурно-массовых мероприятий — праздников на ули­цах, уборки и облагораживания прилегающих к школе территорий.</a:t>
            </a:r>
          </a:p>
          <a:p>
            <a:r>
              <a:rPr lang="ru-RU" sz="1800" dirty="0" smtClean="0"/>
              <a:t>Профориентация школьников, формирование групп по интересам.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Создание групп коррекции и поддержки детей с асоциальным поведе­нием.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Консультирование в области психологии и социальных услуг.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Коррекция школьной </a:t>
            </a:r>
            <a:r>
              <a:rPr lang="ru-RU" sz="1800" dirty="0" err="1" smtClean="0">
                <a:solidFill>
                  <a:srgbClr val="FF0000"/>
                </a:solidFill>
              </a:rPr>
              <a:t>дезадаптации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1800" dirty="0" smtClean="0"/>
              <a:t>Выявление минимальных мозговых дисфункций при сохранном интеллекте: заторможенности, медленного усвоения материала, отсутствия концентрации, </a:t>
            </a:r>
            <a:r>
              <a:rPr lang="ru-RU" sz="1800" dirty="0" err="1" smtClean="0"/>
              <a:t>гиперактивности</a:t>
            </a:r>
            <a:r>
              <a:rPr lang="ru-RU" sz="1800" dirty="0" smtClean="0"/>
              <a:t>.  Коррекция этих нарушений: занятия с логопедами, коррекционными</a:t>
            </a:r>
            <a:br>
              <a:rPr lang="ru-RU" sz="1800" dirty="0" smtClean="0"/>
            </a:br>
            <a:r>
              <a:rPr lang="ru-RU" sz="1800" dirty="0" smtClean="0"/>
              <a:t>педагогами, психологами.</a:t>
            </a:r>
          </a:p>
          <a:p>
            <a:r>
              <a:rPr lang="ru-RU" sz="1800" dirty="0" smtClean="0"/>
              <a:t>Выявление психогенных механизмов неуспеха в учебе.</a:t>
            </a:r>
          </a:p>
          <a:p>
            <a:r>
              <a:rPr lang="ru-RU" sz="1800" dirty="0" smtClean="0"/>
              <a:t>Выявление психосоматических расстройств: головных болей, болей в животе, обострений хронических заболеваний.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445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ЗАКОН </a:t>
            </a:r>
            <a:endParaRPr lang="ru-RU" dirty="0"/>
          </a:p>
          <a:p>
            <a:r>
              <a:rPr lang="ru-RU" b="1" dirty="0"/>
              <a:t>Республики Башкортостан </a:t>
            </a:r>
            <a:endParaRPr lang="ru-RU" dirty="0"/>
          </a:p>
          <a:p>
            <a:r>
              <a:rPr lang="ru-RU" b="1" dirty="0"/>
              <a:t>(</a:t>
            </a:r>
            <a:r>
              <a:rPr lang="ru-RU" i="1" dirty="0"/>
              <a:t>7 июля 2005 года.)</a:t>
            </a:r>
            <a:endParaRPr lang="ru-RU" dirty="0"/>
          </a:p>
          <a:p>
            <a:r>
              <a:rPr lang="ru-RU" b="1" dirty="0"/>
              <a:t>О профилактике алкоголизма, наркомании и токсикомании в Республике Башкортостан 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Настоящий Закон регулирует отношения в сфере профилактики алкоголизма, наркомании и токсикомании и направлен на защиту населения Республики Башкортостан от дальнейшего их распространения.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29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Профилактика наркомании в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Анализируя обстановку в области профилактики наркомании в России, следует сказать, что первичной профилактикой наркомании преимущественно занимается система образования, в основном образовательные учреждения среднего звена - школы, профессиональные училища, менее активно - колледжи, лицеи и вузы. Введены новые учебные программы ("Основы безопасности жизнедеятельности", "</a:t>
            </a:r>
            <a:r>
              <a:rPr lang="ru-RU" dirty="0" err="1"/>
              <a:t>Валеология</a:t>
            </a:r>
            <a:r>
              <a:rPr lang="ru-RU" dirty="0"/>
              <a:t>"), косвенным образом ориентированные на профилактику наркомании. Единой государственной программы нет, следовательно, существующие профилактические мероприятия фактически соответствуют образовательной и медицинской моделям профилактики. В некоторых регионах отмечаются попытки локального внедрения авторских или адаптированных психосоциальных моделей (Москва, Санкт-Петербург, Самарская, Калининградская области, Ямало-Ненецкий автономный округ и другие регионы).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22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540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Состояние здоровья детей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Распределение детей по группам здоровья</a:t>
            </a:r>
            <a:r>
              <a:rPr lang="en-US" sz="2400" i="1" smtClean="0"/>
              <a:t> </a:t>
            </a:r>
            <a:endParaRPr lang="ru-RU" sz="2400" i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i="1" smtClean="0"/>
              <a:t>I – 7</a:t>
            </a:r>
            <a:r>
              <a:rPr lang="ru-RU" sz="2400" b="1" i="1" smtClean="0"/>
              <a:t>,</a:t>
            </a:r>
            <a:r>
              <a:rPr lang="en-US" sz="2400" b="1" i="1" smtClean="0"/>
              <a:t>3 %</a:t>
            </a:r>
            <a:r>
              <a:rPr lang="ru-RU" sz="2400" b="1" i="1" smtClean="0"/>
              <a:t> 		    </a:t>
            </a:r>
            <a:r>
              <a:rPr lang="en-US" sz="2400" b="1" i="1" smtClean="0"/>
              <a:t>II</a:t>
            </a:r>
            <a:r>
              <a:rPr lang="ru-RU" sz="2400" b="1" i="1" smtClean="0"/>
              <a:t> – 38,6%	              </a:t>
            </a:r>
            <a:r>
              <a:rPr lang="en-US" sz="2400" b="1" i="1" smtClean="0"/>
              <a:t>III</a:t>
            </a:r>
            <a:r>
              <a:rPr lang="ru-RU" sz="2400" b="1" i="1" smtClean="0"/>
              <a:t> – 54,1%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i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Удельный вес детей – инвалидов - 14,3%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i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Удельный вес детей, находящихся на диспансерном наблюдении	        - 72%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i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Получили санаторно-курортное лечение 27% детей от числа детей, находящихся на диспансерном учете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 i="1" smtClean="0"/>
          </a:p>
        </p:txBody>
      </p:sp>
    </p:spTree>
    <p:extLst>
      <p:ext uri="{BB962C8B-B14F-4D97-AF65-F5344CB8AC3E}">
        <p14:creationId xmlns:p14="http://schemas.microsoft.com/office/powerpoint/2010/main" val="16246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17232"/>
            <a:ext cx="6781800" cy="6549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2040" y="548680"/>
            <a:ext cx="3744416" cy="3828248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связи с этим одним из важнейших аспектов антинаркотической профилактической работы в системе образования является включение в программы образовательных учреждений, осуществляющих подготовку, переподготовку и повышение квалификации специалистов, работающих с детьми и молодежью, вопросов профилактики злоупотребления ПАВ.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4316288" cy="5483696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b="1" dirty="0"/>
              <a:t>vvb.spb.ru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Сайт </a:t>
            </a:r>
            <a:r>
              <a:rPr lang="ru-RU" dirty="0"/>
              <a:t>Региональной Общественной Организации «Взгляд в будущее», г. Санкт-Петербург. Разработка и реализация программ и проектов по профилак­тике поведения высокой степени риска среди подростков и молодежи. Инфор­мация о проектах и услугах, предоставляемых организацией.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76678"/>
            <a:ext cx="3600400" cy="47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54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>
            <a:normAutofit/>
          </a:bodyPr>
          <a:lstStyle/>
          <a:p>
            <a:r>
              <a:rPr lang="ru-RU" sz="2400" b="1" dirty="0"/>
              <a:t>Анализ существующих программ профилактики наркоманий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2000" y="685800"/>
            <a:ext cx="8130480" cy="468741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Программы, ориентированные на школу</a:t>
            </a:r>
            <a:r>
              <a:rPr lang="ru-RU" dirty="0"/>
              <a:t>, включаются в нацио­нальную политику образования и проводятся в форме школьных уроков, посвященных обучению здоровому поведению, предупреж­дению употребления наркотиков и алкоголя.</a:t>
            </a:r>
          </a:p>
          <a:p>
            <a:r>
              <a:rPr lang="ru-RU" b="1" dirty="0" err="1"/>
              <a:t>Мультикомпонентные</a:t>
            </a:r>
            <a:r>
              <a:rPr lang="ru-RU" b="1" dirty="0"/>
              <a:t> программы</a:t>
            </a:r>
            <a:r>
              <a:rPr lang="ru-RU" dirty="0"/>
              <a:t> учитывают индивидуальные и средовые аспекты профилактики (школьные, семейные, общест­венные и т. д.). </a:t>
            </a:r>
            <a:r>
              <a:rPr lang="ru-RU" dirty="0" err="1"/>
              <a:t>Мультикомпонентный</a:t>
            </a:r>
            <a:r>
              <a:rPr lang="ru-RU" dirty="0"/>
              <a:t> подход является наиболее перспективным, поскольку установлено, что эффективность про­граммы прямо пропорциональна количеству включенных в нее компонентов: чем больше компонентов входит в программу, тем она более надежна и универсальна</a:t>
            </a:r>
            <a:r>
              <a:rPr lang="ru-RU" dirty="0" smtClean="0"/>
              <a:t>.</a:t>
            </a:r>
          </a:p>
          <a:p>
            <a:r>
              <a:rPr lang="ru-RU" dirty="0"/>
              <a:t>Общеизвестными условиями эффективности программ являют­ся </a:t>
            </a:r>
            <a:r>
              <a:rPr lang="ru-RU" dirty="0" smtClean="0"/>
              <a:t>умственное здоровье и </a:t>
            </a:r>
            <a:r>
              <a:rPr lang="ru-RU" dirty="0" err="1" smtClean="0"/>
              <a:t>адаптированность</a:t>
            </a:r>
            <a:r>
              <a:rPr lang="ru-RU" dirty="0" smtClean="0"/>
              <a:t> </a:t>
            </a:r>
            <a:r>
              <a:rPr lang="ru-RU" dirty="0"/>
              <a:t>к условиям школьного обучения детей. Они относятся к группе меньшего риска</a:t>
            </a:r>
            <a:r>
              <a:rPr lang="ru-RU" dirty="0" smtClean="0"/>
              <a:t>.</a:t>
            </a:r>
            <a:r>
              <a:rPr lang="ru-RU" dirty="0"/>
              <a:t> Наличие специальных знаний и даже изменение установок не может гарантировать желаемых изменений поведения.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921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5085184"/>
            <a:ext cx="7986464" cy="1087016"/>
          </a:xfrm>
        </p:spPr>
        <p:txBody>
          <a:bodyPr>
            <a:normAutofit/>
          </a:bodyPr>
          <a:lstStyle/>
          <a:p>
            <a:r>
              <a:rPr lang="ru-RU" sz="2800" b="1" dirty="0"/>
              <a:t>Перспективен подход к профилактике наркомании с позиции укрепления здоровья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49685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Эта концепция включает в себя формирование компетентности здорового жизненного стиля. Данное направление разрабатывается с 1994 г., уже включает в себя 10 стран Европы и получает постепенное распространение в России. Несомненно, что формированию здорового стиля поведения будет способствовать увеличение школ </a:t>
            </a:r>
            <a:r>
              <a:rPr lang="ru-RU" dirty="0" err="1"/>
              <a:t>здоровьесберегающего</a:t>
            </a:r>
            <a:r>
              <a:rPr lang="ru-RU" dirty="0"/>
              <a:t> типа.</a:t>
            </a:r>
          </a:p>
          <a:p>
            <a:r>
              <a:rPr lang="ru-RU" dirty="0"/>
              <a:t>Опыт российских профилактических программ показывает, что прямой перенос западных технологий невозможен, программа должна учитывать местные особенности (обычаи, менталитет и т. д</a:t>
            </a:r>
            <a:r>
              <a:rPr lang="ru-RU" dirty="0" smtClean="0"/>
              <a:t>.). </a:t>
            </a:r>
            <a:r>
              <a:rPr lang="ru-RU" dirty="0"/>
              <a:t>В России в связи с особенностями социальной ситуации наиболее актуальны программы, построенные на основе </a:t>
            </a:r>
            <a:r>
              <a:rPr lang="ru-RU" dirty="0" err="1"/>
              <a:t>копинг</a:t>
            </a:r>
            <a:r>
              <a:rPr lang="ru-RU" dirty="0"/>
              <a:t>-профилактики. Задачей этого подхода является повышение </a:t>
            </a:r>
            <a:r>
              <a:rPr lang="ru-RU" dirty="0" err="1" smtClean="0"/>
              <a:t>стрессо</a:t>
            </a:r>
            <a:r>
              <a:rPr lang="ru-RU" dirty="0" smtClean="0"/>
              <a:t>-устойчивости</a:t>
            </a:r>
            <a:r>
              <a:rPr lang="ru-RU" dirty="0"/>
              <a:t>, формирование личной стратегии преодоления кри­зисных ситуаций без применения </a:t>
            </a:r>
            <a:r>
              <a:rPr lang="ru-RU" dirty="0" err="1"/>
              <a:t>психоактивных</a:t>
            </a:r>
            <a:r>
              <a:rPr lang="ru-RU" dirty="0"/>
              <a:t> веществ.</a:t>
            </a:r>
          </a:p>
          <a:p>
            <a:r>
              <a:rPr lang="ru-RU" dirty="0"/>
              <a:t>Существенным шагом в повышении методического уровня профилактических программ явились разработка и утверждение </a:t>
            </a:r>
            <a:r>
              <a:rPr lang="ru-RU" dirty="0">
                <a:solidFill>
                  <a:srgbClr val="FF0000"/>
                </a:solidFill>
              </a:rPr>
              <a:t>концепции профилактики злоупотребления </a:t>
            </a:r>
            <a:r>
              <a:rPr lang="ru-RU" dirty="0" err="1">
                <a:solidFill>
                  <a:srgbClr val="FF0000"/>
                </a:solidFill>
              </a:rPr>
              <a:t>психоактивными</a:t>
            </a:r>
            <a:r>
              <a:rPr lang="ru-RU" dirty="0">
                <a:solidFill>
                  <a:srgbClr val="FF0000"/>
                </a:solidFill>
              </a:rPr>
              <a:t> веще­ствами в образовательной среде (КАПР</a:t>
            </a:r>
            <a:r>
              <a:rPr lang="ru-RU" dirty="0" smtClean="0">
                <a:solidFill>
                  <a:srgbClr val="FF0000"/>
                </a:solidFill>
              </a:rPr>
              <a:t>).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Цели Концепции КАПР в образовательной среде: снижение спроса на наркотики и другие </a:t>
            </a:r>
            <a:r>
              <a:rPr lang="ru-RU" dirty="0" err="1"/>
              <a:t>психоактивные</a:t>
            </a:r>
            <a:r>
              <a:rPr lang="ru-RU" dirty="0"/>
              <a:t> вещества; снижение заболеваемости наркоманиями, токсикоманиями и алкоголизмом, а также сопутствующих заболеваний; снижение численности групп риска потребления ПАВ; снижение тяжести медико-социальных последствий </a:t>
            </a:r>
            <a:r>
              <a:rPr lang="ru-RU" dirty="0" smtClean="0"/>
              <a:t>употребления </a:t>
            </a:r>
            <a:r>
              <a:rPr lang="ru-RU" dirty="0"/>
              <a:t>ПАВ.</a:t>
            </a:r>
          </a:p>
          <a:p>
            <a:r>
              <a:rPr lang="ru-RU" dirty="0" smtClean="0"/>
              <a:t>Основные </a:t>
            </a:r>
            <a:r>
              <a:rPr lang="ru-RU" dirty="0"/>
              <a:t>задачи Концепции КАПР в образовательной </a:t>
            </a:r>
            <a:r>
              <a:rPr lang="ru-RU" dirty="0" smtClean="0"/>
              <a:t>среде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Антинаркотическая профилактика - это целостная, организуемая в рамках единой государственной программы система мер, которая имеет свое содержание, свою </a:t>
            </a:r>
            <a:r>
              <a:rPr lang="ru-RU" dirty="0" err="1"/>
              <a:t>этапность</a:t>
            </a:r>
            <a:r>
              <a:rPr lang="ru-RU" dirty="0"/>
              <a:t> и динамику развития, свой определенный конечный результат и реализуется государственными и общественными структурами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Однако существующие профилактические концепции делают акцент на психолого-педагогических и социальных аспектах разви­тия зависимостей. В то время как медицинский </a:t>
            </a:r>
            <a:r>
              <a:rPr lang="ru-RU" dirty="0" smtClean="0">
                <a:solidFill>
                  <a:srgbClr val="FF0000"/>
                </a:solidFill>
              </a:rPr>
              <a:t>аспект </a:t>
            </a:r>
            <a:r>
              <a:rPr lang="ru-RU" dirty="0">
                <a:solidFill>
                  <a:srgbClr val="FF0000"/>
                </a:solidFill>
              </a:rPr>
              <a:t>в профилак­тической работе недооценивается.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93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Направления и принципы построения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профилактических программ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96944" cy="4968552"/>
          </a:xfrm>
        </p:spPr>
        <p:txBody>
          <a:bodyPr>
            <a:no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Наи­большую </a:t>
            </a:r>
            <a:r>
              <a:rPr lang="ru-RU" sz="1200" dirty="0"/>
              <a:t>эффективность профилактики обеспечивают программы, затрагивающие все сферы социального функционирования ребенка или подростка и отвечающие следующим принципам: комплексность, последовательность, </a:t>
            </a:r>
            <a:r>
              <a:rPr lang="ru-RU" sz="1200" dirty="0" err="1"/>
              <a:t>дифференцированность</a:t>
            </a:r>
            <a:r>
              <a:rPr lang="ru-RU" sz="1200" dirty="0"/>
              <a:t>, своевременность. Можно выделить основные направления в профилактической работе врача-педиатра.</a:t>
            </a:r>
          </a:p>
          <a:p>
            <a:pPr marL="0" indent="0">
              <a:buNone/>
            </a:pPr>
            <a:r>
              <a:rPr lang="ru-RU" sz="1200" b="1" i="1" dirty="0"/>
              <a:t>1</a:t>
            </a:r>
            <a:r>
              <a:rPr lang="ru-RU" sz="1200" i="1" dirty="0"/>
              <a:t>.  </a:t>
            </a:r>
            <a:r>
              <a:rPr lang="ru-RU" sz="1200" b="1" i="1" dirty="0"/>
              <a:t>Организация социальной среды.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i="1" dirty="0"/>
              <a:t>2. Информирование.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i="1" dirty="0"/>
              <a:t>3. Активное обучение социально-важным навыкам.</a:t>
            </a:r>
            <a:endParaRPr lang="ru-RU" sz="1200" b="1" dirty="0"/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FF0000"/>
                </a:solidFill>
              </a:rPr>
              <a:t>Тренинг </a:t>
            </a:r>
            <a:r>
              <a:rPr lang="ru-RU" sz="1200" dirty="0">
                <a:solidFill>
                  <a:srgbClr val="FF0000"/>
                </a:solidFill>
              </a:rPr>
              <a:t>резистентности (устойчивости) к негативному соци­альному влиянию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dirty="0" smtClean="0"/>
              <a:t> -     </a:t>
            </a:r>
            <a:r>
              <a:rPr lang="ru-RU" sz="1200" dirty="0" smtClean="0">
                <a:solidFill>
                  <a:srgbClr val="FF0000"/>
                </a:solidFill>
              </a:rPr>
              <a:t>Тренинг </a:t>
            </a:r>
            <a:r>
              <a:rPr lang="ru-RU" sz="1200" dirty="0" err="1">
                <a:solidFill>
                  <a:srgbClr val="FF0000"/>
                </a:solidFill>
              </a:rPr>
              <a:t>ассертивности</a:t>
            </a:r>
            <a:r>
              <a:rPr lang="ru-RU" sz="1200" dirty="0">
                <a:solidFill>
                  <a:srgbClr val="FF0000"/>
                </a:solidFill>
              </a:rPr>
              <a:t> или аффективно-ценностного обучения</a:t>
            </a:r>
            <a:r>
              <a:rPr lang="ru-RU" sz="1200" dirty="0"/>
              <a:t>. Этот подход основан на представлении, что </a:t>
            </a:r>
            <a:r>
              <a:rPr lang="ru-RU" sz="1200" dirty="0" err="1"/>
              <a:t>аддиктивное</a:t>
            </a:r>
            <a:r>
              <a:rPr lang="ru-RU" sz="1200" dirty="0"/>
              <a:t> поведение непосредственно связано с эмоциональными нарушениями. Для преду­преждения данной проблемы, подростков обучают распознавать эмо­ции, выражать их приемлемым образом и продуктивно справляться со стрессом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- </a:t>
            </a:r>
            <a:r>
              <a:rPr lang="ru-RU" sz="1200" dirty="0">
                <a:solidFill>
                  <a:srgbClr val="FF0000"/>
                </a:solidFill>
              </a:rPr>
              <a:t>Тренинг формирования жизненных </a:t>
            </a:r>
            <a:r>
              <a:rPr lang="ru-RU" sz="1200" dirty="0" smtClean="0">
                <a:solidFill>
                  <a:srgbClr val="FF0000"/>
                </a:solidFill>
              </a:rPr>
              <a:t>навыков</a:t>
            </a:r>
            <a:r>
              <a:rPr lang="ru-RU" sz="1200" dirty="0" smtClean="0"/>
              <a:t>. </a:t>
            </a:r>
            <a:r>
              <a:rPr lang="ru-RU" sz="1200" dirty="0"/>
              <a:t>Прежде всего, это умение общаться, поддерживать дру­жеские связи, конструктивно разрешать конфликты в межличност­ных отношениях. Также это способность принимать на себя ответ­ственность, ставить цели, отстаивать свою позицию и интересы. На­конец, жизненно важными являются навыки самоконтроля, уверен­ного поведения, изменения себя и окружающей ситуации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b="1" i="1" dirty="0"/>
              <a:t>4</a:t>
            </a:r>
            <a:r>
              <a:rPr lang="ru-RU" sz="1200" b="1" i="1" dirty="0" smtClean="0"/>
              <a:t>.  </a:t>
            </a:r>
            <a:r>
              <a:rPr lang="ru-RU" sz="1200" b="1" i="1" dirty="0"/>
              <a:t>Организация деятельности альтернативной </a:t>
            </a:r>
            <a:r>
              <a:rPr lang="ru-RU" sz="1200" b="1" i="1" dirty="0" err="1"/>
              <a:t>аддиктивному</a:t>
            </a:r>
            <a:r>
              <a:rPr lang="ru-RU" sz="1200" b="1" i="1" dirty="0"/>
              <a:t> поведению.</a:t>
            </a:r>
            <a:endParaRPr lang="ru-RU" sz="1200" b="1" dirty="0"/>
          </a:p>
          <a:p>
            <a:pPr marL="0" indent="0">
              <a:buNone/>
            </a:pPr>
            <a:r>
              <a:rPr lang="ru-RU" sz="1200" dirty="0" smtClean="0"/>
              <a:t>Альтернативными </a:t>
            </a:r>
            <a:r>
              <a:rPr lang="ru-RU" sz="1200" dirty="0"/>
              <a:t>формами активности признаны: познание, путешествие, испытание себя, значимое общение, любовь, творчество, деятельность, в т. ч. профессиональная, религиозно-духовная, благотворительная</a:t>
            </a:r>
            <a:r>
              <a:rPr lang="ru-RU" sz="1200" dirty="0" smtClean="0"/>
              <a:t>. </a:t>
            </a:r>
            <a:r>
              <a:rPr lang="ru-RU" sz="1200" dirty="0"/>
              <a:t>Роль вра­ча в данном направлении заключена в рекомендациях по психогигиени­ческому сочетанию режима труда и отдыха школьников. Неправомерно снижение времени выделяемого на творческие, спортивные и другие ме­роприятия по причине чрезмерной учебной нагрузки, болезни и прочие, поскольку эти виды деятельности имеют психотерапевтическое и профи­лактическое значение, особенно в подростковом возрасте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r>
              <a:rPr lang="ru-RU" sz="1200" b="1" i="1" dirty="0"/>
              <a:t>5</a:t>
            </a:r>
            <a:r>
              <a:rPr lang="ru-RU" sz="1200" b="1" i="1" dirty="0" smtClean="0"/>
              <a:t>.  </a:t>
            </a:r>
            <a:r>
              <a:rPr lang="ru-RU" sz="1200" b="1" i="1" dirty="0"/>
              <a:t>Организация здорового образа жизни.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i="1" dirty="0"/>
              <a:t>6</a:t>
            </a:r>
            <a:r>
              <a:rPr lang="ru-RU" sz="1200" b="1" i="1" dirty="0" smtClean="0"/>
              <a:t>. </a:t>
            </a:r>
            <a:r>
              <a:rPr lang="ru-RU" sz="1200" b="1" i="1" dirty="0"/>
              <a:t>Активизация личностных ресурсов.</a:t>
            </a:r>
            <a:endParaRPr lang="ru-RU" sz="1200" b="1" dirty="0"/>
          </a:p>
          <a:p>
            <a:pPr marL="0" indent="0">
              <a:buNone/>
            </a:pPr>
            <a:r>
              <a:rPr lang="ru-RU" sz="1200" b="1" i="1" dirty="0"/>
              <a:t>7</a:t>
            </a:r>
            <a:r>
              <a:rPr lang="ru-RU" sz="1200" b="1" i="1" dirty="0" smtClean="0"/>
              <a:t>.  </a:t>
            </a:r>
            <a:r>
              <a:rPr lang="ru-RU" sz="1200" b="1" i="1" dirty="0"/>
              <a:t>Минимизация негативных последствий </a:t>
            </a:r>
            <a:r>
              <a:rPr lang="ru-RU" sz="1200" b="1" i="1" dirty="0" err="1"/>
              <a:t>аддиктивного</a:t>
            </a:r>
            <a:r>
              <a:rPr lang="ru-RU" sz="1200" b="1" i="1" dirty="0"/>
              <a:t> поведе­ния.</a:t>
            </a:r>
            <a:endParaRPr lang="ru-RU" sz="1200" b="1" dirty="0"/>
          </a:p>
          <a:p>
            <a:pPr marL="0" indent="0">
              <a:buNone/>
            </a:pPr>
            <a:endParaRPr lang="ru-RU" sz="1200" dirty="0"/>
          </a:p>
          <a:p>
            <a:endParaRPr lang="ru-RU" sz="1200" dirty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0732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733256"/>
            <a:ext cx="6781800" cy="43894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Психогигиенические принципы работы врача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85800"/>
            <a:ext cx="8352928" cy="43273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• </a:t>
            </a:r>
            <a:r>
              <a:rPr lang="ru-RU" sz="1600" b="1" dirty="0"/>
              <a:t>комплексность</a:t>
            </a:r>
            <a:r>
              <a:rPr lang="ru-RU" sz="1600" dirty="0"/>
              <a:t> (организация воздействия на различных уров­нях социального пространства, семьи и личности, а также с исполь­зованием возможностей различных специалистов;</a:t>
            </a:r>
          </a:p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b="1" dirty="0"/>
              <a:t>адресность </a:t>
            </a:r>
            <a:r>
              <a:rPr lang="ru-RU" sz="1600" dirty="0"/>
              <a:t>(учет возрастных, половых и социальных характе­ристик);</a:t>
            </a:r>
          </a:p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b="1" dirty="0"/>
              <a:t>своевременность </a:t>
            </a:r>
            <a:r>
              <a:rPr lang="ru-RU" sz="1600" dirty="0"/>
              <a:t>(профилактика должна начинаться как мож­но раньше);</a:t>
            </a:r>
          </a:p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b="1" dirty="0"/>
              <a:t>преемственность   и   последовательность   </a:t>
            </a:r>
            <a:r>
              <a:rPr lang="ru-RU" sz="1600" dirty="0"/>
              <a:t>(профилактические воздействия должны проводиться на протяжении всего школьного возраста, последовательно расширяясь и модифицируясь, сохраняя при этом общую позитивную направленность);</a:t>
            </a:r>
          </a:p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b="1" dirty="0"/>
              <a:t>массовость </a:t>
            </a:r>
            <a:r>
              <a:rPr lang="ru-RU" sz="1600" dirty="0"/>
              <a:t>(приоритет групповых форм работы);</a:t>
            </a:r>
          </a:p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b="1" dirty="0">
                <a:solidFill>
                  <a:srgbClr val="FF0000"/>
                </a:solidFill>
              </a:rPr>
              <a:t>позитивность информации </a:t>
            </a:r>
            <a:r>
              <a:rPr lang="ru-RU" sz="1600" dirty="0">
                <a:solidFill>
                  <a:srgbClr val="FF0000"/>
                </a:solidFill>
              </a:rPr>
              <a:t>(отказ от запугивания, опора на факторы, повышающие стрессоустойчивость, формирующие </a:t>
            </a:r>
            <a:r>
              <a:rPr lang="ru-RU" sz="1600" dirty="0" err="1">
                <a:solidFill>
                  <a:srgbClr val="FF0000"/>
                </a:solidFill>
              </a:rPr>
              <a:t>копинг</a:t>
            </a:r>
            <a:r>
              <a:rPr lang="ru-RU" sz="1600" dirty="0">
                <a:solidFill>
                  <a:srgbClr val="FF0000"/>
                </a:solidFill>
              </a:rPr>
              <a:t>-поведение);</a:t>
            </a:r>
          </a:p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b="1" dirty="0"/>
              <a:t>минимизация негативных последствий </a:t>
            </a:r>
            <a:r>
              <a:rPr lang="ru-RU" sz="1600" dirty="0"/>
              <a:t>(раннее выявление </a:t>
            </a:r>
            <a:r>
              <a:rPr lang="ru-RU" sz="1600" dirty="0" err="1" smtClean="0"/>
              <a:t>аддиктивного</a:t>
            </a:r>
            <a:r>
              <a:rPr lang="ru-RU" sz="1600" dirty="0" smtClean="0"/>
              <a:t> </a:t>
            </a:r>
            <a:r>
              <a:rPr lang="ru-RU" sz="1600" dirty="0"/>
              <a:t>поведения и нарушений адаптации, обучение способам получения помощи, профилактика рецидивов);</a:t>
            </a:r>
          </a:p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b="1" dirty="0"/>
              <a:t>личная   заинтересованность   и   ответственность  участников </a:t>
            </a:r>
            <a:r>
              <a:rPr lang="ru-RU" sz="1600" dirty="0"/>
              <a:t>(использование привлекательных форм работы, анализ запросов подростков, выбор наиболее актуальной для них информации и ви­дов поддержки);</a:t>
            </a:r>
          </a:p>
          <a:p>
            <a:pPr marL="0" indent="0">
              <a:buNone/>
            </a:pPr>
            <a:r>
              <a:rPr lang="ru-RU" sz="1600" dirty="0"/>
              <a:t>• </a:t>
            </a:r>
            <a:r>
              <a:rPr lang="ru-RU" sz="1600" b="1" dirty="0"/>
              <a:t>максимальная активность личности </a:t>
            </a:r>
            <a:r>
              <a:rPr lang="ru-RU" sz="1600" dirty="0"/>
              <a:t>(уход от пассивного по­требления информации, проблемное обучение и другие формы по­вышения активности);</a:t>
            </a:r>
          </a:p>
          <a:p>
            <a:pPr marL="0" indent="0">
              <a:buNone/>
            </a:pPr>
            <a:r>
              <a:rPr lang="ru-RU" sz="1600" dirty="0"/>
              <a:t>• устремленность в будущее (оценка последствий поведения, ак­туализации позитивных ценностей и целей, планирование будущего, поддержка в личностном и профессиональном самоопределении</a:t>
            </a:r>
            <a:r>
              <a:rPr lang="ru-RU" sz="1600" dirty="0" smtClean="0"/>
              <a:t>).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41406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Основными задачами врача являются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500" dirty="0" smtClean="0"/>
              <a:t>• </a:t>
            </a:r>
            <a:r>
              <a:rPr lang="ru-RU" sz="2500" dirty="0"/>
              <a:t>контроль состояния здоровья и развития учащихся, процесса их социально-психологической адаптации на основе комплексной медико-психологической диагностики нервно-психических наруше­ний, аномалий личностного развития, </a:t>
            </a:r>
            <a:r>
              <a:rPr lang="ru-RU" sz="2500" dirty="0" err="1"/>
              <a:t>девиантных</a:t>
            </a:r>
            <a:r>
              <a:rPr lang="ru-RU" sz="2500" dirty="0"/>
              <a:t> форм поведения;</a:t>
            </a:r>
          </a:p>
          <a:p>
            <a:pPr marL="0" indent="0">
              <a:buNone/>
            </a:pPr>
            <a:r>
              <a:rPr lang="ru-RU" sz="2500" dirty="0"/>
              <a:t>• проведение   </a:t>
            </a:r>
            <a:r>
              <a:rPr lang="ru-RU" sz="2500" dirty="0" err="1"/>
              <a:t>психокоррекционных</a:t>
            </a:r>
            <a:r>
              <a:rPr lang="ru-RU" sz="2500" dirty="0"/>
              <a:t>   мероприятий   на   основе дифференцированного подхода к учащимся, имеющим отклонения в психическом здоровье, развитии и нарушении социально-психо­логической адаптации</a:t>
            </a:r>
          </a:p>
          <a:p>
            <a:pPr marL="0" indent="0">
              <a:buNone/>
            </a:pPr>
            <a:r>
              <a:rPr lang="ru-RU" sz="2500" dirty="0"/>
              <a:t>• осуществление психогигиенических мероприятий общего ха­рактера по профилактике нервно-психических нарушений, повыше­нию уровня социально-психологической адаптации всего контин­гента учащихся, оптимизации условий воспитания и обучения;</a:t>
            </a:r>
          </a:p>
          <a:p>
            <a:pPr marL="0" indent="0">
              <a:buNone/>
            </a:pPr>
            <a:r>
              <a:rPr lang="ru-RU" sz="2500" dirty="0"/>
              <a:t>• оказание консультативной помощи учащимся, родителям и педагогам по вопросам развития, обучения и воспитания, состояния психического здоровья и причинах его нарушения, возможностях реабилитационной и коррекционной деятельности и др.;</a:t>
            </a:r>
          </a:p>
          <a:p>
            <a:pPr marL="0" indent="0">
              <a:buNone/>
            </a:pPr>
            <a:r>
              <a:rPr lang="ru-RU" sz="2500" dirty="0"/>
              <a:t>• просветительская деятельность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123174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анные </a:t>
            </a:r>
            <a:r>
              <a:rPr lang="ru-RU" dirty="0"/>
              <a:t>методы улучшают деятельность вегета­тивной нервной системы, повышают стрессоустойчивость и общий эмоциональный фон настроения.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ним относятся: релаксация, ау­тотренинг, медитация и концентрация, направленное воображение и визуализация, </a:t>
            </a:r>
            <a:r>
              <a:rPr lang="ru-RU" dirty="0" err="1"/>
              <a:t>аромотерапия</a:t>
            </a:r>
            <a:r>
              <a:rPr lang="ru-RU" dirty="0"/>
              <a:t>, музыкотерапия, суггестия, </a:t>
            </a:r>
            <a:r>
              <a:rPr lang="ru-RU" dirty="0" smtClean="0"/>
              <a:t>растяжка.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473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202488" cy="1600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Методы повышения стрессоустойчивости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85800"/>
            <a:ext cx="8784976" cy="46154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 </a:t>
            </a:r>
            <a:r>
              <a:rPr lang="ru-RU" b="1" dirty="0"/>
              <a:t>Концентрация</a:t>
            </a:r>
            <a:r>
              <a:rPr lang="ru-RU" dirty="0"/>
              <a:t> - это упражнения, повышающие способность сохранять внимание, позволяющие отвлечься от тревожных мыслей, снять напряжение .</a:t>
            </a:r>
          </a:p>
          <a:p>
            <a:r>
              <a:rPr lang="ru-RU" dirty="0"/>
              <a:t>2</a:t>
            </a:r>
            <a:r>
              <a:rPr lang="ru-RU" b="1" dirty="0"/>
              <a:t>.  Растяжки </a:t>
            </a:r>
            <a:r>
              <a:rPr lang="ru-RU" dirty="0"/>
              <a:t>- это упражнения, основанные на представлении о том, что когда человек испытывает стресс, то мышцы тела чрезмер­но напрягаются. Обычно это бывает определенная группа мышц, в зависимости от индивидуального типа реагирования. Полезно нау­чить ребенка или подростка определять свою реакцию на различные трудности, осознавая, где в теле он испытывает напряжение. На­пример, в спине, шее, голове и др.? Возможны различные вегетатив­ные реакции (покраснение, потливость, зябкость, ком в горле). В этом случае полезно выполнить дыхательные упражнения с растяги­ванием мышц. Глубокий вдох и медленный выдох. Упражнения на растяжку можно использовать для предупреждения утомления в процессе урока, любого занятия, во время выполнения домашнего </a:t>
            </a:r>
            <a:r>
              <a:rPr lang="ru-RU" dirty="0" smtClean="0"/>
              <a:t>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86176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Умение управлять своим эмоциональным состоянием в ситуа­ции острого стресса важно и для ребенка, и для взрослого. Для эф­фективного использования в экстренном случае необходимо внесе­ние антистрессовых способов поведения </a:t>
            </a:r>
            <a:r>
              <a:rPr lang="ru-RU" dirty="0" smtClean="0"/>
              <a:t>заранее</a:t>
            </a:r>
            <a:r>
              <a:rPr lang="ru-RU" dirty="0"/>
              <a:t>. На этом основаны программы </a:t>
            </a:r>
            <a:r>
              <a:rPr lang="ru-RU" dirty="0" err="1"/>
              <a:t>копинга</a:t>
            </a:r>
            <a:r>
              <a:rPr lang="ru-RU" dirty="0"/>
              <a:t>, т. е. сов­ладения со стрессом. Предлагаемые методы могут использоваться не только для диагностики индивидуальной стратегии </a:t>
            </a:r>
            <a:r>
              <a:rPr lang="ru-RU" dirty="0" err="1"/>
              <a:t>копинг</a:t>
            </a:r>
            <a:r>
              <a:rPr lang="ru-RU" dirty="0"/>
              <a:t>-поведения, но и при обучении навыкам управления стрессом.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030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Лечебно-профилактические мероприятия, проводимые в условиях личностно-ориентированного образовательного процесса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-25761" y="548680"/>
            <a:ext cx="4860032" cy="4343392"/>
          </a:xfrm>
        </p:spPr>
        <p:txBody>
          <a:bodyPr>
            <a:noAutofit/>
          </a:bodyPr>
          <a:lstStyle/>
          <a:p>
            <a:pPr lvl="2">
              <a:lnSpc>
                <a:spcPct val="90000"/>
              </a:lnSpc>
            </a:pPr>
            <a:r>
              <a:rPr lang="ru-RU" sz="1400" dirty="0"/>
              <a:t>Плановая вакцинация и ревакцинация.</a:t>
            </a:r>
          </a:p>
          <a:p>
            <a:pPr marL="640080" lvl="2" indent="0">
              <a:lnSpc>
                <a:spcPct val="90000"/>
              </a:lnSpc>
              <a:buNone/>
            </a:pPr>
            <a:r>
              <a:rPr lang="ru-RU" sz="1400" dirty="0"/>
              <a:t>- Ежегодная вакцинация профилактики </a:t>
            </a:r>
            <a:r>
              <a:rPr lang="ru-RU" sz="1400" dirty="0" smtClean="0"/>
              <a:t>гриппа</a:t>
            </a:r>
            <a:r>
              <a:rPr lang="ru-RU" sz="1400" dirty="0"/>
              <a:t>.</a:t>
            </a:r>
          </a:p>
          <a:p>
            <a:pPr lvl="2">
              <a:lnSpc>
                <a:spcPct val="90000"/>
              </a:lnSpc>
            </a:pPr>
            <a:r>
              <a:rPr lang="ru-RU" sz="1400" dirty="0" smtClean="0"/>
              <a:t>Утренняя </a:t>
            </a:r>
            <a:r>
              <a:rPr lang="ru-RU" sz="1400" dirty="0"/>
              <a:t>гимнастика. (дошкольный центр и начальная школа).</a:t>
            </a:r>
          </a:p>
          <a:p>
            <a:pPr lvl="2">
              <a:lnSpc>
                <a:spcPct val="90000"/>
              </a:lnSpc>
            </a:pPr>
            <a:r>
              <a:rPr lang="ru-RU" sz="1400" dirty="0" smtClean="0"/>
              <a:t>Аэрация </a:t>
            </a:r>
            <a:r>
              <a:rPr lang="ru-RU" sz="1400" dirty="0"/>
              <a:t>(активная прогулка на воздухе).</a:t>
            </a:r>
          </a:p>
          <a:p>
            <a:pPr lvl="2">
              <a:lnSpc>
                <a:spcPct val="90000"/>
              </a:lnSpc>
            </a:pPr>
            <a:r>
              <a:rPr lang="ru-RU" sz="1400" dirty="0" smtClean="0"/>
              <a:t> </a:t>
            </a:r>
            <a:r>
              <a:rPr lang="ru-RU" sz="1400" dirty="0"/>
              <a:t>Единый спортивный час (гр. здоровья). Плавание.</a:t>
            </a:r>
          </a:p>
          <a:p>
            <a:pPr lvl="2">
              <a:lnSpc>
                <a:spcPct val="90000"/>
              </a:lnSpc>
            </a:pPr>
            <a:r>
              <a:rPr lang="ru-RU" sz="1400" dirty="0"/>
              <a:t> </a:t>
            </a:r>
            <a:r>
              <a:rPr lang="ru-RU" sz="1400" dirty="0" err="1"/>
              <a:t>Фитопрофилактика</a:t>
            </a:r>
            <a:r>
              <a:rPr lang="ru-RU" sz="1400" dirty="0"/>
              <a:t> и фитотерапия.</a:t>
            </a:r>
          </a:p>
          <a:p>
            <a:pPr marL="640080" lvl="2" indent="0">
              <a:lnSpc>
                <a:spcPct val="90000"/>
              </a:lnSpc>
              <a:buNone/>
            </a:pPr>
            <a:r>
              <a:rPr lang="ru-RU" sz="1400" dirty="0"/>
              <a:t>- Профилактические курсы простудных и вирусных заболеваний </a:t>
            </a:r>
            <a:r>
              <a:rPr lang="ru-RU" sz="1400" dirty="0" smtClean="0"/>
              <a:t>с  </a:t>
            </a:r>
            <a:r>
              <a:rPr lang="ru-RU" sz="1400" dirty="0"/>
              <a:t>использованием гомеопатических препаратов. </a:t>
            </a:r>
          </a:p>
          <a:p>
            <a:pPr marL="640080" lvl="2" indent="0">
              <a:lnSpc>
                <a:spcPct val="90000"/>
              </a:lnSpc>
              <a:buNone/>
            </a:pPr>
            <a:r>
              <a:rPr lang="ru-RU" sz="1400" dirty="0"/>
              <a:t>- УФ-облучение.</a:t>
            </a:r>
          </a:p>
          <a:p>
            <a:pPr marL="640080" lvl="2" indent="0">
              <a:lnSpc>
                <a:spcPct val="90000"/>
              </a:lnSpc>
              <a:buNone/>
            </a:pPr>
            <a:r>
              <a:rPr lang="ru-RU" sz="1400" dirty="0" smtClean="0"/>
              <a:t>- </a:t>
            </a:r>
            <a:r>
              <a:rPr lang="ru-RU" sz="1400" dirty="0"/>
              <a:t>Ароматерапия.</a:t>
            </a:r>
          </a:p>
          <a:p>
            <a:pPr marL="640080" lvl="2" indent="0">
              <a:lnSpc>
                <a:spcPct val="90000"/>
              </a:lnSpc>
              <a:buNone/>
            </a:pPr>
            <a:r>
              <a:rPr lang="ru-RU" sz="1400" dirty="0"/>
              <a:t>- </a:t>
            </a:r>
            <a:r>
              <a:rPr lang="ru-RU" sz="1400" dirty="0" err="1" smtClean="0"/>
              <a:t>Витаминопрофилактика</a:t>
            </a:r>
            <a:r>
              <a:rPr lang="ru-RU" sz="1400" dirty="0"/>
              <a:t> </a:t>
            </a:r>
            <a:r>
              <a:rPr lang="ru-RU" sz="1400" dirty="0" smtClean="0"/>
              <a:t>(курсами </a:t>
            </a:r>
            <a:r>
              <a:rPr lang="ru-RU" sz="1400" dirty="0"/>
              <a:t>2 раза в год)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4572000" cy="4403575"/>
          </a:xfrm>
        </p:spPr>
        <p:txBody>
          <a:bodyPr>
            <a:normAutofit fontScale="92500"/>
          </a:bodyPr>
          <a:lstStyle/>
          <a:p>
            <a:pPr lvl="2">
              <a:lnSpc>
                <a:spcPct val="90000"/>
              </a:lnSpc>
            </a:pPr>
            <a:endParaRPr lang="ru-RU" sz="1600" dirty="0" smtClean="0"/>
          </a:p>
          <a:p>
            <a:pPr marL="640080" lvl="2" indent="0">
              <a:lnSpc>
                <a:spcPct val="90000"/>
              </a:lnSpc>
              <a:buNone/>
            </a:pPr>
            <a:r>
              <a:rPr lang="ru-RU" sz="1600" dirty="0" smtClean="0"/>
              <a:t>-  </a:t>
            </a:r>
            <a:r>
              <a:rPr lang="ru-RU" sz="1600" dirty="0" err="1" smtClean="0"/>
              <a:t>Иммуностабилизирующие</a:t>
            </a:r>
            <a:r>
              <a:rPr lang="ru-RU" sz="1600" dirty="0" smtClean="0"/>
              <a:t> </a:t>
            </a:r>
            <a:r>
              <a:rPr lang="ru-RU" sz="1600" dirty="0"/>
              <a:t>настои (травяной сбор, настой шиповника и т.д.)</a:t>
            </a:r>
          </a:p>
          <a:p>
            <a:pPr lvl="2">
              <a:lnSpc>
                <a:spcPct val="90000"/>
              </a:lnSpc>
            </a:pPr>
            <a:r>
              <a:rPr lang="ru-RU" sz="1600" dirty="0" smtClean="0"/>
              <a:t> </a:t>
            </a:r>
            <a:r>
              <a:rPr lang="ru-RU" sz="1600" dirty="0" err="1"/>
              <a:t>Физио</a:t>
            </a:r>
            <a:r>
              <a:rPr lang="ru-RU" sz="1600" dirty="0"/>
              <a:t>-терапевтические процедуры (тубус-кварц).</a:t>
            </a:r>
          </a:p>
          <a:p>
            <a:pPr lvl="2">
              <a:lnSpc>
                <a:spcPct val="90000"/>
              </a:lnSpc>
            </a:pPr>
            <a:r>
              <a:rPr lang="ru-RU" sz="1600" dirty="0" smtClean="0"/>
              <a:t> </a:t>
            </a:r>
            <a:r>
              <a:rPr lang="ru-RU" sz="1600" dirty="0"/>
              <a:t>Санация полости рта.</a:t>
            </a:r>
          </a:p>
          <a:p>
            <a:pPr lvl="2">
              <a:lnSpc>
                <a:spcPct val="90000"/>
              </a:lnSpc>
            </a:pPr>
            <a:r>
              <a:rPr lang="ru-RU" sz="1600" dirty="0" smtClean="0"/>
              <a:t>Паузы </a:t>
            </a:r>
            <a:r>
              <a:rPr lang="ru-RU" sz="1600" dirty="0"/>
              <a:t>психологической разгрузки.</a:t>
            </a:r>
          </a:p>
          <a:p>
            <a:pPr lvl="2">
              <a:lnSpc>
                <a:spcPct val="90000"/>
              </a:lnSpc>
            </a:pPr>
            <a:r>
              <a:rPr lang="ru-RU" sz="1600" dirty="0" err="1" smtClean="0"/>
              <a:t>Физкультразминка</a:t>
            </a:r>
            <a:r>
              <a:rPr lang="ru-RU" sz="1600" dirty="0" smtClean="0"/>
              <a:t> </a:t>
            </a:r>
            <a:r>
              <a:rPr lang="ru-RU" sz="1600" dirty="0"/>
              <a:t>на уроке.</a:t>
            </a:r>
          </a:p>
          <a:p>
            <a:pPr lvl="2">
              <a:lnSpc>
                <a:spcPct val="90000"/>
              </a:lnSpc>
            </a:pPr>
            <a:r>
              <a:rPr lang="ru-RU" sz="1600" dirty="0" smtClean="0"/>
              <a:t> </a:t>
            </a:r>
            <a:r>
              <a:rPr lang="ru-RU" sz="1600" dirty="0"/>
              <a:t>ЛФК (индивидуально и в группах).</a:t>
            </a:r>
          </a:p>
          <a:p>
            <a:pPr lvl="2">
              <a:lnSpc>
                <a:spcPct val="90000"/>
              </a:lnSpc>
            </a:pPr>
            <a:r>
              <a:rPr lang="ru-RU" sz="1600" dirty="0" smtClean="0"/>
              <a:t> </a:t>
            </a:r>
            <a:r>
              <a:rPr lang="ru-RU" sz="1600" dirty="0"/>
              <a:t>Лечебный массаж. (курсами 2 раза в год)</a:t>
            </a:r>
          </a:p>
          <a:p>
            <a:pPr lvl="2">
              <a:lnSpc>
                <a:spcPct val="90000"/>
              </a:lnSpc>
            </a:pPr>
            <a:r>
              <a:rPr lang="ru-RU" sz="1600" dirty="0" smtClean="0"/>
              <a:t>Диетическое </a:t>
            </a:r>
            <a:r>
              <a:rPr lang="ru-RU" sz="1600" dirty="0"/>
              <a:t>питание (диеты №№1,5,7,9) по медицинским показаниям.</a:t>
            </a:r>
          </a:p>
          <a:p>
            <a:pPr lvl="2">
              <a:lnSpc>
                <a:spcPct val="90000"/>
              </a:lnSpc>
            </a:pPr>
            <a:r>
              <a:rPr lang="ru-RU" sz="1600" dirty="0" smtClean="0"/>
              <a:t> </a:t>
            </a:r>
            <a:r>
              <a:rPr lang="ru-RU" sz="1600" dirty="0"/>
              <a:t>Обязательное выполнение требований к уроку </a:t>
            </a:r>
            <a:r>
              <a:rPr lang="ru-RU" sz="1600" dirty="0" err="1" smtClean="0"/>
              <a:t>здоровьесберегающей</a:t>
            </a:r>
            <a:r>
              <a:rPr lang="ru-RU" sz="1600" dirty="0"/>
              <a:t> </a:t>
            </a:r>
            <a:r>
              <a:rPr lang="ru-RU" sz="1600" dirty="0" smtClean="0"/>
              <a:t>технологии</a:t>
            </a:r>
            <a:r>
              <a:rPr lang="ru-RU" sz="1600" dirty="0"/>
              <a:t>.</a:t>
            </a:r>
          </a:p>
          <a:p>
            <a:pPr lvl="2">
              <a:lnSpc>
                <a:spcPct val="90000"/>
              </a:lnSpc>
            </a:pPr>
            <a:r>
              <a:rPr lang="ru-RU" sz="1600" dirty="0" err="1" smtClean="0"/>
              <a:t>Здоровьесохраняющее</a:t>
            </a:r>
            <a:r>
              <a:rPr lang="ru-RU" sz="1600" dirty="0" smtClean="0"/>
              <a:t> </a:t>
            </a:r>
            <a:r>
              <a:rPr lang="ru-RU" sz="1600" dirty="0"/>
              <a:t>расписание полного дня.</a:t>
            </a:r>
          </a:p>
          <a:p>
            <a:pPr lvl="2">
              <a:lnSpc>
                <a:spcPct val="90000"/>
              </a:lnSpc>
            </a:pPr>
            <a:r>
              <a:rPr lang="ru-RU" sz="1600" dirty="0" smtClean="0"/>
              <a:t> </a:t>
            </a:r>
            <a:r>
              <a:rPr lang="ru-RU" sz="1600" dirty="0"/>
              <a:t>Формирование мотивации к здоровому образу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6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7350" y="228600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младенческой смертности в Российской Федерации</a:t>
            </a:r>
            <a:b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1000 родившихся живыми (Госкомстат России)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68275" y="1774825"/>
          <a:ext cx="8647113" cy="481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Диаграмма" r:id="rId3" imgW="8991600" imgH="5010150" progId="MSGraph.Chart.8">
                  <p:embed followColorScheme="full"/>
                </p:oleObj>
              </mc:Choice>
              <mc:Fallback>
                <p:oleObj name="Диаграмма" r:id="rId3" imgW="8991600" imgH="50101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774825"/>
                        <a:ext cx="8647113" cy="481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 flipH="1">
            <a:off x="9074150" y="1341438"/>
            <a:ext cx="698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ru-RU" sz="1700" b="1"/>
              <a:t>    </a:t>
            </a:r>
          </a:p>
          <a:p>
            <a:pPr eaLnBrk="0" hangingPunct="0"/>
            <a:endParaRPr lang="ru-RU" sz="1700" b="1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7586663" y="6138863"/>
          <a:ext cx="646112" cy="10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Диаграмма" r:id="rId5" imgW="2352675" imgH="914400" progId="MSGraph.Chart.8">
                  <p:embed followColorScheme="full"/>
                </p:oleObj>
              </mc:Choice>
              <mc:Fallback>
                <p:oleObj name="Диаграмма" r:id="rId5" imgW="2352675" imgH="914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663" y="6138863"/>
                        <a:ext cx="646112" cy="10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62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smtClean="0"/>
              <a:t>Диспансеризация детей в возрасте от 0 до 4 лет</a:t>
            </a:r>
            <a:br>
              <a:rPr lang="ru-RU" sz="2400" smtClean="0"/>
            </a:br>
            <a:r>
              <a:rPr lang="ru-RU" sz="2400" smtClean="0"/>
              <a:t>* - </a:t>
            </a:r>
            <a:r>
              <a:rPr lang="ru-RU" sz="1800" smtClean="0"/>
              <a:t>дополнительно</a:t>
            </a:r>
            <a:r>
              <a:rPr lang="ru-RU" sz="2400" smtClean="0"/>
              <a:t> </a:t>
            </a:r>
            <a:r>
              <a:rPr lang="ru-RU" sz="1800" smtClean="0"/>
              <a:t>обследование</a:t>
            </a:r>
            <a:r>
              <a:rPr lang="ru-RU" sz="2400" smtClean="0"/>
              <a:t> </a:t>
            </a:r>
            <a:r>
              <a:rPr lang="ru-RU" sz="1800" smtClean="0"/>
              <a:t>специалистами по показаниям – 2-3 специалиста на 1 ребенка</a:t>
            </a:r>
            <a:br>
              <a:rPr lang="ru-RU" sz="1800" smtClean="0"/>
            </a:br>
            <a:r>
              <a:rPr lang="ru-RU" sz="1800" smtClean="0"/>
              <a:t>** - стоимость диагностического обследования из расчета 200 руб. </a:t>
            </a:r>
            <a:br>
              <a:rPr lang="ru-RU" sz="1800" smtClean="0"/>
            </a:br>
            <a:r>
              <a:rPr lang="ru-RU" sz="1800" smtClean="0"/>
              <a:t>на 1 ребенка</a:t>
            </a:r>
          </a:p>
        </p:txBody>
      </p:sp>
      <p:graphicFrame>
        <p:nvGraphicFramePr>
          <p:cNvPr id="15480" name="Group 120"/>
          <p:cNvGraphicFramePr>
            <a:graphicFrameLocks noGrp="1"/>
          </p:cNvGraphicFramePr>
          <p:nvPr>
            <p:ph idx="1"/>
          </p:nvPr>
        </p:nvGraphicFramePr>
        <p:xfrm>
          <a:off x="152400" y="2590800"/>
          <a:ext cx="8839200" cy="3810001"/>
        </p:xfrm>
        <a:graphic>
          <a:graphicData uri="http://schemas.openxmlformats.org/drawingml/2006/table">
            <a:tbl>
              <a:tblPr/>
              <a:tblGrid>
                <a:gridCol w="692150"/>
                <a:gridCol w="692150"/>
                <a:gridCol w="709613"/>
                <a:gridCol w="774700"/>
                <a:gridCol w="776287"/>
                <a:gridCol w="619125"/>
                <a:gridCol w="698500"/>
                <a:gridCol w="542925"/>
                <a:gridCol w="774700"/>
                <a:gridCol w="698500"/>
                <a:gridCol w="631825"/>
                <a:gridCol w="692150"/>
                <a:gridCol w="536575"/>
              </a:tblGrid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педи-арт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невро-лог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офталь-молог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хирург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психолог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психиатр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гинеколог, урологандро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стоматолог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орто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эндокрино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4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000" smtClean="0"/>
              <a:t>Диспансеризация детей в возрасте 5 -18 лет</a:t>
            </a:r>
            <a:br>
              <a:rPr lang="ru-RU" sz="2000" smtClean="0"/>
            </a:br>
            <a:r>
              <a:rPr lang="ru-RU" sz="1800" smtClean="0"/>
              <a:t>* - </a:t>
            </a:r>
            <a:r>
              <a:rPr lang="ru-RU" sz="1400" smtClean="0"/>
              <a:t>дополнительно обследование специалистами по показаниям – 2-3 специалиста на 1 ребенка</a:t>
            </a:r>
            <a:br>
              <a:rPr lang="ru-RU" sz="1400" smtClean="0"/>
            </a:br>
            <a:r>
              <a:rPr lang="ru-RU" sz="1400" smtClean="0"/>
              <a:t>** - стоимость диагностического обследования из расчета 200 руб. на 1 ребенка</a:t>
            </a:r>
          </a:p>
        </p:txBody>
      </p:sp>
      <p:graphicFrame>
        <p:nvGraphicFramePr>
          <p:cNvPr id="17375" name="Group 991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763000" cy="5035548"/>
        </p:xfrm>
        <a:graphic>
          <a:graphicData uri="http://schemas.openxmlformats.org/drawingml/2006/table">
            <a:tbl>
              <a:tblPr/>
              <a:tblGrid>
                <a:gridCol w="673100"/>
                <a:gridCol w="622300"/>
                <a:gridCol w="685800"/>
                <a:gridCol w="762000"/>
                <a:gridCol w="685800"/>
                <a:gridCol w="614363"/>
                <a:gridCol w="676275"/>
                <a:gridCol w="461962"/>
                <a:gridCol w="914400"/>
                <a:gridCol w="644525"/>
                <a:gridCol w="673100"/>
                <a:gridCol w="676275"/>
                <a:gridCol w="673100"/>
              </a:tblGrid>
              <a:tr h="865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Воз-раст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атр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Невро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лог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Офтальмолог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хирург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Пси-холог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Психи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атр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лор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Гинеко-лог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Уролог андролог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Сто-ма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толог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Орто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Эндокрино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лог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 лет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 лет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 лет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 лет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 лет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 лет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1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000" smtClean="0"/>
              <a:t>             Диспансеризация детей в возрасте 5 -18 лет*</a:t>
            </a:r>
            <a:br>
              <a:rPr lang="ru-RU" sz="2000" smtClean="0"/>
            </a:br>
            <a:r>
              <a:rPr lang="ru-RU" sz="2000" smtClean="0"/>
              <a:t>(Продолжение)</a:t>
            </a:r>
            <a:r>
              <a:rPr lang="ru-RU" sz="1800" smtClean="0"/>
              <a:t>* - </a:t>
            </a:r>
            <a:r>
              <a:rPr lang="ru-RU" sz="1400" smtClean="0"/>
              <a:t>дополнительно обследование специалистами по показаниям – 2-3 специалиста на 1 ребенка</a:t>
            </a:r>
            <a:br>
              <a:rPr lang="ru-RU" sz="1400" smtClean="0"/>
            </a:br>
            <a:r>
              <a:rPr lang="ru-RU" sz="1400" smtClean="0"/>
              <a:t>** - стоимость диагностического обследования из расчета 200 руб. на 1 ребенка</a:t>
            </a:r>
          </a:p>
        </p:txBody>
      </p:sp>
      <p:graphicFrame>
        <p:nvGraphicFramePr>
          <p:cNvPr id="26864" name="Group 240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763000" cy="5699598"/>
        </p:xfrm>
        <a:graphic>
          <a:graphicData uri="http://schemas.openxmlformats.org/drawingml/2006/table">
            <a:tbl>
              <a:tblPr/>
              <a:tblGrid>
                <a:gridCol w="673100"/>
                <a:gridCol w="622300"/>
                <a:gridCol w="685800"/>
                <a:gridCol w="762000"/>
                <a:gridCol w="685800"/>
                <a:gridCol w="609600"/>
                <a:gridCol w="182563"/>
                <a:gridCol w="498475"/>
                <a:gridCol w="461962"/>
                <a:gridCol w="914400"/>
                <a:gridCol w="644525"/>
                <a:gridCol w="673100"/>
                <a:gridCol w="676275"/>
                <a:gridCol w="673100"/>
              </a:tblGrid>
              <a:tr h="676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Воз-раст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атр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Невро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лог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Офтальмолог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хирург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психолог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Психи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атр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лор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Гинеколог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Уролог андролог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Стома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толог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Орто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Эндокрино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лог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пед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11 лет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 лет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 лет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 лет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 лет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16 лет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 лет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18 лет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26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8275"/>
            <a:ext cx="8162925" cy="822325"/>
          </a:xfrm>
        </p:spPr>
        <p:txBody>
          <a:bodyPr anchor="b">
            <a:spAutoFit/>
          </a:bodyPr>
          <a:lstStyle/>
          <a:p>
            <a:pPr eaLnBrk="1" hangingPunct="1">
              <a:defRPr/>
            </a:pPr>
            <a:r>
              <a:rPr lang="ru-RU" sz="2400" b="1" smtClean="0"/>
              <a:t>Диспансеризация детей, находящихся в трудной жизненной ситуации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18550" cy="57150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/>
              <a:t>Предусматривается провести диспансеризацию 200 тыс. детей-сирот и детей, оставшихся без попечения родителей, находящихся в стационарных учреждениях (в домах ребенка, детских домах, школах-интернатах системы здравоохранения, образования)</a:t>
            </a:r>
          </a:p>
          <a:p>
            <a:pPr eaLnBrk="1" hangingPunct="1">
              <a:defRPr/>
            </a:pPr>
            <a:endParaRPr lang="ru-RU" sz="1800" b="1" smtClean="0"/>
          </a:p>
          <a:p>
            <a:pPr eaLnBrk="1" hangingPunct="1">
              <a:defRPr/>
            </a:pPr>
            <a:r>
              <a:rPr lang="ru-RU" sz="1800" b="1" smtClean="0"/>
              <a:t>Одновременно будет проведена оценка качества оказания медицинской помощи детям в стационарных учреждениях. </a:t>
            </a:r>
          </a:p>
          <a:p>
            <a:pPr eaLnBrk="1" hangingPunct="1">
              <a:defRPr/>
            </a:pPr>
            <a:endParaRPr lang="ru-RU" sz="1800" b="1" smtClean="0"/>
          </a:p>
          <a:p>
            <a:pPr eaLnBrk="1" hangingPunct="1">
              <a:defRPr/>
            </a:pPr>
            <a:r>
              <a:rPr lang="ru-RU" sz="1800" b="1" smtClean="0"/>
              <a:t>По итогам диспансеризации будет разработан комплекс мер для поведения оздоровительных и реабилитационных мероприятий, позволяющих в последующем обеспечить их социальную адаптацию и передачу на воспитание в семью.</a:t>
            </a:r>
          </a:p>
          <a:p>
            <a:pPr eaLnBrk="1" hangingPunct="1">
              <a:defRPr/>
            </a:pPr>
            <a:endParaRPr lang="ru-RU" sz="1800" b="1" smtClean="0"/>
          </a:p>
          <a:p>
            <a:pPr eaLnBrk="1" hangingPunct="1">
              <a:defRPr/>
            </a:pPr>
            <a:r>
              <a:rPr lang="ru-RU" sz="1800" b="1" smtClean="0"/>
              <a:t>Дети, нуждающиеся в высокотехнологичной медицинской помощи, будут внесены в лист ожидания для формирования государственного заказа на 2007-2008 годы.</a:t>
            </a:r>
          </a:p>
          <a:p>
            <a:pPr eaLnBrk="1" hangingPunct="1">
              <a:defRPr/>
            </a:pPr>
            <a:endParaRPr lang="ru-RU" sz="1800" b="1" smtClean="0"/>
          </a:p>
          <a:p>
            <a:pPr eaLnBrk="1" hangingPunct="1">
              <a:defRPr/>
            </a:pPr>
            <a:r>
              <a:rPr lang="ru-RU" sz="1800" b="1" smtClean="0"/>
              <a:t>На эти цели предусмотрены средства в сумме 290,6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42920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190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1FD71F"/>
              </a:solidFill>
            </a:endParaRP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50825" y="547688"/>
            <a:ext cx="86423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ПОБУДИТЕЛЬНЫЕ  МОТИВЫ</a:t>
            </a:r>
            <a:br>
              <a:rPr lang="ru-RU" sz="2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МОДЕРНИЗАЦИИ  ШКОЛЬНОГО  ОБРАЗОВАНИЯ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468313" y="2203450"/>
            <a:ext cx="8280400" cy="9080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chemeClr val="bg1"/>
                </a:solidFill>
              </a:rPr>
              <a:t>УХУДШЕНИЕ СОСТОЯНИЯ ЗДОРОВЬЯ</a:t>
            </a:r>
            <a:br>
              <a:rPr lang="ru-RU" sz="2200" b="1">
                <a:solidFill>
                  <a:schemeClr val="bg1"/>
                </a:solidFill>
              </a:rPr>
            </a:br>
            <a:r>
              <a:rPr lang="ru-RU" sz="2200" b="1">
                <a:solidFill>
                  <a:schemeClr val="bg1"/>
                </a:solidFill>
              </a:rPr>
              <a:t>СОВРЕМЕННЫХ ДЕТЕЙ И ПОДРОСТКОВ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395288" y="4003675"/>
            <a:ext cx="2519362" cy="133508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/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Ухудшение физического развития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6227763" y="4003675"/>
            <a:ext cx="2519362" cy="13366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/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Увеличение заболеваемости 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по всем классам болезней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167063" y="4003675"/>
            <a:ext cx="2808287" cy="18732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/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Снижение уровня физической подготовленности на фоне гипокинезии, гиподинамии школьников</a:t>
            </a:r>
          </a:p>
        </p:txBody>
      </p:sp>
      <p:sp>
        <p:nvSpPr>
          <p:cNvPr id="148488" name="Line 8"/>
          <p:cNvSpPr>
            <a:spLocks noChangeShapeType="1"/>
          </p:cNvSpPr>
          <p:nvPr/>
        </p:nvSpPr>
        <p:spPr bwMode="auto">
          <a:xfrm>
            <a:off x="1692275" y="3067050"/>
            <a:ext cx="0" cy="9366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489" name="Line 9"/>
          <p:cNvSpPr>
            <a:spLocks noChangeShapeType="1"/>
          </p:cNvSpPr>
          <p:nvPr/>
        </p:nvSpPr>
        <p:spPr bwMode="auto">
          <a:xfrm>
            <a:off x="7451725" y="3067050"/>
            <a:ext cx="0" cy="9366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>
            <a:off x="4572000" y="3067050"/>
            <a:ext cx="0" cy="9366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466</TotalTime>
  <Words>3439</Words>
  <Application>Microsoft Office PowerPoint</Application>
  <PresentationFormat>Экран (4:3)</PresentationFormat>
  <Paragraphs>510</Paragraphs>
  <Slides>39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NewsPrint</vt:lpstr>
      <vt:lpstr>Диаграмма</vt:lpstr>
      <vt:lpstr>«Школа здоровья» как модель  современного образовательного учреждения</vt:lpstr>
      <vt:lpstr>Презентация PowerPoint</vt:lpstr>
      <vt:lpstr>Состояние здоровья детей</vt:lpstr>
      <vt:lpstr>Презентация PowerPoint</vt:lpstr>
      <vt:lpstr>Диспансеризация детей в возрасте от 0 до 4 лет * - дополнительно обследование специалистами по показаниям – 2-3 специалиста на 1 ребенка ** - стоимость диагностического обследования из расчета 200 руб.  на 1 ребенка</vt:lpstr>
      <vt:lpstr>Диспансеризация детей в возрасте 5 -18 лет * - дополнительно обследование специалистами по показаниям – 2-3 специалиста на 1 ребенка ** - стоимость диагностического обследования из расчета 200 руб. на 1 ребенка</vt:lpstr>
      <vt:lpstr>             Диспансеризация детей в возрасте 5 -18 лет* (Продолжение)* - дополнительно обследование специалистами по показаниям – 2-3 специалиста на 1 ребенка ** - стоимость диагностического обследования из расчета 200 руб. на 1 ребенка</vt:lpstr>
      <vt:lpstr>Диспансеризация детей, находящихся в трудной жизненной ситуации</vt:lpstr>
      <vt:lpstr>Презентация PowerPoint</vt:lpstr>
      <vt:lpstr>Школа,  содействующая здоровью</vt:lpstr>
      <vt:lpstr>Презентация PowerPoint</vt:lpstr>
      <vt:lpstr>Презентация PowerPoint</vt:lpstr>
      <vt:lpstr>12 критериев «Школы здоровья» (ВОЗ, КЕС и ЕС, http://www.niigd.ru )</vt:lpstr>
      <vt:lpstr>Презентация PowerPoint</vt:lpstr>
      <vt:lpstr>Презентация PowerPoint</vt:lpstr>
      <vt:lpstr>Структура функциональных расстройств у детей и подростков РБ</vt:lpstr>
      <vt:lpstr>Психолого-педагогический подход к созданию «Школ здоровья»</vt:lpstr>
      <vt:lpstr>медико-педагогический подход</vt:lpstr>
      <vt:lpstr>СЛАГАЕМЫЕ СИСТЕМЫ ОЗДОРОВЛЕНИЯ </vt:lpstr>
      <vt:lpstr>Презентация PowerPoint</vt:lpstr>
      <vt:lpstr>Особенности функционирования ведущих систем организма ребенка и его энергетических возможностей</vt:lpstr>
      <vt:lpstr>Вклад школьного врача </vt:lpstr>
      <vt:lpstr>Уровень функционального состояния организма детей и подростков</vt:lpstr>
      <vt:lpstr>Характеристика нервно-психического развития</vt:lpstr>
      <vt:lpstr>Презентация PowerPoint</vt:lpstr>
      <vt:lpstr>Вклад учителей и администрации школы </vt:lpstr>
      <vt:lpstr>Вклад валеологов и психологов </vt:lpstr>
      <vt:lpstr>Презентация PowerPoint</vt:lpstr>
      <vt:lpstr>Профилактика наркомании в РФ</vt:lpstr>
      <vt:lpstr>  </vt:lpstr>
      <vt:lpstr>Анализ существующих программ профилактики наркоманий</vt:lpstr>
      <vt:lpstr>Перспективен подход к профилактике наркомании с позиции укрепления здоровья</vt:lpstr>
      <vt:lpstr>      Направления и принципы построения  профилактических программ</vt:lpstr>
      <vt:lpstr>           Психогигиенические принципы работы врача</vt:lpstr>
      <vt:lpstr>Основными задачами врача являются:</vt:lpstr>
      <vt:lpstr>Презентация PowerPoint</vt:lpstr>
      <vt:lpstr>Методы повышения стрессоустойчивости</vt:lpstr>
      <vt:lpstr>Презентация PowerPoint</vt:lpstr>
      <vt:lpstr>Лечебно-профилактические мероприятия, проводимые в условиях личностно-ориентированного образовательного процесса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kafedra-9</cp:lastModifiedBy>
  <cp:revision>25</cp:revision>
  <dcterms:modified xsi:type="dcterms:W3CDTF">2016-06-28T05:55:36Z</dcterms:modified>
</cp:coreProperties>
</file>