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70"/>
  </p:notesMasterIdLst>
  <p:sldIdLst>
    <p:sldId id="257" r:id="rId2"/>
    <p:sldId id="256" r:id="rId3"/>
    <p:sldId id="260" r:id="rId4"/>
    <p:sldId id="259" r:id="rId5"/>
    <p:sldId id="262" r:id="rId6"/>
    <p:sldId id="261" r:id="rId7"/>
    <p:sldId id="263" r:id="rId8"/>
    <p:sldId id="264" r:id="rId9"/>
    <p:sldId id="265" r:id="rId10"/>
    <p:sldId id="266" r:id="rId11"/>
    <p:sldId id="270" r:id="rId12"/>
    <p:sldId id="271" r:id="rId13"/>
    <p:sldId id="327" r:id="rId14"/>
    <p:sldId id="272" r:id="rId15"/>
    <p:sldId id="273" r:id="rId16"/>
    <p:sldId id="274" r:id="rId17"/>
    <p:sldId id="275" r:id="rId18"/>
    <p:sldId id="276" r:id="rId19"/>
    <p:sldId id="277" r:id="rId20"/>
    <p:sldId id="278" r:id="rId21"/>
    <p:sldId id="283" r:id="rId22"/>
    <p:sldId id="285" r:id="rId23"/>
    <p:sldId id="287" r:id="rId24"/>
    <p:sldId id="290" r:id="rId25"/>
    <p:sldId id="292" r:id="rId26"/>
    <p:sldId id="294" r:id="rId27"/>
    <p:sldId id="293" r:id="rId28"/>
    <p:sldId id="339" r:id="rId29"/>
    <p:sldId id="340" r:id="rId30"/>
    <p:sldId id="299" r:id="rId31"/>
    <p:sldId id="298" r:id="rId32"/>
    <p:sldId id="301" r:id="rId33"/>
    <p:sldId id="302" r:id="rId34"/>
    <p:sldId id="303" r:id="rId35"/>
    <p:sldId id="304" r:id="rId36"/>
    <p:sldId id="305" r:id="rId37"/>
    <p:sldId id="309" r:id="rId38"/>
    <p:sldId id="310" r:id="rId39"/>
    <p:sldId id="312" r:id="rId40"/>
    <p:sldId id="314" r:id="rId41"/>
    <p:sldId id="315" r:id="rId42"/>
    <p:sldId id="316" r:id="rId43"/>
    <p:sldId id="341" r:id="rId44"/>
    <p:sldId id="317" r:id="rId45"/>
    <p:sldId id="318" r:id="rId46"/>
    <p:sldId id="320" r:id="rId47"/>
    <p:sldId id="322" r:id="rId48"/>
    <p:sldId id="324" r:id="rId49"/>
    <p:sldId id="325" r:id="rId50"/>
    <p:sldId id="328" r:id="rId51"/>
    <p:sldId id="329" r:id="rId52"/>
    <p:sldId id="330" r:id="rId53"/>
    <p:sldId id="331" r:id="rId54"/>
    <p:sldId id="332" r:id="rId55"/>
    <p:sldId id="333" r:id="rId56"/>
    <p:sldId id="336" r:id="rId57"/>
    <p:sldId id="337" r:id="rId58"/>
    <p:sldId id="267" r:id="rId59"/>
    <p:sldId id="268" r:id="rId60"/>
    <p:sldId id="269" r:id="rId61"/>
    <p:sldId id="342" r:id="rId62"/>
    <p:sldId id="343" r:id="rId63"/>
    <p:sldId id="344" r:id="rId64"/>
    <p:sldId id="345" r:id="rId65"/>
    <p:sldId id="346" r:id="rId66"/>
    <p:sldId id="347" r:id="rId67"/>
    <p:sldId id="348" r:id="rId68"/>
    <p:sldId id="326" r:id="rId6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F1963-F683-466D-BBE2-0D3DC6C063F7}" type="datetimeFigureOut">
              <a:rPr lang="ru-RU" smtClean="0"/>
              <a:t>19.10.2016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083CE1-1DD7-45AF-B75F-D046975871FB}" type="slidenum">
              <a:rPr lang="ru-RU" smtClean="0"/>
              <a:t>‹#›</a:t>
            </a:fld>
            <a:endParaRPr lang="ru-RU"/>
          </a:p>
        </p:txBody>
      </p:sp>
    </p:spTree>
    <p:extLst>
      <p:ext uri="{BB962C8B-B14F-4D97-AF65-F5344CB8AC3E}">
        <p14:creationId xmlns:p14="http://schemas.microsoft.com/office/powerpoint/2010/main" val="282663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smtClean="0"/>
              <a:t>1. </a:t>
            </a:r>
            <a:r>
              <a:rPr lang="ru-RU" altLang="ru-RU" smtClean="0"/>
              <a:t>Hershey A.D., Powers S.W., Winner P., Kabbouche M.A. Pediatric Headaches in Clinical Practice. Wiley-Blackwell, London, 2009, 223 p.</a:t>
            </a:r>
            <a:endParaRPr lang="en-US" altLang="ru-RU" smtClean="0"/>
          </a:p>
          <a:p>
            <a:r>
              <a:rPr lang="en-US" altLang="ru-RU" smtClean="0"/>
              <a:t>2. </a:t>
            </a:r>
            <a:r>
              <a:rPr lang="ru-RU" altLang="ru-RU" smtClean="0"/>
              <a:t>Abu-Arafeh I, Razak S, Sivaraman B, Graham C. Prevalence of headache and migraine in children and adolescents: a systematic review of population-based studies. Dev Med Child Neurol 2010; 52(12): 1088–1097.</a:t>
            </a:r>
            <a:br>
              <a:rPr lang="ru-RU" altLang="ru-RU" smtClean="0"/>
            </a:br>
            <a:endParaRPr lang="ru-RU" altLang="ru-RU"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00F14D-E15B-4763-8070-48CEAB02E5D1}" type="slidenum">
              <a:rPr lang="ru-RU" altLang="ru-RU" smtClean="0"/>
              <a:pPr eaLnBrk="1" hangingPunct="1"/>
              <a:t>13</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D4D6AC-B773-474F-8B8A-F01B5668AB6B}" type="slidenum">
              <a:rPr lang="ru-RU">
                <a:cs typeface="Arial" charset="0"/>
              </a:rPr>
              <a:pPr fontAlgn="base">
                <a:spcBef>
                  <a:spcPct val="0"/>
                </a:spcBef>
                <a:spcAft>
                  <a:spcPct val="0"/>
                </a:spcAft>
              </a:pPr>
              <a:t>25</a:t>
            </a:fld>
            <a:endParaRPr lang="ru-RU">
              <a:cs typeface="Arial" charset="0"/>
            </a:endParaRPr>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7C4DBC-A4ED-47B5-834F-7B9839214069}" type="slidenum">
              <a:rPr lang="ru-RU">
                <a:cs typeface="Arial" charset="0"/>
              </a:rPr>
              <a:pPr fontAlgn="base">
                <a:spcBef>
                  <a:spcPct val="0"/>
                </a:spcBef>
                <a:spcAft>
                  <a:spcPct val="0"/>
                </a:spcAft>
              </a:pPr>
              <a:t>26</a:t>
            </a:fld>
            <a:endParaRPr lang="ru-RU">
              <a:cs typeface="Arial" charset="0"/>
            </a:endParaRP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63CFF0-6083-4DB4-A1A0-17FC4EA4B372}" type="slidenum">
              <a:rPr lang="ru-RU">
                <a:cs typeface="Arial" charset="0"/>
              </a:rPr>
              <a:pPr fontAlgn="base">
                <a:spcBef>
                  <a:spcPct val="0"/>
                </a:spcBef>
                <a:spcAft>
                  <a:spcPct val="0"/>
                </a:spcAft>
              </a:pPr>
              <a:t>27</a:t>
            </a:fld>
            <a:endParaRPr lang="ru-RU">
              <a:cs typeface="Arial"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C1B37F-C8B9-427C-B0C9-94BF2A3ABB85}" type="slidenum">
              <a:rPr lang="ru-RU" altLang="ru-RU" smtClean="0"/>
              <a:pPr eaLnBrk="1" hangingPunct="1"/>
              <a:t>28</a:t>
            </a:fld>
            <a:endParaRPr lang="ru-RU" altLang="ru-RU" smtClean="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smtClean="0"/>
              <a:t>В пищевых продуктах, пиридоксин и его производные </a:t>
            </a:r>
            <a:r>
              <a:rPr lang="ru-RU" altLang="ru-RU" dirty="0" err="1" smtClean="0"/>
              <a:t>пиридоксаль</a:t>
            </a:r>
            <a:r>
              <a:rPr lang="ru-RU" altLang="ru-RU" dirty="0" smtClean="0"/>
              <a:t> и </a:t>
            </a:r>
            <a:r>
              <a:rPr lang="ru-RU" altLang="ru-RU" dirty="0" err="1" smtClean="0"/>
              <a:t>пиридоксамин</a:t>
            </a:r>
            <a:r>
              <a:rPr lang="ru-RU" altLang="ru-RU" dirty="0" smtClean="0"/>
              <a:t> обычно находятся в связанном состоянии. В процессе пищеварения в тонкой кишке, они освобождаются и легко всасываются. Предварительно, производные пиридоксина </a:t>
            </a:r>
            <a:r>
              <a:rPr lang="ru-RU" altLang="ru-RU" dirty="0" err="1" smtClean="0"/>
              <a:t>дефосфорилируются</a:t>
            </a:r>
            <a:r>
              <a:rPr lang="ru-RU" altLang="ru-RU" dirty="0" smtClean="0"/>
              <a:t>, а затем вновь </a:t>
            </a:r>
            <a:r>
              <a:rPr lang="ru-RU" altLang="ru-RU" dirty="0" err="1" smtClean="0"/>
              <a:t>фосфорилируются</a:t>
            </a:r>
            <a:r>
              <a:rPr lang="ru-RU" altLang="ru-RU" dirty="0" smtClean="0"/>
              <a:t> в печени и почках. В крови осуществляется </a:t>
            </a:r>
            <a:r>
              <a:rPr lang="ru-RU" altLang="ru-RU" dirty="0" err="1" smtClean="0"/>
              <a:t>неферментативное</a:t>
            </a:r>
            <a:r>
              <a:rPr lang="ru-RU" altLang="ru-RU" dirty="0" smtClean="0"/>
              <a:t> превращение пиридоксина в </a:t>
            </a:r>
            <a:r>
              <a:rPr lang="ru-RU" altLang="ru-RU" dirty="0" err="1" smtClean="0"/>
              <a:t>пиридоксамин</a:t>
            </a:r>
            <a:r>
              <a:rPr lang="ru-RU" altLang="ru-RU" dirty="0" smtClean="0"/>
              <a:t> и, также в конечный продукт обмена – 4-пиридоксиловую кислоту. В тканях, пиридоксин </a:t>
            </a:r>
            <a:r>
              <a:rPr lang="ru-RU" altLang="ru-RU" dirty="0" err="1" smtClean="0"/>
              <a:t>фосфорилируется</a:t>
            </a:r>
            <a:r>
              <a:rPr lang="ru-RU" altLang="ru-RU" dirty="0" smtClean="0"/>
              <a:t> до </a:t>
            </a:r>
            <a:r>
              <a:rPr lang="ru-RU" altLang="ru-RU" dirty="0" err="1" smtClean="0"/>
              <a:t>пиридоксинфосфата</a:t>
            </a:r>
            <a:r>
              <a:rPr lang="ru-RU" altLang="ru-RU" dirty="0" smtClean="0"/>
              <a:t>, </a:t>
            </a:r>
            <a:r>
              <a:rPr lang="ru-RU" altLang="ru-RU" dirty="0" err="1" smtClean="0"/>
              <a:t>пиридоксальфосфата</a:t>
            </a:r>
            <a:r>
              <a:rPr lang="ru-RU" altLang="ru-RU" dirty="0" smtClean="0"/>
              <a:t> и </a:t>
            </a:r>
            <a:r>
              <a:rPr lang="ru-RU" altLang="ru-RU" dirty="0" err="1" smtClean="0"/>
              <a:t>пиридоксаминфосфата</a:t>
            </a:r>
            <a:r>
              <a:rPr lang="ru-RU" altLang="ru-RU" dirty="0" smtClean="0"/>
              <a:t>. Продуктами превращения </a:t>
            </a:r>
            <a:r>
              <a:rPr lang="ru-RU" altLang="ru-RU" dirty="0" err="1" smtClean="0"/>
              <a:t>пиридоксаля</a:t>
            </a:r>
            <a:r>
              <a:rPr lang="ru-RU" altLang="ru-RU" dirty="0" smtClean="0"/>
              <a:t> являются 4-пиридоксиловая и 5-фосфопиридоксиловая кислоты. Оба эти продукта выделяются с мочой. Пиридоксин способствует синтезу серосодержащей аминокислоты таурина из метионина и цистеина (</a:t>
            </a:r>
            <a:r>
              <a:rPr lang="en-US" altLang="ru-RU" dirty="0" smtClean="0"/>
              <a:t>Lourenco</a:t>
            </a:r>
            <a:r>
              <a:rPr lang="ru-RU" altLang="ru-RU" dirty="0" smtClean="0"/>
              <a:t>, 2002). Синергизм пиридоксина с </a:t>
            </a:r>
            <a:r>
              <a:rPr lang="ru-RU" altLang="ru-RU" dirty="0" err="1" smtClean="0"/>
              <a:t>фолатами</a:t>
            </a:r>
            <a:r>
              <a:rPr lang="ru-RU" altLang="ru-RU" dirty="0" smtClean="0"/>
              <a:t> и </a:t>
            </a:r>
            <a:r>
              <a:rPr lang="ru-RU" altLang="ru-RU" dirty="0" err="1" smtClean="0"/>
              <a:t>цианкобаламином</a:t>
            </a:r>
            <a:r>
              <a:rPr lang="ru-RU" altLang="ru-RU" dirty="0" smtClean="0"/>
              <a:t> способствует профилактике и лечению </a:t>
            </a:r>
            <a:r>
              <a:rPr lang="ru-RU" altLang="ru-RU" dirty="0" err="1" smtClean="0"/>
              <a:t>гипергомоцистеинемии</a:t>
            </a:r>
            <a:r>
              <a:rPr lang="ru-RU" altLang="ru-RU" dirty="0" smtClean="0"/>
              <a:t>. Дефицит пиридоксина снижает активность </a:t>
            </a:r>
            <a:r>
              <a:rPr lang="ru-RU" altLang="ru-RU" dirty="0" err="1" smtClean="0"/>
              <a:t>цистатионин</a:t>
            </a:r>
            <a:r>
              <a:rPr lang="ru-RU" altLang="ru-RU" dirty="0" smtClean="0"/>
              <a:t> бета-</a:t>
            </a:r>
            <a:r>
              <a:rPr lang="ru-RU" altLang="ru-RU" dirty="0" err="1" smtClean="0"/>
              <a:t>синтазы</a:t>
            </a:r>
            <a:r>
              <a:rPr lang="ru-RU" altLang="ru-RU" dirty="0" smtClean="0"/>
              <a:t>, что приводит к </a:t>
            </a:r>
            <a:r>
              <a:rPr lang="ru-RU" altLang="ru-RU" dirty="0" err="1" smtClean="0"/>
              <a:t>гипергомоцистеинемии</a:t>
            </a:r>
            <a:r>
              <a:rPr lang="ru-RU" altLang="ru-RU" dirty="0"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D90DAC16-9E9C-44B2-9FE0-AD2CFC07B853}" type="slidenum">
              <a:rPr lang="ru-RU" altLang="ru-RU" smtClean="0">
                <a:solidFill>
                  <a:srgbClr val="000000"/>
                </a:solidFill>
                <a:latin typeface="Times New Roman" pitchFamily="18" charset="0"/>
                <a:ea typeface="Arial Unicode MS" pitchFamily="34" charset="-128"/>
                <a:cs typeface="Arial Unicode MS" pitchFamily="34" charset="-128"/>
              </a:rPr>
              <a:pPr eaLnBrk="1"/>
              <a:t>30</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45059" name="Rectangle 1"/>
          <p:cNvSpPr>
            <a:spLocks noGrp="1" noRot="1" noChangeAspect="1" noChangeArrowheads="1" noTextEdit="1"/>
          </p:cNvSpPr>
          <p:nvPr>
            <p:ph type="sldImg"/>
          </p:nvPr>
        </p:nvSpPr>
        <p:spPr>
          <a:xfrm>
            <a:off x="1144588" y="693738"/>
            <a:ext cx="4554537" cy="3416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Rectangle 2"/>
          <p:cNvSpPr>
            <a:spLocks noGrp="1" noChangeArrowheads="1"/>
          </p:cNvSpPr>
          <p:nvPr>
            <p:ph type="body" idx="1"/>
          </p:nvPr>
        </p:nvSpPr>
        <p:spPr>
          <a:xfrm>
            <a:off x="685315" y="4343216"/>
            <a:ext cx="5469590" cy="40989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A7DF7B53-4DDC-40D1-B8E1-7B45C651596B}" type="slidenum">
              <a:rPr lang="ru-RU" altLang="ru-RU" smtClean="0">
                <a:solidFill>
                  <a:srgbClr val="000000"/>
                </a:solidFill>
                <a:latin typeface="Times New Roman" pitchFamily="18" charset="0"/>
                <a:ea typeface="Arial Unicode MS" pitchFamily="34" charset="-128"/>
                <a:cs typeface="Arial Unicode MS" pitchFamily="34" charset="-128"/>
              </a:rPr>
              <a:pPr eaLnBrk="1"/>
              <a:t>31</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41987" name="Rectangle 1"/>
          <p:cNvSpPr>
            <a:spLocks noGrp="1" noRot="1" noChangeAspect="1" noChangeArrowheads="1" noTextEdit="1"/>
          </p:cNvSpPr>
          <p:nvPr>
            <p:ph type="sldImg"/>
          </p:nvPr>
        </p:nvSpPr>
        <p:spPr>
          <a:xfrm>
            <a:off x="1144588" y="693738"/>
            <a:ext cx="4554537" cy="3416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Grp="1" noChangeArrowheads="1"/>
          </p:cNvSpPr>
          <p:nvPr>
            <p:ph type="body" idx="1"/>
          </p:nvPr>
        </p:nvSpPr>
        <p:spPr>
          <a:xfrm>
            <a:off x="685315" y="4343216"/>
            <a:ext cx="5469590" cy="40989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CB799F2A-C4FF-4ADF-92B8-CE71022B8A48}" type="slidenum">
              <a:rPr lang="ru-RU" altLang="ru-RU" smtClean="0">
                <a:solidFill>
                  <a:srgbClr val="000000"/>
                </a:solidFill>
                <a:latin typeface="Times New Roman" pitchFamily="18" charset="0"/>
                <a:ea typeface="Arial Unicode MS" pitchFamily="34" charset="-128"/>
                <a:cs typeface="Arial Unicode MS" pitchFamily="34" charset="-128"/>
              </a:rPr>
              <a:pPr eaLnBrk="1"/>
              <a:t>32</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47107" name="Rectangle 1"/>
          <p:cNvSpPr>
            <a:spLocks noGrp="1" noRot="1" noChangeAspect="1" noChangeArrowheads="1" noTextEdit="1"/>
          </p:cNvSpPr>
          <p:nvPr>
            <p:ph type="sldImg"/>
          </p:nvPr>
        </p:nvSpPr>
        <p:spPr>
          <a:xfrm>
            <a:off x="1144588" y="693738"/>
            <a:ext cx="4554537" cy="3416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685315" y="4343216"/>
            <a:ext cx="5469590" cy="40989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4DB2D474-3025-48D7-BCF3-A5221C59A2D9}" type="slidenum">
              <a:rPr lang="ru-RU" altLang="ru-RU" smtClean="0">
                <a:solidFill>
                  <a:srgbClr val="000000"/>
                </a:solidFill>
                <a:latin typeface="Times New Roman" pitchFamily="18" charset="0"/>
                <a:ea typeface="Arial Unicode MS" pitchFamily="34" charset="-128"/>
                <a:cs typeface="Arial Unicode MS" pitchFamily="34" charset="-128"/>
              </a:rPr>
              <a:pPr eaLnBrk="1"/>
              <a:t>33</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48131" name="Rectangle 1"/>
          <p:cNvSpPr>
            <a:spLocks noGrp="1" noRot="1" noChangeAspect="1" noChangeArrowheads="1" noTextEdit="1"/>
          </p:cNvSpPr>
          <p:nvPr>
            <p:ph type="sldImg"/>
          </p:nvPr>
        </p:nvSpPr>
        <p:spPr>
          <a:xfrm>
            <a:off x="1144588" y="693738"/>
            <a:ext cx="4554537" cy="3416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p:cNvSpPr>
            <a:spLocks noGrp="1" noChangeArrowheads="1"/>
          </p:cNvSpPr>
          <p:nvPr>
            <p:ph type="body" idx="1"/>
          </p:nvPr>
        </p:nvSpPr>
        <p:spPr>
          <a:xfrm>
            <a:off x="685315" y="4343216"/>
            <a:ext cx="5469590" cy="40989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42481B3F-2D83-43E6-9FBF-4A20FC7D35C2}" type="slidenum">
              <a:rPr lang="ru-RU" altLang="ru-RU" smtClean="0">
                <a:solidFill>
                  <a:srgbClr val="000000"/>
                </a:solidFill>
                <a:latin typeface="Times New Roman" pitchFamily="18" charset="0"/>
                <a:ea typeface="Arial Unicode MS" pitchFamily="34" charset="-128"/>
                <a:cs typeface="Arial Unicode MS" pitchFamily="34" charset="-128"/>
              </a:rPr>
              <a:pPr eaLnBrk="1"/>
              <a:t>34</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49155" name="Rectangle 1"/>
          <p:cNvSpPr>
            <a:spLocks noGrp="1" noRot="1" noChangeAspect="1" noChangeArrowheads="1" noTextEdit="1"/>
          </p:cNvSpPr>
          <p:nvPr>
            <p:ph type="sldImg"/>
          </p:nvPr>
        </p:nvSpPr>
        <p:spPr>
          <a:xfrm>
            <a:off x="1144588" y="693738"/>
            <a:ext cx="4554537" cy="3416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p:cNvSpPr>
            <a:spLocks noGrp="1" noChangeArrowheads="1"/>
          </p:cNvSpPr>
          <p:nvPr>
            <p:ph type="body" idx="1"/>
          </p:nvPr>
        </p:nvSpPr>
        <p:spPr>
          <a:xfrm>
            <a:off x="685315" y="4343216"/>
            <a:ext cx="5469590" cy="40989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C349AF09-8317-4D16-9F36-E68CCC66E5AD}" type="slidenum">
              <a:rPr lang="ru-RU" altLang="ru-RU" smtClean="0">
                <a:solidFill>
                  <a:srgbClr val="000000"/>
                </a:solidFill>
                <a:latin typeface="Times New Roman" pitchFamily="18" charset="0"/>
                <a:ea typeface="Arial Unicode MS" pitchFamily="34" charset="-128"/>
                <a:cs typeface="Arial Unicode MS" pitchFamily="34" charset="-128"/>
              </a:rPr>
              <a:pPr eaLnBrk="1"/>
              <a:t>35</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50179" name="Rectangle 1"/>
          <p:cNvSpPr>
            <a:spLocks noGrp="1" noRot="1" noChangeAspect="1" noChangeArrowheads="1" noTextEdit="1"/>
          </p:cNvSpPr>
          <p:nvPr>
            <p:ph type="sldImg"/>
          </p:nvPr>
        </p:nvSpPr>
        <p:spPr>
          <a:xfrm>
            <a:off x="1144588" y="693738"/>
            <a:ext cx="4554537" cy="3416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p:cNvSpPr>
            <a:spLocks noGrp="1" noChangeArrowheads="1"/>
          </p:cNvSpPr>
          <p:nvPr>
            <p:ph type="body" idx="1"/>
          </p:nvPr>
        </p:nvSpPr>
        <p:spPr>
          <a:xfrm>
            <a:off x="685315" y="4343216"/>
            <a:ext cx="5469590" cy="40989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B063D2-181B-48E5-B890-2A7983461174}" type="slidenum">
              <a:rPr lang="ru-RU">
                <a:latin typeface="Arial" charset="0"/>
                <a:cs typeface="Arial" charset="0"/>
              </a:rPr>
              <a:pPr fontAlgn="base">
                <a:spcBef>
                  <a:spcPct val="0"/>
                </a:spcBef>
                <a:spcAft>
                  <a:spcPct val="0"/>
                </a:spcAft>
              </a:pPr>
              <a:t>16</a:t>
            </a:fld>
            <a:endParaRPr lang="ru-RU">
              <a:latin typeface="Arial" charset="0"/>
              <a:cs typeface="Arial"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latin typeface="Arial" charset="0"/>
                <a:cs typeface="Arial" charset="0"/>
              </a:rPr>
              <a:t>The FSA, an independent department of the Government, suggests there should be a voluntary ban by UK manufacturers by the end of 2009. The board is also expected to advise parents concerned by the Southampton study that they "might choose" not to give their children products containing the chemicals.</a:t>
            </a:r>
          </a:p>
          <a:p>
            <a:pPr>
              <a:spcBef>
                <a:spcPct val="0"/>
              </a:spcBef>
            </a:pPr>
            <a:r>
              <a:rPr lang="ru-RU" smtClean="0">
                <a:latin typeface="Arial" charset="0"/>
                <a:cs typeface="Arial" charset="0"/>
              </a:rPr>
              <a:t>The Food Commission has set up a website - actiononadditives.com - which lists more than 900 products containing the chemicals.</a:t>
            </a:r>
          </a:p>
          <a:p>
            <a:pPr>
              <a:spcBef>
                <a:spcPct val="0"/>
              </a:spcBef>
            </a:pPr>
            <a:r>
              <a:rPr lang="ru-RU" smtClean="0">
                <a:latin typeface="Arial" charset="0"/>
                <a:cs typeface="Arial" charset="0"/>
              </a:rPr>
              <a:t>The Daily Mail launched the "Ban the Additives" campaign to encourage manufacturers and supermarkets to remove the chemicals from their recipes.</a:t>
            </a:r>
          </a:p>
          <a:p>
            <a:pPr>
              <a:spcBef>
                <a:spcPct val="0"/>
              </a:spcBef>
            </a:pPr>
            <a:r>
              <a:rPr lang="ru-RU" smtClean="0">
                <a:latin typeface="Arial" charset="0"/>
                <a:cs typeface="Arial" charset="0"/>
              </a:rPr>
              <a:t>This has achieved support from all the major supermarkets and pledges from firms such as Cadburys and Mars UK to remove them.</a:t>
            </a:r>
          </a:p>
          <a:p>
            <a:pPr>
              <a:spcBef>
                <a:spcPct val="0"/>
              </a:spcBef>
            </a:pPr>
            <a:r>
              <a:rPr lang="ru-RU" smtClean="0">
                <a:latin typeface="Arial" charset="0"/>
                <a:cs typeface="Arial" charset="0"/>
              </a:rPr>
              <a:t>A ban on the suspect additives will change the look of familiar foods.</a:t>
            </a:r>
          </a:p>
          <a:p>
            <a:pPr>
              <a:spcBef>
                <a:spcPct val="0"/>
              </a:spcBef>
            </a:pPr>
            <a:r>
              <a:rPr lang="ru-RU" smtClean="0">
                <a:latin typeface="Arial" charset="0"/>
                <a:cs typeface="Arial" charset="0"/>
              </a:rPr>
              <a:t>The green colour of mushy peas is created by tartrazine, and quinoline yellow produces the green colour in lime cordial and green Tic-Tacs.</a:t>
            </a:r>
          </a:p>
          <a:p>
            <a:pPr>
              <a:spcBef>
                <a:spcPct val="0"/>
              </a:spcBef>
            </a:pPr>
            <a:r>
              <a:rPr lang="ru-RU" smtClean="0">
                <a:latin typeface="Arial" charset="0"/>
                <a:cs typeface="Arial" charset="0"/>
              </a:rPr>
              <a:t>The vivid colour of Turkish Delight is largely the result of the suspect dye allura red.</a:t>
            </a:r>
          </a:p>
          <a:p>
            <a:pPr>
              <a:spcBef>
                <a:spcPct val="0"/>
              </a:spcBef>
            </a:pPr>
            <a:r>
              <a:rPr lang="ru-RU" smtClean="0">
                <a:latin typeface="Arial" charset="0"/>
                <a:cs typeface="Arial" charset="0"/>
              </a:rPr>
              <a:t>Natural alternatives to these food colours are being produced and some companies, including Sainsbury's and Asda, already have new lines on their shelves.</a:t>
            </a:r>
          </a:p>
          <a:p>
            <a:pPr>
              <a:spcBef>
                <a:spcPct val="0"/>
              </a:spcBef>
            </a:pPr>
            <a:r>
              <a:rPr lang="ru-RU" smtClean="0">
                <a:latin typeface="Arial" charset="0"/>
                <a:cs typeface="Arial" charset="0"/>
              </a:rPr>
              <a:t>Sainsbury's has created a natural lime cordial, while Asda has taken tartrazine out of its tinned peas.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388529D5-1AD3-4A5A-BD41-76DF3F6F7B9C}" type="slidenum">
              <a:rPr lang="ru-RU" altLang="ru-RU" smtClean="0">
                <a:solidFill>
                  <a:srgbClr val="000000"/>
                </a:solidFill>
                <a:latin typeface="Times New Roman" pitchFamily="18" charset="0"/>
                <a:ea typeface="Arial Unicode MS" pitchFamily="34" charset="-128"/>
                <a:cs typeface="Arial Unicode MS" pitchFamily="34" charset="-128"/>
              </a:rPr>
              <a:pPr eaLnBrk="1"/>
              <a:t>36</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61443" name="Rectangle 1"/>
          <p:cNvSpPr>
            <a:spLocks noGrp="1" noRot="1" noChangeAspect="1" noChangeArrowheads="1" noTextEdit="1"/>
          </p:cNvSpPr>
          <p:nvPr>
            <p:ph type="sldImg"/>
          </p:nvPr>
        </p:nvSpPr>
        <p:spPr>
          <a:xfrm>
            <a:off x="1144588" y="693738"/>
            <a:ext cx="4541837" cy="3406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685315" y="4343216"/>
            <a:ext cx="5463125" cy="409162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A52C13AE-62A6-4359-9478-1BD1EFB30CAA}" type="slidenum">
              <a:rPr lang="ru-RU" altLang="ru-RU" smtClean="0">
                <a:solidFill>
                  <a:srgbClr val="000000"/>
                </a:solidFill>
                <a:latin typeface="Times New Roman" pitchFamily="18" charset="0"/>
                <a:ea typeface="Arial Unicode MS" pitchFamily="34" charset="-128"/>
                <a:cs typeface="Arial Unicode MS" pitchFamily="34" charset="-128"/>
              </a:rPr>
              <a:pPr eaLnBrk="1"/>
              <a:t>40</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62467" name="Rectangle 1"/>
          <p:cNvSpPr>
            <a:spLocks noGrp="1" noRot="1" noChangeAspect="1" noChangeArrowheads="1" noTextEdit="1"/>
          </p:cNvSpPr>
          <p:nvPr>
            <p:ph type="sldImg"/>
          </p:nvPr>
        </p:nvSpPr>
        <p:spPr>
          <a:xfrm>
            <a:off x="1131888" y="676275"/>
            <a:ext cx="4595812" cy="34464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85315" y="4343216"/>
            <a:ext cx="5482520" cy="4112226"/>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6B4524-DCFF-4B4E-A21F-95A897E5B05E}" type="slidenum">
              <a:rPr lang="ru-RU">
                <a:cs typeface="Arial" charset="0"/>
              </a:rPr>
              <a:pPr fontAlgn="base">
                <a:spcBef>
                  <a:spcPct val="0"/>
                </a:spcBef>
                <a:spcAft>
                  <a:spcPct val="0"/>
                </a:spcAft>
              </a:pPr>
              <a:t>41</a:t>
            </a:fld>
            <a:endParaRPr lang="ru-RU">
              <a:cs typeface="Arial" charset="0"/>
            </a:endParaRPr>
          </a:p>
        </p:txBody>
      </p:sp>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647EA2-CA44-4C59-B6C5-59EF312ACE95}" type="slidenum">
              <a:rPr lang="ru-RU">
                <a:cs typeface="Arial" charset="0"/>
              </a:rPr>
              <a:pPr fontAlgn="base">
                <a:spcBef>
                  <a:spcPct val="0"/>
                </a:spcBef>
                <a:spcAft>
                  <a:spcPct val="0"/>
                </a:spcAft>
              </a:pPr>
              <a:t>43</a:t>
            </a:fld>
            <a:endParaRPr lang="ru-RU">
              <a:cs typeface="Arial" charset="0"/>
            </a:endParaRPr>
          </a:p>
        </p:txBody>
      </p:sp>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B2CFFC3E-48A8-4852-B679-75209772D904}" type="slidenum">
              <a:rPr lang="ru-RU" altLang="ru-RU" smtClean="0">
                <a:solidFill>
                  <a:srgbClr val="000000"/>
                </a:solidFill>
                <a:latin typeface="Times New Roman" pitchFamily="18" charset="0"/>
                <a:ea typeface="Arial Unicode MS" pitchFamily="34" charset="-128"/>
                <a:cs typeface="Arial Unicode MS" pitchFamily="34" charset="-128"/>
              </a:rPr>
              <a:pPr eaLnBrk="1"/>
              <a:t>47</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65539" name="Rectangle 1"/>
          <p:cNvSpPr>
            <a:spLocks noGrp="1" noRot="1" noChangeAspect="1" noChangeArrowheads="1" noTextEdit="1"/>
          </p:cNvSpPr>
          <p:nvPr>
            <p:ph type="sldImg"/>
          </p:nvPr>
        </p:nvSpPr>
        <p:spPr>
          <a:xfrm>
            <a:off x="1144588" y="693738"/>
            <a:ext cx="4543425" cy="34083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685315" y="4343217"/>
            <a:ext cx="5464742" cy="409309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30"/>
          <p:cNvSpPr>
            <a:spLocks noGrp="1" noChangeArrowheads="1"/>
          </p:cNvSpPr>
          <p:nvPr>
            <p:ph type="sldNum"/>
          </p:nvPr>
        </p:nvSpPr>
        <p:spPr>
          <a:ln/>
        </p:spPr>
        <p:txBody>
          <a:bodyPr/>
          <a:lstStyle/>
          <a:p>
            <a:fld id="{60C5B1DA-C8F0-4CC6-9FDB-BC36777F6E80}" type="slidenum">
              <a:rPr lang="ru-RU"/>
              <a:pPr/>
              <a:t>48</a:t>
            </a:fld>
            <a:endParaRPr lang="ru-RU"/>
          </a:p>
        </p:txBody>
      </p:sp>
      <p:sp>
        <p:nvSpPr>
          <p:cNvPr id="89089" name="Text Box 1"/>
          <p:cNvSpPr txBox="1">
            <a:spLocks noChangeArrowheads="1"/>
          </p:cNvSpPr>
          <p:nvPr/>
        </p:nvSpPr>
        <p:spPr bwMode="auto">
          <a:xfrm>
            <a:off x="3881208" y="8685103"/>
            <a:ext cx="2959510" cy="441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1B7C643C-102B-4D1D-B695-48F8F3EC5A4B}" type="slidenum">
              <a:rPr lang="ru-RU" sz="1200">
                <a:latin typeface="Times New Roman" pitchFamily="16" charset="0"/>
                <a:cs typeface="Arial Unicode MS" charset="0"/>
              </a:rPr>
              <a:pPr algn="r">
                <a:lnSpc>
                  <a:spcPct val="95000"/>
                </a:lnSpc>
                <a:buClrTx/>
                <a:buFontTx/>
                <a:buNone/>
              </a:pPr>
              <a:t>48</a:t>
            </a:fld>
            <a:endParaRPr lang="ru-RU" sz="1200">
              <a:latin typeface="Times New Roman" pitchFamily="16" charset="0"/>
              <a:cs typeface="Arial Unicode MS" charset="0"/>
            </a:endParaRPr>
          </a:p>
        </p:txBody>
      </p:sp>
      <p:sp>
        <p:nvSpPr>
          <p:cNvPr id="89090" name="Text Box 2"/>
          <p:cNvSpPr txBox="1">
            <a:spLocks noChangeArrowheads="1"/>
          </p:cNvSpPr>
          <p:nvPr/>
        </p:nvSpPr>
        <p:spPr bwMode="auto">
          <a:xfrm>
            <a:off x="3881209" y="8685104"/>
            <a:ext cx="2960951" cy="44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EEFEABA6-E48C-4C18-A030-3F650F1ACDDC}" type="slidenum">
              <a:rPr lang="ru-RU" sz="1200">
                <a:latin typeface="Times New Roman" pitchFamily="16" charset="0"/>
                <a:cs typeface="Arial Unicode MS" charset="0"/>
              </a:rPr>
              <a:pPr algn="r">
                <a:lnSpc>
                  <a:spcPct val="95000"/>
                </a:lnSpc>
                <a:buClrTx/>
                <a:buFontTx/>
                <a:buNone/>
              </a:pPr>
              <a:t>48</a:t>
            </a:fld>
            <a:endParaRPr lang="ru-RU" sz="1200">
              <a:latin typeface="Times New Roman" pitchFamily="16" charset="0"/>
              <a:cs typeface="Arial Unicode MS" charset="0"/>
            </a:endParaRPr>
          </a:p>
        </p:txBody>
      </p:sp>
      <p:sp>
        <p:nvSpPr>
          <p:cNvPr id="89091" name="Text Box 3"/>
          <p:cNvSpPr txBox="1">
            <a:spLocks noChangeArrowheads="1"/>
          </p:cNvSpPr>
          <p:nvPr/>
        </p:nvSpPr>
        <p:spPr bwMode="auto">
          <a:xfrm>
            <a:off x="3881209" y="8685103"/>
            <a:ext cx="2962391" cy="44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462831C6-4416-4206-811E-20473B286528}" type="slidenum">
              <a:rPr lang="ru-RU" sz="1200">
                <a:latin typeface="Times New Roman" pitchFamily="16" charset="0"/>
                <a:cs typeface="Arial Unicode MS" charset="0"/>
              </a:rPr>
              <a:pPr algn="r">
                <a:lnSpc>
                  <a:spcPct val="95000"/>
                </a:lnSpc>
                <a:buClrTx/>
                <a:buFontTx/>
                <a:buNone/>
              </a:pPr>
              <a:t>48</a:t>
            </a:fld>
            <a:endParaRPr lang="ru-RU" sz="1200">
              <a:latin typeface="Times New Roman" pitchFamily="16" charset="0"/>
              <a:cs typeface="Arial Unicode MS" charset="0"/>
            </a:endParaRPr>
          </a:p>
        </p:txBody>
      </p:sp>
      <p:sp>
        <p:nvSpPr>
          <p:cNvPr id="89092" name="Text Box 4"/>
          <p:cNvSpPr txBox="1">
            <a:spLocks noChangeArrowheads="1"/>
          </p:cNvSpPr>
          <p:nvPr/>
        </p:nvSpPr>
        <p:spPr bwMode="auto">
          <a:xfrm>
            <a:off x="3881209" y="8685103"/>
            <a:ext cx="2963831" cy="445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E7E11E11-A1BA-4E23-A8B8-562708008F70}" type="slidenum">
              <a:rPr lang="ru-RU" sz="1200">
                <a:latin typeface="Times New Roman" pitchFamily="16" charset="0"/>
                <a:cs typeface="Arial Unicode MS" charset="0"/>
              </a:rPr>
              <a:pPr algn="r">
                <a:lnSpc>
                  <a:spcPct val="95000"/>
                </a:lnSpc>
                <a:buClrTx/>
                <a:buFontTx/>
                <a:buNone/>
              </a:pPr>
              <a:t>48</a:t>
            </a:fld>
            <a:endParaRPr lang="ru-RU" sz="1200">
              <a:latin typeface="Times New Roman" pitchFamily="16" charset="0"/>
              <a:cs typeface="Arial Unicode MS" charset="0"/>
            </a:endParaRPr>
          </a:p>
        </p:txBody>
      </p:sp>
      <p:sp>
        <p:nvSpPr>
          <p:cNvPr id="89093" name="Rectangle 5"/>
          <p:cNvSpPr txBox="1">
            <a:spLocks noGrp="1" noRot="1" noChangeAspect="1" noChangeArrowheads="1"/>
          </p:cNvSpPr>
          <p:nvPr>
            <p:ph type="sldImg"/>
          </p:nvPr>
        </p:nvSpPr>
        <p:spPr bwMode="auto">
          <a:xfrm>
            <a:off x="1143000" y="695325"/>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4" name="Text Box 6"/>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395"/>
              </a:spcBef>
            </a:pPr>
            <a:endParaRPr lang="ru-RU" sz="1400" dirty="0">
              <a:solidFill>
                <a:srgbClr val="000080"/>
              </a:solidFill>
              <a:ea typeface="Microsoft YaHei"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30"/>
          <p:cNvSpPr>
            <a:spLocks noGrp="1" noChangeArrowheads="1"/>
          </p:cNvSpPr>
          <p:nvPr>
            <p:ph type="sldNum"/>
          </p:nvPr>
        </p:nvSpPr>
        <p:spPr>
          <a:ln/>
        </p:spPr>
        <p:txBody>
          <a:bodyPr/>
          <a:lstStyle/>
          <a:p>
            <a:fld id="{193A3FAF-EB56-451A-AA4F-B72A534CEB5B}" type="slidenum">
              <a:rPr lang="ru-RU"/>
              <a:pPr/>
              <a:t>49</a:t>
            </a:fld>
            <a:endParaRPr lang="ru-RU"/>
          </a:p>
        </p:txBody>
      </p:sp>
      <p:sp>
        <p:nvSpPr>
          <p:cNvPr id="90113" name="Text Box 1"/>
          <p:cNvSpPr txBox="1">
            <a:spLocks noChangeArrowheads="1"/>
          </p:cNvSpPr>
          <p:nvPr/>
        </p:nvSpPr>
        <p:spPr bwMode="auto">
          <a:xfrm>
            <a:off x="3881208" y="8685103"/>
            <a:ext cx="2959510" cy="441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B5583588-3B6C-4FFB-9E77-2EB7149B0F1F}" type="slidenum">
              <a:rPr lang="ru-RU" sz="1200">
                <a:latin typeface="Times New Roman" pitchFamily="16" charset="0"/>
                <a:cs typeface="Arial Unicode MS" charset="0"/>
              </a:rPr>
              <a:pPr algn="r">
                <a:lnSpc>
                  <a:spcPct val="95000"/>
                </a:lnSpc>
                <a:buClrTx/>
                <a:buFontTx/>
                <a:buNone/>
              </a:pPr>
              <a:t>49</a:t>
            </a:fld>
            <a:endParaRPr lang="ru-RU" sz="1200">
              <a:latin typeface="Times New Roman" pitchFamily="16" charset="0"/>
              <a:cs typeface="Arial Unicode MS" charset="0"/>
            </a:endParaRPr>
          </a:p>
        </p:txBody>
      </p:sp>
      <p:sp>
        <p:nvSpPr>
          <p:cNvPr id="90114" name="Text Box 2"/>
          <p:cNvSpPr txBox="1">
            <a:spLocks noChangeArrowheads="1"/>
          </p:cNvSpPr>
          <p:nvPr/>
        </p:nvSpPr>
        <p:spPr bwMode="auto">
          <a:xfrm>
            <a:off x="3881209" y="8685104"/>
            <a:ext cx="2960951" cy="44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77D53087-56D3-40E1-9659-F8488BF9E006}" type="slidenum">
              <a:rPr lang="ru-RU" sz="1200">
                <a:latin typeface="Times New Roman" pitchFamily="16" charset="0"/>
                <a:cs typeface="Arial Unicode MS" charset="0"/>
              </a:rPr>
              <a:pPr algn="r">
                <a:lnSpc>
                  <a:spcPct val="95000"/>
                </a:lnSpc>
                <a:buClrTx/>
                <a:buFontTx/>
                <a:buNone/>
              </a:pPr>
              <a:t>49</a:t>
            </a:fld>
            <a:endParaRPr lang="ru-RU" sz="1200">
              <a:latin typeface="Times New Roman" pitchFamily="16" charset="0"/>
              <a:cs typeface="Arial Unicode MS" charset="0"/>
            </a:endParaRPr>
          </a:p>
        </p:txBody>
      </p:sp>
      <p:sp>
        <p:nvSpPr>
          <p:cNvPr id="90115" name="Text Box 3"/>
          <p:cNvSpPr txBox="1">
            <a:spLocks noChangeArrowheads="1"/>
          </p:cNvSpPr>
          <p:nvPr/>
        </p:nvSpPr>
        <p:spPr bwMode="auto">
          <a:xfrm>
            <a:off x="3881209" y="8685103"/>
            <a:ext cx="2962391" cy="44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A99D2D45-C1F5-4889-8942-E02DED156DE4}" type="slidenum">
              <a:rPr lang="ru-RU" sz="1200">
                <a:latin typeface="Times New Roman" pitchFamily="16" charset="0"/>
                <a:cs typeface="Arial Unicode MS" charset="0"/>
              </a:rPr>
              <a:pPr algn="r">
                <a:lnSpc>
                  <a:spcPct val="95000"/>
                </a:lnSpc>
                <a:buClrTx/>
                <a:buFontTx/>
                <a:buNone/>
              </a:pPr>
              <a:t>49</a:t>
            </a:fld>
            <a:endParaRPr lang="ru-RU" sz="1200">
              <a:latin typeface="Times New Roman" pitchFamily="16" charset="0"/>
              <a:cs typeface="Arial Unicode MS" charset="0"/>
            </a:endParaRPr>
          </a:p>
        </p:txBody>
      </p:sp>
      <p:sp>
        <p:nvSpPr>
          <p:cNvPr id="90116" name="Text Box 4"/>
          <p:cNvSpPr txBox="1">
            <a:spLocks noChangeArrowheads="1"/>
          </p:cNvSpPr>
          <p:nvPr/>
        </p:nvSpPr>
        <p:spPr bwMode="auto">
          <a:xfrm>
            <a:off x="3881209" y="8685103"/>
            <a:ext cx="2963831" cy="445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5A8AE146-073C-4817-B0B0-C335C2B80C84}" type="slidenum">
              <a:rPr lang="ru-RU" sz="1200">
                <a:latin typeface="Times New Roman" pitchFamily="16" charset="0"/>
                <a:cs typeface="Arial Unicode MS" charset="0"/>
              </a:rPr>
              <a:pPr algn="r">
                <a:lnSpc>
                  <a:spcPct val="95000"/>
                </a:lnSpc>
                <a:buClrTx/>
                <a:buFontTx/>
                <a:buNone/>
              </a:pPr>
              <a:t>49</a:t>
            </a:fld>
            <a:endParaRPr lang="ru-RU" sz="1200">
              <a:latin typeface="Times New Roman" pitchFamily="16" charset="0"/>
              <a:cs typeface="Arial Unicode MS" charset="0"/>
            </a:endParaRPr>
          </a:p>
        </p:txBody>
      </p:sp>
      <p:sp>
        <p:nvSpPr>
          <p:cNvPr id="90117" name="Rectangle 5"/>
          <p:cNvSpPr txBox="1">
            <a:spLocks noGrp="1" noRot="1" noChangeAspect="1" noChangeArrowheads="1"/>
          </p:cNvSpPr>
          <p:nvPr>
            <p:ph type="sldImg"/>
          </p:nvPr>
        </p:nvSpPr>
        <p:spPr bwMode="auto">
          <a:xfrm>
            <a:off x="1143000" y="695325"/>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8" name="Text Box 6"/>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395"/>
              </a:spcBef>
            </a:pPr>
            <a:endParaRPr lang="ru-RU" dirty="0">
              <a:solidFill>
                <a:srgbClr val="FF0000"/>
              </a:solidFill>
              <a:ea typeface="Microsoft YaHei"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lstStyle/>
          <a:p>
            <a:pPr marL="609600" indent="-609600" eaLnBrk="1" fontAlgn="auto" hangingPunct="1">
              <a:spcBef>
                <a:spcPts val="0"/>
              </a:spcBef>
              <a:spcAft>
                <a:spcPts val="0"/>
              </a:spcAft>
              <a:defRPr/>
            </a:pPr>
            <a:r>
              <a:rPr lang="ru-RU" dirty="0" smtClean="0"/>
              <a:t>Нарушение вегетативного и гормонального баланса в условиях влияния </a:t>
            </a:r>
            <a:r>
              <a:rPr lang="ru-RU" dirty="0" err="1" smtClean="0"/>
              <a:t>стрессорных</a:t>
            </a:r>
            <a:r>
              <a:rPr lang="ru-RU" dirty="0" smtClean="0"/>
              <a:t> факторов ведет к дезадаптации и развитию </a:t>
            </a:r>
          </a:p>
          <a:p>
            <a:pPr marL="609600" indent="-609600" eaLnBrk="1" fontAlgn="auto" hangingPunct="1">
              <a:spcBef>
                <a:spcPts val="0"/>
              </a:spcBef>
              <a:spcAft>
                <a:spcPts val="0"/>
              </a:spcAft>
              <a:defRPr/>
            </a:pPr>
            <a:r>
              <a:rPr lang="ru-RU" dirty="0" smtClean="0"/>
              <a:t>различных заболеваний.</a:t>
            </a:r>
          </a:p>
          <a:p>
            <a:pPr marL="609600" indent="-609600" eaLnBrk="1" fontAlgn="auto" hangingPunct="1">
              <a:spcBef>
                <a:spcPts val="0"/>
              </a:spcBef>
              <a:spcAft>
                <a:spcPts val="0"/>
              </a:spcAft>
              <a:defRPr/>
            </a:pPr>
            <a:r>
              <a:rPr lang="ru-RU" b="1" dirty="0" smtClean="0"/>
              <a:t>Синдром  вегетативной дисфункции: </a:t>
            </a:r>
            <a:r>
              <a:rPr lang="ru-RU" dirty="0" smtClean="0"/>
              <a:t>сердечно-сосудистой, дыхательной, нервной, желудочно-кишечной и мочеполовой,</a:t>
            </a:r>
          </a:p>
          <a:p>
            <a:pPr marL="609600" indent="-609600" eaLnBrk="1" fontAlgn="auto" hangingPunct="1">
              <a:spcBef>
                <a:spcPts val="0"/>
              </a:spcBef>
              <a:spcAft>
                <a:spcPts val="0"/>
              </a:spcAft>
              <a:defRPr/>
            </a:pPr>
            <a:r>
              <a:rPr lang="ru-RU" dirty="0" smtClean="0"/>
              <a:t>Терморегуляторной. </a:t>
            </a:r>
            <a:r>
              <a:rPr lang="ru-RU" b="1" dirty="0" smtClean="0"/>
              <a:t>Наблюдается при:</a:t>
            </a:r>
          </a:p>
          <a:p>
            <a:pPr eaLnBrk="1" fontAlgn="auto" hangingPunct="1">
              <a:lnSpc>
                <a:spcPct val="80000"/>
              </a:lnSpc>
              <a:spcBef>
                <a:spcPts val="0"/>
              </a:spcBef>
              <a:spcAft>
                <a:spcPts val="0"/>
              </a:spcAft>
              <a:defRPr/>
            </a:pPr>
            <a:r>
              <a:rPr lang="ru-RU" sz="1100" dirty="0" smtClean="0"/>
              <a:t>- </a:t>
            </a:r>
            <a:r>
              <a:rPr lang="ru-RU" dirty="0" smtClean="0">
                <a:latin typeface="Times New Roman" pitchFamily="18" charset="0"/>
              </a:rPr>
              <a:t>наследственно-конституциональных формах, гормональных перестройках</a:t>
            </a:r>
          </a:p>
          <a:p>
            <a:pPr eaLnBrk="1" fontAlgn="auto" hangingPunct="1">
              <a:lnSpc>
                <a:spcPct val="80000"/>
              </a:lnSpc>
              <a:spcBef>
                <a:spcPts val="0"/>
              </a:spcBef>
              <a:spcAft>
                <a:spcPts val="0"/>
              </a:spcAft>
              <a:buFontTx/>
              <a:buChar char="-"/>
              <a:defRPr/>
            </a:pPr>
            <a:r>
              <a:rPr lang="ru-RU" dirty="0" smtClean="0">
                <a:latin typeface="Times New Roman" pitchFamily="18" charset="0"/>
              </a:rPr>
              <a:t> психофизиологических реакциях и неврозах</a:t>
            </a:r>
          </a:p>
          <a:p>
            <a:pPr eaLnBrk="1" fontAlgn="auto" hangingPunct="1">
              <a:lnSpc>
                <a:spcPct val="80000"/>
              </a:lnSpc>
              <a:spcBef>
                <a:spcPts val="0"/>
              </a:spcBef>
              <a:spcAft>
                <a:spcPts val="0"/>
              </a:spcAft>
              <a:defRPr/>
            </a:pPr>
            <a:r>
              <a:rPr lang="ru-RU" dirty="0" smtClean="0">
                <a:latin typeface="Times New Roman" pitchFamily="18" charset="0"/>
              </a:rPr>
              <a:t>- органических соматических заболеваниях или заболеваниях нервной системы, затрагивающих лимбико-ретикулярный комплекс</a:t>
            </a:r>
          </a:p>
          <a:p>
            <a:pPr eaLnBrk="1" fontAlgn="auto" hangingPunct="1">
              <a:lnSpc>
                <a:spcPct val="80000"/>
              </a:lnSpc>
              <a:spcBef>
                <a:spcPts val="0"/>
              </a:spcBef>
              <a:spcAft>
                <a:spcPts val="0"/>
              </a:spcAft>
              <a:defRPr/>
            </a:pPr>
            <a:r>
              <a:rPr lang="ru-RU" dirty="0" smtClean="0">
                <a:latin typeface="Times New Roman" pitchFamily="18" charset="0"/>
              </a:rPr>
              <a:t>- профессиональных заболеваниях</a:t>
            </a:r>
          </a:p>
          <a:p>
            <a:pPr eaLnBrk="1" fontAlgn="auto" hangingPunct="1">
              <a:lnSpc>
                <a:spcPct val="80000"/>
              </a:lnSpc>
              <a:spcBef>
                <a:spcPts val="0"/>
              </a:spcBef>
              <a:spcAft>
                <a:spcPts val="0"/>
              </a:spcAft>
              <a:defRPr/>
            </a:pPr>
            <a:r>
              <a:rPr lang="ru-RU" dirty="0" smtClean="0">
                <a:latin typeface="Times New Roman" pitchFamily="18" charset="0"/>
              </a:rPr>
              <a:t>- психических расстройствах</a:t>
            </a:r>
            <a:endParaRPr lang="ru-RU" dirty="0"/>
          </a:p>
        </p:txBody>
      </p:sp>
      <p:sp>
        <p:nvSpPr>
          <p:cNvPr id="1085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B6A1EFF-0D01-47D8-8389-75BFB5290587}" type="slidenum">
              <a:rPr lang="ru-RU" altLang="ru-RU" smtClean="0"/>
              <a:pPr eaLnBrk="1" hangingPunct="1">
                <a:spcBef>
                  <a:spcPct val="0"/>
                </a:spcBef>
              </a:pPr>
              <a:t>50</a:t>
            </a:fld>
            <a:endParaRPr lang="ru-RU" alt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i="1" smtClean="0"/>
              <a:t>Наиболее часто  назначаемыми препаратами </a:t>
            </a:r>
            <a:r>
              <a:rPr lang="ru-RU" altLang="ru-RU" smtClean="0"/>
              <a:t> для лечения психоневротических и вазовегетативных нарушений являются транквилизаторы</a:t>
            </a:r>
          </a:p>
          <a:p>
            <a:pPr eaLnBrk="1" hangingPunct="1">
              <a:spcBef>
                <a:spcPct val="0"/>
              </a:spcBef>
            </a:pPr>
            <a:r>
              <a:rPr lang="ru-RU" altLang="ru-RU" b="1" smtClean="0"/>
              <a:t>Основное действие - анксиолитическое</a:t>
            </a:r>
            <a:r>
              <a:rPr lang="ru-RU" altLang="ru-RU" smtClean="0"/>
              <a:t>, т.е. способность устранять:</a:t>
            </a:r>
          </a:p>
          <a:p>
            <a:pPr eaLnBrk="1" hangingPunct="1">
              <a:spcBef>
                <a:spcPct val="0"/>
              </a:spcBef>
            </a:pPr>
            <a:r>
              <a:rPr lang="ru-RU" altLang="ru-RU" smtClean="0">
                <a:solidFill>
                  <a:schemeClr val="tx2"/>
                </a:solidFill>
              </a:rPr>
              <a:t>-</a:t>
            </a:r>
            <a:r>
              <a:rPr lang="ru-RU" altLang="ru-RU" smtClean="0">
                <a:solidFill>
                  <a:srgbClr val="002060"/>
                </a:solidFill>
              </a:rPr>
              <a:t>тревогу</a:t>
            </a:r>
          </a:p>
          <a:p>
            <a:pPr eaLnBrk="1" hangingPunct="1">
              <a:spcBef>
                <a:spcPct val="0"/>
              </a:spcBef>
            </a:pPr>
            <a:r>
              <a:rPr lang="ru-RU" altLang="ru-RU" smtClean="0">
                <a:solidFill>
                  <a:srgbClr val="002060"/>
                </a:solidFill>
              </a:rPr>
              <a:t>-страх</a:t>
            </a:r>
          </a:p>
          <a:p>
            <a:pPr eaLnBrk="1" hangingPunct="1">
              <a:spcBef>
                <a:spcPct val="0"/>
              </a:spcBef>
            </a:pPr>
            <a:r>
              <a:rPr lang="ru-RU" altLang="ru-RU" smtClean="0">
                <a:solidFill>
                  <a:srgbClr val="002060"/>
                </a:solidFill>
              </a:rPr>
              <a:t>-нервное напряжение</a:t>
            </a:r>
          </a:p>
          <a:p>
            <a:pPr eaLnBrk="1" hangingPunct="1">
              <a:spcBef>
                <a:spcPct val="0"/>
              </a:spcBef>
            </a:pPr>
            <a:r>
              <a:rPr lang="ru-RU" altLang="ru-RU" smtClean="0">
                <a:solidFill>
                  <a:srgbClr val="002060"/>
                </a:solidFill>
              </a:rPr>
              <a:t>-панику</a:t>
            </a:r>
          </a:p>
          <a:p>
            <a:pPr eaLnBrk="1" hangingPunct="1">
              <a:spcBef>
                <a:spcPct val="0"/>
              </a:spcBef>
            </a:pPr>
            <a:r>
              <a:rPr lang="ru-RU" altLang="ru-RU" i="1" smtClean="0"/>
              <a:t>Побочные эффекты бензодиазепиновых транквилизаторов</a:t>
            </a:r>
            <a:endParaRPr lang="ru-RU" altLang="ru-RU" b="1" smtClean="0">
              <a:solidFill>
                <a:srgbClr val="800000"/>
              </a:solidFill>
            </a:endParaRPr>
          </a:p>
          <a:p>
            <a:pPr eaLnBrk="1" hangingPunct="1">
              <a:spcBef>
                <a:spcPct val="0"/>
              </a:spcBef>
              <a:buFontTx/>
              <a:buChar char="•"/>
            </a:pPr>
            <a:r>
              <a:rPr lang="ru-RU" altLang="ru-RU" smtClean="0">
                <a:solidFill>
                  <a:srgbClr val="800000"/>
                </a:solidFill>
              </a:rPr>
              <a:t>Миорелаксация</a:t>
            </a:r>
          </a:p>
          <a:p>
            <a:pPr eaLnBrk="1" hangingPunct="1">
              <a:spcBef>
                <a:spcPct val="0"/>
              </a:spcBef>
              <a:buFontTx/>
              <a:buChar char="•"/>
            </a:pPr>
            <a:r>
              <a:rPr lang="ru-RU" altLang="ru-RU" smtClean="0">
                <a:solidFill>
                  <a:srgbClr val="800000"/>
                </a:solidFill>
              </a:rPr>
              <a:t>Вялость, сонливость</a:t>
            </a:r>
          </a:p>
          <a:p>
            <a:pPr eaLnBrk="1" hangingPunct="1">
              <a:spcBef>
                <a:spcPct val="0"/>
              </a:spcBef>
              <a:buFontTx/>
              <a:buChar char="•"/>
            </a:pPr>
            <a:r>
              <a:rPr lang="ru-RU" altLang="ru-RU" smtClean="0">
                <a:solidFill>
                  <a:srgbClr val="800000"/>
                </a:solidFill>
              </a:rPr>
              <a:t>Снижение умственной и физической работоспособности </a:t>
            </a:r>
          </a:p>
          <a:p>
            <a:pPr eaLnBrk="1" hangingPunct="1">
              <a:spcBef>
                <a:spcPct val="0"/>
              </a:spcBef>
              <a:buFontTx/>
              <a:buChar char="•"/>
            </a:pPr>
            <a:r>
              <a:rPr lang="ru-RU" altLang="ru-RU" smtClean="0">
                <a:solidFill>
                  <a:srgbClr val="800000"/>
                </a:solidFill>
              </a:rPr>
              <a:t>Физическая и психическая зависимость, синдром отмены</a:t>
            </a:r>
          </a:p>
          <a:p>
            <a:pPr eaLnBrk="1" hangingPunct="1">
              <a:spcBef>
                <a:spcPct val="0"/>
              </a:spcBef>
            </a:pPr>
            <a:endParaRPr lang="ru-RU" altLang="ru-RU" smtClean="0"/>
          </a:p>
        </p:txBody>
      </p:sp>
      <p:sp>
        <p:nvSpPr>
          <p:cNvPr id="1095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E243012-0BC5-44A4-AC0F-3A7B42D381E5}" type="slidenum">
              <a:rPr lang="ru-RU" altLang="ru-RU" smtClean="0"/>
              <a:pPr eaLnBrk="1" hangingPunct="1">
                <a:spcBef>
                  <a:spcPct val="0"/>
                </a:spcBef>
              </a:pPr>
              <a:t>51</a:t>
            </a:fld>
            <a:endParaRPr lang="ru-RU" alt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Атаксия – расстройство координации произвольных движений.</a:t>
            </a:r>
          </a:p>
        </p:txBody>
      </p:sp>
      <p:sp>
        <p:nvSpPr>
          <p:cNvPr id="1105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4E90050-9E83-4A7F-A73C-A85858FCA4C1}" type="slidenum">
              <a:rPr lang="ru-RU" altLang="ru-RU" smtClean="0"/>
              <a:pPr eaLnBrk="1" hangingPunct="1">
                <a:spcBef>
                  <a:spcPct val="0"/>
                </a:spcBef>
              </a:pPr>
              <a:t>52</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843EED-D179-4E9B-870D-44777C9224F5}" type="slidenum">
              <a:rPr lang="ru-RU">
                <a:latin typeface="Arial" charset="0"/>
                <a:cs typeface="Arial" charset="0"/>
              </a:rPr>
              <a:pPr fontAlgn="base">
                <a:spcBef>
                  <a:spcPct val="0"/>
                </a:spcBef>
                <a:spcAft>
                  <a:spcPct val="0"/>
                </a:spcAft>
              </a:pPr>
              <a:t>17</a:t>
            </a:fld>
            <a:endParaRPr lang="ru-RU">
              <a:latin typeface="Arial" charset="0"/>
              <a:cs typeface="Arial"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136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47E0743-545B-4FCB-833A-CB8864DF8B41}" type="slidenum">
              <a:rPr lang="ru-RU" altLang="ru-RU" smtClean="0"/>
              <a:pPr eaLnBrk="1" hangingPunct="1">
                <a:spcBef>
                  <a:spcPct val="0"/>
                </a:spcBef>
              </a:pPr>
              <a:t>56</a:t>
            </a:fld>
            <a:endParaRPr lang="ru-RU" alt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S PGothic" pitchFamily="34" charset="-128"/>
                <a:cs typeface="ＭＳ Ｐゴシック" charset="0"/>
              </a:rPr>
              <a:t>Ведь во время сна у ребенка восстанавливаются адаптационные механизмы, вырабатывается гормон роста. Хороший сон для ребенка – это бодрость утром и готовность встретить новый день!</a:t>
            </a:r>
          </a:p>
          <a:p>
            <a:endParaRPr lang="ru-RU" dirty="0"/>
          </a:p>
        </p:txBody>
      </p:sp>
      <p:sp>
        <p:nvSpPr>
          <p:cNvPr id="4" name="Номер слайда 3"/>
          <p:cNvSpPr>
            <a:spLocks noGrp="1"/>
          </p:cNvSpPr>
          <p:nvPr>
            <p:ph type="sldNum" sz="quarter" idx="10"/>
          </p:nvPr>
        </p:nvSpPr>
        <p:spPr/>
        <p:txBody>
          <a:bodyPr/>
          <a:lstStyle/>
          <a:p>
            <a:pPr>
              <a:defRPr/>
            </a:pPr>
            <a:fld id="{CB9D22EA-DC47-4FA1-A350-478AD4B87516}" type="slidenum">
              <a:rPr lang="fr-FR" smtClean="0"/>
              <a:pPr>
                <a:defRPr/>
              </a:pPr>
              <a:t>62</a:t>
            </a:fld>
            <a:endParaRPr lang="fr-FR"/>
          </a:p>
        </p:txBody>
      </p:sp>
    </p:spTree>
    <p:extLst>
      <p:ext uri="{BB962C8B-B14F-4D97-AF65-F5344CB8AC3E}">
        <p14:creationId xmlns:p14="http://schemas.microsoft.com/office/powerpoint/2010/main" val="3131774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b="1" kern="1200" dirty="0" err="1" smtClean="0">
                <a:solidFill>
                  <a:schemeClr val="tx1"/>
                </a:solidFill>
                <a:effectLst/>
                <a:latin typeface="Arial" charset="0"/>
                <a:ea typeface="MS PGothic" pitchFamily="34" charset="-128"/>
                <a:cs typeface="ＭＳ Ｐゴシック" charset="0"/>
              </a:rPr>
              <a:t>Гомеострес</a:t>
            </a:r>
            <a:r>
              <a:rPr lang="ru-RU" sz="1200" b="1" kern="1200" dirty="0" smtClean="0">
                <a:solidFill>
                  <a:schemeClr val="tx1"/>
                </a:solidFill>
                <a:effectLst/>
                <a:latin typeface="Arial" charset="0"/>
                <a:ea typeface="MS PGothic" pitchFamily="34" charset="-128"/>
                <a:cs typeface="ＭＳ Ｐゴシック" charset="0"/>
              </a:rPr>
              <a:t> действует быстро:</a:t>
            </a:r>
            <a:r>
              <a:rPr lang="ru-RU" sz="1200" kern="1200" dirty="0" smtClean="0">
                <a:solidFill>
                  <a:schemeClr val="tx1"/>
                </a:solidFill>
                <a:effectLst/>
                <a:latin typeface="Arial" charset="0"/>
                <a:ea typeface="MS PGothic" pitchFamily="34" charset="-128"/>
                <a:cs typeface="ＭＳ Ｐゴシック" charset="0"/>
              </a:rPr>
              <a:t> уже к 3 дню терапии значительно снижается беспокойство, утомляемость.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S PGothic" pitchFamily="34" charset="-128"/>
                <a:cs typeface="ＭＳ Ｐゴシック" charset="0"/>
              </a:rPr>
              <a:t>При этом </a:t>
            </a:r>
            <a:r>
              <a:rPr lang="ru-RU" sz="1200" kern="1200" dirty="0" err="1" smtClean="0">
                <a:solidFill>
                  <a:schemeClr val="tx1"/>
                </a:solidFill>
                <a:effectLst/>
                <a:latin typeface="Arial" charset="0"/>
                <a:ea typeface="MS PGothic" pitchFamily="34" charset="-128"/>
                <a:cs typeface="ＭＳ Ｐゴシック" charset="0"/>
              </a:rPr>
              <a:t>Гомеострес</a:t>
            </a:r>
            <a:r>
              <a:rPr lang="ru-RU" sz="1200" kern="1200" dirty="0" smtClean="0">
                <a:solidFill>
                  <a:schemeClr val="tx1"/>
                </a:solidFill>
                <a:effectLst/>
                <a:latin typeface="Arial" charset="0"/>
                <a:ea typeface="MS PGothic" pitchFamily="34" charset="-128"/>
                <a:cs typeface="ＭＳ Ｐゴシック" charset="0"/>
              </a:rPr>
              <a:t> </a:t>
            </a:r>
            <a:r>
              <a:rPr lang="ru-RU" sz="1200" b="1" kern="1200" dirty="0" smtClean="0">
                <a:solidFill>
                  <a:schemeClr val="tx1"/>
                </a:solidFill>
                <a:effectLst/>
                <a:latin typeface="Arial" charset="0"/>
                <a:ea typeface="MS PGothic" pitchFamily="34" charset="-128"/>
                <a:cs typeface="ＭＳ Ｐゴシック" charset="0"/>
              </a:rPr>
              <a:t>улучшает качество и продолжительность детского  сна</a:t>
            </a:r>
            <a:r>
              <a:rPr lang="ru-RU" sz="1200" kern="1200" dirty="0" smtClean="0">
                <a:solidFill>
                  <a:schemeClr val="tx1"/>
                </a:solidFill>
                <a:effectLst/>
                <a:latin typeface="Arial" charset="0"/>
                <a:ea typeface="MS PGothic" pitchFamily="34" charset="-128"/>
                <a:cs typeface="ＭＳ Ｐゴシック" charset="0"/>
              </a:rPr>
              <a:t> - ночные пробуждения уменьшаются в 2 раза.</a:t>
            </a:r>
          </a:p>
          <a:p>
            <a:endParaRPr lang="ru-RU" dirty="0"/>
          </a:p>
        </p:txBody>
      </p:sp>
      <p:sp>
        <p:nvSpPr>
          <p:cNvPr id="4" name="Номер слайда 3"/>
          <p:cNvSpPr>
            <a:spLocks noGrp="1"/>
          </p:cNvSpPr>
          <p:nvPr>
            <p:ph type="sldNum" sz="quarter" idx="10"/>
          </p:nvPr>
        </p:nvSpPr>
        <p:spPr/>
        <p:txBody>
          <a:bodyPr/>
          <a:lstStyle/>
          <a:p>
            <a:pPr>
              <a:defRPr/>
            </a:pPr>
            <a:fld id="{CB9D22EA-DC47-4FA1-A350-478AD4B87516}" type="slidenum">
              <a:rPr lang="fr-FR" smtClean="0"/>
              <a:pPr>
                <a:defRPr/>
              </a:pPr>
              <a:t>64</a:t>
            </a:fld>
            <a:endParaRPr lang="fr-FR"/>
          </a:p>
        </p:txBody>
      </p:sp>
    </p:spTree>
    <p:extLst>
      <p:ext uri="{BB962C8B-B14F-4D97-AF65-F5344CB8AC3E}">
        <p14:creationId xmlns:p14="http://schemas.microsoft.com/office/powerpoint/2010/main" val="210915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4E9241-5147-4F45-AC33-695C43D1CA93}" type="slidenum">
              <a:rPr lang="ru-RU">
                <a:latin typeface="Arial" charset="0"/>
                <a:cs typeface="Arial" charset="0"/>
              </a:rPr>
              <a:pPr fontAlgn="base">
                <a:spcBef>
                  <a:spcPct val="0"/>
                </a:spcBef>
                <a:spcAft>
                  <a:spcPct val="0"/>
                </a:spcAft>
              </a:pPr>
              <a:t>18</a:t>
            </a:fld>
            <a:endParaRPr lang="ru-RU">
              <a:latin typeface="Arial" charset="0"/>
              <a:cs typeface="Arial"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30"/>
          <p:cNvSpPr>
            <a:spLocks noGrp="1" noChangeArrowheads="1"/>
          </p:cNvSpPr>
          <p:nvPr>
            <p:ph type="sldNum"/>
          </p:nvPr>
        </p:nvSpPr>
        <p:spPr>
          <a:ln/>
        </p:spPr>
        <p:txBody>
          <a:bodyPr/>
          <a:lstStyle/>
          <a:p>
            <a:fld id="{5F0E1E3C-EF27-4A05-8550-83BCC84D8B6E}" type="slidenum">
              <a:rPr lang="ru-RU"/>
              <a:pPr/>
              <a:t>19</a:t>
            </a:fld>
            <a:endParaRPr lang="ru-RU"/>
          </a:p>
        </p:txBody>
      </p:sp>
      <p:sp>
        <p:nvSpPr>
          <p:cNvPr id="86017" name="Text Box 1"/>
          <p:cNvSpPr txBox="1">
            <a:spLocks noChangeArrowheads="1"/>
          </p:cNvSpPr>
          <p:nvPr/>
        </p:nvSpPr>
        <p:spPr bwMode="auto">
          <a:xfrm>
            <a:off x="3881208" y="8685103"/>
            <a:ext cx="2959510" cy="441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526A7BDA-B5A6-4281-8B89-DF51901757C0}" type="slidenum">
              <a:rPr lang="ru-RU" sz="1200">
                <a:latin typeface="Times New Roman" pitchFamily="16" charset="0"/>
                <a:cs typeface="Arial Unicode MS" charset="0"/>
              </a:rPr>
              <a:pPr algn="r">
                <a:lnSpc>
                  <a:spcPct val="95000"/>
                </a:lnSpc>
                <a:buClrTx/>
                <a:buFontTx/>
                <a:buNone/>
              </a:pPr>
              <a:t>19</a:t>
            </a:fld>
            <a:endParaRPr lang="ru-RU" sz="1200">
              <a:latin typeface="Times New Roman" pitchFamily="16" charset="0"/>
              <a:cs typeface="Arial Unicode MS" charset="0"/>
            </a:endParaRPr>
          </a:p>
        </p:txBody>
      </p:sp>
      <p:sp>
        <p:nvSpPr>
          <p:cNvPr id="86018" name="Text Box 2"/>
          <p:cNvSpPr txBox="1">
            <a:spLocks noChangeArrowheads="1"/>
          </p:cNvSpPr>
          <p:nvPr/>
        </p:nvSpPr>
        <p:spPr bwMode="auto">
          <a:xfrm>
            <a:off x="3881209" y="8685104"/>
            <a:ext cx="2960951" cy="44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C29E3B3D-30A4-4E66-90EC-878F4D3853EB}" type="slidenum">
              <a:rPr lang="ru-RU" sz="1200">
                <a:latin typeface="Times New Roman" pitchFamily="16" charset="0"/>
                <a:cs typeface="Arial Unicode MS" charset="0"/>
              </a:rPr>
              <a:pPr algn="r">
                <a:lnSpc>
                  <a:spcPct val="95000"/>
                </a:lnSpc>
                <a:buClrTx/>
                <a:buFontTx/>
                <a:buNone/>
              </a:pPr>
              <a:t>19</a:t>
            </a:fld>
            <a:endParaRPr lang="ru-RU" sz="1200">
              <a:latin typeface="Times New Roman" pitchFamily="16" charset="0"/>
              <a:cs typeface="Arial Unicode MS" charset="0"/>
            </a:endParaRPr>
          </a:p>
        </p:txBody>
      </p:sp>
      <p:sp>
        <p:nvSpPr>
          <p:cNvPr id="86019" name="Text Box 3"/>
          <p:cNvSpPr txBox="1">
            <a:spLocks noChangeArrowheads="1"/>
          </p:cNvSpPr>
          <p:nvPr/>
        </p:nvSpPr>
        <p:spPr bwMode="auto">
          <a:xfrm>
            <a:off x="3881209" y="8685103"/>
            <a:ext cx="2962391" cy="44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2E883D5F-03A7-42D6-B840-3EFE26ABA677}" type="slidenum">
              <a:rPr lang="ru-RU" sz="1200">
                <a:latin typeface="Times New Roman" pitchFamily="16" charset="0"/>
                <a:cs typeface="Arial Unicode MS" charset="0"/>
              </a:rPr>
              <a:pPr algn="r">
                <a:lnSpc>
                  <a:spcPct val="95000"/>
                </a:lnSpc>
                <a:buClrTx/>
                <a:buFontTx/>
                <a:buNone/>
              </a:pPr>
              <a:t>19</a:t>
            </a:fld>
            <a:endParaRPr lang="ru-RU" sz="1200">
              <a:latin typeface="Times New Roman" pitchFamily="16" charset="0"/>
              <a:cs typeface="Arial Unicode MS" charset="0"/>
            </a:endParaRPr>
          </a:p>
        </p:txBody>
      </p:sp>
      <p:sp>
        <p:nvSpPr>
          <p:cNvPr id="86020" name="Text Box 4"/>
          <p:cNvSpPr txBox="1">
            <a:spLocks noChangeArrowheads="1"/>
          </p:cNvSpPr>
          <p:nvPr/>
        </p:nvSpPr>
        <p:spPr bwMode="auto">
          <a:xfrm>
            <a:off x="3881209" y="8685103"/>
            <a:ext cx="2963831" cy="445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DD068882-604A-4106-96E5-4402423F9DF0}" type="slidenum">
              <a:rPr lang="ru-RU" sz="1200">
                <a:latin typeface="Times New Roman" pitchFamily="16" charset="0"/>
                <a:cs typeface="Arial Unicode MS" charset="0"/>
              </a:rPr>
              <a:pPr algn="r">
                <a:lnSpc>
                  <a:spcPct val="95000"/>
                </a:lnSpc>
                <a:buClrTx/>
                <a:buFontTx/>
                <a:buNone/>
              </a:pPr>
              <a:t>19</a:t>
            </a:fld>
            <a:endParaRPr lang="ru-RU" sz="1200">
              <a:latin typeface="Times New Roman" pitchFamily="16" charset="0"/>
              <a:cs typeface="Arial Unicode MS" charset="0"/>
            </a:endParaRPr>
          </a:p>
        </p:txBody>
      </p:sp>
      <p:sp>
        <p:nvSpPr>
          <p:cNvPr id="86021" name="Rectangle 5"/>
          <p:cNvSpPr txBox="1">
            <a:spLocks noGrp="1" noRot="1" noChangeAspect="1" noChangeArrowheads="1"/>
          </p:cNvSpPr>
          <p:nvPr>
            <p:ph type="sldImg"/>
          </p:nvPr>
        </p:nvSpPr>
        <p:spPr bwMode="auto">
          <a:xfrm>
            <a:off x="1141413" y="693738"/>
            <a:ext cx="4573587" cy="34305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2" name="Rectangle 6"/>
          <p:cNvSpPr txBox="1">
            <a:spLocks noGrp="1" noChangeArrowheads="1"/>
          </p:cNvSpPr>
          <p:nvPr>
            <p:ph type="body" idx="1"/>
          </p:nvPr>
        </p:nvSpPr>
        <p:spPr bwMode="auto">
          <a:xfrm>
            <a:off x="685513" y="4343231"/>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30"/>
          <p:cNvSpPr>
            <a:spLocks noGrp="1" noChangeArrowheads="1"/>
          </p:cNvSpPr>
          <p:nvPr>
            <p:ph type="sldNum"/>
          </p:nvPr>
        </p:nvSpPr>
        <p:spPr>
          <a:ln/>
        </p:spPr>
        <p:txBody>
          <a:bodyPr/>
          <a:lstStyle/>
          <a:p>
            <a:fld id="{38479892-C0F0-4AEF-B63F-741A5A76546B}" type="slidenum">
              <a:rPr lang="ru-RU"/>
              <a:pPr/>
              <a:t>20</a:t>
            </a:fld>
            <a:endParaRPr lang="ru-RU"/>
          </a:p>
        </p:txBody>
      </p:sp>
      <p:sp>
        <p:nvSpPr>
          <p:cNvPr id="87041" name="Text Box 1"/>
          <p:cNvSpPr txBox="1">
            <a:spLocks noChangeArrowheads="1"/>
          </p:cNvSpPr>
          <p:nvPr/>
        </p:nvSpPr>
        <p:spPr bwMode="auto">
          <a:xfrm>
            <a:off x="3881208" y="8685103"/>
            <a:ext cx="2959510" cy="441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FE6CD748-AB17-471C-B5FA-54865DBEFABD}" type="slidenum">
              <a:rPr lang="ru-RU" sz="1200">
                <a:latin typeface="Times New Roman" pitchFamily="16" charset="0"/>
                <a:cs typeface="Arial Unicode MS" charset="0"/>
              </a:rPr>
              <a:pPr algn="r">
                <a:lnSpc>
                  <a:spcPct val="95000"/>
                </a:lnSpc>
                <a:buClrTx/>
                <a:buFontTx/>
                <a:buNone/>
              </a:pPr>
              <a:t>20</a:t>
            </a:fld>
            <a:endParaRPr lang="ru-RU" sz="1200">
              <a:latin typeface="Times New Roman" pitchFamily="16" charset="0"/>
              <a:cs typeface="Arial Unicode MS" charset="0"/>
            </a:endParaRPr>
          </a:p>
        </p:txBody>
      </p:sp>
      <p:sp>
        <p:nvSpPr>
          <p:cNvPr id="87042" name="Text Box 2"/>
          <p:cNvSpPr txBox="1">
            <a:spLocks noChangeArrowheads="1"/>
          </p:cNvSpPr>
          <p:nvPr/>
        </p:nvSpPr>
        <p:spPr bwMode="auto">
          <a:xfrm>
            <a:off x="3881209" y="8685104"/>
            <a:ext cx="2960951" cy="44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177AA731-B21E-4628-A159-2E94FBCA80ED}" type="slidenum">
              <a:rPr lang="ru-RU" sz="1200">
                <a:latin typeface="Times New Roman" pitchFamily="16" charset="0"/>
                <a:cs typeface="Arial Unicode MS" charset="0"/>
              </a:rPr>
              <a:pPr algn="r">
                <a:lnSpc>
                  <a:spcPct val="95000"/>
                </a:lnSpc>
                <a:buClrTx/>
                <a:buFontTx/>
                <a:buNone/>
              </a:pPr>
              <a:t>20</a:t>
            </a:fld>
            <a:endParaRPr lang="ru-RU" sz="1200">
              <a:latin typeface="Times New Roman" pitchFamily="16" charset="0"/>
              <a:cs typeface="Arial Unicode MS" charset="0"/>
            </a:endParaRPr>
          </a:p>
        </p:txBody>
      </p:sp>
      <p:sp>
        <p:nvSpPr>
          <p:cNvPr id="87043" name="Text Box 3"/>
          <p:cNvSpPr txBox="1">
            <a:spLocks noChangeArrowheads="1"/>
          </p:cNvSpPr>
          <p:nvPr/>
        </p:nvSpPr>
        <p:spPr bwMode="auto">
          <a:xfrm>
            <a:off x="3881209" y="8685103"/>
            <a:ext cx="2962391" cy="44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FC2F65FB-E76C-462D-93D1-16E7E8BE5CCC}" type="slidenum">
              <a:rPr lang="ru-RU" sz="1200">
                <a:latin typeface="Times New Roman" pitchFamily="16" charset="0"/>
                <a:cs typeface="Arial Unicode MS" charset="0"/>
              </a:rPr>
              <a:pPr algn="r">
                <a:lnSpc>
                  <a:spcPct val="95000"/>
                </a:lnSpc>
                <a:buClrTx/>
                <a:buFontTx/>
                <a:buNone/>
              </a:pPr>
              <a:t>20</a:t>
            </a:fld>
            <a:endParaRPr lang="ru-RU" sz="1200">
              <a:latin typeface="Times New Roman" pitchFamily="16" charset="0"/>
              <a:cs typeface="Arial Unicode MS" charset="0"/>
            </a:endParaRPr>
          </a:p>
        </p:txBody>
      </p:sp>
      <p:sp>
        <p:nvSpPr>
          <p:cNvPr id="87044" name="Text Box 4"/>
          <p:cNvSpPr txBox="1">
            <a:spLocks noChangeArrowheads="1"/>
          </p:cNvSpPr>
          <p:nvPr/>
        </p:nvSpPr>
        <p:spPr bwMode="auto">
          <a:xfrm>
            <a:off x="3881209" y="8685103"/>
            <a:ext cx="2963831" cy="445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5655AC9C-0F3B-424F-85C9-5682660F00AE}" type="slidenum">
              <a:rPr lang="ru-RU" sz="1200">
                <a:latin typeface="Times New Roman" pitchFamily="16" charset="0"/>
                <a:cs typeface="Arial Unicode MS" charset="0"/>
              </a:rPr>
              <a:pPr algn="r">
                <a:lnSpc>
                  <a:spcPct val="95000"/>
                </a:lnSpc>
                <a:buClrTx/>
                <a:buFontTx/>
                <a:buNone/>
              </a:pPr>
              <a:t>20</a:t>
            </a:fld>
            <a:endParaRPr lang="ru-RU" sz="1200">
              <a:latin typeface="Times New Roman" pitchFamily="16" charset="0"/>
              <a:cs typeface="Arial Unicode MS" charset="0"/>
            </a:endParaRPr>
          </a:p>
        </p:txBody>
      </p:sp>
      <p:sp>
        <p:nvSpPr>
          <p:cNvPr id="87045" name="Rectangle 5"/>
          <p:cNvSpPr txBox="1">
            <a:spLocks noGrp="1" noRot="1" noChangeAspect="1" noChangeArrowheads="1"/>
          </p:cNvSpPr>
          <p:nvPr>
            <p:ph type="sldImg"/>
          </p:nvPr>
        </p:nvSpPr>
        <p:spPr bwMode="auto">
          <a:xfrm>
            <a:off x="1141413" y="693738"/>
            <a:ext cx="4573587" cy="34305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6" name="Rectangle 6"/>
          <p:cNvSpPr txBox="1">
            <a:spLocks noGrp="1" noChangeArrowheads="1"/>
          </p:cNvSpPr>
          <p:nvPr>
            <p:ph type="body" idx="1"/>
          </p:nvPr>
        </p:nvSpPr>
        <p:spPr bwMode="auto">
          <a:xfrm>
            <a:off x="685513" y="4343231"/>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158593-0AE4-4AFD-AAED-2C5FDD48A639}" type="slidenum">
              <a:rPr lang="ru-RU" altLang="ru-RU" smtClean="0"/>
              <a:pPr eaLnBrk="1" hangingPunct="1"/>
              <a:t>22</a:t>
            </a:fld>
            <a:endParaRPr lang="ru-RU" altLang="ru-RU"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8F6E6F-19B9-4083-8A7E-DB4DFEC01122}" type="slidenum">
              <a:rPr lang="ru-RU">
                <a:cs typeface="Arial" charset="0"/>
              </a:rPr>
              <a:pPr fontAlgn="base">
                <a:spcBef>
                  <a:spcPct val="0"/>
                </a:spcBef>
                <a:spcAft>
                  <a:spcPct val="0"/>
                </a:spcAft>
              </a:pPr>
              <a:t>23</a:t>
            </a:fld>
            <a:endParaRPr lang="ru-RU">
              <a:cs typeface="Arial"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30"/>
          <p:cNvSpPr>
            <a:spLocks noGrp="1" noChangeArrowheads="1"/>
          </p:cNvSpPr>
          <p:nvPr>
            <p:ph type="sldNum"/>
          </p:nvPr>
        </p:nvSpPr>
        <p:spPr>
          <a:ln/>
        </p:spPr>
        <p:txBody>
          <a:bodyPr/>
          <a:lstStyle/>
          <a:p>
            <a:fld id="{17859BCD-2012-4100-9F61-28E18065BC67}" type="slidenum">
              <a:rPr lang="ru-RU"/>
              <a:pPr/>
              <a:t>24</a:t>
            </a:fld>
            <a:endParaRPr lang="ru-RU"/>
          </a:p>
        </p:txBody>
      </p:sp>
      <p:sp>
        <p:nvSpPr>
          <p:cNvPr id="84993" name="Text Box 1"/>
          <p:cNvSpPr txBox="1">
            <a:spLocks noChangeArrowheads="1"/>
          </p:cNvSpPr>
          <p:nvPr/>
        </p:nvSpPr>
        <p:spPr bwMode="auto">
          <a:xfrm>
            <a:off x="3881208" y="8685103"/>
            <a:ext cx="2959510" cy="441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DEA9F989-FD40-4CC0-82FC-D4D5000E615B}" type="slidenum">
              <a:rPr lang="ru-RU" sz="1200">
                <a:latin typeface="Times New Roman" pitchFamily="16" charset="0"/>
                <a:cs typeface="Arial Unicode MS" charset="0"/>
              </a:rPr>
              <a:pPr algn="r">
                <a:lnSpc>
                  <a:spcPct val="95000"/>
                </a:lnSpc>
                <a:buClrTx/>
                <a:buFontTx/>
                <a:buNone/>
              </a:pPr>
              <a:t>24</a:t>
            </a:fld>
            <a:endParaRPr lang="ru-RU" sz="1200">
              <a:latin typeface="Times New Roman" pitchFamily="16" charset="0"/>
              <a:cs typeface="Arial Unicode MS" charset="0"/>
            </a:endParaRPr>
          </a:p>
        </p:txBody>
      </p:sp>
      <p:sp>
        <p:nvSpPr>
          <p:cNvPr id="84994" name="Text Box 2"/>
          <p:cNvSpPr txBox="1">
            <a:spLocks noChangeArrowheads="1"/>
          </p:cNvSpPr>
          <p:nvPr/>
        </p:nvSpPr>
        <p:spPr bwMode="auto">
          <a:xfrm>
            <a:off x="3881209" y="8685104"/>
            <a:ext cx="2960951" cy="442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9DD1133A-889B-4752-986C-D99936458C3E}" type="slidenum">
              <a:rPr lang="ru-RU" sz="1200">
                <a:latin typeface="Times New Roman" pitchFamily="16" charset="0"/>
                <a:cs typeface="Arial Unicode MS" charset="0"/>
              </a:rPr>
              <a:pPr algn="r">
                <a:lnSpc>
                  <a:spcPct val="95000"/>
                </a:lnSpc>
                <a:buClrTx/>
                <a:buFontTx/>
                <a:buNone/>
              </a:pPr>
              <a:t>24</a:t>
            </a:fld>
            <a:endParaRPr lang="ru-RU" sz="1200">
              <a:latin typeface="Times New Roman" pitchFamily="16" charset="0"/>
              <a:cs typeface="Arial Unicode MS" charset="0"/>
            </a:endParaRPr>
          </a:p>
        </p:txBody>
      </p:sp>
      <p:sp>
        <p:nvSpPr>
          <p:cNvPr id="84995" name="Text Box 3"/>
          <p:cNvSpPr txBox="1">
            <a:spLocks noChangeArrowheads="1"/>
          </p:cNvSpPr>
          <p:nvPr/>
        </p:nvSpPr>
        <p:spPr bwMode="auto">
          <a:xfrm>
            <a:off x="3881209" y="8685103"/>
            <a:ext cx="2962391" cy="44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5D323B33-BC7C-4AC4-910D-16F98515D497}" type="slidenum">
              <a:rPr lang="ru-RU" sz="1200">
                <a:latin typeface="Times New Roman" pitchFamily="16" charset="0"/>
                <a:cs typeface="Arial Unicode MS" charset="0"/>
              </a:rPr>
              <a:pPr algn="r">
                <a:lnSpc>
                  <a:spcPct val="95000"/>
                </a:lnSpc>
                <a:buClrTx/>
                <a:buFontTx/>
                <a:buNone/>
              </a:pPr>
              <a:t>24</a:t>
            </a:fld>
            <a:endParaRPr lang="ru-RU" sz="1200">
              <a:latin typeface="Times New Roman" pitchFamily="16" charset="0"/>
              <a:cs typeface="Arial Unicode MS" charset="0"/>
            </a:endParaRPr>
          </a:p>
        </p:txBody>
      </p:sp>
      <p:sp>
        <p:nvSpPr>
          <p:cNvPr id="84996" name="Text Box 4"/>
          <p:cNvSpPr txBox="1">
            <a:spLocks noChangeArrowheads="1"/>
          </p:cNvSpPr>
          <p:nvPr/>
        </p:nvSpPr>
        <p:spPr bwMode="auto">
          <a:xfrm>
            <a:off x="3881209" y="8685103"/>
            <a:ext cx="2963831" cy="445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8AACDFBF-BF7D-4E01-8CF1-EFC753FF9E85}" type="slidenum">
              <a:rPr lang="ru-RU" sz="1200">
                <a:latin typeface="Times New Roman" pitchFamily="16" charset="0"/>
                <a:cs typeface="Arial Unicode MS" charset="0"/>
              </a:rPr>
              <a:pPr algn="r">
                <a:lnSpc>
                  <a:spcPct val="95000"/>
                </a:lnSpc>
                <a:buClrTx/>
                <a:buFontTx/>
                <a:buNone/>
              </a:pPr>
              <a:t>24</a:t>
            </a:fld>
            <a:endParaRPr lang="ru-RU" sz="1200">
              <a:latin typeface="Times New Roman" pitchFamily="16" charset="0"/>
              <a:cs typeface="Arial Unicode MS" charset="0"/>
            </a:endParaRPr>
          </a:p>
        </p:txBody>
      </p:sp>
      <p:sp>
        <p:nvSpPr>
          <p:cNvPr id="84997" name="Rectangle 5"/>
          <p:cNvSpPr txBox="1">
            <a:spLocks noGrp="1" noRot="1" noChangeAspect="1" noChangeArrowheads="1"/>
          </p:cNvSpPr>
          <p:nvPr>
            <p:ph type="sldImg"/>
          </p:nvPr>
        </p:nvSpPr>
        <p:spPr bwMode="auto">
          <a:xfrm>
            <a:off x="1141413" y="693738"/>
            <a:ext cx="4573587" cy="34305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8" name="Text Box 6"/>
          <p:cNvSpPr txBox="1">
            <a:spLocks noGrp="1" noChangeArrowheads="1"/>
          </p:cNvSpPr>
          <p:nvPr>
            <p:ph type="body" idx="1"/>
          </p:nvPr>
        </p:nvSpPr>
        <p:spPr bwMode="auto">
          <a:xfrm>
            <a:off x="685513" y="4343231"/>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395"/>
              </a:spcBef>
            </a:pPr>
            <a:endParaRPr lang="ru-RU" dirty="0">
              <a:solidFill>
                <a:srgbClr val="314004"/>
              </a:solidFill>
              <a:latin typeface="Arial" charset="0"/>
              <a:ea typeface="Microsoft YaHei"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4C71EC6-210F-42DE-9C53-41977AD35B3D}" type="datetimeFigureOut">
              <a:rPr lang="ru-RU" smtClean="0"/>
              <a:t>19.10.2016</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FCC3ADDE-5BCA-49B4-8F31-BA3EFDEAA32B}" type="slidenum">
              <a:rPr lang="ru-RU"/>
              <a:pPr>
                <a:defRPr/>
              </a:pPr>
              <a:t>‹#›</a:t>
            </a:fld>
            <a:endParaRPr lang="ru-RU"/>
          </a:p>
        </p:txBody>
      </p:sp>
    </p:spTree>
    <p:extLst>
      <p:ext uri="{BB962C8B-B14F-4D97-AF65-F5344CB8AC3E}">
        <p14:creationId xmlns:p14="http://schemas.microsoft.com/office/powerpoint/2010/main" val="422623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en-US"/>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82E44EAF-E24C-4FAF-A9F5-0174495FBDFA}" type="slidenum">
              <a:rPr lang="ru-RU"/>
              <a:pPr>
                <a:defRPr/>
              </a:pPr>
              <a:t>‹#›</a:t>
            </a:fld>
            <a:endParaRPr lang="ru-RU"/>
          </a:p>
        </p:txBody>
      </p:sp>
    </p:spTree>
    <p:extLst>
      <p:ext uri="{BB962C8B-B14F-4D97-AF65-F5344CB8AC3E}">
        <p14:creationId xmlns:p14="http://schemas.microsoft.com/office/powerpoint/2010/main" val="4125922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81200"/>
            <a:ext cx="8229600" cy="4114800"/>
          </a:xfrm>
        </p:spPr>
        <p:txBody>
          <a:bodyPr rtlCol="0">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C47DBC26-D8D1-4396-B0EF-F6EC189EBCFE}" type="slidenum">
              <a:rPr lang="ru-RU"/>
              <a:pPr>
                <a:defRPr/>
              </a:pPr>
              <a:t>‹#›</a:t>
            </a:fld>
            <a:endParaRPr lang="ru-RU"/>
          </a:p>
        </p:txBody>
      </p:sp>
    </p:spTree>
    <p:extLst>
      <p:ext uri="{BB962C8B-B14F-4D97-AF65-F5344CB8AC3E}">
        <p14:creationId xmlns:p14="http://schemas.microsoft.com/office/powerpoint/2010/main" val="3264080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39FE7131-81AC-488D-A680-FF32A9ECF9C9}" type="slidenum">
              <a:rPr lang="ru-RU"/>
              <a:pPr>
                <a:defRPr/>
              </a:pPr>
              <a:t>‹#›</a:t>
            </a:fld>
            <a:endParaRPr lang="ru-RU"/>
          </a:p>
        </p:txBody>
      </p:sp>
    </p:spTree>
    <p:extLst>
      <p:ext uri="{BB962C8B-B14F-4D97-AF65-F5344CB8AC3E}">
        <p14:creationId xmlns:p14="http://schemas.microsoft.com/office/powerpoint/2010/main" val="352967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19.10.2016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B4C71EC6-210F-42DE-9C53-41977AD35B3D}" type="datetimeFigureOut">
              <a:rPr lang="ru-RU" smtClean="0"/>
              <a:t>19.10.2016</a:t>
            </a:fld>
            <a:endParaRPr lang="ru-RU"/>
          </a:p>
        </p:txBody>
      </p:sp>
      <p:sp>
        <p:nvSpPr>
          <p:cNvPr id="27" name="Номер слайда 26"/>
          <p:cNvSpPr>
            <a:spLocks noGrp="1"/>
          </p:cNvSpPr>
          <p:nvPr>
            <p:ph type="sldNum" sz="quarter" idx="11"/>
          </p:nvPr>
        </p:nvSpPr>
        <p:spPr/>
        <p:txBody>
          <a:bodyPr rtlCol="0"/>
          <a:lstStyle/>
          <a:p>
            <a:fld id="{B19B0651-EE4F-4900-A07F-96A6BFA9D0F0}"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4C71EC6-210F-42DE-9C53-41977AD35B3D}" type="datetimeFigureOut">
              <a:rPr lang="ru-RU" smtClean="0"/>
              <a:t>19.10.2016</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19.10.2016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C71EC6-210F-42DE-9C53-41977AD35B3D}" type="datetimeFigureOut">
              <a:rPr lang="ru-RU" smtClean="0"/>
              <a:t>19.10.2016</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8" r:id="rId13"/>
    <p:sldLayoutId id="2147483679" r:id="rId14"/>
    <p:sldLayoutId id="2147483680" r:id="rId1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www.google.ru/imgres?imgurl=http://www.theliberalheretic.com/blog/sites/default/files/images/jackass.jpg&amp;imgrefurl=http://www.theliberalheretic.com/blog/node/998&amp;usg=__Mg2TuTk-POZ2K4aY4gsZWdL5sU8=&amp;h=327&amp;w=350&amp;sz=98&amp;hl=ru&amp;start=181&amp;zoom=1&amp;um=1&amp;itbs=1&amp;tbnid=ZOetm5ix9amlZM:&amp;tbnh=112&amp;tbnw=120&amp;prev=/search?q=jackass+students&amp;start=168&amp;um=1&amp;hl=ru&amp;safe=active&amp;sa=N&amp;ndsp=21&amp;tbm=isch&amp;ei=AHutTfOWFsiq8APd8-HyAQ"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2.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3.jpeg"/><Relationship Id="rId5" Type="http://schemas.openxmlformats.org/officeDocument/2006/relationships/image" Target="../media/image52.emf"/><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medi.ru/doc/a15011.ht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medi.ru/doc/a15011.ht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63.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ru-RU" dirty="0" smtClean="0"/>
              <a:t>Вопросы школьной адаптации. Коррекция психоэмоциональных расстройств</a:t>
            </a:r>
            <a:endParaRPr lang="ru-RU" dirty="0"/>
          </a:p>
        </p:txBody>
      </p:sp>
      <p:sp>
        <p:nvSpPr>
          <p:cNvPr id="5" name="Подзаголовок 4"/>
          <p:cNvSpPr>
            <a:spLocks noGrp="1"/>
          </p:cNvSpPr>
          <p:nvPr>
            <p:ph type="subTitle" idx="1"/>
          </p:nvPr>
        </p:nvSpPr>
        <p:spPr/>
        <p:txBody>
          <a:bodyPr/>
          <a:lstStyle/>
          <a:p>
            <a:endParaRPr lang="ru-RU" dirty="0" smtClean="0"/>
          </a:p>
          <a:p>
            <a:r>
              <a:rPr lang="ru-RU" dirty="0" smtClean="0"/>
              <a:t>Профессор кафедры педиатрии ИДПО Ширяева Г.П.</a:t>
            </a:r>
            <a:endParaRPr lang="ru-RU" dirty="0"/>
          </a:p>
        </p:txBody>
      </p:sp>
    </p:spTree>
    <p:extLst>
      <p:ext uri="{BB962C8B-B14F-4D97-AF65-F5344CB8AC3E}">
        <p14:creationId xmlns:p14="http://schemas.microsoft.com/office/powerpoint/2010/main" val="8872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341784"/>
          </a:xfrm>
        </p:spPr>
        <p:txBody>
          <a:bodyPr>
            <a:normAutofit fontScale="90000"/>
          </a:bodyPr>
          <a:lstStyle/>
          <a:p>
            <a:r>
              <a:rPr lang="ru-RU" sz="2400" dirty="0"/>
              <a:t>Основными задачами врача являются</a:t>
            </a:r>
            <a:r>
              <a:rPr lang="ru-RU" sz="2400" dirty="0" smtClean="0"/>
              <a:t>:</a:t>
            </a:r>
            <a:endParaRPr lang="ru-RU" sz="2400" dirty="0"/>
          </a:p>
        </p:txBody>
      </p:sp>
      <p:sp>
        <p:nvSpPr>
          <p:cNvPr id="3" name="Объект 2"/>
          <p:cNvSpPr>
            <a:spLocks noGrp="1"/>
          </p:cNvSpPr>
          <p:nvPr>
            <p:ph idx="1"/>
          </p:nvPr>
        </p:nvSpPr>
        <p:spPr>
          <a:xfrm>
            <a:off x="179512" y="1484784"/>
            <a:ext cx="8856984" cy="5040560"/>
          </a:xfrm>
        </p:spPr>
        <p:txBody>
          <a:bodyPr>
            <a:normAutofit fontScale="85000" lnSpcReduction="20000"/>
          </a:bodyPr>
          <a:lstStyle/>
          <a:p>
            <a:pPr marL="0" indent="0">
              <a:buNone/>
            </a:pPr>
            <a:r>
              <a:rPr lang="ru-RU" sz="2500" dirty="0" smtClean="0"/>
              <a:t>• </a:t>
            </a:r>
            <a:r>
              <a:rPr lang="ru-RU" sz="2500" dirty="0"/>
              <a:t>контроль состояния здоровья и развития учащихся, процесса их социально-психологической адаптации на основе комплексной медико-психологической диагностики нервно-психических наруше­ний, аномалий личностного развития, </a:t>
            </a:r>
            <a:r>
              <a:rPr lang="ru-RU" sz="2500" dirty="0" err="1"/>
              <a:t>девиантных</a:t>
            </a:r>
            <a:r>
              <a:rPr lang="ru-RU" sz="2500" dirty="0"/>
              <a:t> форм поведения;</a:t>
            </a:r>
          </a:p>
          <a:p>
            <a:pPr marL="0" indent="0">
              <a:buNone/>
            </a:pPr>
            <a:r>
              <a:rPr lang="ru-RU" sz="2500" dirty="0"/>
              <a:t>• проведение   </a:t>
            </a:r>
            <a:r>
              <a:rPr lang="ru-RU" sz="2500" dirty="0" err="1"/>
              <a:t>психокоррекционных</a:t>
            </a:r>
            <a:r>
              <a:rPr lang="ru-RU" sz="2500" dirty="0"/>
              <a:t>   мероприятий   на   основе дифференцированного подхода к учащимся, имеющим отклонения в психическом здоровье, развитии и нарушении социально-психо­логической адаптации</a:t>
            </a:r>
          </a:p>
          <a:p>
            <a:pPr marL="0" indent="0">
              <a:buNone/>
            </a:pPr>
            <a:r>
              <a:rPr lang="ru-RU" sz="2500" dirty="0"/>
              <a:t>• осуществление психогигиенических мероприятий общего ха­рактера по профилактике нервно-психических нарушений, повыше­нию уровня социально-психологической адаптации всего контин­гента учащихся, оптимизации условий воспитания и обучения;</a:t>
            </a:r>
          </a:p>
          <a:p>
            <a:pPr marL="0" indent="0">
              <a:buNone/>
            </a:pPr>
            <a:r>
              <a:rPr lang="ru-RU" sz="2500" dirty="0"/>
              <a:t>• оказание консультативной помощи учащимся, родителям и педагогам по вопросам развития, обучения и воспитания, состояния психического здоровья и причинах его нарушения, возможностях реабилитационной и коррекционной деятельности и др.;</a:t>
            </a:r>
          </a:p>
          <a:p>
            <a:pPr marL="0" indent="0">
              <a:buNone/>
            </a:pPr>
            <a:r>
              <a:rPr lang="ru-RU" sz="2500" dirty="0"/>
              <a:t>• просветительская деятельность</a:t>
            </a:r>
            <a:r>
              <a:rPr lang="ru-RU" sz="2500" dirty="0" smtClean="0"/>
              <a:t>.</a:t>
            </a:r>
            <a:endParaRPr lang="ru-RU" sz="2500" dirty="0"/>
          </a:p>
        </p:txBody>
      </p:sp>
    </p:spTree>
    <p:extLst>
      <p:ext uri="{BB962C8B-B14F-4D97-AF65-F5344CB8AC3E}">
        <p14:creationId xmlns:p14="http://schemas.microsoft.com/office/powerpoint/2010/main" val="320785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00113" y="404813"/>
            <a:ext cx="6643687" cy="1223962"/>
          </a:xfrm>
        </p:spPr>
        <p:txBody>
          <a:bodyPr>
            <a:normAutofit fontScale="90000"/>
          </a:bodyPr>
          <a:lstStyle/>
          <a:p>
            <a:pPr eaLnBrk="1" hangingPunct="1"/>
            <a:r>
              <a:rPr lang="ru-RU" altLang="ru-RU" sz="2400" smtClean="0">
                <a:solidFill>
                  <a:srgbClr val="00B0F0"/>
                </a:solidFill>
              </a:rPr>
              <a:t>Ситуативная тревожность у детей и подростков в зависимости от формы обучения, % </a:t>
            </a:r>
            <a:br>
              <a:rPr lang="ru-RU" altLang="ru-RU" sz="2400" smtClean="0">
                <a:solidFill>
                  <a:srgbClr val="00B0F0"/>
                </a:solidFill>
              </a:rPr>
            </a:br>
            <a:r>
              <a:rPr lang="ru-RU" altLang="ru-RU" sz="2400" smtClean="0">
                <a:solidFill>
                  <a:srgbClr val="00B0F0"/>
                </a:solidFill>
              </a:rPr>
              <a:t>(Ширяева Г.П.,2009) </a:t>
            </a:r>
          </a:p>
        </p:txBody>
      </p:sp>
      <p:sp>
        <p:nvSpPr>
          <p:cNvPr id="32771" name="Rectangle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fld id="{5F23A548-3DD7-4EBB-B3C0-EDB580E61AA5}" type="slidenum">
              <a:rPr lang="ru-RU" altLang="ru-RU" sz="1200" smtClean="0">
                <a:latin typeface="Arial" charset="0"/>
              </a:rPr>
              <a:pPr eaLnBrk="1" hangingPunct="1">
                <a:spcBef>
                  <a:spcPct val="0"/>
                </a:spcBef>
                <a:buClrTx/>
                <a:buFontTx/>
                <a:buNone/>
              </a:pPr>
              <a:t>11</a:t>
            </a:fld>
            <a:endParaRPr lang="ru-RU" altLang="ru-RU" sz="1200" smtClean="0">
              <a:latin typeface="Arial" charset="0"/>
            </a:endParaRPr>
          </a:p>
        </p:txBody>
      </p:sp>
      <p:sp>
        <p:nvSpPr>
          <p:cNvPr id="3277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endParaRPr lang="ru-RU" altLang="ru-RU" sz="1800">
              <a:solidFill>
                <a:schemeClr val="tx1"/>
              </a:solidFill>
              <a:latin typeface="Arial" charset="0"/>
            </a:endParaRPr>
          </a:p>
        </p:txBody>
      </p:sp>
      <p:graphicFrame>
        <p:nvGraphicFramePr>
          <p:cNvPr id="32773" name="Object 4"/>
          <p:cNvGraphicFramePr>
            <a:graphicFrameLocks noChangeAspect="1"/>
          </p:cNvGraphicFramePr>
          <p:nvPr/>
        </p:nvGraphicFramePr>
        <p:xfrm>
          <a:off x="395288" y="1484313"/>
          <a:ext cx="7796212" cy="5189537"/>
        </p:xfrm>
        <a:graphic>
          <a:graphicData uri="http://schemas.openxmlformats.org/presentationml/2006/ole">
            <mc:AlternateContent xmlns:mc="http://schemas.openxmlformats.org/markup-compatibility/2006">
              <mc:Choice xmlns:v="urn:schemas-microsoft-com:vml" Requires="v">
                <p:oleObj spid="_x0000_s1030" name="Диаграмма" r:id="rId3" imgW="6057900" imgH="4038510" progId="MSGraph.Chart.8">
                  <p:embed followColorScheme="full"/>
                </p:oleObj>
              </mc:Choice>
              <mc:Fallback>
                <p:oleObj name="Диаграмма" r:id="rId3" imgW="6057900" imgH="4038510" progId="MSGraph.Chart.8">
                  <p:embed followColorScheme="full"/>
                  <p:pic>
                    <p:nvPicPr>
                      <p:cNvPr id="0" name=""/>
                      <p:cNvPicPr>
                        <a:picLocks noChangeAspect="1" noChangeArrowheads="1"/>
                      </p:cNvPicPr>
                      <p:nvPr/>
                    </p:nvPicPr>
                    <p:blipFill>
                      <a:blip r:embed="rId4"/>
                      <a:srcRect/>
                      <a:stretch>
                        <a:fillRect/>
                      </a:stretch>
                    </p:blipFill>
                    <p:spPr bwMode="auto">
                      <a:xfrm>
                        <a:off x="395288" y="1484313"/>
                        <a:ext cx="7796212"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90524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fld id="{B25510E0-1289-46EC-9074-4A4E4C8B7569}" type="slidenum">
              <a:rPr lang="ru-RU" altLang="ru-RU" sz="1200" smtClean="0">
                <a:latin typeface="Arial" charset="0"/>
              </a:rPr>
              <a:pPr eaLnBrk="1" hangingPunct="1">
                <a:spcBef>
                  <a:spcPct val="0"/>
                </a:spcBef>
                <a:buClrTx/>
                <a:buFontTx/>
                <a:buNone/>
              </a:pPr>
              <a:t>12</a:t>
            </a:fld>
            <a:endParaRPr lang="ru-RU" altLang="ru-RU" sz="1200" smtClean="0">
              <a:latin typeface="Arial" charset="0"/>
            </a:endParaRPr>
          </a:p>
        </p:txBody>
      </p:sp>
      <p:sp>
        <p:nvSpPr>
          <p:cNvPr id="33795" name="Rectangle 2"/>
          <p:cNvSpPr>
            <a:spLocks noGrp="1" noChangeArrowheads="1"/>
          </p:cNvSpPr>
          <p:nvPr>
            <p:ph type="title" idx="4294967295"/>
          </p:nvPr>
        </p:nvSpPr>
        <p:spPr>
          <a:xfrm>
            <a:off x="0" y="274638"/>
            <a:ext cx="8893175" cy="1143000"/>
          </a:xfrm>
        </p:spPr>
        <p:txBody>
          <a:bodyPr/>
          <a:lstStyle/>
          <a:p>
            <a:pPr eaLnBrk="1" hangingPunct="1"/>
            <a:r>
              <a:rPr lang="ru-RU" altLang="ru-RU" sz="2400" smtClean="0">
                <a:solidFill>
                  <a:srgbClr val="00B0F0"/>
                </a:solidFill>
              </a:rPr>
              <a:t>Личностная тревожность у детей и подростков в зависимости от формы обучения, %     (Ширяева Г.П.,2009)</a:t>
            </a:r>
          </a:p>
        </p:txBody>
      </p:sp>
      <p:sp>
        <p:nvSpPr>
          <p:cNvPr id="3379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endParaRPr lang="ru-RU" altLang="ru-RU" sz="1800">
              <a:solidFill>
                <a:schemeClr val="tx1"/>
              </a:solidFill>
              <a:latin typeface="Arial" charset="0"/>
            </a:endParaRPr>
          </a:p>
        </p:txBody>
      </p:sp>
      <p:graphicFrame>
        <p:nvGraphicFramePr>
          <p:cNvPr id="33797" name="Object 4"/>
          <p:cNvGraphicFramePr>
            <a:graphicFrameLocks noChangeAspect="1"/>
          </p:cNvGraphicFramePr>
          <p:nvPr/>
        </p:nvGraphicFramePr>
        <p:xfrm>
          <a:off x="684213" y="1460500"/>
          <a:ext cx="7705725" cy="5210175"/>
        </p:xfrm>
        <a:graphic>
          <a:graphicData uri="http://schemas.openxmlformats.org/presentationml/2006/ole">
            <mc:AlternateContent xmlns:mc="http://schemas.openxmlformats.org/markup-compatibility/2006">
              <mc:Choice xmlns:v="urn:schemas-microsoft-com:vml" Requires="v">
                <p:oleObj spid="_x0000_s2054" name="Диаграмма" r:id="rId3" imgW="6077085" imgH="4114800" progId="MSGraph.Chart.8">
                  <p:embed followColorScheme="full"/>
                </p:oleObj>
              </mc:Choice>
              <mc:Fallback>
                <p:oleObj name="Диаграмма" r:id="rId3" imgW="6077085" imgH="4114800" progId="MSGraph.Chart.8">
                  <p:embed followColorScheme="full"/>
                  <p:pic>
                    <p:nvPicPr>
                      <p:cNvPr id="0" name=""/>
                      <p:cNvPicPr>
                        <a:picLocks noChangeAspect="1" noChangeArrowheads="1"/>
                      </p:cNvPicPr>
                      <p:nvPr/>
                    </p:nvPicPr>
                    <p:blipFill>
                      <a:blip r:embed="rId4"/>
                      <a:srcRect/>
                      <a:stretch>
                        <a:fillRect/>
                      </a:stretch>
                    </p:blipFill>
                    <p:spPr bwMode="auto">
                      <a:xfrm>
                        <a:off x="684213" y="1460500"/>
                        <a:ext cx="770572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70249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smtClean="0">
                <a:solidFill>
                  <a:srgbClr val="FF0000"/>
                </a:solidFill>
              </a:rPr>
              <a:t>Распространенность головных болей у подростков </a:t>
            </a:r>
            <a:endParaRPr lang="ru-RU" dirty="0">
              <a:solidFill>
                <a:srgbClr val="FF0000"/>
              </a:solidFill>
            </a:endParaRPr>
          </a:p>
        </p:txBody>
      </p:sp>
      <p:graphicFrame>
        <p:nvGraphicFramePr>
          <p:cNvPr id="7171" name="Диаграмма 3"/>
          <p:cNvGraphicFramePr>
            <a:graphicFrameLocks/>
          </p:cNvGraphicFramePr>
          <p:nvPr/>
        </p:nvGraphicFramePr>
        <p:xfrm>
          <a:off x="560388" y="1577975"/>
          <a:ext cx="8094662" cy="4710113"/>
        </p:xfrm>
        <a:graphic>
          <a:graphicData uri="http://schemas.openxmlformats.org/presentationml/2006/ole">
            <mc:AlternateContent xmlns:mc="http://schemas.openxmlformats.org/markup-compatibility/2006">
              <mc:Choice xmlns:v="urn:schemas-microsoft-com:vml" Requires="v">
                <p:oleObj spid="_x0000_s8196" r:id="rId4" imgW="8096190" imgH="4712616" progId="Excel.Chart.8">
                  <p:embed/>
                </p:oleObj>
              </mc:Choice>
              <mc:Fallback>
                <p:oleObj r:id="rId4" imgW="8096190" imgH="471261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88" y="1577975"/>
                        <a:ext cx="8094662"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3"/>
          <p:cNvSpPr>
            <a:spLocks noChangeArrowheads="1"/>
          </p:cNvSpPr>
          <p:nvPr/>
        </p:nvSpPr>
        <p:spPr bwMode="auto">
          <a:xfrm>
            <a:off x="34925" y="6237288"/>
            <a:ext cx="9109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100"/>
              <a:t>1. </a:t>
            </a:r>
            <a:r>
              <a:rPr lang="ru-RU" altLang="ru-RU" sz="1100"/>
              <a:t>Hershey A.D., Powers S.W., Winner P., Kabbouche M.A. Pediatric Headaches in Clinical Practice. Wiley-Blackwell, London, 2009, 223 p.</a:t>
            </a:r>
            <a:endParaRPr lang="en-US" altLang="ru-RU" sz="1100"/>
          </a:p>
          <a:p>
            <a:pPr eaLnBrk="1" hangingPunct="1"/>
            <a:r>
              <a:rPr lang="en-US" altLang="ru-RU" sz="1100"/>
              <a:t>2. </a:t>
            </a:r>
            <a:r>
              <a:rPr lang="ru-RU" altLang="ru-RU" sz="1100"/>
              <a:t>Abu-Arafeh I, Razak S, Sivaraman B, Graham C. Prevalence of headache and migraine in children and adolescents: a systematic review of population-based studies. Dev Med Child Neurol 2010; 52(12): 1088–1097.</a:t>
            </a:r>
          </a:p>
        </p:txBody>
      </p:sp>
    </p:spTree>
    <p:extLst>
      <p:ext uri="{BB962C8B-B14F-4D97-AF65-F5344CB8AC3E}">
        <p14:creationId xmlns:p14="http://schemas.microsoft.com/office/powerpoint/2010/main" val="1973877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fld id="{F9C659DB-0DD5-4582-A7DF-8660E02CA8E1}" type="slidenum">
              <a:rPr lang="ru-RU" altLang="ru-RU" sz="1200" smtClean="0">
                <a:latin typeface="Arial" charset="0"/>
              </a:rPr>
              <a:pPr eaLnBrk="1" hangingPunct="1">
                <a:spcBef>
                  <a:spcPct val="0"/>
                </a:spcBef>
                <a:buClrTx/>
                <a:buFontTx/>
                <a:buNone/>
              </a:pPr>
              <a:t>14</a:t>
            </a:fld>
            <a:endParaRPr lang="ru-RU" altLang="ru-RU" sz="1200" smtClean="0">
              <a:latin typeface="Arial" charset="0"/>
            </a:endParaRPr>
          </a:p>
        </p:txBody>
      </p:sp>
      <p:sp>
        <p:nvSpPr>
          <p:cNvPr id="40963" name="Rectangle 2"/>
          <p:cNvSpPr>
            <a:spLocks noChangeArrowheads="1"/>
          </p:cNvSpPr>
          <p:nvPr/>
        </p:nvSpPr>
        <p:spPr bwMode="auto">
          <a:xfrm>
            <a:off x="0" y="228600"/>
            <a:ext cx="9144000" cy="628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lnSpc>
                <a:spcPct val="130000"/>
              </a:lnSpc>
              <a:spcBef>
                <a:spcPct val="0"/>
              </a:spcBef>
              <a:buClrTx/>
              <a:buFontTx/>
              <a:buNone/>
            </a:pPr>
            <a:r>
              <a:rPr lang="ru-RU" altLang="ru-RU" sz="2600" b="1" i="1">
                <a:solidFill>
                  <a:schemeClr val="bg1"/>
                </a:solidFill>
                <a:latin typeface="Arial" charset="0"/>
              </a:rPr>
              <a:t>	</a:t>
            </a:r>
            <a:r>
              <a:rPr lang="ru-RU" altLang="ru-RU" sz="2600" b="1" i="1">
                <a:solidFill>
                  <a:srgbClr val="C00000"/>
                </a:solidFill>
                <a:latin typeface="Arial" charset="0"/>
              </a:rPr>
              <a:t>При рождении 80 % детей имели перинатальную патологию ЦНС. </a:t>
            </a:r>
          </a:p>
          <a:p>
            <a:pPr eaLnBrk="1" hangingPunct="1">
              <a:lnSpc>
                <a:spcPct val="130000"/>
              </a:lnSpc>
              <a:spcBef>
                <a:spcPct val="0"/>
              </a:spcBef>
              <a:buClrTx/>
              <a:buFontTx/>
              <a:buNone/>
            </a:pPr>
            <a:r>
              <a:rPr lang="ru-RU" altLang="ru-RU" sz="2600" b="1" i="1">
                <a:solidFill>
                  <a:srgbClr val="C00000"/>
                </a:solidFill>
                <a:latin typeface="Arial" charset="0"/>
              </a:rPr>
              <a:t>	К завершению начальной школы более, чем </a:t>
            </a:r>
          </a:p>
          <a:p>
            <a:pPr eaLnBrk="1" hangingPunct="1">
              <a:lnSpc>
                <a:spcPct val="130000"/>
              </a:lnSpc>
              <a:spcBef>
                <a:spcPct val="0"/>
              </a:spcBef>
              <a:buClrTx/>
              <a:buFontTx/>
              <a:buNone/>
            </a:pPr>
            <a:r>
              <a:rPr lang="ru-RU" altLang="ru-RU" sz="2600" b="1" i="1">
                <a:solidFill>
                  <a:srgbClr val="C00000"/>
                </a:solidFill>
                <a:latin typeface="Arial" charset="0"/>
              </a:rPr>
              <a:t>у половины из них имелись последствия в виде:</a:t>
            </a:r>
          </a:p>
          <a:p>
            <a:pPr eaLnBrk="1" hangingPunct="1">
              <a:lnSpc>
                <a:spcPct val="130000"/>
              </a:lnSpc>
              <a:spcBef>
                <a:spcPct val="0"/>
              </a:spcBef>
              <a:buClr>
                <a:srgbClr val="0000FF"/>
              </a:buClr>
              <a:buFont typeface="Wingdings" pitchFamily="2" charset="2"/>
              <a:buBlip>
                <a:blip r:embed="rId2"/>
              </a:buBlip>
            </a:pPr>
            <a:r>
              <a:rPr lang="ru-RU" altLang="ru-RU" sz="2600" b="1" i="1">
                <a:solidFill>
                  <a:srgbClr val="C00000"/>
                </a:solidFill>
                <a:latin typeface="Arial" charset="0"/>
              </a:rPr>
              <a:t> СДВГ – 41 %</a:t>
            </a:r>
          </a:p>
          <a:p>
            <a:pPr eaLnBrk="1" hangingPunct="1">
              <a:lnSpc>
                <a:spcPct val="130000"/>
              </a:lnSpc>
              <a:spcBef>
                <a:spcPct val="0"/>
              </a:spcBef>
              <a:buClr>
                <a:srgbClr val="0000FF"/>
              </a:buClr>
              <a:buFont typeface="Wingdings" pitchFamily="2" charset="2"/>
              <a:buBlip>
                <a:blip r:embed="rId2"/>
              </a:buBlip>
            </a:pPr>
            <a:r>
              <a:rPr lang="ru-RU" altLang="ru-RU" sz="2600" b="1" i="1">
                <a:solidFill>
                  <a:srgbClr val="C00000"/>
                </a:solidFill>
                <a:latin typeface="Arial" charset="0"/>
              </a:rPr>
              <a:t> Синдром вегетативной дистонии – 35 %</a:t>
            </a:r>
          </a:p>
          <a:p>
            <a:pPr eaLnBrk="1" hangingPunct="1">
              <a:lnSpc>
                <a:spcPct val="130000"/>
              </a:lnSpc>
              <a:spcBef>
                <a:spcPct val="0"/>
              </a:spcBef>
              <a:buClr>
                <a:srgbClr val="0000FF"/>
              </a:buClr>
              <a:buFont typeface="Wingdings" pitchFamily="2" charset="2"/>
              <a:buBlip>
                <a:blip r:embed="rId2"/>
              </a:buBlip>
            </a:pPr>
            <a:r>
              <a:rPr lang="ru-RU" altLang="ru-RU" sz="2600" b="1" i="1">
                <a:solidFill>
                  <a:srgbClr val="C00000"/>
                </a:solidFill>
                <a:latin typeface="Arial" charset="0"/>
              </a:rPr>
              <a:t> Гипертензивный синдром – 22 %</a:t>
            </a:r>
          </a:p>
          <a:p>
            <a:pPr eaLnBrk="1" hangingPunct="1">
              <a:lnSpc>
                <a:spcPct val="130000"/>
              </a:lnSpc>
              <a:spcBef>
                <a:spcPct val="0"/>
              </a:spcBef>
              <a:buClr>
                <a:srgbClr val="0000FF"/>
              </a:buClr>
              <a:buFont typeface="Wingdings" pitchFamily="2" charset="2"/>
              <a:buBlip>
                <a:blip r:embed="rId2"/>
              </a:buBlip>
            </a:pPr>
            <a:r>
              <a:rPr lang="ru-RU" altLang="ru-RU" sz="2600" b="1" i="1">
                <a:solidFill>
                  <a:srgbClr val="C00000"/>
                </a:solidFill>
                <a:latin typeface="Arial" charset="0"/>
              </a:rPr>
              <a:t> Периферическая цервикальная недостаточность – 21 %</a:t>
            </a:r>
          </a:p>
          <a:p>
            <a:pPr eaLnBrk="1" hangingPunct="1">
              <a:lnSpc>
                <a:spcPct val="130000"/>
              </a:lnSpc>
              <a:spcBef>
                <a:spcPct val="0"/>
              </a:spcBef>
              <a:buClr>
                <a:srgbClr val="0000FF"/>
              </a:buClr>
              <a:buFont typeface="Wingdings" pitchFamily="2" charset="2"/>
              <a:buBlip>
                <a:blip r:embed="rId2"/>
              </a:buBlip>
            </a:pPr>
            <a:r>
              <a:rPr lang="ru-RU" altLang="ru-RU" sz="2600" b="1" i="1">
                <a:solidFill>
                  <a:srgbClr val="C00000"/>
                </a:solidFill>
                <a:latin typeface="Arial" charset="0"/>
              </a:rPr>
              <a:t> Неврозоподобные состояния – 13 %</a:t>
            </a:r>
          </a:p>
          <a:p>
            <a:pPr eaLnBrk="1" hangingPunct="1">
              <a:lnSpc>
                <a:spcPct val="130000"/>
              </a:lnSpc>
              <a:spcBef>
                <a:spcPct val="0"/>
              </a:spcBef>
              <a:buClrTx/>
              <a:buFontTx/>
              <a:buNone/>
            </a:pPr>
            <a:r>
              <a:rPr lang="ru-RU" altLang="ru-RU" sz="2600" b="1" i="1">
                <a:solidFill>
                  <a:srgbClr val="C00000"/>
                </a:solidFill>
                <a:latin typeface="Arial" charset="0"/>
              </a:rPr>
              <a:t>	51 % детей с последствиями перинатальной патологии ЦНС являются часто болеющими</a:t>
            </a:r>
          </a:p>
        </p:txBody>
      </p:sp>
    </p:spTree>
    <p:extLst>
      <p:ext uri="{BB962C8B-B14F-4D97-AF65-F5344CB8AC3E}">
        <p14:creationId xmlns:p14="http://schemas.microsoft.com/office/powerpoint/2010/main" val="33912215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47813" y="404813"/>
            <a:ext cx="5995987" cy="1511300"/>
          </a:xfrm>
        </p:spPr>
        <p:txBody>
          <a:bodyPr/>
          <a:lstStyle/>
          <a:p>
            <a:pPr eaLnBrk="1" hangingPunct="1"/>
            <a:r>
              <a:rPr lang="ru-RU" altLang="ru-RU" sz="3200" smtClean="0">
                <a:solidFill>
                  <a:srgbClr val="C00000"/>
                </a:solidFill>
              </a:rPr>
              <a:t>Синдром дефицита внимания с гиперактивностью (СДВГ)</a:t>
            </a:r>
          </a:p>
        </p:txBody>
      </p:sp>
      <p:sp>
        <p:nvSpPr>
          <p:cNvPr id="45059" name="Rectangle 3"/>
          <p:cNvSpPr>
            <a:spLocks noGrp="1" noChangeArrowheads="1"/>
          </p:cNvSpPr>
          <p:nvPr>
            <p:ph idx="1"/>
          </p:nvPr>
        </p:nvSpPr>
        <p:spPr>
          <a:xfrm>
            <a:off x="539750" y="1828800"/>
            <a:ext cx="8223250" cy="5029200"/>
          </a:xfrm>
        </p:spPr>
        <p:txBody>
          <a:bodyPr rtlCol="0">
            <a:normAutofit lnSpcReduction="10000"/>
          </a:bodyPr>
          <a:lstStyle/>
          <a:p>
            <a:pPr marL="548640" indent="-411480" eaLnBrk="1" fontAlgn="auto" hangingPunct="1">
              <a:lnSpc>
                <a:spcPct val="80000"/>
              </a:lnSpc>
              <a:spcAft>
                <a:spcPts val="0"/>
              </a:spcAft>
              <a:buClr>
                <a:schemeClr val="tx1">
                  <a:shade val="95000"/>
                </a:schemeClr>
              </a:buClr>
              <a:buFont typeface="Wingdings 2"/>
              <a:buChar char=""/>
              <a:defRPr/>
            </a:pPr>
            <a:r>
              <a:rPr lang="ru-RU" altLang="ru-RU" dirty="0" smtClean="0"/>
              <a:t>Самая распространенная причина нарушений поведения и трудностей обучения (форма </a:t>
            </a:r>
            <a:r>
              <a:rPr lang="ru-RU" altLang="ru-RU" dirty="0" err="1" smtClean="0"/>
              <a:t>девиантного</a:t>
            </a:r>
            <a:r>
              <a:rPr lang="ru-RU" altLang="ru-RU" dirty="0" smtClean="0"/>
              <a:t> поведения) в дошкольном и школьном возрасте. </a:t>
            </a:r>
          </a:p>
          <a:p>
            <a:pPr marL="548640" indent="-411480" eaLnBrk="1" fontAlgn="auto" hangingPunct="1">
              <a:lnSpc>
                <a:spcPct val="80000"/>
              </a:lnSpc>
              <a:spcAft>
                <a:spcPts val="0"/>
              </a:spcAft>
              <a:buClr>
                <a:schemeClr val="tx1">
                  <a:shade val="95000"/>
                </a:schemeClr>
              </a:buClr>
              <a:buFont typeface="Wingdings 2"/>
              <a:buChar char=""/>
              <a:defRPr/>
            </a:pPr>
            <a:r>
              <a:rPr lang="ru-RU" altLang="ru-RU" dirty="0" smtClean="0"/>
              <a:t>Распространенность СДВГ среди школьников РФ составила 28%, в США-24-40%, в Чехии -2-12%, в Англии – 1-2%, в Австралии – 4-10%.	</a:t>
            </a:r>
          </a:p>
          <a:p>
            <a:pPr marL="548640" indent="-411480" eaLnBrk="1" fontAlgn="auto" hangingPunct="1">
              <a:lnSpc>
                <a:spcPct val="80000"/>
              </a:lnSpc>
              <a:spcAft>
                <a:spcPts val="0"/>
              </a:spcAft>
              <a:buClr>
                <a:schemeClr val="tx1">
                  <a:shade val="95000"/>
                </a:schemeClr>
              </a:buClr>
              <a:buFont typeface="Wingdings 2"/>
              <a:buChar char=""/>
              <a:defRPr/>
            </a:pPr>
            <a:r>
              <a:rPr lang="ru-RU" altLang="ru-RU" dirty="0" smtClean="0"/>
              <a:t>СДВГ встречается у </a:t>
            </a:r>
            <a:r>
              <a:rPr lang="ru-RU" altLang="ru-RU" dirty="0" smtClean="0">
                <a:solidFill>
                  <a:srgbClr val="FF0000"/>
                </a:solidFill>
              </a:rPr>
              <a:t>4,0—9,5%</a:t>
            </a:r>
            <a:r>
              <a:rPr lang="ru-RU" altLang="ru-RU" dirty="0" smtClean="0"/>
              <a:t> детей, соотношение мальчиков и девочек составляет   примерно   5 : 1   [Н.Н.   </a:t>
            </a:r>
            <a:r>
              <a:rPr lang="ru-RU" altLang="ru-RU" dirty="0" err="1" smtClean="0"/>
              <a:t>Заваденко</a:t>
            </a:r>
            <a:r>
              <a:rPr lang="ru-RU" altLang="ru-RU" dirty="0" smtClean="0"/>
              <a:t>,	2005];</a:t>
            </a:r>
          </a:p>
          <a:p>
            <a:pPr marL="548640" indent="-411480" eaLnBrk="1" fontAlgn="auto" hangingPunct="1">
              <a:lnSpc>
                <a:spcPct val="80000"/>
              </a:lnSpc>
              <a:spcAft>
                <a:spcPts val="0"/>
              </a:spcAft>
              <a:buClr>
                <a:schemeClr val="tx1">
                  <a:shade val="95000"/>
                </a:schemeClr>
              </a:buClr>
              <a:buFont typeface="Wingdings 2"/>
              <a:buChar char=""/>
              <a:defRPr/>
            </a:pPr>
            <a:r>
              <a:rPr lang="ru-RU" altLang="ru-RU" dirty="0" smtClean="0"/>
              <a:t> По данным ММА им. </a:t>
            </a:r>
            <a:r>
              <a:rPr lang="ru-RU" altLang="ru-RU" dirty="0" err="1" smtClean="0"/>
              <a:t>И.М.Сеченова</a:t>
            </a:r>
            <a:r>
              <a:rPr lang="ru-RU" altLang="ru-RU" dirty="0" smtClean="0"/>
              <a:t> СДВГ    среди учеников 1-2 классов встречается у 34% мальчиков и 22% девочек. </a:t>
            </a:r>
          </a:p>
        </p:txBody>
      </p:sp>
    </p:spTree>
    <p:extLst>
      <p:ext uri="{BB962C8B-B14F-4D97-AF65-F5344CB8AC3E}">
        <p14:creationId xmlns:p14="http://schemas.microsoft.com/office/powerpoint/2010/main" val="348006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586" name="Rectangle 2"/>
          <p:cNvSpPr>
            <a:spLocks noGrp="1" noChangeArrowheads="1"/>
          </p:cNvSpPr>
          <p:nvPr>
            <p:ph type="title"/>
          </p:nvPr>
        </p:nvSpPr>
        <p:spPr>
          <a:xfrm>
            <a:off x="0" y="0"/>
            <a:ext cx="8874125" cy="1143000"/>
          </a:xfrm>
        </p:spPr>
        <p:txBody>
          <a:bodyPr/>
          <a:lstStyle/>
          <a:p>
            <a:r>
              <a:rPr lang="en-US" sz="3200" b="1" smtClean="0">
                <a:solidFill>
                  <a:srgbClr val="FF0000"/>
                </a:solidFill>
              </a:rPr>
              <a:t>NB! </a:t>
            </a:r>
            <a:r>
              <a:rPr lang="ru-RU" sz="3200" b="1" smtClean="0">
                <a:solidFill>
                  <a:srgbClr val="FF0000"/>
                </a:solidFill>
              </a:rPr>
              <a:t>Пищевые добавки выводят магний</a:t>
            </a:r>
          </a:p>
        </p:txBody>
      </p:sp>
      <p:sp>
        <p:nvSpPr>
          <p:cNvPr id="23554" name="Rectangle 3"/>
          <p:cNvSpPr>
            <a:spLocks noGrp="1" noChangeArrowheads="1"/>
          </p:cNvSpPr>
          <p:nvPr>
            <p:ph idx="1"/>
          </p:nvPr>
        </p:nvSpPr>
        <p:spPr>
          <a:xfrm>
            <a:off x="152400" y="1030288"/>
            <a:ext cx="5894388" cy="1971675"/>
          </a:xfrm>
        </p:spPr>
        <p:txBody>
          <a:bodyPr/>
          <a:lstStyle/>
          <a:p>
            <a:pPr>
              <a:lnSpc>
                <a:spcPct val="80000"/>
              </a:lnSpc>
            </a:pPr>
            <a:r>
              <a:rPr lang="ru-RU" sz="1800" dirty="0" smtClean="0">
                <a:solidFill>
                  <a:srgbClr val="0000FF"/>
                </a:solidFill>
              </a:rPr>
              <a:t>Однократный прием сока с </a:t>
            </a:r>
            <a:r>
              <a:rPr lang="ru-RU" sz="1800" dirty="0" err="1" smtClean="0">
                <a:solidFill>
                  <a:srgbClr val="0000FF"/>
                </a:solidFill>
              </a:rPr>
              <a:t>бензоатом</a:t>
            </a:r>
            <a:r>
              <a:rPr lang="ru-RU" sz="1800" dirty="0" smtClean="0">
                <a:solidFill>
                  <a:srgbClr val="0000FF"/>
                </a:solidFill>
              </a:rPr>
              <a:t> натрия и с определенными искусственными красителями приводил к </a:t>
            </a:r>
            <a:r>
              <a:rPr lang="ru-RU" sz="1800" dirty="0" smtClean="0">
                <a:solidFill>
                  <a:srgbClr val="FF0000"/>
                </a:solidFill>
              </a:rPr>
              <a:t>увеличению </a:t>
            </a:r>
            <a:r>
              <a:rPr lang="ru-RU" sz="1800" dirty="0" err="1" smtClean="0">
                <a:solidFill>
                  <a:srgbClr val="FF0000"/>
                </a:solidFill>
              </a:rPr>
              <a:t>гиперактивности</a:t>
            </a:r>
            <a:r>
              <a:rPr lang="ru-RU" sz="1800" dirty="0" smtClean="0">
                <a:solidFill>
                  <a:srgbClr val="FF0000"/>
                </a:solidFill>
              </a:rPr>
              <a:t> сразу после приема в группах детей  3-4 и 8-9 лет</a:t>
            </a:r>
            <a:r>
              <a:rPr lang="en-US" sz="1800" dirty="0" smtClean="0">
                <a:solidFill>
                  <a:srgbClr val="FF0000"/>
                </a:solidFill>
              </a:rPr>
              <a:t>!</a:t>
            </a:r>
            <a:endParaRPr lang="ru-RU" sz="1800" dirty="0" smtClean="0">
              <a:solidFill>
                <a:srgbClr val="FF0000"/>
              </a:solidFill>
            </a:endParaRPr>
          </a:p>
          <a:p>
            <a:pPr>
              <a:lnSpc>
                <a:spcPct val="80000"/>
              </a:lnSpc>
            </a:pPr>
            <a:r>
              <a:rPr lang="ru-RU" sz="1800" dirty="0" smtClean="0">
                <a:solidFill>
                  <a:srgbClr val="FF0000"/>
                </a:solidFill>
              </a:rPr>
              <a:t>Матери во время беременности</a:t>
            </a:r>
            <a:r>
              <a:rPr lang="ru-RU" sz="1800" dirty="0" smtClean="0">
                <a:solidFill>
                  <a:srgbClr val="0000FF"/>
                </a:solidFill>
              </a:rPr>
              <a:t> употреблявшие эти продукты чаще страдают дефицитом магния и имели выше риск рождения ребенка с ММД</a:t>
            </a:r>
          </a:p>
          <a:p>
            <a:pPr>
              <a:lnSpc>
                <a:spcPct val="80000"/>
              </a:lnSpc>
            </a:pPr>
            <a:r>
              <a:rPr lang="ru-RU" sz="1800" dirty="0" smtClean="0">
                <a:solidFill>
                  <a:srgbClr val="FF0000"/>
                </a:solidFill>
              </a:rPr>
              <a:t>Повышается риск камнеобразования в почках </a:t>
            </a:r>
          </a:p>
        </p:txBody>
      </p:sp>
      <p:sp>
        <p:nvSpPr>
          <p:cNvPr id="23555" name="Rectangle 4"/>
          <p:cNvSpPr>
            <a:spLocks noChangeArrowheads="1"/>
          </p:cNvSpPr>
          <p:nvPr/>
        </p:nvSpPr>
        <p:spPr bwMode="auto">
          <a:xfrm>
            <a:off x="7445375" y="6445250"/>
            <a:ext cx="1698625" cy="336550"/>
          </a:xfrm>
          <a:prstGeom prst="rect">
            <a:avLst/>
          </a:prstGeom>
          <a:noFill/>
          <a:ln w="9525">
            <a:noFill/>
            <a:miter lim="800000"/>
            <a:headEnd/>
            <a:tailEnd/>
          </a:ln>
        </p:spPr>
        <p:txBody>
          <a:bodyPr wrap="none" anchor="ctr">
            <a:spAutoFit/>
          </a:bodyPr>
          <a:lstStyle/>
          <a:p>
            <a:r>
              <a:rPr lang="en-US" sz="1600" i="1">
                <a:solidFill>
                  <a:srgbClr val="0000FF"/>
                </a:solidFill>
                <a:latin typeface="Calibri" pitchFamily="34" charset="0"/>
              </a:rPr>
              <a:t>(McCann, 2007)</a:t>
            </a:r>
            <a:r>
              <a:rPr lang="ru-RU" sz="1600" i="1">
                <a:solidFill>
                  <a:srgbClr val="0000FF"/>
                </a:solidFill>
                <a:latin typeface="Calibri" pitchFamily="34" charset="0"/>
              </a:rPr>
              <a:t> </a:t>
            </a:r>
          </a:p>
        </p:txBody>
      </p:sp>
      <p:sp>
        <p:nvSpPr>
          <p:cNvPr id="23556" name="Rectangle 5"/>
          <p:cNvSpPr>
            <a:spLocks noChangeArrowheads="1"/>
          </p:cNvSpPr>
          <p:nvPr/>
        </p:nvSpPr>
        <p:spPr bwMode="auto">
          <a:xfrm>
            <a:off x="7646988" y="3170238"/>
            <a:ext cx="1497012" cy="517525"/>
          </a:xfrm>
          <a:prstGeom prst="rect">
            <a:avLst/>
          </a:prstGeom>
          <a:noFill/>
          <a:ln w="9525">
            <a:noFill/>
            <a:miter lim="800000"/>
            <a:headEnd/>
            <a:tailEnd/>
          </a:ln>
        </p:spPr>
        <p:txBody>
          <a:bodyPr>
            <a:spAutoFit/>
          </a:bodyPr>
          <a:lstStyle/>
          <a:p>
            <a:r>
              <a:rPr lang="ru-RU" sz="1400">
                <a:solidFill>
                  <a:srgbClr val="0000FF"/>
                </a:solidFill>
                <a:latin typeface="Calibri" pitchFamily="34" charset="0"/>
              </a:rPr>
              <a:t>«закат желтый» FCF (E110)</a:t>
            </a:r>
          </a:p>
        </p:txBody>
      </p:sp>
      <p:sp>
        <p:nvSpPr>
          <p:cNvPr id="23557" name="Rectangle 6"/>
          <p:cNvSpPr>
            <a:spLocks noChangeArrowheads="1"/>
          </p:cNvSpPr>
          <p:nvPr/>
        </p:nvSpPr>
        <p:spPr bwMode="auto">
          <a:xfrm>
            <a:off x="2054225" y="5808663"/>
            <a:ext cx="1922463" cy="517525"/>
          </a:xfrm>
          <a:prstGeom prst="rect">
            <a:avLst/>
          </a:prstGeom>
          <a:noFill/>
          <a:ln w="9525">
            <a:noFill/>
            <a:miter lim="800000"/>
            <a:headEnd/>
            <a:tailEnd/>
          </a:ln>
        </p:spPr>
        <p:txBody>
          <a:bodyPr>
            <a:spAutoFit/>
          </a:bodyPr>
          <a:lstStyle/>
          <a:p>
            <a:r>
              <a:rPr lang="ru-RU" sz="1400">
                <a:solidFill>
                  <a:srgbClr val="0000FF"/>
                </a:solidFill>
                <a:latin typeface="Calibri" pitchFamily="34" charset="0"/>
              </a:rPr>
              <a:t>«хинолин желтый» (E104)</a:t>
            </a:r>
          </a:p>
        </p:txBody>
      </p:sp>
      <p:sp>
        <p:nvSpPr>
          <p:cNvPr id="23558" name="Rectangle 7"/>
          <p:cNvSpPr>
            <a:spLocks noChangeArrowheads="1"/>
          </p:cNvSpPr>
          <p:nvPr/>
        </p:nvSpPr>
        <p:spPr bwMode="auto">
          <a:xfrm>
            <a:off x="6149975" y="3170238"/>
            <a:ext cx="1277938" cy="517525"/>
          </a:xfrm>
          <a:prstGeom prst="rect">
            <a:avLst/>
          </a:prstGeom>
          <a:noFill/>
          <a:ln w="9525">
            <a:noFill/>
            <a:miter lim="800000"/>
            <a:headEnd/>
            <a:tailEnd/>
          </a:ln>
        </p:spPr>
        <p:txBody>
          <a:bodyPr>
            <a:spAutoFit/>
          </a:bodyPr>
          <a:lstStyle/>
          <a:p>
            <a:r>
              <a:rPr lang="ru-RU" sz="1400">
                <a:solidFill>
                  <a:srgbClr val="0000FF"/>
                </a:solidFill>
                <a:latin typeface="Calibri" pitchFamily="34" charset="0"/>
              </a:rPr>
              <a:t>«кармоазин» (E122)</a:t>
            </a:r>
          </a:p>
        </p:txBody>
      </p:sp>
      <p:sp>
        <p:nvSpPr>
          <p:cNvPr id="23559" name="Rectangle 8"/>
          <p:cNvSpPr>
            <a:spLocks noChangeArrowheads="1"/>
          </p:cNvSpPr>
          <p:nvPr/>
        </p:nvSpPr>
        <p:spPr bwMode="auto">
          <a:xfrm>
            <a:off x="6488113" y="6005513"/>
            <a:ext cx="2533650" cy="517525"/>
          </a:xfrm>
          <a:prstGeom prst="rect">
            <a:avLst/>
          </a:prstGeom>
          <a:noFill/>
          <a:ln w="9525">
            <a:noFill/>
            <a:miter lim="800000"/>
            <a:headEnd/>
            <a:tailEnd/>
          </a:ln>
        </p:spPr>
        <p:txBody>
          <a:bodyPr>
            <a:spAutoFit/>
          </a:bodyPr>
          <a:lstStyle/>
          <a:p>
            <a:r>
              <a:rPr lang="ru-RU" sz="1400">
                <a:solidFill>
                  <a:srgbClr val="0000FF"/>
                </a:solidFill>
                <a:latin typeface="Calibri" pitchFamily="34" charset="0"/>
              </a:rPr>
              <a:t>«красный очаровательный» (E129)</a:t>
            </a:r>
          </a:p>
        </p:txBody>
      </p:sp>
      <p:sp>
        <p:nvSpPr>
          <p:cNvPr id="23560" name="Rectangle 9"/>
          <p:cNvSpPr>
            <a:spLocks noChangeArrowheads="1"/>
          </p:cNvSpPr>
          <p:nvPr/>
        </p:nvSpPr>
        <p:spPr bwMode="auto">
          <a:xfrm>
            <a:off x="331788" y="5957888"/>
            <a:ext cx="1370012" cy="517525"/>
          </a:xfrm>
          <a:prstGeom prst="rect">
            <a:avLst/>
          </a:prstGeom>
          <a:noFill/>
          <a:ln w="9525">
            <a:noFill/>
            <a:miter lim="800000"/>
            <a:headEnd/>
            <a:tailEnd/>
          </a:ln>
        </p:spPr>
        <p:txBody>
          <a:bodyPr>
            <a:spAutoFit/>
          </a:bodyPr>
          <a:lstStyle/>
          <a:p>
            <a:r>
              <a:rPr lang="ru-RU" sz="1400">
                <a:solidFill>
                  <a:srgbClr val="0000FF"/>
                </a:solidFill>
                <a:latin typeface="Calibri" pitchFamily="34" charset="0"/>
              </a:rPr>
              <a:t>«тартразин» (E102)</a:t>
            </a:r>
          </a:p>
        </p:txBody>
      </p:sp>
      <p:sp>
        <p:nvSpPr>
          <p:cNvPr id="23561" name="Rectangle 10"/>
          <p:cNvSpPr>
            <a:spLocks noChangeArrowheads="1"/>
          </p:cNvSpPr>
          <p:nvPr/>
        </p:nvSpPr>
        <p:spPr bwMode="auto">
          <a:xfrm>
            <a:off x="4397375" y="5845175"/>
            <a:ext cx="1171575" cy="517525"/>
          </a:xfrm>
          <a:prstGeom prst="rect">
            <a:avLst/>
          </a:prstGeom>
          <a:noFill/>
          <a:ln w="9525">
            <a:noFill/>
            <a:miter lim="800000"/>
            <a:headEnd/>
            <a:tailEnd/>
          </a:ln>
        </p:spPr>
        <p:txBody>
          <a:bodyPr>
            <a:spAutoFit/>
          </a:bodyPr>
          <a:lstStyle/>
          <a:p>
            <a:r>
              <a:rPr lang="ru-RU" sz="1400">
                <a:solidFill>
                  <a:srgbClr val="0000FF"/>
                </a:solidFill>
                <a:latin typeface="Calibri" pitchFamily="34" charset="0"/>
              </a:rPr>
              <a:t>«понсо 4R» (E124)</a:t>
            </a:r>
          </a:p>
        </p:txBody>
      </p:sp>
      <p:pic>
        <p:nvPicPr>
          <p:cNvPr id="23562" name="Picture 11" descr="abbsunsetyellow6_s"/>
          <p:cNvPicPr>
            <a:picLocks noChangeAspect="1" noChangeArrowheads="1"/>
          </p:cNvPicPr>
          <p:nvPr/>
        </p:nvPicPr>
        <p:blipFill>
          <a:blip r:embed="rId3"/>
          <a:srcRect/>
          <a:stretch>
            <a:fillRect/>
          </a:stretch>
        </p:blipFill>
        <p:spPr bwMode="auto">
          <a:xfrm>
            <a:off x="7654925" y="2379663"/>
            <a:ext cx="1333500" cy="800100"/>
          </a:xfrm>
          <a:prstGeom prst="rect">
            <a:avLst/>
          </a:prstGeom>
          <a:noFill/>
          <a:ln w="9525">
            <a:noFill/>
            <a:miter lim="800000"/>
            <a:headEnd/>
            <a:tailEnd/>
          </a:ln>
        </p:spPr>
      </p:pic>
      <p:pic>
        <p:nvPicPr>
          <p:cNvPr id="23563" name="Picture 12" descr="1178185341-22647"/>
          <p:cNvPicPr>
            <a:picLocks noChangeAspect="1" noChangeArrowheads="1"/>
          </p:cNvPicPr>
          <p:nvPr/>
        </p:nvPicPr>
        <p:blipFill>
          <a:blip r:embed="rId4"/>
          <a:srcRect/>
          <a:stretch>
            <a:fillRect/>
          </a:stretch>
        </p:blipFill>
        <p:spPr bwMode="auto">
          <a:xfrm>
            <a:off x="7764463" y="935038"/>
            <a:ext cx="1195387" cy="1366837"/>
          </a:xfrm>
          <a:prstGeom prst="rect">
            <a:avLst/>
          </a:prstGeom>
          <a:noFill/>
          <a:ln w="9525">
            <a:noFill/>
            <a:miter lim="800000"/>
            <a:headEnd/>
            <a:tailEnd/>
          </a:ln>
        </p:spPr>
      </p:pic>
      <p:pic>
        <p:nvPicPr>
          <p:cNvPr id="23564" name="Picture 13" descr="e104-quinoline-yellow"/>
          <p:cNvPicPr>
            <a:picLocks noChangeAspect="1" noChangeArrowheads="1"/>
          </p:cNvPicPr>
          <p:nvPr/>
        </p:nvPicPr>
        <p:blipFill>
          <a:blip r:embed="rId5"/>
          <a:srcRect/>
          <a:stretch>
            <a:fillRect/>
          </a:stretch>
        </p:blipFill>
        <p:spPr bwMode="auto">
          <a:xfrm>
            <a:off x="2506663" y="3711575"/>
            <a:ext cx="857250" cy="552450"/>
          </a:xfrm>
          <a:prstGeom prst="rect">
            <a:avLst/>
          </a:prstGeom>
          <a:noFill/>
          <a:ln w="9525">
            <a:noFill/>
            <a:miter lim="800000"/>
            <a:headEnd/>
            <a:tailEnd/>
          </a:ln>
        </p:spPr>
      </p:pic>
      <p:pic>
        <p:nvPicPr>
          <p:cNvPr id="23565" name="Picture 14" descr="sweets2_22726t"/>
          <p:cNvPicPr>
            <a:picLocks noChangeAspect="1" noChangeArrowheads="1"/>
          </p:cNvPicPr>
          <p:nvPr/>
        </p:nvPicPr>
        <p:blipFill>
          <a:blip r:embed="rId6"/>
          <a:srcRect/>
          <a:stretch>
            <a:fillRect/>
          </a:stretch>
        </p:blipFill>
        <p:spPr bwMode="auto">
          <a:xfrm>
            <a:off x="2143125" y="4470400"/>
            <a:ext cx="1441450" cy="1216025"/>
          </a:xfrm>
          <a:prstGeom prst="rect">
            <a:avLst/>
          </a:prstGeom>
          <a:noFill/>
          <a:ln w="9525">
            <a:noFill/>
            <a:miter lim="800000"/>
            <a:headEnd/>
            <a:tailEnd/>
          </a:ln>
        </p:spPr>
      </p:pic>
      <p:pic>
        <p:nvPicPr>
          <p:cNvPr id="23566" name="Picture 15" descr="Carmoisine"/>
          <p:cNvPicPr>
            <a:picLocks noChangeAspect="1" noChangeArrowheads="1"/>
          </p:cNvPicPr>
          <p:nvPr/>
        </p:nvPicPr>
        <p:blipFill>
          <a:blip r:embed="rId7"/>
          <a:srcRect/>
          <a:stretch>
            <a:fillRect/>
          </a:stretch>
        </p:blipFill>
        <p:spPr bwMode="auto">
          <a:xfrm>
            <a:off x="6140450" y="963613"/>
            <a:ext cx="1425575" cy="792162"/>
          </a:xfrm>
          <a:prstGeom prst="rect">
            <a:avLst/>
          </a:prstGeom>
          <a:noFill/>
          <a:ln w="9525">
            <a:noFill/>
            <a:miter lim="800000"/>
            <a:headEnd/>
            <a:tailEnd/>
          </a:ln>
        </p:spPr>
      </p:pic>
      <p:pic>
        <p:nvPicPr>
          <p:cNvPr id="23567" name="Picture 16" descr="battenburg"/>
          <p:cNvPicPr>
            <a:picLocks noChangeAspect="1" noChangeArrowheads="1"/>
          </p:cNvPicPr>
          <p:nvPr/>
        </p:nvPicPr>
        <p:blipFill>
          <a:blip r:embed="rId8"/>
          <a:srcRect/>
          <a:stretch>
            <a:fillRect/>
          </a:stretch>
        </p:blipFill>
        <p:spPr bwMode="auto">
          <a:xfrm>
            <a:off x="6148388" y="1860550"/>
            <a:ext cx="1236662" cy="1266825"/>
          </a:xfrm>
          <a:prstGeom prst="rect">
            <a:avLst/>
          </a:prstGeom>
          <a:noFill/>
          <a:ln w="9525">
            <a:noFill/>
            <a:miter lim="800000"/>
            <a:headEnd/>
            <a:tailEnd/>
          </a:ln>
        </p:spPr>
      </p:pic>
      <p:pic>
        <p:nvPicPr>
          <p:cNvPr id="23568" name="Picture 17" descr="Allura_Red_AC"/>
          <p:cNvPicPr>
            <a:picLocks noChangeAspect="1" noChangeArrowheads="1"/>
          </p:cNvPicPr>
          <p:nvPr/>
        </p:nvPicPr>
        <p:blipFill>
          <a:blip r:embed="rId9"/>
          <a:srcRect/>
          <a:stretch>
            <a:fillRect/>
          </a:stretch>
        </p:blipFill>
        <p:spPr bwMode="auto">
          <a:xfrm>
            <a:off x="7408863" y="3686175"/>
            <a:ext cx="977900" cy="835025"/>
          </a:xfrm>
          <a:prstGeom prst="rect">
            <a:avLst/>
          </a:prstGeom>
          <a:noFill/>
          <a:ln w="9525">
            <a:noFill/>
            <a:miter lim="800000"/>
            <a:headEnd/>
            <a:tailEnd/>
          </a:ln>
        </p:spPr>
      </p:pic>
      <p:pic>
        <p:nvPicPr>
          <p:cNvPr id="23569" name="Picture 18" descr="trio-of-red-drinks"/>
          <p:cNvPicPr>
            <a:picLocks noChangeAspect="1" noChangeArrowheads="1"/>
          </p:cNvPicPr>
          <p:nvPr/>
        </p:nvPicPr>
        <p:blipFill>
          <a:blip r:embed="rId10"/>
          <a:srcRect/>
          <a:stretch>
            <a:fillRect/>
          </a:stretch>
        </p:blipFill>
        <p:spPr bwMode="auto">
          <a:xfrm>
            <a:off x="7056438" y="4635500"/>
            <a:ext cx="1428750" cy="1428750"/>
          </a:xfrm>
          <a:prstGeom prst="rect">
            <a:avLst/>
          </a:prstGeom>
          <a:noFill/>
          <a:ln w="9525">
            <a:noFill/>
            <a:miter lim="800000"/>
            <a:headEnd/>
            <a:tailEnd/>
          </a:ln>
        </p:spPr>
      </p:pic>
      <p:pic>
        <p:nvPicPr>
          <p:cNvPr id="23570" name="Picture 19" descr="e124"/>
          <p:cNvPicPr>
            <a:picLocks noChangeAspect="1" noChangeArrowheads="1"/>
          </p:cNvPicPr>
          <p:nvPr/>
        </p:nvPicPr>
        <p:blipFill>
          <a:blip r:embed="rId11"/>
          <a:srcRect/>
          <a:stretch>
            <a:fillRect/>
          </a:stretch>
        </p:blipFill>
        <p:spPr bwMode="auto">
          <a:xfrm>
            <a:off x="4300538" y="3429000"/>
            <a:ext cx="1335087" cy="836613"/>
          </a:xfrm>
          <a:prstGeom prst="rect">
            <a:avLst/>
          </a:prstGeom>
          <a:noFill/>
          <a:ln w="9525">
            <a:noFill/>
            <a:miter lim="800000"/>
            <a:headEnd/>
            <a:tailEnd/>
          </a:ln>
        </p:spPr>
      </p:pic>
      <p:pic>
        <p:nvPicPr>
          <p:cNvPr id="23571" name="Picture 20" descr="abbponceau_s"/>
          <p:cNvPicPr>
            <a:picLocks noChangeAspect="1" noChangeArrowheads="1"/>
          </p:cNvPicPr>
          <p:nvPr/>
        </p:nvPicPr>
        <p:blipFill>
          <a:blip r:embed="rId12"/>
          <a:srcRect/>
          <a:stretch>
            <a:fillRect/>
          </a:stretch>
        </p:blipFill>
        <p:spPr bwMode="auto">
          <a:xfrm>
            <a:off x="4170363" y="4567238"/>
            <a:ext cx="1633537" cy="1166812"/>
          </a:xfrm>
          <a:prstGeom prst="rect">
            <a:avLst/>
          </a:prstGeom>
          <a:noFill/>
          <a:ln w="9525">
            <a:noFill/>
            <a:miter lim="800000"/>
            <a:headEnd/>
            <a:tailEnd/>
          </a:ln>
        </p:spPr>
      </p:pic>
      <p:pic>
        <p:nvPicPr>
          <p:cNvPr id="23572" name="Picture 21" descr="e102"/>
          <p:cNvPicPr>
            <a:picLocks noChangeAspect="1" noChangeArrowheads="1"/>
          </p:cNvPicPr>
          <p:nvPr/>
        </p:nvPicPr>
        <p:blipFill>
          <a:blip r:embed="rId13"/>
          <a:srcRect/>
          <a:stretch>
            <a:fillRect/>
          </a:stretch>
        </p:blipFill>
        <p:spPr bwMode="auto">
          <a:xfrm>
            <a:off x="484188" y="3675063"/>
            <a:ext cx="993775" cy="717550"/>
          </a:xfrm>
          <a:prstGeom prst="rect">
            <a:avLst/>
          </a:prstGeom>
          <a:noFill/>
          <a:ln w="9525">
            <a:noFill/>
            <a:miter lim="800000"/>
            <a:headEnd/>
            <a:tailEnd/>
          </a:ln>
        </p:spPr>
      </p:pic>
      <p:pic>
        <p:nvPicPr>
          <p:cNvPr id="23573" name="Picture 22" descr="Mushy_peas_1113154c"/>
          <p:cNvPicPr>
            <a:picLocks noChangeAspect="1" noChangeArrowheads="1"/>
          </p:cNvPicPr>
          <p:nvPr/>
        </p:nvPicPr>
        <p:blipFill>
          <a:blip r:embed="rId14"/>
          <a:srcRect/>
          <a:stretch>
            <a:fillRect/>
          </a:stretch>
        </p:blipFill>
        <p:spPr bwMode="auto">
          <a:xfrm>
            <a:off x="0" y="4714875"/>
            <a:ext cx="1941513" cy="1214438"/>
          </a:xfrm>
          <a:prstGeom prst="rect">
            <a:avLst/>
          </a:prstGeom>
          <a:noFill/>
          <a:ln w="9525">
            <a:noFill/>
            <a:miter lim="800000"/>
            <a:headEnd/>
            <a:tailEnd/>
          </a:ln>
        </p:spPr>
      </p:pic>
    </p:spTree>
    <p:extLst>
      <p:ext uri="{BB962C8B-B14F-4D97-AF65-F5344CB8AC3E}">
        <p14:creationId xmlns:p14="http://schemas.microsoft.com/office/powerpoint/2010/main" val="823039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grpId="0" nodeType="withEffect">
                                  <p:stCondLst>
                                    <p:cond delay="0"/>
                                  </p:stCondLst>
                                  <p:childTnLst>
                                    <p:animClr clrSpc="rgb" dir="cw">
                                      <p:cBhvr override="childStyle">
                                        <p:cTn id="6" dur="1000" autoRev="1" fill="hold"/>
                                        <p:tgtEl>
                                          <p:spTgt spid="1731586"/>
                                        </p:tgtEl>
                                        <p:attrNameLst>
                                          <p:attrName>style.color</p:attrName>
                                        </p:attrNameLst>
                                      </p:cBhvr>
                                      <p:to>
                                        <a:schemeClr val="bg1"/>
                                      </p:to>
                                    </p:animClr>
                                    <p:animClr clrSpc="rgb" dir="cw">
                                      <p:cBhvr>
                                        <p:cTn id="7" dur="1000" autoRev="1" fill="hold"/>
                                        <p:tgtEl>
                                          <p:spTgt spid="1731586"/>
                                        </p:tgtEl>
                                        <p:attrNameLst>
                                          <p:attrName>fillcolor</p:attrName>
                                        </p:attrNameLst>
                                      </p:cBhvr>
                                      <p:to>
                                        <a:schemeClr val="bg1"/>
                                      </p:to>
                                    </p:animClr>
                                    <p:set>
                                      <p:cBhvr>
                                        <p:cTn id="8" dur="1000" autoRev="1" fill="hold"/>
                                        <p:tgtEl>
                                          <p:spTgt spid="1731586"/>
                                        </p:tgtEl>
                                        <p:attrNameLst>
                                          <p:attrName>fill.type</p:attrName>
                                        </p:attrNameLst>
                                      </p:cBhvr>
                                      <p:to>
                                        <p:strVal val="solid"/>
                                      </p:to>
                                    </p:set>
                                    <p:set>
                                      <p:cBhvr>
                                        <p:cTn id="9" dur="1000" autoRev="1" fill="hold"/>
                                        <p:tgtEl>
                                          <p:spTgt spid="17315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5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1588"/>
            <a:ext cx="9144000" cy="1143001"/>
          </a:xfrm>
          <a:solidFill>
            <a:srgbClr val="CCFFCC"/>
          </a:solidFill>
        </p:spPr>
        <p:txBody>
          <a:bodyPr rtlCol="0">
            <a:normAutofit fontScale="90000"/>
          </a:bodyPr>
          <a:lstStyle/>
          <a:p>
            <a:pPr fontAlgn="auto">
              <a:spcAft>
                <a:spcPts val="0"/>
              </a:spcAft>
              <a:defRPr/>
            </a:pPr>
            <a:r>
              <a:rPr lang="ru-RU" sz="4000" smtClean="0">
                <a:solidFill>
                  <a:srgbClr val="0000FF"/>
                </a:solidFill>
              </a:rPr>
              <a:t>Результаты исследования имели широкий общественный резонанс</a:t>
            </a:r>
          </a:p>
        </p:txBody>
      </p:sp>
      <p:sp>
        <p:nvSpPr>
          <p:cNvPr id="25602" name="Rectangle 3"/>
          <p:cNvSpPr>
            <a:spLocks noGrp="1" noChangeArrowheads="1"/>
          </p:cNvSpPr>
          <p:nvPr>
            <p:ph idx="1"/>
          </p:nvPr>
        </p:nvSpPr>
        <p:spPr>
          <a:xfrm>
            <a:off x="4921250" y="1284288"/>
            <a:ext cx="4146550" cy="4689475"/>
          </a:xfrm>
        </p:spPr>
        <p:txBody>
          <a:bodyPr/>
          <a:lstStyle/>
          <a:p>
            <a:pPr>
              <a:lnSpc>
                <a:spcPct val="80000"/>
              </a:lnSpc>
            </a:pPr>
            <a:r>
              <a:rPr lang="ru-RU" sz="1800" smtClean="0">
                <a:solidFill>
                  <a:srgbClr val="0000FF"/>
                </a:solidFill>
              </a:rPr>
              <a:t>Английское агентство по пищевым стандартам предложило производителям продуктов питания добровольно отказаться от использования большинства искусственных пищевых красителей </a:t>
            </a:r>
            <a:r>
              <a:rPr lang="ru-RU" sz="1800" b="1" u="sng" smtClean="0">
                <a:solidFill>
                  <a:srgbClr val="0000FF"/>
                </a:solidFill>
              </a:rPr>
              <a:t>вызывающих гиперактивность сразу после употребления</a:t>
            </a:r>
            <a:r>
              <a:rPr lang="ru-RU" sz="1800" smtClean="0">
                <a:solidFill>
                  <a:srgbClr val="0000FF"/>
                </a:solidFill>
              </a:rPr>
              <a:t> к </a:t>
            </a:r>
            <a:r>
              <a:rPr lang="ru-RU" sz="1800" smtClean="0">
                <a:solidFill>
                  <a:srgbClr val="FF0000"/>
                </a:solidFill>
              </a:rPr>
              <a:t>концу 2009 года</a:t>
            </a:r>
            <a:r>
              <a:rPr lang="ru-RU" sz="1800" smtClean="0">
                <a:solidFill>
                  <a:srgbClr val="0000FF"/>
                </a:solidFill>
              </a:rPr>
              <a:t>. </a:t>
            </a:r>
          </a:p>
          <a:p>
            <a:pPr>
              <a:lnSpc>
                <a:spcPct val="80000"/>
              </a:lnSpc>
            </a:pPr>
            <a:endParaRPr lang="ru-RU" sz="1800" smtClean="0">
              <a:solidFill>
                <a:srgbClr val="0000FF"/>
              </a:solidFill>
            </a:endParaRPr>
          </a:p>
          <a:p>
            <a:pPr>
              <a:lnSpc>
                <a:spcPct val="80000"/>
              </a:lnSpc>
            </a:pPr>
            <a:r>
              <a:rPr lang="ru-RU" sz="1800" smtClean="0">
                <a:solidFill>
                  <a:srgbClr val="0000FF"/>
                </a:solidFill>
              </a:rPr>
              <a:t>Европейская комиссия по питанию постановила, что любые пищевые продукты, содержащие эти красители, должны иметь предупредительные надписи на упаковке </a:t>
            </a:r>
            <a:r>
              <a:rPr lang="ru-RU" sz="1800" smtClean="0">
                <a:solidFill>
                  <a:srgbClr val="FF0000"/>
                </a:solidFill>
              </a:rPr>
              <a:t>к 2010 году</a:t>
            </a:r>
            <a:r>
              <a:rPr lang="ru-RU" sz="1800" smtClean="0">
                <a:solidFill>
                  <a:srgbClr val="0000FF"/>
                </a:solidFill>
              </a:rPr>
              <a:t>. </a:t>
            </a:r>
          </a:p>
        </p:txBody>
      </p:sp>
      <p:pic>
        <p:nvPicPr>
          <p:cNvPr id="25603" name="Picture 4" descr="004foodadditives_600x679"/>
          <p:cNvPicPr>
            <a:picLocks noChangeAspect="1" noChangeArrowheads="1"/>
          </p:cNvPicPr>
          <p:nvPr/>
        </p:nvPicPr>
        <p:blipFill>
          <a:blip r:embed="rId3"/>
          <a:srcRect/>
          <a:stretch>
            <a:fillRect/>
          </a:stretch>
        </p:blipFill>
        <p:spPr bwMode="auto">
          <a:xfrm>
            <a:off x="149225" y="1398588"/>
            <a:ext cx="4678363" cy="5297487"/>
          </a:xfrm>
          <a:prstGeom prst="rect">
            <a:avLst/>
          </a:prstGeom>
          <a:noFill/>
          <a:ln w="9525">
            <a:noFill/>
            <a:miter lim="800000"/>
            <a:headEnd/>
            <a:tailEnd/>
          </a:ln>
        </p:spPr>
      </p:pic>
      <p:sp>
        <p:nvSpPr>
          <p:cNvPr id="25604" name="Rectangle 5"/>
          <p:cNvSpPr>
            <a:spLocks noChangeArrowheads="1"/>
          </p:cNvSpPr>
          <p:nvPr/>
        </p:nvSpPr>
        <p:spPr bwMode="auto">
          <a:xfrm>
            <a:off x="6469063" y="6367463"/>
            <a:ext cx="2428875" cy="336550"/>
          </a:xfrm>
          <a:prstGeom prst="rect">
            <a:avLst/>
          </a:prstGeom>
          <a:noFill/>
          <a:ln w="9525">
            <a:noFill/>
            <a:miter lim="800000"/>
            <a:headEnd/>
            <a:tailEnd/>
          </a:ln>
        </p:spPr>
        <p:txBody>
          <a:bodyPr wrap="none" anchor="ctr">
            <a:spAutoFit/>
          </a:bodyPr>
          <a:lstStyle/>
          <a:p>
            <a:r>
              <a:rPr lang="en-US" sz="1600" i="1">
                <a:solidFill>
                  <a:srgbClr val="0000FF"/>
                </a:solidFill>
                <a:latin typeface="Calibri" pitchFamily="34" charset="0"/>
              </a:rPr>
              <a:t>Daily Mail, </a:t>
            </a:r>
            <a:r>
              <a:rPr lang="ru-RU" sz="1600" i="1">
                <a:solidFill>
                  <a:srgbClr val="0000FF"/>
                </a:solidFill>
                <a:latin typeface="Calibri" pitchFamily="34" charset="0"/>
              </a:rPr>
              <a:t>10 April 2008 </a:t>
            </a:r>
          </a:p>
        </p:txBody>
      </p:sp>
      <p:sp>
        <p:nvSpPr>
          <p:cNvPr id="25605" name="Text Box 6"/>
          <p:cNvSpPr txBox="1">
            <a:spLocks noChangeArrowheads="1"/>
          </p:cNvSpPr>
          <p:nvPr/>
        </p:nvSpPr>
        <p:spPr bwMode="auto">
          <a:xfrm rot="-1138225">
            <a:off x="5465763" y="5519738"/>
            <a:ext cx="2987675" cy="641350"/>
          </a:xfrm>
          <a:prstGeom prst="rect">
            <a:avLst/>
          </a:prstGeom>
          <a:solidFill>
            <a:srgbClr val="CCFFCC"/>
          </a:solidFill>
          <a:ln w="9525">
            <a:noFill/>
            <a:miter lim="800000"/>
            <a:headEnd/>
            <a:tailEnd/>
          </a:ln>
        </p:spPr>
        <p:txBody>
          <a:bodyPr>
            <a:spAutoFit/>
          </a:bodyPr>
          <a:lstStyle/>
          <a:p>
            <a:pPr>
              <a:spcBef>
                <a:spcPct val="50000"/>
              </a:spcBef>
            </a:pPr>
            <a:r>
              <a:rPr lang="ru-RU">
                <a:solidFill>
                  <a:srgbClr val="6600FF"/>
                </a:solidFill>
              </a:rPr>
              <a:t>Все эти продукты активно выводят магний!!!</a:t>
            </a:r>
          </a:p>
        </p:txBody>
      </p:sp>
    </p:spTree>
    <p:extLst>
      <p:ext uri="{BB962C8B-B14F-4D97-AF65-F5344CB8AC3E}">
        <p14:creationId xmlns:p14="http://schemas.microsoft.com/office/powerpoint/2010/main" val="1591209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068388" y="176213"/>
            <a:ext cx="5805487" cy="1143000"/>
          </a:xfrm>
        </p:spPr>
        <p:txBody>
          <a:bodyPr/>
          <a:lstStyle/>
          <a:p>
            <a:r>
              <a:rPr lang="ru-RU" sz="2800" smtClean="0">
                <a:solidFill>
                  <a:srgbClr val="0000FF"/>
                </a:solidFill>
              </a:rPr>
              <a:t>Американский университет Пурдью</a:t>
            </a:r>
          </a:p>
        </p:txBody>
      </p:sp>
      <p:sp>
        <p:nvSpPr>
          <p:cNvPr id="27650" name="Rectangle 3"/>
          <p:cNvSpPr>
            <a:spLocks noGrp="1" noChangeArrowheads="1"/>
          </p:cNvSpPr>
          <p:nvPr>
            <p:ph idx="1"/>
          </p:nvPr>
        </p:nvSpPr>
        <p:spPr>
          <a:xfrm>
            <a:off x="1754188" y="1454150"/>
            <a:ext cx="4689475" cy="5237163"/>
          </a:xfrm>
        </p:spPr>
        <p:txBody>
          <a:bodyPr/>
          <a:lstStyle/>
          <a:p>
            <a:pPr>
              <a:lnSpc>
                <a:spcPct val="80000"/>
              </a:lnSpc>
            </a:pPr>
            <a:r>
              <a:rPr lang="ru-RU" sz="2000" smtClean="0">
                <a:solidFill>
                  <a:srgbClr val="0000FF"/>
                </a:solidFill>
              </a:rPr>
              <a:t>35 студентов с СДВГ (!) и 112 контролей</a:t>
            </a:r>
          </a:p>
          <a:p>
            <a:pPr>
              <a:lnSpc>
                <a:spcPct val="80000"/>
              </a:lnSpc>
            </a:pPr>
            <a:r>
              <a:rPr lang="ru-RU" sz="2000" smtClean="0">
                <a:solidFill>
                  <a:srgbClr val="0000FF"/>
                </a:solidFill>
              </a:rPr>
              <a:t>Доля </a:t>
            </a:r>
            <a:r>
              <a:rPr lang="ru-RU" sz="2000" b="1" smtClean="0">
                <a:solidFill>
                  <a:srgbClr val="FF0000"/>
                </a:solidFill>
              </a:rPr>
              <a:t>омега-3</a:t>
            </a:r>
            <a:r>
              <a:rPr lang="ru-RU" sz="2000" smtClean="0">
                <a:solidFill>
                  <a:srgbClr val="0000FF"/>
                </a:solidFill>
              </a:rPr>
              <a:t> и </a:t>
            </a:r>
            <a:r>
              <a:rPr lang="ru-RU" sz="2000" b="1" smtClean="0">
                <a:solidFill>
                  <a:srgbClr val="FF0000"/>
                </a:solidFill>
              </a:rPr>
              <a:t>магния</a:t>
            </a:r>
            <a:r>
              <a:rPr lang="ru-RU" sz="2000" smtClean="0">
                <a:solidFill>
                  <a:srgbClr val="0000FF"/>
                </a:solidFill>
              </a:rPr>
              <a:t> значительно ниже в фосфолипидах плазмы и эритроцитов у пациентов с СДВГ.</a:t>
            </a:r>
          </a:p>
          <a:p>
            <a:pPr>
              <a:lnSpc>
                <a:spcPct val="80000"/>
              </a:lnSpc>
            </a:pPr>
            <a:r>
              <a:rPr lang="ru-RU" sz="2000" smtClean="0">
                <a:solidFill>
                  <a:srgbClr val="0000FF"/>
                </a:solidFill>
              </a:rPr>
              <a:t>Уровни насыщенных жиров - выше у пациентов с СДВГ. </a:t>
            </a:r>
          </a:p>
          <a:p>
            <a:pPr>
              <a:lnSpc>
                <a:spcPct val="80000"/>
              </a:lnSpc>
            </a:pPr>
            <a:r>
              <a:rPr lang="ru-RU" sz="2000" smtClean="0">
                <a:solidFill>
                  <a:srgbClr val="0000FF"/>
                </a:solidFill>
              </a:rPr>
              <a:t>Потребление насыщенных жиров на 30% выше в группе пациентов с СДВГ (сосиски в тесте и чипсы). </a:t>
            </a:r>
          </a:p>
          <a:p>
            <a:pPr lvl="1">
              <a:lnSpc>
                <a:spcPct val="80000"/>
              </a:lnSpc>
            </a:pPr>
            <a:r>
              <a:rPr lang="ru-RU" sz="1800" smtClean="0">
                <a:solidFill>
                  <a:srgbClr val="0000FF"/>
                </a:solidFill>
              </a:rPr>
              <a:t>сливочное масло, </a:t>
            </a:r>
          </a:p>
          <a:p>
            <a:pPr lvl="1">
              <a:lnSpc>
                <a:spcPct val="80000"/>
              </a:lnSpc>
            </a:pPr>
            <a:r>
              <a:rPr lang="ru-RU" sz="1800" smtClean="0">
                <a:solidFill>
                  <a:srgbClr val="0000FF"/>
                </a:solidFill>
              </a:rPr>
              <a:t>низкокачественная, жирная говядина и свинина, </a:t>
            </a:r>
          </a:p>
          <a:p>
            <a:pPr lvl="1">
              <a:lnSpc>
                <a:spcPct val="80000"/>
              </a:lnSpc>
            </a:pPr>
            <a:r>
              <a:rPr lang="ru-RU" sz="1800" smtClean="0">
                <a:solidFill>
                  <a:srgbClr val="0000FF"/>
                </a:solidFill>
              </a:rPr>
              <a:t>маргарин</a:t>
            </a:r>
          </a:p>
          <a:p>
            <a:pPr lvl="1">
              <a:lnSpc>
                <a:spcPct val="80000"/>
              </a:lnSpc>
            </a:pPr>
            <a:r>
              <a:rPr lang="ru-RU" sz="1800" smtClean="0">
                <a:solidFill>
                  <a:srgbClr val="0000FF"/>
                </a:solidFill>
              </a:rPr>
              <a:t>дефицит потребления рыбы, зеленолистых растений (</a:t>
            </a:r>
            <a:r>
              <a:rPr lang="ru-RU" sz="1800" smtClean="0">
                <a:solidFill>
                  <a:srgbClr val="FF0000"/>
                </a:solidFill>
              </a:rPr>
              <a:t>магний</a:t>
            </a:r>
            <a:r>
              <a:rPr lang="ru-RU" sz="1800" smtClean="0">
                <a:solidFill>
                  <a:srgbClr val="0000FF"/>
                </a:solidFill>
              </a:rPr>
              <a:t>) и т.д. </a:t>
            </a:r>
          </a:p>
          <a:p>
            <a:pPr lvl="4">
              <a:lnSpc>
                <a:spcPct val="80000"/>
              </a:lnSpc>
            </a:pPr>
            <a:r>
              <a:rPr lang="ru-RU" sz="1400" smtClean="0">
                <a:solidFill>
                  <a:srgbClr val="0000FF"/>
                </a:solidFill>
              </a:rPr>
              <a:t>(</a:t>
            </a:r>
            <a:r>
              <a:rPr lang="en-US" sz="1400" i="1" smtClean="0">
                <a:solidFill>
                  <a:srgbClr val="0000FF"/>
                </a:solidFill>
              </a:rPr>
              <a:t>Antalis</a:t>
            </a:r>
            <a:r>
              <a:rPr lang="ru-RU" sz="1400" i="1" smtClean="0">
                <a:solidFill>
                  <a:srgbClr val="0000FF"/>
                </a:solidFill>
              </a:rPr>
              <a:t>, 2005</a:t>
            </a:r>
            <a:r>
              <a:rPr lang="ru-RU" sz="1400" smtClean="0">
                <a:solidFill>
                  <a:srgbClr val="0000FF"/>
                </a:solidFill>
              </a:rPr>
              <a:t>)</a:t>
            </a:r>
          </a:p>
          <a:p>
            <a:pPr>
              <a:lnSpc>
                <a:spcPct val="80000"/>
              </a:lnSpc>
            </a:pPr>
            <a:endParaRPr lang="ru-RU" sz="2000" smtClean="0">
              <a:solidFill>
                <a:srgbClr val="0000FF"/>
              </a:solidFill>
            </a:endParaRPr>
          </a:p>
        </p:txBody>
      </p:sp>
      <p:pic>
        <p:nvPicPr>
          <p:cNvPr id="27651" name="Picture 4" descr="lens17644370_1297811709college_for_ADHD_students"/>
          <p:cNvPicPr>
            <a:picLocks noChangeAspect="1" noChangeArrowheads="1"/>
          </p:cNvPicPr>
          <p:nvPr/>
        </p:nvPicPr>
        <p:blipFill>
          <a:blip r:embed="rId3"/>
          <a:srcRect/>
          <a:stretch>
            <a:fillRect/>
          </a:stretch>
        </p:blipFill>
        <p:spPr bwMode="auto">
          <a:xfrm>
            <a:off x="6562725" y="3849687"/>
            <a:ext cx="2381250" cy="2381250"/>
          </a:xfrm>
          <a:prstGeom prst="rect">
            <a:avLst/>
          </a:prstGeom>
          <a:noFill/>
          <a:ln w="9525">
            <a:noFill/>
            <a:miter lim="800000"/>
            <a:headEnd/>
            <a:tailEnd/>
          </a:ln>
        </p:spPr>
      </p:pic>
      <p:pic>
        <p:nvPicPr>
          <p:cNvPr id="27652" name="Picture 5" descr="ANd9GcR9TujZ36tAQ35th1iJUg82SPUWWub3Bze-zeZEtjHFa4Q5Tay7Zp9uQXY">
            <a:hlinkClick r:id="rId4"/>
          </p:cNvPr>
          <p:cNvPicPr>
            <a:picLocks noChangeAspect="1" noChangeArrowheads="1"/>
          </p:cNvPicPr>
          <p:nvPr/>
        </p:nvPicPr>
        <p:blipFill>
          <a:blip r:embed="rId5"/>
          <a:srcRect/>
          <a:stretch>
            <a:fillRect/>
          </a:stretch>
        </p:blipFill>
        <p:spPr bwMode="auto">
          <a:xfrm>
            <a:off x="7011194" y="2744787"/>
            <a:ext cx="1143000" cy="1066800"/>
          </a:xfrm>
          <a:prstGeom prst="rect">
            <a:avLst/>
          </a:prstGeom>
          <a:noFill/>
          <a:ln w="9525">
            <a:noFill/>
            <a:miter lim="800000"/>
            <a:headEnd/>
            <a:tailEnd/>
          </a:ln>
        </p:spPr>
      </p:pic>
      <p:pic>
        <p:nvPicPr>
          <p:cNvPr id="27653" name="Picture 6" descr="117902843770_07-008"/>
          <p:cNvPicPr>
            <a:picLocks noChangeAspect="1" noChangeArrowheads="1"/>
          </p:cNvPicPr>
          <p:nvPr/>
        </p:nvPicPr>
        <p:blipFill>
          <a:blip r:embed="rId6"/>
          <a:srcRect/>
          <a:stretch>
            <a:fillRect/>
          </a:stretch>
        </p:blipFill>
        <p:spPr bwMode="auto">
          <a:xfrm>
            <a:off x="179512" y="2205038"/>
            <a:ext cx="1554163" cy="2205038"/>
          </a:xfrm>
          <a:prstGeom prst="rect">
            <a:avLst/>
          </a:prstGeom>
          <a:noFill/>
          <a:ln w="9525">
            <a:noFill/>
            <a:miter lim="800000"/>
            <a:headEnd/>
            <a:tailEnd/>
          </a:ln>
        </p:spPr>
      </p:pic>
      <p:pic>
        <p:nvPicPr>
          <p:cNvPr id="27654" name="Picture 7" descr="114205566528"/>
          <p:cNvPicPr>
            <a:picLocks noChangeAspect="1" noChangeArrowheads="1" noCrop="1"/>
          </p:cNvPicPr>
          <p:nvPr/>
        </p:nvPicPr>
        <p:blipFill>
          <a:blip r:embed="rId7"/>
          <a:srcRect/>
          <a:stretch>
            <a:fillRect/>
          </a:stretch>
        </p:blipFill>
        <p:spPr bwMode="auto">
          <a:xfrm>
            <a:off x="6394450" y="912813"/>
            <a:ext cx="2717800" cy="1651000"/>
          </a:xfrm>
          <a:prstGeom prst="rect">
            <a:avLst/>
          </a:prstGeom>
          <a:noFill/>
          <a:ln w="9525">
            <a:noFill/>
            <a:miter lim="800000"/>
            <a:headEnd/>
            <a:tailEnd/>
          </a:ln>
        </p:spPr>
      </p:pic>
      <p:sp>
        <p:nvSpPr>
          <p:cNvPr id="27655" name="Rectangle 8"/>
          <p:cNvSpPr>
            <a:spLocks noChangeArrowheads="1"/>
          </p:cNvSpPr>
          <p:nvPr/>
        </p:nvSpPr>
        <p:spPr bwMode="auto">
          <a:xfrm>
            <a:off x="6667500" y="5940425"/>
            <a:ext cx="1830388" cy="581025"/>
          </a:xfrm>
          <a:prstGeom prst="rect">
            <a:avLst/>
          </a:prstGeom>
          <a:noFill/>
          <a:ln w="9525">
            <a:noFill/>
            <a:miter lim="800000"/>
            <a:headEnd/>
            <a:tailEnd/>
          </a:ln>
        </p:spPr>
        <p:txBody>
          <a:bodyPr>
            <a:spAutoFit/>
          </a:bodyPr>
          <a:lstStyle/>
          <a:p>
            <a:r>
              <a:rPr lang="ru-RU" sz="1600">
                <a:solidFill>
                  <a:srgbClr val="0000FF"/>
                </a:solidFill>
                <a:latin typeface="Calibri" pitchFamily="34" charset="0"/>
              </a:rPr>
              <a:t>«</a:t>
            </a:r>
            <a:r>
              <a:rPr lang="en-US" sz="1600">
                <a:solidFill>
                  <a:srgbClr val="0000FF"/>
                </a:solidFill>
                <a:latin typeface="Calibri" pitchFamily="34" charset="0"/>
              </a:rPr>
              <a:t>junk food</a:t>
            </a:r>
            <a:r>
              <a:rPr lang="ru-RU" sz="1600">
                <a:solidFill>
                  <a:srgbClr val="0000FF"/>
                </a:solidFill>
                <a:latin typeface="Calibri" pitchFamily="34" charset="0"/>
              </a:rPr>
              <a:t>» или «мусорная еда»</a:t>
            </a:r>
          </a:p>
        </p:txBody>
      </p:sp>
    </p:spTree>
    <p:extLst>
      <p:ext uri="{BB962C8B-B14F-4D97-AF65-F5344CB8AC3E}">
        <p14:creationId xmlns:p14="http://schemas.microsoft.com/office/powerpoint/2010/main" val="845400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456481" y="-175698"/>
            <a:ext cx="8228160" cy="1146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ctr">
              <a:buClrTx/>
              <a:buFontTx/>
              <a:buNone/>
            </a:pPr>
            <a:r>
              <a:rPr lang="ru-RU" sz="2900" b="1">
                <a:solidFill>
                  <a:srgbClr val="000080"/>
                </a:solidFill>
              </a:rPr>
              <a:t>Причины дефицита магния</a:t>
            </a:r>
          </a:p>
        </p:txBody>
      </p:sp>
      <p:sp>
        <p:nvSpPr>
          <p:cNvPr id="41986" name="Text Box 2"/>
          <p:cNvSpPr txBox="1">
            <a:spLocks noChangeArrowheads="1"/>
          </p:cNvSpPr>
          <p:nvPr/>
        </p:nvSpPr>
        <p:spPr bwMode="auto">
          <a:xfrm>
            <a:off x="300961" y="818006"/>
            <a:ext cx="8059680" cy="663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17" rIns="0" bIns="0"/>
          <a:lstStyle>
            <a:lvl1pPr marL="342900" indent="-3063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9pPr>
          </a:lstStyle>
          <a:p>
            <a:pPr algn="just">
              <a:spcAft>
                <a:spcPts val="1293"/>
              </a:spcAft>
            </a:pPr>
            <a:r>
              <a:rPr lang="ru-RU" sz="2400" b="1"/>
              <a:t>Причина №1: неправильное питание</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000" y="2508743"/>
            <a:ext cx="1316160" cy="1025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401" y="4062667"/>
            <a:ext cx="1366560" cy="8871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9" name="Text Box 5"/>
          <p:cNvSpPr txBox="1">
            <a:spLocks noChangeArrowheads="1"/>
          </p:cNvSpPr>
          <p:nvPr/>
        </p:nvSpPr>
        <p:spPr bwMode="auto">
          <a:xfrm>
            <a:off x="254880" y="2399293"/>
            <a:ext cx="6945120" cy="2975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marL="342900" indent="-3302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9pPr>
          </a:lstStyle>
          <a:p>
            <a:pPr algn="just">
              <a:spcAft>
                <a:spcPts val="1293"/>
              </a:spcAft>
            </a:pPr>
            <a:r>
              <a:rPr lang="ru-RU"/>
              <a:t>Многолетнее неправильное питание с использованием большого количества поваренной соли, в т.ч. и скрытой (колбаса, сосиски и другие полуфабрикаты), рафинированных продуктов, в которых резко снижено содержание магния, ортофосфорная кислота (напитки по типу кола), а также психостимуляторы и другие психоактивные вещества (энергетические напитки), активно принимаемые тинейджерами, подростками и людьми в возрасте до 30 лет, формируют дефицит магния как у детей, так и у взрослых.</a:t>
            </a:r>
          </a:p>
          <a:p>
            <a:pPr algn="just">
              <a:spcAft>
                <a:spcPts val="1293"/>
              </a:spcAft>
            </a:pPr>
            <a:r>
              <a:rPr lang="ru-RU"/>
              <a:t>Глутамат и аспартат - основные пищевые добавки, входящие в состав большинства полуфабрикатов и «фаст-фудов» - нарушают усвоение магния из пищи и усиливают его потери, что может усугубить эмоциональные расстройства.</a:t>
            </a:r>
          </a:p>
        </p:txBody>
      </p:sp>
      <p:pic>
        <p:nvPicPr>
          <p:cNvPr id="419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8240" y="5257992"/>
            <a:ext cx="1435680" cy="9677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1" name="Text Box 7"/>
          <p:cNvSpPr txBox="1">
            <a:spLocks noChangeArrowheads="1"/>
          </p:cNvSpPr>
          <p:nvPr/>
        </p:nvSpPr>
        <p:spPr bwMode="auto">
          <a:xfrm>
            <a:off x="260641" y="1394066"/>
            <a:ext cx="8285760" cy="697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marL="342900" indent="-3302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9pPr>
          </a:lstStyle>
          <a:p>
            <a:pPr algn="just">
              <a:spcAft>
                <a:spcPts val="1293"/>
              </a:spcAft>
            </a:pPr>
            <a:r>
              <a:rPr lang="ru-RU"/>
              <a:t>Дефицит магния в пище приводит к дефициту магния в организме.</a:t>
            </a:r>
          </a:p>
          <a:p>
            <a:pPr algn="just">
              <a:spcAft>
                <a:spcPts val="1293"/>
              </a:spcAft>
            </a:pPr>
            <a:r>
              <a:rPr lang="ru-RU"/>
              <a:t>Снижение содержания магния нарушает стрессоустойчивость и является одним из основных факторов развития многих заболеваний.</a:t>
            </a:r>
          </a:p>
        </p:txBody>
      </p:sp>
      <p:sp>
        <p:nvSpPr>
          <p:cNvPr id="41992" name="Text Box 8"/>
          <p:cNvSpPr txBox="1">
            <a:spLocks noChangeArrowheads="1"/>
          </p:cNvSpPr>
          <p:nvPr/>
        </p:nvSpPr>
        <p:spPr bwMode="auto">
          <a:xfrm>
            <a:off x="283680" y="6492202"/>
            <a:ext cx="8575200" cy="4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9pPr>
          </a:lstStyle>
          <a:p>
            <a:pPr algn="just">
              <a:spcAft>
                <a:spcPts val="1293"/>
              </a:spcAft>
            </a:pPr>
            <a:r>
              <a:rPr lang="ru-RU" sz="1100"/>
              <a:t>Громова О.А. Магний и пиридоксин: основы знаний. </a:t>
            </a:r>
            <a:r>
              <a:rPr lang="ru-RU" sz="1100" i="1"/>
              <a:t>М</a:t>
            </a:r>
            <a:r>
              <a:rPr lang="en-US" sz="1100"/>
              <a:t>. 2006</a:t>
            </a:r>
            <a:r>
              <a:rPr lang="ru-RU" sz="1100"/>
              <a:t> </a:t>
            </a:r>
            <a:r>
              <a:rPr lang="en-US" sz="1100"/>
              <a:t>. 179 </a:t>
            </a:r>
            <a:r>
              <a:rPr lang="ru-RU" sz="1100"/>
              <a:t>с</a:t>
            </a:r>
            <a:r>
              <a:rPr lang="en-US" sz="1100"/>
              <a:t>.</a:t>
            </a:r>
            <a:r>
              <a:rPr lang="ru-RU" sz="1100"/>
              <a:t>;. </a:t>
            </a:r>
            <a:r>
              <a:rPr lang="pl-PL" sz="1100"/>
              <a:t>Eby G</a:t>
            </a:r>
            <a:r>
              <a:rPr lang="en-US" sz="1100"/>
              <a:t>.</a:t>
            </a:r>
            <a:r>
              <a:rPr lang="pl-PL" sz="1100"/>
              <a:t>A</a:t>
            </a:r>
            <a:r>
              <a:rPr lang="en-US" sz="1100"/>
              <a:t>.,</a:t>
            </a:r>
            <a:r>
              <a:rPr lang="pl-PL" sz="1100"/>
              <a:t> 3rd, Eby K</a:t>
            </a:r>
            <a:r>
              <a:rPr lang="en-US" sz="1100"/>
              <a:t>.</a:t>
            </a:r>
            <a:r>
              <a:rPr lang="pl-PL" sz="1100"/>
              <a:t>L. </a:t>
            </a:r>
            <a:r>
              <a:rPr lang="en-US" sz="1100"/>
              <a:t>Magnesium for treatment-resistant depression: a review and hypothesis. </a:t>
            </a:r>
            <a:r>
              <a:rPr lang="en-US" sz="1100" i="1"/>
              <a:t>Med. Hypotheses</a:t>
            </a:r>
            <a:r>
              <a:rPr lang="en-US" sz="1100"/>
              <a:t>. </a:t>
            </a:r>
            <a:r>
              <a:rPr lang="da-DK" sz="1100"/>
              <a:t>2010;</a:t>
            </a:r>
            <a:r>
              <a:rPr lang="en-US" sz="1100"/>
              <a:t> </a:t>
            </a:r>
            <a:r>
              <a:rPr lang="da-DK" sz="1100"/>
              <a:t>74</a:t>
            </a:r>
            <a:r>
              <a:rPr lang="en-US" sz="1100"/>
              <a:t> </a:t>
            </a:r>
            <a:r>
              <a:rPr lang="da-DK" sz="1100"/>
              <a:t>(4):</a:t>
            </a:r>
            <a:r>
              <a:rPr lang="en-US" sz="1100"/>
              <a:t> </a:t>
            </a:r>
            <a:r>
              <a:rPr lang="da-DK" sz="1100"/>
              <a:t>649</a:t>
            </a:r>
            <a:r>
              <a:rPr lang="en-US" sz="1100"/>
              <a:t>–6</a:t>
            </a:r>
            <a:r>
              <a:rPr lang="da-DK" sz="1100"/>
              <a:t>60</a:t>
            </a:r>
            <a:r>
              <a:rPr lang="en-US" sz="1100"/>
              <a:t>.</a:t>
            </a:r>
          </a:p>
        </p:txBody>
      </p:sp>
    </p:spTree>
    <p:extLst>
      <p:ext uri="{BB962C8B-B14F-4D97-AF65-F5344CB8AC3E}">
        <p14:creationId xmlns:p14="http://schemas.microsoft.com/office/powerpoint/2010/main" val="10502938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pPr eaLnBrk="1" hangingPunct="1">
              <a:defRPr/>
            </a:pPr>
            <a:r>
              <a:rPr lang="ru-RU" sz="3600" smtClean="0">
                <a:solidFill>
                  <a:schemeClr val="folHlink"/>
                </a:solidFill>
                <a:latin typeface="Tahoma" charset="0"/>
              </a:rPr>
              <a:t>Школа, </a:t>
            </a:r>
            <a:br>
              <a:rPr lang="ru-RU" sz="3600" smtClean="0">
                <a:solidFill>
                  <a:schemeClr val="folHlink"/>
                </a:solidFill>
                <a:latin typeface="Tahoma" charset="0"/>
              </a:rPr>
            </a:br>
            <a:r>
              <a:rPr lang="ru-RU" sz="3600" smtClean="0">
                <a:solidFill>
                  <a:schemeClr val="folHlink"/>
                </a:solidFill>
                <a:latin typeface="Tahoma" charset="0"/>
              </a:rPr>
              <a:t>содействующая здоровью</a:t>
            </a:r>
          </a:p>
        </p:txBody>
      </p:sp>
      <p:sp>
        <p:nvSpPr>
          <p:cNvPr id="90115" name="Rectangle 3"/>
          <p:cNvSpPr>
            <a:spLocks noGrp="1" noChangeArrowheads="1"/>
          </p:cNvSpPr>
          <p:nvPr>
            <p:ph idx="1"/>
          </p:nvPr>
        </p:nvSpPr>
        <p:spPr/>
        <p:txBody>
          <a:bodyPr>
            <a:normAutofit lnSpcReduction="10000"/>
          </a:bodyPr>
          <a:lstStyle/>
          <a:p>
            <a:pPr eaLnBrk="1" hangingPunct="1">
              <a:lnSpc>
                <a:spcPct val="80000"/>
              </a:lnSpc>
            </a:pPr>
            <a:endParaRPr lang="ru-RU" sz="2600" dirty="0" smtClean="0">
              <a:latin typeface="Tahoma" pitchFamily="34" charset="0"/>
            </a:endParaRPr>
          </a:p>
          <a:p>
            <a:pPr eaLnBrk="1" hangingPunct="1">
              <a:lnSpc>
                <a:spcPct val="80000"/>
              </a:lnSpc>
            </a:pPr>
            <a:r>
              <a:rPr lang="ru-RU" sz="2600" dirty="0" smtClean="0">
                <a:latin typeface="Tahoma" pitchFamily="34" charset="0"/>
              </a:rPr>
              <a:t>соблюдение санитарно-гигиенических условий обучения</a:t>
            </a:r>
          </a:p>
          <a:p>
            <a:pPr eaLnBrk="1" hangingPunct="1">
              <a:lnSpc>
                <a:spcPct val="80000"/>
              </a:lnSpc>
            </a:pPr>
            <a:r>
              <a:rPr lang="ru-RU" sz="2600" dirty="0" smtClean="0">
                <a:latin typeface="Tahoma" pitchFamily="34" charset="0"/>
              </a:rPr>
              <a:t>рациональная организация образовательного процесса</a:t>
            </a:r>
          </a:p>
          <a:p>
            <a:pPr eaLnBrk="1" hangingPunct="1">
              <a:lnSpc>
                <a:spcPct val="80000"/>
              </a:lnSpc>
            </a:pPr>
            <a:r>
              <a:rPr lang="ru-RU" sz="2600" dirty="0" smtClean="0">
                <a:latin typeface="Tahoma" pitchFamily="34" charset="0"/>
              </a:rPr>
              <a:t>совершенствование физического воспитания</a:t>
            </a:r>
          </a:p>
          <a:p>
            <a:pPr eaLnBrk="1" hangingPunct="1">
              <a:lnSpc>
                <a:spcPct val="80000"/>
              </a:lnSpc>
            </a:pPr>
            <a:r>
              <a:rPr lang="ru-RU" sz="2600" dirty="0" smtClean="0">
                <a:latin typeface="Tahoma" pitchFamily="34" charset="0"/>
              </a:rPr>
              <a:t>охрана психического здоровья</a:t>
            </a:r>
          </a:p>
          <a:p>
            <a:pPr eaLnBrk="1" hangingPunct="1">
              <a:lnSpc>
                <a:spcPct val="80000"/>
              </a:lnSpc>
            </a:pPr>
            <a:r>
              <a:rPr lang="ru-RU" sz="2600" dirty="0" smtClean="0">
                <a:latin typeface="Tahoma" pitchFamily="34" charset="0"/>
              </a:rPr>
              <a:t>проведение работы по формированию здорового образа жизни</a:t>
            </a:r>
          </a:p>
          <a:p>
            <a:pPr eaLnBrk="1" hangingPunct="1">
              <a:lnSpc>
                <a:spcPct val="80000"/>
              </a:lnSpc>
            </a:pPr>
            <a:r>
              <a:rPr lang="ru-RU" sz="2600" dirty="0" smtClean="0">
                <a:latin typeface="Tahoma" pitchFamily="34" charset="0"/>
              </a:rPr>
              <a:t>улучшение медицинского обеспечения учащихся</a:t>
            </a:r>
          </a:p>
          <a:p>
            <a:pPr eaLnBrk="1" hangingPunct="1">
              <a:lnSpc>
                <a:spcPct val="80000"/>
              </a:lnSpc>
            </a:pPr>
            <a:r>
              <a:rPr lang="ru-RU" sz="2600" dirty="0" smtClean="0">
                <a:latin typeface="Tahoma" pitchFamily="34" charset="0"/>
              </a:rPr>
              <a:t>организация рационального питания</a:t>
            </a:r>
          </a:p>
          <a:p>
            <a:pPr eaLnBrk="1" hangingPunct="1">
              <a:lnSpc>
                <a:spcPct val="80000"/>
              </a:lnSpc>
            </a:pPr>
            <a:r>
              <a:rPr lang="ru-RU" sz="2600" dirty="0" smtClean="0">
                <a:latin typeface="Tahoma" pitchFamily="34" charset="0"/>
              </a:rPr>
              <a:t>гигиеническое воспитание участников образовательного процесса</a:t>
            </a:r>
          </a:p>
          <a:p>
            <a:pPr eaLnBrk="1" hangingPunct="1">
              <a:lnSpc>
                <a:spcPct val="80000"/>
              </a:lnSpc>
            </a:pPr>
            <a:endParaRPr lang="ru-RU" sz="2600" dirty="0" smtClean="0">
              <a:latin typeface="Tahoma" pitchFamily="34" charset="0"/>
            </a:endParaRPr>
          </a:p>
        </p:txBody>
      </p:sp>
    </p:spTree>
    <p:extLst>
      <p:ext uri="{BB962C8B-B14F-4D97-AF65-F5344CB8AC3E}">
        <p14:creationId xmlns:p14="http://schemas.microsoft.com/office/powerpoint/2010/main" val="19112716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840" y="5132699"/>
            <a:ext cx="1366560" cy="924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0" name="Text Box 2"/>
          <p:cNvSpPr txBox="1">
            <a:spLocks noChangeArrowheads="1"/>
          </p:cNvSpPr>
          <p:nvPr/>
        </p:nvSpPr>
        <p:spPr bwMode="auto">
          <a:xfrm>
            <a:off x="1186560" y="5613709"/>
            <a:ext cx="6546240" cy="1497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just">
              <a:spcAft>
                <a:spcPts val="1293"/>
              </a:spcAft>
            </a:pPr>
            <a:r>
              <a:rPr lang="ru-RU"/>
              <a:t>При стрессе дефицит магния усиливается.</a:t>
            </a:r>
          </a:p>
        </p:txBody>
      </p:sp>
      <p:sp>
        <p:nvSpPr>
          <p:cNvPr id="43011" name="Text Box 3"/>
          <p:cNvSpPr txBox="1">
            <a:spLocks noChangeArrowheads="1"/>
          </p:cNvSpPr>
          <p:nvPr/>
        </p:nvSpPr>
        <p:spPr bwMode="auto">
          <a:xfrm>
            <a:off x="560160" y="1853476"/>
            <a:ext cx="5994720" cy="1130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marL="330200" indent="-31750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1pPr>
            <a:lvl2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2pPr>
            <a:lvl3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3pPr>
            <a:lvl4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9pPr>
          </a:lstStyle>
          <a:p>
            <a:pPr algn="just">
              <a:spcAft>
                <a:spcPts val="1293"/>
              </a:spcAft>
            </a:pPr>
            <a:r>
              <a:rPr lang="ru-RU"/>
              <a:t>В период с ноября по март содержание магния в организме ребенка снижается.</a:t>
            </a:r>
          </a:p>
        </p:txBody>
      </p:sp>
      <p:sp>
        <p:nvSpPr>
          <p:cNvPr id="43012" name="Text Box 4"/>
          <p:cNvSpPr txBox="1">
            <a:spLocks noChangeArrowheads="1"/>
          </p:cNvSpPr>
          <p:nvPr/>
        </p:nvSpPr>
        <p:spPr bwMode="auto">
          <a:xfrm>
            <a:off x="564480" y="1293256"/>
            <a:ext cx="5437440" cy="339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just">
              <a:spcAft>
                <a:spcPts val="1293"/>
              </a:spcAft>
            </a:pPr>
            <a:r>
              <a:rPr lang="ru-RU" b="1"/>
              <a:t>Причина №2: сезонные колебания</a:t>
            </a:r>
          </a:p>
        </p:txBody>
      </p:sp>
      <p:sp>
        <p:nvSpPr>
          <p:cNvPr id="43013" name="Text Box 5"/>
          <p:cNvSpPr txBox="1">
            <a:spLocks noChangeArrowheads="1"/>
          </p:cNvSpPr>
          <p:nvPr/>
        </p:nvSpPr>
        <p:spPr bwMode="auto">
          <a:xfrm>
            <a:off x="888480" y="5259432"/>
            <a:ext cx="5437440" cy="339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just">
              <a:spcAft>
                <a:spcPts val="1293"/>
              </a:spcAft>
            </a:pPr>
            <a:r>
              <a:rPr lang="ru-RU" b="1"/>
              <a:t>Причина №3: стресс</a:t>
            </a:r>
          </a:p>
        </p:txBody>
      </p:sp>
      <p:pic>
        <p:nvPicPr>
          <p:cNvPr id="43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600" y="1169403"/>
            <a:ext cx="1520640" cy="15784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5" name="Text Box 7"/>
          <p:cNvSpPr txBox="1">
            <a:spLocks noChangeArrowheads="1"/>
          </p:cNvSpPr>
          <p:nvPr/>
        </p:nvSpPr>
        <p:spPr bwMode="auto">
          <a:xfrm>
            <a:off x="234721" y="6143685"/>
            <a:ext cx="8624160" cy="744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9pPr>
          </a:lstStyle>
          <a:p>
            <a:pPr>
              <a:spcAft>
                <a:spcPts val="1293"/>
              </a:spcAft>
            </a:pPr>
            <a:r>
              <a:rPr lang="ru-RU" sz="1100"/>
              <a:t>Федотова Л.Э. Дефицит магния у детей с минимальной мозговой дисфункцией и его коррекция препаратом Магне-В6 / Автореф. дисс… канд. мед. наук. Иваново, 2003. 21 с; Sartori SB et al Magnesium deficiency induces anxiety and HPA axis dysregulation: modulatory by therapeutic drug treatment //Neuropharmacology. 2012 Jan;62(1):304-12.Акарачкова 2006-2012; Громова О.А. с соавт., 2006</a:t>
            </a:r>
          </a:p>
        </p:txBody>
      </p:sp>
      <p:pic>
        <p:nvPicPr>
          <p:cNvPr id="430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880" y="2585072"/>
            <a:ext cx="4809600" cy="21674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7" name="Text Box 9"/>
          <p:cNvSpPr txBox="1">
            <a:spLocks noChangeArrowheads="1"/>
          </p:cNvSpPr>
          <p:nvPr/>
        </p:nvSpPr>
        <p:spPr bwMode="auto">
          <a:xfrm>
            <a:off x="456481" y="-44645"/>
            <a:ext cx="8228160" cy="1146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ctr">
              <a:buClrTx/>
              <a:buFontTx/>
              <a:buNone/>
            </a:pPr>
            <a:r>
              <a:rPr lang="ru-RU" sz="2900" b="1">
                <a:solidFill>
                  <a:srgbClr val="000080"/>
                </a:solidFill>
              </a:rPr>
              <a:t>Причины дефицита магния</a:t>
            </a:r>
          </a:p>
        </p:txBody>
      </p:sp>
    </p:spTree>
    <p:extLst>
      <p:ext uri="{BB962C8B-B14F-4D97-AF65-F5344CB8AC3E}">
        <p14:creationId xmlns:p14="http://schemas.microsoft.com/office/powerpoint/2010/main" val="5103858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fontAlgn="auto">
              <a:spcAft>
                <a:spcPts val="0"/>
              </a:spcAft>
              <a:defRPr/>
            </a:pPr>
            <a:r>
              <a:rPr lang="ru-RU" sz="4000" dirty="0"/>
              <a:t>Витамины и микроэлементы действуют по принципу рычага</a:t>
            </a:r>
          </a:p>
        </p:txBody>
      </p:sp>
      <p:sp>
        <p:nvSpPr>
          <p:cNvPr id="15363" name="Rectangle 3"/>
          <p:cNvSpPr>
            <a:spLocks noGrp="1" noChangeArrowheads="1"/>
          </p:cNvSpPr>
          <p:nvPr>
            <p:ph type="body" sz="half" idx="1"/>
          </p:nvPr>
        </p:nvSpPr>
        <p:spPr>
          <a:xfrm>
            <a:off x="250825" y="2924175"/>
            <a:ext cx="4465638" cy="2125663"/>
          </a:xfrm>
        </p:spPr>
        <p:txBody>
          <a:bodyPr/>
          <a:lstStyle/>
          <a:p>
            <a:r>
              <a:rPr lang="ru-RU" sz="2400" smtClean="0"/>
              <a:t>Рычаг позволяет поднимать значительный вес затрачивая сравнительно небольшие усилия...</a:t>
            </a:r>
          </a:p>
        </p:txBody>
      </p:sp>
      <p:graphicFrame>
        <p:nvGraphicFramePr>
          <p:cNvPr id="15364" name="Object 80"/>
          <p:cNvGraphicFramePr>
            <a:graphicFrameLocks noGrp="1" noChangeAspect="1"/>
          </p:cNvGraphicFramePr>
          <p:nvPr>
            <p:ph sz="half" idx="2"/>
          </p:nvPr>
        </p:nvGraphicFramePr>
        <p:xfrm>
          <a:off x="5305425" y="2500313"/>
          <a:ext cx="2724150" cy="2724150"/>
        </p:xfrm>
        <a:graphic>
          <a:graphicData uri="http://schemas.openxmlformats.org/presentationml/2006/ole">
            <mc:AlternateContent xmlns:mc="http://schemas.openxmlformats.org/markup-compatibility/2006">
              <mc:Choice xmlns:v="urn:schemas-microsoft-com:vml" Requires="v">
                <p:oleObj spid="_x0000_s3078" name="Photo Editor Photo" r:id="rId3" imgW="2723810" imgH="2723810" progId="">
                  <p:embed/>
                </p:oleObj>
              </mc:Choice>
              <mc:Fallback>
                <p:oleObj name="Photo Editor Photo" r:id="rId3" imgW="2723810" imgH="272381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425" y="2500313"/>
                        <a:ext cx="272415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Text Box 5"/>
          <p:cNvSpPr txBox="1">
            <a:spLocks noChangeArrowheads="1"/>
          </p:cNvSpPr>
          <p:nvPr/>
        </p:nvSpPr>
        <p:spPr bwMode="auto">
          <a:xfrm>
            <a:off x="5867400" y="6165850"/>
            <a:ext cx="1727200" cy="457200"/>
          </a:xfrm>
          <a:prstGeom prst="rect">
            <a:avLst/>
          </a:prstGeom>
          <a:noFill/>
          <a:ln w="9525">
            <a:noFill/>
            <a:miter lim="800000"/>
            <a:headEnd/>
            <a:tailEnd/>
          </a:ln>
        </p:spPr>
        <p:txBody>
          <a:bodyPr>
            <a:spAutoFit/>
          </a:bodyPr>
          <a:lstStyle/>
          <a:p>
            <a:pPr>
              <a:spcBef>
                <a:spcPct val="50000"/>
              </a:spcBef>
            </a:pPr>
            <a:r>
              <a:rPr lang="ru-RU" sz="2400">
                <a:latin typeface="Times New Roman" pitchFamily="18" charset="0"/>
              </a:rPr>
              <a:t>Архимед</a:t>
            </a:r>
          </a:p>
        </p:txBody>
      </p:sp>
      <p:sp>
        <p:nvSpPr>
          <p:cNvPr id="15366" name="Line 6"/>
          <p:cNvSpPr>
            <a:spLocks noChangeShapeType="1"/>
          </p:cNvSpPr>
          <p:nvPr/>
        </p:nvSpPr>
        <p:spPr bwMode="auto">
          <a:xfrm flipV="1">
            <a:off x="6588125" y="5373688"/>
            <a:ext cx="431800" cy="792162"/>
          </a:xfrm>
          <a:prstGeom prst="line">
            <a:avLst/>
          </a:prstGeom>
          <a:noFill/>
          <a:ln w="25400">
            <a:solidFill>
              <a:schemeClr val="tx1"/>
            </a:solidFill>
            <a:round/>
            <a:headEnd/>
            <a:tailEnd type="triangle" w="med" len="med"/>
          </a:ln>
        </p:spPr>
        <p:txBody>
          <a:bodyPr/>
          <a:lstStyle/>
          <a:p>
            <a:endParaRPr lang="ru-RU"/>
          </a:p>
        </p:txBody>
      </p:sp>
    </p:spTree>
    <p:extLst>
      <p:ext uri="{BB962C8B-B14F-4D97-AF65-F5344CB8AC3E}">
        <p14:creationId xmlns:p14="http://schemas.microsoft.com/office/powerpoint/2010/main" val="852698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fade">
                                      <p:cBhvr>
                                        <p:cTn id="11" dur="2000"/>
                                        <p:tgtEl>
                                          <p:spTgt spid="15364"/>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fade">
                                      <p:cBhvr>
                                        <p:cTn id="15" dur="2000"/>
                                        <p:tgtEl>
                                          <p:spTgt spid="15365"/>
                                        </p:tgtEl>
                                      </p:cBhvr>
                                    </p:animEffect>
                                  </p:childTnLst>
                                </p:cTn>
                              </p:par>
                            </p:childTnLst>
                          </p:cTn>
                        </p:par>
                        <p:par>
                          <p:cTn id="16" fill="hold" nodeType="afterGroup">
                            <p:stCondLst>
                              <p:cond delay="6000"/>
                            </p:stCondLst>
                            <p:childTnLst>
                              <p:par>
                                <p:cTn id="17" presetID="20" presetClass="entr" presetSubtype="0" fill="hold" grpId="0" nodeType="afterEffect">
                                  <p:stCondLst>
                                    <p:cond delay="0"/>
                                  </p:stCondLst>
                                  <p:childTnLst>
                                    <p:set>
                                      <p:cBhvr>
                                        <p:cTn id="18" dur="1" fill="hold">
                                          <p:stCondLst>
                                            <p:cond delay="0"/>
                                          </p:stCondLst>
                                        </p:cTn>
                                        <p:tgtEl>
                                          <p:spTgt spid="15366"/>
                                        </p:tgtEl>
                                        <p:attrNameLst>
                                          <p:attrName>style.visibility</p:attrName>
                                        </p:attrNameLst>
                                      </p:cBhvr>
                                      <p:to>
                                        <p:strVal val="visible"/>
                                      </p:to>
                                    </p:set>
                                    <p:animEffect transition="in" filter="wedge">
                                      <p:cBhvr>
                                        <p:cTn id="19" dur="500"/>
                                        <p:tgtEl>
                                          <p:spTgt spid="15366"/>
                                        </p:tgtEl>
                                      </p:cBhvr>
                                    </p:animEffect>
                                  </p:childTnLst>
                                </p:cTn>
                              </p:par>
                            </p:childTnLst>
                          </p:cTn>
                        </p:par>
                        <p:par>
                          <p:cTn id="20" fill="hold" nodeType="afterGroup">
                            <p:stCondLst>
                              <p:cond delay="6500"/>
                            </p:stCondLst>
                            <p:childTnLst>
                              <p:par>
                                <p:cTn id="21" presetID="10" presetClass="entr" presetSubtype="0" fill="hold" nodeType="afterEffect">
                                  <p:stCondLst>
                                    <p:cond delay="0"/>
                                  </p:stCondLst>
                                  <p:childTnLst>
                                    <p:set>
                                      <p:cBhvr>
                                        <p:cTn id="22" dur="1" fill="hold">
                                          <p:stCondLst>
                                            <p:cond delay="0"/>
                                          </p:stCondLst>
                                        </p:cTn>
                                        <p:tgtEl>
                                          <p:spTgt spid="15363">
                                            <p:txEl>
                                              <p:pRg st="0" end="0"/>
                                            </p:txEl>
                                          </p:spTgt>
                                        </p:tgtEl>
                                        <p:attrNameLst>
                                          <p:attrName>style.visibility</p:attrName>
                                        </p:attrNameLst>
                                      </p:cBhvr>
                                      <p:to>
                                        <p:strVal val="visible"/>
                                      </p:to>
                                    </p:set>
                                    <p:animEffect transition="in" filter="fade">
                                      <p:cBhvr>
                                        <p:cTn id="23" dur="20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p:bldP spid="153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3d_model_neuron_web1"/>
          <p:cNvPicPr>
            <a:picLocks noChangeAspect="1" noChangeArrowheads="1"/>
          </p:cNvPicPr>
          <p:nvPr/>
        </p:nvPicPr>
        <p:blipFill>
          <a:blip r:embed="rId3">
            <a:extLst>
              <a:ext uri="{28A0092B-C50C-407E-A947-70E740481C1C}">
                <a14:useLocalDpi xmlns:a14="http://schemas.microsoft.com/office/drawing/2010/main" val="0"/>
              </a:ext>
            </a:extLst>
          </a:blip>
          <a:srcRect l="7167" b="14722"/>
          <a:stretch>
            <a:fillRect/>
          </a:stretch>
        </p:blipFill>
        <p:spPr bwMode="auto">
          <a:xfrm>
            <a:off x="3492500" y="1927225"/>
            <a:ext cx="194468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Rectangle 3"/>
          <p:cNvSpPr>
            <a:spLocks noChangeArrowheads="1"/>
          </p:cNvSpPr>
          <p:nvPr/>
        </p:nvSpPr>
        <p:spPr bwMode="auto">
          <a:xfrm>
            <a:off x="6096000" y="742950"/>
            <a:ext cx="28194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20000"/>
              </a:spcBef>
            </a:pPr>
            <a:r>
              <a:rPr lang="ru-RU" altLang="ru-RU" sz="2400" b="1">
                <a:latin typeface="Times New Roman" pitchFamily="18" charset="0"/>
              </a:rPr>
              <a:t>Энергетический метаболизм</a:t>
            </a:r>
            <a:r>
              <a:rPr lang="ru-RU" altLang="ru-RU" sz="2400">
                <a:latin typeface="Times New Roman" pitchFamily="18" charset="0"/>
              </a:rPr>
              <a:t> </a:t>
            </a:r>
          </a:p>
        </p:txBody>
      </p:sp>
      <p:sp>
        <p:nvSpPr>
          <p:cNvPr id="165892" name="Rectangle 4"/>
          <p:cNvSpPr>
            <a:spLocks noChangeArrowheads="1"/>
          </p:cNvSpPr>
          <p:nvPr/>
        </p:nvSpPr>
        <p:spPr bwMode="auto">
          <a:xfrm>
            <a:off x="6629400" y="2435225"/>
            <a:ext cx="2016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a:latin typeface="Times New Roman" pitchFamily="18" charset="0"/>
              </a:rPr>
              <a:t>НМДА рецепторы</a:t>
            </a:r>
          </a:p>
        </p:txBody>
      </p:sp>
      <p:sp>
        <p:nvSpPr>
          <p:cNvPr id="165894" name="Rectangle 6"/>
          <p:cNvSpPr>
            <a:spLocks noChangeArrowheads="1"/>
          </p:cNvSpPr>
          <p:nvPr/>
        </p:nvSpPr>
        <p:spPr bwMode="auto">
          <a:xfrm>
            <a:off x="-142875" y="2314575"/>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a:latin typeface="Times New Roman" pitchFamily="18" charset="0"/>
              </a:rPr>
              <a:t>Деградация избытка катехоламинов</a:t>
            </a:r>
          </a:p>
        </p:txBody>
      </p:sp>
      <p:sp>
        <p:nvSpPr>
          <p:cNvPr id="165896" name="Rectangle 8"/>
          <p:cNvSpPr>
            <a:spLocks noChangeArrowheads="1"/>
          </p:cNvSpPr>
          <p:nvPr/>
        </p:nvSpPr>
        <p:spPr bwMode="auto">
          <a:xfrm>
            <a:off x="-76200" y="663575"/>
            <a:ext cx="3119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a:latin typeface="Times New Roman" pitchFamily="18" charset="0"/>
              </a:rPr>
              <a:t>Внутриклеточная передача сигнала</a:t>
            </a:r>
          </a:p>
        </p:txBody>
      </p:sp>
      <p:pic>
        <p:nvPicPr>
          <p:cNvPr id="165898" name="Picture 10" descr="neurons"/>
          <p:cNvPicPr>
            <a:picLocks noChangeAspect="1" noChangeArrowheads="1"/>
          </p:cNvPicPr>
          <p:nvPr/>
        </p:nvPicPr>
        <p:blipFill>
          <a:blip r:embed="rId4">
            <a:extLst>
              <a:ext uri="{28A0092B-C50C-407E-A947-70E740481C1C}">
                <a14:useLocalDpi xmlns:a14="http://schemas.microsoft.com/office/drawing/2010/main" val="0"/>
              </a:ext>
            </a:extLst>
          </a:blip>
          <a:srcRect b="26572"/>
          <a:stretch>
            <a:fillRect/>
          </a:stretch>
        </p:blipFill>
        <p:spPr bwMode="auto">
          <a:xfrm>
            <a:off x="3260725" y="5110163"/>
            <a:ext cx="255428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9" name="Rectangle 11"/>
          <p:cNvSpPr>
            <a:spLocks noChangeArrowheads="1"/>
          </p:cNvSpPr>
          <p:nvPr/>
        </p:nvSpPr>
        <p:spPr bwMode="auto">
          <a:xfrm>
            <a:off x="1176338" y="5965825"/>
            <a:ext cx="6789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a:solidFill>
                  <a:srgbClr val="FF0000"/>
                </a:solidFill>
                <a:latin typeface="Times New Roman" pitchFamily="18" charset="0"/>
              </a:rPr>
              <a:t>Снятие гипервозбуждения ЦНС, повышение резервов нейропластичности</a:t>
            </a:r>
          </a:p>
        </p:txBody>
      </p:sp>
      <p:sp>
        <p:nvSpPr>
          <p:cNvPr id="165901" name="AutoShape 13"/>
          <p:cNvSpPr>
            <a:spLocks noChangeArrowheads="1"/>
          </p:cNvSpPr>
          <p:nvPr/>
        </p:nvSpPr>
        <p:spPr bwMode="auto">
          <a:xfrm rot="10800000">
            <a:off x="4859338" y="1063625"/>
            <a:ext cx="1439862" cy="7921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867 h 21600"/>
              <a:gd name="T20" fmla="*/ 1976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16" y="0"/>
                </a:moveTo>
                <a:lnTo>
                  <a:pt x="15431" y="4328"/>
                </a:lnTo>
                <a:lnTo>
                  <a:pt x="17265" y="4328"/>
                </a:lnTo>
                <a:lnTo>
                  <a:pt x="17265" y="18867"/>
                </a:lnTo>
                <a:lnTo>
                  <a:pt x="0" y="18867"/>
                </a:lnTo>
                <a:lnTo>
                  <a:pt x="0" y="21600"/>
                </a:lnTo>
                <a:lnTo>
                  <a:pt x="19766" y="21600"/>
                </a:lnTo>
                <a:lnTo>
                  <a:pt x="19766" y="4328"/>
                </a:lnTo>
                <a:lnTo>
                  <a:pt x="21600" y="4328"/>
                </a:lnTo>
                <a:lnTo>
                  <a:pt x="18516" y="0"/>
                </a:lnTo>
                <a:close/>
              </a:path>
            </a:pathLst>
          </a:custGeom>
          <a:solidFill>
            <a:srgbClr val="FF0000"/>
          </a:solidFill>
          <a:ln w="9525" algn="ctr">
            <a:solidFill>
              <a:schemeClr val="tx1"/>
            </a:solidFill>
            <a:miter lim="800000"/>
            <a:headEnd/>
            <a:tailEnd/>
          </a:ln>
        </p:spPr>
        <p:txBody>
          <a:bodyPr wrap="none" anchor="ctr"/>
          <a:lstStyle/>
          <a:p>
            <a:endParaRPr lang="ru-RU"/>
          </a:p>
        </p:txBody>
      </p:sp>
      <p:sp>
        <p:nvSpPr>
          <p:cNvPr id="165903" name="AutoShape 15"/>
          <p:cNvSpPr>
            <a:spLocks noChangeArrowheads="1"/>
          </p:cNvSpPr>
          <p:nvPr/>
        </p:nvSpPr>
        <p:spPr bwMode="auto">
          <a:xfrm rot="10800000" flipH="1">
            <a:off x="2992438" y="1063625"/>
            <a:ext cx="1223962" cy="7921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866 h 21600"/>
              <a:gd name="T20" fmla="*/ 1924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28" y="0"/>
                </a:moveTo>
                <a:lnTo>
                  <a:pt x="14456" y="4328"/>
                </a:lnTo>
                <a:lnTo>
                  <a:pt x="16810" y="4328"/>
                </a:lnTo>
                <a:lnTo>
                  <a:pt x="16810" y="18866"/>
                </a:lnTo>
                <a:lnTo>
                  <a:pt x="0" y="18866"/>
                </a:lnTo>
                <a:lnTo>
                  <a:pt x="0" y="21600"/>
                </a:lnTo>
                <a:lnTo>
                  <a:pt x="19246" y="21600"/>
                </a:lnTo>
                <a:lnTo>
                  <a:pt x="19246" y="4328"/>
                </a:lnTo>
                <a:lnTo>
                  <a:pt x="21600" y="4328"/>
                </a:lnTo>
                <a:lnTo>
                  <a:pt x="18028" y="0"/>
                </a:lnTo>
                <a:close/>
              </a:path>
            </a:pathLst>
          </a:custGeom>
          <a:solidFill>
            <a:srgbClr val="FF0000"/>
          </a:solidFill>
          <a:ln w="9525" algn="ctr">
            <a:solidFill>
              <a:schemeClr val="tx1"/>
            </a:solidFill>
            <a:miter lim="800000"/>
            <a:headEnd/>
            <a:tailEnd/>
          </a:ln>
        </p:spPr>
        <p:txBody>
          <a:bodyPr wrap="none" anchor="ctr"/>
          <a:lstStyle/>
          <a:p>
            <a:endParaRPr lang="ru-RU"/>
          </a:p>
        </p:txBody>
      </p:sp>
      <p:sp>
        <p:nvSpPr>
          <p:cNvPr id="165904" name="AutoShape 16"/>
          <p:cNvSpPr>
            <a:spLocks noChangeArrowheads="1"/>
          </p:cNvSpPr>
          <p:nvPr/>
        </p:nvSpPr>
        <p:spPr bwMode="auto">
          <a:xfrm>
            <a:off x="2438400" y="2711450"/>
            <a:ext cx="1008063" cy="288925"/>
          </a:xfrm>
          <a:prstGeom prst="rightArrow">
            <a:avLst>
              <a:gd name="adj1" fmla="val 50000"/>
              <a:gd name="adj2" fmla="val 87225"/>
            </a:avLst>
          </a:prstGeom>
          <a:solidFill>
            <a:srgbClr val="FF0000"/>
          </a:solidFill>
          <a:ln w="9525" algn="ctr">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65905" name="AutoShape 17"/>
          <p:cNvSpPr>
            <a:spLocks noChangeArrowheads="1"/>
          </p:cNvSpPr>
          <p:nvPr/>
        </p:nvSpPr>
        <p:spPr bwMode="auto">
          <a:xfrm flipH="1">
            <a:off x="5580063" y="2719388"/>
            <a:ext cx="1008062" cy="288925"/>
          </a:xfrm>
          <a:prstGeom prst="rightArrow">
            <a:avLst>
              <a:gd name="adj1" fmla="val 50000"/>
              <a:gd name="adj2" fmla="val 87225"/>
            </a:avLst>
          </a:prstGeom>
          <a:solidFill>
            <a:srgbClr val="FF0000"/>
          </a:solidFill>
          <a:ln w="9525" algn="ctr">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65907" name="AutoShape 19"/>
          <p:cNvSpPr>
            <a:spLocks noChangeArrowheads="1"/>
          </p:cNvSpPr>
          <p:nvPr/>
        </p:nvSpPr>
        <p:spPr bwMode="auto">
          <a:xfrm>
            <a:off x="2819400" y="3790950"/>
            <a:ext cx="3384550" cy="1296988"/>
          </a:xfrm>
          <a:prstGeom prst="downArrow">
            <a:avLst>
              <a:gd name="adj1" fmla="val 50000"/>
              <a:gd name="adj2" fmla="val 36106"/>
            </a:avLst>
          </a:prstGeom>
          <a:solidFill>
            <a:srgbClr val="FF0000"/>
          </a:solidFill>
          <a:ln w="9525" algn="ctr">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3200">
                <a:solidFill>
                  <a:srgbClr val="FFFF99"/>
                </a:solidFill>
                <a:latin typeface="Times New Roman" pitchFamily="18" charset="0"/>
              </a:rPr>
              <a:t>Магний </a:t>
            </a:r>
          </a:p>
        </p:txBody>
      </p:sp>
    </p:spTree>
    <p:extLst>
      <p:ext uri="{BB962C8B-B14F-4D97-AF65-F5344CB8AC3E}">
        <p14:creationId xmlns:p14="http://schemas.microsoft.com/office/powerpoint/2010/main" val="7403785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additive="base">
                                        <p:cTn id="7" dur="500" fill="hold"/>
                                        <p:tgtEl>
                                          <p:spTgt spid="165890"/>
                                        </p:tgtEl>
                                        <p:attrNameLst>
                                          <p:attrName>ppt_x</p:attrName>
                                        </p:attrNameLst>
                                      </p:cBhvr>
                                      <p:tavLst>
                                        <p:tav tm="0">
                                          <p:val>
                                            <p:strVal val="#ppt_x"/>
                                          </p:val>
                                        </p:tav>
                                        <p:tav tm="100000">
                                          <p:val>
                                            <p:strVal val="#ppt_x"/>
                                          </p:val>
                                        </p:tav>
                                      </p:tavLst>
                                    </p:anim>
                                    <p:anim calcmode="lin" valueType="num">
                                      <p:cBhvr additive="base">
                                        <p:cTn id="8" dur="500" fill="hold"/>
                                        <p:tgtEl>
                                          <p:spTgt spid="16589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65898"/>
                                        </p:tgtEl>
                                        <p:attrNameLst>
                                          <p:attrName>style.visibility</p:attrName>
                                        </p:attrNameLst>
                                      </p:cBhvr>
                                      <p:to>
                                        <p:strVal val="visible"/>
                                      </p:to>
                                    </p:set>
                                    <p:anim calcmode="lin" valueType="num">
                                      <p:cBhvr additive="base">
                                        <p:cTn id="12" dur="500" fill="hold"/>
                                        <p:tgtEl>
                                          <p:spTgt spid="165898"/>
                                        </p:tgtEl>
                                        <p:attrNameLst>
                                          <p:attrName>ppt_x</p:attrName>
                                        </p:attrNameLst>
                                      </p:cBhvr>
                                      <p:tavLst>
                                        <p:tav tm="0">
                                          <p:val>
                                            <p:strVal val="#ppt_x"/>
                                          </p:val>
                                        </p:tav>
                                        <p:tav tm="100000">
                                          <p:val>
                                            <p:strVal val="#ppt_x"/>
                                          </p:val>
                                        </p:tav>
                                      </p:tavLst>
                                    </p:anim>
                                    <p:anim calcmode="lin" valueType="num">
                                      <p:cBhvr additive="base">
                                        <p:cTn id="13" dur="500" fill="hold"/>
                                        <p:tgtEl>
                                          <p:spTgt spid="16589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5899"/>
                                        </p:tgtEl>
                                        <p:attrNameLst>
                                          <p:attrName>style.visibility</p:attrName>
                                        </p:attrNameLst>
                                      </p:cBhvr>
                                      <p:to>
                                        <p:strVal val="visible"/>
                                      </p:to>
                                    </p:set>
                                    <p:anim calcmode="lin" valueType="num">
                                      <p:cBhvr additive="base">
                                        <p:cTn id="16" dur="500" fill="hold"/>
                                        <p:tgtEl>
                                          <p:spTgt spid="165899"/>
                                        </p:tgtEl>
                                        <p:attrNameLst>
                                          <p:attrName>ppt_x</p:attrName>
                                        </p:attrNameLst>
                                      </p:cBhvr>
                                      <p:tavLst>
                                        <p:tav tm="0">
                                          <p:val>
                                            <p:strVal val="#ppt_x"/>
                                          </p:val>
                                        </p:tav>
                                        <p:tav tm="100000">
                                          <p:val>
                                            <p:strVal val="#ppt_x"/>
                                          </p:val>
                                        </p:tav>
                                      </p:tavLst>
                                    </p:anim>
                                    <p:anim calcmode="lin" valueType="num">
                                      <p:cBhvr additive="base">
                                        <p:cTn id="17" dur="500" fill="hold"/>
                                        <p:tgtEl>
                                          <p:spTgt spid="165899"/>
                                        </p:tgtEl>
                                        <p:attrNameLst>
                                          <p:attrName>ppt_y</p:attrName>
                                        </p:attrNameLst>
                                      </p:cBhvr>
                                      <p:tavLst>
                                        <p:tav tm="0">
                                          <p:val>
                                            <p:strVal val="1+#ppt_h/2"/>
                                          </p:val>
                                        </p:tav>
                                        <p:tav tm="100000">
                                          <p:val>
                                            <p:strVal val="#ppt_y"/>
                                          </p:val>
                                        </p:tav>
                                      </p:tavLst>
                                    </p:anim>
                                  </p:childTnLst>
                                </p:cTn>
                              </p:par>
                              <p:par>
                                <p:cTn id="18" presetID="4" presetClass="entr" presetSubtype="16" fill="hold" grpId="0" nodeType="withEffect">
                                  <p:stCondLst>
                                    <p:cond delay="0"/>
                                  </p:stCondLst>
                                  <p:childTnLst>
                                    <p:set>
                                      <p:cBhvr>
                                        <p:cTn id="19" dur="1" fill="hold">
                                          <p:stCondLst>
                                            <p:cond delay="0"/>
                                          </p:stCondLst>
                                        </p:cTn>
                                        <p:tgtEl>
                                          <p:spTgt spid="165896"/>
                                        </p:tgtEl>
                                        <p:attrNameLst>
                                          <p:attrName>style.visibility</p:attrName>
                                        </p:attrNameLst>
                                      </p:cBhvr>
                                      <p:to>
                                        <p:strVal val="visible"/>
                                      </p:to>
                                    </p:set>
                                    <p:animEffect transition="in" filter="box(in)">
                                      <p:cBhvr>
                                        <p:cTn id="20" dur="500"/>
                                        <p:tgtEl>
                                          <p:spTgt spid="16589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65894"/>
                                        </p:tgtEl>
                                        <p:attrNameLst>
                                          <p:attrName>style.visibility</p:attrName>
                                        </p:attrNameLst>
                                      </p:cBhvr>
                                      <p:to>
                                        <p:strVal val="visible"/>
                                      </p:to>
                                    </p:set>
                                    <p:animEffect transition="in" filter="box(in)">
                                      <p:cBhvr>
                                        <p:cTn id="23" dur="500"/>
                                        <p:tgtEl>
                                          <p:spTgt spid="16589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65891"/>
                                        </p:tgtEl>
                                        <p:attrNameLst>
                                          <p:attrName>style.visibility</p:attrName>
                                        </p:attrNameLst>
                                      </p:cBhvr>
                                      <p:to>
                                        <p:strVal val="visible"/>
                                      </p:to>
                                    </p:set>
                                    <p:animEffect transition="in" filter="box(in)">
                                      <p:cBhvr>
                                        <p:cTn id="26" dur="500"/>
                                        <p:tgtEl>
                                          <p:spTgt spid="16589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65892"/>
                                        </p:tgtEl>
                                        <p:attrNameLst>
                                          <p:attrName>style.visibility</p:attrName>
                                        </p:attrNameLst>
                                      </p:cBhvr>
                                      <p:to>
                                        <p:strVal val="visible"/>
                                      </p:to>
                                    </p:set>
                                    <p:animEffect transition="in" filter="box(in)">
                                      <p:cBhvr>
                                        <p:cTn id="29" dur="500"/>
                                        <p:tgtEl>
                                          <p:spTgt spid="165892"/>
                                        </p:tgtEl>
                                      </p:cBhvr>
                                    </p:animEffect>
                                  </p:childTnLst>
                                </p:cTn>
                              </p:par>
                            </p:childTnLst>
                          </p:cTn>
                        </p:par>
                        <p:par>
                          <p:cTn id="30" fill="hold" nodeType="afterGroup">
                            <p:stCondLst>
                              <p:cond delay="1000"/>
                            </p:stCondLst>
                            <p:childTnLst>
                              <p:par>
                                <p:cTn id="31" presetID="7" presetClass="entr" presetSubtype="4" fill="hold" grpId="0" nodeType="afterEffect">
                                  <p:stCondLst>
                                    <p:cond delay="0"/>
                                  </p:stCondLst>
                                  <p:childTnLst>
                                    <p:set>
                                      <p:cBhvr>
                                        <p:cTn id="32" dur="1" fill="hold">
                                          <p:stCondLst>
                                            <p:cond delay="0"/>
                                          </p:stCondLst>
                                        </p:cTn>
                                        <p:tgtEl>
                                          <p:spTgt spid="165905"/>
                                        </p:tgtEl>
                                        <p:attrNameLst>
                                          <p:attrName>style.visibility</p:attrName>
                                        </p:attrNameLst>
                                      </p:cBhvr>
                                      <p:to>
                                        <p:strVal val="visible"/>
                                      </p:to>
                                    </p:set>
                                    <p:anim calcmode="lin" valueType="num">
                                      <p:cBhvr additive="base">
                                        <p:cTn id="33" dur="1000" fill="hold"/>
                                        <p:tgtEl>
                                          <p:spTgt spid="165905"/>
                                        </p:tgtEl>
                                        <p:attrNameLst>
                                          <p:attrName>ppt_x</p:attrName>
                                        </p:attrNameLst>
                                      </p:cBhvr>
                                      <p:tavLst>
                                        <p:tav tm="0">
                                          <p:val>
                                            <p:strVal val="#ppt_x"/>
                                          </p:val>
                                        </p:tav>
                                        <p:tav tm="100000">
                                          <p:val>
                                            <p:strVal val="#ppt_x"/>
                                          </p:val>
                                        </p:tav>
                                      </p:tavLst>
                                    </p:anim>
                                    <p:anim calcmode="lin" valueType="num">
                                      <p:cBhvr additive="base">
                                        <p:cTn id="34" dur="1000" fill="hold"/>
                                        <p:tgtEl>
                                          <p:spTgt spid="165905"/>
                                        </p:tgtEl>
                                        <p:attrNameLst>
                                          <p:attrName>ppt_y</p:attrName>
                                        </p:attrNameLst>
                                      </p:cBhvr>
                                      <p:tavLst>
                                        <p:tav tm="0">
                                          <p:val>
                                            <p:strVal val="1+#ppt_h/2"/>
                                          </p:val>
                                        </p:tav>
                                        <p:tav tm="100000">
                                          <p:val>
                                            <p:strVal val="#ppt_y"/>
                                          </p:val>
                                        </p:tav>
                                      </p:tavLst>
                                    </p:anim>
                                  </p:childTnLst>
                                </p:cTn>
                              </p:par>
                              <p:par>
                                <p:cTn id="35" presetID="7" presetClass="entr" presetSubtype="4" fill="hold" grpId="0" nodeType="withEffect">
                                  <p:stCondLst>
                                    <p:cond delay="0"/>
                                  </p:stCondLst>
                                  <p:childTnLst>
                                    <p:set>
                                      <p:cBhvr>
                                        <p:cTn id="36" dur="1" fill="hold">
                                          <p:stCondLst>
                                            <p:cond delay="0"/>
                                          </p:stCondLst>
                                        </p:cTn>
                                        <p:tgtEl>
                                          <p:spTgt spid="165901"/>
                                        </p:tgtEl>
                                        <p:attrNameLst>
                                          <p:attrName>style.visibility</p:attrName>
                                        </p:attrNameLst>
                                      </p:cBhvr>
                                      <p:to>
                                        <p:strVal val="visible"/>
                                      </p:to>
                                    </p:set>
                                    <p:anim calcmode="lin" valueType="num">
                                      <p:cBhvr additive="base">
                                        <p:cTn id="37" dur="1000" fill="hold"/>
                                        <p:tgtEl>
                                          <p:spTgt spid="165901"/>
                                        </p:tgtEl>
                                        <p:attrNameLst>
                                          <p:attrName>ppt_x</p:attrName>
                                        </p:attrNameLst>
                                      </p:cBhvr>
                                      <p:tavLst>
                                        <p:tav tm="0">
                                          <p:val>
                                            <p:strVal val="#ppt_x"/>
                                          </p:val>
                                        </p:tav>
                                        <p:tav tm="100000">
                                          <p:val>
                                            <p:strVal val="#ppt_x"/>
                                          </p:val>
                                        </p:tav>
                                      </p:tavLst>
                                    </p:anim>
                                    <p:anim calcmode="lin" valueType="num">
                                      <p:cBhvr additive="base">
                                        <p:cTn id="38" dur="1000" fill="hold"/>
                                        <p:tgtEl>
                                          <p:spTgt spid="165901"/>
                                        </p:tgtEl>
                                        <p:attrNameLst>
                                          <p:attrName>ppt_y</p:attrName>
                                        </p:attrNameLst>
                                      </p:cBhvr>
                                      <p:tavLst>
                                        <p:tav tm="0">
                                          <p:val>
                                            <p:strVal val="1+#ppt_h/2"/>
                                          </p:val>
                                        </p:tav>
                                        <p:tav tm="100000">
                                          <p:val>
                                            <p:strVal val="#ppt_y"/>
                                          </p:val>
                                        </p:tav>
                                      </p:tavLst>
                                    </p:anim>
                                  </p:childTnLst>
                                </p:cTn>
                              </p:par>
                              <p:par>
                                <p:cTn id="39" presetID="7" presetClass="entr" presetSubtype="4" fill="hold" grpId="0" nodeType="withEffect">
                                  <p:stCondLst>
                                    <p:cond delay="0"/>
                                  </p:stCondLst>
                                  <p:childTnLst>
                                    <p:set>
                                      <p:cBhvr>
                                        <p:cTn id="40" dur="1" fill="hold">
                                          <p:stCondLst>
                                            <p:cond delay="0"/>
                                          </p:stCondLst>
                                        </p:cTn>
                                        <p:tgtEl>
                                          <p:spTgt spid="165903"/>
                                        </p:tgtEl>
                                        <p:attrNameLst>
                                          <p:attrName>style.visibility</p:attrName>
                                        </p:attrNameLst>
                                      </p:cBhvr>
                                      <p:to>
                                        <p:strVal val="visible"/>
                                      </p:to>
                                    </p:set>
                                    <p:anim calcmode="lin" valueType="num">
                                      <p:cBhvr additive="base">
                                        <p:cTn id="41" dur="1000" fill="hold"/>
                                        <p:tgtEl>
                                          <p:spTgt spid="165903"/>
                                        </p:tgtEl>
                                        <p:attrNameLst>
                                          <p:attrName>ppt_x</p:attrName>
                                        </p:attrNameLst>
                                      </p:cBhvr>
                                      <p:tavLst>
                                        <p:tav tm="0">
                                          <p:val>
                                            <p:strVal val="#ppt_x"/>
                                          </p:val>
                                        </p:tav>
                                        <p:tav tm="100000">
                                          <p:val>
                                            <p:strVal val="#ppt_x"/>
                                          </p:val>
                                        </p:tav>
                                      </p:tavLst>
                                    </p:anim>
                                    <p:anim calcmode="lin" valueType="num">
                                      <p:cBhvr additive="base">
                                        <p:cTn id="42" dur="1000" fill="hold"/>
                                        <p:tgtEl>
                                          <p:spTgt spid="165903"/>
                                        </p:tgtEl>
                                        <p:attrNameLst>
                                          <p:attrName>ppt_y</p:attrName>
                                        </p:attrNameLst>
                                      </p:cBhvr>
                                      <p:tavLst>
                                        <p:tav tm="0">
                                          <p:val>
                                            <p:strVal val="1+#ppt_h/2"/>
                                          </p:val>
                                        </p:tav>
                                        <p:tav tm="100000">
                                          <p:val>
                                            <p:strVal val="#ppt_y"/>
                                          </p:val>
                                        </p:tav>
                                      </p:tavLst>
                                    </p:anim>
                                  </p:childTnLst>
                                </p:cTn>
                              </p:par>
                              <p:par>
                                <p:cTn id="43" presetID="7" presetClass="entr" presetSubtype="4" fill="hold" grpId="0" nodeType="withEffect">
                                  <p:stCondLst>
                                    <p:cond delay="0"/>
                                  </p:stCondLst>
                                  <p:childTnLst>
                                    <p:set>
                                      <p:cBhvr>
                                        <p:cTn id="44" dur="1" fill="hold">
                                          <p:stCondLst>
                                            <p:cond delay="0"/>
                                          </p:stCondLst>
                                        </p:cTn>
                                        <p:tgtEl>
                                          <p:spTgt spid="165904"/>
                                        </p:tgtEl>
                                        <p:attrNameLst>
                                          <p:attrName>style.visibility</p:attrName>
                                        </p:attrNameLst>
                                      </p:cBhvr>
                                      <p:to>
                                        <p:strVal val="visible"/>
                                      </p:to>
                                    </p:set>
                                    <p:anim calcmode="lin" valueType="num">
                                      <p:cBhvr additive="base">
                                        <p:cTn id="45" dur="1000" fill="hold"/>
                                        <p:tgtEl>
                                          <p:spTgt spid="165904"/>
                                        </p:tgtEl>
                                        <p:attrNameLst>
                                          <p:attrName>ppt_x</p:attrName>
                                        </p:attrNameLst>
                                      </p:cBhvr>
                                      <p:tavLst>
                                        <p:tav tm="0">
                                          <p:val>
                                            <p:strVal val="#ppt_x"/>
                                          </p:val>
                                        </p:tav>
                                        <p:tav tm="100000">
                                          <p:val>
                                            <p:strVal val="#ppt_x"/>
                                          </p:val>
                                        </p:tav>
                                      </p:tavLst>
                                    </p:anim>
                                    <p:anim calcmode="lin" valueType="num">
                                      <p:cBhvr additive="base">
                                        <p:cTn id="46" dur="1000" fill="hold"/>
                                        <p:tgtEl>
                                          <p:spTgt spid="165904"/>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2000"/>
                            </p:stCondLst>
                            <p:childTnLst>
                              <p:par>
                                <p:cTn id="48" presetID="3" presetClass="emph" presetSubtype="2" fill="hold" grpId="1" nodeType="afterEffect">
                                  <p:stCondLst>
                                    <p:cond delay="0"/>
                                  </p:stCondLst>
                                  <p:childTnLst>
                                    <p:animClr clrSpc="rgb" dir="cw">
                                      <p:cBhvr override="childStyle">
                                        <p:cTn id="49" dur="2000" fill="hold"/>
                                        <p:tgtEl>
                                          <p:spTgt spid="165896"/>
                                        </p:tgtEl>
                                        <p:attrNameLst>
                                          <p:attrName>style.color</p:attrName>
                                        </p:attrNameLst>
                                      </p:cBhvr>
                                      <p:to>
                                        <a:schemeClr val="hlink"/>
                                      </p:to>
                                    </p:animClr>
                                  </p:childTnLst>
                                </p:cTn>
                              </p:par>
                              <p:par>
                                <p:cTn id="50" presetID="3" presetClass="emph" presetSubtype="2" fill="hold" grpId="1" nodeType="withEffect">
                                  <p:stCondLst>
                                    <p:cond delay="0"/>
                                  </p:stCondLst>
                                  <p:childTnLst>
                                    <p:animClr clrSpc="rgb" dir="cw">
                                      <p:cBhvr override="childStyle">
                                        <p:cTn id="51" dur="2000" fill="hold"/>
                                        <p:tgtEl>
                                          <p:spTgt spid="165894"/>
                                        </p:tgtEl>
                                        <p:attrNameLst>
                                          <p:attrName>style.color</p:attrName>
                                        </p:attrNameLst>
                                      </p:cBhvr>
                                      <p:to>
                                        <a:schemeClr val="hlink"/>
                                      </p:to>
                                    </p:animClr>
                                  </p:childTnLst>
                                </p:cTn>
                              </p:par>
                              <p:par>
                                <p:cTn id="52" presetID="3" presetClass="emph" presetSubtype="2" fill="hold" grpId="1" nodeType="withEffect">
                                  <p:stCondLst>
                                    <p:cond delay="0"/>
                                  </p:stCondLst>
                                  <p:childTnLst>
                                    <p:animClr clrSpc="rgb" dir="cw">
                                      <p:cBhvr override="childStyle">
                                        <p:cTn id="53" dur="2000" fill="hold"/>
                                        <p:tgtEl>
                                          <p:spTgt spid="165891"/>
                                        </p:tgtEl>
                                        <p:attrNameLst>
                                          <p:attrName>style.color</p:attrName>
                                        </p:attrNameLst>
                                      </p:cBhvr>
                                      <p:to>
                                        <a:schemeClr val="hlink"/>
                                      </p:to>
                                    </p:animClr>
                                  </p:childTnLst>
                                </p:cTn>
                              </p:par>
                            </p:childTnLst>
                          </p:cTn>
                        </p:par>
                        <p:par>
                          <p:cTn id="54" fill="hold" nodeType="afterGroup">
                            <p:stCondLst>
                              <p:cond delay="4000"/>
                            </p:stCondLst>
                            <p:childTnLst>
                              <p:par>
                                <p:cTn id="55" presetID="7" presetClass="entr" presetSubtype="4" fill="hold" grpId="0" nodeType="afterEffect">
                                  <p:stCondLst>
                                    <p:cond delay="0"/>
                                  </p:stCondLst>
                                  <p:childTnLst>
                                    <p:set>
                                      <p:cBhvr>
                                        <p:cTn id="56" dur="1" fill="hold">
                                          <p:stCondLst>
                                            <p:cond delay="0"/>
                                          </p:stCondLst>
                                        </p:cTn>
                                        <p:tgtEl>
                                          <p:spTgt spid="165907"/>
                                        </p:tgtEl>
                                        <p:attrNameLst>
                                          <p:attrName>style.visibility</p:attrName>
                                        </p:attrNameLst>
                                      </p:cBhvr>
                                      <p:to>
                                        <p:strVal val="visible"/>
                                      </p:to>
                                    </p:set>
                                    <p:anim calcmode="lin" valueType="num">
                                      <p:cBhvr additive="base">
                                        <p:cTn id="57" dur="500" fill="hold"/>
                                        <p:tgtEl>
                                          <p:spTgt spid="165907"/>
                                        </p:tgtEl>
                                        <p:attrNameLst>
                                          <p:attrName>ppt_x</p:attrName>
                                        </p:attrNameLst>
                                      </p:cBhvr>
                                      <p:tavLst>
                                        <p:tav tm="0">
                                          <p:val>
                                            <p:strVal val="#ppt_x"/>
                                          </p:val>
                                        </p:tav>
                                        <p:tav tm="100000">
                                          <p:val>
                                            <p:strVal val="#ppt_x"/>
                                          </p:val>
                                        </p:tav>
                                      </p:tavLst>
                                    </p:anim>
                                    <p:anim calcmode="lin" valueType="num">
                                      <p:cBhvr additive="base">
                                        <p:cTn id="58" dur="500" fill="hold"/>
                                        <p:tgtEl>
                                          <p:spTgt spid="1659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p:bldP spid="165891" grpId="1"/>
      <p:bldP spid="165892" grpId="0"/>
      <p:bldP spid="165894" grpId="0"/>
      <p:bldP spid="165894" grpId="1"/>
      <p:bldP spid="165896" grpId="0"/>
      <p:bldP spid="165896" grpId="1"/>
      <p:bldP spid="165899" grpId="0"/>
      <p:bldP spid="165901" grpId="0" animBg="1"/>
      <p:bldP spid="165903" grpId="0" animBg="1"/>
      <p:bldP spid="165904" grpId="0" animBg="1"/>
      <p:bldP spid="165905" grpId="0" animBg="1"/>
      <p:bldP spid="1659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09575" y="0"/>
            <a:ext cx="8229600" cy="1143000"/>
          </a:xfrm>
        </p:spPr>
        <p:txBody>
          <a:bodyPr/>
          <a:lstStyle/>
          <a:p>
            <a:r>
              <a:rPr lang="ru-RU" sz="4000" smtClean="0">
                <a:solidFill>
                  <a:srgbClr val="0000FF"/>
                </a:solidFill>
              </a:rPr>
              <a:t>Нейрохимические роли магния</a:t>
            </a:r>
          </a:p>
        </p:txBody>
      </p:sp>
      <p:sp>
        <p:nvSpPr>
          <p:cNvPr id="55298" name="Rectangle 3"/>
          <p:cNvSpPr>
            <a:spLocks noGrp="1" noChangeArrowheads="1"/>
          </p:cNvSpPr>
          <p:nvPr>
            <p:ph idx="1"/>
          </p:nvPr>
        </p:nvSpPr>
        <p:spPr>
          <a:xfrm>
            <a:off x="457200" y="1600200"/>
            <a:ext cx="5483225" cy="4525963"/>
          </a:xfrm>
        </p:spPr>
        <p:txBody>
          <a:bodyPr/>
          <a:lstStyle/>
          <a:p>
            <a:pPr>
              <a:lnSpc>
                <a:spcPct val="80000"/>
              </a:lnSpc>
            </a:pPr>
            <a:r>
              <a:rPr lang="ru-RU" sz="1800" smtClean="0">
                <a:solidFill>
                  <a:srgbClr val="0000FF"/>
                </a:solidFill>
              </a:rPr>
              <a:t>Процессы </a:t>
            </a:r>
            <a:r>
              <a:rPr lang="ru-RU" sz="1800" b="1" smtClean="0">
                <a:solidFill>
                  <a:srgbClr val="FF0000"/>
                </a:solidFill>
              </a:rPr>
              <a:t>синтеза и деградации нейромедиаторов</a:t>
            </a:r>
            <a:r>
              <a:rPr lang="ru-RU" sz="1800" smtClean="0">
                <a:solidFill>
                  <a:srgbClr val="0000FF"/>
                </a:solidFill>
              </a:rPr>
              <a:t>: </a:t>
            </a:r>
          </a:p>
          <a:p>
            <a:pPr lvl="1">
              <a:lnSpc>
                <a:spcPct val="80000"/>
              </a:lnSpc>
            </a:pPr>
            <a:r>
              <a:rPr lang="ru-RU" sz="1600" smtClean="0">
                <a:solidFill>
                  <a:srgbClr val="0000FF"/>
                </a:solidFill>
              </a:rPr>
              <a:t>катехоламинов (норадреналин), </a:t>
            </a:r>
          </a:p>
          <a:p>
            <a:pPr lvl="1">
              <a:lnSpc>
                <a:spcPct val="80000"/>
              </a:lnSpc>
            </a:pPr>
            <a:r>
              <a:rPr lang="ru-RU" sz="1600" smtClean="0">
                <a:solidFill>
                  <a:srgbClr val="0000FF"/>
                </a:solidFill>
              </a:rPr>
              <a:t>ацетилхолина, </a:t>
            </a:r>
          </a:p>
          <a:p>
            <a:pPr lvl="1">
              <a:lnSpc>
                <a:spcPct val="80000"/>
              </a:lnSpc>
            </a:pPr>
            <a:r>
              <a:rPr lang="ru-RU" sz="1600" smtClean="0">
                <a:solidFill>
                  <a:srgbClr val="0000FF"/>
                </a:solidFill>
              </a:rPr>
              <a:t>эндорфинов, </a:t>
            </a:r>
          </a:p>
          <a:p>
            <a:pPr lvl="1">
              <a:lnSpc>
                <a:spcPct val="80000"/>
              </a:lnSpc>
            </a:pPr>
            <a:r>
              <a:rPr lang="ru-RU" sz="1600" smtClean="0">
                <a:solidFill>
                  <a:srgbClr val="0000FF"/>
                </a:solidFill>
              </a:rPr>
              <a:t>гипоталамических рилизинг-факторов. </a:t>
            </a:r>
          </a:p>
          <a:p>
            <a:pPr>
              <a:lnSpc>
                <a:spcPct val="80000"/>
              </a:lnSpc>
            </a:pPr>
            <a:endParaRPr lang="ru-RU" sz="1800" smtClean="0">
              <a:solidFill>
                <a:srgbClr val="0000FF"/>
              </a:solidFill>
            </a:endParaRPr>
          </a:p>
          <a:p>
            <a:pPr>
              <a:lnSpc>
                <a:spcPct val="80000"/>
              </a:lnSpc>
            </a:pPr>
            <a:r>
              <a:rPr lang="ru-RU" sz="1800" b="1" smtClean="0">
                <a:solidFill>
                  <a:srgbClr val="FF0000"/>
                </a:solidFill>
              </a:rPr>
              <a:t>Передача сигнала от катехоламиновых рецепторов</a:t>
            </a:r>
            <a:r>
              <a:rPr lang="ru-RU" sz="1800" smtClean="0">
                <a:solidFill>
                  <a:srgbClr val="0000FF"/>
                </a:solidFill>
              </a:rPr>
              <a:t> через цАМФ-зависимый сигнальный каскад (Торшин И.Ю., Громова О.А., 2008). </a:t>
            </a:r>
            <a:r>
              <a:rPr lang="ru-RU" sz="1800" i="1" smtClean="0">
                <a:solidFill>
                  <a:srgbClr val="0000FF"/>
                </a:solidFill>
              </a:rPr>
              <a:t>	</a:t>
            </a:r>
          </a:p>
          <a:p>
            <a:pPr>
              <a:lnSpc>
                <a:spcPct val="80000"/>
              </a:lnSpc>
            </a:pPr>
            <a:endParaRPr lang="ru-RU" sz="1800" i="1" smtClean="0">
              <a:solidFill>
                <a:srgbClr val="0000FF"/>
              </a:solidFill>
            </a:endParaRPr>
          </a:p>
          <a:p>
            <a:pPr>
              <a:lnSpc>
                <a:spcPct val="80000"/>
              </a:lnSpc>
            </a:pPr>
            <a:r>
              <a:rPr lang="ru-RU" sz="1800" b="1" smtClean="0">
                <a:solidFill>
                  <a:srgbClr val="FF0000"/>
                </a:solidFill>
              </a:rPr>
              <a:t>Стабилизация NMDA, аспартатных и глициновых</a:t>
            </a:r>
            <a:r>
              <a:rPr lang="ru-RU" sz="1800" b="1" smtClean="0">
                <a:solidFill>
                  <a:srgbClr val="0000FF"/>
                </a:solidFill>
              </a:rPr>
              <a:t> рецепторов на постсинаптической мембране нейронов</a:t>
            </a:r>
          </a:p>
        </p:txBody>
      </p:sp>
      <p:pic>
        <p:nvPicPr>
          <p:cNvPr id="55299" name="Picture 4"/>
          <p:cNvPicPr>
            <a:picLocks noChangeAspect="1" noChangeArrowheads="1"/>
          </p:cNvPicPr>
          <p:nvPr/>
        </p:nvPicPr>
        <p:blipFill>
          <a:blip r:embed="rId3"/>
          <a:srcRect l="9578" r="9532"/>
          <a:stretch>
            <a:fillRect/>
          </a:stretch>
        </p:blipFill>
        <p:spPr bwMode="auto">
          <a:xfrm>
            <a:off x="6443663" y="3011488"/>
            <a:ext cx="2317750" cy="1785937"/>
          </a:xfrm>
          <a:prstGeom prst="rect">
            <a:avLst/>
          </a:prstGeom>
          <a:noFill/>
          <a:ln w="9525">
            <a:noFill/>
            <a:miter lim="800000"/>
            <a:headEnd/>
            <a:tailEnd/>
          </a:ln>
        </p:spPr>
      </p:pic>
      <p:pic>
        <p:nvPicPr>
          <p:cNvPr id="55300" name="Picture 5"/>
          <p:cNvPicPr>
            <a:picLocks noChangeAspect="1" noChangeArrowheads="1"/>
          </p:cNvPicPr>
          <p:nvPr/>
        </p:nvPicPr>
        <p:blipFill>
          <a:blip r:embed="rId4"/>
          <a:srcRect/>
          <a:stretch>
            <a:fillRect/>
          </a:stretch>
        </p:blipFill>
        <p:spPr bwMode="auto">
          <a:xfrm>
            <a:off x="6804025" y="5084763"/>
            <a:ext cx="1584325" cy="1289050"/>
          </a:xfrm>
          <a:prstGeom prst="rect">
            <a:avLst/>
          </a:prstGeom>
          <a:noFill/>
          <a:ln w="9525">
            <a:noFill/>
            <a:miter lim="800000"/>
            <a:headEnd/>
            <a:tailEnd/>
          </a:ln>
        </p:spPr>
      </p:pic>
      <p:pic>
        <p:nvPicPr>
          <p:cNvPr id="410630" name="Picture 6" descr="1JR4"/>
          <p:cNvPicPr>
            <a:picLocks noChangeAspect="1" noChangeArrowheads="1"/>
          </p:cNvPicPr>
          <p:nvPr/>
        </p:nvPicPr>
        <p:blipFill>
          <a:blip r:embed="rId5"/>
          <a:srcRect/>
          <a:stretch>
            <a:fillRect/>
          </a:stretch>
        </p:blipFill>
        <p:spPr bwMode="auto">
          <a:xfrm>
            <a:off x="6637338" y="915988"/>
            <a:ext cx="2082800" cy="1890712"/>
          </a:xfrm>
          <a:prstGeom prst="rect">
            <a:avLst/>
          </a:prstGeom>
          <a:noFill/>
          <a:ln w="9525">
            <a:noFill/>
            <a:miter lim="800000"/>
            <a:headEnd/>
            <a:tailEnd/>
          </a:ln>
        </p:spPr>
      </p:pic>
      <p:sp>
        <p:nvSpPr>
          <p:cNvPr id="55302" name="Line 7"/>
          <p:cNvSpPr>
            <a:spLocks noChangeShapeType="1"/>
          </p:cNvSpPr>
          <p:nvPr/>
        </p:nvSpPr>
        <p:spPr bwMode="auto">
          <a:xfrm flipV="1">
            <a:off x="5076825" y="1989138"/>
            <a:ext cx="1655763" cy="647700"/>
          </a:xfrm>
          <a:prstGeom prst="line">
            <a:avLst/>
          </a:prstGeom>
          <a:noFill/>
          <a:ln w="38100">
            <a:solidFill>
              <a:srgbClr val="FF6600"/>
            </a:solidFill>
            <a:round/>
            <a:headEnd type="oval" w="med" len="med"/>
            <a:tailEnd type="triangle" w="med" len="med"/>
          </a:ln>
        </p:spPr>
        <p:txBody>
          <a:bodyPr/>
          <a:lstStyle/>
          <a:p>
            <a:endParaRPr lang="ru-RU"/>
          </a:p>
        </p:txBody>
      </p:sp>
      <p:sp>
        <p:nvSpPr>
          <p:cNvPr id="55303" name="Line 8"/>
          <p:cNvSpPr>
            <a:spLocks noChangeShapeType="1"/>
          </p:cNvSpPr>
          <p:nvPr/>
        </p:nvSpPr>
        <p:spPr bwMode="auto">
          <a:xfrm>
            <a:off x="5508625" y="5300663"/>
            <a:ext cx="1368425" cy="504825"/>
          </a:xfrm>
          <a:prstGeom prst="line">
            <a:avLst/>
          </a:prstGeom>
          <a:noFill/>
          <a:ln w="38100">
            <a:solidFill>
              <a:srgbClr val="FF6600"/>
            </a:solidFill>
            <a:round/>
            <a:headEnd type="oval" w="med" len="med"/>
            <a:tailEnd type="triangle" w="med" len="med"/>
          </a:ln>
        </p:spPr>
        <p:txBody>
          <a:bodyPr/>
          <a:lstStyle/>
          <a:p>
            <a:endParaRPr lang="ru-RU"/>
          </a:p>
        </p:txBody>
      </p:sp>
      <p:sp>
        <p:nvSpPr>
          <p:cNvPr id="55304" name="Line 9"/>
          <p:cNvSpPr>
            <a:spLocks noChangeShapeType="1"/>
          </p:cNvSpPr>
          <p:nvPr/>
        </p:nvSpPr>
        <p:spPr bwMode="auto">
          <a:xfrm>
            <a:off x="5292725" y="4005263"/>
            <a:ext cx="1150938" cy="0"/>
          </a:xfrm>
          <a:prstGeom prst="line">
            <a:avLst/>
          </a:prstGeom>
          <a:noFill/>
          <a:ln w="38100">
            <a:solidFill>
              <a:srgbClr val="FF6600"/>
            </a:solidFill>
            <a:round/>
            <a:headEnd type="oval" w="med" len="med"/>
            <a:tailEnd type="triangle" w="med" len="med"/>
          </a:ln>
        </p:spPr>
        <p:txBody>
          <a:bodyPr/>
          <a:lstStyle/>
          <a:p>
            <a:endParaRPr lang="ru-RU"/>
          </a:p>
        </p:txBody>
      </p:sp>
    </p:spTree>
    <p:extLst>
      <p:ext uri="{BB962C8B-B14F-4D97-AF65-F5344CB8AC3E}">
        <p14:creationId xmlns:p14="http://schemas.microsoft.com/office/powerpoint/2010/main" val="519961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0630"/>
                                        </p:tgtEl>
                                        <p:attrNameLst>
                                          <p:attrName>style.visibility</p:attrName>
                                        </p:attrNameLst>
                                      </p:cBhvr>
                                      <p:to>
                                        <p:strVal val="visible"/>
                                      </p:to>
                                    </p:set>
                                    <p:animEffect transition="in" filter="fade">
                                      <p:cBhvr>
                                        <p:cTn id="7" dur="2000"/>
                                        <p:tgtEl>
                                          <p:spTgt spid="410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207360" y="87850"/>
            <a:ext cx="8778240" cy="1146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9pPr>
          </a:lstStyle>
          <a:p>
            <a:pPr algn="ctr">
              <a:buClrTx/>
              <a:buFontTx/>
              <a:buNone/>
            </a:pPr>
            <a:r>
              <a:rPr lang="ru-RU" sz="2900" b="1">
                <a:solidFill>
                  <a:srgbClr val="000080"/>
                </a:solidFill>
              </a:rPr>
              <a:t>Дефицит магния — </a:t>
            </a:r>
          </a:p>
          <a:p>
            <a:pPr algn="ctr">
              <a:buClrTx/>
              <a:buFontTx/>
              <a:buNone/>
            </a:pPr>
            <a:r>
              <a:rPr lang="ru-RU" sz="2900" b="1">
                <a:solidFill>
                  <a:srgbClr val="000080"/>
                </a:solidFill>
              </a:rPr>
              <a:t>причина и следствие стресса</a:t>
            </a:r>
          </a:p>
        </p:txBody>
      </p:sp>
      <p:sp>
        <p:nvSpPr>
          <p:cNvPr id="40962" name="Text Box 2"/>
          <p:cNvSpPr txBox="1">
            <a:spLocks noChangeArrowheads="1"/>
          </p:cNvSpPr>
          <p:nvPr/>
        </p:nvSpPr>
        <p:spPr bwMode="auto">
          <a:xfrm>
            <a:off x="519840" y="1386867"/>
            <a:ext cx="8058240" cy="4776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17" rIns="0" bIns="0"/>
          <a:lstStyle>
            <a:lvl1pPr marL="342900" indent="-3063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9pPr>
          </a:lstStyle>
          <a:p>
            <a:pPr algn="just">
              <a:spcAft>
                <a:spcPts val="1293"/>
              </a:spcAft>
            </a:pPr>
            <a:endParaRPr lang="ru-RU" dirty="0"/>
          </a:p>
          <a:p>
            <a:pPr algn="just">
              <a:spcAft>
                <a:spcPts val="1293"/>
              </a:spcAft>
            </a:pPr>
            <a:r>
              <a:rPr lang="ru-RU" b="1" dirty="0">
                <a:solidFill>
                  <a:srgbClr val="FF0000"/>
                </a:solidFill>
              </a:rPr>
              <a:t>При дефиците магния нервная система </a:t>
            </a:r>
            <a:r>
              <a:rPr lang="ru-RU" b="1" dirty="0" err="1">
                <a:solidFill>
                  <a:srgbClr val="FF0000"/>
                </a:solidFill>
              </a:rPr>
              <a:t>перевозбуждается</a:t>
            </a:r>
            <a:r>
              <a:rPr lang="ru-RU" dirty="0"/>
              <a:t>, клетки производят энергию, которая тратится все более неэффективно, резко усиливаются воспалительные процессы, нарушаются обменные процессы, клетки всего организма становятся склонны к повреждениям, разрушениям и смерти.</a:t>
            </a:r>
          </a:p>
          <a:p>
            <a:pPr algn="just">
              <a:spcAft>
                <a:spcPts val="1293"/>
              </a:spcAft>
            </a:pPr>
            <a:r>
              <a:rPr lang="ru-RU" b="1" dirty="0">
                <a:solidFill>
                  <a:srgbClr val="FF0000"/>
                </a:solidFill>
                <a:cs typeface="Arial Unicode MS" charset="0"/>
              </a:rPr>
              <a:t>У детей </a:t>
            </a:r>
            <a:r>
              <a:rPr lang="ru-RU" dirty="0">
                <a:cs typeface="Arial Unicode MS" charset="0"/>
              </a:rPr>
              <a:t>при снижении содержания магния значительно выше индекс массы тела и процент содержания жира, а также появляется склонность к повышению артериального давления, растет содержание холестерина и формируется резистентность к инсулину, что в итоге ведет к ожирению, сахарному диабету, гипертонии и метаболическому синдрому.</a:t>
            </a:r>
          </a:p>
        </p:txBody>
      </p:sp>
      <p:sp>
        <p:nvSpPr>
          <p:cNvPr id="40963" name="Text Box 3"/>
          <p:cNvSpPr txBox="1">
            <a:spLocks noChangeArrowheads="1"/>
          </p:cNvSpPr>
          <p:nvPr/>
        </p:nvSpPr>
        <p:spPr bwMode="auto">
          <a:xfrm>
            <a:off x="67681" y="6281940"/>
            <a:ext cx="9073440" cy="576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9pPr>
          </a:lstStyle>
          <a:p>
            <a:pPr algn="just">
              <a:spcAft>
                <a:spcPts val="1293"/>
              </a:spcAft>
            </a:pPr>
            <a:r>
              <a:rPr lang="en-US" sz="1100">
                <a:cs typeface="Arial Unicode MS" charset="0"/>
              </a:rPr>
              <a:t>Vanaelst B., Huybrechts I., Michels N., Flórez M.R., Aramendía M., Balcaen L., Resano M., Vanhaecke F., Bammann K., Bel-Serrat S., De Henauw S. Hair minerals and metabolic health in Belgian elementary school girls. </a:t>
            </a:r>
            <a:r>
              <a:rPr lang="en-US" sz="1100" i="1">
                <a:cs typeface="Arial Unicode MS" charset="0"/>
              </a:rPr>
              <a:t>Biol. Trace</a:t>
            </a:r>
            <a:r>
              <a:rPr lang="ru-RU" sz="1100" i="1">
                <a:cs typeface="Arial Unicode MS" charset="0"/>
              </a:rPr>
              <a:t> </a:t>
            </a:r>
            <a:r>
              <a:rPr lang="en-US" sz="1100" i="1">
                <a:cs typeface="Arial Unicode MS" charset="0"/>
              </a:rPr>
              <a:t>Elem</a:t>
            </a:r>
            <a:r>
              <a:rPr lang="ru-RU" sz="1100" i="1">
                <a:cs typeface="Arial Unicode MS" charset="0"/>
              </a:rPr>
              <a:t>. </a:t>
            </a:r>
            <a:r>
              <a:rPr lang="en-US" sz="1100" i="1">
                <a:cs typeface="Arial Unicode MS" charset="0"/>
              </a:rPr>
              <a:t>Res</a:t>
            </a:r>
            <a:r>
              <a:rPr lang="ru-RU" sz="1100">
                <a:cs typeface="Arial Unicode MS" charset="0"/>
              </a:rPr>
              <a:t>. 2013; 151 (3): 335–343. </a:t>
            </a:r>
            <a:r>
              <a:rPr lang="en-US" sz="1100">
                <a:cs typeface="Arial Unicode MS" charset="0"/>
              </a:rPr>
              <a:t>doi</a:t>
            </a:r>
            <a:r>
              <a:rPr lang="ru-RU" sz="1100">
                <a:cs typeface="Arial Unicode MS" charset="0"/>
              </a:rPr>
              <a:t>: 10.1007/</a:t>
            </a:r>
            <a:r>
              <a:rPr lang="en-US" sz="1100">
                <a:cs typeface="Arial Unicode MS" charset="0"/>
              </a:rPr>
              <a:t>s</a:t>
            </a:r>
            <a:r>
              <a:rPr lang="ru-RU" sz="1100">
                <a:cs typeface="Arial Unicode MS" charset="0"/>
              </a:rPr>
              <a:t>12011-012-9573-8</a:t>
            </a:r>
          </a:p>
        </p:txBody>
      </p:sp>
    </p:spTree>
    <p:extLst>
      <p:ext uri="{BB962C8B-B14F-4D97-AF65-F5344CB8AC3E}">
        <p14:creationId xmlns:p14="http://schemas.microsoft.com/office/powerpoint/2010/main" val="3890365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plazmaferez-krovi"/>
          <p:cNvPicPr>
            <a:picLocks noChangeAspect="1" noChangeArrowheads="1"/>
          </p:cNvPicPr>
          <p:nvPr/>
        </p:nvPicPr>
        <p:blipFill>
          <a:blip r:embed="rId3"/>
          <a:srcRect/>
          <a:stretch>
            <a:fillRect/>
          </a:stretch>
        </p:blipFill>
        <p:spPr bwMode="auto">
          <a:xfrm>
            <a:off x="4392613" y="0"/>
            <a:ext cx="4751387" cy="2400300"/>
          </a:xfrm>
          <a:prstGeom prst="rect">
            <a:avLst/>
          </a:prstGeom>
          <a:noFill/>
          <a:ln w="9525">
            <a:noFill/>
            <a:miter lim="800000"/>
            <a:headEnd/>
            <a:tailEnd/>
          </a:ln>
        </p:spPr>
      </p:pic>
      <p:pic>
        <p:nvPicPr>
          <p:cNvPr id="111618" name="Picture 3" descr="plazmaferez-krovi"/>
          <p:cNvPicPr>
            <a:picLocks noChangeAspect="1" noChangeArrowheads="1"/>
          </p:cNvPicPr>
          <p:nvPr/>
        </p:nvPicPr>
        <p:blipFill>
          <a:blip r:embed="rId4"/>
          <a:srcRect/>
          <a:stretch>
            <a:fillRect/>
          </a:stretch>
        </p:blipFill>
        <p:spPr bwMode="auto">
          <a:xfrm>
            <a:off x="0" y="0"/>
            <a:ext cx="4762500" cy="2400300"/>
          </a:xfrm>
          <a:prstGeom prst="rect">
            <a:avLst/>
          </a:prstGeom>
          <a:noFill/>
          <a:ln w="9525">
            <a:noFill/>
            <a:miter lim="800000"/>
            <a:headEnd/>
            <a:tailEnd/>
          </a:ln>
        </p:spPr>
      </p:pic>
      <p:sp>
        <p:nvSpPr>
          <p:cNvPr id="2325508" name="Rectangle 4"/>
          <p:cNvSpPr>
            <a:spLocks noGrp="1" noChangeArrowheads="1"/>
          </p:cNvSpPr>
          <p:nvPr>
            <p:ph type="title"/>
          </p:nvPr>
        </p:nvSpPr>
        <p:spPr>
          <a:xfrm>
            <a:off x="501650" y="414338"/>
            <a:ext cx="8229600" cy="1143000"/>
          </a:xfrm>
        </p:spPr>
        <p:txBody>
          <a:bodyPr rtlCol="0">
            <a:normAutofit fontScale="90000"/>
          </a:bodyPr>
          <a:lstStyle/>
          <a:p>
            <a:pPr fontAlgn="auto">
              <a:spcAft>
                <a:spcPts val="0"/>
              </a:spcAft>
              <a:defRPr/>
            </a:pPr>
            <a:r>
              <a:rPr lang="ru-RU" sz="4000" b="1" u="sng" dirty="0">
                <a:solidFill>
                  <a:schemeClr val="bg1"/>
                </a:solidFill>
              </a:rPr>
              <a:t/>
            </a:r>
            <a:br>
              <a:rPr lang="ru-RU" sz="4000" b="1" u="sng" dirty="0">
                <a:solidFill>
                  <a:schemeClr val="bg1"/>
                </a:solidFill>
              </a:rPr>
            </a:br>
            <a:r>
              <a:rPr lang="ru-RU" sz="4000" b="1" u="sng" dirty="0">
                <a:solidFill>
                  <a:schemeClr val="bg1"/>
                </a:solidFill>
              </a:rPr>
              <a:t>Норма магния в эритроцитах</a:t>
            </a:r>
            <a:r>
              <a:rPr lang="ru-RU" sz="4000" b="1" dirty="0">
                <a:solidFill>
                  <a:schemeClr val="bg1"/>
                </a:solidFill>
              </a:rPr>
              <a:t/>
            </a:r>
            <a:br>
              <a:rPr lang="ru-RU" sz="4000" b="1" dirty="0">
                <a:solidFill>
                  <a:schemeClr val="bg1"/>
                </a:solidFill>
              </a:rPr>
            </a:br>
            <a:r>
              <a:rPr lang="ru-RU" sz="4000" b="1" dirty="0">
                <a:solidFill>
                  <a:schemeClr val="bg1"/>
                </a:solidFill>
              </a:rPr>
              <a:t/>
            </a:r>
            <a:br>
              <a:rPr lang="ru-RU" sz="4000" b="1" dirty="0">
                <a:solidFill>
                  <a:schemeClr val="bg1"/>
                </a:solidFill>
              </a:rPr>
            </a:br>
            <a:r>
              <a:rPr lang="ru-RU" sz="2400" b="1" dirty="0">
                <a:solidFill>
                  <a:schemeClr val="bg1"/>
                </a:solidFill>
              </a:rPr>
              <a:t>взрослые - </a:t>
            </a:r>
            <a:r>
              <a:rPr lang="ru-RU" sz="2800" b="1" dirty="0">
                <a:solidFill>
                  <a:schemeClr val="bg1"/>
                </a:solidFill>
              </a:rPr>
              <a:t>1.65-2.65 </a:t>
            </a:r>
            <a:r>
              <a:rPr lang="ru-RU" sz="2800" b="1" dirty="0" err="1">
                <a:solidFill>
                  <a:schemeClr val="bg1"/>
                </a:solidFill>
              </a:rPr>
              <a:t>ммоль</a:t>
            </a:r>
            <a:r>
              <a:rPr lang="ru-RU" sz="2800" b="1" dirty="0">
                <a:solidFill>
                  <a:schemeClr val="bg1"/>
                </a:solidFill>
              </a:rPr>
              <a:t>/л</a:t>
            </a:r>
            <a:r>
              <a:rPr lang="ru-RU" sz="2400" b="1" dirty="0">
                <a:solidFill>
                  <a:schemeClr val="bg1"/>
                </a:solidFill>
              </a:rPr>
              <a:t> </a:t>
            </a:r>
            <a:br>
              <a:rPr lang="ru-RU" sz="2400" b="1" dirty="0">
                <a:solidFill>
                  <a:schemeClr val="bg1"/>
                </a:solidFill>
              </a:rPr>
            </a:br>
            <a:endParaRPr lang="ru-RU" sz="2400" b="1" dirty="0"/>
          </a:p>
        </p:txBody>
      </p:sp>
      <p:sp>
        <p:nvSpPr>
          <p:cNvPr id="2325509" name="Rectangle 5"/>
          <p:cNvSpPr>
            <a:spLocks noGrp="1" noChangeArrowheads="1"/>
          </p:cNvSpPr>
          <p:nvPr>
            <p:ph idx="1"/>
          </p:nvPr>
        </p:nvSpPr>
        <p:spPr>
          <a:xfrm>
            <a:off x="341313" y="2033588"/>
            <a:ext cx="8551862" cy="4355544"/>
          </a:xfrm>
        </p:spPr>
        <p:txBody>
          <a:bodyPr rtlCol="0">
            <a:normAutofit/>
          </a:bodyPr>
          <a:lstStyle/>
          <a:p>
            <a:pPr algn="ctr" fontAlgn="auto">
              <a:lnSpc>
                <a:spcPct val="90000"/>
              </a:lnSpc>
              <a:spcAft>
                <a:spcPts val="0"/>
              </a:spcAft>
              <a:buFont typeface="Arial" pitchFamily="34" charset="0"/>
              <a:buChar char="•"/>
              <a:defRPr/>
            </a:pPr>
            <a:endParaRPr lang="ru-RU" dirty="0"/>
          </a:p>
          <a:p>
            <a:pPr algn="ctr" fontAlgn="auto">
              <a:lnSpc>
                <a:spcPct val="90000"/>
              </a:lnSpc>
              <a:spcAft>
                <a:spcPts val="0"/>
              </a:spcAft>
              <a:buFontTx/>
              <a:buNone/>
              <a:defRPr/>
            </a:pPr>
            <a:r>
              <a:rPr lang="ru-RU" b="1" u="sng" dirty="0" smtClean="0">
                <a:solidFill>
                  <a:srgbClr val="FF0000"/>
                </a:solidFill>
              </a:rPr>
              <a:t>В исследовании на 2400 пациентов </a:t>
            </a:r>
          </a:p>
          <a:p>
            <a:pPr algn="ctr" fontAlgn="auto">
              <a:lnSpc>
                <a:spcPct val="90000"/>
              </a:lnSpc>
              <a:spcAft>
                <a:spcPts val="0"/>
              </a:spcAft>
              <a:buFontTx/>
              <a:buNone/>
              <a:defRPr/>
            </a:pPr>
            <a:r>
              <a:rPr lang="ru-RU" dirty="0" smtClean="0">
                <a:solidFill>
                  <a:srgbClr val="FF0000"/>
                </a:solidFill>
              </a:rPr>
              <a:t>Получилось </a:t>
            </a:r>
            <a:r>
              <a:rPr lang="ru-RU" dirty="0">
                <a:solidFill>
                  <a:srgbClr val="FF0000"/>
                </a:solidFill>
              </a:rPr>
              <a:t>тревожно!!!</a:t>
            </a:r>
          </a:p>
          <a:p>
            <a:pPr algn="ctr" fontAlgn="auto">
              <a:lnSpc>
                <a:spcPct val="90000"/>
              </a:lnSpc>
              <a:spcAft>
                <a:spcPts val="0"/>
              </a:spcAft>
              <a:buFontTx/>
              <a:buNone/>
              <a:defRPr/>
            </a:pPr>
            <a:r>
              <a:rPr lang="en-US" b="1" u="sng" dirty="0">
                <a:solidFill>
                  <a:srgbClr val="FF0000"/>
                </a:solidFill>
              </a:rPr>
              <a:t>M</a:t>
            </a:r>
            <a:r>
              <a:rPr lang="ru-RU" b="1" u="sng" dirty="0">
                <a:solidFill>
                  <a:srgbClr val="FF0000"/>
                </a:solidFill>
              </a:rPr>
              <a:t>±</a:t>
            </a:r>
            <a:r>
              <a:rPr lang="en-US" b="1" u="sng" dirty="0">
                <a:solidFill>
                  <a:srgbClr val="FF0000"/>
                </a:solidFill>
              </a:rPr>
              <a:t>m </a:t>
            </a:r>
            <a:r>
              <a:rPr lang="en-US" b="1" dirty="0">
                <a:solidFill>
                  <a:srgbClr val="0000FF"/>
                </a:solidFill>
              </a:rPr>
              <a:t>1.65±0.56</a:t>
            </a:r>
            <a:r>
              <a:rPr lang="ru-RU" b="1" dirty="0">
                <a:solidFill>
                  <a:srgbClr val="0000FF"/>
                </a:solidFill>
              </a:rPr>
              <a:t> </a:t>
            </a:r>
            <a:r>
              <a:rPr lang="ru-RU" b="1" dirty="0" err="1">
                <a:solidFill>
                  <a:srgbClr val="0000FF"/>
                </a:solidFill>
              </a:rPr>
              <a:t>ммоль</a:t>
            </a:r>
            <a:r>
              <a:rPr lang="ru-RU" b="1" dirty="0">
                <a:solidFill>
                  <a:srgbClr val="0000FF"/>
                </a:solidFill>
              </a:rPr>
              <a:t>/л (нижняя граница нормы и ниже…)</a:t>
            </a:r>
          </a:p>
          <a:p>
            <a:pPr algn="ctr" fontAlgn="auto">
              <a:lnSpc>
                <a:spcPct val="90000"/>
              </a:lnSpc>
              <a:spcAft>
                <a:spcPts val="0"/>
              </a:spcAft>
              <a:buFontTx/>
              <a:buNone/>
              <a:defRPr/>
            </a:pPr>
            <a:endParaRPr lang="ru-RU" b="1" dirty="0">
              <a:solidFill>
                <a:srgbClr val="0000FF"/>
              </a:solidFill>
            </a:endParaRPr>
          </a:p>
          <a:p>
            <a:pPr algn="ctr" fontAlgn="auto">
              <a:lnSpc>
                <a:spcPct val="90000"/>
              </a:lnSpc>
              <a:spcAft>
                <a:spcPts val="0"/>
              </a:spcAft>
              <a:buFontTx/>
              <a:buNone/>
              <a:defRPr/>
            </a:pPr>
            <a:r>
              <a:rPr lang="ru-RU" dirty="0">
                <a:solidFill>
                  <a:srgbClr val="FF0000"/>
                </a:solidFill>
              </a:rPr>
              <a:t>Диапазон: </a:t>
            </a:r>
          </a:p>
          <a:p>
            <a:pPr algn="ctr" fontAlgn="auto">
              <a:lnSpc>
                <a:spcPct val="90000"/>
              </a:lnSpc>
              <a:spcAft>
                <a:spcPts val="0"/>
              </a:spcAft>
              <a:buFontTx/>
              <a:buNone/>
              <a:defRPr/>
            </a:pPr>
            <a:r>
              <a:rPr lang="ru-RU" dirty="0" err="1">
                <a:solidFill>
                  <a:srgbClr val="FF0000"/>
                </a:solidFill>
              </a:rPr>
              <a:t>Mg</a:t>
            </a:r>
            <a:r>
              <a:rPr lang="ru-RU" dirty="0">
                <a:solidFill>
                  <a:srgbClr val="FF0000"/>
                </a:solidFill>
              </a:rPr>
              <a:t>/ПК/</a:t>
            </a:r>
            <a:r>
              <a:rPr lang="ru-RU" dirty="0" err="1">
                <a:solidFill>
                  <a:srgbClr val="FF0000"/>
                </a:solidFill>
              </a:rPr>
              <a:t>min</a:t>
            </a:r>
            <a:r>
              <a:rPr lang="ru-RU" dirty="0">
                <a:solidFill>
                  <a:srgbClr val="FF0000"/>
                </a:solidFill>
              </a:rPr>
              <a:t> </a:t>
            </a:r>
            <a:r>
              <a:rPr lang="ru-RU" b="1" dirty="0">
                <a:solidFill>
                  <a:srgbClr val="0000FF"/>
                </a:solidFill>
              </a:rPr>
              <a:t>-</a:t>
            </a:r>
            <a:r>
              <a:rPr lang="ru-RU" dirty="0">
                <a:solidFill>
                  <a:srgbClr val="FF0000"/>
                </a:solidFill>
              </a:rPr>
              <a:t> </a:t>
            </a:r>
            <a:r>
              <a:rPr lang="ru-RU" b="1" dirty="0">
                <a:solidFill>
                  <a:srgbClr val="0000FF"/>
                </a:solidFill>
              </a:rPr>
              <a:t>0,05 </a:t>
            </a:r>
            <a:r>
              <a:rPr lang="ru-RU" b="1" dirty="0" err="1">
                <a:solidFill>
                  <a:srgbClr val="0000FF"/>
                </a:solidFill>
              </a:rPr>
              <a:t>ммоль</a:t>
            </a:r>
            <a:r>
              <a:rPr lang="ru-RU" b="1" dirty="0">
                <a:solidFill>
                  <a:srgbClr val="0000FF"/>
                </a:solidFill>
              </a:rPr>
              <a:t>/л</a:t>
            </a:r>
            <a:r>
              <a:rPr lang="ru-RU" dirty="0"/>
              <a:t> </a:t>
            </a:r>
            <a:endParaRPr lang="ru-RU" dirty="0">
              <a:solidFill>
                <a:srgbClr val="FF0000"/>
              </a:solidFill>
            </a:endParaRPr>
          </a:p>
          <a:p>
            <a:pPr algn="ctr" fontAlgn="auto">
              <a:lnSpc>
                <a:spcPct val="90000"/>
              </a:lnSpc>
              <a:spcAft>
                <a:spcPts val="0"/>
              </a:spcAft>
              <a:buFontTx/>
              <a:buNone/>
              <a:defRPr/>
            </a:pPr>
            <a:r>
              <a:rPr lang="ru-RU" dirty="0" err="1">
                <a:solidFill>
                  <a:srgbClr val="FF0000"/>
                </a:solidFill>
              </a:rPr>
              <a:t>Mg</a:t>
            </a:r>
            <a:r>
              <a:rPr lang="ru-RU" dirty="0">
                <a:solidFill>
                  <a:srgbClr val="FF0000"/>
                </a:solidFill>
              </a:rPr>
              <a:t>/ПК/</a:t>
            </a:r>
            <a:r>
              <a:rPr lang="ru-RU" dirty="0" err="1">
                <a:solidFill>
                  <a:srgbClr val="FF0000"/>
                </a:solidFill>
              </a:rPr>
              <a:t>max</a:t>
            </a:r>
            <a:r>
              <a:rPr lang="ru-RU" dirty="0">
                <a:solidFill>
                  <a:srgbClr val="FF0000"/>
                </a:solidFill>
              </a:rPr>
              <a:t> </a:t>
            </a:r>
            <a:r>
              <a:rPr lang="ru-RU" b="1" dirty="0">
                <a:solidFill>
                  <a:srgbClr val="0000FF"/>
                </a:solidFill>
              </a:rPr>
              <a:t>- 5,2 </a:t>
            </a:r>
            <a:r>
              <a:rPr lang="ru-RU" b="1" dirty="0" err="1">
                <a:solidFill>
                  <a:srgbClr val="0000FF"/>
                </a:solidFill>
              </a:rPr>
              <a:t>ммоль</a:t>
            </a:r>
            <a:r>
              <a:rPr lang="ru-RU" b="1" dirty="0">
                <a:solidFill>
                  <a:srgbClr val="0000FF"/>
                </a:solidFill>
              </a:rPr>
              <a:t>/л</a:t>
            </a:r>
            <a:r>
              <a:rPr lang="ru-RU" dirty="0">
                <a:solidFill>
                  <a:srgbClr val="FF0000"/>
                </a:solidFill>
              </a:rPr>
              <a:t> </a:t>
            </a:r>
          </a:p>
          <a:p>
            <a:pPr algn="ctr" fontAlgn="auto">
              <a:lnSpc>
                <a:spcPct val="90000"/>
              </a:lnSpc>
              <a:spcAft>
                <a:spcPts val="0"/>
              </a:spcAft>
              <a:buFontTx/>
              <a:buNone/>
              <a:defRPr/>
            </a:pPr>
            <a:endParaRPr lang="ru-RU" dirty="0">
              <a:solidFill>
                <a:srgbClr val="FF0000"/>
              </a:solidFill>
            </a:endParaRPr>
          </a:p>
        </p:txBody>
      </p:sp>
      <p:sp>
        <p:nvSpPr>
          <p:cNvPr id="2" name="Rectangle 1"/>
          <p:cNvSpPr/>
          <p:nvPr/>
        </p:nvSpPr>
        <p:spPr>
          <a:xfrm>
            <a:off x="38100" y="6389132"/>
            <a:ext cx="8877300" cy="369332"/>
          </a:xfrm>
          <a:prstGeom prst="rect">
            <a:avLst/>
          </a:prstGeom>
        </p:spPr>
        <p:txBody>
          <a:bodyPr wrap="square">
            <a:spAutoFit/>
          </a:bodyPr>
          <a:lstStyle/>
          <a:p>
            <a:r>
              <a:rPr lang="ru-RU" sz="900" baseline="30000" dirty="0"/>
              <a:t>11</a:t>
            </a:r>
            <a:r>
              <a:rPr lang="ru-RU" sz="900" dirty="0"/>
              <a:t>Тиц Н. Энциклопедия клинических лабораторных тестов (перевод с англ., под ред. В.В. Меньшикова) 2001 М.: изд-во "</a:t>
            </a:r>
            <a:r>
              <a:rPr lang="ru-RU" sz="900" dirty="0" err="1"/>
              <a:t>Лабинформ</a:t>
            </a:r>
            <a:r>
              <a:rPr lang="ru-RU" sz="900" dirty="0"/>
              <a:t>", </a:t>
            </a:r>
          </a:p>
          <a:p>
            <a:r>
              <a:rPr lang="ru-RU" sz="900" baseline="30000" dirty="0"/>
              <a:t>12</a:t>
            </a:r>
            <a:r>
              <a:rPr lang="ru-RU" sz="900" dirty="0"/>
              <a:t> Лабораторные методы исследования в клинике, под ред. В.В. </a:t>
            </a:r>
            <a:r>
              <a:rPr lang="ru-RU" sz="900" dirty="0" smtClean="0"/>
              <a:t>Меньшикова, </a:t>
            </a:r>
            <a:r>
              <a:rPr lang="ru-RU" sz="900" dirty="0"/>
              <a:t>М., 1987.</a:t>
            </a:r>
          </a:p>
        </p:txBody>
      </p:sp>
    </p:spTree>
    <p:extLst>
      <p:ext uri="{BB962C8B-B14F-4D97-AF65-F5344CB8AC3E}">
        <p14:creationId xmlns:p14="http://schemas.microsoft.com/office/powerpoint/2010/main" val="723842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1" name="Text Box 2"/>
          <p:cNvSpPr txBox="1">
            <a:spLocks noChangeArrowheads="1"/>
          </p:cNvSpPr>
          <p:nvPr/>
        </p:nvSpPr>
        <p:spPr bwMode="auto">
          <a:xfrm>
            <a:off x="566738" y="368300"/>
            <a:ext cx="8191500" cy="1479550"/>
          </a:xfrm>
          <a:prstGeom prst="rect">
            <a:avLst/>
          </a:prstGeom>
          <a:noFill/>
          <a:ln w="9525">
            <a:noFill/>
            <a:miter lim="800000"/>
            <a:headEnd/>
            <a:tailEnd/>
          </a:ln>
        </p:spPr>
        <p:txBody>
          <a:bodyPr>
            <a:spAutoFit/>
          </a:bodyPr>
          <a:lstStyle/>
          <a:p>
            <a:pPr algn="ctr">
              <a:spcBef>
                <a:spcPct val="50000"/>
              </a:spcBef>
            </a:pPr>
            <a:r>
              <a:rPr lang="ru-RU" sz="3200" b="1">
                <a:solidFill>
                  <a:srgbClr val="FF0000"/>
                </a:solidFill>
                <a:latin typeface="Calibri" pitchFamily="34" charset="0"/>
              </a:rPr>
              <a:t>ЭРИТРОЦИТЫ ДАЮТ ИСТИННУЮ КАРТИНУ ДЕФИЦИТА: </a:t>
            </a:r>
          </a:p>
          <a:p>
            <a:pPr algn="ctr">
              <a:spcBef>
                <a:spcPct val="50000"/>
              </a:spcBef>
            </a:pPr>
            <a:r>
              <a:rPr lang="ru-RU" i="1">
                <a:solidFill>
                  <a:srgbClr val="0000CC"/>
                </a:solidFill>
                <a:latin typeface="Calibri" pitchFamily="34" charset="0"/>
              </a:rPr>
              <a:t>скрининг «АМАКС-Р», 2400 анализов из 8 областей РФ</a:t>
            </a:r>
          </a:p>
        </p:txBody>
      </p:sp>
      <p:graphicFrame>
        <p:nvGraphicFramePr>
          <p:cNvPr id="6240" name="Object 96"/>
          <p:cNvGraphicFramePr>
            <a:graphicFrameLocks noGrp="1" noChangeAspect="1"/>
          </p:cNvGraphicFramePr>
          <p:nvPr>
            <p:ph idx="1"/>
          </p:nvPr>
        </p:nvGraphicFramePr>
        <p:xfrm>
          <a:off x="1527175" y="2124075"/>
          <a:ext cx="6450013" cy="3465513"/>
        </p:xfrm>
        <a:graphic>
          <a:graphicData uri="http://schemas.openxmlformats.org/presentationml/2006/ole">
            <mc:AlternateContent xmlns:mc="http://schemas.openxmlformats.org/markup-compatibility/2006">
              <mc:Choice xmlns:v="urn:schemas-microsoft-com:vml" Requires="v">
                <p:oleObj spid="_x0000_s4102" name="Диаграмма" r:id="rId4" imgW="6042631" imgH="3245997" progId="Excel.Sheet.8">
                  <p:embed/>
                </p:oleObj>
              </mc:Choice>
              <mc:Fallback>
                <p:oleObj name="Диаграмма" r:id="rId4" imgW="6042631" imgH="324599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l="2971" t="7613" r="1871" b="14003"/>
                      <a:stretch>
                        <a:fillRect/>
                      </a:stretch>
                    </p:blipFill>
                    <p:spPr bwMode="auto">
                      <a:xfrm>
                        <a:off x="1527175" y="2124075"/>
                        <a:ext cx="6450013"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2" name="Text Box 4"/>
          <p:cNvSpPr txBox="1">
            <a:spLocks noChangeArrowheads="1"/>
          </p:cNvSpPr>
          <p:nvPr/>
        </p:nvSpPr>
        <p:spPr bwMode="auto">
          <a:xfrm>
            <a:off x="792163" y="5316538"/>
            <a:ext cx="7829550" cy="703262"/>
          </a:xfrm>
          <a:prstGeom prst="rect">
            <a:avLst/>
          </a:prstGeom>
          <a:solidFill>
            <a:srgbClr val="FF0000"/>
          </a:solidFill>
          <a:ln w="9525">
            <a:noFill/>
            <a:miter lim="800000"/>
            <a:headEnd/>
            <a:tailEnd/>
          </a:ln>
        </p:spPr>
        <p:txBody>
          <a:bodyPr>
            <a:spAutoFit/>
          </a:bodyPr>
          <a:lstStyle/>
          <a:p>
            <a:pPr algn="ctr">
              <a:spcBef>
                <a:spcPct val="50000"/>
              </a:spcBef>
            </a:pPr>
            <a:r>
              <a:rPr lang="ru-RU" sz="1600">
                <a:solidFill>
                  <a:schemeClr val="bg1"/>
                </a:solidFill>
                <a:latin typeface="Calibri" pitchFamily="34" charset="0"/>
              </a:rPr>
              <a:t>До 90% пациентов имеют т.н. маргинальную норму – </a:t>
            </a:r>
          </a:p>
          <a:p>
            <a:pPr algn="ctr">
              <a:spcBef>
                <a:spcPct val="50000"/>
              </a:spcBef>
            </a:pPr>
            <a:r>
              <a:rPr lang="ru-RU" sz="1600">
                <a:solidFill>
                  <a:schemeClr val="bg1"/>
                </a:solidFill>
                <a:latin typeface="Calibri" pitchFamily="34" charset="0"/>
              </a:rPr>
              <a:t>нижний диапазон нормы!!!!</a:t>
            </a:r>
          </a:p>
        </p:txBody>
      </p:sp>
      <p:sp>
        <p:nvSpPr>
          <p:cNvPr id="6243" name="Rectangle 5"/>
          <p:cNvSpPr>
            <a:spLocks noChangeArrowheads="1"/>
          </p:cNvSpPr>
          <p:nvPr/>
        </p:nvSpPr>
        <p:spPr bwMode="auto">
          <a:xfrm>
            <a:off x="1376363" y="3092450"/>
            <a:ext cx="1993900" cy="336550"/>
          </a:xfrm>
          <a:prstGeom prst="rect">
            <a:avLst/>
          </a:prstGeom>
          <a:noFill/>
          <a:ln w="9525">
            <a:noFill/>
            <a:miter lim="800000"/>
            <a:headEnd/>
            <a:tailEnd/>
          </a:ln>
        </p:spPr>
        <p:txBody>
          <a:bodyPr wrap="none">
            <a:spAutoFit/>
          </a:bodyPr>
          <a:lstStyle/>
          <a:p>
            <a:r>
              <a:rPr lang="ru-RU" sz="1600">
                <a:solidFill>
                  <a:schemeClr val="bg1"/>
                </a:solidFill>
                <a:latin typeface="Calibri" pitchFamily="34" charset="0"/>
              </a:rPr>
              <a:t>1.65±0.56 ммоль/л </a:t>
            </a:r>
          </a:p>
        </p:txBody>
      </p:sp>
    </p:spTree>
    <p:extLst>
      <p:ext uri="{BB962C8B-B14F-4D97-AF65-F5344CB8AC3E}">
        <p14:creationId xmlns:p14="http://schemas.microsoft.com/office/powerpoint/2010/main" val="362975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r>
              <a:rPr lang="ru-RU" sz="4800" b="1" smtClean="0">
                <a:solidFill>
                  <a:srgbClr val="FF0000"/>
                </a:solidFill>
              </a:rPr>
              <a:t>ПК:</a:t>
            </a:r>
            <a:r>
              <a:rPr lang="ru-RU" sz="4800" b="1" smtClean="0">
                <a:solidFill>
                  <a:srgbClr val="0000CC"/>
                </a:solidFill>
              </a:rPr>
              <a:t> КОМОРБИДНОСТЬ</a:t>
            </a:r>
          </a:p>
        </p:txBody>
      </p:sp>
      <p:pic>
        <p:nvPicPr>
          <p:cNvPr id="113666" name="Picture 3"/>
          <p:cNvPicPr>
            <a:picLocks noGrp="1" noChangeAspect="1" noChangeArrowheads="1"/>
          </p:cNvPicPr>
          <p:nvPr>
            <p:ph sz="half" idx="1"/>
          </p:nvPr>
        </p:nvPicPr>
        <p:blipFill>
          <a:blip r:embed="rId3"/>
          <a:srcRect/>
          <a:stretch>
            <a:fillRect/>
          </a:stretch>
        </p:blipFill>
        <p:spPr>
          <a:xfrm>
            <a:off x="1163638" y="1689100"/>
            <a:ext cx="6905625" cy="3479800"/>
          </a:xfrm>
        </p:spPr>
      </p:pic>
      <p:sp>
        <p:nvSpPr>
          <p:cNvPr id="113667" name="Text Box 4"/>
          <p:cNvSpPr txBox="1">
            <a:spLocks noChangeArrowheads="1"/>
          </p:cNvSpPr>
          <p:nvPr/>
        </p:nvSpPr>
        <p:spPr bwMode="auto">
          <a:xfrm>
            <a:off x="1074738" y="5645149"/>
            <a:ext cx="7696200" cy="581025"/>
          </a:xfrm>
          <a:prstGeom prst="rect">
            <a:avLst/>
          </a:prstGeom>
          <a:solidFill>
            <a:srgbClr val="CCFFCC"/>
          </a:solidFill>
          <a:ln w="9525">
            <a:noFill/>
            <a:miter lim="800000"/>
            <a:headEnd/>
            <a:tailEnd/>
          </a:ln>
        </p:spPr>
        <p:txBody>
          <a:bodyPr>
            <a:spAutoFit/>
          </a:bodyPr>
          <a:lstStyle/>
          <a:p>
            <a:pPr>
              <a:spcBef>
                <a:spcPct val="50000"/>
              </a:spcBef>
            </a:pPr>
            <a:r>
              <a:rPr lang="ru-RU" sz="1600" i="1" dirty="0">
                <a:solidFill>
                  <a:srgbClr val="0000CC"/>
                </a:solidFill>
                <a:latin typeface="Calibri" pitchFamily="34" charset="0"/>
              </a:rPr>
              <a:t>Корреляции между средними уровнями магния в плазме и числом </a:t>
            </a:r>
            <a:r>
              <a:rPr lang="ru-RU" sz="1600" i="1" dirty="0" err="1">
                <a:solidFill>
                  <a:srgbClr val="0000CC"/>
                </a:solidFill>
                <a:latin typeface="Calibri" pitchFamily="34" charset="0"/>
              </a:rPr>
              <a:t>коморбидных</a:t>
            </a:r>
            <a:r>
              <a:rPr lang="ru-RU" sz="1600" i="1" dirty="0">
                <a:solidFill>
                  <a:srgbClr val="0000CC"/>
                </a:solidFill>
                <a:latin typeface="Calibri" pitchFamily="34" charset="0"/>
              </a:rPr>
              <a:t> состояний у пациента </a:t>
            </a:r>
          </a:p>
        </p:txBody>
      </p:sp>
      <p:sp>
        <p:nvSpPr>
          <p:cNvPr id="113668" name="Rectangle 5"/>
          <p:cNvSpPr>
            <a:spLocks noChangeArrowheads="1"/>
          </p:cNvSpPr>
          <p:nvPr/>
        </p:nvSpPr>
        <p:spPr bwMode="auto">
          <a:xfrm>
            <a:off x="6192838" y="3698875"/>
            <a:ext cx="1317625" cy="336550"/>
          </a:xfrm>
          <a:prstGeom prst="rect">
            <a:avLst/>
          </a:prstGeom>
          <a:noFill/>
          <a:ln w="9525">
            <a:noFill/>
            <a:miter lim="800000"/>
            <a:headEnd/>
            <a:tailEnd/>
          </a:ln>
        </p:spPr>
        <p:txBody>
          <a:bodyPr wrap="none">
            <a:spAutoFit/>
          </a:bodyPr>
          <a:lstStyle/>
          <a:p>
            <a:r>
              <a:rPr lang="ru-RU" sz="1600" i="1">
                <a:solidFill>
                  <a:srgbClr val="0000CC"/>
                </a:solidFill>
                <a:latin typeface="Calibri" pitchFamily="34" charset="0"/>
              </a:rPr>
              <a:t>«АМАКС-Р»</a:t>
            </a:r>
          </a:p>
        </p:txBody>
      </p:sp>
    </p:spTree>
    <p:extLst>
      <p:ext uri="{BB962C8B-B14F-4D97-AF65-F5344CB8AC3E}">
        <p14:creationId xmlns:p14="http://schemas.microsoft.com/office/powerpoint/2010/main" val="4118464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val 2"/>
          <p:cNvSpPr>
            <a:spLocks noChangeArrowheads="1"/>
          </p:cNvSpPr>
          <p:nvPr/>
        </p:nvSpPr>
        <p:spPr bwMode="auto">
          <a:xfrm>
            <a:off x="358775" y="3624263"/>
            <a:ext cx="2089150" cy="936625"/>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a:solidFill>
                  <a:srgbClr val="0000FF"/>
                </a:solidFill>
                <a:latin typeface="Comic Sans MS" pitchFamily="66" charset="0"/>
              </a:rPr>
              <a:t>В1</a:t>
            </a:r>
          </a:p>
          <a:p>
            <a:pPr algn="ctr" eaLnBrk="1" hangingPunct="1"/>
            <a:r>
              <a:rPr lang="ru-RU" altLang="ru-RU">
                <a:solidFill>
                  <a:srgbClr val="0000FF"/>
                </a:solidFill>
                <a:latin typeface="Comic Sans MS" pitchFamily="66" charset="0"/>
              </a:rPr>
              <a:t>(тиамин)</a:t>
            </a:r>
          </a:p>
        </p:txBody>
      </p:sp>
      <p:sp>
        <p:nvSpPr>
          <p:cNvPr id="105475" name="Oval 3"/>
          <p:cNvSpPr>
            <a:spLocks noChangeArrowheads="1"/>
          </p:cNvSpPr>
          <p:nvPr/>
        </p:nvSpPr>
        <p:spPr bwMode="auto">
          <a:xfrm>
            <a:off x="3382963" y="3768725"/>
            <a:ext cx="2087562" cy="936625"/>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a:solidFill>
                  <a:srgbClr val="0000FF"/>
                </a:solidFill>
                <a:latin typeface="Comic Sans MS" pitchFamily="66" charset="0"/>
              </a:rPr>
              <a:t>В6</a:t>
            </a:r>
          </a:p>
          <a:p>
            <a:pPr algn="ctr" eaLnBrk="1" hangingPunct="1"/>
            <a:r>
              <a:rPr lang="ru-RU" altLang="ru-RU">
                <a:solidFill>
                  <a:srgbClr val="0000FF"/>
                </a:solidFill>
                <a:latin typeface="Comic Sans MS" pitchFamily="66" charset="0"/>
              </a:rPr>
              <a:t>(пиридоксин)</a:t>
            </a:r>
          </a:p>
        </p:txBody>
      </p:sp>
      <p:sp>
        <p:nvSpPr>
          <p:cNvPr id="105476" name="Oval 4"/>
          <p:cNvSpPr>
            <a:spLocks noChangeArrowheads="1"/>
          </p:cNvSpPr>
          <p:nvPr/>
        </p:nvSpPr>
        <p:spPr bwMode="auto">
          <a:xfrm>
            <a:off x="6335713" y="3552825"/>
            <a:ext cx="2232025" cy="108108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a:solidFill>
                  <a:srgbClr val="0000FF"/>
                </a:solidFill>
                <a:latin typeface="Comic Sans MS" pitchFamily="66" charset="0"/>
              </a:rPr>
              <a:t>В12</a:t>
            </a:r>
          </a:p>
          <a:p>
            <a:pPr algn="ctr" eaLnBrk="1" hangingPunct="1"/>
            <a:r>
              <a:rPr lang="ru-RU" altLang="ru-RU">
                <a:solidFill>
                  <a:srgbClr val="0000FF"/>
                </a:solidFill>
                <a:latin typeface="Comic Sans MS" pitchFamily="66" charset="0"/>
              </a:rPr>
              <a:t>(цианкобаламин)</a:t>
            </a:r>
          </a:p>
        </p:txBody>
      </p:sp>
      <p:sp>
        <p:nvSpPr>
          <p:cNvPr id="105477" name="Text Box 5"/>
          <p:cNvSpPr txBox="1">
            <a:spLocks noChangeArrowheads="1"/>
          </p:cNvSpPr>
          <p:nvPr/>
        </p:nvSpPr>
        <p:spPr bwMode="auto">
          <a:xfrm>
            <a:off x="3382963" y="1536700"/>
            <a:ext cx="2305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b="1">
                <a:latin typeface="Comic Sans MS" pitchFamily="66" charset="0"/>
              </a:rPr>
              <a:t>фунционирование нейронов и мышц</a:t>
            </a:r>
          </a:p>
        </p:txBody>
      </p:sp>
      <p:sp>
        <p:nvSpPr>
          <p:cNvPr id="105478" name="Text Box 6"/>
          <p:cNvSpPr txBox="1">
            <a:spLocks noChangeArrowheads="1"/>
          </p:cNvSpPr>
          <p:nvPr/>
        </p:nvSpPr>
        <p:spPr bwMode="auto">
          <a:xfrm>
            <a:off x="3743325" y="5929313"/>
            <a:ext cx="1584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b="1">
                <a:latin typeface="Comic Sans MS" pitchFamily="66" charset="0"/>
              </a:rPr>
              <a:t>метаболизм углеводов</a:t>
            </a:r>
          </a:p>
        </p:txBody>
      </p:sp>
      <p:sp>
        <p:nvSpPr>
          <p:cNvPr id="105479" name="Text Box 7"/>
          <p:cNvSpPr txBox="1">
            <a:spLocks noChangeArrowheads="1"/>
          </p:cNvSpPr>
          <p:nvPr/>
        </p:nvSpPr>
        <p:spPr bwMode="auto">
          <a:xfrm>
            <a:off x="7199313" y="5856288"/>
            <a:ext cx="1944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latin typeface="Comic Sans MS" pitchFamily="66" charset="0"/>
              </a:rPr>
              <a:t>метаболизм жирных кислот</a:t>
            </a:r>
          </a:p>
        </p:txBody>
      </p:sp>
      <p:cxnSp>
        <p:nvCxnSpPr>
          <p:cNvPr id="105480" name="AutoShape 8"/>
          <p:cNvCxnSpPr>
            <a:cxnSpLocks noChangeShapeType="1"/>
            <a:stCxn id="105474" idx="0"/>
            <a:endCxn id="105477" idx="1"/>
          </p:cNvCxnSpPr>
          <p:nvPr/>
        </p:nvCxnSpPr>
        <p:spPr bwMode="auto">
          <a:xfrm rot="5400000" flipH="1" flipV="1">
            <a:off x="1511300" y="1752600"/>
            <a:ext cx="1763713" cy="1979613"/>
          </a:xfrm>
          <a:prstGeom prst="curvedConnector2">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1" name="AutoShape 9"/>
          <p:cNvCxnSpPr>
            <a:cxnSpLocks noChangeShapeType="1"/>
            <a:stCxn id="105475" idx="4"/>
            <a:endCxn id="105478" idx="0"/>
          </p:cNvCxnSpPr>
          <p:nvPr/>
        </p:nvCxnSpPr>
        <p:spPr bwMode="auto">
          <a:xfrm rot="16200000" flipH="1">
            <a:off x="3869531" y="5263357"/>
            <a:ext cx="1223963" cy="107950"/>
          </a:xfrm>
          <a:prstGeom prst="curvedConnector3">
            <a:avLst>
              <a:gd name="adj1" fmla="val 49935"/>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2" name="AutoShape 10"/>
          <p:cNvCxnSpPr>
            <a:cxnSpLocks noChangeShapeType="1"/>
            <a:stCxn id="105476" idx="4"/>
            <a:endCxn id="105478" idx="3"/>
          </p:cNvCxnSpPr>
          <p:nvPr/>
        </p:nvCxnSpPr>
        <p:spPr bwMode="auto">
          <a:xfrm rot="5400000">
            <a:off x="5581650" y="4379913"/>
            <a:ext cx="1616075" cy="2124075"/>
          </a:xfrm>
          <a:prstGeom prst="curvedConnector2">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3" name="AutoShape 11"/>
          <p:cNvCxnSpPr>
            <a:cxnSpLocks noChangeShapeType="1"/>
            <a:stCxn id="105474" idx="4"/>
            <a:endCxn id="105478" idx="1"/>
          </p:cNvCxnSpPr>
          <p:nvPr/>
        </p:nvCxnSpPr>
        <p:spPr bwMode="auto">
          <a:xfrm rot="16200000" flipH="1">
            <a:off x="1728788" y="4235450"/>
            <a:ext cx="1689100" cy="2339975"/>
          </a:xfrm>
          <a:prstGeom prst="curvedConnector2">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4" name="AutoShape 12"/>
          <p:cNvCxnSpPr>
            <a:cxnSpLocks noChangeShapeType="1"/>
            <a:stCxn id="105475" idx="0"/>
            <a:endCxn id="105477" idx="2"/>
          </p:cNvCxnSpPr>
          <p:nvPr/>
        </p:nvCxnSpPr>
        <p:spPr bwMode="auto">
          <a:xfrm rot="5400000" flipH="1" flipV="1">
            <a:off x="3688557" y="2921794"/>
            <a:ext cx="1585912" cy="107950"/>
          </a:xfrm>
          <a:prstGeom prst="curvedConnector3">
            <a:avLst>
              <a:gd name="adj1" fmla="val 50000"/>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5" name="AutoShape 13"/>
          <p:cNvCxnSpPr>
            <a:cxnSpLocks noChangeShapeType="1"/>
            <a:stCxn id="105476" idx="0"/>
            <a:endCxn id="105477" idx="3"/>
          </p:cNvCxnSpPr>
          <p:nvPr/>
        </p:nvCxnSpPr>
        <p:spPr bwMode="auto">
          <a:xfrm rot="16200000" flipV="1">
            <a:off x="5723731" y="1824832"/>
            <a:ext cx="1692275" cy="1763712"/>
          </a:xfrm>
          <a:prstGeom prst="curvedConnector2">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05486" name="Text Box 14"/>
          <p:cNvSpPr txBox="1">
            <a:spLocks noChangeArrowheads="1"/>
          </p:cNvSpPr>
          <p:nvPr/>
        </p:nvSpPr>
        <p:spPr bwMode="auto">
          <a:xfrm>
            <a:off x="5183188" y="4848225"/>
            <a:ext cx="1765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latin typeface="Comic Sans MS" pitchFamily="66" charset="0"/>
              </a:rPr>
              <a:t>уменьшение гомоцистеина</a:t>
            </a:r>
          </a:p>
        </p:txBody>
      </p:sp>
      <p:cxnSp>
        <p:nvCxnSpPr>
          <p:cNvPr id="105487" name="AutoShape 15"/>
          <p:cNvCxnSpPr>
            <a:cxnSpLocks noChangeShapeType="1"/>
            <a:stCxn id="105475" idx="6"/>
            <a:endCxn id="105486" idx="1"/>
          </p:cNvCxnSpPr>
          <p:nvPr/>
        </p:nvCxnSpPr>
        <p:spPr bwMode="auto">
          <a:xfrm flipH="1">
            <a:off x="5183188" y="4237038"/>
            <a:ext cx="287337" cy="935037"/>
          </a:xfrm>
          <a:prstGeom prst="curvedConnector5">
            <a:avLst>
              <a:gd name="adj1" fmla="val -79560"/>
              <a:gd name="adj2" fmla="val 57769"/>
              <a:gd name="adj3" fmla="val 179560"/>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8" name="AutoShape 16"/>
          <p:cNvCxnSpPr>
            <a:cxnSpLocks noChangeShapeType="1"/>
            <a:stCxn id="105476" idx="2"/>
            <a:endCxn id="105486" idx="3"/>
          </p:cNvCxnSpPr>
          <p:nvPr/>
        </p:nvCxnSpPr>
        <p:spPr bwMode="auto">
          <a:xfrm rot="10800000" flipH="1" flipV="1">
            <a:off x="6335713" y="4094163"/>
            <a:ext cx="612775" cy="1077912"/>
          </a:xfrm>
          <a:prstGeom prst="curvedConnector5">
            <a:avLst>
              <a:gd name="adj1" fmla="val -37319"/>
              <a:gd name="adj2" fmla="val 60083"/>
              <a:gd name="adj3" fmla="val 137319"/>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9" name="AutoShape 17"/>
          <p:cNvCxnSpPr>
            <a:cxnSpLocks noChangeShapeType="1"/>
            <a:stCxn id="105475" idx="7"/>
            <a:endCxn id="105490" idx="2"/>
          </p:cNvCxnSpPr>
          <p:nvPr/>
        </p:nvCxnSpPr>
        <p:spPr bwMode="auto">
          <a:xfrm rot="-5400000">
            <a:off x="5234782" y="3201194"/>
            <a:ext cx="633412" cy="774700"/>
          </a:xfrm>
          <a:prstGeom prst="curvedConnector3">
            <a:avLst>
              <a:gd name="adj1" fmla="val 60653"/>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05490" name="Text Box 18"/>
          <p:cNvSpPr txBox="1">
            <a:spLocks noChangeArrowheads="1"/>
          </p:cNvSpPr>
          <p:nvPr/>
        </p:nvSpPr>
        <p:spPr bwMode="auto">
          <a:xfrm>
            <a:off x="5183188" y="2905125"/>
            <a:ext cx="151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latin typeface="Comic Sans MS" pitchFamily="66" charset="0"/>
              </a:rPr>
              <a:t>рост клеток</a:t>
            </a:r>
          </a:p>
        </p:txBody>
      </p:sp>
      <p:cxnSp>
        <p:nvCxnSpPr>
          <p:cNvPr id="105491" name="AutoShape 19"/>
          <p:cNvCxnSpPr>
            <a:cxnSpLocks noChangeShapeType="1"/>
            <a:stCxn id="105476" idx="5"/>
            <a:endCxn id="105479" idx="0"/>
          </p:cNvCxnSpPr>
          <p:nvPr/>
        </p:nvCxnSpPr>
        <p:spPr bwMode="auto">
          <a:xfrm rot="5400000">
            <a:off x="7516019" y="5131594"/>
            <a:ext cx="1381125" cy="68263"/>
          </a:xfrm>
          <a:prstGeom prst="curvedConnector3">
            <a:avLst>
              <a:gd name="adj1" fmla="val 55745"/>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05492" name="Text Box 20"/>
          <p:cNvSpPr txBox="1">
            <a:spLocks noChangeArrowheads="1"/>
          </p:cNvSpPr>
          <p:nvPr/>
        </p:nvSpPr>
        <p:spPr bwMode="auto">
          <a:xfrm>
            <a:off x="1871663" y="2544763"/>
            <a:ext cx="2555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latin typeface="Comic Sans MS" pitchFamily="66" charset="0"/>
              </a:rPr>
              <a:t>регуляция катехоламиновых нейротрансмиттеров</a:t>
            </a:r>
          </a:p>
        </p:txBody>
      </p:sp>
      <p:cxnSp>
        <p:nvCxnSpPr>
          <p:cNvPr id="105493" name="AutoShape 21"/>
          <p:cNvCxnSpPr>
            <a:cxnSpLocks noChangeShapeType="1"/>
            <a:stCxn id="105475" idx="1"/>
            <a:endCxn id="105492" idx="2"/>
          </p:cNvCxnSpPr>
          <p:nvPr/>
        </p:nvCxnSpPr>
        <p:spPr bwMode="auto">
          <a:xfrm rot="16200000" flipV="1">
            <a:off x="3201194" y="3417094"/>
            <a:ext cx="436562" cy="539750"/>
          </a:xfrm>
          <a:prstGeom prst="curvedConnector3">
            <a:avLst>
              <a:gd name="adj1" fmla="val 50000"/>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94" name="AutoShape 22"/>
          <p:cNvCxnSpPr>
            <a:cxnSpLocks noChangeShapeType="1"/>
            <a:stCxn id="105476" idx="1"/>
            <a:endCxn id="105490" idx="0"/>
          </p:cNvCxnSpPr>
          <p:nvPr/>
        </p:nvCxnSpPr>
        <p:spPr bwMode="auto">
          <a:xfrm rot="5400000" flipH="1">
            <a:off x="5897563" y="2946400"/>
            <a:ext cx="806450" cy="723900"/>
          </a:xfrm>
          <a:prstGeom prst="curvedConnector5">
            <a:avLst>
              <a:gd name="adj1" fmla="val 37009"/>
              <a:gd name="adj2" fmla="val -35963"/>
              <a:gd name="adj3" fmla="val 128347"/>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05495" name="Rectangle 23"/>
          <p:cNvSpPr>
            <a:spLocks noGrp="1" noChangeArrowheads="1"/>
          </p:cNvSpPr>
          <p:nvPr>
            <p:ph type="title"/>
          </p:nvPr>
        </p:nvSpPr>
        <p:spPr>
          <a:xfrm>
            <a:off x="0" y="0"/>
            <a:ext cx="9144000" cy="1316038"/>
          </a:xfrm>
          <a:solidFill>
            <a:schemeClr val="bg2">
              <a:lumMod val="40000"/>
              <a:lumOff val="60000"/>
            </a:schemeClr>
          </a:solidFill>
        </p:spPr>
        <p:txBody>
          <a:bodyPr/>
          <a:lstStyle/>
          <a:p>
            <a:pPr>
              <a:defRPr/>
            </a:pPr>
            <a:r>
              <a:rPr lang="ru-RU" sz="4000" b="1" dirty="0">
                <a:solidFill>
                  <a:srgbClr val="FFC000"/>
                </a:solidFill>
                <a:latin typeface="Comic Sans MS" pitchFamily="66" charset="0"/>
              </a:rPr>
              <a:t>Физиологические эффекты пиридоксина</a:t>
            </a:r>
          </a:p>
        </p:txBody>
      </p:sp>
    </p:spTree>
    <p:extLst>
      <p:ext uri="{BB962C8B-B14F-4D97-AF65-F5344CB8AC3E}">
        <p14:creationId xmlns:p14="http://schemas.microsoft.com/office/powerpoint/2010/main" val="2789608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2000"/>
                                        <p:tgtEl>
                                          <p:spTgt spid="105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475"/>
                                        </p:tgtEl>
                                        <p:attrNameLst>
                                          <p:attrName>style.visibility</p:attrName>
                                        </p:attrNameLst>
                                      </p:cBhvr>
                                      <p:to>
                                        <p:strVal val="visible"/>
                                      </p:to>
                                    </p:set>
                                    <p:animEffect transition="in" filter="fade">
                                      <p:cBhvr>
                                        <p:cTn id="10" dur="2000"/>
                                        <p:tgtEl>
                                          <p:spTgt spid="1054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5476"/>
                                        </p:tgtEl>
                                        <p:attrNameLst>
                                          <p:attrName>style.visibility</p:attrName>
                                        </p:attrNameLst>
                                      </p:cBhvr>
                                      <p:to>
                                        <p:strVal val="visible"/>
                                      </p:to>
                                    </p:set>
                                    <p:animEffect transition="in" filter="fade">
                                      <p:cBhvr>
                                        <p:cTn id="13" dur="2000"/>
                                        <p:tgtEl>
                                          <p:spTgt spid="1054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5477"/>
                                        </p:tgtEl>
                                        <p:attrNameLst>
                                          <p:attrName>style.visibility</p:attrName>
                                        </p:attrNameLst>
                                      </p:cBhvr>
                                      <p:to>
                                        <p:strVal val="visible"/>
                                      </p:to>
                                    </p:set>
                                    <p:animEffect transition="in" filter="fade">
                                      <p:cBhvr>
                                        <p:cTn id="16" dur="2000"/>
                                        <p:tgtEl>
                                          <p:spTgt spid="10547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5478"/>
                                        </p:tgtEl>
                                        <p:attrNameLst>
                                          <p:attrName>style.visibility</p:attrName>
                                        </p:attrNameLst>
                                      </p:cBhvr>
                                      <p:to>
                                        <p:strVal val="visible"/>
                                      </p:to>
                                    </p:set>
                                    <p:animEffect transition="in" filter="fade">
                                      <p:cBhvr>
                                        <p:cTn id="19" dur="2000"/>
                                        <p:tgtEl>
                                          <p:spTgt spid="1054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5479"/>
                                        </p:tgtEl>
                                        <p:attrNameLst>
                                          <p:attrName>style.visibility</p:attrName>
                                        </p:attrNameLst>
                                      </p:cBhvr>
                                      <p:to>
                                        <p:strVal val="visible"/>
                                      </p:to>
                                    </p:set>
                                    <p:animEffect transition="in" filter="fade">
                                      <p:cBhvr>
                                        <p:cTn id="22" dur="2000"/>
                                        <p:tgtEl>
                                          <p:spTgt spid="105479"/>
                                        </p:tgtEl>
                                      </p:cBhvr>
                                    </p:animEffect>
                                  </p:childTnLst>
                                </p:cTn>
                              </p:par>
                              <p:par>
                                <p:cTn id="23" presetID="10" presetClass="entr" presetSubtype="0" fill="hold" nodeType="withEffect">
                                  <p:stCondLst>
                                    <p:cond delay="0"/>
                                  </p:stCondLst>
                                  <p:childTnLst>
                                    <p:set>
                                      <p:cBhvr>
                                        <p:cTn id="24" dur="1" fill="hold">
                                          <p:stCondLst>
                                            <p:cond delay="0"/>
                                          </p:stCondLst>
                                        </p:cTn>
                                        <p:tgtEl>
                                          <p:spTgt spid="105480"/>
                                        </p:tgtEl>
                                        <p:attrNameLst>
                                          <p:attrName>style.visibility</p:attrName>
                                        </p:attrNameLst>
                                      </p:cBhvr>
                                      <p:to>
                                        <p:strVal val="visible"/>
                                      </p:to>
                                    </p:set>
                                    <p:animEffect transition="in" filter="fade">
                                      <p:cBhvr>
                                        <p:cTn id="25" dur="2000"/>
                                        <p:tgtEl>
                                          <p:spTgt spid="105480"/>
                                        </p:tgtEl>
                                      </p:cBhvr>
                                    </p:animEffect>
                                  </p:childTnLst>
                                </p:cTn>
                              </p:par>
                              <p:par>
                                <p:cTn id="26" presetID="10" presetClass="entr" presetSubtype="0" fill="hold" nodeType="withEffect">
                                  <p:stCondLst>
                                    <p:cond delay="0"/>
                                  </p:stCondLst>
                                  <p:childTnLst>
                                    <p:set>
                                      <p:cBhvr>
                                        <p:cTn id="27" dur="1" fill="hold">
                                          <p:stCondLst>
                                            <p:cond delay="0"/>
                                          </p:stCondLst>
                                        </p:cTn>
                                        <p:tgtEl>
                                          <p:spTgt spid="105481"/>
                                        </p:tgtEl>
                                        <p:attrNameLst>
                                          <p:attrName>style.visibility</p:attrName>
                                        </p:attrNameLst>
                                      </p:cBhvr>
                                      <p:to>
                                        <p:strVal val="visible"/>
                                      </p:to>
                                    </p:set>
                                    <p:animEffect transition="in" filter="fade">
                                      <p:cBhvr>
                                        <p:cTn id="28" dur="2000"/>
                                        <p:tgtEl>
                                          <p:spTgt spid="105481"/>
                                        </p:tgtEl>
                                      </p:cBhvr>
                                    </p:animEffect>
                                  </p:childTnLst>
                                </p:cTn>
                              </p:par>
                              <p:par>
                                <p:cTn id="29" presetID="10" presetClass="entr" presetSubtype="0" fill="hold" nodeType="withEffect">
                                  <p:stCondLst>
                                    <p:cond delay="0"/>
                                  </p:stCondLst>
                                  <p:childTnLst>
                                    <p:set>
                                      <p:cBhvr>
                                        <p:cTn id="30" dur="1" fill="hold">
                                          <p:stCondLst>
                                            <p:cond delay="0"/>
                                          </p:stCondLst>
                                        </p:cTn>
                                        <p:tgtEl>
                                          <p:spTgt spid="105482"/>
                                        </p:tgtEl>
                                        <p:attrNameLst>
                                          <p:attrName>style.visibility</p:attrName>
                                        </p:attrNameLst>
                                      </p:cBhvr>
                                      <p:to>
                                        <p:strVal val="visible"/>
                                      </p:to>
                                    </p:set>
                                    <p:animEffect transition="in" filter="fade">
                                      <p:cBhvr>
                                        <p:cTn id="31" dur="2000"/>
                                        <p:tgtEl>
                                          <p:spTgt spid="105482"/>
                                        </p:tgtEl>
                                      </p:cBhvr>
                                    </p:animEffect>
                                  </p:childTnLst>
                                </p:cTn>
                              </p:par>
                              <p:par>
                                <p:cTn id="32" presetID="10" presetClass="entr" presetSubtype="0" fill="hold" nodeType="withEffect">
                                  <p:stCondLst>
                                    <p:cond delay="0"/>
                                  </p:stCondLst>
                                  <p:childTnLst>
                                    <p:set>
                                      <p:cBhvr>
                                        <p:cTn id="33" dur="1" fill="hold">
                                          <p:stCondLst>
                                            <p:cond delay="0"/>
                                          </p:stCondLst>
                                        </p:cTn>
                                        <p:tgtEl>
                                          <p:spTgt spid="105483"/>
                                        </p:tgtEl>
                                        <p:attrNameLst>
                                          <p:attrName>style.visibility</p:attrName>
                                        </p:attrNameLst>
                                      </p:cBhvr>
                                      <p:to>
                                        <p:strVal val="visible"/>
                                      </p:to>
                                    </p:set>
                                    <p:animEffect transition="in" filter="fade">
                                      <p:cBhvr>
                                        <p:cTn id="34" dur="2000"/>
                                        <p:tgtEl>
                                          <p:spTgt spid="105483"/>
                                        </p:tgtEl>
                                      </p:cBhvr>
                                    </p:animEffect>
                                  </p:childTnLst>
                                </p:cTn>
                              </p:par>
                              <p:par>
                                <p:cTn id="35" presetID="10" presetClass="entr" presetSubtype="0" fill="hold" nodeType="withEffect">
                                  <p:stCondLst>
                                    <p:cond delay="0"/>
                                  </p:stCondLst>
                                  <p:childTnLst>
                                    <p:set>
                                      <p:cBhvr>
                                        <p:cTn id="36" dur="1" fill="hold">
                                          <p:stCondLst>
                                            <p:cond delay="0"/>
                                          </p:stCondLst>
                                        </p:cTn>
                                        <p:tgtEl>
                                          <p:spTgt spid="105484"/>
                                        </p:tgtEl>
                                        <p:attrNameLst>
                                          <p:attrName>style.visibility</p:attrName>
                                        </p:attrNameLst>
                                      </p:cBhvr>
                                      <p:to>
                                        <p:strVal val="visible"/>
                                      </p:to>
                                    </p:set>
                                    <p:animEffect transition="in" filter="fade">
                                      <p:cBhvr>
                                        <p:cTn id="37" dur="2000"/>
                                        <p:tgtEl>
                                          <p:spTgt spid="105484"/>
                                        </p:tgtEl>
                                      </p:cBhvr>
                                    </p:animEffect>
                                  </p:childTnLst>
                                </p:cTn>
                              </p:par>
                              <p:par>
                                <p:cTn id="38" presetID="10" presetClass="entr" presetSubtype="0" fill="hold" nodeType="withEffect">
                                  <p:stCondLst>
                                    <p:cond delay="0"/>
                                  </p:stCondLst>
                                  <p:childTnLst>
                                    <p:set>
                                      <p:cBhvr>
                                        <p:cTn id="39" dur="1" fill="hold">
                                          <p:stCondLst>
                                            <p:cond delay="0"/>
                                          </p:stCondLst>
                                        </p:cTn>
                                        <p:tgtEl>
                                          <p:spTgt spid="105485"/>
                                        </p:tgtEl>
                                        <p:attrNameLst>
                                          <p:attrName>style.visibility</p:attrName>
                                        </p:attrNameLst>
                                      </p:cBhvr>
                                      <p:to>
                                        <p:strVal val="visible"/>
                                      </p:to>
                                    </p:set>
                                    <p:animEffect transition="in" filter="fade">
                                      <p:cBhvr>
                                        <p:cTn id="40" dur="2000"/>
                                        <p:tgtEl>
                                          <p:spTgt spid="10548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5486"/>
                                        </p:tgtEl>
                                        <p:attrNameLst>
                                          <p:attrName>style.visibility</p:attrName>
                                        </p:attrNameLst>
                                      </p:cBhvr>
                                      <p:to>
                                        <p:strVal val="visible"/>
                                      </p:to>
                                    </p:set>
                                    <p:animEffect transition="in" filter="fade">
                                      <p:cBhvr>
                                        <p:cTn id="43" dur="2000"/>
                                        <p:tgtEl>
                                          <p:spTgt spid="105486"/>
                                        </p:tgtEl>
                                      </p:cBhvr>
                                    </p:animEffect>
                                  </p:childTnLst>
                                </p:cTn>
                              </p:par>
                              <p:par>
                                <p:cTn id="44" presetID="10" presetClass="entr" presetSubtype="0" fill="hold" nodeType="withEffect">
                                  <p:stCondLst>
                                    <p:cond delay="0"/>
                                  </p:stCondLst>
                                  <p:childTnLst>
                                    <p:set>
                                      <p:cBhvr>
                                        <p:cTn id="45" dur="1" fill="hold">
                                          <p:stCondLst>
                                            <p:cond delay="0"/>
                                          </p:stCondLst>
                                        </p:cTn>
                                        <p:tgtEl>
                                          <p:spTgt spid="105487"/>
                                        </p:tgtEl>
                                        <p:attrNameLst>
                                          <p:attrName>style.visibility</p:attrName>
                                        </p:attrNameLst>
                                      </p:cBhvr>
                                      <p:to>
                                        <p:strVal val="visible"/>
                                      </p:to>
                                    </p:set>
                                    <p:animEffect transition="in" filter="fade">
                                      <p:cBhvr>
                                        <p:cTn id="46" dur="2000"/>
                                        <p:tgtEl>
                                          <p:spTgt spid="105487"/>
                                        </p:tgtEl>
                                      </p:cBhvr>
                                    </p:animEffect>
                                  </p:childTnLst>
                                </p:cTn>
                              </p:par>
                              <p:par>
                                <p:cTn id="47" presetID="10" presetClass="entr" presetSubtype="0" fill="hold" nodeType="withEffect">
                                  <p:stCondLst>
                                    <p:cond delay="0"/>
                                  </p:stCondLst>
                                  <p:childTnLst>
                                    <p:set>
                                      <p:cBhvr>
                                        <p:cTn id="48" dur="1" fill="hold">
                                          <p:stCondLst>
                                            <p:cond delay="0"/>
                                          </p:stCondLst>
                                        </p:cTn>
                                        <p:tgtEl>
                                          <p:spTgt spid="105488"/>
                                        </p:tgtEl>
                                        <p:attrNameLst>
                                          <p:attrName>style.visibility</p:attrName>
                                        </p:attrNameLst>
                                      </p:cBhvr>
                                      <p:to>
                                        <p:strVal val="visible"/>
                                      </p:to>
                                    </p:set>
                                    <p:animEffect transition="in" filter="fade">
                                      <p:cBhvr>
                                        <p:cTn id="49" dur="2000"/>
                                        <p:tgtEl>
                                          <p:spTgt spid="105488"/>
                                        </p:tgtEl>
                                      </p:cBhvr>
                                    </p:animEffect>
                                  </p:childTnLst>
                                </p:cTn>
                              </p:par>
                              <p:par>
                                <p:cTn id="50" presetID="10" presetClass="entr" presetSubtype="0" fill="hold" nodeType="withEffect">
                                  <p:stCondLst>
                                    <p:cond delay="0"/>
                                  </p:stCondLst>
                                  <p:childTnLst>
                                    <p:set>
                                      <p:cBhvr>
                                        <p:cTn id="51" dur="1" fill="hold">
                                          <p:stCondLst>
                                            <p:cond delay="0"/>
                                          </p:stCondLst>
                                        </p:cTn>
                                        <p:tgtEl>
                                          <p:spTgt spid="105489"/>
                                        </p:tgtEl>
                                        <p:attrNameLst>
                                          <p:attrName>style.visibility</p:attrName>
                                        </p:attrNameLst>
                                      </p:cBhvr>
                                      <p:to>
                                        <p:strVal val="visible"/>
                                      </p:to>
                                    </p:set>
                                    <p:animEffect transition="in" filter="fade">
                                      <p:cBhvr>
                                        <p:cTn id="52" dur="2000"/>
                                        <p:tgtEl>
                                          <p:spTgt spid="10548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5490"/>
                                        </p:tgtEl>
                                        <p:attrNameLst>
                                          <p:attrName>style.visibility</p:attrName>
                                        </p:attrNameLst>
                                      </p:cBhvr>
                                      <p:to>
                                        <p:strVal val="visible"/>
                                      </p:to>
                                    </p:set>
                                    <p:animEffect transition="in" filter="fade">
                                      <p:cBhvr>
                                        <p:cTn id="55" dur="2000"/>
                                        <p:tgtEl>
                                          <p:spTgt spid="105490"/>
                                        </p:tgtEl>
                                      </p:cBhvr>
                                    </p:animEffect>
                                  </p:childTnLst>
                                </p:cTn>
                              </p:par>
                              <p:par>
                                <p:cTn id="56" presetID="10" presetClass="entr" presetSubtype="0" fill="hold" nodeType="withEffect">
                                  <p:stCondLst>
                                    <p:cond delay="0"/>
                                  </p:stCondLst>
                                  <p:childTnLst>
                                    <p:set>
                                      <p:cBhvr>
                                        <p:cTn id="57" dur="1" fill="hold">
                                          <p:stCondLst>
                                            <p:cond delay="0"/>
                                          </p:stCondLst>
                                        </p:cTn>
                                        <p:tgtEl>
                                          <p:spTgt spid="105491"/>
                                        </p:tgtEl>
                                        <p:attrNameLst>
                                          <p:attrName>style.visibility</p:attrName>
                                        </p:attrNameLst>
                                      </p:cBhvr>
                                      <p:to>
                                        <p:strVal val="visible"/>
                                      </p:to>
                                    </p:set>
                                    <p:animEffect transition="in" filter="fade">
                                      <p:cBhvr>
                                        <p:cTn id="58" dur="2000"/>
                                        <p:tgtEl>
                                          <p:spTgt spid="10549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5492"/>
                                        </p:tgtEl>
                                        <p:attrNameLst>
                                          <p:attrName>style.visibility</p:attrName>
                                        </p:attrNameLst>
                                      </p:cBhvr>
                                      <p:to>
                                        <p:strVal val="visible"/>
                                      </p:to>
                                    </p:set>
                                    <p:animEffect transition="in" filter="fade">
                                      <p:cBhvr>
                                        <p:cTn id="61" dur="2000"/>
                                        <p:tgtEl>
                                          <p:spTgt spid="105492"/>
                                        </p:tgtEl>
                                      </p:cBhvr>
                                    </p:animEffect>
                                  </p:childTnLst>
                                </p:cTn>
                              </p:par>
                              <p:par>
                                <p:cTn id="62" presetID="10" presetClass="entr" presetSubtype="0" fill="hold" nodeType="withEffect">
                                  <p:stCondLst>
                                    <p:cond delay="0"/>
                                  </p:stCondLst>
                                  <p:childTnLst>
                                    <p:set>
                                      <p:cBhvr>
                                        <p:cTn id="63" dur="1" fill="hold">
                                          <p:stCondLst>
                                            <p:cond delay="0"/>
                                          </p:stCondLst>
                                        </p:cTn>
                                        <p:tgtEl>
                                          <p:spTgt spid="105493"/>
                                        </p:tgtEl>
                                        <p:attrNameLst>
                                          <p:attrName>style.visibility</p:attrName>
                                        </p:attrNameLst>
                                      </p:cBhvr>
                                      <p:to>
                                        <p:strVal val="visible"/>
                                      </p:to>
                                    </p:set>
                                    <p:animEffect transition="in" filter="fade">
                                      <p:cBhvr>
                                        <p:cTn id="64" dur="2000"/>
                                        <p:tgtEl>
                                          <p:spTgt spid="105493"/>
                                        </p:tgtEl>
                                      </p:cBhvr>
                                    </p:animEffect>
                                  </p:childTnLst>
                                </p:cTn>
                              </p:par>
                              <p:par>
                                <p:cTn id="65" presetID="10" presetClass="entr" presetSubtype="0" fill="hold" nodeType="withEffect">
                                  <p:stCondLst>
                                    <p:cond delay="0"/>
                                  </p:stCondLst>
                                  <p:childTnLst>
                                    <p:set>
                                      <p:cBhvr>
                                        <p:cTn id="66" dur="1" fill="hold">
                                          <p:stCondLst>
                                            <p:cond delay="0"/>
                                          </p:stCondLst>
                                        </p:cTn>
                                        <p:tgtEl>
                                          <p:spTgt spid="105494"/>
                                        </p:tgtEl>
                                        <p:attrNameLst>
                                          <p:attrName>style.visibility</p:attrName>
                                        </p:attrNameLst>
                                      </p:cBhvr>
                                      <p:to>
                                        <p:strVal val="visible"/>
                                      </p:to>
                                    </p:set>
                                    <p:animEffect transition="in" filter="fade">
                                      <p:cBhvr>
                                        <p:cTn id="67" dur="2000"/>
                                        <p:tgtEl>
                                          <p:spTgt spid="105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p:bldP spid="105475" grpId="0" animBg="1"/>
      <p:bldP spid="105476" grpId="0" animBg="1"/>
      <p:bldP spid="105477" grpId="0"/>
      <p:bldP spid="105478" grpId="0"/>
      <p:bldP spid="105479" grpId="0"/>
      <p:bldP spid="105486" grpId="0"/>
      <p:bldP spid="105490" grpId="0"/>
      <p:bldP spid="1054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0" y="-1588"/>
            <a:ext cx="9144000" cy="1314451"/>
          </a:xfrm>
          <a:solidFill>
            <a:schemeClr val="bg2">
              <a:lumMod val="40000"/>
              <a:lumOff val="60000"/>
            </a:schemeClr>
          </a:solidFill>
        </p:spPr>
        <p:txBody>
          <a:bodyPr>
            <a:normAutofit/>
          </a:bodyPr>
          <a:lstStyle/>
          <a:p>
            <a:pPr>
              <a:defRPr/>
            </a:pPr>
            <a:r>
              <a:rPr lang="ru-RU" b="1" dirty="0">
                <a:solidFill>
                  <a:srgbClr val="FFC000"/>
                </a:solidFill>
                <a:latin typeface="Comic Sans MS" pitchFamily="66" charset="0"/>
              </a:rPr>
              <a:t>Дефицит пиридоксина приводит к</a:t>
            </a:r>
            <a:r>
              <a:rPr lang="ru-RU" b="1" dirty="0">
                <a:solidFill>
                  <a:srgbClr val="FFFF00"/>
                </a:solidFill>
                <a:latin typeface="Comic Sans MS" pitchFamily="66" charset="0"/>
              </a:rPr>
              <a:t> </a:t>
            </a:r>
          </a:p>
        </p:txBody>
      </p:sp>
      <p:sp>
        <p:nvSpPr>
          <p:cNvPr id="139267" name="Rectangle 3"/>
          <p:cNvSpPr>
            <a:spLocks noGrp="1" noChangeArrowheads="1"/>
          </p:cNvSpPr>
          <p:nvPr>
            <p:ph type="body" sz="half" idx="1"/>
          </p:nvPr>
        </p:nvSpPr>
        <p:spPr>
          <a:xfrm>
            <a:off x="314325" y="1916113"/>
            <a:ext cx="5599113" cy="4456112"/>
          </a:xfrm>
        </p:spPr>
        <p:txBody>
          <a:bodyPr/>
          <a:lstStyle/>
          <a:p>
            <a:pPr>
              <a:lnSpc>
                <a:spcPct val="90000"/>
              </a:lnSpc>
              <a:defRPr/>
            </a:pPr>
            <a:r>
              <a:rPr lang="ru-RU" sz="2400" b="1" dirty="0">
                <a:latin typeface="Comic Sans MS" pitchFamily="66" charset="0"/>
              </a:rPr>
              <a:t>кариесу</a:t>
            </a:r>
          </a:p>
          <a:p>
            <a:pPr>
              <a:lnSpc>
                <a:spcPct val="90000"/>
              </a:lnSpc>
              <a:defRPr/>
            </a:pPr>
            <a:r>
              <a:rPr lang="ru-RU" sz="2400" b="1" dirty="0">
                <a:latin typeface="Comic Sans MS" pitchFamily="66" charset="0"/>
              </a:rPr>
              <a:t>снижению аппетита, тошноте, упорной </a:t>
            </a:r>
            <a:r>
              <a:rPr lang="ru-RU" sz="2400" b="1" dirty="0" smtClean="0">
                <a:latin typeface="Comic Sans MS" pitchFamily="66" charset="0"/>
              </a:rPr>
              <a:t>рвоте </a:t>
            </a:r>
            <a:endParaRPr lang="ru-RU" sz="2400" b="1" dirty="0">
              <a:latin typeface="Comic Sans MS" pitchFamily="66" charset="0"/>
            </a:endParaRPr>
          </a:p>
          <a:p>
            <a:pPr>
              <a:lnSpc>
                <a:spcPct val="90000"/>
              </a:lnSpc>
              <a:defRPr/>
            </a:pPr>
            <a:r>
              <a:rPr lang="ru-RU" sz="2400" b="1" dirty="0">
                <a:latin typeface="Comic Sans MS" pitchFamily="66" charset="0"/>
              </a:rPr>
              <a:t>повышенной частоте судорог, </a:t>
            </a:r>
            <a:r>
              <a:rPr lang="ru-RU" sz="2400" b="1" dirty="0" smtClean="0">
                <a:latin typeface="Comic Sans MS" pitchFamily="66" charset="0"/>
              </a:rPr>
              <a:t>парестезий </a:t>
            </a:r>
            <a:endParaRPr lang="ru-RU" sz="2400" b="1" dirty="0">
              <a:latin typeface="Comic Sans MS" pitchFamily="66" charset="0"/>
            </a:endParaRPr>
          </a:p>
          <a:p>
            <a:pPr>
              <a:lnSpc>
                <a:spcPct val="90000"/>
              </a:lnSpc>
              <a:defRPr/>
            </a:pPr>
            <a:r>
              <a:rPr lang="ru-RU" sz="2400" b="1" dirty="0">
                <a:solidFill>
                  <a:srgbClr val="FFC000"/>
                </a:solidFill>
                <a:latin typeface="Comic Sans MS" pitchFamily="66" charset="0"/>
              </a:rPr>
              <a:t>тревожным состояниям психики (раздражительность, бессонница, стресс, истерические реакции</a:t>
            </a:r>
            <a:r>
              <a:rPr lang="ru-RU" sz="2400" b="1" dirty="0" smtClean="0">
                <a:solidFill>
                  <a:srgbClr val="FFC000"/>
                </a:solidFill>
                <a:latin typeface="Comic Sans MS" pitchFamily="66" charset="0"/>
              </a:rPr>
              <a:t>)</a:t>
            </a:r>
            <a:endParaRPr lang="ru-RU" sz="2400" b="1" dirty="0">
              <a:solidFill>
                <a:srgbClr val="FFC000"/>
              </a:solidFill>
              <a:latin typeface="Comic Sans MS" pitchFamily="66" charset="0"/>
            </a:endParaRPr>
          </a:p>
        </p:txBody>
      </p:sp>
      <p:pic>
        <p:nvPicPr>
          <p:cNvPr id="14340" name="Picture 4" descr="karie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5370260" y="1600200"/>
            <a:ext cx="2594480" cy="2185988"/>
          </a:xfrm>
        </p:spPr>
      </p:pic>
    </p:spTree>
    <p:extLst>
      <p:ext uri="{BB962C8B-B14F-4D97-AF65-F5344CB8AC3E}">
        <p14:creationId xmlns:p14="http://schemas.microsoft.com/office/powerpoint/2010/main" val="1757403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79388" y="188913"/>
            <a:ext cx="8785225" cy="6480175"/>
          </a:xfrm>
          <a:prstGeom prst="rect">
            <a:avLst/>
          </a:prstGeom>
          <a:noFill/>
          <a:ln w="19050">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solidFill>
                <a:srgbClr val="1FD71F"/>
              </a:solidFill>
            </a:endParaRPr>
          </a:p>
        </p:txBody>
      </p:sp>
      <p:sp>
        <p:nvSpPr>
          <p:cNvPr id="149507" name="Text Box 3"/>
          <p:cNvSpPr txBox="1">
            <a:spLocks noChangeArrowheads="1"/>
          </p:cNvSpPr>
          <p:nvPr/>
        </p:nvSpPr>
        <p:spPr bwMode="auto">
          <a:xfrm>
            <a:off x="250825" y="547688"/>
            <a:ext cx="86423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2600" b="1">
                <a:solidFill>
                  <a:srgbClr val="0066FF"/>
                </a:solidFill>
                <a:effectLst>
                  <a:outerShdw blurRad="38100" dist="38100" dir="2700000" algn="tl">
                    <a:srgbClr val="C0C0C0"/>
                  </a:outerShdw>
                </a:effectLst>
              </a:rPr>
              <a:t>ЗДОРОВЬЕСБЕРЕГАЮЩАЯ  НАПРАВЛЕННОСТЬ</a:t>
            </a:r>
            <a:br>
              <a:rPr lang="ru-RU" sz="2600" b="1">
                <a:solidFill>
                  <a:srgbClr val="0066FF"/>
                </a:solidFill>
                <a:effectLst>
                  <a:outerShdw blurRad="38100" dist="38100" dir="2700000" algn="tl">
                    <a:srgbClr val="C0C0C0"/>
                  </a:outerShdw>
                </a:effectLst>
              </a:rPr>
            </a:br>
            <a:r>
              <a:rPr lang="ru-RU" sz="2600" b="1">
                <a:solidFill>
                  <a:srgbClr val="0066FF"/>
                </a:solidFill>
                <a:effectLst>
                  <a:outerShdw blurRad="38100" dist="38100" dir="2700000" algn="tl">
                    <a:srgbClr val="C0C0C0"/>
                  </a:outerShdw>
                </a:effectLst>
              </a:rPr>
              <a:t>МОДЕРНИЗАЦИИ  ШКОЛЬНОГО  ОБРАЗОВАНИЯ</a:t>
            </a:r>
          </a:p>
        </p:txBody>
      </p:sp>
      <p:sp>
        <p:nvSpPr>
          <p:cNvPr id="149508" name="Text Box 4"/>
          <p:cNvSpPr txBox="1">
            <a:spLocks noChangeArrowheads="1"/>
          </p:cNvSpPr>
          <p:nvPr/>
        </p:nvSpPr>
        <p:spPr bwMode="auto">
          <a:xfrm>
            <a:off x="5219700" y="3213100"/>
            <a:ext cx="3527425" cy="16668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18800" bIns="118800">
            <a:spAutoFit/>
          </a:bodyPr>
          <a:lstStyle/>
          <a:p>
            <a:pPr algn="ctr">
              <a:lnSpc>
                <a:spcPct val="130000"/>
              </a:lnSpc>
              <a:spcBef>
                <a:spcPct val="50000"/>
              </a:spcBef>
            </a:pPr>
            <a:r>
              <a:rPr lang="ru-RU" b="1">
                <a:solidFill>
                  <a:schemeClr val="bg1"/>
                </a:solidFill>
              </a:rPr>
              <a:t>ЗДОРОВЬЕСБЕРЕГАЮЩЕЕ</a:t>
            </a:r>
            <a:br>
              <a:rPr lang="ru-RU" b="1">
                <a:solidFill>
                  <a:schemeClr val="bg1"/>
                </a:solidFill>
              </a:rPr>
            </a:br>
            <a:r>
              <a:rPr lang="ru-RU" b="1">
                <a:solidFill>
                  <a:schemeClr val="bg1"/>
                </a:solidFill>
              </a:rPr>
              <a:t>НАПРАВЛЕНИЕ</a:t>
            </a:r>
            <a:br>
              <a:rPr lang="ru-RU" b="1">
                <a:solidFill>
                  <a:schemeClr val="bg1"/>
                </a:solidFill>
              </a:rPr>
            </a:br>
            <a:r>
              <a:rPr lang="ru-RU" b="1">
                <a:solidFill>
                  <a:schemeClr val="bg1"/>
                </a:solidFill>
              </a:rPr>
              <a:t>ШКОЛЬНОГО</a:t>
            </a:r>
            <a:br>
              <a:rPr lang="ru-RU" b="1">
                <a:solidFill>
                  <a:schemeClr val="bg1"/>
                </a:solidFill>
              </a:rPr>
            </a:br>
            <a:r>
              <a:rPr lang="ru-RU" b="1">
                <a:solidFill>
                  <a:schemeClr val="bg1"/>
                </a:solidFill>
              </a:rPr>
              <a:t>ОБРАЗОВАНИЯ</a:t>
            </a:r>
          </a:p>
        </p:txBody>
      </p:sp>
      <p:sp>
        <p:nvSpPr>
          <p:cNvPr id="149509" name="Text Box 5"/>
          <p:cNvSpPr txBox="1">
            <a:spLocks noChangeArrowheads="1"/>
          </p:cNvSpPr>
          <p:nvPr/>
        </p:nvSpPr>
        <p:spPr bwMode="auto">
          <a:xfrm>
            <a:off x="539750" y="2205038"/>
            <a:ext cx="4032250" cy="86360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18800" bIns="118800" anchor="ctr"/>
          <a:lstStyle>
            <a:lvl1pPr marL="920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ru-RU">
                <a:solidFill>
                  <a:schemeClr val="bg1"/>
                </a:solidFill>
              </a:rPr>
              <a:t>Профессиональные интересы</a:t>
            </a:r>
            <a:br>
              <a:rPr lang="ru-RU">
                <a:solidFill>
                  <a:schemeClr val="bg1"/>
                </a:solidFill>
              </a:rPr>
            </a:br>
            <a:r>
              <a:rPr lang="ru-RU">
                <a:solidFill>
                  <a:schemeClr val="bg1"/>
                </a:solidFill>
              </a:rPr>
              <a:t>медицинских работников</a:t>
            </a:r>
          </a:p>
        </p:txBody>
      </p:sp>
      <p:sp>
        <p:nvSpPr>
          <p:cNvPr id="149510" name="Line 6"/>
          <p:cNvSpPr>
            <a:spLocks noChangeShapeType="1"/>
          </p:cNvSpPr>
          <p:nvPr/>
        </p:nvSpPr>
        <p:spPr bwMode="auto">
          <a:xfrm>
            <a:off x="4572000" y="4076700"/>
            <a:ext cx="647700" cy="0"/>
          </a:xfrm>
          <a:prstGeom prst="line">
            <a:avLst/>
          </a:prstGeom>
          <a:noFill/>
          <a:ln w="1905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9511" name="Text Box 7"/>
          <p:cNvSpPr txBox="1">
            <a:spLocks noChangeArrowheads="1"/>
          </p:cNvSpPr>
          <p:nvPr/>
        </p:nvSpPr>
        <p:spPr bwMode="auto">
          <a:xfrm>
            <a:off x="539750" y="3644900"/>
            <a:ext cx="4032250" cy="86360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18800" bIns="118800" anchor="ctr"/>
          <a:lstStyle>
            <a:lvl1pPr marL="920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ru-RU">
                <a:solidFill>
                  <a:schemeClr val="bg1"/>
                </a:solidFill>
              </a:rPr>
              <a:t>Профессиональные интересы</a:t>
            </a:r>
            <a:br>
              <a:rPr lang="ru-RU">
                <a:solidFill>
                  <a:schemeClr val="bg1"/>
                </a:solidFill>
              </a:rPr>
            </a:br>
            <a:r>
              <a:rPr lang="ru-RU">
                <a:solidFill>
                  <a:schemeClr val="bg1"/>
                </a:solidFill>
              </a:rPr>
              <a:t>педагогов</a:t>
            </a:r>
          </a:p>
        </p:txBody>
      </p:sp>
      <p:sp>
        <p:nvSpPr>
          <p:cNvPr id="149512" name="Text Box 8"/>
          <p:cNvSpPr txBox="1">
            <a:spLocks noChangeArrowheads="1"/>
          </p:cNvSpPr>
          <p:nvPr/>
        </p:nvSpPr>
        <p:spPr bwMode="auto">
          <a:xfrm>
            <a:off x="539750" y="5084763"/>
            <a:ext cx="4032250" cy="86360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18800" bIns="118800" anchor="ctr"/>
          <a:lstStyle>
            <a:lvl1pPr marL="920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ru-RU">
                <a:solidFill>
                  <a:schemeClr val="bg1"/>
                </a:solidFill>
              </a:rPr>
              <a:t>Профессиональные интересы</a:t>
            </a:r>
            <a:br>
              <a:rPr lang="ru-RU">
                <a:solidFill>
                  <a:schemeClr val="bg1"/>
                </a:solidFill>
              </a:rPr>
            </a:br>
            <a:r>
              <a:rPr lang="ru-RU">
                <a:solidFill>
                  <a:schemeClr val="bg1"/>
                </a:solidFill>
              </a:rPr>
              <a:t>психологов</a:t>
            </a:r>
          </a:p>
        </p:txBody>
      </p:sp>
      <p:sp>
        <p:nvSpPr>
          <p:cNvPr id="149513" name="Line 9"/>
          <p:cNvSpPr>
            <a:spLocks noChangeShapeType="1"/>
          </p:cNvSpPr>
          <p:nvPr/>
        </p:nvSpPr>
        <p:spPr bwMode="auto">
          <a:xfrm>
            <a:off x="4572000" y="2636838"/>
            <a:ext cx="647700" cy="1079500"/>
          </a:xfrm>
          <a:prstGeom prst="line">
            <a:avLst/>
          </a:prstGeom>
          <a:noFill/>
          <a:ln w="1905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9514" name="Line 10"/>
          <p:cNvSpPr>
            <a:spLocks noChangeShapeType="1"/>
          </p:cNvSpPr>
          <p:nvPr/>
        </p:nvSpPr>
        <p:spPr bwMode="auto">
          <a:xfrm flipV="1">
            <a:off x="4572000" y="4437063"/>
            <a:ext cx="647700" cy="1079500"/>
          </a:xfrm>
          <a:prstGeom prst="line">
            <a:avLst/>
          </a:prstGeom>
          <a:noFill/>
          <a:ln w="1905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2823392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424800" y="197302"/>
            <a:ext cx="8294400" cy="1245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a:lnSpc>
                <a:spcPct val="100000"/>
              </a:lnSpc>
              <a:buClrTx/>
              <a:buFontTx/>
              <a:buNone/>
            </a:pPr>
            <a:r>
              <a:rPr lang="ru-RU" altLang="ru-RU" sz="2500" b="1">
                <a:solidFill>
                  <a:srgbClr val="000000"/>
                </a:solidFill>
              </a:rPr>
              <a:t>Вегетативная дисфункция является обязательным синдромом, сопровождающим любой тип тревожного расстройства</a:t>
            </a: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0" y="2187590"/>
            <a:ext cx="3276000" cy="3238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Rectangle 1"/>
          <p:cNvSpPr>
            <a:spLocks noChangeArrowheads="1"/>
          </p:cNvSpPr>
          <p:nvPr/>
        </p:nvSpPr>
        <p:spPr bwMode="auto">
          <a:xfrm>
            <a:off x="4176000" y="2207752"/>
            <a:ext cx="4570560" cy="21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nSpc>
                <a:spcPct val="150000"/>
              </a:lnSpc>
              <a:spcBef>
                <a:spcPts val="544"/>
              </a:spcBef>
            </a:pPr>
            <a:r>
              <a:rPr lang="ru-RU" altLang="ru-RU">
                <a:solidFill>
                  <a:srgbClr val="000000"/>
                </a:solidFill>
              </a:rPr>
              <a:t>Тревога связана с определенными ситуациями (ситуационная тревога, возникающая в ответ на предъявление известного раздражителя), сопровождающаяся реакцией избегания</a:t>
            </a:r>
          </a:p>
        </p:txBody>
      </p:sp>
      <p:sp>
        <p:nvSpPr>
          <p:cNvPr id="11269" name="Rectangle 2"/>
          <p:cNvSpPr>
            <a:spLocks noChangeArrowheads="1"/>
          </p:cNvSpPr>
          <p:nvPr/>
        </p:nvSpPr>
        <p:spPr bwMode="auto">
          <a:xfrm>
            <a:off x="-522721" y="1664815"/>
            <a:ext cx="4570561" cy="57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a:lnSpc>
                <a:spcPct val="54000"/>
              </a:lnSpc>
              <a:spcBef>
                <a:spcPts val="544"/>
              </a:spcBef>
            </a:pPr>
            <a:r>
              <a:rPr lang="ru-RU" altLang="ru-RU" b="1">
                <a:solidFill>
                  <a:srgbClr val="000000"/>
                </a:solidFill>
              </a:rPr>
              <a:t>Фобии</a:t>
            </a:r>
          </a:p>
          <a:p>
            <a:pPr algn="ctr">
              <a:lnSpc>
                <a:spcPct val="101000"/>
              </a:lnSpc>
              <a:spcBef>
                <a:spcPts val="544"/>
              </a:spcBef>
            </a:pPr>
            <a:r>
              <a:rPr lang="en-US" altLang="ru-RU" b="1">
                <a:solidFill>
                  <a:srgbClr val="000000"/>
                </a:solidFill>
              </a:rPr>
              <a:t>F 40</a:t>
            </a:r>
          </a:p>
        </p:txBody>
      </p:sp>
    </p:spTree>
    <p:extLst>
      <p:ext uri="{BB962C8B-B14F-4D97-AF65-F5344CB8AC3E}">
        <p14:creationId xmlns:p14="http://schemas.microsoft.com/office/powerpoint/2010/main" val="30800153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1"/>
          <p:cNvSpPr>
            <a:spLocks noChangeArrowheads="1"/>
          </p:cNvSpPr>
          <p:nvPr/>
        </p:nvSpPr>
        <p:spPr bwMode="auto">
          <a:xfrm>
            <a:off x="1104480" y="2327285"/>
            <a:ext cx="3265920" cy="1633131"/>
          </a:xfrm>
          <a:prstGeom prst="ellipse">
            <a:avLst/>
          </a:prstGeom>
          <a:solidFill>
            <a:srgbClr val="FFFF00"/>
          </a:solidFill>
          <a:ln w="57240">
            <a:solidFill>
              <a:srgbClr val="A886E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a:solidFill>
                  <a:srgbClr val="000099"/>
                </a:solidFill>
              </a:rPr>
              <a:t>Нарушения сна:</a:t>
            </a:r>
          </a:p>
          <a:p>
            <a:pPr algn="ctr" eaLnBrk="1" hangingPunct="1">
              <a:lnSpc>
                <a:spcPct val="100000"/>
              </a:lnSpc>
              <a:buClrTx/>
              <a:buFontTx/>
              <a:buNone/>
            </a:pPr>
            <a:r>
              <a:rPr lang="ru-RU" altLang="ru-RU">
                <a:solidFill>
                  <a:srgbClr val="000099"/>
                </a:solidFill>
              </a:rPr>
              <a:t>трудности засыпания, </a:t>
            </a:r>
          </a:p>
          <a:p>
            <a:pPr algn="ctr" eaLnBrk="1" hangingPunct="1">
              <a:lnSpc>
                <a:spcPct val="100000"/>
              </a:lnSpc>
              <a:buClrTx/>
              <a:buFontTx/>
              <a:buNone/>
            </a:pPr>
            <a:r>
              <a:rPr lang="ru-RU" altLang="ru-RU">
                <a:solidFill>
                  <a:srgbClr val="000099"/>
                </a:solidFill>
              </a:rPr>
              <a:t>чуткий поверхностный сон, </a:t>
            </a:r>
          </a:p>
          <a:p>
            <a:pPr algn="ctr" eaLnBrk="1" hangingPunct="1">
              <a:lnSpc>
                <a:spcPct val="100000"/>
              </a:lnSpc>
              <a:buClrTx/>
              <a:buFontTx/>
              <a:buNone/>
            </a:pPr>
            <a:r>
              <a:rPr lang="ru-RU" altLang="ru-RU">
                <a:solidFill>
                  <a:srgbClr val="000099"/>
                </a:solidFill>
              </a:rPr>
              <a:t>ночные пробуждения</a:t>
            </a:r>
          </a:p>
        </p:txBody>
      </p:sp>
      <p:sp>
        <p:nvSpPr>
          <p:cNvPr id="8195" name="Oval 2"/>
          <p:cNvSpPr>
            <a:spLocks noChangeArrowheads="1"/>
          </p:cNvSpPr>
          <p:nvPr/>
        </p:nvSpPr>
        <p:spPr bwMode="auto">
          <a:xfrm>
            <a:off x="1104480" y="4271489"/>
            <a:ext cx="3265920" cy="1633131"/>
          </a:xfrm>
          <a:prstGeom prst="ellipse">
            <a:avLst/>
          </a:prstGeom>
          <a:solidFill>
            <a:srgbClr val="FFFF00"/>
          </a:solidFill>
          <a:ln w="57240">
            <a:solidFill>
              <a:srgbClr val="A886E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a:solidFill>
                  <a:srgbClr val="000099"/>
                </a:solidFill>
              </a:rPr>
              <a:t>Астенический </a:t>
            </a:r>
          </a:p>
          <a:p>
            <a:pPr algn="ctr" eaLnBrk="1" hangingPunct="1">
              <a:lnSpc>
                <a:spcPct val="100000"/>
              </a:lnSpc>
              <a:buClrTx/>
              <a:buFontTx/>
              <a:buNone/>
            </a:pPr>
            <a:r>
              <a:rPr lang="ru-RU" altLang="ru-RU">
                <a:solidFill>
                  <a:srgbClr val="000099"/>
                </a:solidFill>
              </a:rPr>
              <a:t>симптомокомплекс</a:t>
            </a:r>
          </a:p>
        </p:txBody>
      </p:sp>
      <p:sp>
        <p:nvSpPr>
          <p:cNvPr id="8196" name="Rectangle 3"/>
          <p:cNvSpPr>
            <a:spLocks noChangeArrowheads="1"/>
          </p:cNvSpPr>
          <p:nvPr/>
        </p:nvSpPr>
        <p:spPr bwMode="auto">
          <a:xfrm>
            <a:off x="1046880" y="890014"/>
            <a:ext cx="7050240" cy="117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a:lnSpc>
                <a:spcPct val="100000"/>
              </a:lnSpc>
              <a:buClrTx/>
              <a:buFontTx/>
              <a:buNone/>
            </a:pPr>
            <a:r>
              <a:rPr lang="ru-RU" altLang="ru-RU" sz="2900" b="1">
                <a:solidFill>
                  <a:srgbClr val="000000"/>
                </a:solidFill>
              </a:rPr>
              <a:t>Симптомы, сопутствующие вегетативной дисфункции</a:t>
            </a:r>
          </a:p>
        </p:txBody>
      </p:sp>
      <p:sp>
        <p:nvSpPr>
          <p:cNvPr id="8197" name="Oval 4"/>
          <p:cNvSpPr>
            <a:spLocks noChangeArrowheads="1"/>
          </p:cNvSpPr>
          <p:nvPr/>
        </p:nvSpPr>
        <p:spPr bwMode="auto">
          <a:xfrm>
            <a:off x="4798080" y="2327285"/>
            <a:ext cx="3265920" cy="1633131"/>
          </a:xfrm>
          <a:prstGeom prst="ellipse">
            <a:avLst/>
          </a:prstGeom>
          <a:solidFill>
            <a:srgbClr val="FFFF00"/>
          </a:solidFill>
          <a:ln w="57240">
            <a:solidFill>
              <a:srgbClr val="A886E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a:solidFill>
                  <a:srgbClr val="000099"/>
                </a:solidFill>
              </a:rPr>
              <a:t>Раздражительность по </a:t>
            </a:r>
          </a:p>
          <a:p>
            <a:pPr algn="ctr" eaLnBrk="1" hangingPunct="1">
              <a:lnSpc>
                <a:spcPct val="100000"/>
              </a:lnSpc>
              <a:buClrTx/>
              <a:buFontTx/>
              <a:buNone/>
            </a:pPr>
            <a:r>
              <a:rPr lang="ru-RU" altLang="ru-RU">
                <a:solidFill>
                  <a:srgbClr val="000099"/>
                </a:solidFill>
              </a:rPr>
              <a:t>отношению к привычным </a:t>
            </a:r>
          </a:p>
          <a:p>
            <a:pPr algn="ctr" eaLnBrk="1" hangingPunct="1">
              <a:lnSpc>
                <a:spcPct val="100000"/>
              </a:lnSpc>
              <a:buClrTx/>
              <a:buFontTx/>
              <a:buNone/>
            </a:pPr>
            <a:r>
              <a:rPr lang="ru-RU" altLang="ru-RU">
                <a:solidFill>
                  <a:srgbClr val="000099"/>
                </a:solidFill>
              </a:rPr>
              <a:t>жизненным событиям</a:t>
            </a:r>
          </a:p>
        </p:txBody>
      </p:sp>
      <p:sp>
        <p:nvSpPr>
          <p:cNvPr id="8198" name="Oval 5"/>
          <p:cNvSpPr>
            <a:spLocks noChangeArrowheads="1"/>
          </p:cNvSpPr>
          <p:nvPr/>
        </p:nvSpPr>
        <p:spPr bwMode="auto">
          <a:xfrm>
            <a:off x="4798080" y="4271489"/>
            <a:ext cx="3265920" cy="1633131"/>
          </a:xfrm>
          <a:prstGeom prst="ellipse">
            <a:avLst/>
          </a:prstGeom>
          <a:solidFill>
            <a:srgbClr val="FFFF00"/>
          </a:solidFill>
          <a:ln w="57240">
            <a:solidFill>
              <a:srgbClr val="A886E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a:solidFill>
                  <a:srgbClr val="000099"/>
                </a:solidFill>
              </a:rPr>
              <a:t>Нейроэндокринные</a:t>
            </a:r>
          </a:p>
          <a:p>
            <a:pPr algn="ctr" eaLnBrk="1" hangingPunct="1">
              <a:lnSpc>
                <a:spcPct val="100000"/>
              </a:lnSpc>
              <a:buClrTx/>
              <a:buFontTx/>
              <a:buNone/>
            </a:pPr>
            <a:r>
              <a:rPr lang="ru-RU" altLang="ru-RU">
                <a:solidFill>
                  <a:srgbClr val="000099"/>
                </a:solidFill>
              </a:rPr>
              <a:t>нарушения</a:t>
            </a:r>
          </a:p>
        </p:txBody>
      </p:sp>
    </p:spTree>
    <p:extLst>
      <p:ext uri="{BB962C8B-B14F-4D97-AF65-F5344CB8AC3E}">
        <p14:creationId xmlns:p14="http://schemas.microsoft.com/office/powerpoint/2010/main" val="2904076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400" y="3961856"/>
            <a:ext cx="2246400" cy="16763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520" y="4536477"/>
            <a:ext cx="2764800" cy="1356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961" y="2407933"/>
            <a:ext cx="2376000" cy="15812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6880" y="2019093"/>
            <a:ext cx="1641600" cy="2289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Rectangle 1"/>
          <p:cNvSpPr>
            <a:spLocks noChangeArrowheads="1"/>
          </p:cNvSpPr>
          <p:nvPr/>
        </p:nvSpPr>
        <p:spPr bwMode="auto">
          <a:xfrm>
            <a:off x="260641" y="1012427"/>
            <a:ext cx="4570560" cy="94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a:lnSpc>
                <a:spcPct val="54000"/>
              </a:lnSpc>
              <a:spcBef>
                <a:spcPts val="635"/>
              </a:spcBef>
            </a:pPr>
            <a:r>
              <a:rPr lang="ru-RU" altLang="ru-RU" b="1">
                <a:solidFill>
                  <a:srgbClr val="000000"/>
                </a:solidFill>
              </a:rPr>
              <a:t>Расстройство</a:t>
            </a:r>
          </a:p>
          <a:p>
            <a:pPr algn="ctr">
              <a:lnSpc>
                <a:spcPct val="101000"/>
              </a:lnSpc>
              <a:spcBef>
                <a:spcPts val="635"/>
              </a:spcBef>
            </a:pPr>
            <a:r>
              <a:rPr lang="ru-RU" altLang="ru-RU" b="1">
                <a:solidFill>
                  <a:srgbClr val="000000"/>
                </a:solidFill>
              </a:rPr>
              <a:t>адаптации</a:t>
            </a:r>
          </a:p>
          <a:p>
            <a:pPr algn="ctr">
              <a:lnSpc>
                <a:spcPct val="101000"/>
              </a:lnSpc>
              <a:spcBef>
                <a:spcPts val="635"/>
              </a:spcBef>
            </a:pPr>
            <a:r>
              <a:rPr lang="en-US" altLang="ru-RU" b="1">
                <a:solidFill>
                  <a:srgbClr val="000000"/>
                </a:solidFill>
              </a:rPr>
              <a:t>F 43</a:t>
            </a:r>
          </a:p>
        </p:txBody>
      </p:sp>
      <p:sp>
        <p:nvSpPr>
          <p:cNvPr id="13319" name="Rectangle 2"/>
          <p:cNvSpPr>
            <a:spLocks noChangeArrowheads="1"/>
          </p:cNvSpPr>
          <p:nvPr/>
        </p:nvSpPr>
        <p:spPr bwMode="auto">
          <a:xfrm>
            <a:off x="4112640" y="1228450"/>
            <a:ext cx="4570560" cy="91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nSpc>
                <a:spcPct val="150000"/>
              </a:lnSpc>
              <a:spcBef>
                <a:spcPts val="635"/>
              </a:spcBef>
            </a:pPr>
            <a:r>
              <a:rPr lang="ru-RU" altLang="ru-RU">
                <a:solidFill>
                  <a:srgbClr val="000000"/>
                </a:solidFill>
              </a:rPr>
              <a:t>Чрезмерная болезненная реакция на какое-либо жизненное событие</a:t>
            </a:r>
          </a:p>
        </p:txBody>
      </p:sp>
    </p:spTree>
    <p:extLst>
      <p:ext uri="{BB962C8B-B14F-4D97-AF65-F5344CB8AC3E}">
        <p14:creationId xmlns:p14="http://schemas.microsoft.com/office/powerpoint/2010/main" val="14430074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37112"/>
            <a:ext cx="3441600" cy="22639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1"/>
          <p:cNvSpPr>
            <a:spLocks noChangeArrowheads="1"/>
          </p:cNvSpPr>
          <p:nvPr/>
        </p:nvSpPr>
        <p:spPr bwMode="auto">
          <a:xfrm>
            <a:off x="-262080" y="1337901"/>
            <a:ext cx="4570560" cy="99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a:spcBef>
                <a:spcPts val="635"/>
              </a:spcBef>
            </a:pPr>
            <a:r>
              <a:rPr lang="ru-RU" altLang="ru-RU" b="1">
                <a:solidFill>
                  <a:srgbClr val="000000"/>
                </a:solidFill>
              </a:rPr>
              <a:t>Генерализованное тревожное расстройство</a:t>
            </a:r>
          </a:p>
          <a:p>
            <a:pPr algn="ctr">
              <a:spcBef>
                <a:spcPts val="635"/>
              </a:spcBef>
            </a:pPr>
            <a:r>
              <a:rPr lang="en-US" altLang="ru-RU" b="1">
                <a:solidFill>
                  <a:srgbClr val="000000"/>
                </a:solidFill>
              </a:rPr>
              <a:t>F 41.1</a:t>
            </a:r>
          </a:p>
        </p:txBody>
      </p:sp>
      <p:sp>
        <p:nvSpPr>
          <p:cNvPr id="14340" name="Rectangle 2"/>
          <p:cNvSpPr>
            <a:spLocks noChangeArrowheads="1"/>
          </p:cNvSpPr>
          <p:nvPr/>
        </p:nvSpPr>
        <p:spPr bwMode="auto">
          <a:xfrm>
            <a:off x="4315681" y="1798750"/>
            <a:ext cx="4570560" cy="305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nSpc>
                <a:spcPct val="150000"/>
              </a:lnSpc>
              <a:spcBef>
                <a:spcPts val="544"/>
              </a:spcBef>
            </a:pPr>
            <a:r>
              <a:rPr lang="ru-RU" altLang="ru-RU">
                <a:solidFill>
                  <a:srgbClr val="000000"/>
                </a:solidFill>
              </a:rPr>
              <a:t>Неконтролируемая тревога, которая формируется вне зависимости от конкретного жизненного события.</a:t>
            </a:r>
          </a:p>
          <a:p>
            <a:pPr>
              <a:lnSpc>
                <a:spcPct val="150000"/>
              </a:lnSpc>
              <a:spcBef>
                <a:spcPts val="544"/>
              </a:spcBef>
            </a:pPr>
            <a:endParaRPr lang="ru-RU" altLang="ru-RU">
              <a:solidFill>
                <a:srgbClr val="000000"/>
              </a:solidFill>
            </a:endParaRPr>
          </a:p>
          <a:p>
            <a:pPr eaLnBrk="1">
              <a:lnSpc>
                <a:spcPct val="150000"/>
              </a:lnSpc>
              <a:buClrTx/>
            </a:pPr>
            <a:r>
              <a:rPr lang="ru-RU" altLang="ru-RU">
                <a:solidFill>
                  <a:srgbClr val="000000"/>
                </a:solidFill>
              </a:rPr>
              <a:t>У детей могут быть выраженными потребность быть успокаиваемыми и рецидивирующие соматические жалобы.</a:t>
            </a:r>
          </a:p>
        </p:txBody>
      </p:sp>
    </p:spTree>
    <p:extLst>
      <p:ext uri="{BB962C8B-B14F-4D97-AF65-F5344CB8AC3E}">
        <p14:creationId xmlns:p14="http://schemas.microsoft.com/office/powerpoint/2010/main" val="39024634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Group 1"/>
          <p:cNvGraphicFramePr>
            <a:graphicFrameLocks noGrp="1"/>
          </p:cNvGraphicFramePr>
          <p:nvPr/>
        </p:nvGraphicFramePr>
        <p:xfrm>
          <a:off x="685441" y="334115"/>
          <a:ext cx="7382880" cy="3657984"/>
        </p:xfrm>
        <a:graphic>
          <a:graphicData uri="http://schemas.openxmlformats.org/drawingml/2006/table">
            <a:tbl>
              <a:tblPr/>
              <a:tblGrid>
                <a:gridCol w="2410560"/>
                <a:gridCol w="4972320"/>
              </a:tblGrid>
              <a:tr h="3657984">
                <a:tc>
                  <a:txBody>
                    <a:bodyPr/>
                    <a:lstStyle/>
                    <a:p>
                      <a:pPr marL="0" marR="0" lvl="0" indent="0" algn="ctr" defTabSz="449263" rtl="0" eaLnBrk="0" fontAlgn="base" latinLnBrk="0" hangingPunct="0">
                        <a:lnSpc>
                          <a:spcPct val="54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500" b="1" i="0" u="none" strike="noStrike" cap="none" normalizeH="0" baseline="0" dirty="0" smtClean="0">
                          <a:ln>
                            <a:noFill/>
                          </a:ln>
                          <a:solidFill>
                            <a:srgbClr val="000000"/>
                          </a:solidFill>
                          <a:effectLst/>
                          <a:latin typeface="Arial" charset="0"/>
                          <a:ea typeface="Microsoft YaHei" charset="-122"/>
                        </a:rPr>
                        <a:t>Паническое</a:t>
                      </a:r>
                    </a:p>
                    <a:p>
                      <a:pPr marL="0" marR="0" lvl="0" indent="0" algn="ctr" defTabSz="449263" rtl="0" eaLnBrk="0" fontAlgn="base" latinLnBrk="0" hangingPunct="0">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500" b="1" i="0" u="none" strike="noStrike" cap="none" normalizeH="0" baseline="0" dirty="0" smtClean="0">
                          <a:ln>
                            <a:noFill/>
                          </a:ln>
                          <a:solidFill>
                            <a:srgbClr val="000000"/>
                          </a:solidFill>
                          <a:effectLst/>
                          <a:latin typeface="Arial" charset="0"/>
                          <a:ea typeface="Microsoft YaHei" charset="-122"/>
                        </a:rPr>
                        <a:t>расстройство </a:t>
                      </a:r>
                    </a:p>
                    <a:p>
                      <a:pPr marL="0" marR="0" lvl="0" indent="0" algn="ctr" defTabSz="449263" rtl="0" eaLnBrk="0" fontAlgn="base" latinLnBrk="0" hangingPunct="0">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500" b="1" i="0" u="none" strike="noStrike" cap="none" normalizeH="0" baseline="0" dirty="0" smtClean="0">
                          <a:ln>
                            <a:noFill/>
                          </a:ln>
                          <a:solidFill>
                            <a:srgbClr val="000000"/>
                          </a:solidFill>
                          <a:effectLst/>
                          <a:latin typeface="Arial" charset="0"/>
                          <a:ea typeface="Microsoft YaHei" charset="-122"/>
                        </a:rPr>
                        <a:t>F 41.0</a:t>
                      </a:r>
                    </a:p>
                  </a:txBody>
                  <a:tcPr marL="0" marR="0" marT="783740" marB="0" horzOverflow="overflow">
                    <a:lnL>
                      <a:noFill/>
                    </a:lnL>
                    <a:lnR>
                      <a:noFill/>
                    </a:lnR>
                    <a:lnT>
                      <a:noFill/>
                    </a:lnT>
                    <a:lnB>
                      <a:noFill/>
                    </a:lnB>
                    <a:lnTlToBr>
                      <a:noFill/>
                    </a:lnTlToBr>
                    <a:lnBlToTr>
                      <a:noFill/>
                    </a:lnBlToTr>
                    <a:noFill/>
                  </a:tcPr>
                </a:tc>
                <a:tc>
                  <a:txBody>
                    <a:bodyPr/>
                    <a:lstStyle/>
                    <a:p>
                      <a:pPr marL="0" marR="0" lvl="0" indent="0" algn="l" defTabSz="449263" rtl="0" eaLnBrk="0" fontAlgn="base" latinLnBrk="0" hangingPunct="0">
                        <a:lnSpc>
                          <a:spcPct val="100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200" b="0" i="0" u="none" strike="noStrike" cap="none" normalizeH="0" baseline="0" dirty="0" smtClean="0">
                          <a:ln>
                            <a:noFill/>
                          </a:ln>
                          <a:solidFill>
                            <a:srgbClr val="000000"/>
                          </a:solidFill>
                          <a:effectLst/>
                          <a:latin typeface="Arial" charset="0"/>
                          <a:ea typeface="Microsoft YaHei" charset="-122"/>
                        </a:rPr>
                        <a:t>Повторяющиеся панические приступы (вегетативные кризы)</a:t>
                      </a:r>
                    </a:p>
                    <a:p>
                      <a:pPr marL="0" marR="0" lvl="0" indent="0" algn="l" defTabSz="449263" rtl="0" eaLnBrk="0" fontAlgn="base" latinLnBrk="0" hangingPunct="0">
                        <a:lnSpc>
                          <a:spcPct val="100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200" b="0" i="0" u="none" strike="noStrike" cap="none" normalizeH="0" baseline="0" dirty="0" smtClean="0">
                        <a:ln>
                          <a:noFill/>
                        </a:ln>
                        <a:solidFill>
                          <a:srgbClr val="000000"/>
                        </a:solidFill>
                        <a:effectLst/>
                        <a:latin typeface="Arial" charset="0"/>
                        <a:ea typeface="Microsoft YaHei" charset="-122"/>
                      </a:endParaRPr>
                    </a:p>
                    <a:p>
                      <a:pPr marL="0" marR="0" lvl="0" indent="0" algn="l" defTabSz="449263" rtl="0" eaLnBrk="0" fontAlgn="base" latinLnBrk="0" hangingPunct="0">
                        <a:lnSpc>
                          <a:spcPct val="100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200" b="0" i="0" u="none" strike="noStrike" cap="none" normalizeH="0" baseline="0" dirty="0" smtClean="0">
                          <a:ln>
                            <a:noFill/>
                          </a:ln>
                          <a:solidFill>
                            <a:srgbClr val="000000"/>
                          </a:solidFill>
                          <a:effectLst/>
                          <a:latin typeface="Arial" charset="0"/>
                          <a:ea typeface="Microsoft YaHei" charset="-122"/>
                        </a:rPr>
                        <a:t>У половины детей с расстройством адаптации</a:t>
                      </a:r>
                    </a:p>
                  </a:txBody>
                  <a:tcPr marL="0" marR="0" marT="783740" marB="0" horzOverflow="overflow">
                    <a:lnL>
                      <a:noFill/>
                    </a:lnL>
                    <a:lnR>
                      <a:noFill/>
                    </a:lnR>
                    <a:lnT>
                      <a:noFill/>
                    </a:lnT>
                    <a:lnB>
                      <a:noFill/>
                    </a:lnB>
                    <a:lnTlToBr>
                      <a:noFill/>
                    </a:lnTlToBr>
                    <a:lnBlToTr>
                      <a:noFill/>
                    </a:lnBlToTr>
                    <a:noFill/>
                  </a:tcPr>
                </a:tc>
              </a:tr>
            </a:tbl>
          </a:graphicData>
        </a:graphic>
      </p:graphicFrame>
      <p:pic>
        <p:nvPicPr>
          <p:cNvPr id="153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00" y="3331070"/>
            <a:ext cx="4030560" cy="2671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04272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62720" y="171378"/>
            <a:ext cx="8707680" cy="1306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9pPr>
          </a:lstStyle>
          <a:p>
            <a:pPr algn="ctr" eaLnBrk="1" hangingPunct="1">
              <a:buClrTx/>
              <a:buFontTx/>
              <a:buNone/>
            </a:pPr>
            <a:r>
              <a:rPr lang="ru-RU" altLang="ru-RU" sz="3600" b="1">
                <a:solidFill>
                  <a:srgbClr val="000000"/>
                </a:solidFill>
              </a:rPr>
              <a:t>Тревога предшествует депрессии</a:t>
            </a:r>
          </a:p>
        </p:txBody>
      </p:sp>
      <p:sp>
        <p:nvSpPr>
          <p:cNvPr id="16387" name="Text Box 2"/>
          <p:cNvSpPr txBox="1">
            <a:spLocks noChangeArrowheads="1"/>
          </p:cNvSpPr>
          <p:nvPr/>
        </p:nvSpPr>
        <p:spPr bwMode="auto">
          <a:xfrm>
            <a:off x="622080" y="5561864"/>
            <a:ext cx="7902720" cy="1355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a:spcBef>
                <a:spcPts val="1089"/>
              </a:spcBef>
              <a:spcAft>
                <a:spcPts val="907"/>
              </a:spcAft>
            </a:pPr>
            <a:r>
              <a:rPr lang="ru-RU" altLang="ru-RU" sz="1100">
                <a:solidFill>
                  <a:srgbClr val="000000"/>
                </a:solidFill>
              </a:rPr>
              <a:t>Wittchen H-U, Kessler RC, Beesdo K, Krause P, Höfler M, Hoyer J. Generalized anxiety and depression in primary care: prevalence, recognition and management. J Clin Psychiatry 2002;63:24–34</a:t>
            </a:r>
          </a:p>
          <a:p>
            <a:pPr eaLnBrk="1">
              <a:spcBef>
                <a:spcPts val="1089"/>
              </a:spcBef>
              <a:spcAft>
                <a:spcPts val="907"/>
              </a:spcAft>
            </a:pPr>
            <a:r>
              <a:rPr lang="ru-RU" altLang="ru-RU" sz="1100">
                <a:solidFill>
                  <a:srgbClr val="000000"/>
                </a:solidFill>
              </a:rPr>
              <a:t>Wittchen H.U., Beesdo K., Bittner A., Goodwin R.D. Depressive episodes–evidence for a causal role of primary anxiety disorders?// European Psychiatry 18 (2003) 384–39</a:t>
            </a:r>
          </a:p>
          <a:p>
            <a:pPr eaLnBrk="1">
              <a:spcBef>
                <a:spcPts val="1089"/>
              </a:spcBef>
              <a:spcAft>
                <a:spcPts val="907"/>
              </a:spcAft>
            </a:pPr>
            <a:endParaRPr lang="ru-RU" altLang="ru-RU" sz="1100">
              <a:solidFill>
                <a:srgbClr val="000000"/>
              </a:solidFill>
            </a:endParaRPr>
          </a:p>
        </p:txBody>
      </p:sp>
      <p:sp>
        <p:nvSpPr>
          <p:cNvPr id="16388" name="Rectangle 3"/>
          <p:cNvSpPr>
            <a:spLocks noChangeArrowheads="1"/>
          </p:cNvSpPr>
          <p:nvPr/>
        </p:nvSpPr>
        <p:spPr bwMode="auto">
          <a:xfrm>
            <a:off x="640800" y="1379665"/>
            <a:ext cx="7757280" cy="3897049"/>
          </a:xfrm>
          <a:prstGeom prst="rect">
            <a:avLst/>
          </a:prstGeom>
          <a:solidFill>
            <a:srgbClr val="000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hangingPunct="1">
              <a:lnSpc>
                <a:spcPct val="100000"/>
              </a:lnSpc>
              <a:buClrTx/>
              <a:buFontTx/>
              <a:buNone/>
            </a:pPr>
            <a:r>
              <a:rPr lang="ru-RU" altLang="ru-RU" b="1">
                <a:solidFill>
                  <a:srgbClr val="FFFFFF"/>
                </a:solidFill>
              </a:rPr>
              <a:t>Дебют тревожных расстройств:</a:t>
            </a:r>
          </a:p>
          <a:p>
            <a:pPr eaLnBrk="1" hangingPunct="1">
              <a:lnSpc>
                <a:spcPct val="100000"/>
              </a:lnSpc>
              <a:buClrTx/>
              <a:buFontTx/>
              <a:buNone/>
            </a:pPr>
            <a:r>
              <a:rPr lang="ru-RU" altLang="ru-RU" b="1">
                <a:solidFill>
                  <a:srgbClr val="FFFFFF"/>
                </a:solidFill>
              </a:rPr>
              <a:t>1-й опасный период с 3-5 лет</a:t>
            </a:r>
          </a:p>
          <a:p>
            <a:pPr eaLnBrk="1" hangingPunct="1">
              <a:lnSpc>
                <a:spcPct val="100000"/>
              </a:lnSpc>
              <a:buClrTx/>
              <a:buFontTx/>
              <a:buNone/>
            </a:pPr>
            <a:r>
              <a:rPr lang="ru-RU" altLang="ru-RU" b="1">
                <a:solidFill>
                  <a:srgbClr val="FFFFFF"/>
                </a:solidFill>
              </a:rPr>
              <a:t>	(первичная тревога – </a:t>
            </a:r>
          </a:p>
          <a:p>
            <a:pPr eaLnBrk="1" hangingPunct="1">
              <a:lnSpc>
                <a:spcPct val="100000"/>
              </a:lnSpc>
              <a:buClrTx/>
              <a:buFontTx/>
              <a:buNone/>
            </a:pPr>
            <a:r>
              <a:rPr lang="ru-RU" altLang="ru-RU" b="1">
                <a:solidFill>
                  <a:srgbClr val="FFFFFF"/>
                </a:solidFill>
              </a:rPr>
              <a:t>                 неумение справляться с напряжением, беспокойством)</a:t>
            </a:r>
          </a:p>
          <a:p>
            <a:pPr eaLnBrk="1" hangingPunct="1">
              <a:lnSpc>
                <a:spcPct val="100000"/>
              </a:lnSpc>
              <a:buClrTx/>
              <a:buFontTx/>
              <a:buNone/>
            </a:pPr>
            <a:r>
              <a:rPr lang="ru-RU" altLang="ru-RU" b="1">
                <a:solidFill>
                  <a:srgbClr val="FFFFFF"/>
                </a:solidFill>
              </a:rPr>
              <a:t>2-й опасный период 12-15 лет</a:t>
            </a:r>
          </a:p>
          <a:p>
            <a:pPr eaLnBrk="1" hangingPunct="1">
              <a:lnSpc>
                <a:spcPct val="100000"/>
              </a:lnSpc>
              <a:buClrTx/>
              <a:buFontTx/>
              <a:buNone/>
            </a:pPr>
            <a:endParaRPr lang="ru-RU" altLang="ru-RU" b="1">
              <a:solidFill>
                <a:srgbClr val="FFFFFF"/>
              </a:solidFill>
            </a:endParaRPr>
          </a:p>
          <a:p>
            <a:pPr eaLnBrk="1" hangingPunct="1">
              <a:lnSpc>
                <a:spcPct val="100000"/>
              </a:lnSpc>
              <a:buClrTx/>
              <a:buFontTx/>
              <a:buNone/>
            </a:pPr>
            <a:r>
              <a:rPr lang="ru-RU" altLang="ru-RU" b="1">
                <a:solidFill>
                  <a:srgbClr val="FFFFFF"/>
                </a:solidFill>
              </a:rPr>
              <a:t>Дебют депрессии у девочек – с 15-19 лет</a:t>
            </a:r>
          </a:p>
          <a:p>
            <a:pPr eaLnBrk="1" hangingPunct="1">
              <a:lnSpc>
                <a:spcPct val="100000"/>
              </a:lnSpc>
              <a:buClrTx/>
              <a:buFontTx/>
              <a:buNone/>
            </a:pPr>
            <a:r>
              <a:rPr lang="ru-RU" altLang="ru-RU" b="1">
                <a:solidFill>
                  <a:srgbClr val="FFFFFF"/>
                </a:solidFill>
              </a:rPr>
              <a:t>Дебют депрессии у мальчиков – с 25-29 лет</a:t>
            </a:r>
          </a:p>
          <a:p>
            <a:pPr eaLnBrk="1" hangingPunct="1">
              <a:lnSpc>
                <a:spcPct val="100000"/>
              </a:lnSpc>
              <a:buClrTx/>
              <a:buFontTx/>
              <a:buNone/>
            </a:pPr>
            <a:endParaRPr lang="ru-RU" altLang="ru-RU" b="1">
              <a:solidFill>
                <a:srgbClr val="FFFFFF"/>
              </a:solidFill>
            </a:endParaRPr>
          </a:p>
          <a:p>
            <a:pPr eaLnBrk="1" hangingPunct="1">
              <a:lnSpc>
                <a:spcPct val="100000"/>
              </a:lnSpc>
              <a:buClrTx/>
              <a:buFontTx/>
              <a:buNone/>
            </a:pPr>
            <a:r>
              <a:rPr lang="ru-RU" altLang="ru-RU" b="1">
                <a:solidFill>
                  <a:srgbClr val="FFFFFF"/>
                </a:solidFill>
              </a:rPr>
              <a:t>Если все тревожные расстройства среди 12-24 летних </a:t>
            </a:r>
          </a:p>
          <a:p>
            <a:pPr eaLnBrk="1" hangingPunct="1">
              <a:lnSpc>
                <a:spcPct val="100000"/>
              </a:lnSpc>
              <a:buClrTx/>
              <a:buFontTx/>
              <a:buNone/>
            </a:pPr>
            <a:r>
              <a:rPr lang="ru-RU" altLang="ru-RU" b="1">
                <a:solidFill>
                  <a:srgbClr val="FFFFFF"/>
                </a:solidFill>
              </a:rPr>
              <a:t>индивидов успешно лечить, можно предотвратить </a:t>
            </a:r>
          </a:p>
          <a:p>
            <a:pPr eaLnBrk="1" hangingPunct="1">
              <a:lnSpc>
                <a:spcPct val="100000"/>
              </a:lnSpc>
              <a:buClrTx/>
              <a:buFontTx/>
              <a:buNone/>
            </a:pPr>
            <a:r>
              <a:rPr lang="ru-RU" altLang="ru-RU" b="1">
                <a:solidFill>
                  <a:srgbClr val="FFFFFF"/>
                </a:solidFill>
              </a:rPr>
              <a:t>развитие 43% всех депрессивных эпизодов в начале </a:t>
            </a:r>
          </a:p>
          <a:p>
            <a:pPr eaLnBrk="1" hangingPunct="1">
              <a:lnSpc>
                <a:spcPct val="100000"/>
              </a:lnSpc>
              <a:buClrTx/>
              <a:buFontTx/>
              <a:buNone/>
            </a:pPr>
            <a:r>
              <a:rPr lang="ru-RU" altLang="ru-RU" b="1">
                <a:solidFill>
                  <a:srgbClr val="FFFFFF"/>
                </a:solidFill>
              </a:rPr>
              <a:t>взрослой жизни </a:t>
            </a:r>
          </a:p>
        </p:txBody>
      </p:sp>
    </p:spTree>
    <p:extLst>
      <p:ext uri="{BB962C8B-B14F-4D97-AF65-F5344CB8AC3E}">
        <p14:creationId xmlns:p14="http://schemas.microsoft.com/office/powerpoint/2010/main" val="11528404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420001" y="2204872"/>
            <a:ext cx="223200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sz="2200" b="1">
                <a:solidFill>
                  <a:srgbClr val="FF3300"/>
                </a:solidFill>
              </a:rPr>
              <a:t>СТРЕСС</a:t>
            </a:r>
          </a:p>
        </p:txBody>
      </p:sp>
      <p:sp>
        <p:nvSpPr>
          <p:cNvPr id="27651" name="Rectangle 2"/>
          <p:cNvSpPr>
            <a:spLocks noChangeArrowheads="1"/>
          </p:cNvSpPr>
          <p:nvPr/>
        </p:nvSpPr>
        <p:spPr bwMode="auto">
          <a:xfrm>
            <a:off x="900001" y="2204872"/>
            <a:ext cx="223200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b="1">
                <a:solidFill>
                  <a:srgbClr val="000066"/>
                </a:solidFill>
              </a:rPr>
              <a:t>эмоциональный</a:t>
            </a:r>
          </a:p>
        </p:txBody>
      </p:sp>
      <p:sp>
        <p:nvSpPr>
          <p:cNvPr id="27652" name="Rectangle 3"/>
          <p:cNvSpPr>
            <a:spLocks noChangeArrowheads="1"/>
          </p:cNvSpPr>
          <p:nvPr/>
        </p:nvSpPr>
        <p:spPr bwMode="auto">
          <a:xfrm>
            <a:off x="5652001" y="2204872"/>
            <a:ext cx="223200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b="1">
                <a:solidFill>
                  <a:srgbClr val="000066"/>
                </a:solidFill>
              </a:rPr>
              <a:t>физический</a:t>
            </a:r>
          </a:p>
        </p:txBody>
      </p:sp>
      <p:sp>
        <p:nvSpPr>
          <p:cNvPr id="27653" name="Line 4"/>
          <p:cNvSpPr>
            <a:spLocks noChangeShapeType="1"/>
          </p:cNvSpPr>
          <p:nvPr/>
        </p:nvSpPr>
        <p:spPr bwMode="auto">
          <a:xfrm>
            <a:off x="3132001" y="2636918"/>
            <a:ext cx="648000" cy="1440"/>
          </a:xfrm>
          <a:prstGeom prst="line">
            <a:avLst/>
          </a:prstGeom>
          <a:noFill/>
          <a:ln w="7632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27654" name="Line 5"/>
          <p:cNvSpPr>
            <a:spLocks noChangeShapeType="1"/>
          </p:cNvSpPr>
          <p:nvPr/>
        </p:nvSpPr>
        <p:spPr bwMode="auto">
          <a:xfrm flipH="1">
            <a:off x="5274721" y="2636918"/>
            <a:ext cx="682560" cy="1440"/>
          </a:xfrm>
          <a:prstGeom prst="line">
            <a:avLst/>
          </a:prstGeom>
          <a:noFill/>
          <a:ln w="7632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27655" name="Rectangle 6"/>
          <p:cNvSpPr>
            <a:spLocks noChangeArrowheads="1"/>
          </p:cNvSpPr>
          <p:nvPr/>
        </p:nvSpPr>
        <p:spPr bwMode="auto">
          <a:xfrm>
            <a:off x="3418560" y="2996956"/>
            <a:ext cx="223200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b="1" u="sng">
                <a:solidFill>
                  <a:srgbClr val="FF3300"/>
                </a:solidFill>
              </a:rPr>
              <a:t>Дисгомеостаз Са</a:t>
            </a:r>
            <a:r>
              <a:rPr lang="ru-RU" altLang="ru-RU" b="1" u="sng" baseline="30000">
                <a:solidFill>
                  <a:srgbClr val="FF3300"/>
                </a:solidFill>
              </a:rPr>
              <a:t>2+</a:t>
            </a:r>
          </a:p>
        </p:txBody>
      </p:sp>
      <p:sp>
        <p:nvSpPr>
          <p:cNvPr id="27656" name="Rectangle 7"/>
          <p:cNvSpPr>
            <a:spLocks noChangeArrowheads="1"/>
          </p:cNvSpPr>
          <p:nvPr/>
        </p:nvSpPr>
        <p:spPr bwMode="auto">
          <a:xfrm>
            <a:off x="1618560" y="3718471"/>
            <a:ext cx="223200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b="1">
                <a:solidFill>
                  <a:srgbClr val="000066"/>
                </a:solidFill>
                <a:latin typeface="Wingdings" pitchFamily="2" charset="2"/>
              </a:rPr>
              <a:t></a:t>
            </a:r>
            <a:r>
              <a:rPr lang="ru-RU" altLang="ru-RU" b="1">
                <a:solidFill>
                  <a:srgbClr val="000066"/>
                </a:solidFill>
              </a:rPr>
              <a:t> Адреналин</a:t>
            </a:r>
          </a:p>
        </p:txBody>
      </p:sp>
      <p:sp>
        <p:nvSpPr>
          <p:cNvPr id="27657" name="Rectangle 8"/>
          <p:cNvSpPr>
            <a:spLocks noChangeArrowheads="1"/>
          </p:cNvSpPr>
          <p:nvPr/>
        </p:nvSpPr>
        <p:spPr bwMode="auto">
          <a:xfrm>
            <a:off x="5580001" y="3718471"/>
            <a:ext cx="223200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b="1">
                <a:solidFill>
                  <a:srgbClr val="000066"/>
                </a:solidFill>
                <a:latin typeface="Wingdings" pitchFamily="2" charset="2"/>
              </a:rPr>
              <a:t></a:t>
            </a:r>
            <a:r>
              <a:rPr lang="ru-RU" altLang="ru-RU" b="1">
                <a:solidFill>
                  <a:srgbClr val="000066"/>
                </a:solidFill>
              </a:rPr>
              <a:t> Серотонин</a:t>
            </a:r>
          </a:p>
        </p:txBody>
      </p:sp>
      <p:sp>
        <p:nvSpPr>
          <p:cNvPr id="27658" name="Line 9"/>
          <p:cNvSpPr>
            <a:spLocks noChangeShapeType="1"/>
          </p:cNvSpPr>
          <p:nvPr/>
        </p:nvSpPr>
        <p:spPr bwMode="auto">
          <a:xfrm flipH="1">
            <a:off x="2970720" y="3573016"/>
            <a:ext cx="897120" cy="432045"/>
          </a:xfrm>
          <a:prstGeom prst="line">
            <a:avLst/>
          </a:prstGeom>
          <a:noFill/>
          <a:ln w="5724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27659" name="Line 10"/>
          <p:cNvSpPr>
            <a:spLocks noChangeShapeType="1"/>
          </p:cNvSpPr>
          <p:nvPr/>
        </p:nvSpPr>
        <p:spPr bwMode="auto">
          <a:xfrm>
            <a:off x="5292001" y="3573016"/>
            <a:ext cx="792000" cy="360038"/>
          </a:xfrm>
          <a:prstGeom prst="line">
            <a:avLst/>
          </a:prstGeom>
          <a:noFill/>
          <a:ln w="5724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27660" name="Line 11"/>
          <p:cNvSpPr>
            <a:spLocks noChangeShapeType="1"/>
          </p:cNvSpPr>
          <p:nvPr/>
        </p:nvSpPr>
        <p:spPr bwMode="auto">
          <a:xfrm>
            <a:off x="4210560" y="2780932"/>
            <a:ext cx="1440" cy="505493"/>
          </a:xfrm>
          <a:prstGeom prst="line">
            <a:avLst/>
          </a:prstGeom>
          <a:noFill/>
          <a:ln w="5724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27661" name="Line 12"/>
          <p:cNvSpPr>
            <a:spLocks noChangeShapeType="1"/>
          </p:cNvSpPr>
          <p:nvPr/>
        </p:nvSpPr>
        <p:spPr bwMode="auto">
          <a:xfrm>
            <a:off x="4932001" y="2780932"/>
            <a:ext cx="1440" cy="505493"/>
          </a:xfrm>
          <a:prstGeom prst="line">
            <a:avLst/>
          </a:prstGeom>
          <a:noFill/>
          <a:ln w="57240">
            <a:solidFill>
              <a:srgbClr val="FF33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27662" name="Rectangle 13"/>
          <p:cNvSpPr>
            <a:spLocks noChangeArrowheads="1"/>
          </p:cNvSpPr>
          <p:nvPr/>
        </p:nvSpPr>
        <p:spPr bwMode="auto">
          <a:xfrm>
            <a:off x="2268000" y="4509114"/>
            <a:ext cx="468144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b="1">
                <a:solidFill>
                  <a:srgbClr val="000066"/>
                </a:solidFill>
              </a:rPr>
              <a:t>Синдром вегетативной дистонии</a:t>
            </a:r>
          </a:p>
          <a:p>
            <a:pPr algn="ctr" eaLnBrk="1" hangingPunct="1">
              <a:lnSpc>
                <a:spcPct val="100000"/>
              </a:lnSpc>
              <a:buClrTx/>
              <a:buFontTx/>
              <a:buNone/>
            </a:pPr>
            <a:r>
              <a:rPr lang="ru-RU" altLang="ru-RU" b="1">
                <a:solidFill>
                  <a:srgbClr val="000066"/>
                </a:solidFill>
              </a:rPr>
              <a:t>Клиническое отражение нарушенной адаптации и патологической тревоги</a:t>
            </a:r>
          </a:p>
        </p:txBody>
      </p:sp>
      <p:sp>
        <p:nvSpPr>
          <p:cNvPr id="27663" name="Rectangle 14"/>
          <p:cNvSpPr>
            <a:spLocks noChangeArrowheads="1"/>
          </p:cNvSpPr>
          <p:nvPr/>
        </p:nvSpPr>
        <p:spPr bwMode="auto">
          <a:xfrm>
            <a:off x="539552" y="43205"/>
            <a:ext cx="7704856" cy="1316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sz="2000" b="1" dirty="0">
                <a:solidFill>
                  <a:srgbClr val="FF0000"/>
                </a:solidFill>
              </a:rPr>
              <a:t>Дефицит магния у 80% и более лиц </a:t>
            </a:r>
          </a:p>
          <a:p>
            <a:pPr algn="ctr" eaLnBrk="1" hangingPunct="1">
              <a:lnSpc>
                <a:spcPct val="100000"/>
              </a:lnSpc>
              <a:buClrTx/>
              <a:buFontTx/>
              <a:buNone/>
            </a:pPr>
            <a:r>
              <a:rPr lang="ru-RU" altLang="ru-RU" sz="2000" b="1" dirty="0">
                <a:solidFill>
                  <a:srgbClr val="000000"/>
                </a:solidFill>
              </a:rPr>
              <a:t>в состоянии хронического стресса</a:t>
            </a:r>
          </a:p>
          <a:p>
            <a:pPr algn="ctr" eaLnBrk="1" hangingPunct="1">
              <a:lnSpc>
                <a:spcPct val="100000"/>
              </a:lnSpc>
              <a:buClrTx/>
              <a:buFontTx/>
              <a:buNone/>
            </a:pPr>
            <a:r>
              <a:rPr lang="ru-RU" altLang="ru-RU" sz="2000" b="1" dirty="0">
                <a:solidFill>
                  <a:srgbClr val="000000"/>
                </a:solidFill>
              </a:rPr>
              <a:t>Дефицит магния индуцирует </a:t>
            </a:r>
          </a:p>
          <a:p>
            <a:pPr algn="ctr" eaLnBrk="1" hangingPunct="1">
              <a:lnSpc>
                <a:spcPct val="100000"/>
              </a:lnSpc>
              <a:buClrTx/>
              <a:buFontTx/>
              <a:buNone/>
            </a:pPr>
            <a:r>
              <a:rPr lang="ru-RU" altLang="ru-RU" sz="2000" b="1" dirty="0">
                <a:solidFill>
                  <a:srgbClr val="000000"/>
                </a:solidFill>
              </a:rPr>
              <a:t>тревогу и дисфункцию ГГН оси </a:t>
            </a:r>
          </a:p>
        </p:txBody>
      </p:sp>
      <p:sp>
        <p:nvSpPr>
          <p:cNvPr id="27664" name="Text Box 15"/>
          <p:cNvSpPr txBox="1">
            <a:spLocks noChangeArrowheads="1"/>
          </p:cNvSpPr>
          <p:nvPr/>
        </p:nvSpPr>
        <p:spPr bwMode="auto">
          <a:xfrm>
            <a:off x="92160" y="5898860"/>
            <a:ext cx="9149760" cy="851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9pPr>
          </a:lstStyle>
          <a:p>
            <a:pPr eaLnBrk="1" hangingPunct="1">
              <a:buClrTx/>
              <a:buFontTx/>
              <a:buNone/>
            </a:pPr>
            <a:r>
              <a:rPr lang="ru-RU" altLang="ru-RU" sz="1100">
                <a:solidFill>
                  <a:srgbClr val="000000"/>
                </a:solidFill>
              </a:rPr>
              <a:t>Sartori SB, Whittle N, Hetzenauer A, Singewald N Magnesium deficiency induces anxiety and HPA axis dysregulation: modulatory by therapeutic drug treatment //Neuropharmacology. 2012 Jan;62(1):304-12.</a:t>
            </a:r>
          </a:p>
          <a:p>
            <a:pPr eaLnBrk="1" hangingPunct="1">
              <a:buClrTx/>
              <a:buFontTx/>
              <a:buNone/>
            </a:pPr>
            <a:r>
              <a:rPr lang="ru-RU" altLang="ru-RU" sz="1100">
                <a:solidFill>
                  <a:srgbClr val="000000"/>
                </a:solidFill>
              </a:rPr>
              <a:t>Акарачкова 2006-2013 </a:t>
            </a:r>
          </a:p>
          <a:p>
            <a:pPr eaLnBrk="1" hangingPunct="1">
              <a:buClrTx/>
              <a:buFontTx/>
              <a:buNone/>
            </a:pPr>
            <a:r>
              <a:rPr lang="ru-RU" altLang="ru-RU" sz="1100">
                <a:solidFill>
                  <a:srgbClr val="000000"/>
                </a:solidFill>
              </a:rPr>
              <a:t>Громова О.А. с соавт., 2006</a:t>
            </a:r>
          </a:p>
        </p:txBody>
      </p:sp>
      <p:sp>
        <p:nvSpPr>
          <p:cNvPr id="27665" name="Rectangle 16"/>
          <p:cNvSpPr>
            <a:spLocks noChangeArrowheads="1"/>
          </p:cNvSpPr>
          <p:nvPr/>
        </p:nvSpPr>
        <p:spPr bwMode="auto">
          <a:xfrm>
            <a:off x="390241" y="1683537"/>
            <a:ext cx="8262720" cy="522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buClrTx/>
              <a:buFontTx/>
              <a:buNone/>
            </a:pPr>
            <a:r>
              <a:rPr lang="ru-RU" altLang="ru-RU" b="1">
                <a:solidFill>
                  <a:srgbClr val="800000"/>
                </a:solidFill>
              </a:rPr>
              <a:t>Важно: при симпатоадреналовой активации имеет место высокий уровень Са</a:t>
            </a:r>
            <a:r>
              <a:rPr lang="ru-RU" altLang="ru-RU" b="1" baseline="30000">
                <a:solidFill>
                  <a:srgbClr val="800000"/>
                </a:solidFill>
              </a:rPr>
              <a:t>2+</a:t>
            </a:r>
            <a:r>
              <a:rPr lang="ru-RU" altLang="ru-RU" b="1">
                <a:solidFill>
                  <a:srgbClr val="800000"/>
                </a:solidFill>
              </a:rPr>
              <a:t>, который всегда сопровождается снижением уровня </a:t>
            </a:r>
            <a:r>
              <a:rPr lang="en-US" altLang="ru-RU" b="1">
                <a:solidFill>
                  <a:srgbClr val="800000"/>
                </a:solidFill>
              </a:rPr>
              <a:t>Mg2+</a:t>
            </a:r>
          </a:p>
        </p:txBody>
      </p:sp>
    </p:spTree>
    <p:extLst>
      <p:ext uri="{BB962C8B-B14F-4D97-AF65-F5344CB8AC3E}">
        <p14:creationId xmlns:p14="http://schemas.microsoft.com/office/powerpoint/2010/main" val="9518078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8313" y="341313"/>
            <a:ext cx="8229600" cy="1143000"/>
          </a:xfrm>
        </p:spPr>
        <p:txBody>
          <a:bodyPr rtlCol="0">
            <a:normAutofit fontScale="90000"/>
          </a:bodyPr>
          <a:lstStyle/>
          <a:p>
            <a:pPr fontAlgn="auto">
              <a:spcAft>
                <a:spcPts val="0"/>
              </a:spcAft>
              <a:defRPr/>
            </a:pPr>
            <a:r>
              <a:rPr lang="ru-RU" sz="2800" b="1" smtClean="0">
                <a:solidFill>
                  <a:srgbClr val="0070C0"/>
                </a:solidFill>
              </a:rPr>
              <a:t>Витамин В6, обмен </a:t>
            </a:r>
            <a:r>
              <a:rPr lang="ru-RU" sz="2800" b="1" dirty="0" err="1" smtClean="0">
                <a:solidFill>
                  <a:srgbClr val="0070C0"/>
                </a:solidFill>
              </a:rPr>
              <a:t>нейротрансмиттеров</a:t>
            </a:r>
            <a:r>
              <a:rPr lang="ru-RU" sz="2800" b="1" dirty="0" smtClean="0">
                <a:solidFill>
                  <a:srgbClr val="0070C0"/>
                </a:solidFill>
              </a:rPr>
              <a:t> и терапия депрессивных состояний </a:t>
            </a:r>
            <a:r>
              <a:rPr lang="ru-RU" sz="2800" dirty="0" smtClean="0">
                <a:solidFill>
                  <a:srgbClr val="0070C0"/>
                </a:solidFill>
              </a:rPr>
              <a:t/>
            </a:r>
            <a:br>
              <a:rPr lang="ru-RU" sz="2800" dirty="0" smtClean="0">
                <a:solidFill>
                  <a:srgbClr val="0070C0"/>
                </a:solidFill>
              </a:rPr>
            </a:br>
            <a:endParaRPr lang="en-US" sz="2800" dirty="0" smtClean="0">
              <a:solidFill>
                <a:srgbClr val="0070C0"/>
              </a:solidFill>
            </a:endParaRPr>
          </a:p>
        </p:txBody>
      </p:sp>
      <p:sp>
        <p:nvSpPr>
          <p:cNvPr id="7171" name="Содержимое 2"/>
          <p:cNvSpPr>
            <a:spLocks noGrp="1"/>
          </p:cNvSpPr>
          <p:nvPr>
            <p:ph idx="1"/>
          </p:nvPr>
        </p:nvSpPr>
        <p:spPr>
          <a:xfrm>
            <a:off x="457200" y="1268413"/>
            <a:ext cx="8229600" cy="5056187"/>
          </a:xfrm>
        </p:spPr>
        <p:txBody>
          <a:bodyPr rtlCol="0">
            <a:normAutofit fontScale="92500" lnSpcReduction="10000"/>
          </a:bodyPr>
          <a:lstStyle/>
          <a:p>
            <a:pPr fontAlgn="auto">
              <a:spcAft>
                <a:spcPts val="0"/>
              </a:spcAft>
              <a:buFont typeface="Arial" pitchFamily="34" charset="0"/>
              <a:buChar char="•"/>
              <a:defRPr/>
            </a:pPr>
            <a:r>
              <a:rPr lang="ru-RU" sz="1800" dirty="0" smtClean="0"/>
              <a:t>Антистрессорный эффект пиридоксина был показан экспериментально и клинически (</a:t>
            </a:r>
            <a:r>
              <a:rPr lang="ru-RU" sz="1800" dirty="0" err="1" smtClean="0"/>
              <a:t>Bell</a:t>
            </a:r>
            <a:r>
              <a:rPr lang="ru-RU" sz="1800" dirty="0" smtClean="0"/>
              <a:t>, 1992 – первая работа, затем всего </a:t>
            </a:r>
            <a:r>
              <a:rPr lang="ru-RU" sz="1800" i="1" dirty="0" smtClean="0"/>
              <a:t>74 публикации</a:t>
            </a:r>
            <a:r>
              <a:rPr lang="ru-RU" sz="1800" dirty="0" smtClean="0"/>
              <a:t>). </a:t>
            </a:r>
          </a:p>
          <a:p>
            <a:pPr fontAlgn="auto">
              <a:spcAft>
                <a:spcPts val="0"/>
              </a:spcAft>
              <a:buFont typeface="Arial" pitchFamily="34" charset="0"/>
              <a:buChar char="•"/>
              <a:defRPr/>
            </a:pPr>
            <a:r>
              <a:rPr lang="ru-RU" sz="1800" b="1" dirty="0" smtClean="0"/>
              <a:t>Низкие уровни пиридоксина в плазме ассоциированы с симптомами депрессии </a:t>
            </a:r>
            <a:r>
              <a:rPr lang="ru-RU" sz="1800" dirty="0" smtClean="0"/>
              <a:t>(</a:t>
            </a:r>
            <a:r>
              <a:rPr lang="ru-RU" sz="1800" dirty="0" err="1" smtClean="0"/>
              <a:t>Hvas</a:t>
            </a:r>
            <a:r>
              <a:rPr lang="ru-RU" sz="1800" dirty="0" smtClean="0"/>
              <a:t>, 2004). </a:t>
            </a:r>
          </a:p>
          <a:p>
            <a:pPr fontAlgn="auto">
              <a:spcAft>
                <a:spcPts val="0"/>
              </a:spcAft>
              <a:buFont typeface="Arial" pitchFamily="34" charset="0"/>
              <a:buChar char="•"/>
              <a:defRPr/>
            </a:pPr>
            <a:r>
              <a:rPr lang="ru-RU" sz="1800" dirty="0" smtClean="0"/>
              <a:t>Повышенное артериальное давление является одним из принципиальных компонентов стресса и диетический дефицит витамина B6 также связан с повышенным давлением (</a:t>
            </a:r>
            <a:r>
              <a:rPr lang="ru-RU" sz="1800" i="1" dirty="0" smtClean="0"/>
              <a:t>62 публикации</a:t>
            </a:r>
            <a:r>
              <a:rPr lang="ru-RU" sz="1800" dirty="0" smtClean="0"/>
              <a:t>). </a:t>
            </a:r>
          </a:p>
          <a:p>
            <a:pPr fontAlgn="auto">
              <a:spcAft>
                <a:spcPts val="0"/>
              </a:spcAft>
              <a:buFont typeface="Arial" pitchFamily="34" charset="0"/>
              <a:buChar char="•"/>
              <a:defRPr/>
            </a:pPr>
            <a:r>
              <a:rPr lang="ru-RU" sz="1800" dirty="0" smtClean="0"/>
              <a:t>Лечение пациентов с гипертонией препаратами пиридоксина позволяет существенно сократить систолическое и диастолическое АД, нормализовать уровни адреналина и норадреналина в плазме крови  (</a:t>
            </a:r>
            <a:r>
              <a:rPr lang="ru-RU" sz="1800" dirty="0" err="1" smtClean="0"/>
              <a:t>van</a:t>
            </a:r>
            <a:r>
              <a:rPr lang="ru-RU" sz="1800" dirty="0" smtClean="0"/>
              <a:t> </a:t>
            </a:r>
            <a:r>
              <a:rPr lang="ru-RU" sz="1800" dirty="0" err="1" smtClean="0"/>
              <a:t>Dijk</a:t>
            </a:r>
            <a:r>
              <a:rPr lang="ru-RU" sz="1800" dirty="0" smtClean="0"/>
              <a:t>, 2001, </a:t>
            </a:r>
            <a:r>
              <a:rPr lang="ru-RU" sz="1800" i="1" dirty="0" smtClean="0"/>
              <a:t>более 30 публикаций). </a:t>
            </a:r>
          </a:p>
          <a:p>
            <a:pPr fontAlgn="auto">
              <a:spcAft>
                <a:spcPts val="0"/>
              </a:spcAft>
              <a:buFont typeface="Arial" pitchFamily="34" charset="0"/>
              <a:buChar char="•"/>
              <a:defRPr/>
            </a:pPr>
            <a:r>
              <a:rPr lang="ru-RU" sz="1800" dirty="0" smtClean="0"/>
              <a:t>Проведенный ранее анализ функциональной связи между пиридоксином и нейронной функцией (</a:t>
            </a:r>
            <a:r>
              <a:rPr lang="ru-RU" sz="1800" dirty="0" err="1" smtClean="0"/>
              <a:t>Торшин</a:t>
            </a:r>
            <a:r>
              <a:rPr lang="ru-RU" sz="1800" dirty="0" smtClean="0"/>
              <a:t>, Громова, 2008) указал на ряд возможных молекулярных механизмов с помощью которых пиридоксин проявляет свой антистрессорный и </a:t>
            </a:r>
            <a:r>
              <a:rPr lang="ru-RU" sz="1800" dirty="0" err="1" smtClean="0"/>
              <a:t>антидепрессантный</a:t>
            </a:r>
            <a:r>
              <a:rPr lang="ru-RU" sz="1800" dirty="0" smtClean="0"/>
              <a:t> эффекты </a:t>
            </a:r>
            <a:r>
              <a:rPr lang="ru-RU" sz="1800" i="1" dirty="0" smtClean="0"/>
              <a:t>(на основании анализа более 2000 публикаций). </a:t>
            </a:r>
          </a:p>
          <a:p>
            <a:pPr fontAlgn="auto">
              <a:spcAft>
                <a:spcPts val="0"/>
              </a:spcAft>
              <a:buFont typeface="Arial" pitchFamily="34" charset="0"/>
              <a:buChar char="•"/>
              <a:defRPr/>
            </a:pPr>
            <a:endParaRPr lang="ru-RU" sz="1800" dirty="0" smtClean="0"/>
          </a:p>
          <a:p>
            <a:pPr fontAlgn="auto">
              <a:spcAft>
                <a:spcPts val="0"/>
              </a:spcAft>
              <a:buFont typeface="Arial" pitchFamily="34" charset="0"/>
              <a:buChar char="•"/>
              <a:defRPr/>
            </a:pPr>
            <a:r>
              <a:rPr lang="ru-RU" sz="1800" b="1" dirty="0" smtClean="0">
                <a:solidFill>
                  <a:srgbClr val="0070C0"/>
                </a:solidFill>
              </a:rPr>
              <a:t>Эти механизмы включают влияния на метаболизм ГАМК и на метаболизм катехоламинов. </a:t>
            </a:r>
          </a:p>
          <a:p>
            <a:pPr fontAlgn="auto">
              <a:spcAft>
                <a:spcPts val="0"/>
              </a:spcAft>
              <a:buFont typeface="Arial" pitchFamily="34" charset="0"/>
              <a:buChar char="•"/>
              <a:defRPr/>
            </a:pPr>
            <a:endParaRPr lang="ru-RU" sz="1800" dirty="0" smtClean="0"/>
          </a:p>
        </p:txBody>
      </p:sp>
      <p:sp>
        <p:nvSpPr>
          <p:cNvPr id="4" name="Rectangle 3"/>
          <p:cNvSpPr/>
          <p:nvPr/>
        </p:nvSpPr>
        <p:spPr>
          <a:xfrm>
            <a:off x="258042" y="6096000"/>
            <a:ext cx="8706445" cy="261610"/>
          </a:xfrm>
          <a:prstGeom prst="rect">
            <a:avLst/>
          </a:prstGeom>
        </p:spPr>
        <p:txBody>
          <a:bodyPr wrap="square">
            <a:spAutoFit/>
          </a:bodyPr>
          <a:lstStyle/>
          <a:p>
            <a:r>
              <a:rPr lang="ru-RU" sz="1100" dirty="0"/>
              <a:t>Громова О.А. Магний и пиридоксин: основы знаний. Обучающие программы Юнеско. Москва. 2006.С.176</a:t>
            </a:r>
          </a:p>
        </p:txBody>
      </p:sp>
    </p:spTree>
    <p:extLst>
      <p:ext uri="{BB962C8B-B14F-4D97-AF65-F5344CB8AC3E}">
        <p14:creationId xmlns:p14="http://schemas.microsoft.com/office/powerpoint/2010/main" val="3594782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Заголовок 1"/>
          <p:cNvSpPr>
            <a:spLocks noGrp="1"/>
          </p:cNvSpPr>
          <p:nvPr>
            <p:ph type="title"/>
          </p:nvPr>
        </p:nvSpPr>
        <p:spPr>
          <a:xfrm>
            <a:off x="142875" y="71438"/>
            <a:ext cx="8929688" cy="1143000"/>
          </a:xfrm>
        </p:spPr>
        <p:txBody>
          <a:bodyPr/>
          <a:lstStyle/>
          <a:p>
            <a:r>
              <a:rPr lang="ru-RU" sz="3200" b="1" smtClean="0">
                <a:solidFill>
                  <a:srgbClr val="0070C0"/>
                </a:solidFill>
              </a:rPr>
              <a:t>Дефицит витаминов группы В связан с повышенным риском развития депрессии</a:t>
            </a:r>
            <a:endParaRPr lang="ru-RU" b="1" smtClean="0">
              <a:solidFill>
                <a:srgbClr val="0070C0"/>
              </a:solidFill>
            </a:endParaRPr>
          </a:p>
        </p:txBody>
      </p:sp>
      <p:sp>
        <p:nvSpPr>
          <p:cNvPr id="15363" name="Содержимое 2"/>
          <p:cNvSpPr>
            <a:spLocks noGrp="1"/>
          </p:cNvSpPr>
          <p:nvPr>
            <p:ph idx="1"/>
          </p:nvPr>
        </p:nvSpPr>
        <p:spPr/>
        <p:txBody>
          <a:bodyPr rtlCol="0">
            <a:normAutofit fontScale="92500"/>
          </a:bodyPr>
          <a:lstStyle/>
          <a:p>
            <a:pPr fontAlgn="auto">
              <a:spcAft>
                <a:spcPts val="0"/>
              </a:spcAft>
              <a:buFont typeface="Arial" pitchFamily="34" charset="0"/>
              <a:buChar char="•"/>
              <a:defRPr/>
            </a:pPr>
            <a:r>
              <a:rPr lang="ru-RU" sz="2400" dirty="0" smtClean="0">
                <a:solidFill>
                  <a:schemeClr val="tx2">
                    <a:lumMod val="75000"/>
                  </a:schemeClr>
                </a:solidFill>
              </a:rPr>
              <a:t>Крупномасштабное</a:t>
            </a:r>
            <a:r>
              <a:rPr lang="ru-RU" sz="2400" dirty="0" smtClean="0"/>
              <a:t> японское исследование (6517 подростков 12-15 лет) -  </a:t>
            </a:r>
            <a:r>
              <a:rPr lang="ru-RU" sz="2400" dirty="0" err="1" smtClean="0"/>
              <a:t>диетарная</a:t>
            </a:r>
            <a:r>
              <a:rPr lang="ru-RU" sz="2400" dirty="0" smtClean="0"/>
              <a:t> недостаточность </a:t>
            </a:r>
            <a:r>
              <a:rPr lang="ru-RU" sz="2400" b="1" dirty="0" err="1" smtClean="0">
                <a:solidFill>
                  <a:srgbClr val="0070C0"/>
                </a:solidFill>
              </a:rPr>
              <a:t>фолатов</a:t>
            </a:r>
            <a:r>
              <a:rPr lang="ru-RU" sz="2400" b="1" dirty="0" smtClean="0">
                <a:solidFill>
                  <a:srgbClr val="0070C0"/>
                </a:solidFill>
              </a:rPr>
              <a:t>, рибофлавина, </a:t>
            </a:r>
            <a:r>
              <a:rPr lang="ru-RU" sz="2400" b="1" dirty="0" smtClean="0">
                <a:solidFill>
                  <a:srgbClr val="0000CC"/>
                </a:solidFill>
              </a:rPr>
              <a:t>витамина В6 </a:t>
            </a:r>
            <a:r>
              <a:rPr lang="ru-RU" sz="2400" b="1" dirty="0" smtClean="0">
                <a:solidFill>
                  <a:srgbClr val="0070C0"/>
                </a:solidFill>
              </a:rPr>
              <a:t>и витамина </a:t>
            </a:r>
            <a:r>
              <a:rPr lang="en-US" sz="2400" b="1" dirty="0" smtClean="0">
                <a:solidFill>
                  <a:srgbClr val="0070C0"/>
                </a:solidFill>
              </a:rPr>
              <a:t>B</a:t>
            </a:r>
            <a:r>
              <a:rPr lang="ru-RU" sz="2400" b="1" dirty="0" smtClean="0">
                <a:solidFill>
                  <a:srgbClr val="0070C0"/>
                </a:solidFill>
              </a:rPr>
              <a:t>12 </a:t>
            </a:r>
            <a:r>
              <a:rPr lang="ru-RU" sz="2400" dirty="0" smtClean="0"/>
              <a:t>влияет на возникновение депрессивных симптомов в раннем подростковом возрасте (р&lt; 0.001).</a:t>
            </a:r>
          </a:p>
          <a:p>
            <a:pPr fontAlgn="auto">
              <a:spcAft>
                <a:spcPts val="0"/>
              </a:spcAft>
              <a:buFont typeface="Arial" pitchFamily="34" charset="0"/>
              <a:buChar char="•"/>
              <a:defRPr/>
            </a:pPr>
            <a:endParaRPr lang="ru-RU" sz="2400" dirty="0" smtClean="0"/>
          </a:p>
          <a:p>
            <a:pPr fontAlgn="auto">
              <a:spcAft>
                <a:spcPts val="0"/>
              </a:spcAft>
              <a:buFont typeface="Arial" pitchFamily="34" charset="0"/>
              <a:buChar char="•"/>
              <a:defRPr/>
            </a:pPr>
            <a:r>
              <a:rPr lang="ru-RU" sz="2400" b="1" dirty="0" smtClean="0">
                <a:solidFill>
                  <a:srgbClr val="0070C0"/>
                </a:solidFill>
              </a:rPr>
              <a:t>Физиологически адекватное </a:t>
            </a:r>
            <a:r>
              <a:rPr lang="ru-RU" sz="2400" b="1" dirty="0" smtClean="0">
                <a:solidFill>
                  <a:srgbClr val="0000CC"/>
                </a:solidFill>
              </a:rPr>
              <a:t>потребление витамина </a:t>
            </a:r>
            <a:r>
              <a:rPr lang="en-US" sz="2400" b="1" dirty="0" smtClean="0">
                <a:solidFill>
                  <a:srgbClr val="0000CC"/>
                </a:solidFill>
              </a:rPr>
              <a:t>B</a:t>
            </a:r>
            <a:r>
              <a:rPr lang="ru-RU" sz="2400" b="1" dirty="0" smtClean="0">
                <a:solidFill>
                  <a:srgbClr val="0000CC"/>
                </a:solidFill>
              </a:rPr>
              <a:t>6 </a:t>
            </a:r>
            <a:r>
              <a:rPr lang="ru-RU" sz="2400" dirty="0" smtClean="0"/>
              <a:t>снижало риск развития депрессивных симптомов на 27% (О.Ш. 0.73, 95% ДИ 0.54, 0.98, р = 0,02  </a:t>
            </a:r>
          </a:p>
          <a:p>
            <a:pPr lvl="2" fontAlgn="auto">
              <a:spcAft>
                <a:spcPts val="0"/>
              </a:spcAft>
              <a:buFont typeface="Arial" pitchFamily="34" charset="0"/>
              <a:buChar char="•"/>
              <a:defRPr/>
            </a:pPr>
            <a:r>
              <a:rPr lang="ru-RU" sz="1600" dirty="0" smtClean="0"/>
              <a:t>[</a:t>
            </a:r>
            <a:r>
              <a:rPr lang="sv-SE" sz="1600" dirty="0" smtClean="0"/>
              <a:t>Psychosom Med. 2010 Oct;72(8):763-8</a:t>
            </a:r>
            <a:r>
              <a:rPr lang="ru-RU" sz="1600" dirty="0" smtClean="0"/>
              <a:t>].</a:t>
            </a:r>
          </a:p>
          <a:p>
            <a:pPr fontAlgn="auto">
              <a:spcAft>
                <a:spcPts val="0"/>
              </a:spcAft>
              <a:buFont typeface="Arial" pitchFamily="34" charset="0"/>
              <a:buChar char="•"/>
              <a:defRPr/>
            </a:pPr>
            <a:r>
              <a:rPr lang="ru-RU" sz="2400" dirty="0" smtClean="0"/>
              <a:t>	</a:t>
            </a:r>
          </a:p>
        </p:txBody>
      </p:sp>
    </p:spTree>
    <p:extLst>
      <p:ext uri="{BB962C8B-B14F-4D97-AF65-F5344CB8AC3E}">
        <p14:creationId xmlns:p14="http://schemas.microsoft.com/office/powerpoint/2010/main" val="330252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sz="3600" b="1" dirty="0" smtClean="0">
                <a:solidFill>
                  <a:srgbClr val="0000FF"/>
                </a:solidFill>
              </a:rPr>
              <a:t>ПИРИДОКСИН-ПРОТИВООТЕЧНЫЙ ЭФФЕКТ: САМОЕ ОСНОВНОЕ</a:t>
            </a:r>
            <a:endParaRPr lang="en-US" sz="3600" dirty="0"/>
          </a:p>
        </p:txBody>
      </p:sp>
      <p:sp>
        <p:nvSpPr>
          <p:cNvPr id="136194" name="Прямоугольник 3"/>
          <p:cNvSpPr>
            <a:spLocks noChangeArrowheads="1"/>
          </p:cNvSpPr>
          <p:nvPr/>
        </p:nvSpPr>
        <p:spPr bwMode="auto">
          <a:xfrm>
            <a:off x="476250" y="1763713"/>
            <a:ext cx="8145463" cy="2308225"/>
          </a:xfrm>
          <a:prstGeom prst="rect">
            <a:avLst/>
          </a:prstGeom>
          <a:noFill/>
          <a:ln w="9525">
            <a:noFill/>
            <a:miter lim="800000"/>
            <a:headEnd/>
            <a:tailEnd/>
          </a:ln>
        </p:spPr>
        <p:txBody>
          <a:bodyPr>
            <a:spAutoFit/>
          </a:bodyPr>
          <a:lstStyle/>
          <a:p>
            <a:r>
              <a:rPr lang="ru-RU">
                <a:latin typeface="Calibri" pitchFamily="34" charset="0"/>
              </a:rPr>
              <a:t>Пиридоксин даже в сравнительно низких дозах (5 мг/сут, 4 нед.) характеризуется </a:t>
            </a:r>
            <a:r>
              <a:rPr lang="ru-RU" i="1">
                <a:latin typeface="Calibri" pitchFamily="34" charset="0"/>
              </a:rPr>
              <a:t>противоотечным эффектом.</a:t>
            </a:r>
            <a:r>
              <a:rPr lang="ru-RU">
                <a:latin typeface="Calibri" pitchFamily="34" charset="0"/>
              </a:rPr>
              <a:t> </a:t>
            </a:r>
          </a:p>
          <a:p>
            <a:endParaRPr lang="ru-RU">
              <a:latin typeface="Calibri" pitchFamily="34" charset="0"/>
            </a:endParaRPr>
          </a:p>
          <a:p>
            <a:r>
              <a:rPr lang="ru-RU" b="1">
                <a:latin typeface="Calibri" pitchFamily="34" charset="0"/>
              </a:rPr>
              <a:t>Этот эффект развивается за счет усиления диуреза, возрастания выведения лишней жидкости из тканей и снижения повышенного артериального давления. </a:t>
            </a:r>
          </a:p>
          <a:p>
            <a:endParaRPr lang="ru-RU">
              <a:latin typeface="Calibri" pitchFamily="34" charset="0"/>
            </a:endParaRPr>
          </a:p>
          <a:p>
            <a:r>
              <a:rPr lang="ru-RU">
                <a:latin typeface="Calibri" pitchFamily="34" charset="0"/>
              </a:rPr>
              <a:t>Для купирования оксалатурии у детей используется пиридоксин в дозах 10..60 мг/сут не менее 12 недель</a:t>
            </a:r>
            <a:endParaRPr lang="en-US">
              <a:latin typeface="Calibri" pitchFamily="34" charset="0"/>
            </a:endParaRPr>
          </a:p>
        </p:txBody>
      </p:sp>
      <p:sp>
        <p:nvSpPr>
          <p:cNvPr id="136195" name="Прямоугольник 4"/>
          <p:cNvSpPr>
            <a:spLocks noChangeArrowheads="1"/>
          </p:cNvSpPr>
          <p:nvPr/>
        </p:nvSpPr>
        <p:spPr bwMode="auto">
          <a:xfrm>
            <a:off x="3851275" y="5229225"/>
            <a:ext cx="4572000" cy="923925"/>
          </a:xfrm>
          <a:prstGeom prst="rect">
            <a:avLst/>
          </a:prstGeom>
          <a:noFill/>
          <a:ln w="9525">
            <a:noFill/>
            <a:miter lim="800000"/>
            <a:headEnd/>
            <a:tailEnd/>
          </a:ln>
        </p:spPr>
        <p:txBody>
          <a:bodyPr>
            <a:spAutoFit/>
          </a:bodyPr>
          <a:lstStyle/>
          <a:p>
            <a:r>
              <a:rPr lang="en-US">
                <a:latin typeface="Calibri" pitchFamily="34" charset="0"/>
              </a:rPr>
              <a:t>Corken M, Porter J. Is vitamin B(6) deficiency A systematic review: 2000-2010. Nephrology (Carlton). 2011;16(7):619-25.</a:t>
            </a:r>
          </a:p>
        </p:txBody>
      </p:sp>
    </p:spTree>
    <p:extLst>
      <p:ext uri="{BB962C8B-B14F-4D97-AF65-F5344CB8AC3E}">
        <p14:creationId xmlns:p14="http://schemas.microsoft.com/office/powerpoint/2010/main" val="1919734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ru-RU" i="1" dirty="0" smtClean="0"/>
              <a:t>медико-педагогический подход</a:t>
            </a:r>
            <a:endParaRPr lang="ru-RU" dirty="0"/>
          </a:p>
        </p:txBody>
      </p:sp>
      <p:sp>
        <p:nvSpPr>
          <p:cNvPr id="92163" name="Объект 2"/>
          <p:cNvSpPr>
            <a:spLocks noGrp="1"/>
          </p:cNvSpPr>
          <p:nvPr>
            <p:ph idx="1"/>
          </p:nvPr>
        </p:nvSpPr>
        <p:spPr>
          <a:xfrm>
            <a:off x="762000" y="2348880"/>
            <a:ext cx="7914456" cy="4104456"/>
          </a:xfrm>
        </p:spPr>
        <p:txBody>
          <a:bodyPr/>
          <a:lstStyle/>
          <a:p>
            <a:r>
              <a:rPr lang="ru-RU" sz="2000" i="1" dirty="0" smtClean="0"/>
              <a:t>Медико-педагогический подход </a:t>
            </a:r>
            <a:r>
              <a:rPr lang="ru-RU" sz="2000" dirty="0" smtClean="0"/>
              <a:t>основан на активизации участия медиков в работе таких учебных заведений. Некоторыми школами получены лицензии на медицинскую деятельность, создано собственное медицинское подразделение. В московской системе образования предусмотрена возмож­ность открытия при школах «Центров содействия укреплению здоровья», в которые приглашают медиков. </a:t>
            </a:r>
          </a:p>
          <a:p>
            <a:r>
              <a:rPr lang="ru-RU" sz="2000" dirty="0" smtClean="0"/>
              <a:t>Все шире практикуется заключение дого­воров о сотрудничестве между школами и детскими поликлиниками. Это сотрудничество предусматривает оказание учащимся медицинской помощи в объеме задач, решаемых педагогическим коллективом.</a:t>
            </a:r>
          </a:p>
          <a:p>
            <a:endParaRPr lang="ru-RU" dirty="0" smtClean="0"/>
          </a:p>
        </p:txBody>
      </p:sp>
    </p:spTree>
    <p:extLst>
      <p:ext uri="{BB962C8B-B14F-4D97-AF65-F5344CB8AC3E}">
        <p14:creationId xmlns:p14="http://schemas.microsoft.com/office/powerpoint/2010/main" val="138954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
          <p:cNvGrpSpPr>
            <a:grpSpLocks/>
          </p:cNvGrpSpPr>
          <p:nvPr/>
        </p:nvGrpSpPr>
        <p:grpSpPr bwMode="auto">
          <a:xfrm>
            <a:off x="324001" y="1509279"/>
            <a:ext cx="4027680" cy="2426655"/>
            <a:chOff x="225" y="1289"/>
            <a:chExt cx="2797" cy="1685"/>
          </a:xfrm>
        </p:grpSpPr>
        <p:graphicFrame>
          <p:nvGraphicFramePr>
            <p:cNvPr id="28687" name="Object 2"/>
            <p:cNvGraphicFramePr>
              <a:graphicFrameLocks noChangeAspect="1"/>
            </p:cNvGraphicFramePr>
            <p:nvPr/>
          </p:nvGraphicFramePr>
          <p:xfrm>
            <a:off x="225" y="1289"/>
            <a:ext cx="2797" cy="1685"/>
          </p:xfrm>
          <a:graphic>
            <a:graphicData uri="http://schemas.openxmlformats.org/presentationml/2006/ole">
              <mc:AlternateContent xmlns:mc="http://schemas.openxmlformats.org/markup-compatibility/2006">
                <mc:Choice xmlns:v="urn:schemas-microsoft-com:vml" Requires="v">
                  <p:oleObj spid="_x0000_s5126" r:id="rId4" imgW="6438900" imgH="3886200" progId="">
                    <p:embed/>
                  </p:oleObj>
                </mc:Choice>
                <mc:Fallback>
                  <p:oleObj r:id="rId4" imgW="6438900" imgH="3886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 y="1289"/>
                          <a:ext cx="2797" cy="16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8" name="Text Box 3"/>
            <p:cNvSpPr txBox="1">
              <a:spLocks noChangeArrowheads="1"/>
            </p:cNvSpPr>
            <p:nvPr/>
          </p:nvSpPr>
          <p:spPr bwMode="auto">
            <a:xfrm>
              <a:off x="225" y="1289"/>
              <a:ext cx="2797" cy="1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grpSp>
      <p:sp>
        <p:nvSpPr>
          <p:cNvPr id="28675" name="Rectangle 4"/>
          <p:cNvSpPr>
            <a:spLocks noChangeArrowheads="1"/>
          </p:cNvSpPr>
          <p:nvPr/>
        </p:nvSpPr>
        <p:spPr bwMode="auto">
          <a:xfrm>
            <a:off x="4642560" y="1509278"/>
            <a:ext cx="4356000" cy="2305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hangingPunct="1">
              <a:buClrTx/>
              <a:buFontTx/>
              <a:buNone/>
            </a:pPr>
            <a:r>
              <a:rPr lang="ru-RU" altLang="ru-RU" sz="1600" b="1" dirty="0" err="1">
                <a:solidFill>
                  <a:srgbClr val="000066"/>
                </a:solidFill>
                <a:ea typeface="MS PGothic" pitchFamily="34" charset="-128"/>
              </a:rPr>
              <a:t>Биорганические</a:t>
            </a:r>
            <a:r>
              <a:rPr lang="ru-RU" altLang="ru-RU" sz="1600" b="1" dirty="0">
                <a:solidFill>
                  <a:srgbClr val="000066"/>
                </a:solidFill>
                <a:ea typeface="MS PGothic" pitchFamily="34" charset="-128"/>
              </a:rPr>
              <a:t> соли магния:</a:t>
            </a:r>
          </a:p>
          <a:p>
            <a:pPr eaLnBrk="1" hangingPunct="1">
              <a:buClrTx/>
              <a:buFontTx/>
              <a:buNone/>
            </a:pPr>
            <a:r>
              <a:rPr lang="ru-RU" altLang="ru-RU" sz="1600" b="1" dirty="0">
                <a:solidFill>
                  <a:srgbClr val="000066"/>
                </a:solidFill>
                <a:ea typeface="MS PGothic" pitchFamily="34" charset="-128"/>
              </a:rPr>
              <a:t>усваиваются лучше неорганических,</a:t>
            </a:r>
          </a:p>
          <a:p>
            <a:pPr eaLnBrk="1" hangingPunct="1">
              <a:buClrTx/>
              <a:buFontTx/>
              <a:buNone/>
            </a:pPr>
            <a:r>
              <a:rPr lang="ru-RU" altLang="ru-RU" sz="1600" b="1" dirty="0">
                <a:solidFill>
                  <a:srgbClr val="000066"/>
                </a:solidFill>
                <a:ea typeface="MS PGothic" pitchFamily="34" charset="-128"/>
              </a:rPr>
              <a:t>реже дают побочные эффекты со </a:t>
            </a:r>
            <a:endParaRPr lang="ru-RU" altLang="ru-RU" sz="1600" b="1" dirty="0" smtClean="0">
              <a:solidFill>
                <a:srgbClr val="000066"/>
              </a:solidFill>
              <a:ea typeface="MS PGothic" pitchFamily="34" charset="-128"/>
            </a:endParaRPr>
          </a:p>
          <a:p>
            <a:pPr eaLnBrk="1" hangingPunct="1">
              <a:buClrTx/>
              <a:buFontTx/>
              <a:buNone/>
            </a:pPr>
            <a:r>
              <a:rPr lang="ru-RU" altLang="ru-RU" sz="1600" b="1" dirty="0" smtClean="0">
                <a:solidFill>
                  <a:srgbClr val="000066"/>
                </a:solidFill>
                <a:ea typeface="MS PGothic" pitchFamily="34" charset="-128"/>
              </a:rPr>
              <a:t>стороны </a:t>
            </a:r>
            <a:r>
              <a:rPr lang="ru-RU" altLang="ru-RU" sz="1600" b="1" dirty="0">
                <a:solidFill>
                  <a:srgbClr val="000066"/>
                </a:solidFill>
                <a:ea typeface="MS PGothic" pitchFamily="34" charset="-128"/>
              </a:rPr>
              <a:t>ЖКТ, </a:t>
            </a:r>
          </a:p>
          <a:p>
            <a:pPr eaLnBrk="1" hangingPunct="1">
              <a:buClrTx/>
              <a:buFontTx/>
              <a:buNone/>
            </a:pPr>
            <a:r>
              <a:rPr lang="ru-RU" altLang="ru-RU" sz="1600" b="1" dirty="0">
                <a:solidFill>
                  <a:srgbClr val="000066"/>
                </a:solidFill>
                <a:ea typeface="MS PGothic" pitchFamily="34" charset="-128"/>
              </a:rPr>
              <a:t>лучше восполняют дефицит </a:t>
            </a:r>
            <a:r>
              <a:rPr lang="en-US" altLang="ru-RU" sz="1600" b="1" dirty="0">
                <a:solidFill>
                  <a:srgbClr val="000066"/>
                </a:solidFill>
                <a:ea typeface="MS PGothic" pitchFamily="34" charset="-128"/>
              </a:rPr>
              <a:t>Mg</a:t>
            </a:r>
            <a:r>
              <a:rPr lang="ru-RU" altLang="ru-RU" sz="1600" b="1" baseline="30000" dirty="0">
                <a:solidFill>
                  <a:srgbClr val="000066"/>
                </a:solidFill>
                <a:ea typeface="MS PGothic" pitchFamily="34" charset="-128"/>
              </a:rPr>
              <a:t>2+</a:t>
            </a:r>
          </a:p>
        </p:txBody>
      </p:sp>
      <p:sp>
        <p:nvSpPr>
          <p:cNvPr id="28676" name="Text Box 5"/>
          <p:cNvSpPr txBox="1">
            <a:spLocks noChangeArrowheads="1"/>
          </p:cNvSpPr>
          <p:nvPr/>
        </p:nvSpPr>
        <p:spPr bwMode="auto">
          <a:xfrm>
            <a:off x="34560" y="2517385"/>
            <a:ext cx="3816000" cy="255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a:spcBef>
                <a:spcPts val="680"/>
              </a:spcBef>
            </a:pPr>
            <a:r>
              <a:rPr lang="ru-RU" altLang="ru-RU" sz="1100">
                <a:solidFill>
                  <a:srgbClr val="000066"/>
                </a:solidFill>
                <a:ea typeface="MS PGothic" pitchFamily="34" charset="-128"/>
              </a:rPr>
              <a:t>Неорганические соли </a:t>
            </a:r>
          </a:p>
        </p:txBody>
      </p:sp>
      <p:sp>
        <p:nvSpPr>
          <p:cNvPr id="28677" name="Text Box 6"/>
          <p:cNvSpPr txBox="1">
            <a:spLocks noChangeArrowheads="1"/>
          </p:cNvSpPr>
          <p:nvPr/>
        </p:nvSpPr>
        <p:spPr bwMode="auto">
          <a:xfrm>
            <a:off x="1692001" y="1208287"/>
            <a:ext cx="3636000" cy="662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a:spcBef>
                <a:spcPts val="907"/>
              </a:spcBef>
            </a:pPr>
            <a:r>
              <a:rPr lang="ru-RU" altLang="ru-RU" sz="1500" b="1">
                <a:solidFill>
                  <a:srgbClr val="000066"/>
                </a:solidFill>
                <a:ea typeface="MS PGothic" pitchFamily="34" charset="-128"/>
              </a:rPr>
              <a:t>Биоорганические </a:t>
            </a:r>
          </a:p>
          <a:p>
            <a:pPr algn="ctr" eaLnBrk="1">
              <a:spcBef>
                <a:spcPts val="907"/>
              </a:spcBef>
            </a:pPr>
            <a:r>
              <a:rPr lang="ru-RU" altLang="ru-RU" sz="1500" b="1">
                <a:solidFill>
                  <a:srgbClr val="000066"/>
                </a:solidFill>
                <a:ea typeface="MS PGothic" pitchFamily="34" charset="-128"/>
              </a:rPr>
              <a:t>соединения </a:t>
            </a:r>
          </a:p>
        </p:txBody>
      </p:sp>
      <p:sp>
        <p:nvSpPr>
          <p:cNvPr id="28678" name="Rectangle 7"/>
          <p:cNvSpPr>
            <a:spLocks noChangeArrowheads="1"/>
          </p:cNvSpPr>
          <p:nvPr/>
        </p:nvSpPr>
        <p:spPr bwMode="auto">
          <a:xfrm>
            <a:off x="324001" y="3814961"/>
            <a:ext cx="8515200" cy="1039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9pPr>
          </a:lstStyle>
          <a:p>
            <a:pPr eaLnBrk="1" hangingPunct="1">
              <a:buClrTx/>
              <a:buFontTx/>
              <a:buNone/>
            </a:pPr>
            <a:r>
              <a:rPr lang="ru-RU" altLang="ru-RU" sz="1600" b="1" dirty="0">
                <a:solidFill>
                  <a:srgbClr val="000066"/>
                </a:solidFill>
                <a:ea typeface="MS PGothic" pitchFamily="34" charset="-128"/>
              </a:rPr>
              <a:t>Проникая внутрь клетки, </a:t>
            </a:r>
            <a:r>
              <a:rPr lang="en-US" altLang="ru-RU" sz="1600" b="1" dirty="0">
                <a:solidFill>
                  <a:srgbClr val="000066"/>
                </a:solidFill>
                <a:ea typeface="MS PGothic" pitchFamily="34" charset="-128"/>
              </a:rPr>
              <a:t>Mg2</a:t>
            </a:r>
            <a:r>
              <a:rPr lang="ru-RU" altLang="ru-RU" sz="1600" b="1" dirty="0">
                <a:solidFill>
                  <a:srgbClr val="000066"/>
                </a:solidFill>
                <a:ea typeface="MS PGothic" pitchFamily="34" charset="-128"/>
              </a:rPr>
              <a:t>+ повышает уровень энергетического обмена, </a:t>
            </a:r>
            <a:r>
              <a:rPr lang="ru-RU" altLang="ru-RU" sz="1600" b="1" dirty="0" smtClean="0">
                <a:solidFill>
                  <a:srgbClr val="000066"/>
                </a:solidFill>
                <a:ea typeface="MS PGothic" pitchFamily="34" charset="-128"/>
              </a:rPr>
              <a:t>тем</a:t>
            </a:r>
          </a:p>
          <a:p>
            <a:pPr eaLnBrk="1" hangingPunct="1">
              <a:buClrTx/>
              <a:buFontTx/>
              <a:buNone/>
            </a:pPr>
            <a:r>
              <a:rPr lang="ru-RU" altLang="ru-RU" sz="1600" b="1" dirty="0" smtClean="0">
                <a:solidFill>
                  <a:srgbClr val="000066"/>
                </a:solidFill>
                <a:ea typeface="MS PGothic" pitchFamily="34" charset="-128"/>
              </a:rPr>
              <a:t> </a:t>
            </a:r>
            <a:r>
              <a:rPr lang="ru-RU" altLang="ru-RU" sz="1600" b="1" dirty="0">
                <a:solidFill>
                  <a:srgbClr val="000066"/>
                </a:solidFill>
                <a:ea typeface="MS PGothic" pitchFamily="34" charset="-128"/>
              </a:rPr>
              <a:t>самым регулирует </a:t>
            </a:r>
            <a:r>
              <a:rPr lang="ru-RU" altLang="ru-RU" sz="1600" b="1" dirty="0" smtClean="0">
                <a:solidFill>
                  <a:srgbClr val="000066"/>
                </a:solidFill>
                <a:ea typeface="MS PGothic" pitchFamily="34" charset="-128"/>
              </a:rPr>
              <a:t>метаболизм </a:t>
            </a:r>
            <a:r>
              <a:rPr lang="ru-RU" altLang="ru-RU" sz="1600" b="1" dirty="0">
                <a:solidFill>
                  <a:srgbClr val="000066"/>
                </a:solidFill>
                <a:ea typeface="MS PGothic" pitchFamily="34" charset="-128"/>
              </a:rPr>
              <a:t>клеток соответственно потребностям организма </a:t>
            </a:r>
            <a:endParaRPr lang="ru-RU" altLang="ru-RU" sz="1600" b="1" dirty="0" smtClean="0">
              <a:solidFill>
                <a:srgbClr val="000066"/>
              </a:solidFill>
              <a:ea typeface="MS PGothic" pitchFamily="34" charset="-128"/>
            </a:endParaRPr>
          </a:p>
          <a:p>
            <a:pPr eaLnBrk="1" hangingPunct="1">
              <a:buClrTx/>
              <a:buFontTx/>
              <a:buNone/>
            </a:pPr>
            <a:r>
              <a:rPr lang="ru-RU" altLang="ru-RU" sz="1600" b="1" dirty="0" smtClean="0">
                <a:solidFill>
                  <a:srgbClr val="000066"/>
                </a:solidFill>
                <a:ea typeface="MS PGothic" pitchFamily="34" charset="-128"/>
              </a:rPr>
              <a:t>для </a:t>
            </a:r>
            <a:r>
              <a:rPr lang="ru-RU" altLang="ru-RU" sz="1600" b="1" dirty="0">
                <a:solidFill>
                  <a:srgbClr val="000066"/>
                </a:solidFill>
                <a:ea typeface="MS PGothic" pitchFamily="34" charset="-128"/>
              </a:rPr>
              <a:t>достижения адекватной адаптации</a:t>
            </a:r>
          </a:p>
        </p:txBody>
      </p:sp>
      <p:sp>
        <p:nvSpPr>
          <p:cNvPr id="28679" name="Rectangle 8"/>
          <p:cNvSpPr>
            <a:spLocks noChangeArrowheads="1"/>
          </p:cNvSpPr>
          <p:nvPr/>
        </p:nvSpPr>
        <p:spPr bwMode="auto">
          <a:xfrm>
            <a:off x="1585440" y="185780"/>
            <a:ext cx="5794619" cy="532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a:spcBef>
                <a:spcPts val="726"/>
              </a:spcBef>
            </a:pPr>
            <a:r>
              <a:rPr lang="ru-RU" altLang="ru-RU" sz="2900" b="1">
                <a:solidFill>
                  <a:srgbClr val="000099"/>
                </a:solidFill>
                <a:ea typeface="MS PGothic" pitchFamily="34" charset="-128"/>
              </a:rPr>
              <a:t>Биоусвояемость </a:t>
            </a:r>
            <a:r>
              <a:rPr lang="en-US" altLang="ru-RU" sz="2900" b="1">
                <a:solidFill>
                  <a:srgbClr val="000099"/>
                </a:solidFill>
                <a:ea typeface="MS PGothic" pitchFamily="34" charset="-128"/>
              </a:rPr>
              <a:t>Mg</a:t>
            </a:r>
            <a:r>
              <a:rPr lang="ru-RU" altLang="ru-RU" sz="2900" b="1">
                <a:solidFill>
                  <a:srgbClr val="000099"/>
                </a:solidFill>
                <a:ea typeface="MS PGothic" pitchFamily="34" charset="-128"/>
              </a:rPr>
              <a:t>2+</a:t>
            </a:r>
            <a:r>
              <a:rPr lang="en-US" altLang="ru-RU" sz="2900" b="1">
                <a:solidFill>
                  <a:srgbClr val="000099"/>
                </a:solidFill>
                <a:ea typeface="MS PGothic" pitchFamily="34" charset="-128"/>
              </a:rPr>
              <a:t> </a:t>
            </a:r>
            <a:r>
              <a:rPr lang="ru-RU" altLang="ru-RU" sz="2900" b="1">
                <a:solidFill>
                  <a:srgbClr val="000099"/>
                </a:solidFill>
                <a:ea typeface="MS PGothic" pitchFamily="34" charset="-128"/>
              </a:rPr>
              <a:t>(</a:t>
            </a:r>
            <a:r>
              <a:rPr lang="en-US" altLang="ru-RU" sz="2900" b="1">
                <a:solidFill>
                  <a:srgbClr val="000099"/>
                </a:solidFill>
                <a:ea typeface="MS PGothic" pitchFamily="34" charset="-128"/>
              </a:rPr>
              <a:t>per os)</a:t>
            </a:r>
          </a:p>
        </p:txBody>
      </p:sp>
      <p:sp>
        <p:nvSpPr>
          <p:cNvPr id="28680" name="Rectangle 9"/>
          <p:cNvSpPr>
            <a:spLocks noChangeArrowheads="1"/>
          </p:cNvSpPr>
          <p:nvPr/>
        </p:nvSpPr>
        <p:spPr bwMode="auto">
          <a:xfrm>
            <a:off x="1908001" y="5286796"/>
            <a:ext cx="5398560" cy="576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hangingPunct="1">
              <a:lnSpc>
                <a:spcPct val="100000"/>
              </a:lnSpc>
              <a:buClrTx/>
              <a:buFontTx/>
              <a:buNone/>
            </a:pPr>
            <a:r>
              <a:rPr lang="ru-RU" altLang="ru-RU" sz="1600" b="1" dirty="0" err="1">
                <a:solidFill>
                  <a:srgbClr val="FF0000"/>
                </a:solidFill>
                <a:latin typeface="Century Gothic" pitchFamily="34" charset="0"/>
                <a:ea typeface="MS PGothic" pitchFamily="34" charset="-128"/>
              </a:rPr>
              <a:t>Магнезиофиксаторы</a:t>
            </a:r>
            <a:r>
              <a:rPr lang="ru-RU" altLang="ru-RU" sz="1600" b="1" dirty="0">
                <a:solidFill>
                  <a:srgbClr val="FF0000"/>
                </a:solidFill>
                <a:latin typeface="Century Gothic" pitchFamily="34" charset="0"/>
                <a:ea typeface="MS PGothic" pitchFamily="34" charset="-128"/>
              </a:rPr>
              <a:t> (</a:t>
            </a:r>
            <a:r>
              <a:rPr lang="ru-RU" altLang="ru-RU" sz="1600" b="1" dirty="0" err="1">
                <a:solidFill>
                  <a:srgbClr val="FF0000"/>
                </a:solidFill>
                <a:latin typeface="Century Gothic" pitchFamily="34" charset="0"/>
                <a:ea typeface="MS PGothic" pitchFamily="34" charset="-128"/>
              </a:rPr>
              <a:t>магнийпротекторы</a:t>
            </a:r>
            <a:r>
              <a:rPr lang="ru-RU" altLang="ru-RU" sz="1600" b="1" dirty="0">
                <a:solidFill>
                  <a:srgbClr val="FF0000"/>
                </a:solidFill>
                <a:latin typeface="Century Gothic" pitchFamily="34" charset="0"/>
                <a:ea typeface="MS PGothic" pitchFamily="34" charset="-128"/>
              </a:rPr>
              <a:t>):</a:t>
            </a:r>
          </a:p>
          <a:p>
            <a:pPr eaLnBrk="1" hangingPunct="1">
              <a:lnSpc>
                <a:spcPct val="100000"/>
              </a:lnSpc>
              <a:buClrTx/>
              <a:buFontTx/>
              <a:buNone/>
            </a:pPr>
            <a:r>
              <a:rPr lang="ru-RU" altLang="ru-RU" sz="1300" b="1" dirty="0">
                <a:solidFill>
                  <a:srgbClr val="000066"/>
                </a:solidFill>
                <a:latin typeface="Century Gothic" pitchFamily="34" charset="0"/>
                <a:ea typeface="MS PGothic" pitchFamily="34" charset="-128"/>
              </a:rPr>
              <a:t>	- </a:t>
            </a:r>
            <a:r>
              <a:rPr lang="ru-RU" altLang="ru-RU" sz="1400" b="1" dirty="0">
                <a:solidFill>
                  <a:srgbClr val="000066"/>
                </a:solidFill>
                <a:latin typeface="Century Gothic" pitchFamily="34" charset="0"/>
                <a:ea typeface="MS PGothic" pitchFamily="34" charset="-128"/>
              </a:rPr>
              <a:t>пиридоксин (</a:t>
            </a:r>
            <a:r>
              <a:rPr lang="en-US" altLang="ru-RU" sz="1400" b="1" dirty="0" err="1">
                <a:solidFill>
                  <a:srgbClr val="000066"/>
                </a:solidFill>
                <a:latin typeface="Century Gothic" pitchFamily="34" charset="0"/>
                <a:ea typeface="MS PGothic" pitchFamily="34" charset="-128"/>
              </a:rPr>
              <a:t>Vit</a:t>
            </a:r>
            <a:r>
              <a:rPr lang="en-US" altLang="ru-RU" sz="1400" b="1" dirty="0">
                <a:solidFill>
                  <a:srgbClr val="000066"/>
                </a:solidFill>
                <a:latin typeface="Century Gothic" pitchFamily="34" charset="0"/>
                <a:ea typeface="MS PGothic" pitchFamily="34" charset="-128"/>
              </a:rPr>
              <a:t> B6)</a:t>
            </a:r>
            <a:r>
              <a:rPr lang="ru-RU" altLang="ru-RU" sz="1400" b="1" dirty="0">
                <a:solidFill>
                  <a:srgbClr val="000066"/>
                </a:solidFill>
                <a:latin typeface="Century Gothic" pitchFamily="34" charset="0"/>
                <a:ea typeface="MS PGothic" pitchFamily="34" charset="-128"/>
              </a:rPr>
              <a:t> и тиамин </a:t>
            </a:r>
            <a:r>
              <a:rPr lang="en-US" altLang="ru-RU" sz="1400" b="1" dirty="0">
                <a:solidFill>
                  <a:srgbClr val="000066"/>
                </a:solidFill>
                <a:latin typeface="Century Gothic" pitchFamily="34" charset="0"/>
                <a:ea typeface="MS PGothic" pitchFamily="34" charset="-128"/>
              </a:rPr>
              <a:t>(</a:t>
            </a:r>
            <a:r>
              <a:rPr lang="en-US" altLang="ru-RU" sz="1400" b="1" dirty="0" err="1">
                <a:solidFill>
                  <a:srgbClr val="000066"/>
                </a:solidFill>
                <a:latin typeface="Century Gothic" pitchFamily="34" charset="0"/>
                <a:ea typeface="MS PGothic" pitchFamily="34" charset="-128"/>
              </a:rPr>
              <a:t>Vit</a:t>
            </a:r>
            <a:r>
              <a:rPr lang="en-US" altLang="ru-RU" sz="1400" b="1" dirty="0">
                <a:solidFill>
                  <a:srgbClr val="000066"/>
                </a:solidFill>
                <a:latin typeface="Century Gothic" pitchFamily="34" charset="0"/>
                <a:ea typeface="MS PGothic" pitchFamily="34" charset="-128"/>
              </a:rPr>
              <a:t> B1)</a:t>
            </a:r>
          </a:p>
          <a:p>
            <a:pPr eaLnBrk="1" hangingPunct="1">
              <a:lnSpc>
                <a:spcPct val="100000"/>
              </a:lnSpc>
              <a:buClrTx/>
              <a:buFontTx/>
              <a:buNone/>
            </a:pPr>
            <a:r>
              <a:rPr lang="ru-RU" altLang="ru-RU" sz="1400" b="1" dirty="0">
                <a:solidFill>
                  <a:srgbClr val="000066"/>
                </a:solidFill>
                <a:latin typeface="Century Gothic" pitchFamily="34" charset="0"/>
                <a:ea typeface="MS PGothic" pitchFamily="34" charset="-128"/>
              </a:rPr>
              <a:t>	- </a:t>
            </a:r>
            <a:r>
              <a:rPr lang="en-US" altLang="ru-RU" sz="1400" b="1" dirty="0" err="1">
                <a:solidFill>
                  <a:srgbClr val="000066"/>
                </a:solidFill>
                <a:latin typeface="Century Gothic" pitchFamily="34" charset="0"/>
                <a:ea typeface="MS PGothic" pitchFamily="34" charset="-128"/>
              </a:rPr>
              <a:t>Vit</a:t>
            </a:r>
            <a:r>
              <a:rPr lang="en-US" altLang="ru-RU" sz="1400" b="1" dirty="0">
                <a:solidFill>
                  <a:srgbClr val="000066"/>
                </a:solidFill>
                <a:latin typeface="Century Gothic" pitchFamily="34" charset="0"/>
                <a:ea typeface="MS PGothic" pitchFamily="34" charset="-128"/>
              </a:rPr>
              <a:t> D</a:t>
            </a:r>
            <a:r>
              <a:rPr lang="ru-RU" altLang="ru-RU" sz="1400" b="1" dirty="0">
                <a:solidFill>
                  <a:srgbClr val="000066"/>
                </a:solidFill>
                <a:latin typeface="Century Gothic" pitchFamily="34" charset="0"/>
                <a:ea typeface="MS PGothic" pitchFamily="34" charset="-128"/>
              </a:rPr>
              <a:t>, </a:t>
            </a:r>
            <a:r>
              <a:rPr lang="en-US" altLang="ru-RU" sz="1400" b="1" dirty="0" err="1">
                <a:solidFill>
                  <a:srgbClr val="000066"/>
                </a:solidFill>
                <a:latin typeface="Century Gothic" pitchFamily="34" charset="0"/>
                <a:ea typeface="MS PGothic" pitchFamily="34" charset="-128"/>
              </a:rPr>
              <a:t>Vit</a:t>
            </a:r>
            <a:r>
              <a:rPr lang="en-US" altLang="ru-RU" sz="1400" b="1" dirty="0">
                <a:solidFill>
                  <a:srgbClr val="000066"/>
                </a:solidFill>
                <a:latin typeface="Century Gothic" pitchFamily="34" charset="0"/>
                <a:ea typeface="MS PGothic" pitchFamily="34" charset="-128"/>
              </a:rPr>
              <a:t> A</a:t>
            </a:r>
            <a:r>
              <a:rPr lang="ru-RU" altLang="ru-RU" sz="1400" b="1" dirty="0">
                <a:solidFill>
                  <a:srgbClr val="000066"/>
                </a:solidFill>
                <a:latin typeface="Century Gothic" pitchFamily="34" charset="0"/>
                <a:ea typeface="MS PGothic" pitchFamily="34" charset="-128"/>
              </a:rPr>
              <a:t>, </a:t>
            </a:r>
            <a:r>
              <a:rPr lang="en-US" altLang="ru-RU" sz="1400" b="1" dirty="0" err="1">
                <a:solidFill>
                  <a:srgbClr val="000066"/>
                </a:solidFill>
                <a:latin typeface="Century Gothic" pitchFamily="34" charset="0"/>
                <a:ea typeface="MS PGothic" pitchFamily="34" charset="-128"/>
              </a:rPr>
              <a:t>Vit</a:t>
            </a:r>
            <a:r>
              <a:rPr lang="en-US" altLang="ru-RU" sz="1400" b="1" dirty="0">
                <a:solidFill>
                  <a:srgbClr val="000066"/>
                </a:solidFill>
                <a:latin typeface="Century Gothic" pitchFamily="34" charset="0"/>
                <a:ea typeface="MS PGothic" pitchFamily="34" charset="-128"/>
              </a:rPr>
              <a:t> C</a:t>
            </a:r>
            <a:r>
              <a:rPr lang="ru-RU" altLang="ru-RU" sz="1400" b="1" dirty="0">
                <a:solidFill>
                  <a:srgbClr val="000066"/>
                </a:solidFill>
                <a:latin typeface="Century Gothic" pitchFamily="34" charset="0"/>
                <a:ea typeface="MS PGothic" pitchFamily="34" charset="-128"/>
              </a:rPr>
              <a:t>, </a:t>
            </a:r>
            <a:r>
              <a:rPr lang="en-US" altLang="ru-RU" sz="1400" b="1" dirty="0" err="1">
                <a:solidFill>
                  <a:srgbClr val="000066"/>
                </a:solidFill>
                <a:latin typeface="Century Gothic" pitchFamily="34" charset="0"/>
                <a:ea typeface="MS PGothic" pitchFamily="34" charset="-128"/>
              </a:rPr>
              <a:t>Vit</a:t>
            </a:r>
            <a:r>
              <a:rPr lang="en-US" altLang="ru-RU" sz="1400" b="1" dirty="0">
                <a:solidFill>
                  <a:srgbClr val="000066"/>
                </a:solidFill>
                <a:latin typeface="Century Gothic" pitchFamily="34" charset="0"/>
                <a:ea typeface="MS PGothic" pitchFamily="34" charset="-128"/>
              </a:rPr>
              <a:t> K</a:t>
            </a:r>
            <a:r>
              <a:rPr lang="ru-RU" altLang="ru-RU" sz="1400" b="1" dirty="0">
                <a:solidFill>
                  <a:srgbClr val="000066"/>
                </a:solidFill>
                <a:latin typeface="Century Gothic" pitchFamily="34" charset="0"/>
              </a:rPr>
              <a:t>, Са</a:t>
            </a:r>
            <a:r>
              <a:rPr lang="ru-RU" altLang="ru-RU" sz="1400" b="1" baseline="30000" dirty="0">
                <a:solidFill>
                  <a:srgbClr val="000066"/>
                </a:solidFill>
                <a:latin typeface="Century Gothic" pitchFamily="34" charset="0"/>
              </a:rPr>
              <a:t>2+</a:t>
            </a:r>
          </a:p>
          <a:p>
            <a:pPr eaLnBrk="1" hangingPunct="1">
              <a:lnSpc>
                <a:spcPct val="100000"/>
              </a:lnSpc>
              <a:buClrTx/>
              <a:buFontTx/>
              <a:buNone/>
            </a:pPr>
            <a:r>
              <a:rPr lang="en-US" altLang="ru-RU" sz="1400" b="1" dirty="0">
                <a:solidFill>
                  <a:srgbClr val="000066"/>
                </a:solidFill>
                <a:latin typeface="Century Gothic" pitchFamily="34" charset="0"/>
                <a:ea typeface="MS PGothic" pitchFamily="34" charset="-128"/>
              </a:rPr>
              <a:t>	</a:t>
            </a:r>
            <a:r>
              <a:rPr lang="ru-RU" altLang="ru-RU" sz="1400" b="1" dirty="0">
                <a:solidFill>
                  <a:srgbClr val="000066"/>
                </a:solidFill>
                <a:latin typeface="Century Gothic" pitchFamily="34" charset="0"/>
                <a:ea typeface="MS PGothic" pitchFamily="34" charset="-128"/>
              </a:rPr>
              <a:t>- </a:t>
            </a:r>
            <a:r>
              <a:rPr lang="ru-RU" altLang="ru-RU" sz="1400" b="1" dirty="0" err="1">
                <a:solidFill>
                  <a:srgbClr val="000066"/>
                </a:solidFill>
                <a:latin typeface="Century Gothic" pitchFamily="34" charset="0"/>
                <a:ea typeface="MS PGothic" pitchFamily="34" charset="-128"/>
              </a:rPr>
              <a:t>рибоксин</a:t>
            </a:r>
            <a:r>
              <a:rPr lang="ru-RU" altLang="ru-RU" sz="1400" b="1" dirty="0">
                <a:solidFill>
                  <a:srgbClr val="000066"/>
                </a:solidFill>
                <a:latin typeface="Century Gothic" pitchFamily="34" charset="0"/>
                <a:ea typeface="MS PGothic" pitchFamily="34" charset="-128"/>
              </a:rPr>
              <a:t> (инозин)</a:t>
            </a:r>
            <a:r>
              <a:rPr lang="ru-RU" altLang="ru-RU" sz="1400" b="1" dirty="0">
                <a:solidFill>
                  <a:srgbClr val="000066"/>
                </a:solidFill>
                <a:latin typeface="Century Gothic" pitchFamily="34" charset="0"/>
              </a:rPr>
              <a:t>, </a:t>
            </a:r>
            <a:r>
              <a:rPr lang="ru-RU" altLang="ru-RU" sz="1400" b="1" dirty="0" err="1">
                <a:solidFill>
                  <a:srgbClr val="000066"/>
                </a:solidFill>
                <a:latin typeface="Century Gothic" pitchFamily="34" charset="0"/>
              </a:rPr>
              <a:t>оротат</a:t>
            </a:r>
            <a:endParaRPr lang="ru-RU" altLang="ru-RU" sz="1400" b="1" dirty="0">
              <a:solidFill>
                <a:srgbClr val="000066"/>
              </a:solidFill>
              <a:latin typeface="Century Gothic" pitchFamily="34" charset="0"/>
            </a:endParaRPr>
          </a:p>
          <a:p>
            <a:pPr eaLnBrk="1" hangingPunct="1">
              <a:lnSpc>
                <a:spcPct val="100000"/>
              </a:lnSpc>
              <a:buClrTx/>
              <a:buFontTx/>
              <a:buNone/>
            </a:pPr>
            <a:r>
              <a:rPr lang="ru-RU" altLang="ru-RU" sz="1400" b="1" dirty="0">
                <a:solidFill>
                  <a:srgbClr val="000066"/>
                </a:solidFill>
                <a:latin typeface="Century Gothic" pitchFamily="34" charset="0"/>
                <a:ea typeface="MS PGothic" pitchFamily="34" charset="-128"/>
              </a:rPr>
              <a:t>	- карнитин</a:t>
            </a:r>
          </a:p>
          <a:p>
            <a:pPr eaLnBrk="1" hangingPunct="1">
              <a:lnSpc>
                <a:spcPct val="100000"/>
              </a:lnSpc>
              <a:buClrTx/>
              <a:buFontTx/>
              <a:buNone/>
            </a:pPr>
            <a:r>
              <a:rPr lang="ru-RU" altLang="ru-RU" sz="1400" b="1" dirty="0">
                <a:solidFill>
                  <a:srgbClr val="000066"/>
                </a:solidFill>
                <a:latin typeface="Century Gothic" pitchFamily="34" charset="0"/>
                <a:ea typeface="MS PGothic" pitchFamily="34" charset="-128"/>
              </a:rPr>
              <a:t>	- таурин</a:t>
            </a:r>
          </a:p>
        </p:txBody>
      </p:sp>
      <p:pic>
        <p:nvPicPr>
          <p:cNvPr id="2868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1120" y="4836028"/>
            <a:ext cx="2522880" cy="16475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2" name="Oval 11"/>
          <p:cNvSpPr>
            <a:spLocks noChangeArrowheads="1"/>
          </p:cNvSpPr>
          <p:nvPr/>
        </p:nvSpPr>
        <p:spPr bwMode="auto">
          <a:xfrm>
            <a:off x="7194240" y="4899394"/>
            <a:ext cx="571680" cy="506933"/>
          </a:xfrm>
          <a:prstGeom prst="ellipse">
            <a:avLst/>
          </a:prstGeom>
          <a:gradFill rotWithShape="0">
            <a:gsLst>
              <a:gs pos="0">
                <a:srgbClr val="000099"/>
              </a:gs>
              <a:gs pos="100000">
                <a:srgbClr val="0066FF"/>
              </a:gs>
            </a:gsLst>
            <a:path path="shape">
              <a:fillToRect l="50000" t="50000" r="50000" b="50000"/>
            </a:path>
          </a:gradFill>
          <a:ln w="381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en-US" altLang="ru-RU" sz="1500" b="1">
                <a:solidFill>
                  <a:srgbClr val="FFFFFF"/>
                </a:solidFill>
                <a:latin typeface="Century Gothic" pitchFamily="34" charset="0"/>
              </a:rPr>
              <a:t>Mg</a:t>
            </a:r>
            <a:r>
              <a:rPr lang="ru-RU" altLang="ru-RU" sz="1500" b="1" baseline="30000">
                <a:solidFill>
                  <a:srgbClr val="FFFFFF"/>
                </a:solidFill>
                <a:latin typeface="Century Gothic" pitchFamily="34" charset="0"/>
              </a:rPr>
              <a:t>2</a:t>
            </a:r>
            <a:r>
              <a:rPr lang="en-US" altLang="ru-RU" sz="1500" b="1" baseline="30000">
                <a:solidFill>
                  <a:srgbClr val="FFFFFF"/>
                </a:solidFill>
                <a:latin typeface="Century Gothic" pitchFamily="34" charset="0"/>
              </a:rPr>
              <a:t>+</a:t>
            </a:r>
          </a:p>
        </p:txBody>
      </p:sp>
      <p:sp>
        <p:nvSpPr>
          <p:cNvPr id="28683" name="Oval 12"/>
          <p:cNvSpPr>
            <a:spLocks noChangeArrowheads="1"/>
          </p:cNvSpPr>
          <p:nvPr/>
        </p:nvSpPr>
        <p:spPr bwMode="auto">
          <a:xfrm>
            <a:off x="7999201" y="4962761"/>
            <a:ext cx="571680" cy="506933"/>
          </a:xfrm>
          <a:prstGeom prst="ellipse">
            <a:avLst/>
          </a:prstGeom>
          <a:gradFill rotWithShape="0">
            <a:gsLst>
              <a:gs pos="0">
                <a:srgbClr val="FFFF0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en-US" altLang="ru-RU" sz="1500" b="1">
                <a:solidFill>
                  <a:srgbClr val="000000"/>
                </a:solidFill>
                <a:latin typeface="Century Gothic" pitchFamily="34" charset="0"/>
              </a:rPr>
              <a:t>VitB</a:t>
            </a:r>
            <a:r>
              <a:rPr lang="en-US" altLang="ru-RU" sz="1500" b="1" baseline="-25000">
                <a:solidFill>
                  <a:srgbClr val="000000"/>
                </a:solidFill>
                <a:latin typeface="Century Gothic" pitchFamily="34" charset="0"/>
              </a:rPr>
              <a:t>6</a:t>
            </a:r>
          </a:p>
        </p:txBody>
      </p:sp>
      <p:sp>
        <p:nvSpPr>
          <p:cNvPr id="28684" name="Oval 13"/>
          <p:cNvSpPr>
            <a:spLocks noChangeArrowheads="1"/>
          </p:cNvSpPr>
          <p:nvPr/>
        </p:nvSpPr>
        <p:spPr bwMode="auto">
          <a:xfrm>
            <a:off x="3005281" y="1841954"/>
            <a:ext cx="365760" cy="1343661"/>
          </a:xfrm>
          <a:prstGeom prst="ellipse">
            <a:avLst/>
          </a:prstGeom>
          <a:noFill/>
          <a:ln w="36000">
            <a:solidFill>
              <a:srgbClr val="FF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ru-RU" altLang="ru-RU"/>
          </a:p>
        </p:txBody>
      </p:sp>
      <p:sp>
        <p:nvSpPr>
          <p:cNvPr id="28685" name="Oval 14"/>
          <p:cNvSpPr>
            <a:spLocks noChangeArrowheads="1"/>
          </p:cNvSpPr>
          <p:nvPr/>
        </p:nvSpPr>
        <p:spPr bwMode="auto">
          <a:xfrm>
            <a:off x="3612961" y="1784348"/>
            <a:ext cx="365760" cy="1343661"/>
          </a:xfrm>
          <a:prstGeom prst="ellipse">
            <a:avLst/>
          </a:prstGeom>
          <a:noFill/>
          <a:ln w="36000">
            <a:solidFill>
              <a:srgbClr val="0000FF"/>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ru-RU" altLang="ru-RU"/>
          </a:p>
        </p:txBody>
      </p:sp>
      <p:sp>
        <p:nvSpPr>
          <p:cNvPr id="2" name="Rectangle 1"/>
          <p:cNvSpPr/>
          <p:nvPr/>
        </p:nvSpPr>
        <p:spPr>
          <a:xfrm>
            <a:off x="338401" y="6431715"/>
            <a:ext cx="4570560" cy="237644"/>
          </a:xfrm>
          <a:prstGeom prst="rect">
            <a:avLst/>
          </a:prstGeom>
        </p:spPr>
        <p:txBody>
          <a:bodyPr lIns="82945" tIns="41473" rIns="82945" bIns="41473">
            <a:spAutoFit/>
          </a:bodyPr>
          <a:lstStyle/>
          <a:p>
            <a:pPr>
              <a:defRPr/>
            </a:pPr>
            <a:r>
              <a:rPr lang="ru-RU" sz="1000" dirty="0" err="1">
                <a:solidFill>
                  <a:schemeClr val="tx2"/>
                </a:solidFill>
                <a:latin typeface="Arial" pitchFamily="34" charset="0"/>
              </a:rPr>
              <a:t>Громова.О.А</a:t>
            </a:r>
            <a:r>
              <a:rPr lang="ru-RU" sz="1000" dirty="0">
                <a:solidFill>
                  <a:schemeClr val="tx2"/>
                </a:solidFill>
                <a:latin typeface="Arial" pitchFamily="34" charset="0"/>
              </a:rPr>
              <a:t>. Магний и пиридоксин. Основа знаний. Москва, 2006 г</a:t>
            </a:r>
          </a:p>
        </p:txBody>
      </p:sp>
    </p:spTree>
    <p:extLst>
      <p:ext uri="{BB962C8B-B14F-4D97-AF65-F5344CB8AC3E}">
        <p14:creationId xmlns:p14="http://schemas.microsoft.com/office/powerpoint/2010/main" val="325402531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198438" y="7938"/>
            <a:ext cx="9266238" cy="1143000"/>
          </a:xfrm>
        </p:spPr>
        <p:txBody>
          <a:bodyPr/>
          <a:lstStyle/>
          <a:p>
            <a:r>
              <a:rPr lang="ru-RU" altLang="ko-KR" sz="3200" b="1" smtClean="0">
                <a:solidFill>
                  <a:srgbClr val="0000FF"/>
                </a:solidFill>
                <a:cs typeface="맑은 고딕"/>
              </a:rPr>
              <a:t>Профилактика </a:t>
            </a:r>
            <a:r>
              <a:rPr lang="ru-RU" altLang="ko-KR" sz="3200" b="1" smtClean="0">
                <a:solidFill>
                  <a:srgbClr val="FF0000"/>
                </a:solidFill>
                <a:cs typeface="맑은 고딕"/>
              </a:rPr>
              <a:t>низкого веса</a:t>
            </a:r>
            <a:r>
              <a:rPr lang="ru-RU" altLang="ko-KR" sz="3200" b="1" smtClean="0">
                <a:solidFill>
                  <a:srgbClr val="0000FF"/>
                </a:solidFill>
                <a:cs typeface="맑은 고딕"/>
              </a:rPr>
              <a:t> – </a:t>
            </a:r>
            <a:r>
              <a:rPr lang="en-US" altLang="ko-KR" sz="3200" b="1" smtClean="0">
                <a:solidFill>
                  <a:srgbClr val="0000FF"/>
                </a:solidFill>
                <a:cs typeface="맑은 고딕"/>
              </a:rPr>
              <a:t/>
            </a:r>
            <a:br>
              <a:rPr lang="en-US" altLang="ko-KR" sz="3200" b="1" smtClean="0">
                <a:solidFill>
                  <a:srgbClr val="0000FF"/>
                </a:solidFill>
                <a:cs typeface="맑은 고딕"/>
              </a:rPr>
            </a:br>
            <a:r>
              <a:rPr lang="ru-RU" altLang="ko-KR" sz="3200" b="1" smtClean="0">
                <a:solidFill>
                  <a:srgbClr val="0000FF"/>
                </a:solidFill>
                <a:cs typeface="맑은 고딕"/>
              </a:rPr>
              <a:t>органическими солями магния, а не </a:t>
            </a:r>
            <a:r>
              <a:rPr lang="en-US" altLang="ko-KR" sz="3200" b="1" smtClean="0">
                <a:solidFill>
                  <a:srgbClr val="0000FF"/>
                </a:solidFill>
                <a:ea typeface="Gulim" pitchFamily="34" charset="-127"/>
              </a:rPr>
              <a:t>MgO</a:t>
            </a:r>
            <a:r>
              <a:rPr lang="ru-RU" altLang="ko-KR" sz="3200" b="1" smtClean="0">
                <a:solidFill>
                  <a:srgbClr val="0000FF"/>
                </a:solidFill>
                <a:cs typeface="맑은 고딕"/>
              </a:rPr>
              <a:t>!</a:t>
            </a:r>
            <a:endParaRPr lang="ru-RU" sz="3200" b="1" smtClean="0">
              <a:solidFill>
                <a:srgbClr val="0000FF"/>
              </a:solidFill>
            </a:endParaRPr>
          </a:p>
        </p:txBody>
      </p:sp>
      <p:sp>
        <p:nvSpPr>
          <p:cNvPr id="147458" name="Rectangle 3"/>
          <p:cNvSpPr>
            <a:spLocks noGrp="1" noChangeArrowheads="1"/>
          </p:cNvSpPr>
          <p:nvPr>
            <p:ph idx="1"/>
          </p:nvPr>
        </p:nvSpPr>
        <p:spPr>
          <a:xfrm>
            <a:off x="161925" y="1223963"/>
            <a:ext cx="8820150" cy="2339975"/>
          </a:xfrm>
        </p:spPr>
        <p:txBody>
          <a:bodyPr/>
          <a:lstStyle/>
          <a:p>
            <a:pPr>
              <a:lnSpc>
                <a:spcPct val="80000"/>
              </a:lnSpc>
            </a:pPr>
            <a:r>
              <a:rPr lang="ru-RU" altLang="ko-KR" sz="2000" smtClean="0">
                <a:solidFill>
                  <a:srgbClr val="0000FF"/>
                </a:solidFill>
                <a:cs typeface="맑은 고딕"/>
              </a:rPr>
              <a:t>Мета-анализ 3 исследований -  прием внутрь органического</a:t>
            </a:r>
            <a:r>
              <a:rPr lang="en-US" altLang="ko-KR" sz="2000" smtClean="0">
                <a:solidFill>
                  <a:srgbClr val="0000FF"/>
                </a:solidFill>
                <a:ea typeface="Gulim" pitchFamily="34" charset="-127"/>
              </a:rPr>
              <a:t> Mg</a:t>
            </a:r>
            <a:r>
              <a:rPr lang="ru-RU" altLang="ko-KR" sz="2000" smtClean="0">
                <a:solidFill>
                  <a:srgbClr val="0000FF"/>
                </a:solidFill>
                <a:cs typeface="맑은 고딕"/>
              </a:rPr>
              <a:t>  профилактирует низкий вес при рождении (менее 2500 кг) </a:t>
            </a:r>
            <a:r>
              <a:rPr lang="ru-RU" altLang="ko-KR" sz="2000" b="1" smtClean="0">
                <a:solidFill>
                  <a:srgbClr val="FF0000"/>
                </a:solidFill>
                <a:cs typeface="맑은 고딕"/>
              </a:rPr>
              <a:t>на 33%</a:t>
            </a:r>
            <a:r>
              <a:rPr lang="ru-RU" altLang="ko-KR" sz="2000" smtClean="0">
                <a:solidFill>
                  <a:srgbClr val="0000FF"/>
                </a:solidFill>
                <a:cs typeface="맑은 고딕"/>
              </a:rPr>
              <a:t> </a:t>
            </a:r>
          </a:p>
          <a:p>
            <a:pPr>
              <a:lnSpc>
                <a:spcPct val="80000"/>
              </a:lnSpc>
            </a:pPr>
            <a:r>
              <a:rPr lang="ru-RU" altLang="ko-KR" sz="2000" smtClean="0">
                <a:solidFill>
                  <a:srgbClr val="0000FF"/>
                </a:solidFill>
                <a:cs typeface="맑은 고딕"/>
              </a:rPr>
              <a:t>Очень низкий вес (менее 1500 г) </a:t>
            </a:r>
            <a:r>
              <a:rPr lang="ru-RU" altLang="ko-KR" sz="2400" b="1" smtClean="0">
                <a:solidFill>
                  <a:srgbClr val="FF0000"/>
                </a:solidFill>
                <a:cs typeface="맑은 고딕"/>
              </a:rPr>
              <a:t>на 48%.</a:t>
            </a:r>
            <a:r>
              <a:rPr lang="ru-RU" altLang="ko-KR" sz="2000" smtClean="0">
                <a:solidFill>
                  <a:srgbClr val="0000FF"/>
                </a:solidFill>
                <a:cs typeface="맑은 고딕"/>
              </a:rPr>
              <a:t>  </a:t>
            </a:r>
          </a:p>
          <a:p>
            <a:pPr>
              <a:lnSpc>
                <a:spcPct val="80000"/>
              </a:lnSpc>
            </a:pPr>
            <a:r>
              <a:rPr lang="ru-RU" altLang="ko-KR" sz="2000" smtClean="0">
                <a:solidFill>
                  <a:srgbClr val="0000FF"/>
                </a:solidFill>
                <a:cs typeface="맑은 고딕"/>
              </a:rPr>
              <a:t>В исследовании (Ангола, 1992) использовался </a:t>
            </a:r>
            <a:r>
              <a:rPr lang="ru-RU" altLang="ko-KR" sz="2000" b="1" smtClean="0">
                <a:solidFill>
                  <a:srgbClr val="FF0000"/>
                </a:solidFill>
                <a:cs typeface="맑은 고딕"/>
              </a:rPr>
              <a:t>низкоусвояемый оксид магния – результата нет! </a:t>
            </a:r>
            <a:r>
              <a:rPr lang="ru-RU" altLang="ko-KR" sz="2000" smtClean="0">
                <a:solidFill>
                  <a:srgbClr val="0000FF"/>
                </a:solidFill>
                <a:cs typeface="맑은 고딕"/>
              </a:rPr>
              <a:t> </a:t>
            </a:r>
            <a:endParaRPr lang="ru-RU" sz="2000" smtClean="0">
              <a:solidFill>
                <a:srgbClr val="0000FF"/>
              </a:solidFill>
            </a:endParaRPr>
          </a:p>
        </p:txBody>
      </p:sp>
      <p:pic>
        <p:nvPicPr>
          <p:cNvPr id="147459" name="Picture 4"/>
          <p:cNvPicPr>
            <a:picLocks noChangeAspect="1" noChangeArrowheads="1"/>
          </p:cNvPicPr>
          <p:nvPr/>
        </p:nvPicPr>
        <p:blipFill>
          <a:blip r:embed="rId3"/>
          <a:srcRect l="12811" t="18192" r="12755" b="32793"/>
          <a:stretch>
            <a:fillRect/>
          </a:stretch>
        </p:blipFill>
        <p:spPr bwMode="auto">
          <a:xfrm>
            <a:off x="0" y="2798763"/>
            <a:ext cx="9144000" cy="4059237"/>
          </a:xfrm>
          <a:prstGeom prst="rect">
            <a:avLst/>
          </a:prstGeom>
          <a:noFill/>
          <a:ln w="9525">
            <a:noFill/>
            <a:miter lim="800000"/>
            <a:headEnd/>
            <a:tailEnd/>
          </a:ln>
        </p:spPr>
      </p:pic>
      <p:pic>
        <p:nvPicPr>
          <p:cNvPr id="2341893" name="Picture 5" descr="wb01753_"/>
          <p:cNvPicPr>
            <a:picLocks noChangeAspect="1" noChangeArrowheads="1"/>
          </p:cNvPicPr>
          <p:nvPr/>
        </p:nvPicPr>
        <p:blipFill>
          <a:blip r:embed="rId4"/>
          <a:srcRect/>
          <a:stretch>
            <a:fillRect/>
          </a:stretch>
        </p:blipFill>
        <p:spPr bwMode="auto">
          <a:xfrm>
            <a:off x="4527550" y="3473450"/>
            <a:ext cx="1216025" cy="360363"/>
          </a:xfrm>
          <a:prstGeom prst="rect">
            <a:avLst/>
          </a:prstGeom>
          <a:noFill/>
          <a:ln w="9525">
            <a:noFill/>
            <a:miter lim="800000"/>
            <a:headEnd/>
            <a:tailEnd/>
          </a:ln>
        </p:spPr>
      </p:pic>
    </p:spTree>
    <p:extLst>
      <p:ext uri="{BB962C8B-B14F-4D97-AF65-F5344CB8AC3E}">
        <p14:creationId xmlns:p14="http://schemas.microsoft.com/office/powerpoint/2010/main" val="499375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341893"/>
                                        </p:tgtEl>
                                        <p:attrNameLst>
                                          <p:attrName>style.visibility</p:attrName>
                                        </p:attrNameLst>
                                      </p:cBhvr>
                                      <p:to>
                                        <p:strVal val="visible"/>
                                      </p:to>
                                    </p:set>
                                    <p:animEffect transition="in" filter="circle(in)">
                                      <p:cBhvr>
                                        <p:cTn id="7" dur="500"/>
                                        <p:tgtEl>
                                          <p:spTgt spid="2341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4213" y="692150"/>
            <a:ext cx="3035300" cy="1143000"/>
          </a:xfrm>
        </p:spPr>
        <p:txBody>
          <a:bodyPr/>
          <a:lstStyle/>
          <a:p>
            <a:pPr eaLnBrk="1" hangingPunct="1">
              <a:defRPr/>
            </a:pPr>
            <a:r>
              <a:rPr lang="ru-RU" u="sng" dirty="0" smtClean="0">
                <a:solidFill>
                  <a:srgbClr val="FF0000"/>
                </a:solidFill>
              </a:rPr>
              <a:t>МАГНЕ В6</a:t>
            </a:r>
          </a:p>
        </p:txBody>
      </p:sp>
      <p:sp>
        <p:nvSpPr>
          <p:cNvPr id="5" name="Содержимое 4"/>
          <p:cNvSpPr>
            <a:spLocks noGrp="1"/>
          </p:cNvSpPr>
          <p:nvPr>
            <p:ph idx="1"/>
          </p:nvPr>
        </p:nvSpPr>
        <p:spPr>
          <a:xfrm>
            <a:off x="457200" y="2276475"/>
            <a:ext cx="8229600" cy="3854450"/>
          </a:xfrm>
        </p:spPr>
        <p:txBody>
          <a:bodyPr>
            <a:normAutofit fontScale="92500" lnSpcReduction="10000"/>
          </a:bodyPr>
          <a:lstStyle/>
          <a:p>
            <a:pPr>
              <a:buFont typeface="Wingdings" pitchFamily="2" charset="2"/>
              <a:buNone/>
              <a:defRPr/>
            </a:pPr>
            <a:r>
              <a:rPr lang="ru-RU" sz="2400" b="1" dirty="0" smtClean="0"/>
              <a:t>Состав</a:t>
            </a:r>
            <a:r>
              <a:rPr lang="ru-RU" sz="2400" dirty="0" smtClean="0"/>
              <a:t> </a:t>
            </a:r>
          </a:p>
          <a:p>
            <a:pPr>
              <a:defRPr/>
            </a:pPr>
            <a:r>
              <a:rPr lang="ru-RU" sz="2400" i="1" dirty="0" smtClean="0"/>
              <a:t>Действующие вещества:</a:t>
            </a:r>
            <a:r>
              <a:rPr lang="ru-RU" sz="2400" dirty="0" smtClean="0"/>
              <a:t> Магния </a:t>
            </a:r>
            <a:r>
              <a:rPr lang="ru-RU" sz="2400" dirty="0" err="1" smtClean="0"/>
              <a:t>лактата</a:t>
            </a:r>
            <a:r>
              <a:rPr lang="ru-RU" sz="2400" dirty="0" smtClean="0"/>
              <a:t> </a:t>
            </a:r>
            <a:r>
              <a:rPr lang="ru-RU" sz="2400" dirty="0" err="1" smtClean="0"/>
              <a:t>дигидрат</a:t>
            </a:r>
            <a:r>
              <a:rPr lang="ru-RU" sz="2400" dirty="0" smtClean="0"/>
              <a:t>* - 470 мг </a:t>
            </a:r>
            <a:br>
              <a:rPr lang="ru-RU" sz="2400" dirty="0" smtClean="0"/>
            </a:br>
            <a:r>
              <a:rPr lang="ru-RU" sz="2400" dirty="0" smtClean="0"/>
              <a:t>Пиридоксина гидрохлорид - 5 мг </a:t>
            </a:r>
            <a:br>
              <a:rPr lang="ru-RU" sz="2400" dirty="0" smtClean="0"/>
            </a:br>
            <a:r>
              <a:rPr lang="ru-RU" sz="2400" dirty="0" smtClean="0"/>
              <a:t>* - эквивалентно содержанию магния (</a:t>
            </a:r>
            <a:r>
              <a:rPr lang="ru-RU" sz="2400" dirty="0" err="1" smtClean="0"/>
              <a:t>Mg++</a:t>
            </a:r>
            <a:r>
              <a:rPr lang="ru-RU" sz="2400" dirty="0" smtClean="0"/>
              <a:t>) 48мг</a:t>
            </a:r>
          </a:p>
          <a:p>
            <a:pPr>
              <a:defRPr/>
            </a:pPr>
            <a:r>
              <a:rPr lang="ru-RU" sz="2400" b="1" i="1" dirty="0" smtClean="0"/>
              <a:t>Раствор для приема внутрь</a:t>
            </a:r>
            <a:r>
              <a:rPr lang="ru-RU" sz="2400" dirty="0" smtClean="0"/>
              <a:t> </a:t>
            </a:r>
            <a:br>
              <a:rPr lang="ru-RU" sz="2400" dirty="0" smtClean="0"/>
            </a:br>
            <a:r>
              <a:rPr lang="ru-RU" sz="2400" dirty="0" smtClean="0"/>
              <a:t>Магния </a:t>
            </a:r>
            <a:r>
              <a:rPr lang="ru-RU" sz="2400" dirty="0" err="1" smtClean="0"/>
              <a:t>лактата</a:t>
            </a:r>
            <a:r>
              <a:rPr lang="ru-RU" sz="2400" dirty="0" smtClean="0"/>
              <a:t> </a:t>
            </a:r>
            <a:r>
              <a:rPr lang="ru-RU" sz="2400" dirty="0" err="1" smtClean="0"/>
              <a:t>дигидрат</a:t>
            </a:r>
            <a:r>
              <a:rPr lang="ru-RU" sz="2400" dirty="0" smtClean="0"/>
              <a:t>* * - 186,00 мг </a:t>
            </a:r>
            <a:br>
              <a:rPr lang="ru-RU" sz="2400" dirty="0" smtClean="0"/>
            </a:br>
            <a:r>
              <a:rPr lang="ru-RU" sz="2400" dirty="0" smtClean="0"/>
              <a:t>Магния </a:t>
            </a:r>
            <a:r>
              <a:rPr lang="ru-RU" sz="2400" dirty="0" err="1" smtClean="0"/>
              <a:t>пидолат</a:t>
            </a:r>
            <a:r>
              <a:rPr lang="ru-RU" sz="2400" dirty="0" smtClean="0"/>
              <a:t>** - 936,00 мг </a:t>
            </a:r>
            <a:br>
              <a:rPr lang="ru-RU" sz="2400" dirty="0" smtClean="0"/>
            </a:br>
            <a:r>
              <a:rPr lang="ru-RU" sz="2400" dirty="0" smtClean="0"/>
              <a:t>Пиридоксина гидрохлорид - 10,00 мг </a:t>
            </a:r>
            <a:r>
              <a:rPr lang="ru-RU" sz="2800" dirty="0" smtClean="0"/>
              <a:t/>
            </a:r>
            <a:br>
              <a:rPr lang="ru-RU" sz="2800" dirty="0" smtClean="0"/>
            </a:br>
            <a:r>
              <a:rPr lang="ru-RU" sz="2800" dirty="0" smtClean="0"/>
              <a:t>* * - эквивалентно суммарному содержанию магния (</a:t>
            </a:r>
            <a:r>
              <a:rPr lang="ru-RU" sz="2800" dirty="0" err="1" smtClean="0"/>
              <a:t>Mg++</a:t>
            </a:r>
            <a:r>
              <a:rPr lang="ru-RU" sz="2800" dirty="0" smtClean="0"/>
              <a:t>) 100мг</a:t>
            </a:r>
            <a:endParaRPr lang="ru-RU" sz="2800" dirty="0"/>
          </a:p>
        </p:txBody>
      </p:sp>
      <p:pic>
        <p:nvPicPr>
          <p:cNvPr id="15364" name="Picture 10" descr="Магне-В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88913"/>
            <a:ext cx="47625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1048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0" y="0"/>
            <a:ext cx="9144000" cy="1143000"/>
          </a:xfrm>
          <a:solidFill>
            <a:srgbClr val="CCFFCC"/>
          </a:solidFill>
        </p:spPr>
        <p:txBody>
          <a:bodyPr/>
          <a:lstStyle/>
          <a:p>
            <a:r>
              <a:rPr lang="ru-RU" b="1" smtClean="0">
                <a:solidFill>
                  <a:srgbClr val="0000FF"/>
                </a:solidFill>
              </a:rPr>
              <a:t>Магне В6 таб и раствор</a:t>
            </a:r>
          </a:p>
        </p:txBody>
      </p:sp>
      <p:pic>
        <p:nvPicPr>
          <p:cNvPr id="149506" name="Picture 3"/>
          <p:cNvPicPr>
            <a:picLocks noGrp="1" noChangeAspect="1" noChangeArrowheads="1"/>
          </p:cNvPicPr>
          <p:nvPr>
            <p:ph sz="half" idx="1"/>
          </p:nvPr>
        </p:nvPicPr>
        <p:blipFill>
          <a:blip r:embed="rId3"/>
          <a:stretch>
            <a:fillRect/>
          </a:stretch>
        </p:blipFill>
        <p:spPr>
          <a:xfrm>
            <a:off x="457200" y="3516518"/>
            <a:ext cx="4038600" cy="1991902"/>
          </a:xfrm>
        </p:spPr>
      </p:pic>
      <p:pic>
        <p:nvPicPr>
          <p:cNvPr id="149507" name="Picture 4"/>
          <p:cNvPicPr>
            <a:picLocks noGrp="1" noChangeAspect="1" noChangeArrowheads="1"/>
          </p:cNvPicPr>
          <p:nvPr>
            <p:ph sz="half" idx="2"/>
          </p:nvPr>
        </p:nvPicPr>
        <p:blipFill>
          <a:blip r:embed="rId4"/>
          <a:stretch>
            <a:fillRect/>
          </a:stretch>
        </p:blipFill>
        <p:spPr>
          <a:xfrm>
            <a:off x="4648200" y="3516518"/>
            <a:ext cx="4038600" cy="1991902"/>
          </a:xfrm>
        </p:spPr>
      </p:pic>
      <p:sp>
        <p:nvSpPr>
          <p:cNvPr id="149508" name="Text Box 5"/>
          <p:cNvSpPr txBox="1">
            <a:spLocks noChangeArrowheads="1"/>
          </p:cNvSpPr>
          <p:nvPr/>
        </p:nvSpPr>
        <p:spPr bwMode="auto">
          <a:xfrm>
            <a:off x="4346575" y="6489700"/>
            <a:ext cx="4411663" cy="336550"/>
          </a:xfrm>
          <a:prstGeom prst="rect">
            <a:avLst/>
          </a:prstGeom>
          <a:noFill/>
          <a:ln w="9525">
            <a:noFill/>
            <a:miter lim="800000"/>
            <a:headEnd/>
            <a:tailEnd/>
          </a:ln>
        </p:spPr>
        <p:txBody>
          <a:bodyPr>
            <a:spAutoFit/>
          </a:bodyPr>
          <a:lstStyle/>
          <a:p>
            <a:pPr algn="r">
              <a:spcBef>
                <a:spcPct val="50000"/>
              </a:spcBef>
            </a:pPr>
            <a:r>
              <a:rPr lang="ru-RU" sz="1600" i="1">
                <a:solidFill>
                  <a:srgbClr val="0000FF"/>
                </a:solidFill>
                <a:latin typeface="Calibri" pitchFamily="34" charset="0"/>
              </a:rPr>
              <a:t>Калачева с соавт., 2009</a:t>
            </a:r>
          </a:p>
        </p:txBody>
      </p:sp>
      <p:sp>
        <p:nvSpPr>
          <p:cNvPr id="149509" name="Text Box 6"/>
          <p:cNvSpPr txBox="1">
            <a:spLocks noChangeArrowheads="1"/>
          </p:cNvSpPr>
          <p:nvPr/>
        </p:nvSpPr>
        <p:spPr bwMode="auto">
          <a:xfrm>
            <a:off x="566738" y="1268413"/>
            <a:ext cx="8577262" cy="581025"/>
          </a:xfrm>
          <a:prstGeom prst="rect">
            <a:avLst/>
          </a:prstGeom>
          <a:noFill/>
          <a:ln w="9525">
            <a:noFill/>
            <a:miter lim="800000"/>
            <a:headEnd/>
            <a:tailEnd/>
          </a:ln>
        </p:spPr>
        <p:txBody>
          <a:bodyPr>
            <a:spAutoFit/>
          </a:bodyPr>
          <a:lstStyle/>
          <a:p>
            <a:pPr>
              <a:spcBef>
                <a:spcPct val="50000"/>
              </a:spcBef>
            </a:pPr>
            <a:r>
              <a:rPr lang="ru-RU" sz="1600">
                <a:solidFill>
                  <a:srgbClr val="0000FF"/>
                </a:solidFill>
                <a:latin typeface="Calibri" pitchFamily="34" charset="0"/>
              </a:rPr>
              <a:t>Ампульная форма «по сути тушит пожар» дефицита магния и действует подобно внутривенному воздействию, но конечно же значительно мягче </a:t>
            </a:r>
          </a:p>
        </p:txBody>
      </p:sp>
    </p:spTree>
    <p:extLst>
      <p:ext uri="{BB962C8B-B14F-4D97-AF65-F5344CB8AC3E}">
        <p14:creationId xmlns:p14="http://schemas.microsoft.com/office/powerpoint/2010/main" val="18220639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7813"/>
            <a:ext cx="8229600" cy="919162"/>
          </a:xfrm>
        </p:spPr>
        <p:txBody>
          <a:bodyPr/>
          <a:lstStyle/>
          <a:p>
            <a:pPr eaLnBrk="1" hangingPunct="1">
              <a:defRPr/>
            </a:pPr>
            <a:r>
              <a:rPr lang="ru-RU" dirty="0" smtClean="0">
                <a:solidFill>
                  <a:srgbClr val="FF0000"/>
                </a:solidFill>
              </a:rPr>
              <a:t>МАГНЕ В6</a:t>
            </a:r>
          </a:p>
        </p:txBody>
      </p:sp>
      <p:sp>
        <p:nvSpPr>
          <p:cNvPr id="70659" name="Rectangle 3"/>
          <p:cNvSpPr>
            <a:spLocks noGrp="1" noChangeArrowheads="1"/>
          </p:cNvSpPr>
          <p:nvPr>
            <p:ph idx="1"/>
          </p:nvPr>
        </p:nvSpPr>
        <p:spPr>
          <a:xfrm>
            <a:off x="457200" y="1052513"/>
            <a:ext cx="8229600" cy="5078412"/>
          </a:xfrm>
        </p:spPr>
        <p:txBody>
          <a:bodyPr/>
          <a:lstStyle/>
          <a:p>
            <a:pPr>
              <a:buFont typeface="Wingdings" pitchFamily="2" charset="2"/>
              <a:buNone/>
              <a:defRPr/>
            </a:pPr>
            <a:r>
              <a:rPr lang="ru-RU" sz="2400" b="1" dirty="0" smtClean="0">
                <a:solidFill>
                  <a:srgbClr val="00B0F0"/>
                </a:solidFill>
              </a:rPr>
              <a:t>Показания к применению</a:t>
            </a:r>
            <a:r>
              <a:rPr lang="ru-RU" sz="2400" dirty="0" smtClean="0">
                <a:solidFill>
                  <a:srgbClr val="00B0F0"/>
                </a:solidFill>
              </a:rPr>
              <a:t> </a:t>
            </a:r>
          </a:p>
          <a:p>
            <a:pPr>
              <a:defRPr/>
            </a:pPr>
            <a:r>
              <a:rPr lang="ru-RU" sz="2400" i="1" dirty="0" smtClean="0"/>
              <a:t>Установленный дефицит магния, изолированный или связанный с другими дефицитными состояниями, сопровождающимися следующими симптомами:</a:t>
            </a:r>
            <a:r>
              <a:rPr lang="ru-RU" sz="2400" dirty="0" smtClean="0"/>
              <a:t> </a:t>
            </a:r>
          </a:p>
          <a:p>
            <a:pPr>
              <a:defRPr/>
            </a:pPr>
            <a:r>
              <a:rPr lang="ru-RU" sz="2400" dirty="0" smtClean="0">
                <a:solidFill>
                  <a:srgbClr val="FF0000"/>
                </a:solidFill>
              </a:rPr>
              <a:t>повышенная раздражительность </a:t>
            </a:r>
          </a:p>
          <a:p>
            <a:pPr>
              <a:defRPr/>
            </a:pPr>
            <a:r>
              <a:rPr lang="ru-RU" sz="2400" dirty="0" smtClean="0"/>
              <a:t>незначительные </a:t>
            </a:r>
            <a:r>
              <a:rPr lang="ru-RU" sz="2400" dirty="0" smtClean="0">
                <a:solidFill>
                  <a:srgbClr val="FF0000"/>
                </a:solidFill>
              </a:rPr>
              <a:t>нарушения сна </a:t>
            </a:r>
          </a:p>
          <a:p>
            <a:pPr>
              <a:defRPr/>
            </a:pPr>
            <a:r>
              <a:rPr lang="ru-RU" sz="2400" dirty="0" smtClean="0"/>
              <a:t>желудочно-кишечные спазмы </a:t>
            </a:r>
          </a:p>
          <a:p>
            <a:pPr>
              <a:defRPr/>
            </a:pPr>
            <a:r>
              <a:rPr lang="ru-RU" sz="2400" dirty="0" smtClean="0"/>
              <a:t>учащенное сердцебиение </a:t>
            </a:r>
          </a:p>
          <a:p>
            <a:pPr>
              <a:defRPr/>
            </a:pPr>
            <a:r>
              <a:rPr lang="ru-RU" sz="2400" dirty="0" smtClean="0">
                <a:solidFill>
                  <a:srgbClr val="FF0000"/>
                </a:solidFill>
              </a:rPr>
              <a:t>повышенная утомляемость </a:t>
            </a:r>
          </a:p>
          <a:p>
            <a:pPr>
              <a:defRPr/>
            </a:pPr>
            <a:r>
              <a:rPr lang="ru-RU" sz="2400" dirty="0" smtClean="0">
                <a:solidFill>
                  <a:srgbClr val="FF0000"/>
                </a:solidFill>
              </a:rPr>
              <a:t>боли и спазмы мышц </a:t>
            </a:r>
          </a:p>
          <a:p>
            <a:pPr>
              <a:defRPr/>
            </a:pPr>
            <a:r>
              <a:rPr lang="ru-RU" sz="2400" dirty="0" smtClean="0"/>
              <a:t>ощущение покалывания</a:t>
            </a:r>
          </a:p>
          <a:p>
            <a:pPr eaLnBrk="1" hangingPunct="1">
              <a:lnSpc>
                <a:spcPct val="90000"/>
              </a:lnSpc>
              <a:defRPr/>
            </a:pPr>
            <a:endParaRPr lang="ru-RU" dirty="0" smtClean="0">
              <a:solidFill>
                <a:srgbClr val="FA3514"/>
              </a:solidFill>
            </a:endParaRPr>
          </a:p>
        </p:txBody>
      </p:sp>
    </p:spTree>
    <p:extLst>
      <p:ext uri="{BB962C8B-B14F-4D97-AF65-F5344CB8AC3E}">
        <p14:creationId xmlns:p14="http://schemas.microsoft.com/office/powerpoint/2010/main" val="31945225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4835525" cy="1143000"/>
          </a:xfrm>
        </p:spPr>
        <p:txBody>
          <a:bodyPr/>
          <a:lstStyle/>
          <a:p>
            <a:pPr>
              <a:defRPr/>
            </a:pPr>
            <a:r>
              <a:rPr lang="ru-RU" u="sng" dirty="0" smtClean="0">
                <a:solidFill>
                  <a:srgbClr val="FF0000"/>
                </a:solidFill>
              </a:rPr>
              <a:t>МАГНЕ В6</a:t>
            </a:r>
            <a:endParaRPr lang="ru-RU" dirty="0">
              <a:solidFill>
                <a:srgbClr val="FF0000"/>
              </a:solidFill>
            </a:endParaRPr>
          </a:p>
        </p:txBody>
      </p:sp>
      <p:sp>
        <p:nvSpPr>
          <p:cNvPr id="3" name="Содержимое 2"/>
          <p:cNvSpPr>
            <a:spLocks noGrp="1"/>
          </p:cNvSpPr>
          <p:nvPr>
            <p:ph idx="1"/>
          </p:nvPr>
        </p:nvSpPr>
        <p:spPr/>
        <p:txBody>
          <a:bodyPr>
            <a:normAutofit fontScale="92500"/>
          </a:bodyPr>
          <a:lstStyle/>
          <a:p>
            <a:pPr>
              <a:defRPr/>
            </a:pPr>
            <a:r>
              <a:rPr lang="ru-RU" sz="2400" b="1" i="1" dirty="0" smtClean="0"/>
              <a:t>Раствор для приема внутрь</a:t>
            </a:r>
            <a:r>
              <a:rPr lang="ru-RU" sz="2400" i="1" dirty="0" smtClean="0"/>
              <a:t>.</a:t>
            </a:r>
            <a:r>
              <a:rPr lang="ru-RU" sz="2400" dirty="0" smtClean="0"/>
              <a:t> </a:t>
            </a:r>
          </a:p>
          <a:p>
            <a:pPr>
              <a:buFont typeface="Wingdings" pitchFamily="2" charset="2"/>
              <a:buNone/>
              <a:defRPr/>
            </a:pPr>
            <a:r>
              <a:rPr lang="ru-RU" sz="2400" dirty="0" smtClean="0"/>
              <a:t/>
            </a:r>
            <a:br>
              <a:rPr lang="ru-RU" sz="2400" dirty="0" smtClean="0"/>
            </a:br>
            <a:r>
              <a:rPr lang="ru-RU" sz="2400" dirty="0" smtClean="0"/>
              <a:t>Взрослым рекомендуется принимать 3-4 ампулы в сутки. </a:t>
            </a:r>
            <a:br>
              <a:rPr lang="ru-RU" sz="2400" dirty="0" smtClean="0"/>
            </a:br>
            <a:r>
              <a:rPr lang="ru-RU" sz="2400" dirty="0" smtClean="0"/>
              <a:t>Детям старше 1 года (масса тела более 10 кг) суточная доза составляет 10-30 мг/кг и равняется 1-4 ампулам. </a:t>
            </a:r>
            <a:br>
              <a:rPr lang="ru-RU" sz="2400" dirty="0" smtClean="0"/>
            </a:br>
            <a:endParaRPr lang="ru-RU" sz="2400" dirty="0" smtClean="0"/>
          </a:p>
          <a:p>
            <a:pPr>
              <a:buFont typeface="Wingdings" pitchFamily="2" charset="2"/>
              <a:buNone/>
              <a:defRPr/>
            </a:pPr>
            <a:r>
              <a:rPr lang="ru-RU" sz="2400" dirty="0" smtClean="0"/>
              <a:t>Раствор в ампулах растворяют в 1/2 стакана воды для приема 2-3 раза в день во время еды. </a:t>
            </a:r>
            <a:br>
              <a:rPr lang="ru-RU" sz="2400" dirty="0" smtClean="0"/>
            </a:br>
            <a:r>
              <a:rPr lang="ru-RU" sz="2400" dirty="0" smtClean="0"/>
              <a:t>В среднем продолжительность лечения 1 мес.  Лечение следует прекратить сразу же после нормализации уровня магния в крови. </a:t>
            </a:r>
            <a:endParaRPr lang="ru-RU" dirty="0"/>
          </a:p>
        </p:txBody>
      </p:sp>
      <p:pic>
        <p:nvPicPr>
          <p:cNvPr id="17412" name="Picture 2" descr="Магне-В6 ампулы">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88913"/>
            <a:ext cx="31686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261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4475163" cy="1143000"/>
          </a:xfrm>
        </p:spPr>
        <p:txBody>
          <a:bodyPr/>
          <a:lstStyle/>
          <a:p>
            <a:pPr>
              <a:defRPr/>
            </a:pPr>
            <a:r>
              <a:rPr lang="ru-RU" u="sng" dirty="0" smtClean="0">
                <a:solidFill>
                  <a:srgbClr val="FF0000"/>
                </a:solidFill>
              </a:rPr>
              <a:t>МАГНЕ В6</a:t>
            </a:r>
            <a:r>
              <a:rPr lang="en-US" u="sng" dirty="0" smtClean="0">
                <a:solidFill>
                  <a:srgbClr val="FF0000"/>
                </a:solidFill>
              </a:rPr>
              <a:t> </a:t>
            </a:r>
            <a:r>
              <a:rPr lang="ru-RU" u="sng" dirty="0" smtClean="0">
                <a:solidFill>
                  <a:srgbClr val="FF0000"/>
                </a:solidFill>
              </a:rPr>
              <a:t>форте</a:t>
            </a:r>
            <a:endParaRPr lang="ru-RU" dirty="0">
              <a:solidFill>
                <a:srgbClr val="FF0000"/>
              </a:solidFill>
            </a:endParaRPr>
          </a:p>
        </p:txBody>
      </p:sp>
      <p:sp>
        <p:nvSpPr>
          <p:cNvPr id="3" name="Содержимое 2"/>
          <p:cNvSpPr>
            <a:spLocks noGrp="1"/>
          </p:cNvSpPr>
          <p:nvPr>
            <p:ph idx="1"/>
          </p:nvPr>
        </p:nvSpPr>
        <p:spPr>
          <a:xfrm>
            <a:off x="457200" y="1773238"/>
            <a:ext cx="8229600" cy="4141787"/>
          </a:xfrm>
        </p:spPr>
        <p:txBody>
          <a:bodyPr>
            <a:normAutofit lnSpcReduction="10000"/>
          </a:bodyPr>
          <a:lstStyle/>
          <a:p>
            <a:pPr>
              <a:defRPr/>
            </a:pPr>
            <a:r>
              <a:rPr lang="ru-RU" sz="2400" dirty="0" smtClean="0"/>
              <a:t>В 1 таблетке содержится : магния цитрат - 618,43 мг, что соответствует 100 мг магния (</a:t>
            </a:r>
            <a:r>
              <a:rPr lang="ru-RU" sz="2400" dirty="0" err="1" smtClean="0"/>
              <a:t>Mg</a:t>
            </a:r>
            <a:r>
              <a:rPr lang="ru-RU" sz="2400" baseline="30000" dirty="0" err="1" smtClean="0"/>
              <a:t>++</a:t>
            </a:r>
            <a:r>
              <a:rPr lang="ru-RU" sz="2400" dirty="0" smtClean="0"/>
              <a:t>), пиридоксина гидрохлорид - 10 мг; </a:t>
            </a:r>
          </a:p>
          <a:p>
            <a:pPr>
              <a:defRPr/>
            </a:pPr>
            <a:r>
              <a:rPr lang="ru-RU" sz="2400" dirty="0" smtClean="0"/>
              <a:t>Таблетки следует принимать целиком, запивая стаканом воды. </a:t>
            </a:r>
            <a:br>
              <a:rPr lang="ru-RU" sz="2400" dirty="0" smtClean="0"/>
            </a:br>
            <a:r>
              <a:rPr lang="ru-RU" sz="2400" dirty="0" smtClean="0"/>
              <a:t>Взрослые: 3-4 таблетки в сутки, разделенные на 2-3 приема, во время еды. </a:t>
            </a:r>
            <a:br>
              <a:rPr lang="ru-RU" sz="2400" dirty="0" smtClean="0"/>
            </a:br>
            <a:r>
              <a:rPr lang="ru-RU" sz="2400" dirty="0" smtClean="0"/>
              <a:t>Дети в возрасте старше 6 лет (весом около 20 кг): 10-30 мг/кг/сутки (0,4–1,2 </a:t>
            </a:r>
            <a:r>
              <a:rPr lang="ru-RU" sz="2400" dirty="0" err="1" smtClean="0"/>
              <a:t>ммоль</a:t>
            </a:r>
            <a:r>
              <a:rPr lang="ru-RU" sz="2400" dirty="0" smtClean="0"/>
              <a:t>/кг/сутки), то есть, детям старше 6 лет (весом около 20 кг), 2-4 таблетки в сутки, разделенные на 2-3 приема, во время еды. </a:t>
            </a:r>
            <a:br>
              <a:rPr lang="ru-RU" sz="2400" dirty="0" smtClean="0"/>
            </a:br>
            <a:r>
              <a:rPr lang="ru-RU" sz="2400" dirty="0" smtClean="0"/>
              <a:t>Обычно продолжительность лечения 1 мес. </a:t>
            </a:r>
            <a:endParaRPr lang="ru-RU" dirty="0"/>
          </a:p>
        </p:txBody>
      </p:sp>
      <p:pic>
        <p:nvPicPr>
          <p:cNvPr id="19460" name="Picture 2" descr="Магне-В6 фо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0"/>
            <a:ext cx="27193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2"/>
          <p:cNvSpPr txBox="1">
            <a:spLocks noChangeArrowheads="1"/>
          </p:cNvSpPr>
          <p:nvPr/>
        </p:nvSpPr>
        <p:spPr bwMode="auto">
          <a:xfrm>
            <a:off x="0" y="6308725"/>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a:latin typeface="Tahoma" pitchFamily="34" charset="0"/>
              </a:rPr>
              <a:t>Представительство АО «Санофи-авентис груп» (Франция)</a:t>
            </a:r>
          </a:p>
          <a:p>
            <a:pPr eaLnBrk="1" hangingPunct="1"/>
            <a:r>
              <a:rPr lang="ru-RU" altLang="ru-RU" sz="1400">
                <a:latin typeface="Tahoma" pitchFamily="34" charset="0"/>
              </a:rPr>
              <a:t>125009, Москва ул. Тверская, 22. Тел.: (495) 721-14-11</a:t>
            </a:r>
          </a:p>
        </p:txBody>
      </p:sp>
    </p:spTree>
    <p:extLst>
      <p:ext uri="{BB962C8B-B14F-4D97-AF65-F5344CB8AC3E}">
        <p14:creationId xmlns:p14="http://schemas.microsoft.com/office/powerpoint/2010/main" val="5446818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health.passion.ru/sites/passion.ru/files/content/images/s_article/36040/bodyimages/0513rek_2.jpg"/>
          <p:cNvPicPr>
            <a:picLocks noChangeAspect="1" noChangeArrowheads="1"/>
          </p:cNvPicPr>
          <p:nvPr/>
        </p:nvPicPr>
        <p:blipFill>
          <a:blip r:embed="rId3">
            <a:extLst>
              <a:ext uri="{28A0092B-C50C-407E-A947-70E740481C1C}">
                <a14:useLocalDpi xmlns:a14="http://schemas.microsoft.com/office/drawing/2010/main" val="0"/>
              </a:ext>
            </a:extLst>
          </a:blip>
          <a:srcRect r="7169"/>
          <a:stretch>
            <a:fillRect/>
          </a:stretch>
        </p:blipFill>
        <p:spPr bwMode="auto">
          <a:xfrm>
            <a:off x="6809761" y="1948526"/>
            <a:ext cx="2334240" cy="154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
          <p:cNvSpPr>
            <a:spLocks noChangeArrowheads="1"/>
          </p:cNvSpPr>
          <p:nvPr/>
        </p:nvSpPr>
        <p:spPr bwMode="auto">
          <a:xfrm>
            <a:off x="1402560" y="1988849"/>
            <a:ext cx="6400800" cy="3672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ru-RU" altLang="ru-RU"/>
          </a:p>
        </p:txBody>
      </p:sp>
      <p:sp>
        <p:nvSpPr>
          <p:cNvPr id="31748" name="Text Box 2"/>
          <p:cNvSpPr txBox="1">
            <a:spLocks noChangeArrowheads="1"/>
          </p:cNvSpPr>
          <p:nvPr/>
        </p:nvSpPr>
        <p:spPr bwMode="auto">
          <a:xfrm>
            <a:off x="148320" y="5600749"/>
            <a:ext cx="9151200" cy="544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9pPr>
          </a:lstStyle>
          <a:p>
            <a:pPr eaLnBrk="1">
              <a:buClrTx/>
              <a:buFontTx/>
              <a:buNone/>
            </a:pPr>
            <a:r>
              <a:rPr lang="ru-RU" altLang="ru-RU" sz="1100">
                <a:solidFill>
                  <a:srgbClr val="000000"/>
                </a:solidFill>
              </a:rPr>
              <a:t>Детям требуется больше, чем взрослым (так как идет постоянный рост) - около 6 мг на килограмм массы тела: детям до 3 лет - 50-150 мг, 4-6 лет - 200 мг, 7-10 лет - 250 мг, 11-17 лет - 300 мг.</a:t>
            </a:r>
            <a:br>
              <a:rPr lang="ru-RU" altLang="ru-RU" sz="1100">
                <a:solidFill>
                  <a:srgbClr val="000000"/>
                </a:solidFill>
              </a:rPr>
            </a:br>
            <a:endParaRPr lang="ru-RU" altLang="ru-RU" sz="1100">
              <a:solidFill>
                <a:srgbClr val="000000"/>
              </a:solidFill>
            </a:endParaRPr>
          </a:p>
        </p:txBody>
      </p:sp>
      <p:graphicFrame>
        <p:nvGraphicFramePr>
          <p:cNvPr id="32771" name="Group 3"/>
          <p:cNvGraphicFramePr>
            <a:graphicFrameLocks noGrp="1"/>
          </p:cNvGraphicFramePr>
          <p:nvPr/>
        </p:nvGraphicFramePr>
        <p:xfrm>
          <a:off x="253440" y="1026829"/>
          <a:ext cx="6930720" cy="3470821"/>
        </p:xfrm>
        <a:graphic>
          <a:graphicData uri="http://schemas.openxmlformats.org/drawingml/2006/table">
            <a:tbl>
              <a:tblPr/>
              <a:tblGrid>
                <a:gridCol w="2115196"/>
                <a:gridCol w="2167031"/>
                <a:gridCol w="1311739"/>
                <a:gridCol w="1336754"/>
              </a:tblGrid>
              <a:tr h="872589">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dirty="0" smtClean="0">
                          <a:ln>
                            <a:noFill/>
                          </a:ln>
                          <a:solidFill>
                            <a:srgbClr val="000000"/>
                          </a:solidFill>
                          <a:effectLst/>
                          <a:latin typeface="Arial" charset="0"/>
                          <a:ea typeface="Microsoft YaHei" charset="-122"/>
                        </a:rPr>
                        <a:t>Группа населения</a:t>
                      </a:r>
                    </a:p>
                  </a:txBody>
                  <a:tcPr marL="81631" marR="81631" marT="88164" marB="42449"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dirty="0" smtClean="0">
                          <a:ln>
                            <a:noFill/>
                          </a:ln>
                          <a:solidFill>
                            <a:srgbClr val="000000"/>
                          </a:solidFill>
                          <a:effectLst/>
                          <a:latin typeface="Arial" charset="0"/>
                          <a:ea typeface="Microsoft YaHei" charset="-122"/>
                        </a:rPr>
                        <a:t>Норма потребления магния (мг/</a:t>
                      </a:r>
                      <a:r>
                        <a:rPr kumimoji="0" lang="ru-RU" sz="1800" b="1" i="0" u="none" strike="noStrike" cap="none" normalizeH="0" baseline="0" dirty="0" err="1" smtClean="0">
                          <a:ln>
                            <a:noFill/>
                          </a:ln>
                          <a:solidFill>
                            <a:srgbClr val="000000"/>
                          </a:solidFill>
                          <a:effectLst/>
                          <a:latin typeface="Arial" charset="0"/>
                          <a:ea typeface="Microsoft YaHei" charset="-122"/>
                        </a:rPr>
                        <a:t>сут</a:t>
                      </a:r>
                      <a:r>
                        <a:rPr kumimoji="0" lang="ru-RU" sz="1800" b="1" i="0" u="none" strike="noStrike" cap="none" normalizeH="0" baseline="0" dirty="0" smtClean="0">
                          <a:ln>
                            <a:noFill/>
                          </a:ln>
                          <a:solidFill>
                            <a:srgbClr val="000000"/>
                          </a:solidFill>
                          <a:effectLst/>
                          <a:latin typeface="Arial" charset="0"/>
                          <a:ea typeface="Microsoft YaHei" charset="-122"/>
                        </a:rPr>
                        <a:t>)</a:t>
                      </a:r>
                    </a:p>
                  </a:txBody>
                  <a:tcPr marL="81631" marR="81631" marT="88164" marB="42449"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1" i="0" u="none" strike="noStrike" cap="none" normalizeH="0" baseline="0" dirty="0" err="1" smtClean="0">
                          <a:ln>
                            <a:noFill/>
                          </a:ln>
                          <a:solidFill>
                            <a:srgbClr val="000000"/>
                          </a:solidFill>
                          <a:effectLst/>
                          <a:latin typeface="Arial" charset="0"/>
                          <a:ea typeface="Microsoft YaHei" charset="-122"/>
                        </a:rPr>
                        <a:t>Магне</a:t>
                      </a:r>
                      <a:r>
                        <a:rPr kumimoji="0" lang="ru-RU" sz="1600" b="1" i="0" u="none" strike="noStrike" cap="none" normalizeH="0" baseline="0" dirty="0" smtClean="0">
                          <a:ln>
                            <a:noFill/>
                          </a:ln>
                          <a:solidFill>
                            <a:srgbClr val="000000"/>
                          </a:solidFill>
                          <a:effectLst/>
                          <a:latin typeface="Arial" charset="0"/>
                          <a:ea typeface="Microsoft YaHei" charset="-122"/>
                        </a:rPr>
                        <a:t> В6 (ампулы)</a:t>
                      </a:r>
                    </a:p>
                  </a:txBody>
                  <a:tcPr marL="81631" marR="81631" marT="83561" marB="42449"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1" i="0" u="none" strike="noStrike" cap="none" normalizeH="0" baseline="0" dirty="0" err="1" smtClean="0">
                          <a:ln>
                            <a:noFill/>
                          </a:ln>
                          <a:solidFill>
                            <a:srgbClr val="000000"/>
                          </a:solidFill>
                          <a:effectLst/>
                          <a:latin typeface="Arial" charset="0"/>
                          <a:ea typeface="Microsoft YaHei" charset="-122"/>
                        </a:rPr>
                        <a:t>Магне</a:t>
                      </a:r>
                      <a:r>
                        <a:rPr kumimoji="0" lang="ru-RU" sz="1600" b="1" i="0" u="none" strike="noStrike" cap="none" normalizeH="0" baseline="0" dirty="0" smtClean="0">
                          <a:ln>
                            <a:noFill/>
                          </a:ln>
                          <a:solidFill>
                            <a:srgbClr val="000000"/>
                          </a:solidFill>
                          <a:effectLst/>
                          <a:latin typeface="Arial" charset="0"/>
                          <a:ea typeface="Microsoft YaHei" charset="-122"/>
                        </a:rPr>
                        <a:t> В6 Форте</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1" i="0" u="none" strike="noStrike" cap="none" normalizeH="0" baseline="0" dirty="0" smtClean="0">
                          <a:ln>
                            <a:noFill/>
                          </a:ln>
                          <a:solidFill>
                            <a:srgbClr val="000000"/>
                          </a:solidFill>
                          <a:effectLst/>
                          <a:latin typeface="Arial" charset="0"/>
                          <a:ea typeface="Microsoft YaHei" charset="-122"/>
                        </a:rPr>
                        <a:t>(таблетки)</a:t>
                      </a:r>
                    </a:p>
                  </a:txBody>
                  <a:tcPr marL="81631" marR="81631" marT="83561" marB="42449" horzOverflow="overflow">
                    <a:lnL>
                      <a:noFill/>
                    </a:lnL>
                    <a:lnR>
                      <a:noFill/>
                    </a:lnR>
                    <a:lnT>
                      <a:noFill/>
                    </a:lnT>
                    <a:lnB>
                      <a:noFill/>
                    </a:lnB>
                    <a:lnTlToBr>
                      <a:noFill/>
                    </a:lnTlToBr>
                    <a:lnBlToTr>
                      <a:noFill/>
                    </a:lnBlToTr>
                    <a:solidFill>
                      <a:schemeClr val="accent6">
                        <a:lumMod val="20000"/>
                        <a:lumOff val="80000"/>
                      </a:schemeClr>
                    </a:solid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Дети до 12 мес.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55-70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a:t>
                      </a:r>
                    </a:p>
                  </a:txBody>
                  <a:tcPr marL="81631" marR="81631" marT="83561" marB="42449" horzOverflow="overflow">
                    <a:lnL>
                      <a:noFill/>
                    </a:lnL>
                    <a:lnR>
                      <a:noFill/>
                    </a:lnR>
                    <a:lnT>
                      <a:noFill/>
                    </a:lnT>
                    <a:lnB>
                      <a:noFill/>
                    </a:lnB>
                    <a:lnTlToBr>
                      <a:noFill/>
                    </a:lnTlToBr>
                    <a:lnBlToTr>
                      <a:noFill/>
                    </a:lnBlToTr>
                    <a:no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От 1 до 3 лет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150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1-1,5</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600" b="0" i="0" u="none" strike="noStrike" cap="none" normalizeH="0" baseline="0" dirty="0" smtClean="0">
                        <a:ln>
                          <a:noFill/>
                        </a:ln>
                        <a:solidFill>
                          <a:srgbClr val="000000"/>
                        </a:solidFill>
                        <a:effectLst/>
                        <a:latin typeface="Arial" charset="0"/>
                        <a:ea typeface="Microsoft YaHei" charset="-122"/>
                      </a:endParaRPr>
                    </a:p>
                  </a:txBody>
                  <a:tcPr marL="81631" marR="81631" marT="108311" marB="42449" horzOverflow="overflow">
                    <a:lnL>
                      <a:noFill/>
                    </a:lnL>
                    <a:lnR>
                      <a:noFill/>
                    </a:lnR>
                    <a:lnT>
                      <a:noFill/>
                    </a:lnT>
                    <a:lnB>
                      <a:noFill/>
                    </a:lnB>
                    <a:lnTlToBr>
                      <a:noFill/>
                    </a:lnTlToBr>
                    <a:lnBlToTr>
                      <a:noFill/>
                    </a:lnBlToTr>
                    <a:no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От 4 до 6 лет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200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600" b="0" i="0" u="none" strike="noStrike" cap="none" normalizeH="0" baseline="0" smtClean="0">
                        <a:ln>
                          <a:noFill/>
                        </a:ln>
                        <a:solidFill>
                          <a:srgbClr val="000000"/>
                        </a:solidFill>
                        <a:effectLst/>
                        <a:latin typeface="Arial" charset="0"/>
                        <a:ea typeface="Microsoft YaHei" charset="-122"/>
                      </a:endParaRPr>
                    </a:p>
                  </a:txBody>
                  <a:tcPr marL="81631" marR="81631" marT="108311" marB="42449" horzOverflow="overflow">
                    <a:lnL>
                      <a:noFill/>
                    </a:lnL>
                    <a:lnR>
                      <a:noFill/>
                    </a:lnR>
                    <a:lnT>
                      <a:noFill/>
                    </a:lnT>
                    <a:lnB>
                      <a:noFill/>
                    </a:lnB>
                    <a:lnTlToBr>
                      <a:noFill/>
                    </a:lnTlToBr>
                    <a:lnBlToTr>
                      <a:noFill/>
                    </a:lnBlToTr>
                    <a:no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От 7 до 10 лет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250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2-3</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2-3</a:t>
                      </a:r>
                    </a:p>
                  </a:txBody>
                  <a:tcPr marL="81631" marR="81631" marT="83561" marB="42449" horzOverflow="overflow">
                    <a:lnL>
                      <a:noFill/>
                    </a:lnL>
                    <a:lnR>
                      <a:noFill/>
                    </a:lnR>
                    <a:lnT>
                      <a:noFill/>
                    </a:lnT>
                    <a:lnB>
                      <a:noFill/>
                    </a:lnB>
                    <a:lnTlToBr>
                      <a:noFill/>
                    </a:lnTlToBr>
                    <a:lnBlToTr>
                      <a:noFill/>
                    </a:lnBlToTr>
                    <a:no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От 11 до 17 лет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300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a:t>
                      </a:r>
                    </a:p>
                  </a:txBody>
                  <a:tcPr marL="81631" marR="81631" marT="83561" marB="42449" horzOverflow="overflow">
                    <a:lnL>
                      <a:noFill/>
                    </a:lnL>
                    <a:lnR>
                      <a:noFill/>
                    </a:lnR>
                    <a:lnT>
                      <a:noFill/>
                    </a:lnT>
                    <a:lnB>
                      <a:noFill/>
                    </a:lnB>
                    <a:lnTlToBr>
                      <a:noFill/>
                    </a:lnTlToBr>
                    <a:lnBlToTr>
                      <a:noFill/>
                    </a:lnBlToTr>
                    <a:no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Мужчины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350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3-4</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3-4</a:t>
                      </a:r>
                    </a:p>
                  </a:txBody>
                  <a:tcPr marL="81631" marR="81631" marT="83561" marB="42449" horzOverflow="overflow">
                    <a:lnL>
                      <a:noFill/>
                    </a:lnL>
                    <a:lnR>
                      <a:noFill/>
                    </a:lnR>
                    <a:lnT>
                      <a:noFill/>
                    </a:lnT>
                    <a:lnB>
                      <a:noFill/>
                    </a:lnB>
                    <a:lnTlToBr>
                      <a:noFill/>
                    </a:lnTlToBr>
                    <a:lnBlToTr>
                      <a:noFill/>
                    </a:lnBlToTr>
                    <a:no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Женщины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300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dirty="0" smtClean="0">
                          <a:ln>
                            <a:noFill/>
                          </a:ln>
                          <a:solidFill>
                            <a:srgbClr val="000000"/>
                          </a:solidFill>
                          <a:effectLst/>
                          <a:latin typeface="Arial" charset="0"/>
                          <a:ea typeface="Microsoft YaHei" charset="-122"/>
                        </a:rPr>
                        <a:t>3</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dirty="0" smtClean="0">
                          <a:ln>
                            <a:noFill/>
                          </a:ln>
                          <a:solidFill>
                            <a:srgbClr val="000000"/>
                          </a:solidFill>
                          <a:effectLst/>
                          <a:latin typeface="Arial" charset="0"/>
                          <a:ea typeface="Microsoft YaHei" charset="-122"/>
                        </a:rPr>
                        <a:t>3</a:t>
                      </a:r>
                    </a:p>
                  </a:txBody>
                  <a:tcPr marL="81631" marR="81631" marT="83561" marB="42449" horzOverflow="overflow">
                    <a:lnL>
                      <a:noFill/>
                    </a:lnL>
                    <a:lnR>
                      <a:noFill/>
                    </a:lnR>
                    <a:lnT>
                      <a:noFill/>
                    </a:lnT>
                    <a:lnB>
                      <a:noFill/>
                    </a:lnB>
                    <a:lnTlToBr>
                      <a:noFill/>
                    </a:lnTlToBr>
                    <a:lnBlToTr>
                      <a:noFill/>
                    </a:lnBlToTr>
                    <a:noFill/>
                  </a:tcPr>
                </a:tc>
              </a:tr>
            </a:tbl>
          </a:graphicData>
        </a:graphic>
      </p:graphicFrame>
      <p:sp>
        <p:nvSpPr>
          <p:cNvPr id="31782" name="Text Box 40"/>
          <p:cNvSpPr txBox="1">
            <a:spLocks noChangeArrowheads="1"/>
          </p:cNvSpPr>
          <p:nvPr/>
        </p:nvSpPr>
        <p:spPr bwMode="auto">
          <a:xfrm>
            <a:off x="316800" y="112332"/>
            <a:ext cx="8462880" cy="498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67924" rIns="81639" bIns="42452"/>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a:buClrTx/>
              <a:buFontTx/>
              <a:buNone/>
            </a:pPr>
            <a:r>
              <a:rPr lang="ru-RU" altLang="ru-RU" b="1" dirty="0">
                <a:solidFill>
                  <a:srgbClr val="FF0000"/>
                </a:solidFill>
              </a:rPr>
              <a:t>Соответствие рекомендуемой суточной потребности в магнии </a:t>
            </a:r>
            <a:r>
              <a:rPr lang="ru-RU" altLang="ru-RU" b="1" dirty="0">
                <a:solidFill>
                  <a:srgbClr val="000000"/>
                </a:solidFill>
              </a:rPr>
              <a:t>дозировкам препарата</a:t>
            </a:r>
          </a:p>
          <a:p>
            <a:pPr algn="ctr" eaLnBrk="1">
              <a:buClrTx/>
              <a:buFontTx/>
              <a:buNone/>
            </a:pPr>
            <a:r>
              <a:rPr lang="ru-RU" altLang="ru-RU" b="1" dirty="0" err="1">
                <a:solidFill>
                  <a:srgbClr val="000000"/>
                </a:solidFill>
              </a:rPr>
              <a:t>Магне</a:t>
            </a:r>
            <a:r>
              <a:rPr lang="ru-RU" altLang="ru-RU" b="1" dirty="0">
                <a:solidFill>
                  <a:srgbClr val="000000"/>
                </a:solidFill>
              </a:rPr>
              <a:t> В6 и </a:t>
            </a:r>
            <a:r>
              <a:rPr lang="ru-RU" altLang="ru-RU" b="1" dirty="0" err="1">
                <a:solidFill>
                  <a:srgbClr val="000000"/>
                </a:solidFill>
              </a:rPr>
              <a:t>Магне</a:t>
            </a:r>
            <a:r>
              <a:rPr lang="ru-RU" altLang="ru-RU" b="1" dirty="0">
                <a:solidFill>
                  <a:srgbClr val="000000"/>
                </a:solidFill>
              </a:rPr>
              <a:t> В6 форте в зависимости от группы населения</a:t>
            </a:r>
          </a:p>
        </p:txBody>
      </p:sp>
      <p:sp>
        <p:nvSpPr>
          <p:cNvPr id="31783" name="Text Box 41"/>
          <p:cNvSpPr txBox="1">
            <a:spLocks noChangeArrowheads="1"/>
          </p:cNvSpPr>
          <p:nvPr/>
        </p:nvSpPr>
        <p:spPr bwMode="auto">
          <a:xfrm>
            <a:off x="300961" y="6245936"/>
            <a:ext cx="854496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9pPr>
          </a:lstStyle>
          <a:p>
            <a:pPr eaLnBrk="1">
              <a:buClrTx/>
              <a:buFontTx/>
              <a:buNone/>
            </a:pPr>
            <a:r>
              <a:rPr lang="ru-RU" altLang="ru-RU" sz="1100">
                <a:solidFill>
                  <a:srgbClr val="000000"/>
                </a:solidFill>
              </a:rPr>
              <a:t>Тутельян В.А., Спиричев В.Б.,Суханов Б.П., Кудашева В.А. Микронриенты в питании здорового и больного человека, справочное руководство по витаминам и минеральным веществам, М. «Колос», 2002, с.174-175. </a:t>
            </a:r>
          </a:p>
        </p:txBody>
      </p:sp>
      <p:pic>
        <p:nvPicPr>
          <p:cNvPr id="31784" name="Picture 43" descr="C:\Users\ru009867\Desktop\product_ampou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920" y="3496688"/>
            <a:ext cx="1766880" cy="178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11324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0" y="325475"/>
            <a:ext cx="92750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9pPr>
          </a:lstStyle>
          <a:p>
            <a:pPr algn="ctr">
              <a:buClrTx/>
              <a:buFontTx/>
              <a:buNone/>
            </a:pPr>
            <a:r>
              <a:rPr lang="ru-RU" sz="3300" b="1">
                <a:solidFill>
                  <a:srgbClr val="000080"/>
                </a:solidFill>
              </a:rPr>
              <a:t>Магне В6: устранение дефицита магния - профилактика стресса</a:t>
            </a:r>
          </a:p>
        </p:txBody>
      </p:sp>
      <p:sp>
        <p:nvSpPr>
          <p:cNvPr id="45058" name="Text Box 2"/>
          <p:cNvSpPr txBox="1">
            <a:spLocks noChangeArrowheads="1"/>
          </p:cNvSpPr>
          <p:nvPr/>
        </p:nvSpPr>
        <p:spPr bwMode="auto">
          <a:xfrm>
            <a:off x="456481" y="1731062"/>
            <a:ext cx="8226720" cy="5668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342900" indent="-3063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9pPr>
          </a:lstStyle>
          <a:p>
            <a:pPr algn="just">
              <a:spcAft>
                <a:spcPts val="1293"/>
              </a:spcAft>
            </a:pPr>
            <a:r>
              <a:rPr lang="ru-RU" b="1" dirty="0" err="1"/>
              <a:t>Пидолат</a:t>
            </a:r>
            <a:r>
              <a:rPr lang="ru-RU" b="1" dirty="0"/>
              <a:t> магния + Пиридоксин</a:t>
            </a:r>
            <a:r>
              <a:rPr lang="ru-RU" dirty="0"/>
              <a:t> (питьевой раствор </a:t>
            </a:r>
            <a:r>
              <a:rPr lang="ru-RU" dirty="0" err="1"/>
              <a:t>Магне</a:t>
            </a:r>
            <a:r>
              <a:rPr lang="ru-RU" dirty="0"/>
              <a:t> В6, разрешен к применению с 1 года).</a:t>
            </a:r>
          </a:p>
          <a:p>
            <a:pPr algn="just">
              <a:spcAft>
                <a:spcPts val="1293"/>
              </a:spcAft>
            </a:pPr>
            <a:r>
              <a:rPr lang="ru-RU" b="1" dirty="0"/>
              <a:t>Цитрат магния + Пиридоксин</a:t>
            </a:r>
            <a:r>
              <a:rPr lang="ru-RU" dirty="0"/>
              <a:t> (</a:t>
            </a:r>
            <a:r>
              <a:rPr lang="ru-RU" dirty="0" err="1"/>
              <a:t>Магне</a:t>
            </a:r>
            <a:r>
              <a:rPr lang="ru-RU" dirty="0"/>
              <a:t> В6 форте, разрешен с 6 лет).</a:t>
            </a:r>
          </a:p>
          <a:p>
            <a:pPr algn="just">
              <a:spcAft>
                <a:spcPts val="1293"/>
              </a:spcAft>
            </a:pPr>
            <a:r>
              <a:rPr lang="ru-RU" b="1" dirty="0" smtClean="0"/>
              <a:t>Время приема</a:t>
            </a:r>
            <a:r>
              <a:rPr lang="ru-RU" b="1" dirty="0"/>
              <a:t>. </a:t>
            </a:r>
            <a:r>
              <a:rPr lang="ru-RU" dirty="0"/>
              <a:t>С конца ноября по начало апреля, когда отмечается наибольший дефицит магния, прием </a:t>
            </a:r>
            <a:r>
              <a:rPr lang="ru-RU" dirty="0" err="1"/>
              <a:t>Магне</a:t>
            </a:r>
            <a:r>
              <a:rPr lang="ru-RU" dirty="0"/>
              <a:t> В6 способствует улучшению настроения, внимания, памяти, успеваемости, а также самочувствия детей, уменьшаются проявления вегетативной дисфункции</a:t>
            </a:r>
            <a:r>
              <a:rPr lang="ru-RU" dirty="0" smtClean="0"/>
              <a:t>.</a:t>
            </a:r>
            <a:endParaRPr lang="ru-RU" dirty="0"/>
          </a:p>
        </p:txBody>
      </p:sp>
      <p:sp>
        <p:nvSpPr>
          <p:cNvPr id="45059" name="Text Box 3"/>
          <p:cNvSpPr txBox="1">
            <a:spLocks noChangeArrowheads="1"/>
          </p:cNvSpPr>
          <p:nvPr/>
        </p:nvSpPr>
        <p:spPr bwMode="auto">
          <a:xfrm>
            <a:off x="309601" y="5967986"/>
            <a:ext cx="8537760" cy="1648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9pPr>
          </a:lstStyle>
          <a:p>
            <a:pPr algn="just">
              <a:spcAft>
                <a:spcPts val="1293"/>
              </a:spcAft>
            </a:pPr>
            <a:r>
              <a:rPr lang="ru-RU" sz="1100"/>
              <a:t>Громова О.А. Магний и пиридоксин: основы знаний. </a:t>
            </a:r>
            <a:r>
              <a:rPr lang="ru-RU" sz="1100" i="1"/>
              <a:t>М</a:t>
            </a:r>
            <a:r>
              <a:rPr lang="en-US" sz="1100"/>
              <a:t>. 2006</a:t>
            </a:r>
            <a:r>
              <a:rPr lang="ru-RU" sz="1100"/>
              <a:t> </a:t>
            </a:r>
            <a:r>
              <a:rPr lang="en-US" sz="1100"/>
              <a:t>. 179 </a:t>
            </a:r>
            <a:r>
              <a:rPr lang="ru-RU" sz="1100"/>
              <a:t>с; </a:t>
            </a:r>
            <a:r>
              <a:rPr lang="en-US" sz="1100"/>
              <a:t>Evers S. Alternatives to beta blockers in preventive migraine treatment. </a:t>
            </a:r>
            <a:r>
              <a:rPr lang="en-US" sz="1100" i="1"/>
              <a:t>Nervenarzt</a:t>
            </a:r>
            <a:r>
              <a:rPr lang="en-US" sz="1100"/>
              <a:t>. 2008; 79 (10): 1135–1136, 1138–1340, 1142–1143; Grazzi L., Andrasik F., Usai S., Bussone G. Magnesium as a preventive treatment for paediatric episodic tension-type headache: results at 1-year follow-up. </a:t>
            </a:r>
            <a:r>
              <a:rPr lang="en-US" sz="1100" i="1"/>
              <a:t>Neurol</a:t>
            </a:r>
            <a:r>
              <a:rPr lang="ru-RU" sz="1100" i="1"/>
              <a:t>. </a:t>
            </a:r>
            <a:r>
              <a:rPr lang="en-US" sz="1100" i="1"/>
              <a:t>Sci</a:t>
            </a:r>
            <a:r>
              <a:rPr lang="ru-RU" sz="1100"/>
              <a:t>. 2007; 28 (3): 148–150</a:t>
            </a:r>
          </a:p>
        </p:txBody>
      </p:sp>
    </p:spTree>
    <p:extLst>
      <p:ext uri="{BB962C8B-B14F-4D97-AF65-F5344CB8AC3E}">
        <p14:creationId xmlns:p14="http://schemas.microsoft.com/office/powerpoint/2010/main" val="24901063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456481" y="-20162"/>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ctr">
              <a:buClrTx/>
              <a:buFontTx/>
              <a:buNone/>
            </a:pPr>
            <a:r>
              <a:rPr lang="ru-RU" sz="2500" b="1">
                <a:solidFill>
                  <a:srgbClr val="000080"/>
                </a:solidFill>
              </a:rPr>
              <a:t>Магне В6: лечение стресса и дефицита магния</a:t>
            </a:r>
          </a:p>
        </p:txBody>
      </p:sp>
      <p:sp>
        <p:nvSpPr>
          <p:cNvPr id="46082" name="Text Box 2"/>
          <p:cNvSpPr txBox="1">
            <a:spLocks noChangeArrowheads="1"/>
          </p:cNvSpPr>
          <p:nvPr/>
        </p:nvSpPr>
        <p:spPr bwMode="auto">
          <a:xfrm>
            <a:off x="456481" y="820887"/>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342900" indent="-3063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9pPr>
          </a:lstStyle>
          <a:p>
            <a:pPr algn="just">
              <a:spcAft>
                <a:spcPts val="1293"/>
              </a:spcAft>
            </a:pPr>
            <a:r>
              <a:rPr lang="ru-RU" dirty="0"/>
              <a:t>При лечении детей, пребывающих в состоянии </a:t>
            </a:r>
            <a:r>
              <a:rPr lang="ru-RU" dirty="0" smtClean="0"/>
              <a:t>стресса с целью устранения дефицита магния, </a:t>
            </a:r>
            <a:r>
              <a:rPr lang="ru-RU" dirty="0"/>
              <a:t>рекомендован курсовой прием </a:t>
            </a:r>
            <a:r>
              <a:rPr lang="ru-RU" dirty="0" err="1"/>
              <a:t>Магне</a:t>
            </a:r>
            <a:r>
              <a:rPr lang="ru-RU" dirty="0"/>
              <a:t> В6 питьевой раствор или </a:t>
            </a:r>
            <a:r>
              <a:rPr lang="ru-RU" dirty="0" err="1"/>
              <a:t>Магне</a:t>
            </a:r>
            <a:r>
              <a:rPr lang="ru-RU" dirty="0"/>
              <a:t> В6 форте 2–3 раза в день в течение </a:t>
            </a:r>
            <a:r>
              <a:rPr lang="ru-RU" dirty="0" smtClean="0"/>
              <a:t>месяца</a:t>
            </a:r>
            <a:r>
              <a:rPr lang="ru-RU" dirty="0"/>
              <a:t>. </a:t>
            </a:r>
          </a:p>
          <a:p>
            <a:pPr algn="just">
              <a:spcAft>
                <a:spcPts val="1293"/>
              </a:spcAft>
            </a:pPr>
            <a:endParaRPr lang="ru-RU" dirty="0"/>
          </a:p>
        </p:txBody>
      </p:sp>
      <p:sp>
        <p:nvSpPr>
          <p:cNvPr id="46083" name="Text Box 3"/>
          <p:cNvSpPr txBox="1">
            <a:spLocks noChangeArrowheads="1"/>
          </p:cNvSpPr>
          <p:nvPr/>
        </p:nvSpPr>
        <p:spPr bwMode="auto">
          <a:xfrm>
            <a:off x="423360" y="1666256"/>
            <a:ext cx="8226720" cy="773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ctr">
              <a:lnSpc>
                <a:spcPct val="100000"/>
              </a:lnSpc>
              <a:buClrTx/>
              <a:buFontTx/>
              <a:buNone/>
            </a:pPr>
            <a:r>
              <a:rPr lang="ru-RU" sz="1500">
                <a:cs typeface="Arial Unicode MS" charset="0"/>
              </a:rPr>
              <a:t>Соответствие рекомендуемой суточной потребности в магнии дозировкам препарата Магне В6 и Магне В6 форте в зависимости от группы населения (адаптировано из Тутельян В.А., 2002)</a:t>
            </a:r>
          </a:p>
        </p:txBody>
      </p:sp>
      <p:graphicFrame>
        <p:nvGraphicFramePr>
          <p:cNvPr id="46084" name="Group 4"/>
          <p:cNvGraphicFramePr>
            <a:graphicFrameLocks noGrp="1"/>
          </p:cNvGraphicFramePr>
          <p:nvPr>
            <p:extLst>
              <p:ext uri="{D42A27DB-BD31-4B8C-83A1-F6EECF244321}">
                <p14:modId xmlns:p14="http://schemas.microsoft.com/office/powerpoint/2010/main" val="2018654752"/>
              </p:ext>
            </p:extLst>
          </p:nvPr>
        </p:nvGraphicFramePr>
        <p:xfrm>
          <a:off x="456480" y="2318643"/>
          <a:ext cx="8046720" cy="6962147"/>
        </p:xfrm>
        <a:graphic>
          <a:graphicData uri="http://schemas.openxmlformats.org/drawingml/2006/table">
            <a:tbl>
              <a:tblPr/>
              <a:tblGrid>
                <a:gridCol w="2227680"/>
                <a:gridCol w="2005920"/>
                <a:gridCol w="2004480"/>
                <a:gridCol w="1808640"/>
              </a:tblGrid>
              <a:tr h="870350">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600" b="0" i="0" u="none" strike="noStrike" cap="none" normalizeH="0" baseline="0" dirty="0" smtClean="0">
                        <a:ln>
                          <a:noFill/>
                        </a:ln>
                        <a:solidFill>
                          <a:srgbClr val="FFFFFF"/>
                        </a:solidFill>
                        <a:effectLst/>
                        <a:latin typeface="Arial" charset="0"/>
                        <a:ea typeface="Microsoft YaHei" charset="-122"/>
                      </a:endParaRPr>
                    </a:p>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dirty="0" smtClean="0">
                          <a:ln>
                            <a:noFill/>
                          </a:ln>
                          <a:solidFill>
                            <a:srgbClr val="FFFFFF"/>
                          </a:solidFill>
                          <a:effectLst/>
                          <a:latin typeface="Arial" charset="0"/>
                          <a:ea typeface="Microsoft YaHei" charset="-122"/>
                        </a:rPr>
                        <a:t>Группа населения</a:t>
                      </a:r>
                    </a:p>
                  </a:txBody>
                  <a:tcPr marL="0" marR="0" marT="621492" marB="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FFFFFF"/>
                          </a:solidFill>
                          <a:effectLst/>
                          <a:latin typeface="Arial" charset="0"/>
                          <a:ea typeface="Microsoft YaHei" charset="-122"/>
                        </a:rPr>
                        <a:t>Норма потребления магния, мг/сут</a:t>
                      </a:r>
                    </a:p>
                  </a:txBody>
                  <a:tcPr marL="0" marR="0" marT="621492" marB="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FFFFFF"/>
                          </a:solidFill>
                          <a:effectLst/>
                          <a:latin typeface="Arial" charset="0"/>
                          <a:ea typeface="Microsoft YaHei" charset="-122"/>
                        </a:rPr>
                        <a:t>Магне В6 питьевые ампулы, штук</a:t>
                      </a:r>
                    </a:p>
                  </a:txBody>
                  <a:tcPr marL="0" marR="0" marT="621492" marB="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FFFFFF"/>
                          </a:solidFill>
                          <a:effectLst/>
                          <a:latin typeface="Arial" charset="0"/>
                          <a:ea typeface="Microsoft YaHei" charset="-122"/>
                        </a:rPr>
                        <a:t>Магне В6 форте таблетки</a:t>
                      </a:r>
                      <a:r>
                        <a:rPr kumimoji="0" lang="en-US" sz="1600" b="0" i="0" u="none" strike="noStrike" cap="none" normalizeH="0" baseline="0" smtClean="0">
                          <a:ln>
                            <a:noFill/>
                          </a:ln>
                          <a:solidFill>
                            <a:srgbClr val="FFFFFF"/>
                          </a:solidFill>
                          <a:effectLst/>
                          <a:latin typeface="Arial" charset="0"/>
                          <a:ea typeface="Microsoft YaHei" charset="-122"/>
                        </a:rPr>
                        <a:t>, </a:t>
                      </a:r>
                      <a:r>
                        <a:rPr kumimoji="0" lang="ru-RU" sz="1600" b="0" i="0" u="none" strike="noStrike" cap="none" normalizeH="0" baseline="0" smtClean="0">
                          <a:ln>
                            <a:noFill/>
                          </a:ln>
                          <a:solidFill>
                            <a:srgbClr val="FFFFFF"/>
                          </a:solidFill>
                          <a:effectLst/>
                          <a:latin typeface="Arial" charset="0"/>
                          <a:ea typeface="Microsoft YaHei" charset="-122"/>
                        </a:rPr>
                        <a:t>штук</a:t>
                      </a:r>
                    </a:p>
                  </a:txBody>
                  <a:tcPr marL="0" marR="0" marT="621492" marB="0" horzOverflow="overflow">
                    <a:lnL>
                      <a:noFill/>
                    </a:lnL>
                    <a:lnR>
                      <a:noFill/>
                    </a:lnR>
                    <a:lnT>
                      <a:noFill/>
                    </a:lnT>
                    <a:lnB>
                      <a:noFill/>
                    </a:lnB>
                    <a:lnTlToBr>
                      <a:noFill/>
                    </a:lnTlToBr>
                    <a:lnBlToTr>
                      <a:noFill/>
                    </a:lnBlToTr>
                    <a:solidFill>
                      <a:srgbClr val="0066CC"/>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Дети до 12 мес</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55–70</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a:t>
                      </a:r>
                    </a:p>
                  </a:txBody>
                  <a:tcPr marL="0" marR="0" marT="621492" marB="0" horzOverflow="overflow">
                    <a:lnL>
                      <a:noFill/>
                    </a:lnL>
                    <a:lnR>
                      <a:noFill/>
                    </a:lnR>
                    <a:lnT>
                      <a:noFill/>
                    </a:lnT>
                    <a:lnB>
                      <a:noFill/>
                    </a:lnB>
                    <a:lnTlToBr>
                      <a:noFill/>
                    </a:lnTlToBr>
                    <a:lnBlToTr>
                      <a:noFill/>
                    </a:lnBlToTr>
                    <a:solidFill>
                      <a:srgbClr val="0099FF"/>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smtClean="0">
                          <a:ln>
                            <a:noFill/>
                          </a:ln>
                          <a:solidFill>
                            <a:srgbClr val="000000"/>
                          </a:solidFill>
                          <a:effectLst/>
                          <a:latin typeface="Arial" charset="0"/>
                          <a:ea typeface="Microsoft YaHei" charset="-122"/>
                        </a:rPr>
                        <a:t>От 1 года до 3 лет</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150</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1–1,5</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a:t>
                      </a:r>
                    </a:p>
                  </a:txBody>
                  <a:tcPr marL="0" marR="0" marT="621492" marB="0" horzOverflow="overflow">
                    <a:lnL>
                      <a:noFill/>
                    </a:lnL>
                    <a:lnR>
                      <a:noFill/>
                    </a:lnR>
                    <a:lnT>
                      <a:noFill/>
                    </a:lnT>
                    <a:lnB>
                      <a:noFill/>
                    </a:lnB>
                    <a:lnTlToBr>
                      <a:noFill/>
                    </a:lnTlToBr>
                    <a:lnBlToTr>
                      <a:noFill/>
                    </a:lnBlToTr>
                    <a:solidFill>
                      <a:srgbClr val="99CCFF"/>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smtClean="0">
                          <a:ln>
                            <a:noFill/>
                          </a:ln>
                          <a:solidFill>
                            <a:srgbClr val="000000"/>
                          </a:solidFill>
                          <a:effectLst/>
                          <a:latin typeface="Arial" charset="0"/>
                          <a:ea typeface="Microsoft YaHei" charset="-122"/>
                        </a:rPr>
                        <a:t>От 3 до 6 лет</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200</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a:t>
                      </a:r>
                    </a:p>
                  </a:txBody>
                  <a:tcPr marL="0" marR="0" marT="621492" marB="0" horzOverflow="overflow">
                    <a:lnL>
                      <a:noFill/>
                    </a:lnL>
                    <a:lnR>
                      <a:noFill/>
                    </a:lnR>
                    <a:lnT>
                      <a:noFill/>
                    </a:lnT>
                    <a:lnB>
                      <a:noFill/>
                    </a:lnB>
                    <a:lnTlToBr>
                      <a:noFill/>
                    </a:lnTlToBr>
                    <a:lnBlToTr>
                      <a:noFill/>
                    </a:lnBlToTr>
                    <a:solidFill>
                      <a:srgbClr val="0099FF"/>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smtClean="0">
                          <a:ln>
                            <a:noFill/>
                          </a:ln>
                          <a:solidFill>
                            <a:srgbClr val="000000"/>
                          </a:solidFill>
                          <a:effectLst/>
                          <a:latin typeface="Arial" charset="0"/>
                          <a:ea typeface="Microsoft YaHei" charset="-122"/>
                        </a:rPr>
                        <a:t>От 6 до 10 лет </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250</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2–3</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2–3</a:t>
                      </a:r>
                    </a:p>
                  </a:txBody>
                  <a:tcPr marL="0" marR="0" marT="621492" marB="0" horzOverflow="overflow">
                    <a:lnL>
                      <a:noFill/>
                    </a:lnL>
                    <a:lnR>
                      <a:noFill/>
                    </a:lnR>
                    <a:lnT>
                      <a:noFill/>
                    </a:lnT>
                    <a:lnB>
                      <a:noFill/>
                    </a:lnB>
                    <a:lnTlToBr>
                      <a:noFill/>
                    </a:lnTlToBr>
                    <a:lnBlToTr>
                      <a:noFill/>
                    </a:lnBlToTr>
                    <a:solidFill>
                      <a:srgbClr val="99CCFF"/>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От 10 до 17 лет </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300</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a:t>
                      </a:r>
                    </a:p>
                  </a:txBody>
                  <a:tcPr marL="0" marR="0" marT="621492" marB="0" horzOverflow="overflow">
                    <a:lnL>
                      <a:noFill/>
                    </a:lnL>
                    <a:lnR>
                      <a:noFill/>
                    </a:lnR>
                    <a:lnT>
                      <a:noFill/>
                    </a:lnT>
                    <a:lnB>
                      <a:noFill/>
                    </a:lnB>
                    <a:lnTlToBr>
                      <a:noFill/>
                    </a:lnTlToBr>
                    <a:lnBlToTr>
                      <a:noFill/>
                    </a:lnBlToTr>
                    <a:solidFill>
                      <a:srgbClr val="0099FF"/>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Мужчины</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350</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3–4</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3–4</a:t>
                      </a:r>
                    </a:p>
                  </a:txBody>
                  <a:tcPr marL="0" marR="0" marT="621492" marB="0" horzOverflow="overflow">
                    <a:lnL>
                      <a:noFill/>
                    </a:lnL>
                    <a:lnR>
                      <a:noFill/>
                    </a:lnR>
                    <a:lnT>
                      <a:noFill/>
                    </a:lnT>
                    <a:lnB>
                      <a:noFill/>
                    </a:lnB>
                    <a:lnTlToBr>
                      <a:noFill/>
                    </a:lnTlToBr>
                    <a:lnBlToTr>
                      <a:noFill/>
                    </a:lnBlToTr>
                    <a:solidFill>
                      <a:srgbClr val="99CCFF"/>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Женщины</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300</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a:t>
                      </a:r>
                    </a:p>
                  </a:txBody>
                  <a:tcPr marL="0" marR="0" marT="621492" marB="0" horzOverflow="overflow">
                    <a:lnL>
                      <a:noFill/>
                    </a:lnL>
                    <a:lnR>
                      <a:noFill/>
                    </a:lnR>
                    <a:lnT>
                      <a:noFill/>
                    </a:lnT>
                    <a:lnB>
                      <a:noFill/>
                    </a:lnB>
                    <a:lnTlToBr>
                      <a:noFill/>
                    </a:lnTlToBr>
                    <a:lnBlToTr>
                      <a:noFill/>
                    </a:lnBlToTr>
                    <a:solidFill>
                      <a:srgbClr val="0099FF"/>
                    </a:solidFill>
                  </a:tcPr>
                </a:tc>
              </a:tr>
              <a:tr h="870350">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dirty="0" smtClean="0">
                          <a:ln>
                            <a:noFill/>
                          </a:ln>
                          <a:solidFill>
                            <a:srgbClr val="000000"/>
                          </a:solidFill>
                          <a:effectLst/>
                          <a:latin typeface="Arial" charset="0"/>
                          <a:ea typeface="Microsoft YaHei" charset="-122"/>
                        </a:rPr>
                        <a:t>Беременные</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450</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4</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4</a:t>
                      </a:r>
                    </a:p>
                  </a:txBody>
                  <a:tcPr marL="0" marR="0" marT="621492" marB="0" horzOverflow="overflow">
                    <a:lnL>
                      <a:noFill/>
                    </a:lnL>
                    <a:lnR>
                      <a:noFill/>
                    </a:lnR>
                    <a:lnT>
                      <a:noFill/>
                    </a:lnT>
                    <a:lnB>
                      <a:noFill/>
                    </a:lnB>
                    <a:lnTlToBr>
                      <a:noFill/>
                    </a:lnTlToBr>
                    <a:lnBlToTr>
                      <a:noFill/>
                    </a:lnBlToTr>
                    <a:solidFill>
                      <a:srgbClr val="99CCFF"/>
                    </a:solidFill>
                  </a:tcPr>
                </a:tc>
              </a:tr>
            </a:tbl>
          </a:graphicData>
        </a:graphic>
      </p:graphicFrame>
      <p:grpSp>
        <p:nvGrpSpPr>
          <p:cNvPr id="46121" name="Group 41"/>
          <p:cNvGrpSpPr>
            <a:grpSpLocks/>
          </p:cNvGrpSpPr>
          <p:nvPr/>
        </p:nvGrpSpPr>
        <p:grpSpPr bwMode="auto">
          <a:xfrm>
            <a:off x="6157440" y="4530716"/>
            <a:ext cx="3798720" cy="2523145"/>
            <a:chOff x="4276" y="3146"/>
            <a:chExt cx="2638" cy="1752"/>
          </a:xfrm>
        </p:grpSpPr>
        <p:graphicFrame>
          <p:nvGraphicFramePr>
            <p:cNvPr id="46122" name="Object 42"/>
            <p:cNvGraphicFramePr>
              <a:graphicFrameLocks noChangeAspect="1"/>
            </p:cNvGraphicFramePr>
            <p:nvPr/>
          </p:nvGraphicFramePr>
          <p:xfrm>
            <a:off x="4276" y="3146"/>
            <a:ext cx="2638" cy="1752"/>
          </p:xfrm>
          <a:graphic>
            <a:graphicData uri="http://schemas.openxmlformats.org/presentationml/2006/ole">
              <mc:AlternateContent xmlns:mc="http://schemas.openxmlformats.org/markup-compatibility/2006">
                <mc:Choice xmlns:v="urn:schemas-microsoft-com:vml" Requires="v">
                  <p:oleObj spid="_x0000_s7174" r:id="rId4" imgW="6095880" imgH="4066920" progId="">
                    <p:embed/>
                  </p:oleObj>
                </mc:Choice>
                <mc:Fallback>
                  <p:oleObj r:id="rId4" imgW="6095880" imgH="40669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 y="3146"/>
                          <a:ext cx="2638" cy="175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123" name="Text Box 43"/>
            <p:cNvSpPr txBox="1">
              <a:spLocks noChangeArrowheads="1"/>
            </p:cNvSpPr>
            <p:nvPr/>
          </p:nvSpPr>
          <p:spPr bwMode="auto">
            <a:xfrm>
              <a:off x="4276" y="3146"/>
              <a:ext cx="2638" cy="1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46124" name="Line 44"/>
          <p:cNvSpPr>
            <a:spLocks noChangeShapeType="1"/>
          </p:cNvSpPr>
          <p:nvPr/>
        </p:nvSpPr>
        <p:spPr bwMode="auto">
          <a:xfrm flipV="1">
            <a:off x="8100001" y="4997325"/>
            <a:ext cx="1440" cy="866971"/>
          </a:xfrm>
          <a:prstGeom prst="line">
            <a:avLst/>
          </a:prstGeom>
          <a:noFill/>
          <a:ln w="57240">
            <a:solidFill>
              <a:srgbClr val="00008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46125" name="Line 45"/>
          <p:cNvSpPr>
            <a:spLocks noChangeShapeType="1"/>
          </p:cNvSpPr>
          <p:nvPr/>
        </p:nvSpPr>
        <p:spPr bwMode="auto">
          <a:xfrm>
            <a:off x="8100001" y="5828292"/>
            <a:ext cx="1440" cy="720076"/>
          </a:xfrm>
          <a:prstGeom prst="line">
            <a:avLst/>
          </a:prstGeom>
          <a:noFill/>
          <a:ln w="57240">
            <a:solidFill>
              <a:srgbClr val="00008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Tree>
    <p:extLst>
      <p:ext uri="{BB962C8B-B14F-4D97-AF65-F5344CB8AC3E}">
        <p14:creationId xmlns:p14="http://schemas.microsoft.com/office/powerpoint/2010/main" val="41278870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ChangeArrowheads="1"/>
          </p:cNvSpPr>
          <p:nvPr/>
        </p:nvSpPr>
        <p:spPr bwMode="auto">
          <a:xfrm>
            <a:off x="179388" y="404664"/>
            <a:ext cx="8785225" cy="6264424"/>
          </a:xfrm>
          <a:prstGeom prst="rect">
            <a:avLst/>
          </a:prstGeom>
          <a:noFill/>
          <a:ln w="19050">
            <a:solidFill>
              <a:srgbClr val="1FD71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solidFill>
                <a:srgbClr val="1FD71F"/>
              </a:solidFill>
            </a:endParaRPr>
          </a:p>
        </p:txBody>
      </p:sp>
      <p:sp>
        <p:nvSpPr>
          <p:cNvPr id="145412" name="Text Box 4"/>
          <p:cNvSpPr txBox="1">
            <a:spLocks noChangeArrowheads="1"/>
          </p:cNvSpPr>
          <p:nvPr/>
        </p:nvSpPr>
        <p:spPr bwMode="auto">
          <a:xfrm>
            <a:off x="250825" y="333375"/>
            <a:ext cx="86423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3000" b="1">
                <a:solidFill>
                  <a:srgbClr val="008000"/>
                </a:solidFill>
                <a:effectLst>
                  <a:outerShdw blurRad="38100" dist="38100" dir="2700000" algn="tl">
                    <a:srgbClr val="C0C0C0"/>
                  </a:outerShdw>
                </a:effectLst>
              </a:rPr>
              <a:t>РЕФОРМИРОВАНИЕ</a:t>
            </a:r>
            <a:br>
              <a:rPr lang="ru-RU" sz="3000" b="1">
                <a:solidFill>
                  <a:srgbClr val="008000"/>
                </a:solidFill>
                <a:effectLst>
                  <a:outerShdw blurRad="38100" dist="38100" dir="2700000" algn="tl">
                    <a:srgbClr val="C0C0C0"/>
                  </a:outerShdw>
                </a:effectLst>
              </a:rPr>
            </a:br>
            <a:r>
              <a:rPr lang="ru-RU" sz="3000" b="1">
                <a:solidFill>
                  <a:srgbClr val="008000"/>
                </a:solidFill>
                <a:effectLst>
                  <a:outerShdw blurRad="38100" dist="38100" dir="2700000" algn="tl">
                    <a:srgbClr val="C0C0C0"/>
                  </a:outerShdw>
                </a:effectLst>
              </a:rPr>
              <a:t>ОБРАЗОВАТЕЛЬНОЙ  СРЕДЫ</a:t>
            </a:r>
          </a:p>
        </p:txBody>
      </p:sp>
      <p:pic>
        <p:nvPicPr>
          <p:cNvPr id="145415" name="Picture 7" descr="ДОКЛАД - Без названия - Схема 1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752600"/>
            <a:ext cx="8569325" cy="439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6362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950" y="404813"/>
            <a:ext cx="34925" cy="630078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FFFF00"/>
              </a:solidFill>
            </a:endParaRPr>
          </a:p>
        </p:txBody>
      </p:sp>
      <p:sp>
        <p:nvSpPr>
          <p:cNvPr id="6" name="Прямоугольник 5"/>
          <p:cNvSpPr/>
          <p:nvPr/>
        </p:nvSpPr>
        <p:spPr>
          <a:xfrm>
            <a:off x="107950" y="6705600"/>
            <a:ext cx="7343775" cy="365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9001125" y="115888"/>
            <a:ext cx="34925" cy="59055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1692275" y="115888"/>
            <a:ext cx="7307263" cy="3651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250825" y="0"/>
            <a:ext cx="1441450"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6327" name="TextBox 5"/>
          <p:cNvSpPr txBox="1">
            <a:spLocks noChangeArrowheads="1"/>
          </p:cNvSpPr>
          <p:nvPr/>
        </p:nvSpPr>
        <p:spPr bwMode="auto">
          <a:xfrm>
            <a:off x="0" y="1889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2800" b="1">
                <a:solidFill>
                  <a:srgbClr val="008080"/>
                </a:solidFill>
                <a:latin typeface="Cambria" pitchFamily="18" charset="0"/>
                <a:cs typeface="Times New Roman" pitchFamily="18" charset="0"/>
              </a:rPr>
              <a:t>Полисистемность  соматических </a:t>
            </a:r>
          </a:p>
          <a:p>
            <a:pPr algn="ctr" eaLnBrk="1" hangingPunct="1">
              <a:spcBef>
                <a:spcPct val="0"/>
              </a:spcBef>
              <a:buClrTx/>
              <a:buFontTx/>
              <a:buNone/>
            </a:pPr>
            <a:r>
              <a:rPr lang="ru-RU" altLang="ru-RU" sz="2800" b="1">
                <a:solidFill>
                  <a:srgbClr val="008080"/>
                </a:solidFill>
                <a:latin typeface="Cambria" pitchFamily="18" charset="0"/>
                <a:cs typeface="Times New Roman" pitchFamily="18" charset="0"/>
              </a:rPr>
              <a:t>проявлений тревоги</a:t>
            </a:r>
          </a:p>
        </p:txBody>
      </p:sp>
      <p:sp>
        <p:nvSpPr>
          <p:cNvPr id="12" name="TextBox 8"/>
          <p:cNvSpPr txBox="1">
            <a:spLocks noChangeArrowheads="1"/>
          </p:cNvSpPr>
          <p:nvPr/>
        </p:nvSpPr>
        <p:spPr bwMode="auto">
          <a:xfrm>
            <a:off x="827088" y="1268413"/>
            <a:ext cx="2089150" cy="585787"/>
          </a:xfrm>
          <a:prstGeom prst="rect">
            <a:avLst/>
          </a:prstGeom>
          <a:solidFill>
            <a:srgbClr val="008080"/>
          </a:solidFill>
          <a:ln w="9525">
            <a:noFill/>
            <a:miter lim="800000"/>
            <a:headEnd/>
            <a:tailEnd/>
          </a:ln>
        </p:spPr>
        <p:txBody>
          <a:bodyPr>
            <a:spAutoFit/>
          </a:bodyPr>
          <a:lstStyle/>
          <a:p>
            <a:pPr algn="ctr" fontAlgn="auto">
              <a:spcBef>
                <a:spcPts val="0"/>
              </a:spcBef>
              <a:spcAft>
                <a:spcPts val="0"/>
              </a:spcAft>
              <a:defRPr/>
            </a:pPr>
            <a:r>
              <a:rPr lang="ru-RU" sz="1600" b="1" kern="100" dirty="0">
                <a:solidFill>
                  <a:schemeClr val="bg1"/>
                </a:solidFill>
                <a:latin typeface="Times New Roman" pitchFamily="18" charset="0"/>
              </a:rPr>
              <a:t>Нервная система</a:t>
            </a:r>
          </a:p>
          <a:p>
            <a:pPr algn="ctr" fontAlgn="auto">
              <a:spcBef>
                <a:spcPts val="0"/>
              </a:spcBef>
              <a:spcAft>
                <a:spcPts val="0"/>
              </a:spcAft>
              <a:defRPr/>
            </a:pPr>
            <a:endParaRPr lang="ru-RU" sz="1600" b="1" kern="100" dirty="0">
              <a:solidFill>
                <a:schemeClr val="bg1"/>
              </a:solidFill>
              <a:latin typeface="Times New Roman" pitchFamily="18" charset="0"/>
            </a:endParaRPr>
          </a:p>
        </p:txBody>
      </p:sp>
      <p:sp>
        <p:nvSpPr>
          <p:cNvPr id="56329" name="TextBox 9"/>
          <p:cNvSpPr txBox="1">
            <a:spLocks noChangeArrowheads="1"/>
          </p:cNvSpPr>
          <p:nvPr/>
        </p:nvSpPr>
        <p:spPr bwMode="auto">
          <a:xfrm>
            <a:off x="827088" y="1693863"/>
            <a:ext cx="2089150" cy="1277937"/>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100" b="1">
                <a:solidFill>
                  <a:srgbClr val="002060"/>
                </a:solidFill>
                <a:latin typeface="Arial" charset="0"/>
                <a:cs typeface="Arial" charset="0"/>
              </a:rPr>
              <a:t>головокружение</a:t>
            </a:r>
          </a:p>
          <a:p>
            <a:pPr eaLnBrk="1" hangingPunct="1">
              <a:spcBef>
                <a:spcPct val="0"/>
              </a:spcBef>
              <a:buClrTx/>
              <a:buFontTx/>
              <a:buNone/>
            </a:pPr>
            <a:r>
              <a:rPr lang="ru-RU" altLang="ru-RU" sz="1100" b="1">
                <a:solidFill>
                  <a:srgbClr val="002060"/>
                </a:solidFill>
                <a:latin typeface="Arial" charset="0"/>
                <a:cs typeface="Arial" charset="0"/>
              </a:rPr>
              <a:t>дурнота</a:t>
            </a:r>
          </a:p>
          <a:p>
            <a:pPr eaLnBrk="1" hangingPunct="1">
              <a:spcBef>
                <a:spcPct val="0"/>
              </a:spcBef>
              <a:buClrTx/>
              <a:buFontTx/>
              <a:buNone/>
            </a:pPr>
            <a:r>
              <a:rPr lang="ru-RU" altLang="ru-RU" sz="1100" b="1">
                <a:solidFill>
                  <a:srgbClr val="002060"/>
                </a:solidFill>
                <a:latin typeface="Arial" charset="0"/>
                <a:cs typeface="Arial" charset="0"/>
              </a:rPr>
              <a:t>тремор</a:t>
            </a:r>
          </a:p>
          <a:p>
            <a:pPr eaLnBrk="1" hangingPunct="1">
              <a:spcBef>
                <a:spcPct val="0"/>
              </a:spcBef>
              <a:buClrTx/>
              <a:buFontTx/>
              <a:buNone/>
            </a:pPr>
            <a:r>
              <a:rPr lang="ru-RU" altLang="ru-RU" sz="1100" b="1">
                <a:solidFill>
                  <a:srgbClr val="002060"/>
                </a:solidFill>
                <a:latin typeface="Arial" charset="0"/>
                <a:cs typeface="Arial" charset="0"/>
              </a:rPr>
              <a:t>вздрагивание</a:t>
            </a:r>
          </a:p>
          <a:p>
            <a:pPr eaLnBrk="1" hangingPunct="1">
              <a:spcBef>
                <a:spcPct val="0"/>
              </a:spcBef>
              <a:buClrTx/>
              <a:buFontTx/>
              <a:buNone/>
            </a:pPr>
            <a:r>
              <a:rPr lang="ru-RU" altLang="ru-RU" sz="1100" b="1">
                <a:solidFill>
                  <a:srgbClr val="002060"/>
                </a:solidFill>
                <a:latin typeface="Arial" charset="0"/>
                <a:cs typeface="Arial" charset="0"/>
              </a:rPr>
              <a:t>парестезии</a:t>
            </a:r>
          </a:p>
          <a:p>
            <a:pPr eaLnBrk="1" hangingPunct="1">
              <a:spcBef>
                <a:spcPct val="0"/>
              </a:spcBef>
              <a:buClrTx/>
              <a:buFontTx/>
              <a:buNone/>
            </a:pPr>
            <a:r>
              <a:rPr lang="ru-RU" altLang="ru-RU" sz="1100" b="1">
                <a:solidFill>
                  <a:srgbClr val="002060"/>
                </a:solidFill>
                <a:latin typeface="Arial" charset="0"/>
                <a:cs typeface="Arial" charset="0"/>
              </a:rPr>
              <a:t>мышечные судороги</a:t>
            </a:r>
          </a:p>
          <a:p>
            <a:pPr eaLnBrk="1" hangingPunct="1">
              <a:spcBef>
                <a:spcPct val="0"/>
              </a:spcBef>
              <a:buClrTx/>
              <a:buFontTx/>
              <a:buNone/>
            </a:pPr>
            <a:r>
              <a:rPr lang="ru-RU" altLang="ru-RU" sz="1100" b="1">
                <a:solidFill>
                  <a:srgbClr val="002060"/>
                </a:solidFill>
                <a:latin typeface="Arial" charset="0"/>
                <a:cs typeface="Arial" charset="0"/>
              </a:rPr>
              <a:t>мышечные подергивания</a:t>
            </a:r>
          </a:p>
        </p:txBody>
      </p:sp>
      <p:sp>
        <p:nvSpPr>
          <p:cNvPr id="56330" name="TextBox 10"/>
          <p:cNvSpPr txBox="1">
            <a:spLocks noChangeArrowheads="1"/>
          </p:cNvSpPr>
          <p:nvPr/>
        </p:nvSpPr>
        <p:spPr bwMode="auto">
          <a:xfrm>
            <a:off x="3571875" y="1196975"/>
            <a:ext cx="1979613" cy="58420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600" b="1">
                <a:solidFill>
                  <a:schemeClr val="bg1"/>
                </a:solidFill>
              </a:rPr>
              <a:t>Сердечно-сосудистая система</a:t>
            </a:r>
          </a:p>
        </p:txBody>
      </p:sp>
      <p:sp>
        <p:nvSpPr>
          <p:cNvPr id="56331" name="TextBox 11"/>
          <p:cNvSpPr txBox="1">
            <a:spLocks noChangeArrowheads="1"/>
          </p:cNvSpPr>
          <p:nvPr/>
        </p:nvSpPr>
        <p:spPr bwMode="auto">
          <a:xfrm>
            <a:off x="5929313" y="1196975"/>
            <a:ext cx="2286000" cy="58420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600" b="1">
                <a:solidFill>
                  <a:schemeClr val="bg1"/>
                </a:solidFill>
              </a:rPr>
              <a:t>Респираторная система</a:t>
            </a:r>
          </a:p>
        </p:txBody>
      </p:sp>
      <p:sp>
        <p:nvSpPr>
          <p:cNvPr id="56332" name="TextBox 12"/>
          <p:cNvSpPr txBox="1">
            <a:spLocks noChangeArrowheads="1"/>
          </p:cNvSpPr>
          <p:nvPr/>
        </p:nvSpPr>
        <p:spPr bwMode="auto">
          <a:xfrm>
            <a:off x="3529013" y="4500563"/>
            <a:ext cx="2195512" cy="58420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600" b="1">
                <a:solidFill>
                  <a:schemeClr val="bg1"/>
                </a:solidFill>
              </a:rPr>
              <a:t>Терморегуляционная система</a:t>
            </a:r>
          </a:p>
        </p:txBody>
      </p:sp>
      <p:sp>
        <p:nvSpPr>
          <p:cNvPr id="56333" name="TextBox 13"/>
          <p:cNvSpPr txBox="1">
            <a:spLocks noChangeArrowheads="1"/>
          </p:cNvSpPr>
          <p:nvPr/>
        </p:nvSpPr>
        <p:spPr bwMode="auto">
          <a:xfrm>
            <a:off x="971550" y="4500563"/>
            <a:ext cx="2341563" cy="58420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600" b="1">
                <a:solidFill>
                  <a:schemeClr val="bg1"/>
                </a:solidFill>
              </a:rPr>
              <a:t>Гастроинтестинальная система</a:t>
            </a:r>
          </a:p>
        </p:txBody>
      </p:sp>
      <p:sp>
        <p:nvSpPr>
          <p:cNvPr id="56334" name="TextBox 14"/>
          <p:cNvSpPr txBox="1">
            <a:spLocks noChangeArrowheads="1"/>
          </p:cNvSpPr>
          <p:nvPr/>
        </p:nvSpPr>
        <p:spPr bwMode="auto">
          <a:xfrm>
            <a:off x="6000750" y="4500563"/>
            <a:ext cx="2286000" cy="58420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600" b="1">
                <a:solidFill>
                  <a:schemeClr val="bg1"/>
                </a:solidFill>
              </a:rPr>
              <a:t>Урогенитальная система</a:t>
            </a:r>
          </a:p>
        </p:txBody>
      </p:sp>
      <p:sp>
        <p:nvSpPr>
          <p:cNvPr id="56335" name="TextBox 15"/>
          <p:cNvSpPr txBox="1">
            <a:spLocks noChangeArrowheads="1"/>
          </p:cNvSpPr>
          <p:nvPr/>
        </p:nvSpPr>
        <p:spPr bwMode="auto">
          <a:xfrm>
            <a:off x="3571875" y="5121275"/>
            <a:ext cx="2071688" cy="1108075"/>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100" b="1">
                <a:solidFill>
                  <a:srgbClr val="002060"/>
                </a:solidFill>
                <a:latin typeface="Arial" charset="0"/>
                <a:cs typeface="Arial" charset="0"/>
              </a:rPr>
              <a:t>неинфекционный</a:t>
            </a:r>
          </a:p>
          <a:p>
            <a:pPr eaLnBrk="1" hangingPunct="1">
              <a:spcBef>
                <a:spcPct val="0"/>
              </a:spcBef>
              <a:buClrTx/>
              <a:buFontTx/>
              <a:buNone/>
            </a:pPr>
            <a:r>
              <a:rPr lang="ru-RU" altLang="ru-RU" sz="1100" b="1">
                <a:solidFill>
                  <a:srgbClr val="002060"/>
                </a:solidFill>
                <a:latin typeface="Arial" charset="0"/>
                <a:cs typeface="Arial" charset="0"/>
              </a:rPr>
              <a:t>субфебрилитет</a:t>
            </a:r>
          </a:p>
          <a:p>
            <a:pPr eaLnBrk="1" hangingPunct="1">
              <a:spcBef>
                <a:spcPct val="0"/>
              </a:spcBef>
              <a:buClrTx/>
              <a:buFontTx/>
              <a:buNone/>
            </a:pPr>
            <a:r>
              <a:rPr lang="ru-RU" altLang="ru-RU" sz="1100" b="1">
                <a:solidFill>
                  <a:srgbClr val="002060"/>
                </a:solidFill>
                <a:latin typeface="Arial" charset="0"/>
                <a:cs typeface="Arial" charset="0"/>
              </a:rPr>
              <a:t>ознобы</a:t>
            </a:r>
          </a:p>
          <a:p>
            <a:pPr eaLnBrk="1" hangingPunct="1">
              <a:spcBef>
                <a:spcPct val="0"/>
              </a:spcBef>
              <a:buClrTx/>
              <a:buFontTx/>
              <a:buNone/>
            </a:pPr>
            <a:r>
              <a:rPr lang="ru-RU" altLang="ru-RU" sz="1100" b="1">
                <a:solidFill>
                  <a:srgbClr val="002060"/>
                </a:solidFill>
                <a:latin typeface="Arial" charset="0"/>
                <a:cs typeface="Arial" charset="0"/>
              </a:rPr>
              <a:t>Гипергидроз</a:t>
            </a:r>
          </a:p>
          <a:p>
            <a:pPr eaLnBrk="1" hangingPunct="1">
              <a:spcBef>
                <a:spcPct val="0"/>
              </a:spcBef>
              <a:buClrTx/>
              <a:buFontTx/>
              <a:buNone/>
            </a:pPr>
            <a:endParaRPr lang="ru-RU" altLang="ru-RU" sz="1100" b="1">
              <a:solidFill>
                <a:srgbClr val="002060"/>
              </a:solidFill>
              <a:latin typeface="Arial" charset="0"/>
              <a:cs typeface="Arial" charset="0"/>
            </a:endParaRPr>
          </a:p>
          <a:p>
            <a:pPr eaLnBrk="1" hangingPunct="1">
              <a:spcBef>
                <a:spcPct val="0"/>
              </a:spcBef>
              <a:buClrTx/>
              <a:buFontTx/>
              <a:buNone/>
            </a:pPr>
            <a:endParaRPr lang="ru-RU" altLang="ru-RU" sz="1100" b="1">
              <a:solidFill>
                <a:schemeClr val="tx1"/>
              </a:solidFill>
              <a:latin typeface="Arial" charset="0"/>
              <a:cs typeface="Arial" charset="0"/>
            </a:endParaRPr>
          </a:p>
        </p:txBody>
      </p:sp>
      <p:sp>
        <p:nvSpPr>
          <p:cNvPr id="56336" name="TextBox 16"/>
          <p:cNvSpPr txBox="1">
            <a:spLocks noChangeArrowheads="1"/>
          </p:cNvSpPr>
          <p:nvPr/>
        </p:nvSpPr>
        <p:spPr bwMode="auto">
          <a:xfrm>
            <a:off x="1042988" y="5129213"/>
            <a:ext cx="2160587" cy="1108075"/>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100" b="1">
                <a:solidFill>
                  <a:srgbClr val="002060"/>
                </a:solidFill>
                <a:latin typeface="Arial" charset="0"/>
                <a:cs typeface="Arial" charset="0"/>
              </a:rPr>
              <a:t>тошнота, рвота</a:t>
            </a:r>
          </a:p>
          <a:p>
            <a:pPr eaLnBrk="1" hangingPunct="1">
              <a:spcBef>
                <a:spcPct val="0"/>
              </a:spcBef>
              <a:buClrTx/>
              <a:buFontTx/>
              <a:buNone/>
            </a:pPr>
            <a:r>
              <a:rPr lang="ru-RU" altLang="ru-RU" sz="1100" b="1">
                <a:solidFill>
                  <a:srgbClr val="002060"/>
                </a:solidFill>
                <a:latin typeface="Arial" charset="0"/>
                <a:cs typeface="Arial" charset="0"/>
              </a:rPr>
              <a:t>сухость  во рту</a:t>
            </a:r>
          </a:p>
          <a:p>
            <a:pPr eaLnBrk="1" hangingPunct="1">
              <a:spcBef>
                <a:spcPct val="0"/>
              </a:spcBef>
              <a:buClrTx/>
              <a:buFontTx/>
              <a:buNone/>
            </a:pPr>
            <a:r>
              <a:rPr lang="ru-RU" altLang="ru-RU" sz="1100" b="1">
                <a:solidFill>
                  <a:srgbClr val="002060"/>
                </a:solidFill>
                <a:latin typeface="Arial" charset="0"/>
                <a:cs typeface="Arial" charset="0"/>
              </a:rPr>
              <a:t>отрыжка</a:t>
            </a:r>
          </a:p>
          <a:p>
            <a:pPr eaLnBrk="1" hangingPunct="1">
              <a:spcBef>
                <a:spcPct val="0"/>
              </a:spcBef>
              <a:buClrTx/>
              <a:buFontTx/>
              <a:buNone/>
            </a:pPr>
            <a:r>
              <a:rPr lang="ru-RU" altLang="ru-RU" sz="1100" b="1">
                <a:solidFill>
                  <a:srgbClr val="002060"/>
                </a:solidFill>
                <a:latin typeface="Arial" charset="0"/>
                <a:cs typeface="Arial" charset="0"/>
              </a:rPr>
              <a:t>метеоризм</a:t>
            </a:r>
          </a:p>
          <a:p>
            <a:pPr eaLnBrk="1" hangingPunct="1">
              <a:spcBef>
                <a:spcPct val="0"/>
              </a:spcBef>
              <a:buClrTx/>
              <a:buFontTx/>
              <a:buNone/>
            </a:pPr>
            <a:r>
              <a:rPr lang="ru-RU" altLang="ru-RU" sz="1100" b="1">
                <a:solidFill>
                  <a:srgbClr val="002060"/>
                </a:solidFill>
                <a:latin typeface="Arial" charset="0"/>
                <a:cs typeface="Arial" charset="0"/>
              </a:rPr>
              <a:t>запоры,  поносы</a:t>
            </a:r>
          </a:p>
          <a:p>
            <a:pPr eaLnBrk="1" hangingPunct="1">
              <a:spcBef>
                <a:spcPct val="0"/>
              </a:spcBef>
              <a:buClrTx/>
              <a:buFontTx/>
              <a:buNone/>
            </a:pPr>
            <a:r>
              <a:rPr lang="ru-RU" altLang="ru-RU" sz="1100" b="1">
                <a:solidFill>
                  <a:srgbClr val="002060"/>
                </a:solidFill>
                <a:latin typeface="Arial" charset="0"/>
                <a:cs typeface="Arial" charset="0"/>
              </a:rPr>
              <a:t>абдоминалгия</a:t>
            </a:r>
          </a:p>
        </p:txBody>
      </p:sp>
      <p:sp>
        <p:nvSpPr>
          <p:cNvPr id="56337" name="TextBox 17"/>
          <p:cNvSpPr txBox="1">
            <a:spLocks noChangeArrowheads="1"/>
          </p:cNvSpPr>
          <p:nvPr/>
        </p:nvSpPr>
        <p:spPr bwMode="auto">
          <a:xfrm>
            <a:off x="3571875" y="1744663"/>
            <a:ext cx="1979613" cy="1254125"/>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100" b="1">
                <a:solidFill>
                  <a:srgbClr val="002060"/>
                </a:solidFill>
                <a:latin typeface="Arial" charset="0"/>
                <a:cs typeface="Arial" charset="0"/>
              </a:rPr>
              <a:t>тахикардия</a:t>
            </a:r>
          </a:p>
          <a:p>
            <a:pPr eaLnBrk="1" hangingPunct="1">
              <a:spcBef>
                <a:spcPts val="200"/>
              </a:spcBef>
              <a:spcAft>
                <a:spcPts val="200"/>
              </a:spcAft>
              <a:buClrTx/>
              <a:buFontTx/>
              <a:buNone/>
            </a:pPr>
            <a:r>
              <a:rPr lang="ru-RU" altLang="ru-RU" sz="1100" b="1">
                <a:solidFill>
                  <a:srgbClr val="002060"/>
                </a:solidFill>
                <a:latin typeface="Arial" charset="0"/>
                <a:cs typeface="Arial" charset="0"/>
              </a:rPr>
              <a:t>экстрасистолия</a:t>
            </a:r>
          </a:p>
          <a:p>
            <a:pPr eaLnBrk="1" hangingPunct="1">
              <a:spcBef>
                <a:spcPts val="100"/>
              </a:spcBef>
              <a:buClrTx/>
              <a:buFontTx/>
              <a:buNone/>
            </a:pPr>
            <a:r>
              <a:rPr lang="ru-RU" altLang="ru-RU" sz="1100" b="1">
                <a:solidFill>
                  <a:srgbClr val="002060"/>
                </a:solidFill>
                <a:latin typeface="Arial" charset="0"/>
                <a:cs typeface="Arial" charset="0"/>
              </a:rPr>
              <a:t>кардиалгия</a:t>
            </a:r>
          </a:p>
          <a:p>
            <a:pPr eaLnBrk="1" hangingPunct="1">
              <a:spcBef>
                <a:spcPct val="0"/>
              </a:spcBef>
              <a:buClrTx/>
              <a:buFontTx/>
              <a:buNone/>
            </a:pPr>
            <a:r>
              <a:rPr lang="ru-RU" altLang="ru-RU" sz="1200" b="1">
                <a:solidFill>
                  <a:srgbClr val="002060"/>
                </a:solidFill>
                <a:latin typeface="Arial" charset="0"/>
                <a:cs typeface="Arial" charset="0"/>
              </a:rPr>
              <a:t>АД</a:t>
            </a:r>
            <a:r>
              <a:rPr lang="ru-RU" altLang="ru-RU" sz="1300" b="1">
                <a:solidFill>
                  <a:srgbClr val="002060"/>
                </a:solidFill>
                <a:latin typeface="Arial" charset="0"/>
                <a:cs typeface="Arial" charset="0"/>
              </a:rPr>
              <a:t> </a:t>
            </a:r>
            <a:r>
              <a:rPr lang="ru-RU" altLang="ru-RU" sz="1100" b="1">
                <a:solidFill>
                  <a:srgbClr val="002060"/>
                </a:solidFill>
                <a:latin typeface="Arial" charset="0"/>
                <a:cs typeface="Arial" charset="0"/>
              </a:rPr>
              <a:t>    или</a:t>
            </a:r>
          </a:p>
          <a:p>
            <a:pPr eaLnBrk="1" hangingPunct="1">
              <a:spcBef>
                <a:spcPts val="200"/>
              </a:spcBef>
              <a:spcAft>
                <a:spcPts val="200"/>
              </a:spcAft>
              <a:buClrTx/>
              <a:buFontTx/>
              <a:buNone/>
            </a:pPr>
            <a:r>
              <a:rPr lang="ru-RU" altLang="ru-RU" sz="1100" b="1">
                <a:solidFill>
                  <a:srgbClr val="002060"/>
                </a:solidFill>
                <a:latin typeface="Arial" charset="0"/>
                <a:cs typeface="Arial" charset="0"/>
              </a:rPr>
              <a:t>акроцианоз</a:t>
            </a:r>
          </a:p>
          <a:p>
            <a:pPr eaLnBrk="1" hangingPunct="1">
              <a:spcBef>
                <a:spcPct val="0"/>
              </a:spcBef>
              <a:spcAft>
                <a:spcPts val="200"/>
              </a:spcAft>
              <a:buClrTx/>
              <a:buFontTx/>
              <a:buNone/>
            </a:pPr>
            <a:r>
              <a:rPr lang="ru-RU" altLang="ru-RU" sz="1100" b="1">
                <a:solidFill>
                  <a:srgbClr val="002060"/>
                </a:solidFill>
                <a:latin typeface="Arial" charset="0"/>
                <a:cs typeface="Arial" charset="0"/>
              </a:rPr>
              <a:t>волны жара и  холода</a:t>
            </a:r>
          </a:p>
        </p:txBody>
      </p:sp>
      <p:sp>
        <p:nvSpPr>
          <p:cNvPr id="56338" name="TextBox 18"/>
          <p:cNvSpPr txBox="1">
            <a:spLocks noChangeArrowheads="1"/>
          </p:cNvSpPr>
          <p:nvPr/>
        </p:nvSpPr>
        <p:spPr bwMode="auto">
          <a:xfrm>
            <a:off x="5929313" y="1817688"/>
            <a:ext cx="2286000" cy="1106487"/>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100" b="1">
                <a:solidFill>
                  <a:srgbClr val="002060"/>
                </a:solidFill>
                <a:latin typeface="Arial" charset="0"/>
                <a:cs typeface="Arial" charset="0"/>
              </a:rPr>
              <a:t>нехватка воздуха</a:t>
            </a:r>
          </a:p>
          <a:p>
            <a:pPr eaLnBrk="1" hangingPunct="1">
              <a:spcBef>
                <a:spcPct val="0"/>
              </a:spcBef>
              <a:buClrTx/>
              <a:buFontTx/>
              <a:buNone/>
            </a:pPr>
            <a:r>
              <a:rPr lang="ru-RU" altLang="ru-RU" sz="1100" b="1">
                <a:solidFill>
                  <a:srgbClr val="002060"/>
                </a:solidFill>
                <a:latin typeface="Arial" charset="0"/>
                <a:cs typeface="Arial" charset="0"/>
              </a:rPr>
              <a:t>удушье</a:t>
            </a:r>
          </a:p>
          <a:p>
            <a:pPr eaLnBrk="1" hangingPunct="1">
              <a:spcBef>
                <a:spcPct val="0"/>
              </a:spcBef>
              <a:buClrTx/>
              <a:buFontTx/>
              <a:buNone/>
            </a:pPr>
            <a:r>
              <a:rPr lang="ru-RU" altLang="ru-RU" sz="1100" b="1">
                <a:solidFill>
                  <a:srgbClr val="002060"/>
                </a:solidFill>
                <a:latin typeface="Arial" charset="0"/>
                <a:cs typeface="Arial" charset="0"/>
              </a:rPr>
              <a:t>одышка</a:t>
            </a:r>
          </a:p>
          <a:p>
            <a:pPr eaLnBrk="1" hangingPunct="1">
              <a:spcBef>
                <a:spcPct val="0"/>
              </a:spcBef>
              <a:buClrTx/>
              <a:buFontTx/>
              <a:buNone/>
            </a:pPr>
            <a:r>
              <a:rPr lang="ru-RU" altLang="ru-RU" sz="1100" b="1">
                <a:solidFill>
                  <a:srgbClr val="002060"/>
                </a:solidFill>
                <a:latin typeface="Arial" charset="0"/>
                <a:cs typeface="Arial" charset="0"/>
              </a:rPr>
              <a:t>«ком» в горле</a:t>
            </a:r>
          </a:p>
          <a:p>
            <a:pPr eaLnBrk="1" hangingPunct="1">
              <a:spcBef>
                <a:spcPct val="0"/>
              </a:spcBef>
              <a:buClrTx/>
              <a:buFontTx/>
              <a:buNone/>
            </a:pPr>
            <a:r>
              <a:rPr lang="ru-RU" altLang="ru-RU" sz="1100" b="1">
                <a:solidFill>
                  <a:srgbClr val="002060"/>
                </a:solidFill>
                <a:latin typeface="Arial" charset="0"/>
                <a:cs typeface="Arial" charset="0"/>
              </a:rPr>
              <a:t>утрата автоматизма дыхания</a:t>
            </a:r>
          </a:p>
          <a:p>
            <a:pPr eaLnBrk="1" hangingPunct="1">
              <a:spcBef>
                <a:spcPct val="0"/>
              </a:spcBef>
              <a:buClrTx/>
              <a:buFontTx/>
              <a:buNone/>
            </a:pPr>
            <a:r>
              <a:rPr lang="ru-RU" altLang="ru-RU" sz="1100" b="1">
                <a:solidFill>
                  <a:srgbClr val="002060"/>
                </a:solidFill>
                <a:latin typeface="Arial" charset="0"/>
                <a:cs typeface="Arial" charset="0"/>
              </a:rPr>
              <a:t>зевота</a:t>
            </a:r>
            <a:endParaRPr lang="ru-RU" altLang="ru-RU" sz="1100" b="1">
              <a:solidFill>
                <a:schemeClr val="tx1"/>
              </a:solidFill>
              <a:latin typeface="Arial" charset="0"/>
              <a:cs typeface="Arial" charset="0"/>
            </a:endParaRPr>
          </a:p>
        </p:txBody>
      </p:sp>
      <p:sp>
        <p:nvSpPr>
          <p:cNvPr id="56339" name="TextBox 19"/>
          <p:cNvSpPr txBox="1">
            <a:spLocks noChangeArrowheads="1"/>
          </p:cNvSpPr>
          <p:nvPr/>
        </p:nvSpPr>
        <p:spPr bwMode="auto">
          <a:xfrm>
            <a:off x="6084888" y="5121275"/>
            <a:ext cx="2130425" cy="1108075"/>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100" b="1">
                <a:solidFill>
                  <a:srgbClr val="002060"/>
                </a:solidFill>
                <a:latin typeface="Arial" charset="0"/>
                <a:cs typeface="Arial" charset="0"/>
              </a:rPr>
              <a:t>полиурия</a:t>
            </a:r>
          </a:p>
          <a:p>
            <a:pPr eaLnBrk="1" hangingPunct="1">
              <a:spcBef>
                <a:spcPct val="0"/>
              </a:spcBef>
              <a:buClrTx/>
              <a:buFontTx/>
              <a:buNone/>
            </a:pPr>
            <a:r>
              <a:rPr lang="ru-RU" altLang="ru-RU" sz="1100" b="1">
                <a:solidFill>
                  <a:srgbClr val="002060"/>
                </a:solidFill>
                <a:latin typeface="Arial" charset="0"/>
                <a:cs typeface="Arial" charset="0"/>
              </a:rPr>
              <a:t>цисталгии</a:t>
            </a:r>
          </a:p>
          <a:p>
            <a:pPr eaLnBrk="1" hangingPunct="1">
              <a:spcBef>
                <a:spcPct val="0"/>
              </a:spcBef>
              <a:buClrTx/>
              <a:buFontTx/>
              <a:buNone/>
            </a:pPr>
            <a:r>
              <a:rPr lang="ru-RU" altLang="ru-RU" sz="1100" b="1">
                <a:solidFill>
                  <a:srgbClr val="002060"/>
                </a:solidFill>
                <a:latin typeface="Arial" charset="0"/>
                <a:cs typeface="Arial" charset="0"/>
              </a:rPr>
              <a:t>ПМС</a:t>
            </a:r>
          </a:p>
          <a:p>
            <a:pPr eaLnBrk="1" hangingPunct="1">
              <a:spcBef>
                <a:spcPct val="0"/>
              </a:spcBef>
              <a:buClrTx/>
              <a:buFontTx/>
              <a:buNone/>
            </a:pPr>
            <a:endParaRPr lang="ru-RU" altLang="ru-RU" sz="1100" b="1">
              <a:solidFill>
                <a:srgbClr val="002060"/>
              </a:solidFill>
              <a:latin typeface="Arial" charset="0"/>
              <a:cs typeface="Arial" charset="0"/>
            </a:endParaRPr>
          </a:p>
          <a:p>
            <a:pPr eaLnBrk="1" hangingPunct="1">
              <a:spcBef>
                <a:spcPct val="0"/>
              </a:spcBef>
              <a:buClrTx/>
              <a:buFontTx/>
              <a:buNone/>
            </a:pPr>
            <a:endParaRPr lang="ru-RU" altLang="ru-RU" sz="1100" b="1">
              <a:solidFill>
                <a:srgbClr val="002060"/>
              </a:solidFill>
              <a:latin typeface="Arial" charset="0"/>
              <a:cs typeface="Arial" charset="0"/>
            </a:endParaRPr>
          </a:p>
          <a:p>
            <a:pPr eaLnBrk="1" hangingPunct="1">
              <a:spcBef>
                <a:spcPct val="0"/>
              </a:spcBef>
              <a:buClrTx/>
              <a:buFontTx/>
              <a:buNone/>
            </a:pPr>
            <a:endParaRPr lang="ru-RU" altLang="ru-RU" sz="1100" b="1">
              <a:solidFill>
                <a:schemeClr val="tx1"/>
              </a:solidFill>
              <a:latin typeface="Arial" charset="0"/>
              <a:cs typeface="Arial" charset="0"/>
            </a:endParaRPr>
          </a:p>
        </p:txBody>
      </p:sp>
      <p:cxnSp>
        <p:nvCxnSpPr>
          <p:cNvPr id="25" name="Прямая со стрелкой 24"/>
          <p:cNvCxnSpPr/>
          <p:nvPr/>
        </p:nvCxnSpPr>
        <p:spPr>
          <a:xfrm rot="5400000" flipH="1" flipV="1">
            <a:off x="3928269" y="2458244"/>
            <a:ext cx="142875" cy="1587"/>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rot="5400000">
            <a:off x="4357687" y="2459038"/>
            <a:ext cx="142875"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10800000" flipV="1">
            <a:off x="2571750" y="3959225"/>
            <a:ext cx="1500188" cy="500063"/>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rot="10800000">
            <a:off x="2555875" y="2997200"/>
            <a:ext cx="1516063" cy="533400"/>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5400000">
            <a:off x="4429919" y="4315619"/>
            <a:ext cx="285750" cy="1588"/>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V="1">
            <a:off x="5143500" y="3030538"/>
            <a:ext cx="1357313" cy="500062"/>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5143500" y="3959225"/>
            <a:ext cx="1500188" cy="500063"/>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rot="5400000" flipH="1" flipV="1">
            <a:off x="4429919" y="3140869"/>
            <a:ext cx="285750" cy="1588"/>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sp>
        <p:nvSpPr>
          <p:cNvPr id="2" name="Овал 1"/>
          <p:cNvSpPr/>
          <p:nvPr/>
        </p:nvSpPr>
        <p:spPr>
          <a:xfrm>
            <a:off x="3571875" y="3316288"/>
            <a:ext cx="2079625" cy="819150"/>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6349" name="TextBox 4"/>
          <p:cNvSpPr txBox="1">
            <a:spLocks noChangeArrowheads="1"/>
          </p:cNvSpPr>
          <p:nvPr/>
        </p:nvSpPr>
        <p:spPr bwMode="auto">
          <a:xfrm>
            <a:off x="3708400" y="3429000"/>
            <a:ext cx="177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2800" b="1">
                <a:solidFill>
                  <a:srgbClr val="FF0000"/>
                </a:solidFill>
                <a:latin typeface="Calibri" pitchFamily="34" charset="0"/>
              </a:rPr>
              <a:t>ТРЕВОГА</a:t>
            </a:r>
          </a:p>
        </p:txBody>
      </p:sp>
      <p:sp>
        <p:nvSpPr>
          <p:cNvPr id="56350" name="Объект 4"/>
          <p:cNvSpPr>
            <a:spLocks noGrp="1"/>
          </p:cNvSpPr>
          <p:nvPr>
            <p:ph idx="1"/>
          </p:nvPr>
        </p:nvSpPr>
        <p:spPr/>
        <p:txBody>
          <a:bodyPr/>
          <a:lstStyle/>
          <a:p>
            <a:pPr eaLnBrk="1" hangingPunct="1"/>
            <a:endParaRPr lang="ru-RU" altLang="ru-RU" smtClean="0"/>
          </a:p>
        </p:txBody>
      </p:sp>
    </p:spTree>
    <p:extLst>
      <p:ext uri="{BB962C8B-B14F-4D97-AF65-F5344CB8AC3E}">
        <p14:creationId xmlns:p14="http://schemas.microsoft.com/office/powerpoint/2010/main" val="9865426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950" y="404813"/>
            <a:ext cx="34925" cy="630078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FFFF00"/>
              </a:solidFill>
            </a:endParaRPr>
          </a:p>
        </p:txBody>
      </p:sp>
      <p:sp>
        <p:nvSpPr>
          <p:cNvPr id="6" name="Прямоугольник 5"/>
          <p:cNvSpPr/>
          <p:nvPr/>
        </p:nvSpPr>
        <p:spPr>
          <a:xfrm>
            <a:off x="107950" y="6705600"/>
            <a:ext cx="7343775" cy="365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9001125" y="115888"/>
            <a:ext cx="34925" cy="59055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1692275" y="115888"/>
            <a:ext cx="7307263" cy="3651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250825" y="0"/>
            <a:ext cx="1441450"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7351" name="TextBox 1"/>
          <p:cNvSpPr txBox="1">
            <a:spLocks noChangeArrowheads="1"/>
          </p:cNvSpPr>
          <p:nvPr/>
        </p:nvSpPr>
        <p:spPr bwMode="auto">
          <a:xfrm>
            <a:off x="0" y="11588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3200" b="1">
                <a:solidFill>
                  <a:srgbClr val="008080"/>
                </a:solidFill>
                <a:latin typeface="Cambria" pitchFamily="18" charset="0"/>
                <a:cs typeface="Times New Roman" pitchFamily="18" charset="0"/>
              </a:rPr>
              <a:t>Фармакотерапия  тревоги</a:t>
            </a:r>
          </a:p>
        </p:txBody>
      </p:sp>
      <p:sp>
        <p:nvSpPr>
          <p:cNvPr id="57352" name="TextBox 2"/>
          <p:cNvSpPr txBox="1">
            <a:spLocks noChangeArrowheads="1"/>
          </p:cNvSpPr>
          <p:nvPr/>
        </p:nvSpPr>
        <p:spPr bwMode="auto">
          <a:xfrm>
            <a:off x="1116013" y="1341438"/>
            <a:ext cx="2643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2000" b="1" i="1">
                <a:solidFill>
                  <a:srgbClr val="002060"/>
                </a:solidFill>
                <a:latin typeface="Cambria" pitchFamily="18" charset="0"/>
              </a:rPr>
              <a:t>Специфические</a:t>
            </a:r>
          </a:p>
        </p:txBody>
      </p:sp>
      <p:sp>
        <p:nvSpPr>
          <p:cNvPr id="57353" name="TextBox 3"/>
          <p:cNvSpPr txBox="1">
            <a:spLocks noChangeArrowheads="1"/>
          </p:cNvSpPr>
          <p:nvPr/>
        </p:nvSpPr>
        <p:spPr bwMode="auto">
          <a:xfrm>
            <a:off x="5076825" y="1412875"/>
            <a:ext cx="3214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2000" b="1" i="1">
                <a:solidFill>
                  <a:srgbClr val="002060"/>
                </a:solidFill>
                <a:latin typeface="Cambria" pitchFamily="18" charset="0"/>
              </a:rPr>
              <a:t>Неспецифические</a:t>
            </a:r>
          </a:p>
        </p:txBody>
      </p:sp>
      <p:sp>
        <p:nvSpPr>
          <p:cNvPr id="57354" name="TextBox 5"/>
          <p:cNvSpPr txBox="1">
            <a:spLocks noChangeArrowheads="1"/>
          </p:cNvSpPr>
          <p:nvPr/>
        </p:nvSpPr>
        <p:spPr bwMode="auto">
          <a:xfrm>
            <a:off x="857250" y="4022725"/>
            <a:ext cx="246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u="sng">
                <a:solidFill>
                  <a:srgbClr val="002060"/>
                </a:solidFill>
                <a:latin typeface="Cambria" pitchFamily="18" charset="0"/>
              </a:rPr>
              <a:t>Бензодиазепиновые</a:t>
            </a:r>
          </a:p>
        </p:txBody>
      </p:sp>
      <p:sp>
        <p:nvSpPr>
          <p:cNvPr id="57355" name="TextBox 6"/>
          <p:cNvSpPr txBox="1">
            <a:spLocks noChangeArrowheads="1"/>
          </p:cNvSpPr>
          <p:nvPr/>
        </p:nvSpPr>
        <p:spPr bwMode="auto">
          <a:xfrm>
            <a:off x="3429000" y="4010025"/>
            <a:ext cx="298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u="sng">
                <a:solidFill>
                  <a:srgbClr val="002060"/>
                </a:solidFill>
                <a:latin typeface="Cambria" pitchFamily="18" charset="0"/>
              </a:rPr>
              <a:t>Небензодиазепиновые</a:t>
            </a:r>
          </a:p>
        </p:txBody>
      </p:sp>
      <p:sp>
        <p:nvSpPr>
          <p:cNvPr id="57356" name="TextBox 7"/>
          <p:cNvSpPr txBox="1">
            <a:spLocks noChangeArrowheads="1"/>
          </p:cNvSpPr>
          <p:nvPr/>
        </p:nvSpPr>
        <p:spPr bwMode="auto">
          <a:xfrm>
            <a:off x="857250" y="4308475"/>
            <a:ext cx="1355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i="1">
                <a:solidFill>
                  <a:srgbClr val="002060"/>
                </a:solidFill>
                <a:latin typeface="Cambria" pitchFamily="18" charset="0"/>
              </a:rPr>
              <a:t>Типичные:</a:t>
            </a:r>
          </a:p>
          <a:p>
            <a:pPr eaLnBrk="1" hangingPunct="1">
              <a:spcBef>
                <a:spcPct val="0"/>
              </a:spcBef>
              <a:buClrTx/>
              <a:buFontTx/>
              <a:buNone/>
            </a:pPr>
            <a:r>
              <a:rPr lang="ru-RU" altLang="ru-RU" sz="1800">
                <a:solidFill>
                  <a:schemeClr val="tx1"/>
                </a:solidFill>
                <a:latin typeface="Cambria" pitchFamily="18" charset="0"/>
              </a:rPr>
              <a:t>Фенозепам</a:t>
            </a:r>
          </a:p>
          <a:p>
            <a:pPr eaLnBrk="1" hangingPunct="1">
              <a:spcBef>
                <a:spcPct val="0"/>
              </a:spcBef>
              <a:buClrTx/>
              <a:buFontTx/>
              <a:buNone/>
            </a:pPr>
            <a:r>
              <a:rPr lang="ru-RU" altLang="ru-RU" sz="1800">
                <a:solidFill>
                  <a:schemeClr val="tx1"/>
                </a:solidFill>
                <a:latin typeface="Cambria" pitchFamily="18" charset="0"/>
              </a:rPr>
              <a:t>Диазепам</a:t>
            </a:r>
          </a:p>
        </p:txBody>
      </p:sp>
      <p:sp>
        <p:nvSpPr>
          <p:cNvPr id="57357" name="TextBox 8"/>
          <p:cNvSpPr txBox="1">
            <a:spLocks noChangeArrowheads="1"/>
          </p:cNvSpPr>
          <p:nvPr/>
        </p:nvSpPr>
        <p:spPr bwMode="auto">
          <a:xfrm>
            <a:off x="857250" y="5119688"/>
            <a:ext cx="15763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i="1">
                <a:solidFill>
                  <a:srgbClr val="002060"/>
                </a:solidFill>
                <a:latin typeface="Cambria" pitchFamily="18" charset="0"/>
              </a:rPr>
              <a:t>Атипичные</a:t>
            </a:r>
            <a:r>
              <a:rPr lang="ru-RU" altLang="ru-RU" sz="1800" b="1" i="1">
                <a:solidFill>
                  <a:srgbClr val="002060"/>
                </a:solidFill>
                <a:latin typeface="Calibri" pitchFamily="34" charset="0"/>
              </a:rPr>
              <a:t>:</a:t>
            </a:r>
          </a:p>
          <a:p>
            <a:pPr eaLnBrk="1" hangingPunct="1">
              <a:spcBef>
                <a:spcPct val="0"/>
              </a:spcBef>
              <a:buClrTx/>
              <a:buFontTx/>
              <a:buNone/>
            </a:pPr>
            <a:r>
              <a:rPr lang="ru-RU" altLang="ru-RU" sz="1800">
                <a:solidFill>
                  <a:schemeClr val="tx1"/>
                </a:solidFill>
                <a:latin typeface="Cambria" pitchFamily="18" charset="0"/>
              </a:rPr>
              <a:t>Клоназепам</a:t>
            </a:r>
          </a:p>
          <a:p>
            <a:pPr eaLnBrk="1" hangingPunct="1">
              <a:spcBef>
                <a:spcPct val="0"/>
              </a:spcBef>
              <a:buClrTx/>
              <a:buFontTx/>
              <a:buNone/>
            </a:pPr>
            <a:r>
              <a:rPr lang="ru-RU" altLang="ru-RU" sz="1800">
                <a:solidFill>
                  <a:schemeClr val="tx1"/>
                </a:solidFill>
                <a:latin typeface="Cambria" pitchFamily="18" charset="0"/>
              </a:rPr>
              <a:t>Тофизопам</a:t>
            </a:r>
          </a:p>
          <a:p>
            <a:pPr eaLnBrk="1" hangingPunct="1">
              <a:spcBef>
                <a:spcPct val="0"/>
              </a:spcBef>
              <a:buClrTx/>
              <a:buFontTx/>
              <a:buNone/>
            </a:pPr>
            <a:r>
              <a:rPr lang="ru-RU" altLang="ru-RU" sz="1800">
                <a:solidFill>
                  <a:schemeClr val="tx1"/>
                </a:solidFill>
                <a:latin typeface="Cambria" pitchFamily="18" charset="0"/>
              </a:rPr>
              <a:t>Альпрозалам</a:t>
            </a:r>
          </a:p>
          <a:p>
            <a:pPr eaLnBrk="1" hangingPunct="1">
              <a:spcBef>
                <a:spcPct val="0"/>
              </a:spcBef>
              <a:buClrTx/>
              <a:buFontTx/>
              <a:buNone/>
            </a:pPr>
            <a:r>
              <a:rPr lang="ru-RU" altLang="ru-RU" sz="1800">
                <a:solidFill>
                  <a:schemeClr val="tx1"/>
                </a:solidFill>
                <a:latin typeface="Cambria" pitchFamily="18" charset="0"/>
              </a:rPr>
              <a:t>Медазепам</a:t>
            </a:r>
          </a:p>
        </p:txBody>
      </p:sp>
      <p:sp>
        <p:nvSpPr>
          <p:cNvPr id="57358" name="TextBox 9"/>
          <p:cNvSpPr txBox="1">
            <a:spLocks noChangeArrowheads="1"/>
          </p:cNvSpPr>
          <p:nvPr/>
        </p:nvSpPr>
        <p:spPr bwMode="auto">
          <a:xfrm>
            <a:off x="3971925" y="5157788"/>
            <a:ext cx="1679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a:solidFill>
                  <a:schemeClr val="tx1"/>
                </a:solidFill>
                <a:latin typeface="Cambria" pitchFamily="18" charset="0"/>
              </a:rPr>
              <a:t>Афобазол</a:t>
            </a:r>
          </a:p>
        </p:txBody>
      </p:sp>
      <p:sp>
        <p:nvSpPr>
          <p:cNvPr id="57359" name="TextBox 10"/>
          <p:cNvSpPr txBox="1">
            <a:spLocks noChangeArrowheads="1"/>
          </p:cNvSpPr>
          <p:nvPr/>
        </p:nvSpPr>
        <p:spPr bwMode="auto">
          <a:xfrm>
            <a:off x="3968750" y="4813300"/>
            <a:ext cx="1227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2000" b="1">
                <a:solidFill>
                  <a:srgbClr val="008080"/>
                </a:solidFill>
                <a:latin typeface="Cambria" pitchFamily="18" charset="0"/>
              </a:rPr>
              <a:t>Адаптол</a:t>
            </a:r>
          </a:p>
        </p:txBody>
      </p:sp>
      <p:sp>
        <p:nvSpPr>
          <p:cNvPr id="57360" name="TextBox 11"/>
          <p:cNvSpPr txBox="1">
            <a:spLocks noChangeArrowheads="1"/>
          </p:cNvSpPr>
          <p:nvPr/>
        </p:nvSpPr>
        <p:spPr bwMode="auto">
          <a:xfrm>
            <a:off x="3851275" y="1768475"/>
            <a:ext cx="53006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800" b="1">
                <a:solidFill>
                  <a:schemeClr val="tx1"/>
                </a:solidFill>
                <a:latin typeface="Cambria" pitchFamily="18" charset="0"/>
              </a:rPr>
              <a:t>Антидепрессанты</a:t>
            </a:r>
            <a:r>
              <a:rPr lang="ru-RU" altLang="ru-RU" sz="1800">
                <a:solidFill>
                  <a:schemeClr val="tx1"/>
                </a:solidFill>
                <a:latin typeface="Cambria" pitchFamily="18" charset="0"/>
              </a:rPr>
              <a:t> (ТЦА, СИОЗС, СИОЗСиН)</a:t>
            </a:r>
          </a:p>
          <a:p>
            <a:pPr algn="ctr" eaLnBrk="1" hangingPunct="1">
              <a:spcBef>
                <a:spcPct val="0"/>
              </a:spcBef>
              <a:buClrTx/>
              <a:buFontTx/>
              <a:buNone/>
            </a:pPr>
            <a:r>
              <a:rPr lang="ru-RU" altLang="ru-RU" sz="1800" b="1">
                <a:solidFill>
                  <a:schemeClr val="tx1"/>
                </a:solidFill>
                <a:latin typeface="Cambria" pitchFamily="18" charset="0"/>
              </a:rPr>
              <a:t>Нейролептики</a:t>
            </a:r>
          </a:p>
          <a:p>
            <a:pPr algn="ctr" eaLnBrk="1" hangingPunct="1">
              <a:spcBef>
                <a:spcPct val="0"/>
              </a:spcBef>
              <a:buClrTx/>
              <a:buFontTx/>
              <a:buNone/>
            </a:pPr>
            <a:r>
              <a:rPr lang="ru-RU" altLang="ru-RU" sz="1800" b="1">
                <a:solidFill>
                  <a:schemeClr val="tx1"/>
                </a:solidFill>
                <a:latin typeface="Cambria" pitchFamily="18" charset="0"/>
              </a:rPr>
              <a:t>Снотворные</a:t>
            </a:r>
          </a:p>
          <a:p>
            <a:pPr algn="ctr" eaLnBrk="1" hangingPunct="1">
              <a:spcBef>
                <a:spcPct val="0"/>
              </a:spcBef>
              <a:buClrTx/>
              <a:buFontTx/>
              <a:buNone/>
            </a:pPr>
            <a:r>
              <a:rPr lang="ru-RU" altLang="ru-RU" sz="1800" b="1">
                <a:solidFill>
                  <a:schemeClr val="tx1"/>
                </a:solidFill>
                <a:latin typeface="Cambria" pitchFamily="18" charset="0"/>
              </a:rPr>
              <a:t>Седативные растительного происхождения</a:t>
            </a:r>
          </a:p>
          <a:p>
            <a:pPr algn="ctr" eaLnBrk="1" hangingPunct="1">
              <a:spcBef>
                <a:spcPct val="0"/>
              </a:spcBef>
              <a:buClrTx/>
              <a:buFontTx/>
              <a:buNone/>
            </a:pPr>
            <a:r>
              <a:rPr lang="ru-RU" altLang="ru-RU" sz="1800" b="1">
                <a:solidFill>
                  <a:schemeClr val="tx1"/>
                </a:solidFill>
                <a:latin typeface="Cambria" pitchFamily="18" charset="0"/>
              </a:rPr>
              <a:t>Антигипертензивные</a:t>
            </a:r>
          </a:p>
          <a:p>
            <a:pPr algn="ctr" eaLnBrk="1" hangingPunct="1">
              <a:spcBef>
                <a:spcPct val="0"/>
              </a:spcBef>
              <a:buClrTx/>
              <a:buFontTx/>
              <a:buNone/>
            </a:pPr>
            <a:r>
              <a:rPr lang="ru-RU" altLang="ru-RU" sz="1800" b="1">
                <a:solidFill>
                  <a:schemeClr val="tx1"/>
                </a:solidFill>
                <a:latin typeface="Cambria" pitchFamily="18" charset="0"/>
              </a:rPr>
              <a:t>Антигистаминные</a:t>
            </a:r>
          </a:p>
          <a:p>
            <a:pPr algn="ctr" eaLnBrk="1" hangingPunct="1">
              <a:spcBef>
                <a:spcPct val="0"/>
              </a:spcBef>
              <a:buClrTx/>
              <a:buFontTx/>
              <a:buNone/>
            </a:pPr>
            <a:r>
              <a:rPr lang="ru-RU" altLang="ru-RU" sz="1800" b="1">
                <a:solidFill>
                  <a:schemeClr val="tx1"/>
                </a:solidFill>
                <a:latin typeface="Cambria" pitchFamily="18" charset="0"/>
              </a:rPr>
              <a:t>Гормональные</a:t>
            </a:r>
          </a:p>
          <a:p>
            <a:pPr algn="ctr" eaLnBrk="1" hangingPunct="1">
              <a:spcBef>
                <a:spcPct val="0"/>
              </a:spcBef>
              <a:buClrTx/>
              <a:buFontTx/>
              <a:buNone/>
            </a:pPr>
            <a:r>
              <a:rPr lang="ru-RU" altLang="ru-RU" sz="1800" b="1">
                <a:solidFill>
                  <a:schemeClr val="tx1"/>
                </a:solidFill>
                <a:latin typeface="Cambria" pitchFamily="18" charset="0"/>
              </a:rPr>
              <a:t>Матаболики</a:t>
            </a:r>
          </a:p>
        </p:txBody>
      </p:sp>
      <p:cxnSp>
        <p:nvCxnSpPr>
          <p:cNvPr id="23" name="Прямая со стрелкой 22"/>
          <p:cNvCxnSpPr>
            <a:stCxn id="57352" idx="2"/>
          </p:cNvCxnSpPr>
          <p:nvPr/>
        </p:nvCxnSpPr>
        <p:spPr>
          <a:xfrm>
            <a:off x="2436813" y="1741488"/>
            <a:ext cx="1206500" cy="22637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1285875" y="1700213"/>
            <a:ext cx="982663" cy="23939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7363" name="TextBox 2"/>
          <p:cNvSpPr txBox="1">
            <a:spLocks noChangeArrowheads="1"/>
          </p:cNvSpPr>
          <p:nvPr/>
        </p:nvSpPr>
        <p:spPr bwMode="auto">
          <a:xfrm>
            <a:off x="3179763" y="723900"/>
            <a:ext cx="26431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2000" b="1" u="sng">
                <a:solidFill>
                  <a:srgbClr val="002060"/>
                </a:solidFill>
                <a:latin typeface="Cambria" pitchFamily="18" charset="0"/>
              </a:rPr>
              <a:t>АНКСИОЛИТИКИ</a:t>
            </a:r>
          </a:p>
        </p:txBody>
      </p:sp>
      <p:cxnSp>
        <p:nvCxnSpPr>
          <p:cNvPr id="26" name="Прямая со стрелкой 25"/>
          <p:cNvCxnSpPr/>
          <p:nvPr/>
        </p:nvCxnSpPr>
        <p:spPr>
          <a:xfrm flipH="1">
            <a:off x="3343275" y="1065213"/>
            <a:ext cx="300038" cy="381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5500688" y="1065213"/>
            <a:ext cx="287337" cy="3651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7366" name="Объект 2"/>
          <p:cNvSpPr>
            <a:spLocks noGrp="1"/>
          </p:cNvSpPr>
          <p:nvPr>
            <p:ph idx="1"/>
          </p:nvPr>
        </p:nvSpPr>
        <p:spPr/>
        <p:txBody>
          <a:bodyPr/>
          <a:lstStyle/>
          <a:p>
            <a:pPr eaLnBrk="1" hangingPunct="1"/>
            <a:endParaRPr lang="ru-RU" altLang="ru-RU" smtClean="0"/>
          </a:p>
        </p:txBody>
      </p:sp>
    </p:spTree>
    <p:extLst>
      <p:ext uri="{BB962C8B-B14F-4D97-AF65-F5344CB8AC3E}">
        <p14:creationId xmlns:p14="http://schemas.microsoft.com/office/powerpoint/2010/main" val="15644181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950" y="404813"/>
            <a:ext cx="34925" cy="630078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FFFF00"/>
              </a:solidFill>
            </a:endParaRPr>
          </a:p>
        </p:txBody>
      </p:sp>
      <p:sp>
        <p:nvSpPr>
          <p:cNvPr id="6" name="Прямоугольник 5"/>
          <p:cNvSpPr/>
          <p:nvPr/>
        </p:nvSpPr>
        <p:spPr>
          <a:xfrm>
            <a:off x="107950" y="6705600"/>
            <a:ext cx="7343775" cy="365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9001125" y="115888"/>
            <a:ext cx="34925" cy="59055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1692275" y="115888"/>
            <a:ext cx="7307263" cy="3651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250825" y="0"/>
            <a:ext cx="1441450"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8375" name="TextBox 1"/>
          <p:cNvSpPr txBox="1">
            <a:spLocks noChangeArrowheads="1"/>
          </p:cNvSpPr>
          <p:nvPr/>
        </p:nvSpPr>
        <p:spPr bwMode="auto">
          <a:xfrm>
            <a:off x="-107950" y="6127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2800" b="1">
                <a:solidFill>
                  <a:srgbClr val="008080"/>
                </a:solidFill>
                <a:latin typeface="Cambria" pitchFamily="18" charset="0"/>
                <a:cs typeface="Times New Roman" pitchFamily="18" charset="0"/>
              </a:rPr>
              <a:t>Бензодиазепиновые  транквилизаторы</a:t>
            </a:r>
          </a:p>
        </p:txBody>
      </p:sp>
      <p:sp>
        <p:nvSpPr>
          <p:cNvPr id="58376" name="TextBox 2"/>
          <p:cNvSpPr txBox="1">
            <a:spLocks noChangeArrowheads="1"/>
          </p:cNvSpPr>
          <p:nvPr/>
        </p:nvSpPr>
        <p:spPr bwMode="auto">
          <a:xfrm>
            <a:off x="1116013" y="1738313"/>
            <a:ext cx="200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800" b="1">
                <a:solidFill>
                  <a:srgbClr val="002060"/>
                </a:solidFill>
                <a:latin typeface="Cambria" pitchFamily="18" charset="0"/>
                <a:cs typeface="Arial" charset="0"/>
              </a:rPr>
              <a:t>Дневная</a:t>
            </a:r>
          </a:p>
          <a:p>
            <a:pPr algn="ctr" eaLnBrk="1" hangingPunct="1">
              <a:spcBef>
                <a:spcPct val="0"/>
              </a:spcBef>
              <a:buClrTx/>
              <a:buFontTx/>
              <a:buNone/>
            </a:pPr>
            <a:r>
              <a:rPr lang="ru-RU" altLang="ru-RU" sz="1800" b="1">
                <a:solidFill>
                  <a:srgbClr val="002060"/>
                </a:solidFill>
                <a:latin typeface="Cambria" pitchFamily="18" charset="0"/>
                <a:cs typeface="Arial" charset="0"/>
              </a:rPr>
              <a:t> сонливость</a:t>
            </a:r>
          </a:p>
        </p:txBody>
      </p:sp>
      <p:sp>
        <p:nvSpPr>
          <p:cNvPr id="58377" name="TextBox 3"/>
          <p:cNvSpPr txBox="1">
            <a:spLocks noChangeArrowheads="1"/>
          </p:cNvSpPr>
          <p:nvPr/>
        </p:nvSpPr>
        <p:spPr bwMode="auto">
          <a:xfrm>
            <a:off x="571500" y="341947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800" b="1">
                <a:solidFill>
                  <a:srgbClr val="002060"/>
                </a:solidFill>
                <a:latin typeface="Cambria" pitchFamily="18" charset="0"/>
                <a:cs typeface="Arial" charset="0"/>
              </a:rPr>
              <a:t>Атаксия</a:t>
            </a:r>
          </a:p>
        </p:txBody>
      </p:sp>
      <p:sp>
        <p:nvSpPr>
          <p:cNvPr id="58378" name="TextBox 4"/>
          <p:cNvSpPr txBox="1">
            <a:spLocks noChangeArrowheads="1"/>
          </p:cNvSpPr>
          <p:nvPr/>
        </p:nvSpPr>
        <p:spPr bwMode="auto">
          <a:xfrm>
            <a:off x="947738" y="508635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800" b="1">
                <a:solidFill>
                  <a:srgbClr val="002060"/>
                </a:solidFill>
                <a:latin typeface="Cambria" pitchFamily="18" charset="0"/>
                <a:cs typeface="Arial" charset="0"/>
              </a:rPr>
              <a:t>Нарушения памяти, концентрации внимания</a:t>
            </a:r>
          </a:p>
        </p:txBody>
      </p:sp>
      <p:sp>
        <p:nvSpPr>
          <p:cNvPr id="58379" name="TextBox 5"/>
          <p:cNvSpPr txBox="1">
            <a:spLocks noChangeArrowheads="1"/>
          </p:cNvSpPr>
          <p:nvPr/>
        </p:nvSpPr>
        <p:spPr bwMode="auto">
          <a:xfrm>
            <a:off x="3924300" y="1268413"/>
            <a:ext cx="2214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800" b="1">
                <a:solidFill>
                  <a:srgbClr val="002060"/>
                </a:solidFill>
                <a:latin typeface="Cambria" pitchFamily="18" charset="0"/>
                <a:cs typeface="Arial" charset="0"/>
              </a:rPr>
              <a:t>Лекарственная зависимость</a:t>
            </a:r>
          </a:p>
        </p:txBody>
      </p:sp>
      <p:sp>
        <p:nvSpPr>
          <p:cNvPr id="58380" name="TextBox 6"/>
          <p:cNvSpPr txBox="1">
            <a:spLocks noChangeArrowheads="1"/>
          </p:cNvSpPr>
          <p:nvPr/>
        </p:nvSpPr>
        <p:spPr bwMode="auto">
          <a:xfrm>
            <a:off x="6300788" y="2060575"/>
            <a:ext cx="185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800" b="1">
                <a:solidFill>
                  <a:srgbClr val="002060"/>
                </a:solidFill>
                <a:latin typeface="Cambria" pitchFamily="18" charset="0"/>
                <a:cs typeface="Arial" charset="0"/>
              </a:rPr>
              <a:t>Синдром «отмены»</a:t>
            </a:r>
          </a:p>
        </p:txBody>
      </p:sp>
      <p:sp>
        <p:nvSpPr>
          <p:cNvPr id="58381" name="TextBox 7"/>
          <p:cNvSpPr txBox="1">
            <a:spLocks noChangeArrowheads="1"/>
          </p:cNvSpPr>
          <p:nvPr/>
        </p:nvSpPr>
        <p:spPr bwMode="auto">
          <a:xfrm>
            <a:off x="5429250" y="5300663"/>
            <a:ext cx="2195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800" b="1">
                <a:solidFill>
                  <a:srgbClr val="002060"/>
                </a:solidFill>
                <a:latin typeface="Cambria" pitchFamily="18" charset="0"/>
                <a:cs typeface="Arial" charset="0"/>
              </a:rPr>
              <a:t>Миорелаксация</a:t>
            </a:r>
          </a:p>
        </p:txBody>
      </p:sp>
      <p:sp>
        <p:nvSpPr>
          <p:cNvPr id="32" name="Овал 31"/>
          <p:cNvSpPr/>
          <p:nvPr/>
        </p:nvSpPr>
        <p:spPr>
          <a:xfrm>
            <a:off x="3571875" y="2884488"/>
            <a:ext cx="1928813" cy="1428750"/>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8383" name="TextBox 9"/>
          <p:cNvSpPr txBox="1">
            <a:spLocks noChangeArrowheads="1"/>
          </p:cNvSpPr>
          <p:nvPr/>
        </p:nvSpPr>
        <p:spPr bwMode="auto">
          <a:xfrm>
            <a:off x="3708400" y="3255963"/>
            <a:ext cx="1720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800" b="1">
                <a:solidFill>
                  <a:srgbClr val="FF0000"/>
                </a:solidFill>
                <a:latin typeface="Arial" charset="0"/>
                <a:cs typeface="Arial" charset="0"/>
              </a:rPr>
              <a:t>ПОБОЧНЫЕ ЭФФЕКТЫ</a:t>
            </a:r>
            <a:endParaRPr lang="ru-RU" altLang="ru-RU" sz="2000" b="1">
              <a:solidFill>
                <a:srgbClr val="FF0000"/>
              </a:solidFill>
              <a:latin typeface="Arial" charset="0"/>
              <a:cs typeface="Arial" charset="0"/>
            </a:endParaRPr>
          </a:p>
        </p:txBody>
      </p:sp>
      <p:cxnSp>
        <p:nvCxnSpPr>
          <p:cNvPr id="34" name="Прямая со стрелкой 33"/>
          <p:cNvCxnSpPr/>
          <p:nvPr/>
        </p:nvCxnSpPr>
        <p:spPr>
          <a:xfrm>
            <a:off x="5129213" y="4313238"/>
            <a:ext cx="661987" cy="892175"/>
          </a:xfrm>
          <a:prstGeom prst="straightConnector1">
            <a:avLst/>
          </a:prstGeom>
          <a:ln w="381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V="1">
            <a:off x="5508625" y="2492375"/>
            <a:ext cx="1008063" cy="709613"/>
          </a:xfrm>
          <a:prstGeom prst="straightConnector1">
            <a:avLst/>
          </a:prstGeom>
          <a:ln w="381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rot="10800000">
            <a:off x="2357438" y="3598863"/>
            <a:ext cx="1143000" cy="1587"/>
          </a:xfrm>
          <a:prstGeom prst="straightConnector1">
            <a:avLst/>
          </a:prstGeom>
          <a:ln w="381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V="1">
            <a:off x="4643438" y="1916113"/>
            <a:ext cx="73025" cy="847725"/>
          </a:xfrm>
          <a:prstGeom prst="straightConnector1">
            <a:avLst/>
          </a:prstGeom>
          <a:ln w="381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rot="5400000">
            <a:off x="3000375" y="4241800"/>
            <a:ext cx="785813" cy="785813"/>
          </a:xfrm>
          <a:prstGeom prst="straightConnector1">
            <a:avLst/>
          </a:prstGeom>
          <a:ln w="381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rot="10800000">
            <a:off x="2857500" y="2241550"/>
            <a:ext cx="857250" cy="785813"/>
          </a:xfrm>
          <a:prstGeom prst="straightConnector1">
            <a:avLst/>
          </a:prstGeom>
          <a:ln w="381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5456238" y="3802063"/>
            <a:ext cx="1419225" cy="347662"/>
          </a:xfrm>
          <a:prstGeom prst="straightConnector1">
            <a:avLst/>
          </a:prstGeom>
          <a:ln w="38100">
            <a:solidFill>
              <a:srgbClr val="990000"/>
            </a:solidFill>
            <a:tailEnd type="arrow"/>
          </a:ln>
        </p:spPr>
        <p:style>
          <a:lnRef idx="1">
            <a:schemeClr val="accent1"/>
          </a:lnRef>
          <a:fillRef idx="0">
            <a:schemeClr val="accent1"/>
          </a:fillRef>
          <a:effectRef idx="0">
            <a:schemeClr val="accent1"/>
          </a:effectRef>
          <a:fontRef idx="minor">
            <a:schemeClr val="tx1"/>
          </a:fontRef>
        </p:style>
      </p:cxnSp>
      <p:sp>
        <p:nvSpPr>
          <p:cNvPr id="58391" name="TextBox 7"/>
          <p:cNvSpPr txBox="1">
            <a:spLocks noChangeArrowheads="1"/>
          </p:cNvSpPr>
          <p:nvPr/>
        </p:nvSpPr>
        <p:spPr bwMode="auto">
          <a:xfrm>
            <a:off x="6659563" y="4005263"/>
            <a:ext cx="2195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800" b="1">
                <a:solidFill>
                  <a:srgbClr val="002060"/>
                </a:solidFill>
                <a:latin typeface="Cambria" pitchFamily="18" charset="0"/>
                <a:cs typeface="Arial" charset="0"/>
              </a:rPr>
              <a:t>Привыкание (тахифилаксия)</a:t>
            </a:r>
          </a:p>
        </p:txBody>
      </p:sp>
      <p:sp>
        <p:nvSpPr>
          <p:cNvPr id="58392" name="TextBox 7"/>
          <p:cNvSpPr txBox="1">
            <a:spLocks noChangeArrowheads="1"/>
          </p:cNvSpPr>
          <p:nvPr/>
        </p:nvSpPr>
        <p:spPr bwMode="auto">
          <a:xfrm>
            <a:off x="3406775" y="5851525"/>
            <a:ext cx="2195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800" b="1">
                <a:solidFill>
                  <a:srgbClr val="002060"/>
                </a:solidFill>
                <a:latin typeface="Cambria" pitchFamily="18" charset="0"/>
                <a:cs typeface="Arial" charset="0"/>
              </a:rPr>
              <a:t>Сексуальные расстройства</a:t>
            </a:r>
          </a:p>
        </p:txBody>
      </p:sp>
      <p:cxnSp>
        <p:nvCxnSpPr>
          <p:cNvPr id="42" name="Прямая со стрелкой 41"/>
          <p:cNvCxnSpPr/>
          <p:nvPr/>
        </p:nvCxnSpPr>
        <p:spPr>
          <a:xfrm flipH="1">
            <a:off x="4378325" y="4362450"/>
            <a:ext cx="101600" cy="1423988"/>
          </a:xfrm>
          <a:prstGeom prst="straightConnector1">
            <a:avLst/>
          </a:prstGeom>
          <a:ln w="38100">
            <a:solidFill>
              <a:srgbClr val="990000"/>
            </a:solidFill>
            <a:tailEnd type="arrow"/>
          </a:ln>
        </p:spPr>
        <p:style>
          <a:lnRef idx="1">
            <a:schemeClr val="accent1"/>
          </a:lnRef>
          <a:fillRef idx="0">
            <a:schemeClr val="accent1"/>
          </a:fillRef>
          <a:effectRef idx="0">
            <a:schemeClr val="accent1"/>
          </a:effectRef>
          <a:fontRef idx="minor">
            <a:schemeClr val="tx1"/>
          </a:fontRef>
        </p:style>
      </p:cxnSp>
      <p:sp>
        <p:nvSpPr>
          <p:cNvPr id="58394" name="Объект 2"/>
          <p:cNvSpPr>
            <a:spLocks noGrp="1"/>
          </p:cNvSpPr>
          <p:nvPr>
            <p:ph idx="1"/>
          </p:nvPr>
        </p:nvSpPr>
        <p:spPr/>
        <p:txBody>
          <a:bodyPr/>
          <a:lstStyle/>
          <a:p>
            <a:pPr eaLnBrk="1" hangingPunct="1"/>
            <a:endParaRPr lang="ru-RU" altLang="ru-RU" smtClean="0"/>
          </a:p>
        </p:txBody>
      </p:sp>
    </p:spTree>
    <p:extLst>
      <p:ext uri="{BB962C8B-B14F-4D97-AF65-F5344CB8AC3E}">
        <p14:creationId xmlns:p14="http://schemas.microsoft.com/office/powerpoint/2010/main" val="8369371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950" y="404813"/>
            <a:ext cx="34925" cy="630078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FFFF00"/>
              </a:solidFill>
            </a:endParaRPr>
          </a:p>
        </p:txBody>
      </p:sp>
      <p:sp>
        <p:nvSpPr>
          <p:cNvPr id="6" name="Прямоугольник 5"/>
          <p:cNvSpPr/>
          <p:nvPr/>
        </p:nvSpPr>
        <p:spPr>
          <a:xfrm>
            <a:off x="107950" y="6705600"/>
            <a:ext cx="7343775" cy="365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 name="Прямоугольник 7"/>
          <p:cNvSpPr/>
          <p:nvPr/>
        </p:nvSpPr>
        <p:spPr>
          <a:xfrm>
            <a:off x="9001125" y="115888"/>
            <a:ext cx="34925" cy="59055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9" name="Прямоугольник 8"/>
          <p:cNvSpPr/>
          <p:nvPr/>
        </p:nvSpPr>
        <p:spPr>
          <a:xfrm>
            <a:off x="1692275" y="115888"/>
            <a:ext cx="7307263" cy="3651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Прямоугольник 9"/>
          <p:cNvSpPr/>
          <p:nvPr/>
        </p:nvSpPr>
        <p:spPr>
          <a:xfrm>
            <a:off x="250825" y="0"/>
            <a:ext cx="1441450"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9399" name="Прямоугольник 2"/>
          <p:cNvSpPr>
            <a:spLocks noChangeArrowheads="1"/>
          </p:cNvSpPr>
          <p:nvPr/>
        </p:nvSpPr>
        <p:spPr bwMode="auto">
          <a:xfrm>
            <a:off x="3394075" y="115888"/>
            <a:ext cx="2392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4000" b="1" i="1">
                <a:solidFill>
                  <a:schemeClr val="tx1"/>
                </a:solidFill>
                <a:latin typeface="Cambria" pitchFamily="18" charset="0"/>
              </a:rPr>
              <a:t>Адаптол</a:t>
            </a:r>
          </a:p>
        </p:txBody>
      </p:sp>
      <p:sp>
        <p:nvSpPr>
          <p:cNvPr id="59400" name="Прямоугольник 4"/>
          <p:cNvSpPr>
            <a:spLocks noChangeArrowheads="1"/>
          </p:cNvSpPr>
          <p:nvPr/>
        </p:nvSpPr>
        <p:spPr bwMode="auto">
          <a:xfrm>
            <a:off x="2195513" y="692150"/>
            <a:ext cx="4491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800" i="1">
                <a:solidFill>
                  <a:srgbClr val="FF0000"/>
                </a:solidFill>
                <a:cs typeface="Times New Roman" pitchFamily="18" charset="0"/>
              </a:rPr>
              <a:t>(тетраметилтетраазабициклооктандион)</a:t>
            </a:r>
          </a:p>
        </p:txBody>
      </p:sp>
      <p:sp>
        <p:nvSpPr>
          <p:cNvPr id="59401" name="Прямоугольник 13"/>
          <p:cNvSpPr>
            <a:spLocks noChangeArrowheads="1"/>
          </p:cNvSpPr>
          <p:nvPr/>
        </p:nvSpPr>
        <p:spPr bwMode="auto">
          <a:xfrm>
            <a:off x="0" y="1484313"/>
            <a:ext cx="88201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1938"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b="1">
                <a:solidFill>
                  <a:srgbClr val="002060"/>
                </a:solidFill>
                <a:latin typeface="Cambria" pitchFamily="18" charset="0"/>
              </a:rPr>
              <a:t>дневной  анксиолитик-адаптоген </a:t>
            </a:r>
          </a:p>
          <a:p>
            <a:pPr algn="ctr" eaLnBrk="1" hangingPunct="1">
              <a:spcBef>
                <a:spcPct val="0"/>
              </a:spcBef>
              <a:buClrTx/>
              <a:buFontTx/>
              <a:buNone/>
            </a:pPr>
            <a:r>
              <a:rPr lang="ru-RU" altLang="ru-RU" b="1">
                <a:solidFill>
                  <a:srgbClr val="002060"/>
                </a:solidFill>
                <a:latin typeface="Cambria" pitchFamily="18" charset="0"/>
              </a:rPr>
              <a:t>с  выраженным противотревожным эффектом первого приема,  вегетостабилизирующими, стресспротективными и антиоксидантными свойствами, без привыкания, седации и миорелаксации </a:t>
            </a:r>
          </a:p>
        </p:txBody>
      </p:sp>
      <p:pic>
        <p:nvPicPr>
          <p:cNvPr id="59402"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8563" y="3573463"/>
            <a:ext cx="40909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TextBox 14"/>
          <p:cNvSpPr txBox="1">
            <a:spLocks noChangeArrowheads="1"/>
          </p:cNvSpPr>
          <p:nvPr/>
        </p:nvSpPr>
        <p:spPr bwMode="auto">
          <a:xfrm>
            <a:off x="3276600" y="981075"/>
            <a:ext cx="2808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i="1">
                <a:solidFill>
                  <a:schemeClr val="tx1"/>
                </a:solidFill>
                <a:latin typeface="Calibri" pitchFamily="34" charset="0"/>
              </a:rPr>
              <a:t>таблетки </a:t>
            </a:r>
            <a:r>
              <a:rPr lang="ru-RU" altLang="ru-RU" sz="2000" b="1" i="1">
                <a:solidFill>
                  <a:schemeClr val="tx1"/>
                </a:solidFill>
                <a:latin typeface="Calibri" pitchFamily="34" charset="0"/>
              </a:rPr>
              <a:t>500 </a:t>
            </a:r>
            <a:r>
              <a:rPr lang="ru-RU" altLang="ru-RU" sz="1800" b="1" i="1">
                <a:solidFill>
                  <a:schemeClr val="tx1"/>
                </a:solidFill>
                <a:latin typeface="Calibri" pitchFamily="34" charset="0"/>
              </a:rPr>
              <a:t>мг </a:t>
            </a:r>
            <a:r>
              <a:rPr lang="ru-RU" altLang="ru-RU" sz="2000" b="1" i="1">
                <a:solidFill>
                  <a:schemeClr val="tx1"/>
                </a:solidFill>
                <a:latin typeface="Calibri" pitchFamily="34" charset="0"/>
              </a:rPr>
              <a:t>№20</a:t>
            </a:r>
          </a:p>
        </p:txBody>
      </p:sp>
      <p:sp>
        <p:nvSpPr>
          <p:cNvPr id="59404" name="Объект 2"/>
          <p:cNvSpPr>
            <a:spLocks noGrp="1"/>
          </p:cNvSpPr>
          <p:nvPr>
            <p:ph idx="1"/>
          </p:nvPr>
        </p:nvSpPr>
        <p:spPr/>
        <p:txBody>
          <a:bodyPr/>
          <a:lstStyle/>
          <a:p>
            <a:pPr eaLnBrk="1" hangingPunct="1"/>
            <a:endParaRPr lang="ru-RU" altLang="ru-RU" smtClean="0"/>
          </a:p>
        </p:txBody>
      </p:sp>
    </p:spTree>
    <p:extLst>
      <p:ext uri="{BB962C8B-B14F-4D97-AF65-F5344CB8AC3E}">
        <p14:creationId xmlns:p14="http://schemas.microsoft.com/office/powerpoint/2010/main" val="23754924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950" y="404813"/>
            <a:ext cx="34925" cy="630078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FFFF00"/>
              </a:solidFill>
            </a:endParaRPr>
          </a:p>
        </p:txBody>
      </p:sp>
      <p:sp>
        <p:nvSpPr>
          <p:cNvPr id="6" name="Прямоугольник 5"/>
          <p:cNvSpPr/>
          <p:nvPr/>
        </p:nvSpPr>
        <p:spPr>
          <a:xfrm>
            <a:off x="107950" y="6705600"/>
            <a:ext cx="7343775" cy="365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363" y="6092825"/>
            <a:ext cx="2052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9001125" y="115888"/>
            <a:ext cx="34925" cy="59055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1692275" y="115888"/>
            <a:ext cx="7307263" cy="3651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1116013" y="0"/>
            <a:ext cx="1439862"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0424" name="TextBox 12"/>
          <p:cNvSpPr txBox="1">
            <a:spLocks noChangeArrowheads="1"/>
          </p:cNvSpPr>
          <p:nvPr/>
        </p:nvSpPr>
        <p:spPr bwMode="auto">
          <a:xfrm>
            <a:off x="107950" y="-100013"/>
            <a:ext cx="1655763"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2800" b="1" i="1">
                <a:solidFill>
                  <a:srgbClr val="FF5050"/>
                </a:solidFill>
                <a:cs typeface="Times New Roman" pitchFamily="18" charset="0"/>
              </a:rPr>
              <a:t>Адаптол</a:t>
            </a:r>
          </a:p>
        </p:txBody>
      </p:sp>
      <p:sp>
        <p:nvSpPr>
          <p:cNvPr id="11" name="Прямоугольник 10"/>
          <p:cNvSpPr/>
          <p:nvPr/>
        </p:nvSpPr>
        <p:spPr>
          <a:xfrm>
            <a:off x="684213" y="849313"/>
            <a:ext cx="3455987" cy="704850"/>
          </a:xfrm>
          <a:prstGeom prst="rect">
            <a:avLst/>
          </a:prstGeom>
          <a:solidFill>
            <a:schemeClr val="accent6">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002060"/>
                </a:solidFill>
                <a:latin typeface="Cambria" pitchFamily="18" charset="0"/>
              </a:rPr>
              <a:t>Сходство с естественными метаболитами организма</a:t>
            </a:r>
          </a:p>
        </p:txBody>
      </p:sp>
      <p:sp>
        <p:nvSpPr>
          <p:cNvPr id="12" name="Прямоугольник 11"/>
          <p:cNvSpPr/>
          <p:nvPr/>
        </p:nvSpPr>
        <p:spPr>
          <a:xfrm>
            <a:off x="671513" y="1787525"/>
            <a:ext cx="3468687" cy="704850"/>
          </a:xfrm>
          <a:prstGeom prst="rect">
            <a:avLst/>
          </a:prstGeom>
          <a:solidFill>
            <a:schemeClr val="accent6">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002060"/>
                </a:solidFill>
                <a:latin typeface="Cambria" pitchFamily="18" charset="0"/>
              </a:rPr>
              <a:t>Хорошо проникает через ГЭБ</a:t>
            </a:r>
          </a:p>
        </p:txBody>
      </p:sp>
      <p:sp>
        <p:nvSpPr>
          <p:cNvPr id="14" name="Прямоугольник 13"/>
          <p:cNvSpPr/>
          <p:nvPr/>
        </p:nvSpPr>
        <p:spPr>
          <a:xfrm>
            <a:off x="684213" y="2781300"/>
            <a:ext cx="3455987" cy="869950"/>
          </a:xfrm>
          <a:prstGeom prst="rect">
            <a:avLst/>
          </a:prstGeom>
          <a:solidFill>
            <a:schemeClr val="accent6">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002060"/>
                </a:solidFill>
                <a:latin typeface="Cambria" pitchFamily="18" charset="0"/>
              </a:rPr>
              <a:t>Нормализация нейромедиаторного баланса</a:t>
            </a:r>
          </a:p>
        </p:txBody>
      </p:sp>
      <p:sp>
        <p:nvSpPr>
          <p:cNvPr id="15" name="Прямоугольник 14"/>
          <p:cNvSpPr/>
          <p:nvPr/>
        </p:nvSpPr>
        <p:spPr>
          <a:xfrm>
            <a:off x="684213" y="4868863"/>
            <a:ext cx="3468687" cy="704850"/>
          </a:xfrm>
          <a:prstGeom prst="rect">
            <a:avLst/>
          </a:prstGeom>
          <a:solidFill>
            <a:schemeClr val="accent6">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002060"/>
                </a:solidFill>
                <a:latin typeface="Cambria" pitchFamily="18" charset="0"/>
              </a:rPr>
              <a:t>Антиоксидантные </a:t>
            </a:r>
          </a:p>
          <a:p>
            <a:pPr algn="ctr" fontAlgn="auto">
              <a:spcBef>
                <a:spcPts val="0"/>
              </a:spcBef>
              <a:spcAft>
                <a:spcPts val="0"/>
              </a:spcAft>
              <a:defRPr/>
            </a:pPr>
            <a:r>
              <a:rPr lang="ru-RU" sz="2000" b="1" dirty="0">
                <a:solidFill>
                  <a:srgbClr val="002060"/>
                </a:solidFill>
                <a:latin typeface="Cambria" pitchFamily="18" charset="0"/>
              </a:rPr>
              <a:t>эффекты</a:t>
            </a:r>
          </a:p>
        </p:txBody>
      </p:sp>
      <p:sp>
        <p:nvSpPr>
          <p:cNvPr id="16" name="Прямоугольник 15"/>
          <p:cNvSpPr/>
          <p:nvPr/>
        </p:nvSpPr>
        <p:spPr>
          <a:xfrm>
            <a:off x="684213" y="3933825"/>
            <a:ext cx="3468687" cy="704850"/>
          </a:xfrm>
          <a:prstGeom prst="rect">
            <a:avLst/>
          </a:prstGeom>
          <a:solidFill>
            <a:schemeClr val="accent6">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002060"/>
                </a:solidFill>
                <a:latin typeface="Cambria" pitchFamily="18" charset="0"/>
              </a:rPr>
              <a:t>Вегетостабилизирующее действие</a:t>
            </a:r>
          </a:p>
        </p:txBody>
      </p:sp>
      <p:cxnSp>
        <p:nvCxnSpPr>
          <p:cNvPr id="17" name="Прямая со стрелкой 16"/>
          <p:cNvCxnSpPr/>
          <p:nvPr/>
        </p:nvCxnSpPr>
        <p:spPr>
          <a:xfrm>
            <a:off x="4359275" y="1200150"/>
            <a:ext cx="357188" cy="1588"/>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359275" y="2252663"/>
            <a:ext cx="357188" cy="1587"/>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359275" y="3213100"/>
            <a:ext cx="357188" cy="1588"/>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4356100" y="5300663"/>
            <a:ext cx="357188" cy="1587"/>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0434" name="TextBox 27"/>
          <p:cNvSpPr txBox="1">
            <a:spLocks noChangeArrowheads="1"/>
          </p:cNvSpPr>
          <p:nvPr/>
        </p:nvSpPr>
        <p:spPr bwMode="auto">
          <a:xfrm>
            <a:off x="4859338" y="690563"/>
            <a:ext cx="4103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a:solidFill>
                  <a:srgbClr val="008080"/>
                </a:solidFill>
                <a:latin typeface="Cambria" pitchFamily="18" charset="0"/>
                <a:cs typeface="Arial" charset="0"/>
              </a:rPr>
              <a:t>Молекула состоит из двух метилированных фрагментов мочевины, что обуславливает низкую токсичность Адаптола </a:t>
            </a:r>
          </a:p>
        </p:txBody>
      </p:sp>
      <p:sp>
        <p:nvSpPr>
          <p:cNvPr id="60435" name="TextBox 29"/>
          <p:cNvSpPr txBox="1">
            <a:spLocks noChangeArrowheads="1"/>
          </p:cNvSpPr>
          <p:nvPr/>
        </p:nvSpPr>
        <p:spPr bwMode="auto">
          <a:xfrm>
            <a:off x="4859338" y="2066925"/>
            <a:ext cx="4103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a:solidFill>
                  <a:srgbClr val="008080"/>
                </a:solidFill>
                <a:latin typeface="Cambria" pitchFamily="18" charset="0"/>
                <a:cs typeface="Arial" charset="0"/>
              </a:rPr>
              <a:t>Быстрота наступления эффекта</a:t>
            </a:r>
          </a:p>
        </p:txBody>
      </p:sp>
      <p:sp>
        <p:nvSpPr>
          <p:cNvPr id="60436" name="TextBox 30"/>
          <p:cNvSpPr txBox="1">
            <a:spLocks noChangeArrowheads="1"/>
          </p:cNvSpPr>
          <p:nvPr/>
        </p:nvSpPr>
        <p:spPr bwMode="auto">
          <a:xfrm>
            <a:off x="4860925" y="2781300"/>
            <a:ext cx="41036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a:solidFill>
                  <a:srgbClr val="008080"/>
                </a:solidFill>
                <a:latin typeface="Cambria" pitchFamily="18" charset="0"/>
                <a:cs typeface="Arial" charset="0"/>
              </a:rPr>
              <a:t>Стимуляция ГАМК – системы  и антиглутаматергическая активность</a:t>
            </a:r>
          </a:p>
        </p:txBody>
      </p:sp>
      <p:sp>
        <p:nvSpPr>
          <p:cNvPr id="60437" name="TextBox 31"/>
          <p:cNvSpPr txBox="1">
            <a:spLocks noChangeArrowheads="1"/>
          </p:cNvSpPr>
          <p:nvPr/>
        </p:nvSpPr>
        <p:spPr bwMode="auto">
          <a:xfrm>
            <a:off x="4859338" y="4810125"/>
            <a:ext cx="40338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a:solidFill>
                  <a:srgbClr val="008080"/>
                </a:solidFill>
                <a:latin typeface="Cambria" pitchFamily="18" charset="0"/>
                <a:cs typeface="Arial" charset="0"/>
              </a:rPr>
              <a:t>Нейтрализует активные формы кислорода, тормозит перекисное окисление липидов и белков</a:t>
            </a:r>
          </a:p>
        </p:txBody>
      </p:sp>
      <p:sp>
        <p:nvSpPr>
          <p:cNvPr id="60438" name="TextBox 32"/>
          <p:cNvSpPr txBox="1">
            <a:spLocks noChangeArrowheads="1"/>
          </p:cNvSpPr>
          <p:nvPr/>
        </p:nvSpPr>
        <p:spPr bwMode="auto">
          <a:xfrm>
            <a:off x="4859338" y="4005263"/>
            <a:ext cx="4103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a:solidFill>
                  <a:srgbClr val="008080"/>
                </a:solidFill>
                <a:latin typeface="Cambria" pitchFamily="18" charset="0"/>
                <a:cs typeface="Arial" charset="0"/>
              </a:rPr>
              <a:t>Снижает влияние симпатического отдела ВНС</a:t>
            </a:r>
          </a:p>
        </p:txBody>
      </p:sp>
      <p:cxnSp>
        <p:nvCxnSpPr>
          <p:cNvPr id="28" name="Прямая со стрелкой 27"/>
          <p:cNvCxnSpPr/>
          <p:nvPr/>
        </p:nvCxnSpPr>
        <p:spPr>
          <a:xfrm>
            <a:off x="4356100" y="4365625"/>
            <a:ext cx="357188" cy="1588"/>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684213" y="5819775"/>
            <a:ext cx="3468687" cy="704850"/>
          </a:xfrm>
          <a:prstGeom prst="rect">
            <a:avLst/>
          </a:prstGeom>
          <a:solidFill>
            <a:schemeClr val="accent6">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002060"/>
                </a:solidFill>
                <a:latin typeface="Cambria" pitchFamily="18" charset="0"/>
              </a:rPr>
              <a:t>Нормализует фазы сна</a:t>
            </a:r>
          </a:p>
        </p:txBody>
      </p:sp>
      <p:sp>
        <p:nvSpPr>
          <p:cNvPr id="60441" name="TextBox 32"/>
          <p:cNvSpPr txBox="1">
            <a:spLocks noChangeArrowheads="1"/>
          </p:cNvSpPr>
          <p:nvPr/>
        </p:nvSpPr>
        <p:spPr bwMode="auto">
          <a:xfrm>
            <a:off x="4859338" y="5732463"/>
            <a:ext cx="4103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a:solidFill>
                  <a:srgbClr val="008080"/>
                </a:solidFill>
                <a:latin typeface="Cambria" pitchFamily="18" charset="0"/>
                <a:cs typeface="Arial" charset="0"/>
              </a:rPr>
              <a:t>За счет выработки мелатонина способствует полноценному</a:t>
            </a:r>
            <a:r>
              <a:rPr lang="ru-RU" altLang="ru-RU" sz="1800" b="1">
                <a:solidFill>
                  <a:srgbClr val="002060"/>
                </a:solidFill>
                <a:latin typeface="Cambria" pitchFamily="18" charset="0"/>
                <a:cs typeface="Arial" charset="0"/>
              </a:rPr>
              <a:t> </a:t>
            </a:r>
            <a:endParaRPr lang="en-US" altLang="ru-RU" sz="1800" b="1">
              <a:solidFill>
                <a:srgbClr val="002060"/>
              </a:solidFill>
              <a:latin typeface="Cambria" pitchFamily="18" charset="0"/>
              <a:cs typeface="Arial" charset="0"/>
            </a:endParaRPr>
          </a:p>
          <a:p>
            <a:pPr eaLnBrk="1" hangingPunct="1">
              <a:spcBef>
                <a:spcPct val="0"/>
              </a:spcBef>
              <a:buClrTx/>
              <a:buFontTx/>
              <a:buNone/>
            </a:pPr>
            <a:r>
              <a:rPr lang="ru-RU" altLang="ru-RU" sz="1800" b="1">
                <a:solidFill>
                  <a:srgbClr val="008080"/>
                </a:solidFill>
                <a:latin typeface="Cambria" pitchFamily="18" charset="0"/>
                <a:cs typeface="Arial" charset="0"/>
              </a:rPr>
              <a:t>сну</a:t>
            </a:r>
          </a:p>
        </p:txBody>
      </p:sp>
      <p:cxnSp>
        <p:nvCxnSpPr>
          <p:cNvPr id="33" name="Прямая со стрелкой 32"/>
          <p:cNvCxnSpPr/>
          <p:nvPr/>
        </p:nvCxnSpPr>
        <p:spPr>
          <a:xfrm>
            <a:off x="4356100" y="6091238"/>
            <a:ext cx="357188" cy="1587"/>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0443" name="Прямоугольник 29"/>
          <p:cNvSpPr>
            <a:spLocks noChangeArrowheads="1"/>
          </p:cNvSpPr>
          <p:nvPr/>
        </p:nvSpPr>
        <p:spPr bwMode="auto">
          <a:xfrm>
            <a:off x="1908175" y="115888"/>
            <a:ext cx="2392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4000" b="1" i="1">
                <a:solidFill>
                  <a:srgbClr val="008080"/>
                </a:solidFill>
                <a:latin typeface="Cambria" pitchFamily="18" charset="0"/>
              </a:rPr>
              <a:t>Адаптол</a:t>
            </a:r>
          </a:p>
        </p:txBody>
      </p:sp>
      <p:sp>
        <p:nvSpPr>
          <p:cNvPr id="60444" name="Прямоугольник 34"/>
          <p:cNvSpPr>
            <a:spLocks noChangeArrowheads="1"/>
          </p:cNvSpPr>
          <p:nvPr/>
        </p:nvSpPr>
        <p:spPr bwMode="auto">
          <a:xfrm>
            <a:off x="4211638" y="333375"/>
            <a:ext cx="4491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800" i="1">
                <a:solidFill>
                  <a:srgbClr val="FF0000"/>
                </a:solidFill>
                <a:cs typeface="Times New Roman" pitchFamily="18" charset="0"/>
              </a:rPr>
              <a:t>(тетраметилтетраазабициклооктандион)</a:t>
            </a:r>
          </a:p>
        </p:txBody>
      </p:sp>
    </p:spTree>
    <p:extLst>
      <p:ext uri="{BB962C8B-B14F-4D97-AF65-F5344CB8AC3E}">
        <p14:creationId xmlns:p14="http://schemas.microsoft.com/office/powerpoint/2010/main" val="9176975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950" y="404813"/>
            <a:ext cx="34925" cy="630078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FFFF00"/>
              </a:solidFill>
            </a:endParaRPr>
          </a:p>
        </p:txBody>
      </p:sp>
      <p:sp>
        <p:nvSpPr>
          <p:cNvPr id="6" name="Прямоугольник 5"/>
          <p:cNvSpPr/>
          <p:nvPr/>
        </p:nvSpPr>
        <p:spPr>
          <a:xfrm>
            <a:off x="107950" y="6705600"/>
            <a:ext cx="7343775" cy="365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6051550"/>
            <a:ext cx="2051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9001125" y="115888"/>
            <a:ext cx="34925" cy="59055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1692275" y="115888"/>
            <a:ext cx="7307263" cy="3651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214313" y="0"/>
            <a:ext cx="1439862"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1448" name="TextBox 12"/>
          <p:cNvSpPr txBox="1">
            <a:spLocks noChangeArrowheads="1"/>
          </p:cNvSpPr>
          <p:nvPr/>
        </p:nvSpPr>
        <p:spPr bwMode="auto">
          <a:xfrm>
            <a:off x="107950" y="-100013"/>
            <a:ext cx="1655763"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2800" b="1" i="1">
                <a:solidFill>
                  <a:srgbClr val="FF5050"/>
                </a:solidFill>
                <a:cs typeface="Times New Roman" pitchFamily="18" charset="0"/>
              </a:rPr>
              <a:t>Адаптол</a:t>
            </a:r>
          </a:p>
        </p:txBody>
      </p:sp>
      <p:sp>
        <p:nvSpPr>
          <p:cNvPr id="14" name="Прямоугольник 13"/>
          <p:cNvSpPr/>
          <p:nvPr/>
        </p:nvSpPr>
        <p:spPr>
          <a:xfrm>
            <a:off x="898525" y="1031875"/>
            <a:ext cx="3241675" cy="704850"/>
          </a:xfrm>
          <a:prstGeom prst="rect">
            <a:avLst/>
          </a:prstGeom>
          <a:solidFill>
            <a:schemeClr val="accent6">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002060"/>
                </a:solidFill>
                <a:latin typeface="Cambria" pitchFamily="18" charset="0"/>
              </a:rPr>
              <a:t>Ноотропное действие</a:t>
            </a:r>
          </a:p>
        </p:txBody>
      </p:sp>
      <p:sp>
        <p:nvSpPr>
          <p:cNvPr id="15" name="Прямоугольник 14"/>
          <p:cNvSpPr/>
          <p:nvPr/>
        </p:nvSpPr>
        <p:spPr>
          <a:xfrm>
            <a:off x="898525" y="2306638"/>
            <a:ext cx="3241675" cy="704850"/>
          </a:xfrm>
          <a:prstGeom prst="rect">
            <a:avLst/>
          </a:prstGeom>
          <a:solidFill>
            <a:schemeClr val="accent6">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002060"/>
                </a:solidFill>
                <a:latin typeface="Cambria" pitchFamily="18" charset="0"/>
              </a:rPr>
              <a:t>Адаптогенное действие</a:t>
            </a:r>
          </a:p>
        </p:txBody>
      </p:sp>
      <p:sp>
        <p:nvSpPr>
          <p:cNvPr id="16" name="Прямоугольник 15"/>
          <p:cNvSpPr/>
          <p:nvPr/>
        </p:nvSpPr>
        <p:spPr>
          <a:xfrm>
            <a:off x="974725" y="5084763"/>
            <a:ext cx="3165475" cy="847725"/>
          </a:xfrm>
          <a:prstGeom prst="rect">
            <a:avLst/>
          </a:prstGeom>
          <a:solidFill>
            <a:schemeClr val="accent6">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002060"/>
                </a:solidFill>
                <a:latin typeface="Cambria" pitchFamily="18" charset="0"/>
              </a:rPr>
              <a:t>Благоприятные характеристики безопасности</a:t>
            </a:r>
          </a:p>
        </p:txBody>
      </p:sp>
      <p:cxnSp>
        <p:nvCxnSpPr>
          <p:cNvPr id="20" name="Прямая со стрелкой 19"/>
          <p:cNvCxnSpPr/>
          <p:nvPr/>
        </p:nvCxnSpPr>
        <p:spPr>
          <a:xfrm>
            <a:off x="4368800" y="1382713"/>
            <a:ext cx="357188" cy="1587"/>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4368800" y="2640013"/>
            <a:ext cx="357188" cy="1587"/>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4368800" y="5661025"/>
            <a:ext cx="357188" cy="1588"/>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1455" name="TextBox 29"/>
          <p:cNvSpPr txBox="1">
            <a:spLocks noChangeArrowheads="1"/>
          </p:cNvSpPr>
          <p:nvPr/>
        </p:nvSpPr>
        <p:spPr bwMode="auto">
          <a:xfrm>
            <a:off x="4827588" y="993775"/>
            <a:ext cx="41719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a:solidFill>
                  <a:srgbClr val="008080"/>
                </a:solidFill>
                <a:latin typeface="Cambria" pitchFamily="18" charset="0"/>
                <a:cs typeface="Arial" charset="0"/>
              </a:rPr>
              <a:t>Улучшает внимание, умственную работоспособность, скорость мышления, связность, логичность </a:t>
            </a:r>
          </a:p>
        </p:txBody>
      </p:sp>
      <p:sp>
        <p:nvSpPr>
          <p:cNvPr id="61456" name="TextBox 30"/>
          <p:cNvSpPr txBox="1">
            <a:spLocks noChangeArrowheads="1"/>
          </p:cNvSpPr>
          <p:nvPr/>
        </p:nvSpPr>
        <p:spPr bwMode="auto">
          <a:xfrm>
            <a:off x="4827588" y="2241550"/>
            <a:ext cx="42084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a:solidFill>
                  <a:srgbClr val="008080"/>
                </a:solidFill>
                <a:latin typeface="Cambria" pitchFamily="18" charset="0"/>
                <a:cs typeface="Arial" charset="0"/>
              </a:rPr>
              <a:t>Нормализует нарушенные процессы, оптимизирует адаптационно-приспособительные</a:t>
            </a:r>
          </a:p>
        </p:txBody>
      </p:sp>
      <p:sp>
        <p:nvSpPr>
          <p:cNvPr id="61457" name="TextBox 31"/>
          <p:cNvSpPr txBox="1">
            <a:spLocks noChangeArrowheads="1"/>
          </p:cNvSpPr>
          <p:nvPr/>
        </p:nvSpPr>
        <p:spPr bwMode="auto">
          <a:xfrm>
            <a:off x="4932363" y="5445125"/>
            <a:ext cx="3816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a:solidFill>
                  <a:srgbClr val="008080"/>
                </a:solidFill>
                <a:latin typeface="Cambria" pitchFamily="18" charset="0"/>
                <a:cs typeface="Arial" charset="0"/>
              </a:rPr>
              <a:t>Высокий профиль безопасности</a:t>
            </a:r>
          </a:p>
        </p:txBody>
      </p:sp>
      <p:sp>
        <p:nvSpPr>
          <p:cNvPr id="29" name="Прямоугольник 28"/>
          <p:cNvSpPr/>
          <p:nvPr/>
        </p:nvSpPr>
        <p:spPr>
          <a:xfrm>
            <a:off x="939800" y="3627438"/>
            <a:ext cx="3200400" cy="857250"/>
          </a:xfrm>
          <a:prstGeom prst="rect">
            <a:avLst/>
          </a:prstGeom>
          <a:solidFill>
            <a:schemeClr val="accent6">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002060"/>
                </a:solidFill>
                <a:latin typeface="Cambria" pitchFamily="18" charset="0"/>
              </a:rPr>
              <a:t>Комплексное</a:t>
            </a:r>
          </a:p>
          <a:p>
            <a:pPr algn="ctr" fontAlgn="auto">
              <a:spcBef>
                <a:spcPts val="0"/>
              </a:spcBef>
              <a:spcAft>
                <a:spcPts val="0"/>
              </a:spcAft>
              <a:defRPr/>
            </a:pPr>
            <a:r>
              <a:rPr lang="ru-RU" sz="2000" b="1" dirty="0">
                <a:solidFill>
                  <a:srgbClr val="002060"/>
                </a:solidFill>
                <a:latin typeface="Cambria" pitchFamily="18" charset="0"/>
              </a:rPr>
              <a:t> </a:t>
            </a:r>
            <a:r>
              <a:rPr lang="ru-RU" sz="2000" b="1" dirty="0" err="1">
                <a:solidFill>
                  <a:srgbClr val="002060"/>
                </a:solidFill>
                <a:latin typeface="Cambria" pitchFamily="18" charset="0"/>
              </a:rPr>
              <a:t>стресспротективное</a:t>
            </a:r>
            <a:r>
              <a:rPr lang="ru-RU" sz="2000" b="1" dirty="0">
                <a:solidFill>
                  <a:srgbClr val="002060"/>
                </a:solidFill>
                <a:latin typeface="Cambria" pitchFamily="18" charset="0"/>
              </a:rPr>
              <a:t> действие</a:t>
            </a:r>
          </a:p>
        </p:txBody>
      </p:sp>
      <p:cxnSp>
        <p:nvCxnSpPr>
          <p:cNvPr id="30" name="Прямая со стрелкой 29"/>
          <p:cNvCxnSpPr/>
          <p:nvPr/>
        </p:nvCxnSpPr>
        <p:spPr>
          <a:xfrm>
            <a:off x="4368800" y="4051300"/>
            <a:ext cx="357188" cy="1588"/>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1460" name="TextBox 20"/>
          <p:cNvSpPr txBox="1">
            <a:spLocks noChangeArrowheads="1"/>
          </p:cNvSpPr>
          <p:nvPr/>
        </p:nvSpPr>
        <p:spPr bwMode="auto">
          <a:xfrm>
            <a:off x="4827588" y="3500438"/>
            <a:ext cx="4178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a:solidFill>
                  <a:srgbClr val="008080"/>
                </a:solidFill>
                <a:latin typeface="Cambria" pitchFamily="18" charset="0"/>
                <a:cs typeface="Arial" charset="0"/>
              </a:rPr>
              <a:t>Улучшает психическую и физическую выносливость в условиях стресса, ослабляет эмоциональный компонент стресса  </a:t>
            </a:r>
          </a:p>
        </p:txBody>
      </p:sp>
      <p:sp>
        <p:nvSpPr>
          <p:cNvPr id="61461" name="Прямоугольник 22"/>
          <p:cNvSpPr>
            <a:spLocks noChangeArrowheads="1"/>
          </p:cNvSpPr>
          <p:nvPr/>
        </p:nvSpPr>
        <p:spPr bwMode="auto">
          <a:xfrm>
            <a:off x="1908175" y="115888"/>
            <a:ext cx="2392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4000" b="1" i="1">
                <a:solidFill>
                  <a:srgbClr val="008080"/>
                </a:solidFill>
                <a:latin typeface="Cambria" pitchFamily="18" charset="0"/>
              </a:rPr>
              <a:t>Адаптол</a:t>
            </a:r>
          </a:p>
        </p:txBody>
      </p:sp>
      <p:sp>
        <p:nvSpPr>
          <p:cNvPr id="61462" name="Прямоугольник 27"/>
          <p:cNvSpPr>
            <a:spLocks noChangeArrowheads="1"/>
          </p:cNvSpPr>
          <p:nvPr/>
        </p:nvSpPr>
        <p:spPr bwMode="auto">
          <a:xfrm>
            <a:off x="4211638" y="333375"/>
            <a:ext cx="4491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1800" i="1">
                <a:solidFill>
                  <a:srgbClr val="FF0000"/>
                </a:solidFill>
                <a:cs typeface="Times New Roman" pitchFamily="18" charset="0"/>
              </a:rPr>
              <a:t>(тетраметилтетраазабициклооктандион)</a:t>
            </a:r>
          </a:p>
        </p:txBody>
      </p:sp>
      <p:sp>
        <p:nvSpPr>
          <p:cNvPr id="61463" name="Заголовок 1"/>
          <p:cNvSpPr>
            <a:spLocks noGrp="1"/>
          </p:cNvSpPr>
          <p:nvPr>
            <p:ph type="title"/>
          </p:nvPr>
        </p:nvSpPr>
        <p:spPr/>
        <p:txBody>
          <a:bodyPr/>
          <a:lstStyle/>
          <a:p>
            <a:pPr eaLnBrk="1" hangingPunct="1"/>
            <a:endParaRPr lang="ru-RU" altLang="ru-RU" smtClean="0"/>
          </a:p>
        </p:txBody>
      </p:sp>
      <p:sp>
        <p:nvSpPr>
          <p:cNvPr id="61464" name="Объект 2"/>
          <p:cNvSpPr>
            <a:spLocks noGrp="1"/>
          </p:cNvSpPr>
          <p:nvPr>
            <p:ph idx="1"/>
          </p:nvPr>
        </p:nvSpPr>
        <p:spPr/>
        <p:txBody>
          <a:bodyPr/>
          <a:lstStyle/>
          <a:p>
            <a:pPr eaLnBrk="1" hangingPunct="1"/>
            <a:endParaRPr lang="ru-RU" altLang="ru-RU" smtClean="0"/>
          </a:p>
        </p:txBody>
      </p:sp>
    </p:spTree>
    <p:extLst>
      <p:ext uri="{BB962C8B-B14F-4D97-AF65-F5344CB8AC3E}">
        <p14:creationId xmlns:p14="http://schemas.microsoft.com/office/powerpoint/2010/main" val="249030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950" y="404813"/>
            <a:ext cx="34925" cy="630078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FFFF00"/>
              </a:solidFill>
            </a:endParaRPr>
          </a:p>
        </p:txBody>
      </p:sp>
      <p:sp>
        <p:nvSpPr>
          <p:cNvPr id="6" name="Прямоугольник 5"/>
          <p:cNvSpPr/>
          <p:nvPr/>
        </p:nvSpPr>
        <p:spPr>
          <a:xfrm>
            <a:off x="107950" y="6705600"/>
            <a:ext cx="7343775" cy="365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9001125" y="115888"/>
            <a:ext cx="34925" cy="59055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1692275" y="115888"/>
            <a:ext cx="7307263" cy="3651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250825" y="0"/>
            <a:ext cx="1441450"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5543" name="TextBox 12"/>
          <p:cNvSpPr txBox="1">
            <a:spLocks noChangeArrowheads="1"/>
          </p:cNvSpPr>
          <p:nvPr/>
        </p:nvSpPr>
        <p:spPr bwMode="auto">
          <a:xfrm>
            <a:off x="107950" y="-100013"/>
            <a:ext cx="1655763"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2800" b="1" i="1">
                <a:solidFill>
                  <a:srgbClr val="FF5050"/>
                </a:solidFill>
                <a:cs typeface="Times New Roman" pitchFamily="18" charset="0"/>
              </a:rPr>
              <a:t>Адаптол</a:t>
            </a:r>
          </a:p>
        </p:txBody>
      </p:sp>
      <p:sp>
        <p:nvSpPr>
          <p:cNvPr id="65544" name="TextBox 1"/>
          <p:cNvSpPr txBox="1">
            <a:spLocks noChangeArrowheads="1"/>
          </p:cNvSpPr>
          <p:nvPr/>
        </p:nvSpPr>
        <p:spPr bwMode="auto">
          <a:xfrm>
            <a:off x="107950" y="3651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3200" b="1">
                <a:solidFill>
                  <a:srgbClr val="008080"/>
                </a:solidFill>
                <a:latin typeface="Cambria" pitchFamily="18" charset="0"/>
                <a:cs typeface="Times New Roman" pitchFamily="18" charset="0"/>
              </a:rPr>
              <a:t>Способ и дозы применения</a:t>
            </a:r>
          </a:p>
        </p:txBody>
      </p:sp>
      <p:pic>
        <p:nvPicPr>
          <p:cNvPr id="655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20713"/>
            <a:ext cx="8856663" cy="610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6" name="Объект 2"/>
          <p:cNvSpPr>
            <a:spLocks noGrp="1"/>
          </p:cNvSpPr>
          <p:nvPr>
            <p:ph idx="1"/>
          </p:nvPr>
        </p:nvSpPr>
        <p:spPr/>
        <p:txBody>
          <a:bodyPr/>
          <a:lstStyle/>
          <a:p>
            <a:pPr eaLnBrk="1" hangingPunct="1"/>
            <a:endParaRPr lang="ru-RU" altLang="ru-RU" smtClean="0"/>
          </a:p>
        </p:txBody>
      </p:sp>
    </p:spTree>
    <p:extLst>
      <p:ext uri="{BB962C8B-B14F-4D97-AF65-F5344CB8AC3E}">
        <p14:creationId xmlns:p14="http://schemas.microsoft.com/office/powerpoint/2010/main" val="16246084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950" y="404813"/>
            <a:ext cx="34925" cy="630078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FFFF00"/>
              </a:solidFill>
            </a:endParaRPr>
          </a:p>
        </p:txBody>
      </p:sp>
      <p:sp>
        <p:nvSpPr>
          <p:cNvPr id="6" name="Прямоугольник 5"/>
          <p:cNvSpPr/>
          <p:nvPr/>
        </p:nvSpPr>
        <p:spPr>
          <a:xfrm>
            <a:off x="107950" y="6705600"/>
            <a:ext cx="7343775" cy="365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9001125" y="115888"/>
            <a:ext cx="34925" cy="59055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1692275" y="115888"/>
            <a:ext cx="7307263" cy="3651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250825" y="0"/>
            <a:ext cx="1441450"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6567" name="TextBox 12"/>
          <p:cNvSpPr txBox="1">
            <a:spLocks noChangeArrowheads="1"/>
          </p:cNvSpPr>
          <p:nvPr/>
        </p:nvSpPr>
        <p:spPr bwMode="auto">
          <a:xfrm>
            <a:off x="107950" y="-100013"/>
            <a:ext cx="1655763"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2800" b="1" i="1">
                <a:solidFill>
                  <a:srgbClr val="FF5050"/>
                </a:solidFill>
                <a:cs typeface="Times New Roman" pitchFamily="18" charset="0"/>
              </a:rPr>
              <a:t>Адаптол</a:t>
            </a:r>
          </a:p>
        </p:txBody>
      </p:sp>
      <p:sp>
        <p:nvSpPr>
          <p:cNvPr id="66568" name="TextBox 1"/>
          <p:cNvSpPr txBox="1">
            <a:spLocks noChangeArrowheads="1"/>
          </p:cNvSpPr>
          <p:nvPr/>
        </p:nvSpPr>
        <p:spPr bwMode="auto">
          <a:xfrm>
            <a:off x="107950" y="395288"/>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ru-RU" altLang="ru-RU" sz="3200" b="1">
                <a:solidFill>
                  <a:srgbClr val="008080"/>
                </a:solidFill>
                <a:latin typeface="Cambria" pitchFamily="18" charset="0"/>
                <a:cs typeface="Times New Roman" pitchFamily="18" charset="0"/>
              </a:rPr>
              <a:t>Способ и дозы применения</a:t>
            </a:r>
          </a:p>
        </p:txBody>
      </p:sp>
      <p:pic>
        <p:nvPicPr>
          <p:cNvPr id="665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341438"/>
            <a:ext cx="8856663"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4365625"/>
            <a:ext cx="7569200"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71" name="Объект 2"/>
          <p:cNvSpPr>
            <a:spLocks noGrp="1"/>
          </p:cNvSpPr>
          <p:nvPr>
            <p:ph idx="1"/>
          </p:nvPr>
        </p:nvSpPr>
        <p:spPr/>
        <p:txBody>
          <a:bodyPr/>
          <a:lstStyle/>
          <a:p>
            <a:pPr eaLnBrk="1" hangingPunct="1"/>
            <a:endParaRPr lang="ru-RU" altLang="ru-RU" smtClean="0"/>
          </a:p>
        </p:txBody>
      </p:sp>
    </p:spTree>
    <p:extLst>
      <p:ext uri="{BB962C8B-B14F-4D97-AF65-F5344CB8AC3E}">
        <p14:creationId xmlns:p14="http://schemas.microsoft.com/office/powerpoint/2010/main" val="3520118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Методы повышения стрессоустойчивости</a:t>
            </a:r>
            <a:endParaRPr lang="ru-RU" dirty="0"/>
          </a:p>
        </p:txBody>
      </p:sp>
      <p:sp>
        <p:nvSpPr>
          <p:cNvPr id="3" name="Объект 2"/>
          <p:cNvSpPr>
            <a:spLocks noGrp="1"/>
          </p:cNvSpPr>
          <p:nvPr>
            <p:ph idx="1"/>
          </p:nvPr>
        </p:nvSpPr>
        <p:spPr/>
        <p:txBody>
          <a:bodyPr>
            <a:normAutofit/>
          </a:bodyPr>
          <a:lstStyle/>
          <a:p>
            <a:pPr marL="514350" indent="-514350">
              <a:buFont typeface="+mj-lt"/>
              <a:buAutoNum type="arabicPeriod"/>
            </a:pPr>
            <a:r>
              <a:rPr lang="ru-RU" dirty="0" smtClean="0"/>
              <a:t>релаксация</a:t>
            </a:r>
            <a:r>
              <a:rPr lang="ru-RU" dirty="0"/>
              <a:t>, </a:t>
            </a:r>
            <a:endParaRPr lang="ru-RU" dirty="0" smtClean="0"/>
          </a:p>
          <a:p>
            <a:pPr marL="514350" indent="-514350">
              <a:buFont typeface="+mj-lt"/>
              <a:buAutoNum type="arabicPeriod"/>
            </a:pPr>
            <a:r>
              <a:rPr lang="ru-RU" dirty="0" smtClean="0"/>
              <a:t>ау­тотренинг,</a:t>
            </a:r>
          </a:p>
          <a:p>
            <a:pPr marL="514350" indent="-514350">
              <a:buFont typeface="+mj-lt"/>
              <a:buAutoNum type="arabicPeriod"/>
            </a:pPr>
            <a:r>
              <a:rPr lang="ru-RU" dirty="0" smtClean="0"/>
              <a:t>медитация </a:t>
            </a:r>
            <a:r>
              <a:rPr lang="ru-RU" dirty="0"/>
              <a:t>и концентрация, </a:t>
            </a:r>
            <a:endParaRPr lang="ru-RU" dirty="0" smtClean="0"/>
          </a:p>
          <a:p>
            <a:pPr marL="514350" indent="-514350">
              <a:buFont typeface="+mj-lt"/>
              <a:buAutoNum type="arabicPeriod"/>
            </a:pPr>
            <a:r>
              <a:rPr lang="ru-RU" dirty="0" smtClean="0"/>
              <a:t>направленное </a:t>
            </a:r>
            <a:r>
              <a:rPr lang="ru-RU" dirty="0"/>
              <a:t>воображение и визуализация, </a:t>
            </a:r>
            <a:endParaRPr lang="ru-RU" dirty="0" smtClean="0"/>
          </a:p>
          <a:p>
            <a:pPr marL="514350" indent="-514350">
              <a:buFont typeface="+mj-lt"/>
              <a:buAutoNum type="arabicPeriod"/>
            </a:pPr>
            <a:r>
              <a:rPr lang="ru-RU" dirty="0" err="1" smtClean="0"/>
              <a:t>аромотерапия</a:t>
            </a:r>
            <a:r>
              <a:rPr lang="ru-RU" dirty="0" smtClean="0"/>
              <a:t>,</a:t>
            </a:r>
          </a:p>
          <a:p>
            <a:pPr marL="514350" indent="-514350">
              <a:buFont typeface="+mj-lt"/>
              <a:buAutoNum type="arabicPeriod"/>
            </a:pPr>
            <a:r>
              <a:rPr lang="ru-RU" dirty="0" smtClean="0"/>
              <a:t> </a:t>
            </a:r>
            <a:r>
              <a:rPr lang="ru-RU" dirty="0"/>
              <a:t>музыкотерапия, </a:t>
            </a:r>
            <a:endParaRPr lang="ru-RU" dirty="0" smtClean="0"/>
          </a:p>
          <a:p>
            <a:pPr marL="514350" indent="-514350">
              <a:buFont typeface="+mj-lt"/>
              <a:buAutoNum type="arabicPeriod"/>
            </a:pPr>
            <a:r>
              <a:rPr lang="ru-RU" dirty="0" smtClean="0"/>
              <a:t>суггестия</a:t>
            </a:r>
            <a:r>
              <a:rPr lang="ru-RU" dirty="0"/>
              <a:t>, растяжка. </a:t>
            </a:r>
          </a:p>
          <a:p>
            <a:endParaRPr lang="ru-RU" dirty="0" smtClean="0"/>
          </a:p>
          <a:p>
            <a:endParaRPr lang="ru-RU" dirty="0"/>
          </a:p>
          <a:p>
            <a:endParaRPr lang="ru-RU" dirty="0"/>
          </a:p>
        </p:txBody>
      </p:sp>
    </p:spTree>
    <p:extLst>
      <p:ext uri="{BB962C8B-B14F-4D97-AF65-F5344CB8AC3E}">
        <p14:creationId xmlns:p14="http://schemas.microsoft.com/office/powerpoint/2010/main" val="1810011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496944" cy="432048"/>
          </a:xfrm>
        </p:spPr>
        <p:txBody>
          <a:bodyPr>
            <a:normAutofit fontScale="90000"/>
          </a:bodyPr>
          <a:lstStyle/>
          <a:p>
            <a:r>
              <a:rPr lang="ru-RU" sz="2800" dirty="0" smtClean="0">
                <a:solidFill>
                  <a:srgbClr val="FF0000"/>
                </a:solidFill>
              </a:rPr>
              <a:t>Методы повышения стрессоустойчивости</a:t>
            </a:r>
            <a:endParaRPr lang="ru-RU" sz="2800" dirty="0">
              <a:solidFill>
                <a:srgbClr val="FF0000"/>
              </a:solidFill>
            </a:endParaRPr>
          </a:p>
        </p:txBody>
      </p:sp>
      <p:sp>
        <p:nvSpPr>
          <p:cNvPr id="3" name="Объект 2"/>
          <p:cNvSpPr>
            <a:spLocks noGrp="1"/>
          </p:cNvSpPr>
          <p:nvPr>
            <p:ph idx="1"/>
          </p:nvPr>
        </p:nvSpPr>
        <p:spPr>
          <a:xfrm>
            <a:off x="107504" y="1268760"/>
            <a:ext cx="8784976" cy="4032448"/>
          </a:xfrm>
        </p:spPr>
        <p:txBody>
          <a:bodyPr>
            <a:noAutofit/>
          </a:bodyPr>
          <a:lstStyle/>
          <a:p>
            <a:r>
              <a:rPr lang="ru-RU" sz="2000" dirty="0"/>
              <a:t>1.  </a:t>
            </a:r>
            <a:r>
              <a:rPr lang="ru-RU" sz="2000" b="1" dirty="0"/>
              <a:t>Концентрация</a:t>
            </a:r>
            <a:r>
              <a:rPr lang="ru-RU" sz="2000" dirty="0"/>
              <a:t> - это упражнения, повышающие способность сохранять внимание, позволяющие отвлечься от тревожных мыслей, снять </a:t>
            </a:r>
            <a:r>
              <a:rPr lang="ru-RU" sz="2000" dirty="0" smtClean="0"/>
              <a:t>напряжение.</a:t>
            </a:r>
            <a:endParaRPr lang="ru-RU" sz="2000" dirty="0"/>
          </a:p>
          <a:p>
            <a:r>
              <a:rPr lang="ru-RU" sz="2000" dirty="0"/>
              <a:t>2</a:t>
            </a:r>
            <a:r>
              <a:rPr lang="ru-RU" sz="2000" b="1" dirty="0"/>
              <a:t>.  Растяжки </a:t>
            </a:r>
            <a:r>
              <a:rPr lang="ru-RU" sz="2000" dirty="0"/>
              <a:t>- это упражнения, основанные на представлении о том, что когда человек испытывает стресс, то мышцы тела чрезмер­но напрягаются. Обычно это бывает определенная группа мышц, в зависимости от индивидуального типа реагирования. Полезно нау­чить ребенка или подростка определять свою реакцию на различные трудности, осознавая, где в теле он испытывает напряжение. На­пример, в спине, шее, голове и др.? Возможны различные вегетатив­ные реакции (покраснение, потливость, зябкость, ком в горле). В этом случае полезно выполнить дыхательные упражнения с растяги­ванием мышц. Глубокий вдох и медленный выдох. Упражнения на растяжку можно использовать для предупреждения утомления в процессе урока, любого занятия, во время выполнения домашнего </a:t>
            </a:r>
            <a:r>
              <a:rPr lang="ru-RU" sz="2000" dirty="0" smtClean="0"/>
              <a:t>задания.</a:t>
            </a:r>
          </a:p>
        </p:txBody>
      </p:sp>
    </p:spTree>
    <p:extLst>
      <p:ext uri="{BB962C8B-B14F-4D97-AF65-F5344CB8AC3E}">
        <p14:creationId xmlns:p14="http://schemas.microsoft.com/office/powerpoint/2010/main" val="226956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sz="3200" b="1" dirty="0" smtClean="0"/>
              <a:t>СЛАГАЕМЫЕ СИСТЕМЫ ОЗДОРОВЛЕНИЯ</a:t>
            </a:r>
            <a:r>
              <a:rPr lang="ru-RU" dirty="0" smtClean="0"/>
              <a:t/>
            </a:r>
            <a:br>
              <a:rPr lang="ru-RU" dirty="0" smtClean="0"/>
            </a:br>
            <a:endParaRPr lang="ru-RU" dirty="0"/>
          </a:p>
        </p:txBody>
      </p:sp>
      <p:sp>
        <p:nvSpPr>
          <p:cNvPr id="93187" name="Объект 2"/>
          <p:cNvSpPr>
            <a:spLocks noGrp="1"/>
          </p:cNvSpPr>
          <p:nvPr>
            <p:ph idx="1"/>
          </p:nvPr>
        </p:nvSpPr>
        <p:spPr/>
        <p:txBody>
          <a:bodyPr>
            <a:normAutofit/>
          </a:bodyPr>
          <a:lstStyle/>
          <a:p>
            <a:pPr marL="0" indent="0">
              <a:buFontTx/>
              <a:buNone/>
            </a:pPr>
            <a:r>
              <a:rPr lang="ru-RU" sz="1800" smtClean="0"/>
              <a:t>- Физическое воспитание: четко спланированная программа сохранения здоровья, включающая все виды долговременной деятельности. </a:t>
            </a:r>
          </a:p>
          <a:p>
            <a:pPr marL="0" indent="0">
              <a:buFontTx/>
              <a:buNone/>
            </a:pPr>
            <a:r>
              <a:rPr lang="ru-RU" sz="1800" smtClean="0"/>
              <a:t>- Школьное здравоохранение: профилактика и принятие мер на ранней стадии заболевания, наблюдение в медико-санитарных учреждениях детей с хроническими заболеваниями.</a:t>
            </a:r>
          </a:p>
          <a:p>
            <a:pPr marL="0" indent="0">
              <a:buFontTx/>
              <a:buNone/>
            </a:pPr>
            <a:r>
              <a:rPr lang="ru-RU" sz="1800" smtClean="0"/>
              <a:t>- Питание: богатый выбор полезных продуктов, поддержка просвещения в области питания.</a:t>
            </a:r>
          </a:p>
          <a:p>
            <a:pPr marL="0" indent="0">
              <a:buFontTx/>
              <a:buNone/>
            </a:pPr>
            <a:r>
              <a:rPr lang="ru-RU" sz="1800" smtClean="0"/>
              <a:t>- Психология и социология: связь между отдельными людьми, группами и системами, включая посещение детей в школе и направление их в мест­ные медико-санитарные учреждения.	</a:t>
            </a:r>
            <a:br>
              <a:rPr lang="ru-RU" sz="1800" smtClean="0"/>
            </a:br>
            <a:r>
              <a:rPr lang="ru-RU" sz="1800" smtClean="0"/>
              <a:t>- Безопасная обстановка в школе: предотвращение травматизма, благо­приятный психосоциальный климат.</a:t>
            </a:r>
          </a:p>
          <a:p>
            <a:pPr marL="0" indent="0">
              <a:buFontTx/>
              <a:buNone/>
            </a:pPr>
            <a:r>
              <a:rPr lang="ru-RU" sz="1800" smtClean="0"/>
              <a:t>- Привлечение родителей и общественных организаций: широкий спектр ресурсов, улучшающих здоровье и самочувствие учащихся.</a:t>
            </a:r>
          </a:p>
          <a:p>
            <a:pPr marL="0" indent="0">
              <a:buFontTx/>
              <a:buNone/>
            </a:pPr>
            <a:endParaRPr lang="ru-RU" smtClean="0"/>
          </a:p>
        </p:txBody>
      </p:sp>
    </p:spTree>
    <p:extLst>
      <p:ext uri="{BB962C8B-B14F-4D97-AF65-F5344CB8AC3E}">
        <p14:creationId xmlns:p14="http://schemas.microsoft.com/office/powerpoint/2010/main" val="28662364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04664"/>
            <a:ext cx="8229600" cy="1224136"/>
          </a:xfrm>
        </p:spPr>
        <p:txBody>
          <a:bodyPr>
            <a:normAutofit fontScale="90000"/>
          </a:bodyPr>
          <a:lstStyle/>
          <a:p>
            <a:r>
              <a:rPr lang="ru-RU" sz="2700" b="1" dirty="0">
                <a:solidFill>
                  <a:srgbClr val="C00000"/>
                </a:solidFill>
              </a:rPr>
              <a:t>Лечебно-профилактические мероприятия, проводимые в условиях личностно-ориентированного образовательного процесса </a:t>
            </a:r>
            <a:endParaRPr lang="ru-RU" dirty="0">
              <a:solidFill>
                <a:srgbClr val="C00000"/>
              </a:solidFill>
            </a:endParaRPr>
          </a:p>
        </p:txBody>
      </p:sp>
      <p:sp>
        <p:nvSpPr>
          <p:cNvPr id="5" name="Объект 4"/>
          <p:cNvSpPr>
            <a:spLocks noGrp="1"/>
          </p:cNvSpPr>
          <p:nvPr>
            <p:ph sz="half" idx="1"/>
          </p:nvPr>
        </p:nvSpPr>
        <p:spPr>
          <a:xfrm>
            <a:off x="-25761" y="1556792"/>
            <a:ext cx="4860032" cy="4896544"/>
          </a:xfrm>
        </p:spPr>
        <p:txBody>
          <a:bodyPr>
            <a:noAutofit/>
          </a:bodyPr>
          <a:lstStyle/>
          <a:p>
            <a:pPr lvl="2">
              <a:lnSpc>
                <a:spcPct val="90000"/>
              </a:lnSpc>
            </a:pPr>
            <a:r>
              <a:rPr lang="ru-RU" sz="1600" dirty="0"/>
              <a:t>Плановая вакцинация и ревакцинация.</a:t>
            </a:r>
          </a:p>
          <a:p>
            <a:pPr marL="640080" lvl="2" indent="0">
              <a:lnSpc>
                <a:spcPct val="90000"/>
              </a:lnSpc>
              <a:buNone/>
            </a:pPr>
            <a:r>
              <a:rPr lang="ru-RU" sz="1600" dirty="0"/>
              <a:t>- Ежегодная вакцинация профилактики </a:t>
            </a:r>
            <a:r>
              <a:rPr lang="ru-RU" sz="1600" dirty="0" smtClean="0"/>
              <a:t>гриппа</a:t>
            </a:r>
            <a:r>
              <a:rPr lang="ru-RU" sz="1600" dirty="0"/>
              <a:t>.</a:t>
            </a:r>
          </a:p>
          <a:p>
            <a:pPr lvl="2">
              <a:lnSpc>
                <a:spcPct val="90000"/>
              </a:lnSpc>
            </a:pPr>
            <a:r>
              <a:rPr lang="ru-RU" sz="1600" dirty="0" smtClean="0"/>
              <a:t>Утренняя </a:t>
            </a:r>
            <a:r>
              <a:rPr lang="ru-RU" sz="1600" dirty="0"/>
              <a:t>гимнастика. (дошкольный центр и начальная школа).</a:t>
            </a:r>
          </a:p>
          <a:p>
            <a:pPr lvl="2">
              <a:lnSpc>
                <a:spcPct val="90000"/>
              </a:lnSpc>
            </a:pPr>
            <a:r>
              <a:rPr lang="ru-RU" sz="1600" dirty="0" smtClean="0"/>
              <a:t>Аэрация </a:t>
            </a:r>
            <a:r>
              <a:rPr lang="ru-RU" sz="1600" dirty="0"/>
              <a:t>(активная прогулка на воздухе).</a:t>
            </a:r>
          </a:p>
          <a:p>
            <a:pPr lvl="2">
              <a:lnSpc>
                <a:spcPct val="90000"/>
              </a:lnSpc>
            </a:pPr>
            <a:r>
              <a:rPr lang="ru-RU" sz="1600" dirty="0" smtClean="0"/>
              <a:t> </a:t>
            </a:r>
            <a:r>
              <a:rPr lang="ru-RU" sz="1600" dirty="0"/>
              <a:t>Единый спортивный час (гр. здоровья). Плавание.</a:t>
            </a:r>
          </a:p>
          <a:p>
            <a:pPr lvl="2">
              <a:lnSpc>
                <a:spcPct val="90000"/>
              </a:lnSpc>
            </a:pPr>
            <a:r>
              <a:rPr lang="ru-RU" sz="1600" dirty="0"/>
              <a:t> </a:t>
            </a:r>
            <a:r>
              <a:rPr lang="ru-RU" sz="1600" dirty="0" err="1"/>
              <a:t>Фитопрофилактика</a:t>
            </a:r>
            <a:r>
              <a:rPr lang="ru-RU" sz="1600" dirty="0"/>
              <a:t> и фитотерапия.</a:t>
            </a:r>
          </a:p>
          <a:p>
            <a:pPr marL="640080" lvl="2" indent="0">
              <a:lnSpc>
                <a:spcPct val="90000"/>
              </a:lnSpc>
              <a:buNone/>
            </a:pPr>
            <a:r>
              <a:rPr lang="ru-RU" sz="1600" dirty="0"/>
              <a:t>- </a:t>
            </a:r>
            <a:r>
              <a:rPr lang="ru-RU" sz="1600" b="1" dirty="0">
                <a:solidFill>
                  <a:srgbClr val="0070C0"/>
                </a:solidFill>
              </a:rPr>
              <a:t>Профилактические курсы простудных и вирусных заболеваний </a:t>
            </a:r>
            <a:r>
              <a:rPr lang="ru-RU" sz="1600" b="1" dirty="0" smtClean="0">
                <a:solidFill>
                  <a:srgbClr val="0070C0"/>
                </a:solidFill>
              </a:rPr>
              <a:t>с  </a:t>
            </a:r>
            <a:r>
              <a:rPr lang="ru-RU" sz="1600" b="1" dirty="0">
                <a:solidFill>
                  <a:srgbClr val="0070C0"/>
                </a:solidFill>
              </a:rPr>
              <a:t>использованием гомеопатических препаратов</a:t>
            </a:r>
            <a:r>
              <a:rPr lang="ru-RU" sz="1600" dirty="0"/>
              <a:t>. </a:t>
            </a:r>
          </a:p>
          <a:p>
            <a:pPr marL="640080" lvl="2" indent="0">
              <a:lnSpc>
                <a:spcPct val="90000"/>
              </a:lnSpc>
              <a:buNone/>
            </a:pPr>
            <a:r>
              <a:rPr lang="ru-RU" sz="1600" dirty="0"/>
              <a:t>- УФ-облучение.</a:t>
            </a:r>
          </a:p>
          <a:p>
            <a:pPr marL="640080" lvl="2" indent="0">
              <a:lnSpc>
                <a:spcPct val="90000"/>
              </a:lnSpc>
              <a:buNone/>
            </a:pPr>
            <a:r>
              <a:rPr lang="ru-RU" sz="1600" dirty="0" smtClean="0"/>
              <a:t>- </a:t>
            </a:r>
            <a:r>
              <a:rPr lang="ru-RU" sz="1600" dirty="0"/>
              <a:t>Ароматерапия.</a:t>
            </a:r>
          </a:p>
          <a:p>
            <a:pPr marL="640080" lvl="2" indent="0">
              <a:lnSpc>
                <a:spcPct val="90000"/>
              </a:lnSpc>
              <a:buNone/>
            </a:pPr>
            <a:r>
              <a:rPr lang="ru-RU" sz="1600" dirty="0"/>
              <a:t>- </a:t>
            </a:r>
            <a:r>
              <a:rPr lang="ru-RU" sz="1600" b="1" dirty="0" err="1" smtClean="0">
                <a:solidFill>
                  <a:srgbClr val="0070C0"/>
                </a:solidFill>
              </a:rPr>
              <a:t>Витаминопрофилактика</a:t>
            </a:r>
            <a:r>
              <a:rPr lang="ru-RU" sz="1600" b="1" dirty="0">
                <a:solidFill>
                  <a:srgbClr val="0070C0"/>
                </a:solidFill>
              </a:rPr>
              <a:t> </a:t>
            </a:r>
            <a:r>
              <a:rPr lang="ru-RU" sz="1600" b="1" dirty="0" smtClean="0">
                <a:solidFill>
                  <a:srgbClr val="0070C0"/>
                </a:solidFill>
              </a:rPr>
              <a:t>(курсами </a:t>
            </a:r>
            <a:r>
              <a:rPr lang="ru-RU" sz="1600" b="1" dirty="0">
                <a:solidFill>
                  <a:srgbClr val="0070C0"/>
                </a:solidFill>
              </a:rPr>
              <a:t>2 раза в год)</a:t>
            </a:r>
          </a:p>
        </p:txBody>
      </p:sp>
      <p:sp>
        <p:nvSpPr>
          <p:cNvPr id="6" name="Объект 5"/>
          <p:cNvSpPr>
            <a:spLocks noGrp="1"/>
          </p:cNvSpPr>
          <p:nvPr>
            <p:ph sz="half" idx="2"/>
          </p:nvPr>
        </p:nvSpPr>
        <p:spPr>
          <a:xfrm>
            <a:off x="4572000" y="1628800"/>
            <a:ext cx="4572000" cy="4536504"/>
          </a:xfrm>
        </p:spPr>
        <p:txBody>
          <a:bodyPr>
            <a:normAutofit fontScale="85000" lnSpcReduction="20000"/>
          </a:bodyPr>
          <a:lstStyle/>
          <a:p>
            <a:pPr lvl="2">
              <a:lnSpc>
                <a:spcPct val="90000"/>
              </a:lnSpc>
            </a:pPr>
            <a:endParaRPr lang="ru-RU" sz="1600" dirty="0" smtClean="0"/>
          </a:p>
          <a:p>
            <a:pPr marL="640080" lvl="2" indent="0">
              <a:lnSpc>
                <a:spcPct val="90000"/>
              </a:lnSpc>
              <a:buNone/>
            </a:pPr>
            <a:r>
              <a:rPr lang="ru-RU" sz="1900" dirty="0" smtClean="0"/>
              <a:t>-  </a:t>
            </a:r>
            <a:r>
              <a:rPr lang="ru-RU" sz="1900" dirty="0" err="1" smtClean="0"/>
              <a:t>Иммуностабилизирующие</a:t>
            </a:r>
            <a:r>
              <a:rPr lang="ru-RU" sz="1900" dirty="0" smtClean="0"/>
              <a:t> </a:t>
            </a:r>
            <a:r>
              <a:rPr lang="ru-RU" sz="1900" dirty="0"/>
              <a:t>настои (травяной сбор, настой шиповника и т.д.)</a:t>
            </a:r>
          </a:p>
          <a:p>
            <a:pPr lvl="2">
              <a:lnSpc>
                <a:spcPct val="90000"/>
              </a:lnSpc>
            </a:pPr>
            <a:r>
              <a:rPr lang="ru-RU" sz="1900" dirty="0" smtClean="0"/>
              <a:t> </a:t>
            </a:r>
            <a:r>
              <a:rPr lang="ru-RU" sz="1900" dirty="0" err="1"/>
              <a:t>Физио</a:t>
            </a:r>
            <a:r>
              <a:rPr lang="ru-RU" sz="1900" dirty="0"/>
              <a:t>-терапевтические процедуры (тубус-кварц).</a:t>
            </a:r>
          </a:p>
          <a:p>
            <a:pPr lvl="2">
              <a:lnSpc>
                <a:spcPct val="90000"/>
              </a:lnSpc>
            </a:pPr>
            <a:r>
              <a:rPr lang="ru-RU" sz="1900" dirty="0" smtClean="0"/>
              <a:t> </a:t>
            </a:r>
            <a:r>
              <a:rPr lang="ru-RU" sz="1900" dirty="0"/>
              <a:t>Санация полости рта.</a:t>
            </a:r>
          </a:p>
          <a:p>
            <a:pPr lvl="2">
              <a:lnSpc>
                <a:spcPct val="90000"/>
              </a:lnSpc>
            </a:pPr>
            <a:r>
              <a:rPr lang="ru-RU" sz="1900" dirty="0" smtClean="0"/>
              <a:t>Паузы </a:t>
            </a:r>
            <a:r>
              <a:rPr lang="ru-RU" sz="1900" dirty="0"/>
              <a:t>психологической разгрузки.</a:t>
            </a:r>
          </a:p>
          <a:p>
            <a:pPr lvl="2">
              <a:lnSpc>
                <a:spcPct val="90000"/>
              </a:lnSpc>
            </a:pPr>
            <a:r>
              <a:rPr lang="ru-RU" sz="1900" dirty="0" err="1" smtClean="0"/>
              <a:t>Физкультразминка</a:t>
            </a:r>
            <a:r>
              <a:rPr lang="ru-RU" sz="1900" dirty="0" smtClean="0"/>
              <a:t> </a:t>
            </a:r>
            <a:r>
              <a:rPr lang="ru-RU" sz="1900" dirty="0"/>
              <a:t>на уроке.</a:t>
            </a:r>
          </a:p>
          <a:p>
            <a:pPr lvl="2">
              <a:lnSpc>
                <a:spcPct val="90000"/>
              </a:lnSpc>
            </a:pPr>
            <a:r>
              <a:rPr lang="ru-RU" sz="1900" dirty="0" smtClean="0"/>
              <a:t> </a:t>
            </a:r>
            <a:r>
              <a:rPr lang="ru-RU" sz="1900" dirty="0"/>
              <a:t>ЛФК (индивидуально и в группах).</a:t>
            </a:r>
          </a:p>
          <a:p>
            <a:pPr lvl="2">
              <a:lnSpc>
                <a:spcPct val="90000"/>
              </a:lnSpc>
            </a:pPr>
            <a:r>
              <a:rPr lang="ru-RU" sz="1900" dirty="0" smtClean="0"/>
              <a:t> </a:t>
            </a:r>
            <a:r>
              <a:rPr lang="ru-RU" sz="1900" dirty="0"/>
              <a:t>Лечебный массаж. (курсами 2 раза в год)</a:t>
            </a:r>
          </a:p>
          <a:p>
            <a:pPr lvl="2">
              <a:lnSpc>
                <a:spcPct val="90000"/>
              </a:lnSpc>
            </a:pPr>
            <a:r>
              <a:rPr lang="ru-RU" sz="1900" dirty="0" smtClean="0"/>
              <a:t>Диетическое </a:t>
            </a:r>
            <a:r>
              <a:rPr lang="ru-RU" sz="1900" dirty="0"/>
              <a:t>питание (диеты №№1,5,7,9) по медицинским показаниям.</a:t>
            </a:r>
          </a:p>
          <a:p>
            <a:pPr lvl="2">
              <a:lnSpc>
                <a:spcPct val="90000"/>
              </a:lnSpc>
            </a:pPr>
            <a:r>
              <a:rPr lang="ru-RU" sz="1900" dirty="0" smtClean="0"/>
              <a:t> </a:t>
            </a:r>
            <a:r>
              <a:rPr lang="ru-RU" sz="1900" dirty="0"/>
              <a:t>Обязательное выполнение требований к уроку </a:t>
            </a:r>
            <a:r>
              <a:rPr lang="ru-RU" sz="1900" dirty="0" err="1" smtClean="0"/>
              <a:t>здоровьесберегающей</a:t>
            </a:r>
            <a:r>
              <a:rPr lang="ru-RU" sz="1900" dirty="0"/>
              <a:t> </a:t>
            </a:r>
            <a:r>
              <a:rPr lang="ru-RU" sz="1900" dirty="0" smtClean="0"/>
              <a:t>технологии</a:t>
            </a:r>
            <a:r>
              <a:rPr lang="ru-RU" sz="1900" dirty="0"/>
              <a:t>.</a:t>
            </a:r>
          </a:p>
          <a:p>
            <a:pPr lvl="2">
              <a:lnSpc>
                <a:spcPct val="90000"/>
              </a:lnSpc>
            </a:pPr>
            <a:r>
              <a:rPr lang="ru-RU" sz="1900" dirty="0" err="1" smtClean="0"/>
              <a:t>Здоровьесохраняющее</a:t>
            </a:r>
            <a:r>
              <a:rPr lang="ru-RU" sz="1900" dirty="0" smtClean="0"/>
              <a:t> </a:t>
            </a:r>
            <a:r>
              <a:rPr lang="ru-RU" sz="1900" dirty="0"/>
              <a:t>расписание полного дня.</a:t>
            </a:r>
          </a:p>
          <a:p>
            <a:pPr lvl="2">
              <a:lnSpc>
                <a:spcPct val="90000"/>
              </a:lnSpc>
            </a:pPr>
            <a:r>
              <a:rPr lang="ru-RU" sz="1900" dirty="0" smtClean="0"/>
              <a:t> </a:t>
            </a:r>
            <a:r>
              <a:rPr lang="ru-RU" sz="1900" dirty="0"/>
              <a:t>Формирование мотивации к здоровому образу жизни.</a:t>
            </a:r>
          </a:p>
          <a:p>
            <a:endParaRPr lang="ru-RU" dirty="0"/>
          </a:p>
        </p:txBody>
      </p:sp>
    </p:spTree>
    <p:extLst>
      <p:ext uri="{BB962C8B-B14F-4D97-AF65-F5344CB8AC3E}">
        <p14:creationId xmlns:p14="http://schemas.microsoft.com/office/powerpoint/2010/main" val="1779857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latin typeface="Century Gothic" panose="020B0502020202020204" pitchFamily="34" charset="0"/>
              </a:rPr>
              <a:t>Важно спать ночью – чтобы быть здоровым днем!</a:t>
            </a:r>
          </a:p>
        </p:txBody>
      </p:sp>
      <p:sp>
        <p:nvSpPr>
          <p:cNvPr id="4" name="Номер слайда 3"/>
          <p:cNvSpPr>
            <a:spLocks noGrp="1"/>
          </p:cNvSpPr>
          <p:nvPr>
            <p:ph type="sldNum" sz="quarter" idx="10"/>
          </p:nvPr>
        </p:nvSpPr>
        <p:spPr>
          <a:xfrm>
            <a:off x="7010400" y="6409134"/>
            <a:ext cx="2133600" cy="476250"/>
          </a:xfrm>
        </p:spPr>
        <p:txBody>
          <a:bodyPr/>
          <a:lstStyle/>
          <a:p>
            <a:pPr>
              <a:defRPr/>
            </a:pPr>
            <a:fld id="{07115405-F379-444D-B892-02439347FD36}" type="slidenum">
              <a:rPr lang="fr-FR" smtClean="0"/>
              <a:pPr>
                <a:defRPr/>
              </a:pPr>
              <a:t>61</a:t>
            </a:fld>
            <a:endParaRPr lang="fr-F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1227"/>
          <a:stretch/>
        </p:blipFill>
        <p:spPr bwMode="auto">
          <a:xfrm>
            <a:off x="438944" y="1780127"/>
            <a:ext cx="8229600" cy="61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192"/>
          <a:stretch/>
        </p:blipFill>
        <p:spPr bwMode="auto">
          <a:xfrm>
            <a:off x="578474" y="2924944"/>
            <a:ext cx="8169990" cy="63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6512" y="6198403"/>
            <a:ext cx="9180512" cy="830997"/>
          </a:xfrm>
          <a:prstGeom prst="rect">
            <a:avLst/>
          </a:prstGeom>
        </p:spPr>
        <p:txBody>
          <a:bodyPr wrap="square">
            <a:spAutoFit/>
          </a:bodyPr>
          <a:lstStyle/>
          <a:p>
            <a:r>
              <a:rPr lang="ru-RU" sz="800" dirty="0" smtClean="0"/>
              <a:t>2. </a:t>
            </a:r>
            <a:r>
              <a:rPr lang="ru-RU" sz="800" dirty="0" smtClean="0">
                <a:latin typeface="Century Gothic" panose="020B0502020202020204" pitchFamily="34" charset="0"/>
              </a:rPr>
              <a:t>Левин </a:t>
            </a:r>
            <a:r>
              <a:rPr lang="ru-RU" sz="800" dirty="0">
                <a:latin typeface="Century Gothic" panose="020B0502020202020204" pitchFamily="34" charset="0"/>
              </a:rPr>
              <a:t>Я.И.  «Сон, стресс, </a:t>
            </a:r>
            <a:r>
              <a:rPr lang="ru-RU" sz="800" dirty="0" err="1">
                <a:latin typeface="Century Gothic" panose="020B0502020202020204" pitchFamily="34" charset="0"/>
              </a:rPr>
              <a:t>инсомния</a:t>
            </a:r>
            <a:r>
              <a:rPr lang="ru-RU" sz="800" dirty="0">
                <a:latin typeface="Century Gothic" panose="020B0502020202020204" pitchFamily="34" charset="0"/>
              </a:rPr>
              <a:t>», Лечащий врач, №5, 2007. </a:t>
            </a:r>
            <a:endParaRPr lang="ru-RU" sz="800" dirty="0" smtClean="0"/>
          </a:p>
          <a:p>
            <a:pPr lvl="0"/>
            <a:r>
              <a:rPr lang="ru-RU" sz="800" dirty="0" smtClean="0"/>
              <a:t>3. Ожирение</a:t>
            </a:r>
            <a:r>
              <a:rPr lang="ru-RU" sz="800" dirty="0"/>
              <a:t>. Под ред. Дедова  И.И.,  Мельниченко Г.А. Руководство для врачей. – М: Медицинское Информационное </a:t>
            </a:r>
            <a:r>
              <a:rPr lang="ru-RU" sz="800" dirty="0" err="1"/>
              <a:t>Агенство</a:t>
            </a:r>
            <a:r>
              <a:rPr lang="ru-RU" sz="800" dirty="0"/>
              <a:t>, </a:t>
            </a:r>
            <a:r>
              <a:rPr lang="ru-RU" sz="800" dirty="0">
                <a:sym typeface="Symbol"/>
              </a:rPr>
              <a:t></a:t>
            </a:r>
            <a:r>
              <a:rPr lang="ru-RU" sz="800" dirty="0"/>
              <a:t> 2006. </a:t>
            </a:r>
            <a:r>
              <a:rPr lang="ru-RU" sz="800" dirty="0">
                <a:sym typeface="Symbol"/>
              </a:rPr>
              <a:t></a:t>
            </a:r>
            <a:r>
              <a:rPr lang="ru-RU" sz="800" dirty="0"/>
              <a:t> 456 с.</a:t>
            </a:r>
          </a:p>
          <a:p>
            <a:pPr lvl="0"/>
            <a:r>
              <a:rPr lang="ru-RU" sz="800" dirty="0" smtClean="0"/>
              <a:t>4. Вознесенская </a:t>
            </a:r>
            <a:r>
              <a:rPr lang="ru-RU" sz="800" dirty="0"/>
              <a:t>Т.Г. Расстройства пищевого поведения при ожирении и их коррекция. </a:t>
            </a:r>
            <a:r>
              <a:rPr lang="en-US" sz="800" dirty="0" err="1"/>
              <a:t>Ожирение</a:t>
            </a:r>
            <a:r>
              <a:rPr lang="en-US" sz="800" dirty="0"/>
              <a:t> и </a:t>
            </a:r>
            <a:r>
              <a:rPr lang="en-US" sz="800" dirty="0" err="1"/>
              <a:t>метаболизм</a:t>
            </a:r>
            <a:r>
              <a:rPr lang="en-US" sz="800" dirty="0"/>
              <a:t> 2004; 2: 2-6</a:t>
            </a:r>
            <a:r>
              <a:rPr lang="en-US" sz="800" dirty="0" smtClean="0"/>
              <a:t>.</a:t>
            </a:r>
            <a:endParaRPr lang="ru-RU" sz="800" dirty="0" smtClean="0"/>
          </a:p>
          <a:p>
            <a:pPr lvl="0"/>
            <a:r>
              <a:rPr lang="ru-RU" sz="800" dirty="0" smtClean="0"/>
              <a:t>5.Вознесенская </a:t>
            </a:r>
            <a:r>
              <a:rPr lang="ru-RU" sz="800" dirty="0"/>
              <a:t>Т.Г. Расстройства пищевого поведения при ожирении и их коррекция. </a:t>
            </a:r>
            <a:r>
              <a:rPr lang="en-US" sz="800" dirty="0" err="1"/>
              <a:t>Ожирение</a:t>
            </a:r>
            <a:r>
              <a:rPr lang="en-US" sz="800" dirty="0"/>
              <a:t> и </a:t>
            </a:r>
            <a:r>
              <a:rPr lang="en-US" sz="800" dirty="0" err="1"/>
              <a:t>метаболизм</a:t>
            </a:r>
            <a:r>
              <a:rPr lang="en-US" sz="800" dirty="0"/>
              <a:t> 2004; 2: 2-6.</a:t>
            </a:r>
            <a:endParaRPr lang="ru-RU" sz="800" dirty="0"/>
          </a:p>
          <a:p>
            <a:pPr lvl="0"/>
            <a:r>
              <a:rPr lang="ru-RU" sz="800" dirty="0" smtClean="0"/>
              <a:t>6.Старостина </a:t>
            </a:r>
            <a:r>
              <a:rPr lang="ru-RU" sz="800" dirty="0"/>
              <a:t>Е.Г. Ожирение как психосоматическое заболевание. </a:t>
            </a:r>
            <a:r>
              <a:rPr lang="en-US" sz="800" dirty="0" err="1"/>
              <a:t>Ожирение</a:t>
            </a:r>
            <a:r>
              <a:rPr lang="en-US" sz="800" dirty="0"/>
              <a:t> и </a:t>
            </a:r>
            <a:r>
              <a:rPr lang="en-US" sz="800" dirty="0" err="1"/>
              <a:t>метаболизм</a:t>
            </a:r>
            <a:r>
              <a:rPr lang="en-US" sz="800" dirty="0"/>
              <a:t> 2005; 3: 18-23.</a:t>
            </a:r>
            <a:endParaRPr lang="ru-RU" sz="800" dirty="0"/>
          </a:p>
          <a:p>
            <a:pPr lvl="0"/>
            <a:endParaRPr lang="ru-RU" sz="800" dirty="0"/>
          </a:p>
        </p:txBody>
      </p:sp>
      <p:sp>
        <p:nvSpPr>
          <p:cNvPr id="10" name="Объект 2"/>
          <p:cNvSpPr txBox="1">
            <a:spLocks/>
          </p:cNvSpPr>
          <p:nvPr/>
        </p:nvSpPr>
        <p:spPr bwMode="auto">
          <a:xfrm>
            <a:off x="539552" y="3284984"/>
            <a:ext cx="8496944" cy="19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SzPct val="100000"/>
              <a:buBlip>
                <a:blip r:embed="rId3"/>
              </a:buBlip>
              <a:defRPr sz="2400">
                <a:solidFill>
                  <a:srgbClr val="0077D4"/>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rgbClr val="0077D4"/>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077D4"/>
                </a:solidFill>
                <a:latin typeface="+mn-lt"/>
                <a:ea typeface="MS PGothic" pitchFamily="34" charset="-128"/>
              </a:defRPr>
            </a:lvl3pPr>
            <a:lvl4pPr marL="1600200" indent="-228600" algn="l" rtl="0" eaLnBrk="0" fontAlgn="base" hangingPunct="0">
              <a:spcBef>
                <a:spcPct val="20000"/>
              </a:spcBef>
              <a:spcAft>
                <a:spcPct val="0"/>
              </a:spcAft>
              <a:buChar char="–"/>
              <a:defRPr sz="2400">
                <a:solidFill>
                  <a:srgbClr val="0077D4"/>
                </a:solidFill>
                <a:latin typeface="+mn-lt"/>
                <a:ea typeface="MS PGothic" pitchFamily="34" charset="-128"/>
              </a:defRPr>
            </a:lvl4pPr>
            <a:lvl5pPr marL="2057400" indent="-228600" algn="l" rtl="0" eaLnBrk="0" fontAlgn="base" hangingPunct="0">
              <a:spcBef>
                <a:spcPct val="20000"/>
              </a:spcBef>
              <a:spcAft>
                <a:spcPct val="0"/>
              </a:spcAft>
              <a:buChar char="»"/>
              <a:defRPr sz="2400">
                <a:solidFill>
                  <a:srgbClr val="0077D4"/>
                </a:solidFill>
                <a:latin typeface="+mn-lt"/>
                <a:ea typeface="MS PGothic" pitchFamily="34" charset="-128"/>
              </a:defRPr>
            </a:lvl5pPr>
            <a:lvl6pPr marL="2514600" indent="-228600" algn="l" rtl="0" eaLnBrk="0" fontAlgn="base" hangingPunct="0">
              <a:spcBef>
                <a:spcPct val="20000"/>
              </a:spcBef>
              <a:spcAft>
                <a:spcPct val="0"/>
              </a:spcAft>
              <a:buChar char="»"/>
              <a:defRPr sz="2400">
                <a:solidFill>
                  <a:srgbClr val="0077D4"/>
                </a:solidFill>
                <a:latin typeface="+mn-lt"/>
                <a:ea typeface="+mn-ea"/>
              </a:defRPr>
            </a:lvl6pPr>
            <a:lvl7pPr marL="2971800" indent="-228600" algn="l" rtl="0" eaLnBrk="0" fontAlgn="base" hangingPunct="0">
              <a:spcBef>
                <a:spcPct val="20000"/>
              </a:spcBef>
              <a:spcAft>
                <a:spcPct val="0"/>
              </a:spcAft>
              <a:buChar char="»"/>
              <a:defRPr sz="2400">
                <a:solidFill>
                  <a:srgbClr val="0077D4"/>
                </a:solidFill>
                <a:latin typeface="+mn-lt"/>
                <a:ea typeface="+mn-ea"/>
              </a:defRPr>
            </a:lvl7pPr>
            <a:lvl8pPr marL="3429000" indent="-228600" algn="l" rtl="0" eaLnBrk="0" fontAlgn="base" hangingPunct="0">
              <a:spcBef>
                <a:spcPct val="20000"/>
              </a:spcBef>
              <a:spcAft>
                <a:spcPct val="0"/>
              </a:spcAft>
              <a:buChar char="»"/>
              <a:defRPr sz="2400">
                <a:solidFill>
                  <a:srgbClr val="0077D4"/>
                </a:solidFill>
                <a:latin typeface="+mn-lt"/>
                <a:ea typeface="+mn-ea"/>
              </a:defRPr>
            </a:lvl8pPr>
            <a:lvl9pPr marL="3886200" indent="-228600" algn="l" rtl="0" eaLnBrk="0" fontAlgn="base" hangingPunct="0">
              <a:spcBef>
                <a:spcPct val="20000"/>
              </a:spcBef>
              <a:spcAft>
                <a:spcPct val="0"/>
              </a:spcAft>
              <a:buChar char="»"/>
              <a:defRPr sz="2400">
                <a:solidFill>
                  <a:srgbClr val="0077D4"/>
                </a:solidFill>
                <a:latin typeface="+mn-lt"/>
                <a:ea typeface="+mn-ea"/>
              </a:defRPr>
            </a:lvl9pPr>
          </a:lstStyle>
          <a:p>
            <a:pPr marL="0" indent="0">
              <a:buFontTx/>
              <a:buNone/>
            </a:pPr>
            <a:endParaRPr lang="ru-RU" sz="2000" b="1" kern="0" dirty="0" smtClean="0">
              <a:latin typeface="Century Gothic" panose="020B0502020202020204" pitchFamily="34" charset="0"/>
            </a:endParaRPr>
          </a:p>
          <a:p>
            <a:r>
              <a:rPr lang="ru-RU" sz="2000" kern="0" dirty="0" smtClean="0">
                <a:latin typeface="Century Gothic" panose="020B0502020202020204" pitchFamily="34" charset="0"/>
              </a:rPr>
              <a:t>самая </a:t>
            </a:r>
            <a:r>
              <a:rPr lang="ru-RU" sz="2000" kern="0" dirty="0">
                <a:latin typeface="Century Gothic" panose="020B0502020202020204" pitchFamily="34" charset="0"/>
              </a:rPr>
              <a:t>серьезная причина для развития ожирения – переедание на фоне хронического стресса </a:t>
            </a:r>
            <a:r>
              <a:rPr lang="ru-RU" sz="2000" kern="0" baseline="30000" dirty="0">
                <a:latin typeface="Century Gothic" panose="020B0502020202020204" pitchFamily="34" charset="0"/>
              </a:rPr>
              <a:t>(3,4</a:t>
            </a:r>
            <a:r>
              <a:rPr lang="ru-RU" sz="2000" kern="0" baseline="30000" dirty="0" smtClean="0">
                <a:latin typeface="Century Gothic" panose="020B0502020202020204" pitchFamily="34" charset="0"/>
              </a:rPr>
              <a:t>)</a:t>
            </a:r>
          </a:p>
          <a:p>
            <a:r>
              <a:rPr lang="ru-RU" sz="2000" dirty="0"/>
              <a:t>борьбу с лишним </a:t>
            </a:r>
            <a:r>
              <a:rPr lang="ru-RU" sz="2000" dirty="0" smtClean="0"/>
              <a:t>весом важно начинать с устранения стресса</a:t>
            </a:r>
            <a:r>
              <a:rPr lang="ru-RU" sz="2000" baseline="30000" dirty="0" smtClean="0"/>
              <a:t>(5,6)</a:t>
            </a:r>
          </a:p>
          <a:p>
            <a:r>
              <a:rPr lang="ru-RU" sz="2000" kern="0" dirty="0">
                <a:latin typeface="Century Gothic" panose="020B0502020202020204" pitchFamily="34" charset="0"/>
              </a:rPr>
              <a:t>н</a:t>
            </a:r>
            <a:r>
              <a:rPr lang="ru-RU" sz="2000" kern="0" dirty="0" smtClean="0">
                <a:latin typeface="Century Gothic" panose="020B0502020202020204" pitchFamily="34" charset="0"/>
              </a:rPr>
              <a:t>ормализация ночного сна нейтрализует негативные воздействия стресса </a:t>
            </a:r>
            <a:r>
              <a:rPr lang="ru-RU" sz="2000" baseline="30000" dirty="0"/>
              <a:t>(2)</a:t>
            </a:r>
          </a:p>
        </p:txBody>
      </p:sp>
      <p:sp>
        <p:nvSpPr>
          <p:cNvPr id="11" name="Объект 2"/>
          <p:cNvSpPr txBox="1">
            <a:spLocks/>
          </p:cNvSpPr>
          <p:nvPr/>
        </p:nvSpPr>
        <p:spPr bwMode="auto">
          <a:xfrm>
            <a:off x="518864" y="1700808"/>
            <a:ext cx="8229600" cy="69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SzPct val="100000"/>
              <a:buBlip>
                <a:blip r:embed="rId3"/>
              </a:buBlip>
              <a:defRPr sz="2400">
                <a:solidFill>
                  <a:srgbClr val="0077D4"/>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rgbClr val="0077D4"/>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077D4"/>
                </a:solidFill>
                <a:latin typeface="+mn-lt"/>
                <a:ea typeface="MS PGothic" pitchFamily="34" charset="-128"/>
              </a:defRPr>
            </a:lvl3pPr>
            <a:lvl4pPr marL="1600200" indent="-228600" algn="l" rtl="0" eaLnBrk="0" fontAlgn="base" hangingPunct="0">
              <a:spcBef>
                <a:spcPct val="20000"/>
              </a:spcBef>
              <a:spcAft>
                <a:spcPct val="0"/>
              </a:spcAft>
              <a:buChar char="–"/>
              <a:defRPr sz="2400">
                <a:solidFill>
                  <a:srgbClr val="0077D4"/>
                </a:solidFill>
                <a:latin typeface="+mn-lt"/>
                <a:ea typeface="MS PGothic" pitchFamily="34" charset="-128"/>
              </a:defRPr>
            </a:lvl4pPr>
            <a:lvl5pPr marL="2057400" indent="-228600" algn="l" rtl="0" eaLnBrk="0" fontAlgn="base" hangingPunct="0">
              <a:spcBef>
                <a:spcPct val="20000"/>
              </a:spcBef>
              <a:spcAft>
                <a:spcPct val="0"/>
              </a:spcAft>
              <a:buChar char="»"/>
              <a:defRPr sz="2400">
                <a:solidFill>
                  <a:srgbClr val="0077D4"/>
                </a:solidFill>
                <a:latin typeface="+mn-lt"/>
                <a:ea typeface="MS PGothic" pitchFamily="34" charset="-128"/>
              </a:defRPr>
            </a:lvl5pPr>
            <a:lvl6pPr marL="2514600" indent="-228600" algn="l" rtl="0" eaLnBrk="0" fontAlgn="base" hangingPunct="0">
              <a:spcBef>
                <a:spcPct val="20000"/>
              </a:spcBef>
              <a:spcAft>
                <a:spcPct val="0"/>
              </a:spcAft>
              <a:buChar char="»"/>
              <a:defRPr sz="2400">
                <a:solidFill>
                  <a:srgbClr val="0077D4"/>
                </a:solidFill>
                <a:latin typeface="+mn-lt"/>
                <a:ea typeface="+mn-ea"/>
              </a:defRPr>
            </a:lvl6pPr>
            <a:lvl7pPr marL="2971800" indent="-228600" algn="l" rtl="0" eaLnBrk="0" fontAlgn="base" hangingPunct="0">
              <a:spcBef>
                <a:spcPct val="20000"/>
              </a:spcBef>
              <a:spcAft>
                <a:spcPct val="0"/>
              </a:spcAft>
              <a:buChar char="»"/>
              <a:defRPr sz="2400">
                <a:solidFill>
                  <a:srgbClr val="0077D4"/>
                </a:solidFill>
                <a:latin typeface="+mn-lt"/>
                <a:ea typeface="+mn-ea"/>
              </a:defRPr>
            </a:lvl7pPr>
            <a:lvl8pPr marL="3429000" indent="-228600" algn="l" rtl="0" eaLnBrk="0" fontAlgn="base" hangingPunct="0">
              <a:spcBef>
                <a:spcPct val="20000"/>
              </a:spcBef>
              <a:spcAft>
                <a:spcPct val="0"/>
              </a:spcAft>
              <a:buChar char="»"/>
              <a:defRPr sz="2400">
                <a:solidFill>
                  <a:srgbClr val="0077D4"/>
                </a:solidFill>
                <a:latin typeface="+mn-lt"/>
                <a:ea typeface="+mn-ea"/>
              </a:defRPr>
            </a:lvl8pPr>
            <a:lvl9pPr marL="3886200" indent="-228600" algn="l" rtl="0" eaLnBrk="0" fontAlgn="base" hangingPunct="0">
              <a:spcBef>
                <a:spcPct val="20000"/>
              </a:spcBef>
              <a:spcAft>
                <a:spcPct val="0"/>
              </a:spcAft>
              <a:buChar char="»"/>
              <a:defRPr sz="2400">
                <a:solidFill>
                  <a:srgbClr val="0077D4"/>
                </a:solidFill>
                <a:latin typeface="+mn-lt"/>
                <a:ea typeface="+mn-ea"/>
              </a:defRPr>
            </a:lvl9pPr>
          </a:lstStyle>
          <a:p>
            <a:pPr marL="0" indent="0">
              <a:buFontTx/>
              <a:buNone/>
            </a:pPr>
            <a:endParaRPr lang="ru-RU" sz="2000" b="1" kern="0" dirty="0" smtClean="0">
              <a:latin typeface="Century Gothic" panose="020B0502020202020204" pitchFamily="34" charset="0"/>
            </a:endParaRPr>
          </a:p>
          <a:p>
            <a:r>
              <a:rPr lang="ru-RU" sz="2000" dirty="0" smtClean="0"/>
              <a:t>Гормон </a:t>
            </a:r>
            <a:r>
              <a:rPr lang="ru-RU" sz="2000" dirty="0"/>
              <a:t>роста выделяется </a:t>
            </a:r>
            <a:r>
              <a:rPr lang="ru-RU" sz="2000" dirty="0" smtClean="0"/>
              <a:t>ночью</a:t>
            </a:r>
            <a:r>
              <a:rPr lang="ru-RU" sz="2000" dirty="0"/>
              <a:t>, когда ребенок крепко </a:t>
            </a:r>
            <a:r>
              <a:rPr lang="ru-RU" sz="2000" dirty="0" smtClean="0"/>
              <a:t>спит</a:t>
            </a:r>
            <a:endParaRPr lang="ru-RU" sz="2000" kern="0" dirty="0" smtClean="0">
              <a:latin typeface="Century Gothic" panose="020B0502020202020204" pitchFamily="34" charset="0"/>
            </a:endParaRPr>
          </a:p>
        </p:txBody>
      </p:sp>
    </p:spTree>
    <p:extLst>
      <p:ext uri="{BB962C8B-B14F-4D97-AF65-F5344CB8AC3E}">
        <p14:creationId xmlns:p14="http://schemas.microsoft.com/office/powerpoint/2010/main" val="1859203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53" y="0"/>
            <a:ext cx="6567245" cy="706582"/>
          </a:xfrm>
        </p:spPr>
        <p:txBody>
          <a:bodyPr>
            <a:noAutofit/>
          </a:bodyPr>
          <a:lstStyle/>
          <a:p>
            <a:pPr lvl="0"/>
            <a:r>
              <a:rPr lang="ru-RU" sz="2800" b="0" dirty="0">
                <a:latin typeface="Century Gothic" panose="020B0502020202020204" pitchFamily="34" charset="0"/>
                <a:ea typeface="MS PGothic" pitchFamily="34" charset="-128"/>
              </a:rPr>
              <a:t>Здоровый сон – здоровый день ! </a:t>
            </a:r>
          </a:p>
        </p:txBody>
      </p:sp>
      <p:sp>
        <p:nvSpPr>
          <p:cNvPr id="3" name="Объект 2"/>
          <p:cNvSpPr>
            <a:spLocks noGrp="1"/>
          </p:cNvSpPr>
          <p:nvPr>
            <p:ph idx="1"/>
          </p:nvPr>
        </p:nvSpPr>
        <p:spPr>
          <a:xfrm>
            <a:off x="755576" y="5013176"/>
            <a:ext cx="8162459" cy="926156"/>
          </a:xfrm>
        </p:spPr>
        <p:txBody>
          <a:bodyPr>
            <a:noAutofit/>
          </a:bodyPr>
          <a:lstStyle/>
          <a:p>
            <a:pPr marL="0" indent="0">
              <a:buNone/>
            </a:pPr>
            <a:r>
              <a:rPr lang="ru-RU" sz="2000" dirty="0">
                <a:latin typeface="Century Gothic" panose="020B0502020202020204" pitchFamily="34" charset="0"/>
                <a:cs typeface="+mj-cs"/>
              </a:rPr>
              <a:t>Нормализация параметров ночного сна </a:t>
            </a:r>
            <a:r>
              <a:rPr lang="ru-RU" sz="2000" baseline="30000" dirty="0">
                <a:latin typeface="Century Gothic" panose="020B0502020202020204" pitchFamily="34" charset="0"/>
                <a:cs typeface="+mj-cs"/>
              </a:rPr>
              <a:t>(3)</a:t>
            </a:r>
            <a:r>
              <a:rPr lang="ru-RU" sz="2000" dirty="0">
                <a:latin typeface="Century Gothic" panose="020B0502020202020204" pitchFamily="34" charset="0"/>
                <a:cs typeface="+mj-cs"/>
              </a:rPr>
              <a:t>:</a:t>
            </a:r>
          </a:p>
          <a:p>
            <a:r>
              <a:rPr lang="ru-RU" sz="2000" dirty="0">
                <a:latin typeface="Century Gothic" panose="020B0502020202020204" pitchFamily="34" charset="0"/>
                <a:cs typeface="+mj-cs"/>
              </a:rPr>
              <a:t>повышает адаптивные возможности в условиях стресса </a:t>
            </a:r>
          </a:p>
          <a:p>
            <a:r>
              <a:rPr lang="ru-RU" sz="2000" dirty="0">
                <a:latin typeface="Century Gothic" panose="020B0502020202020204" pitchFamily="34" charset="0"/>
                <a:cs typeface="+mj-cs"/>
              </a:rPr>
              <a:t>нейтрализует его негативные воздействия</a:t>
            </a:r>
          </a:p>
          <a:p>
            <a:endParaRPr lang="ru-RU" sz="2000" dirty="0">
              <a:latin typeface="Century Gothic" panose="020B0502020202020204" pitchFamily="34" charset="0"/>
              <a:cs typeface="+mj-cs"/>
            </a:endParaRPr>
          </a:p>
        </p:txBody>
      </p:sp>
      <p:sp>
        <p:nvSpPr>
          <p:cNvPr id="4" name="Номер слайда 3"/>
          <p:cNvSpPr>
            <a:spLocks noGrp="1"/>
          </p:cNvSpPr>
          <p:nvPr>
            <p:ph type="sldNum" sz="quarter" idx="10"/>
          </p:nvPr>
        </p:nvSpPr>
        <p:spPr/>
        <p:txBody>
          <a:bodyPr/>
          <a:lstStyle/>
          <a:p>
            <a:pPr>
              <a:defRPr/>
            </a:pPr>
            <a:fld id="{07115405-F379-444D-B892-02439347FD36}" type="slidenum">
              <a:rPr lang="fr-FR" smtClean="0">
                <a:latin typeface="Century Gothic" panose="020B0502020202020204" pitchFamily="34" charset="0"/>
              </a:rPr>
              <a:pPr>
                <a:defRPr/>
              </a:pPr>
              <a:t>62</a:t>
            </a:fld>
            <a:endParaRPr lang="fr-FR">
              <a:latin typeface="Century Gothic" panose="020B0502020202020204" pitchFamily="34" charset="0"/>
            </a:endParaRPr>
          </a:p>
        </p:txBody>
      </p:sp>
      <p:pic>
        <p:nvPicPr>
          <p:cNvPr id="6" name="Picture 2" descr="http://ic.pics.livejournal.com/olegmatveev/24736247/185846/185846_original.gif"/>
          <p:cNvPicPr>
            <a:picLocks noChangeAspect="1" noChangeArrowheads="1"/>
          </p:cNvPicPr>
          <p:nvPr/>
        </p:nvPicPr>
        <p:blipFill rotWithShape="1">
          <a:blip r:embed="rId3"/>
          <a:srcRect l="2099" t="5189" b="10138"/>
          <a:stretch/>
        </p:blipFill>
        <p:spPr bwMode="auto">
          <a:xfrm>
            <a:off x="539552" y="1268760"/>
            <a:ext cx="6545313" cy="353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999797" y="6596390"/>
            <a:ext cx="7570843" cy="261610"/>
          </a:xfrm>
          <a:prstGeom prst="rect">
            <a:avLst/>
          </a:prstGeom>
        </p:spPr>
        <p:txBody>
          <a:bodyPr wrap="square">
            <a:spAutoFit/>
          </a:bodyPr>
          <a:lstStyle/>
          <a:p>
            <a:r>
              <a:rPr lang="ru-RU" sz="1100" dirty="0">
                <a:solidFill>
                  <a:schemeClr val="bg1">
                    <a:lumMod val="50000"/>
                  </a:schemeClr>
                </a:solidFill>
                <a:latin typeface="Century Gothic" panose="020B0502020202020204" pitchFamily="34" charset="0"/>
              </a:rPr>
              <a:t>3. Левин Я.И.  «Сон, стресс, </a:t>
            </a:r>
            <a:r>
              <a:rPr lang="ru-RU" sz="1100" dirty="0" err="1">
                <a:solidFill>
                  <a:schemeClr val="bg1">
                    <a:lumMod val="50000"/>
                  </a:schemeClr>
                </a:solidFill>
                <a:latin typeface="Century Gothic" panose="020B0502020202020204" pitchFamily="34" charset="0"/>
              </a:rPr>
              <a:t>инсомния</a:t>
            </a:r>
            <a:r>
              <a:rPr lang="ru-RU" sz="1100" dirty="0">
                <a:solidFill>
                  <a:schemeClr val="bg1">
                    <a:lumMod val="50000"/>
                  </a:schemeClr>
                </a:solidFill>
                <a:latin typeface="Century Gothic" panose="020B0502020202020204" pitchFamily="34" charset="0"/>
              </a:rPr>
              <a:t>», Лечащий врач, №5, 2007. </a:t>
            </a:r>
          </a:p>
        </p:txBody>
      </p:sp>
      <p:sp>
        <p:nvSpPr>
          <p:cNvPr id="9" name="Овал 8"/>
          <p:cNvSpPr/>
          <p:nvPr/>
        </p:nvSpPr>
        <p:spPr bwMode="auto">
          <a:xfrm>
            <a:off x="4534868" y="1469563"/>
            <a:ext cx="1296144" cy="540060"/>
          </a:xfrm>
          <a:prstGeom prst="ellipse">
            <a:avLst/>
          </a:prstGeom>
          <a:noFill/>
          <a:ln w="25400">
            <a:solidFill>
              <a:srgbClr val="0000FF"/>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77D4"/>
              </a:solidFill>
              <a:effectLst/>
              <a:latin typeface="Century Gothic" panose="020B0502020202020204" pitchFamily="34" charset="0"/>
              <a:ea typeface="ＭＳ Ｐゴシック" charset="-128"/>
            </a:endParaRPr>
          </a:p>
        </p:txBody>
      </p:sp>
      <p:sp>
        <p:nvSpPr>
          <p:cNvPr id="10" name="Прямоугольник 9"/>
          <p:cNvSpPr/>
          <p:nvPr/>
        </p:nvSpPr>
        <p:spPr>
          <a:xfrm>
            <a:off x="7413474" y="2837454"/>
            <a:ext cx="1227178"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eaLnBrk="0" hangingPunct="0"/>
            <a:r>
              <a:rPr lang="ru-RU" sz="1600" b="1" kern="0" dirty="0">
                <a:latin typeface="Century Gothic" panose="020B0502020202020204" pitchFamily="34" charset="0"/>
                <a:cs typeface="+mj-cs"/>
              </a:rPr>
              <a:t>здоровый день !</a:t>
            </a:r>
          </a:p>
        </p:txBody>
      </p:sp>
      <p:sp>
        <p:nvSpPr>
          <p:cNvPr id="11" name="Равно 10"/>
          <p:cNvSpPr/>
          <p:nvPr/>
        </p:nvSpPr>
        <p:spPr bwMode="auto">
          <a:xfrm>
            <a:off x="6972989" y="2904355"/>
            <a:ext cx="425203" cy="553303"/>
          </a:xfrm>
          <a:prstGeom prst="mathEqual">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77D4"/>
              </a:solidFill>
              <a:effectLst/>
              <a:latin typeface="Century Gothic" panose="020B0502020202020204" pitchFamily="34" charset="0"/>
              <a:ea typeface="ＭＳ Ｐゴシック" charset="-128"/>
            </a:endParaRPr>
          </a:p>
        </p:txBody>
      </p:sp>
    </p:spTree>
    <p:extLst>
      <p:ext uri="{BB962C8B-B14F-4D97-AF65-F5344CB8AC3E}">
        <p14:creationId xmlns:p14="http://schemas.microsoft.com/office/powerpoint/2010/main" val="2545756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lstStyle/>
          <a:p>
            <a:r>
              <a:rPr lang="ru-RU" sz="2800" dirty="0" smtClean="0"/>
              <a:t>Что такое </a:t>
            </a:r>
            <a:r>
              <a:rPr lang="ru-RU" sz="2800" dirty="0" err="1" smtClean="0"/>
              <a:t>Гомеострес</a:t>
            </a:r>
            <a:r>
              <a:rPr lang="ru-RU" sz="2800" dirty="0" smtClean="0"/>
              <a:t> ?</a:t>
            </a:r>
            <a:endParaRPr lang="ru-RU" sz="2800" dirty="0"/>
          </a:p>
        </p:txBody>
      </p:sp>
      <p:sp>
        <p:nvSpPr>
          <p:cNvPr id="4" name="Номер слайда 3"/>
          <p:cNvSpPr>
            <a:spLocks noGrp="1"/>
          </p:cNvSpPr>
          <p:nvPr>
            <p:ph type="sldNum" sz="quarter" idx="10"/>
          </p:nvPr>
        </p:nvSpPr>
        <p:spPr/>
        <p:txBody>
          <a:bodyPr/>
          <a:lstStyle/>
          <a:p>
            <a:pPr>
              <a:defRPr/>
            </a:pPr>
            <a:fld id="{07115405-F379-444D-B892-02439347FD36}" type="slidenum">
              <a:rPr lang="fr-FR" smtClean="0"/>
              <a:pPr>
                <a:defRPr/>
              </a:pPr>
              <a:t>63</a:t>
            </a:fld>
            <a:endParaRPr lang="fr-F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7998145" cy="413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52470" y="6623774"/>
            <a:ext cx="7903905" cy="261610"/>
          </a:xfrm>
          <a:prstGeom prst="rect">
            <a:avLst/>
          </a:prstGeom>
        </p:spPr>
        <p:txBody>
          <a:bodyPr wrap="square">
            <a:spAutoFit/>
          </a:bodyPr>
          <a:lstStyle/>
          <a:p>
            <a:pPr marL="228600" indent="-228600">
              <a:buAutoNum type="arabicPeriod"/>
            </a:pPr>
            <a:r>
              <a:rPr lang="ru-RU" sz="1050" dirty="0"/>
              <a:t>Инструкция по медицинскому применению препарата </a:t>
            </a:r>
            <a:r>
              <a:rPr lang="ru-RU" sz="1050" dirty="0" err="1"/>
              <a:t>Гомеострес</a:t>
            </a:r>
            <a:r>
              <a:rPr lang="ru-RU" sz="1050" dirty="0"/>
              <a:t>.</a:t>
            </a:r>
            <a:endParaRPr lang="en-US" sz="1050" dirty="0"/>
          </a:p>
        </p:txBody>
      </p:sp>
    </p:spTree>
    <p:extLst>
      <p:ext uri="{BB962C8B-B14F-4D97-AF65-F5344CB8AC3E}">
        <p14:creationId xmlns:p14="http://schemas.microsoft.com/office/powerpoint/2010/main" val="15745039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698" y="144016"/>
            <a:ext cx="8832790" cy="548680"/>
          </a:xfrm>
        </p:spPr>
        <p:txBody>
          <a:bodyPr>
            <a:noAutofit/>
          </a:bodyPr>
          <a:lstStyle/>
          <a:p>
            <a:r>
              <a:rPr lang="ru-RU" sz="2800" dirty="0">
                <a:latin typeface="Century Gothic" panose="020B0502020202020204" pitchFamily="34" charset="0"/>
              </a:rPr>
              <a:t>Высокая клиническая эффективность </a:t>
            </a:r>
            <a:r>
              <a:rPr lang="ru-RU" sz="2800" dirty="0" err="1">
                <a:latin typeface="Century Gothic" panose="020B0502020202020204" pitchFamily="34" charset="0"/>
              </a:rPr>
              <a:t>Гомеостреса</a:t>
            </a:r>
            <a:r>
              <a:rPr lang="ru-RU" sz="2800" dirty="0">
                <a:latin typeface="Century Gothic" panose="020B0502020202020204" pitchFamily="34" charset="0"/>
              </a:rPr>
              <a:t> </a:t>
            </a:r>
          </a:p>
        </p:txBody>
      </p:sp>
      <p:sp>
        <p:nvSpPr>
          <p:cNvPr id="4" name="Номер слайда 3"/>
          <p:cNvSpPr>
            <a:spLocks noGrp="1"/>
          </p:cNvSpPr>
          <p:nvPr>
            <p:ph type="sldNum" sz="quarter" idx="10"/>
          </p:nvPr>
        </p:nvSpPr>
        <p:spPr/>
        <p:txBody>
          <a:bodyPr/>
          <a:lstStyle/>
          <a:p>
            <a:pPr>
              <a:defRPr/>
            </a:pPr>
            <a:fld id="{07115405-F379-444D-B892-02439347FD36}" type="slidenum">
              <a:rPr lang="fr-FR" smtClean="0"/>
              <a:pPr>
                <a:defRPr/>
              </a:pPr>
              <a:t>64</a:t>
            </a:fld>
            <a:endParaRPr lang="fr-F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97" y="3198672"/>
            <a:ext cx="4084311" cy="230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Объект 2"/>
          <p:cNvSpPr>
            <a:spLocks noGrp="1"/>
          </p:cNvSpPr>
          <p:nvPr>
            <p:ph idx="1"/>
          </p:nvPr>
        </p:nvSpPr>
        <p:spPr>
          <a:xfrm>
            <a:off x="323528" y="1548111"/>
            <a:ext cx="8169188" cy="4617193"/>
          </a:xfrm>
        </p:spPr>
        <p:txBody>
          <a:bodyPr>
            <a:noAutofit/>
          </a:bodyPr>
          <a:lstStyle/>
          <a:p>
            <a:pPr marL="0" indent="0" eaLnBrk="0" fontAlgn="base" hangingPunct="0">
              <a:spcBef>
                <a:spcPct val="20000"/>
              </a:spcBef>
              <a:spcAft>
                <a:spcPct val="0"/>
              </a:spcAft>
              <a:buSzPct val="100000"/>
              <a:buNone/>
            </a:pPr>
            <a:r>
              <a:rPr lang="ru-RU" sz="1600" b="1" kern="0" dirty="0">
                <a:solidFill>
                  <a:srgbClr val="0077D4"/>
                </a:solidFill>
                <a:latin typeface="Century Gothic" panose="020B0502020202020204" pitchFamily="34" charset="0"/>
              </a:rPr>
              <a:t>Результаты</a:t>
            </a:r>
            <a:r>
              <a:rPr lang="ru-RU" sz="1600" b="1" kern="0" dirty="0" smtClean="0">
                <a:solidFill>
                  <a:srgbClr val="0077D4"/>
                </a:solidFill>
                <a:latin typeface="Century Gothic" panose="020B0502020202020204" pitchFamily="34" charset="0"/>
              </a:rPr>
              <a:t>:</a:t>
            </a:r>
            <a:endParaRPr lang="en-US" sz="1600" b="1" kern="0" dirty="0" smtClean="0">
              <a:solidFill>
                <a:srgbClr val="0077D4"/>
              </a:solidFill>
              <a:latin typeface="Century Gothic" panose="020B0502020202020204" pitchFamily="34" charset="0"/>
            </a:endParaRPr>
          </a:p>
          <a:p>
            <a:pPr marL="0" indent="0" eaLnBrk="0" fontAlgn="base" hangingPunct="0">
              <a:spcBef>
                <a:spcPct val="20000"/>
              </a:spcBef>
              <a:spcAft>
                <a:spcPct val="0"/>
              </a:spcAft>
              <a:buSzPct val="100000"/>
              <a:buNone/>
            </a:pPr>
            <a:r>
              <a:rPr lang="ru-RU" sz="1600" kern="0" dirty="0" smtClean="0">
                <a:solidFill>
                  <a:srgbClr val="0077D4"/>
                </a:solidFill>
                <a:latin typeface="Century Gothic" panose="020B0502020202020204" pitchFamily="34" charset="0"/>
              </a:rPr>
              <a:t>1.</a:t>
            </a:r>
            <a:r>
              <a:rPr lang="ru-RU" sz="2000" b="1" dirty="0">
                <a:solidFill>
                  <a:srgbClr val="C00000"/>
                </a:solidFill>
                <a:latin typeface="Century Gothic" panose="020B0502020202020204" pitchFamily="34" charset="0"/>
              </a:rPr>
              <a:t>Гомесотрес</a:t>
            </a:r>
            <a:r>
              <a:rPr lang="ru-RU" sz="1600" kern="0" dirty="0" smtClean="0">
                <a:solidFill>
                  <a:srgbClr val="0077D4"/>
                </a:solidFill>
                <a:latin typeface="Century Gothic" panose="020B0502020202020204" pitchFamily="34" charset="0"/>
              </a:rPr>
              <a:t> </a:t>
            </a:r>
            <a:r>
              <a:rPr lang="ru-RU" sz="1600" kern="0" dirty="0">
                <a:solidFill>
                  <a:srgbClr val="0077D4"/>
                </a:solidFill>
                <a:latin typeface="Century Gothic" panose="020B0502020202020204" pitchFamily="34" charset="0"/>
              </a:rPr>
              <a:t>высоко </a:t>
            </a:r>
            <a:r>
              <a:rPr lang="ru-RU" sz="1600" b="1" kern="0" dirty="0">
                <a:solidFill>
                  <a:srgbClr val="0077D4"/>
                </a:solidFill>
                <a:latin typeface="Century Gothic" panose="020B0502020202020204" pitchFamily="34" charset="0"/>
              </a:rPr>
              <a:t>эффективен</a:t>
            </a:r>
            <a:r>
              <a:rPr lang="ru-RU" sz="1600" kern="0" dirty="0">
                <a:solidFill>
                  <a:srgbClr val="0077D4"/>
                </a:solidFill>
                <a:latin typeface="Century Gothic" panose="020B0502020202020204" pitchFamily="34" charset="0"/>
              </a:rPr>
              <a:t> </a:t>
            </a:r>
            <a:r>
              <a:rPr lang="en-US" sz="1600" kern="0" dirty="0" smtClean="0">
                <a:solidFill>
                  <a:srgbClr val="0077D4"/>
                </a:solidFill>
                <a:latin typeface="Century Gothic" panose="020B0502020202020204" pitchFamily="34" charset="0"/>
              </a:rPr>
              <a:t>- </a:t>
            </a:r>
            <a:r>
              <a:rPr lang="ru-RU" sz="1600" b="1" kern="0" dirty="0" smtClean="0">
                <a:solidFill>
                  <a:srgbClr val="0077D4"/>
                </a:solidFill>
                <a:latin typeface="Century Gothic" panose="020B0502020202020204" pitchFamily="34" charset="0"/>
              </a:rPr>
              <a:t>92,5</a:t>
            </a:r>
            <a:r>
              <a:rPr lang="ru-RU" sz="1600" kern="0" dirty="0" smtClean="0">
                <a:solidFill>
                  <a:srgbClr val="0077D4"/>
                </a:solidFill>
                <a:latin typeface="Century Gothic" panose="020B0502020202020204" pitchFamily="34" charset="0"/>
              </a:rPr>
              <a:t>%</a:t>
            </a:r>
            <a:endParaRPr lang="en-US" sz="1600" kern="0" dirty="0" smtClean="0">
              <a:solidFill>
                <a:srgbClr val="0077D4"/>
              </a:solidFill>
              <a:latin typeface="Century Gothic" panose="020B0502020202020204" pitchFamily="34" charset="0"/>
            </a:endParaRPr>
          </a:p>
          <a:p>
            <a:pPr marL="0" indent="0" eaLnBrk="0" fontAlgn="base" hangingPunct="0">
              <a:spcBef>
                <a:spcPct val="20000"/>
              </a:spcBef>
              <a:spcAft>
                <a:spcPct val="0"/>
              </a:spcAft>
              <a:buSzPct val="100000"/>
              <a:buNone/>
            </a:pPr>
            <a:endParaRPr lang="ru-RU" sz="1600" kern="0" dirty="0" smtClean="0">
              <a:solidFill>
                <a:srgbClr val="0077D4"/>
              </a:solidFill>
              <a:latin typeface="Century Gothic" panose="020B0502020202020204" pitchFamily="34" charset="0"/>
            </a:endParaRPr>
          </a:p>
          <a:p>
            <a:pPr marL="0" indent="0" eaLnBrk="0" fontAlgn="base" hangingPunct="0">
              <a:spcBef>
                <a:spcPct val="20000"/>
              </a:spcBef>
              <a:spcAft>
                <a:spcPct val="0"/>
              </a:spcAft>
              <a:buSzPct val="100000"/>
              <a:buNone/>
            </a:pPr>
            <a:endParaRPr lang="ru-RU" sz="1600" kern="0" dirty="0">
              <a:solidFill>
                <a:srgbClr val="0077D4"/>
              </a:solidFill>
              <a:latin typeface="Century Gothic" panose="020B0502020202020204" pitchFamily="34" charset="0"/>
            </a:endParaRPr>
          </a:p>
          <a:p>
            <a:pPr marL="0" indent="0" eaLnBrk="0" fontAlgn="base" hangingPunct="0">
              <a:spcBef>
                <a:spcPct val="20000"/>
              </a:spcBef>
              <a:spcAft>
                <a:spcPct val="0"/>
              </a:spcAft>
              <a:buSzPct val="100000"/>
              <a:buNone/>
            </a:pPr>
            <a:r>
              <a:rPr lang="ru-RU" sz="1600" kern="0" dirty="0">
                <a:solidFill>
                  <a:srgbClr val="0077D4"/>
                </a:solidFill>
                <a:latin typeface="Century Gothic" panose="020B0502020202020204" pitchFamily="34" charset="0"/>
              </a:rPr>
              <a:t>2. </a:t>
            </a:r>
            <a:r>
              <a:rPr lang="ru-RU" sz="2000" b="1" dirty="0" err="1">
                <a:solidFill>
                  <a:srgbClr val="C00000"/>
                </a:solidFill>
                <a:latin typeface="Century Gothic" panose="020B0502020202020204" pitchFamily="34" charset="0"/>
              </a:rPr>
              <a:t>Гомеострес</a:t>
            </a:r>
            <a:r>
              <a:rPr lang="ru-RU" sz="1600" kern="0" dirty="0">
                <a:solidFill>
                  <a:srgbClr val="0077D4"/>
                </a:solidFill>
                <a:latin typeface="Century Gothic" panose="020B0502020202020204" pitchFamily="34" charset="0"/>
              </a:rPr>
              <a:t> </a:t>
            </a:r>
            <a:r>
              <a:rPr lang="ru-RU" sz="1600" kern="0" dirty="0" smtClean="0">
                <a:solidFill>
                  <a:srgbClr val="0077D4"/>
                </a:solidFill>
                <a:latin typeface="Century Gothic" panose="020B0502020202020204" pitchFamily="34" charset="0"/>
              </a:rPr>
              <a:t>–</a:t>
            </a:r>
            <a:r>
              <a:rPr lang="en-US" sz="1600" kern="0" dirty="0" smtClean="0">
                <a:solidFill>
                  <a:srgbClr val="0077D4"/>
                </a:solidFill>
                <a:latin typeface="Century Gothic" panose="020B0502020202020204" pitchFamily="34" charset="0"/>
              </a:rPr>
              <a:t> </a:t>
            </a:r>
            <a:r>
              <a:rPr lang="ru-RU" sz="1600" kern="0" dirty="0" smtClean="0">
                <a:solidFill>
                  <a:srgbClr val="0077D4"/>
                </a:solidFill>
                <a:latin typeface="Century Gothic" panose="020B0502020202020204" pitchFamily="34" charset="0"/>
              </a:rPr>
              <a:t>улучшение симптомов на </a:t>
            </a:r>
            <a:r>
              <a:rPr lang="ru-RU" sz="1600" b="1" kern="0" dirty="0">
                <a:solidFill>
                  <a:srgbClr val="0077D4"/>
                </a:solidFill>
                <a:latin typeface="Century Gothic" panose="020B0502020202020204" pitchFamily="34" charset="0"/>
              </a:rPr>
              <a:t>3й день</a:t>
            </a:r>
            <a:r>
              <a:rPr lang="ru-RU" sz="1600" kern="0" dirty="0">
                <a:solidFill>
                  <a:srgbClr val="0077D4"/>
                </a:solidFill>
                <a:latin typeface="Century Gothic" panose="020B0502020202020204" pitchFamily="34" charset="0"/>
              </a:rPr>
              <a:t> </a:t>
            </a:r>
            <a:endParaRPr lang="en-US" sz="1600" kern="0" dirty="0" smtClean="0">
              <a:solidFill>
                <a:srgbClr val="0077D4"/>
              </a:solidFill>
              <a:latin typeface="Century Gothic" panose="020B0502020202020204" pitchFamily="34" charset="0"/>
            </a:endParaRPr>
          </a:p>
          <a:p>
            <a:pPr marL="342900" indent="-342900" eaLnBrk="0" fontAlgn="base" hangingPunct="0">
              <a:spcBef>
                <a:spcPct val="20000"/>
              </a:spcBef>
              <a:spcAft>
                <a:spcPct val="0"/>
              </a:spcAft>
              <a:buSzPct val="100000"/>
              <a:buBlip>
                <a:blip r:embed="rId4"/>
              </a:buBlip>
            </a:pPr>
            <a:endParaRPr lang="ru-RU" sz="1600" kern="0" dirty="0">
              <a:solidFill>
                <a:srgbClr val="0077D4"/>
              </a:solidFill>
              <a:latin typeface="Century Gothic" panose="020B0502020202020204" pitchFamily="34" charset="0"/>
            </a:endParaRPr>
          </a:p>
          <a:p>
            <a:pPr marL="0" indent="0" eaLnBrk="0" fontAlgn="base" hangingPunct="0">
              <a:spcBef>
                <a:spcPct val="20000"/>
              </a:spcBef>
              <a:spcAft>
                <a:spcPct val="0"/>
              </a:spcAft>
              <a:buSzPct val="100000"/>
              <a:buNone/>
            </a:pPr>
            <a:r>
              <a:rPr lang="ru-RU" sz="1600" kern="0" dirty="0" smtClean="0">
                <a:solidFill>
                  <a:srgbClr val="0077D4"/>
                </a:solidFill>
                <a:latin typeface="Century Gothic" panose="020B0502020202020204" pitchFamily="34" charset="0"/>
              </a:rPr>
              <a:t> </a:t>
            </a:r>
            <a:endParaRPr lang="ru-RU" sz="1600" b="1" kern="0" dirty="0" smtClean="0">
              <a:solidFill>
                <a:srgbClr val="0077D4"/>
              </a:solidFill>
              <a:latin typeface="Century Gothic" panose="020B0502020202020204" pitchFamily="34" charset="0"/>
            </a:endParaRPr>
          </a:p>
          <a:p>
            <a:pPr marL="0" indent="0" eaLnBrk="0" fontAlgn="base" hangingPunct="0">
              <a:spcBef>
                <a:spcPct val="20000"/>
              </a:spcBef>
              <a:spcAft>
                <a:spcPct val="0"/>
              </a:spcAft>
              <a:buSzPct val="100000"/>
              <a:buNone/>
            </a:pPr>
            <a:endParaRPr lang="ru-RU" sz="1600" kern="0" dirty="0" smtClean="0">
              <a:solidFill>
                <a:srgbClr val="0077D4"/>
              </a:solidFill>
              <a:latin typeface="Century Gothic" panose="020B0502020202020204" pitchFamily="34" charset="0"/>
            </a:endParaRPr>
          </a:p>
          <a:p>
            <a:pPr marL="0" indent="0" eaLnBrk="0" fontAlgn="base" hangingPunct="0">
              <a:spcBef>
                <a:spcPct val="20000"/>
              </a:spcBef>
              <a:spcAft>
                <a:spcPct val="0"/>
              </a:spcAft>
              <a:buSzPct val="100000"/>
              <a:buNone/>
            </a:pPr>
            <a:endParaRPr lang="ru-RU" sz="1600" kern="0" dirty="0">
              <a:solidFill>
                <a:srgbClr val="0077D4"/>
              </a:solidFill>
              <a:latin typeface="Century Gothic" panose="020B0502020202020204" pitchFamily="34" charset="0"/>
            </a:endParaRPr>
          </a:p>
          <a:p>
            <a:pPr marL="0" indent="0" eaLnBrk="0" fontAlgn="base" hangingPunct="0">
              <a:spcBef>
                <a:spcPct val="20000"/>
              </a:spcBef>
              <a:spcAft>
                <a:spcPct val="0"/>
              </a:spcAft>
              <a:buSzPct val="100000"/>
              <a:buNone/>
            </a:pPr>
            <a:endParaRPr lang="ru-RU" sz="1600" kern="0" dirty="0" smtClean="0">
              <a:solidFill>
                <a:srgbClr val="0077D4"/>
              </a:solidFill>
              <a:latin typeface="Century Gothic" panose="020B0502020202020204" pitchFamily="34" charset="0"/>
            </a:endParaRPr>
          </a:p>
          <a:p>
            <a:pPr marL="0" indent="0" eaLnBrk="0" fontAlgn="base" hangingPunct="0">
              <a:spcBef>
                <a:spcPct val="20000"/>
              </a:spcBef>
              <a:spcAft>
                <a:spcPct val="0"/>
              </a:spcAft>
              <a:buSzPct val="100000"/>
              <a:buNone/>
            </a:pPr>
            <a:endParaRPr lang="ru-RU" sz="1600" dirty="0">
              <a:latin typeface="Century Gothic" panose="020B0502020202020204" pitchFamily="34" charset="0"/>
            </a:endParaRPr>
          </a:p>
          <a:p>
            <a:pPr marL="0" indent="0" eaLnBrk="0" fontAlgn="base" hangingPunct="0">
              <a:spcBef>
                <a:spcPct val="20000"/>
              </a:spcBef>
              <a:spcAft>
                <a:spcPct val="0"/>
              </a:spcAft>
              <a:buSzPct val="100000"/>
              <a:buNone/>
            </a:pPr>
            <a:endParaRPr lang="ru-RU" sz="1600" kern="0" dirty="0" smtClean="0">
              <a:solidFill>
                <a:srgbClr val="0077D4"/>
              </a:solidFill>
              <a:latin typeface="Century Gothic" panose="020B0502020202020204" pitchFamily="34" charset="0"/>
            </a:endParaRPr>
          </a:p>
          <a:p>
            <a:pPr marL="0" indent="0" eaLnBrk="0" fontAlgn="base" hangingPunct="0">
              <a:spcBef>
                <a:spcPct val="20000"/>
              </a:spcBef>
              <a:spcAft>
                <a:spcPct val="0"/>
              </a:spcAft>
              <a:buSzPct val="100000"/>
              <a:buNone/>
            </a:pPr>
            <a:endParaRPr lang="ru-RU" sz="1600" kern="0" dirty="0">
              <a:solidFill>
                <a:srgbClr val="0077D4"/>
              </a:solidFill>
              <a:latin typeface="Century Gothic" panose="020B0502020202020204" pitchFamily="34" charset="0"/>
            </a:endParaRPr>
          </a:p>
          <a:p>
            <a:pPr marL="0" indent="0" eaLnBrk="0" fontAlgn="base" hangingPunct="0">
              <a:spcBef>
                <a:spcPct val="20000"/>
              </a:spcBef>
              <a:spcAft>
                <a:spcPct val="0"/>
              </a:spcAft>
              <a:buSzPct val="100000"/>
              <a:buNone/>
            </a:pPr>
            <a:endParaRPr lang="ru-RU" sz="1600" kern="0" dirty="0">
              <a:solidFill>
                <a:srgbClr val="0077D4"/>
              </a:solidFill>
              <a:latin typeface="Century Gothic" panose="020B0502020202020204" pitchFamily="34" charset="0"/>
            </a:endParaRPr>
          </a:p>
          <a:p>
            <a:pPr marL="0" indent="0" eaLnBrk="0" fontAlgn="base" hangingPunct="0">
              <a:spcBef>
                <a:spcPct val="20000"/>
              </a:spcBef>
              <a:spcAft>
                <a:spcPct val="0"/>
              </a:spcAft>
              <a:buSzPct val="100000"/>
              <a:buNone/>
            </a:pPr>
            <a:r>
              <a:rPr lang="ru-RU" sz="1600" kern="0" dirty="0" smtClean="0">
                <a:solidFill>
                  <a:srgbClr val="0077D4"/>
                </a:solidFill>
                <a:latin typeface="Century Gothic" panose="020B0502020202020204" pitchFamily="34" charset="0"/>
              </a:rPr>
              <a:t>3. </a:t>
            </a:r>
            <a:r>
              <a:rPr lang="ru-RU" sz="2000" b="1" dirty="0" err="1" smtClean="0">
                <a:solidFill>
                  <a:srgbClr val="C00000"/>
                </a:solidFill>
                <a:latin typeface="Century Gothic" panose="020B0502020202020204" pitchFamily="34" charset="0"/>
              </a:rPr>
              <a:t>Гомеострес</a:t>
            </a:r>
            <a:r>
              <a:rPr lang="ru-RU" sz="1600" kern="0" dirty="0" smtClean="0">
                <a:solidFill>
                  <a:srgbClr val="0077D4"/>
                </a:solidFill>
                <a:latin typeface="Century Gothic" panose="020B0502020202020204" pitchFamily="34" charset="0"/>
              </a:rPr>
              <a:t> </a:t>
            </a:r>
            <a:r>
              <a:rPr lang="ru-RU" sz="1600" b="1" kern="0" dirty="0" smtClean="0">
                <a:solidFill>
                  <a:srgbClr val="0077D4"/>
                </a:solidFill>
                <a:latin typeface="Century Gothic" panose="020B0502020202020204" pitchFamily="34" charset="0"/>
              </a:rPr>
              <a:t>хорошо переносится</a:t>
            </a:r>
          </a:p>
          <a:p>
            <a:pPr marL="0" indent="0" eaLnBrk="0" fontAlgn="base" hangingPunct="0">
              <a:spcBef>
                <a:spcPct val="20000"/>
              </a:spcBef>
              <a:spcAft>
                <a:spcPct val="0"/>
              </a:spcAft>
              <a:buSzPct val="100000"/>
              <a:buNone/>
            </a:pPr>
            <a:endParaRPr lang="ru-RU" sz="1600" kern="0" dirty="0" smtClean="0">
              <a:solidFill>
                <a:srgbClr val="0077D4"/>
              </a:solidFill>
              <a:latin typeface="Century Gothic" panose="020B0502020202020204" pitchFamily="34" charset="0"/>
            </a:endParaRPr>
          </a:p>
          <a:p>
            <a:pPr marL="171450" indent="-171450" eaLnBrk="0" fontAlgn="base" hangingPunct="0">
              <a:spcBef>
                <a:spcPct val="20000"/>
              </a:spcBef>
              <a:spcAft>
                <a:spcPct val="0"/>
              </a:spcAft>
              <a:buSzPct val="100000"/>
              <a:buFont typeface="Arial" panose="020B0604020202020204" pitchFamily="34" charset="0"/>
              <a:buChar char="-"/>
            </a:pPr>
            <a:endParaRPr lang="ru-RU" sz="1600" kern="0" dirty="0">
              <a:solidFill>
                <a:srgbClr val="0077D4"/>
              </a:solidFill>
              <a:latin typeface="Century Gothic" panose="020B0502020202020204" pitchFamily="34" charset="0"/>
            </a:endParaRPr>
          </a:p>
        </p:txBody>
      </p:sp>
      <p:sp>
        <p:nvSpPr>
          <p:cNvPr id="7" name="Прямоугольник 6"/>
          <p:cNvSpPr/>
          <p:nvPr/>
        </p:nvSpPr>
        <p:spPr>
          <a:xfrm>
            <a:off x="6313019" y="3028832"/>
            <a:ext cx="2791048" cy="760208"/>
          </a:xfrm>
          <a:prstGeom prst="rect">
            <a:avLst/>
          </a:prstGeom>
        </p:spPr>
        <p:txBody>
          <a:bodyPr wrap="square" anchor="ctr">
            <a:spAutoFit/>
          </a:bodyPr>
          <a:lstStyle/>
          <a:p>
            <a:pPr lvl="0" eaLnBrk="0" fontAlgn="base" hangingPunct="0">
              <a:lnSpc>
                <a:spcPct val="90000"/>
              </a:lnSpc>
              <a:spcBef>
                <a:spcPct val="20000"/>
              </a:spcBef>
              <a:spcAft>
                <a:spcPct val="0"/>
              </a:spcAft>
              <a:buSzPct val="100000"/>
            </a:pPr>
            <a:r>
              <a:rPr lang="ru-RU" sz="1400" b="1" kern="0" dirty="0" smtClean="0">
                <a:solidFill>
                  <a:srgbClr val="0077D4"/>
                </a:solidFill>
                <a:latin typeface="Century Gothic" panose="020B0502020202020204" pitchFamily="34" charset="0"/>
                <a:ea typeface="MS PGothic" pitchFamily="34" charset="-128"/>
              </a:rPr>
              <a:t>Психоэмоциональные </a:t>
            </a:r>
          </a:p>
          <a:p>
            <a:pPr marL="342900" lvl="0" indent="-342900" eaLnBrk="0" fontAlgn="base" hangingPunct="0">
              <a:lnSpc>
                <a:spcPct val="90000"/>
              </a:lnSpc>
              <a:spcBef>
                <a:spcPct val="20000"/>
              </a:spcBef>
              <a:spcAft>
                <a:spcPct val="0"/>
              </a:spcAft>
              <a:buSzPct val="100000"/>
              <a:buBlip>
                <a:blip r:embed="rId4"/>
              </a:buBlip>
            </a:pPr>
            <a:r>
              <a:rPr lang="ru-RU" sz="1400" kern="0" dirty="0" smtClean="0">
                <a:solidFill>
                  <a:srgbClr val="0077D4"/>
                </a:solidFill>
                <a:latin typeface="Century Gothic" panose="020B0502020202020204" pitchFamily="34" charset="0"/>
                <a:ea typeface="MS PGothic" pitchFamily="34" charset="-128"/>
              </a:rPr>
              <a:t>«</a:t>
            </a:r>
            <a:r>
              <a:rPr lang="ru-RU" sz="1400" kern="0" dirty="0">
                <a:solidFill>
                  <a:srgbClr val="0077D4"/>
                </a:solidFill>
                <a:latin typeface="Century Gothic" panose="020B0502020202020204" pitchFamily="34" charset="0"/>
                <a:ea typeface="MS PGothic" pitchFamily="34" charset="-128"/>
              </a:rPr>
              <a:t>тревожность»</a:t>
            </a:r>
            <a:endParaRPr lang="en-US" sz="1400" kern="0" dirty="0">
              <a:solidFill>
                <a:srgbClr val="0077D4"/>
              </a:solidFill>
              <a:latin typeface="Century Gothic" panose="020B0502020202020204" pitchFamily="34" charset="0"/>
              <a:ea typeface="MS PGothic" pitchFamily="34" charset="-128"/>
            </a:endParaRPr>
          </a:p>
          <a:p>
            <a:pPr marL="342900" lvl="0" indent="-342900" eaLnBrk="0" fontAlgn="base" hangingPunct="0">
              <a:lnSpc>
                <a:spcPct val="90000"/>
              </a:lnSpc>
              <a:spcBef>
                <a:spcPct val="20000"/>
              </a:spcBef>
              <a:spcAft>
                <a:spcPct val="0"/>
              </a:spcAft>
              <a:buSzPct val="100000"/>
              <a:buBlip>
                <a:blip r:embed="rId4"/>
              </a:buBlip>
            </a:pPr>
            <a:r>
              <a:rPr lang="ru-RU" sz="1400" kern="0" dirty="0">
                <a:solidFill>
                  <a:srgbClr val="0077D4"/>
                </a:solidFill>
                <a:latin typeface="Century Gothic" panose="020B0502020202020204" pitchFamily="34" charset="0"/>
                <a:ea typeface="MS PGothic" pitchFamily="34" charset="-128"/>
              </a:rPr>
              <a:t>«раздражительность</a:t>
            </a:r>
            <a:r>
              <a:rPr lang="ru-RU" sz="1400" kern="0" dirty="0" smtClean="0">
                <a:solidFill>
                  <a:srgbClr val="0077D4"/>
                </a:solidFill>
                <a:latin typeface="Century Gothic" panose="020B0502020202020204" pitchFamily="34" charset="0"/>
                <a:ea typeface="MS PGothic" pitchFamily="34" charset="-128"/>
              </a:rPr>
              <a:t>»</a:t>
            </a:r>
            <a:endParaRPr lang="en-US" sz="1400" kern="0" dirty="0">
              <a:solidFill>
                <a:srgbClr val="0077D4"/>
              </a:solidFill>
              <a:latin typeface="Century Gothic" panose="020B0502020202020204" pitchFamily="34" charset="0"/>
              <a:ea typeface="MS PGothic" pitchFamily="34" charset="-128"/>
            </a:endParaRPr>
          </a:p>
        </p:txBody>
      </p:sp>
      <p:sp>
        <p:nvSpPr>
          <p:cNvPr id="26" name="Прямоугольник 25"/>
          <p:cNvSpPr/>
          <p:nvPr/>
        </p:nvSpPr>
        <p:spPr>
          <a:xfrm>
            <a:off x="428341" y="909777"/>
            <a:ext cx="2847515" cy="53161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eaLnBrk="0" hangingPunct="0"/>
            <a:r>
              <a:rPr lang="ru-RU" sz="3200" kern="0" dirty="0" smtClean="0">
                <a:latin typeface="Tahoma"/>
                <a:cs typeface="+mj-cs"/>
              </a:rPr>
              <a:t>С 3-го дня!</a:t>
            </a:r>
            <a:endParaRPr lang="ru-RU" sz="3200" kern="0" dirty="0">
              <a:latin typeface="Tahoma"/>
              <a:cs typeface="+mj-cs"/>
            </a:endParaRPr>
          </a:p>
        </p:txBody>
      </p:sp>
      <p:sp>
        <p:nvSpPr>
          <p:cNvPr id="19" name="Прямоугольник 18"/>
          <p:cNvSpPr/>
          <p:nvPr/>
        </p:nvSpPr>
        <p:spPr>
          <a:xfrm>
            <a:off x="-15877" y="6453336"/>
            <a:ext cx="8836349" cy="461665"/>
          </a:xfrm>
          <a:prstGeom prst="rect">
            <a:avLst/>
          </a:prstGeom>
        </p:spPr>
        <p:txBody>
          <a:bodyPr wrap="square">
            <a:spAutoFit/>
          </a:bodyPr>
          <a:lstStyle/>
          <a:p>
            <a:r>
              <a:rPr lang="ru-RU" sz="800" dirty="0" smtClean="0"/>
              <a:t>1. </a:t>
            </a:r>
            <a:r>
              <a:rPr lang="ru-RU" sz="800" dirty="0" err="1" smtClean="0"/>
              <a:t>Ромасенко</a:t>
            </a:r>
            <a:r>
              <a:rPr lang="ru-RU" sz="800" dirty="0" smtClean="0"/>
              <a:t> </a:t>
            </a:r>
            <a:r>
              <a:rPr lang="ru-RU" sz="800" dirty="0"/>
              <a:t>Л.В., </a:t>
            </a:r>
            <a:r>
              <a:rPr lang="ru-RU" sz="800" dirty="0" err="1"/>
              <a:t>Сюняков</a:t>
            </a:r>
            <a:r>
              <a:rPr lang="ru-RU" sz="800" dirty="0"/>
              <a:t> С.А., </a:t>
            </a:r>
            <a:r>
              <a:rPr lang="ru-RU" sz="800" dirty="0" err="1"/>
              <a:t>Сюняков</a:t>
            </a:r>
            <a:r>
              <a:rPr lang="ru-RU" sz="800" dirty="0"/>
              <a:t> Т.С. и </a:t>
            </a:r>
            <a:r>
              <a:rPr lang="ru-RU" sz="800" dirty="0" err="1"/>
              <a:t>соавт</a:t>
            </a:r>
            <a:r>
              <a:rPr lang="ru-RU" sz="800" dirty="0"/>
              <a:t>. Терапевтическая эффективность и безопасность применения препарата </a:t>
            </a:r>
            <a:r>
              <a:rPr lang="ru-RU" sz="800" dirty="0" err="1"/>
              <a:t>Гомеострес</a:t>
            </a:r>
            <a:r>
              <a:rPr lang="ru-RU" sz="800" dirty="0"/>
              <a:t> в качестве </a:t>
            </a:r>
            <a:r>
              <a:rPr lang="ru-RU" sz="800" dirty="0" err="1"/>
              <a:t>анксиолитического</a:t>
            </a:r>
            <a:r>
              <a:rPr lang="ru-RU" sz="800" dirty="0"/>
              <a:t> средства у больных с </a:t>
            </a:r>
            <a:r>
              <a:rPr lang="ru-RU" sz="800" dirty="0" err="1"/>
              <a:t>генерализованным</a:t>
            </a:r>
            <a:r>
              <a:rPr lang="ru-RU" sz="800" dirty="0"/>
              <a:t> тревожным расстройством. Психиатрия. 2014; 16 (3): 62-69.</a:t>
            </a:r>
          </a:p>
          <a:p>
            <a:r>
              <a:rPr lang="ru-RU" sz="800" dirty="0" smtClean="0"/>
              <a:t>2. </a:t>
            </a:r>
            <a:r>
              <a:rPr lang="ru-RU" sz="800" dirty="0" err="1"/>
              <a:t>Коппола</a:t>
            </a:r>
            <a:r>
              <a:rPr lang="ru-RU" sz="800" dirty="0"/>
              <a:t> Л. Влияние </a:t>
            </a:r>
            <a:r>
              <a:rPr lang="ru-RU" sz="800" dirty="0" err="1"/>
              <a:t>Гомеостреса</a:t>
            </a:r>
            <a:r>
              <a:rPr lang="ru-RU" sz="800" dirty="0"/>
              <a:t> на состояния и свойства тревожности и нарушения сна. </a:t>
            </a:r>
            <a:r>
              <a:rPr lang="ru-RU" sz="800" dirty="0" err="1"/>
              <a:t>Eur</a:t>
            </a:r>
            <a:r>
              <a:rPr lang="ru-RU" sz="800" dirty="0"/>
              <a:t> J </a:t>
            </a:r>
            <a:r>
              <a:rPr lang="ru-RU" sz="800" dirty="0" err="1"/>
              <a:t>Int</a:t>
            </a:r>
            <a:r>
              <a:rPr lang="ru-RU" sz="800" dirty="0"/>
              <a:t> </a:t>
            </a:r>
            <a:r>
              <a:rPr lang="ru-RU" sz="800" dirty="0" err="1"/>
              <a:t>Med</a:t>
            </a:r>
            <a:r>
              <a:rPr lang="ru-RU" sz="800" dirty="0"/>
              <a:t>. 2012.</a:t>
            </a:r>
          </a:p>
        </p:txBody>
      </p:sp>
      <p:pic>
        <p:nvPicPr>
          <p:cNvPr id="21" name="Picture 2" descr="http://www.grafamania.net/uploads/posts/2008-10/1225155352_00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426" r="53602" b="51463"/>
          <a:stretch/>
        </p:blipFill>
        <p:spPr bwMode="auto">
          <a:xfrm>
            <a:off x="5363072" y="4647660"/>
            <a:ext cx="937120" cy="6535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grafamania.net/uploads/posts/2008-10/1225155352_00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55130" b="26696"/>
          <a:stretch/>
        </p:blipFill>
        <p:spPr bwMode="auto">
          <a:xfrm>
            <a:off x="5378495" y="3223923"/>
            <a:ext cx="906277" cy="63164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grafamania.net/uploads/posts/2008-10/1225155352_00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4790" b="76608"/>
          <a:stretch/>
        </p:blipFill>
        <p:spPr bwMode="auto">
          <a:xfrm>
            <a:off x="5375060" y="3927580"/>
            <a:ext cx="913147" cy="634037"/>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угольник 24"/>
          <p:cNvSpPr/>
          <p:nvPr/>
        </p:nvSpPr>
        <p:spPr>
          <a:xfrm>
            <a:off x="6317456" y="3849839"/>
            <a:ext cx="2791048" cy="803297"/>
          </a:xfrm>
          <a:prstGeom prst="rect">
            <a:avLst/>
          </a:prstGeom>
        </p:spPr>
        <p:txBody>
          <a:bodyPr wrap="square" anchor="ctr">
            <a:spAutoFit/>
          </a:bodyPr>
          <a:lstStyle/>
          <a:p>
            <a:pPr lvl="0" eaLnBrk="0" hangingPunct="0">
              <a:lnSpc>
                <a:spcPct val="90000"/>
              </a:lnSpc>
              <a:spcBef>
                <a:spcPct val="20000"/>
              </a:spcBef>
              <a:buSzPct val="100000"/>
            </a:pPr>
            <a:r>
              <a:rPr lang="ru-RU" b="1" kern="0" dirty="0">
                <a:latin typeface="Century Gothic" panose="020B0502020202020204" pitchFamily="34" charset="0"/>
              </a:rPr>
              <a:t>Сон	</a:t>
            </a:r>
            <a:endParaRPr lang="ru-RU" b="1" kern="0" dirty="0" smtClean="0">
              <a:latin typeface="Century Gothic" panose="020B0502020202020204" pitchFamily="34" charset="0"/>
            </a:endParaRPr>
          </a:p>
          <a:p>
            <a:pPr marL="342900" indent="-342900" eaLnBrk="0" hangingPunct="0">
              <a:spcBef>
                <a:spcPct val="20000"/>
              </a:spcBef>
              <a:buSzPct val="100000"/>
              <a:buBlip>
                <a:blip r:embed="rId4"/>
              </a:buBlip>
            </a:pPr>
            <a:r>
              <a:rPr lang="ru-RU" kern="0" dirty="0" smtClean="0">
                <a:latin typeface="Century Gothic" panose="020B0502020202020204" pitchFamily="34" charset="0"/>
              </a:rPr>
              <a:t>«</a:t>
            </a:r>
            <a:r>
              <a:rPr lang="ru-RU" kern="0" dirty="0">
                <a:latin typeface="Century Gothic" panose="020B0502020202020204" pitchFamily="34" charset="0"/>
              </a:rPr>
              <a:t>улучшение засыпания»</a:t>
            </a:r>
            <a:endParaRPr lang="en-US" kern="0" dirty="0">
              <a:latin typeface="Century Gothic" panose="020B0502020202020204" pitchFamily="34" charset="0"/>
            </a:endParaRPr>
          </a:p>
          <a:p>
            <a:pPr marL="342900" indent="-342900" eaLnBrk="0" hangingPunct="0">
              <a:spcBef>
                <a:spcPct val="20000"/>
              </a:spcBef>
              <a:buSzPct val="100000"/>
              <a:buBlip>
                <a:blip r:embed="rId4"/>
              </a:buBlip>
            </a:pPr>
            <a:r>
              <a:rPr lang="ru-RU" kern="0" dirty="0">
                <a:latin typeface="Century Gothic" panose="020B0502020202020204" pitchFamily="34" charset="0"/>
              </a:rPr>
              <a:t>«качество сна</a:t>
            </a:r>
            <a:r>
              <a:rPr lang="ru-RU" kern="0" dirty="0" smtClean="0">
                <a:latin typeface="Century Gothic" panose="020B0502020202020204" pitchFamily="34" charset="0"/>
              </a:rPr>
              <a:t>»</a:t>
            </a:r>
            <a:endParaRPr lang="en-US" kern="0" dirty="0">
              <a:latin typeface="Century Gothic" panose="020B0502020202020204" pitchFamily="34" charset="0"/>
            </a:endParaRPr>
          </a:p>
        </p:txBody>
      </p:sp>
      <p:sp>
        <p:nvSpPr>
          <p:cNvPr id="27" name="Прямоугольник 26"/>
          <p:cNvSpPr/>
          <p:nvPr/>
        </p:nvSpPr>
        <p:spPr>
          <a:xfrm>
            <a:off x="6317456" y="4653136"/>
            <a:ext cx="2791048" cy="760208"/>
          </a:xfrm>
          <a:prstGeom prst="rect">
            <a:avLst/>
          </a:prstGeom>
        </p:spPr>
        <p:txBody>
          <a:bodyPr wrap="square" anchor="ctr">
            <a:spAutoFit/>
          </a:bodyPr>
          <a:lstStyle/>
          <a:p>
            <a:pPr lvl="0" eaLnBrk="0" hangingPunct="0">
              <a:lnSpc>
                <a:spcPct val="90000"/>
              </a:lnSpc>
              <a:spcBef>
                <a:spcPct val="20000"/>
              </a:spcBef>
              <a:buSzPct val="100000"/>
            </a:pPr>
            <a:r>
              <a:rPr lang="ru-RU" b="1" kern="0" dirty="0">
                <a:latin typeface="Century Gothic" panose="020B0502020202020204" pitchFamily="34" charset="0"/>
              </a:rPr>
              <a:t>Соматические 	</a:t>
            </a:r>
            <a:endParaRPr lang="ru-RU" b="1" kern="0" dirty="0" smtClean="0">
              <a:latin typeface="Century Gothic" panose="020B0502020202020204" pitchFamily="34" charset="0"/>
            </a:endParaRPr>
          </a:p>
          <a:p>
            <a:pPr marL="342900" lvl="0" indent="-342900" eaLnBrk="0" hangingPunct="0">
              <a:lnSpc>
                <a:spcPct val="90000"/>
              </a:lnSpc>
              <a:spcBef>
                <a:spcPct val="20000"/>
              </a:spcBef>
              <a:buSzPct val="100000"/>
              <a:buBlip>
                <a:blip r:embed="rId4"/>
              </a:buBlip>
            </a:pPr>
            <a:r>
              <a:rPr lang="ru-RU" kern="0" dirty="0">
                <a:latin typeface="Century Gothic" panose="020B0502020202020204" pitchFamily="34" charset="0"/>
              </a:rPr>
              <a:t>«утомляемость»</a:t>
            </a:r>
            <a:endParaRPr lang="en-US" kern="0" dirty="0">
              <a:latin typeface="Century Gothic" panose="020B0502020202020204" pitchFamily="34" charset="0"/>
            </a:endParaRPr>
          </a:p>
          <a:p>
            <a:pPr marL="342900" lvl="0" indent="-342900" eaLnBrk="0" hangingPunct="0">
              <a:lnSpc>
                <a:spcPct val="90000"/>
              </a:lnSpc>
              <a:spcBef>
                <a:spcPct val="20000"/>
              </a:spcBef>
              <a:buSzPct val="100000"/>
              <a:buBlip>
                <a:blip r:embed="rId4"/>
              </a:buBlip>
            </a:pPr>
            <a:r>
              <a:rPr lang="ru-RU" kern="0" dirty="0">
                <a:latin typeface="Century Gothic" panose="020B0502020202020204" pitchFamily="34" charset="0"/>
              </a:rPr>
              <a:t>«тошнота»</a:t>
            </a:r>
            <a:endParaRPr lang="en-US" kern="0" dirty="0">
              <a:latin typeface="Century Gothic" panose="020B0502020202020204" pitchFamily="34" charset="0"/>
            </a:endParaRPr>
          </a:p>
        </p:txBody>
      </p:sp>
    </p:spTree>
    <p:extLst>
      <p:ext uri="{BB962C8B-B14F-4D97-AF65-F5344CB8AC3E}">
        <p14:creationId xmlns:p14="http://schemas.microsoft.com/office/powerpoint/2010/main" val="281532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1162"/>
            <a:ext cx="9108504" cy="275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r>
              <a:rPr lang="ru-RU" sz="2800" dirty="0">
                <a:latin typeface="Century Gothic" panose="020B0502020202020204" pitchFamily="34" charset="0"/>
              </a:rPr>
              <a:t>Гомео</a:t>
            </a:r>
            <a:r>
              <a:rPr lang="en-US" sz="2800" dirty="0">
                <a:latin typeface="Century Gothic" panose="020B0502020202020204" pitchFamily="34" charset="0"/>
              </a:rPr>
              <a:t>c</a:t>
            </a:r>
            <a:r>
              <a:rPr lang="ru-RU" sz="2800" dirty="0" err="1">
                <a:latin typeface="Century Gothic" panose="020B0502020202020204" pitchFamily="34" charset="0"/>
              </a:rPr>
              <a:t>трес</a:t>
            </a:r>
            <a:r>
              <a:rPr lang="ru-RU" sz="2800" dirty="0">
                <a:latin typeface="Century Gothic" panose="020B0502020202020204" pitchFamily="34" charset="0"/>
              </a:rPr>
              <a:t> улучшает качество сна и </a:t>
            </a:r>
            <a:r>
              <a:rPr lang="ru-RU" sz="2800" dirty="0" smtClean="0">
                <a:latin typeface="Century Gothic" panose="020B0502020202020204" pitchFamily="34" charset="0"/>
              </a:rPr>
              <a:t>засыпания </a:t>
            </a:r>
            <a:r>
              <a:rPr lang="ru-RU" sz="2800" baseline="30000" dirty="0" smtClean="0">
                <a:latin typeface="Century Gothic" panose="020B0502020202020204" pitchFamily="34" charset="0"/>
              </a:rPr>
              <a:t>(1,2)</a:t>
            </a:r>
            <a:endParaRPr lang="ru-RU" sz="2800" baseline="30000" dirty="0">
              <a:latin typeface="Century Gothic" panose="020B0502020202020204" pitchFamily="34" charset="0"/>
            </a:endParaRPr>
          </a:p>
        </p:txBody>
      </p:sp>
      <p:sp>
        <p:nvSpPr>
          <p:cNvPr id="3" name="Объект 2"/>
          <p:cNvSpPr>
            <a:spLocks noGrp="1"/>
          </p:cNvSpPr>
          <p:nvPr>
            <p:ph idx="1"/>
          </p:nvPr>
        </p:nvSpPr>
        <p:spPr>
          <a:xfrm>
            <a:off x="193294" y="1494185"/>
            <a:ext cx="8843202" cy="4383087"/>
          </a:xfrm>
        </p:spPr>
        <p:txBody>
          <a:bodyPr/>
          <a:lstStyle/>
          <a:p>
            <a:r>
              <a:rPr lang="ru-RU" sz="1800" dirty="0"/>
              <a:t>Физиологичное и направленное действие на ключевые проявления стресса</a:t>
            </a:r>
          </a:p>
        </p:txBody>
      </p:sp>
      <p:sp>
        <p:nvSpPr>
          <p:cNvPr id="4" name="Номер слайда 3"/>
          <p:cNvSpPr>
            <a:spLocks noGrp="1"/>
          </p:cNvSpPr>
          <p:nvPr>
            <p:ph type="sldNum" sz="quarter" idx="10"/>
          </p:nvPr>
        </p:nvSpPr>
        <p:spPr/>
        <p:txBody>
          <a:bodyPr/>
          <a:lstStyle/>
          <a:p>
            <a:pPr>
              <a:defRPr/>
            </a:pPr>
            <a:fld id="{07115405-F379-444D-B892-02439347FD36}" type="slidenum">
              <a:rPr lang="fr-FR" smtClean="0"/>
              <a:pPr>
                <a:defRPr/>
              </a:pPr>
              <a:t>65</a:t>
            </a:fld>
            <a:endParaRPr lang="fr-F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661248"/>
            <a:ext cx="87534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8071" y="6377553"/>
            <a:ext cx="8836349" cy="507831"/>
          </a:xfrm>
          <a:prstGeom prst="rect">
            <a:avLst/>
          </a:prstGeom>
        </p:spPr>
        <p:txBody>
          <a:bodyPr wrap="square">
            <a:spAutoFit/>
          </a:bodyPr>
          <a:lstStyle/>
          <a:p>
            <a:r>
              <a:rPr lang="ru-RU" sz="900" dirty="0" smtClean="0"/>
              <a:t>1. </a:t>
            </a:r>
            <a:r>
              <a:rPr lang="ru-RU" sz="900" dirty="0" err="1" smtClean="0"/>
              <a:t>Ромасенко</a:t>
            </a:r>
            <a:r>
              <a:rPr lang="ru-RU" sz="900" dirty="0" smtClean="0"/>
              <a:t> </a:t>
            </a:r>
            <a:r>
              <a:rPr lang="ru-RU" sz="900" dirty="0"/>
              <a:t>Л.В., </a:t>
            </a:r>
            <a:r>
              <a:rPr lang="ru-RU" sz="900" dirty="0" err="1"/>
              <a:t>Сюняков</a:t>
            </a:r>
            <a:r>
              <a:rPr lang="ru-RU" sz="900" dirty="0"/>
              <a:t> С.А., </a:t>
            </a:r>
            <a:r>
              <a:rPr lang="ru-RU" sz="900" dirty="0" err="1"/>
              <a:t>Сюняков</a:t>
            </a:r>
            <a:r>
              <a:rPr lang="ru-RU" sz="900" dirty="0"/>
              <a:t> Т.С. и </a:t>
            </a:r>
            <a:r>
              <a:rPr lang="ru-RU" sz="900" dirty="0" err="1"/>
              <a:t>соавт</a:t>
            </a:r>
            <a:r>
              <a:rPr lang="ru-RU" sz="900" dirty="0"/>
              <a:t>. Терапевтическая эффективность и безопасность применения препарата </a:t>
            </a:r>
            <a:r>
              <a:rPr lang="ru-RU" sz="900" dirty="0" err="1"/>
              <a:t>Гомеострес</a:t>
            </a:r>
            <a:r>
              <a:rPr lang="ru-RU" sz="900" dirty="0"/>
              <a:t> в качестве </a:t>
            </a:r>
            <a:r>
              <a:rPr lang="ru-RU" sz="900" dirty="0" err="1"/>
              <a:t>анксиолитического</a:t>
            </a:r>
            <a:r>
              <a:rPr lang="ru-RU" sz="900" dirty="0"/>
              <a:t> средства у больных с </a:t>
            </a:r>
            <a:r>
              <a:rPr lang="ru-RU" sz="900" dirty="0" err="1"/>
              <a:t>генерализованным</a:t>
            </a:r>
            <a:r>
              <a:rPr lang="ru-RU" sz="900" dirty="0"/>
              <a:t> тревожным расстройством. Психиатрия. 2014; 16 (3): 62-69.</a:t>
            </a:r>
          </a:p>
          <a:p>
            <a:r>
              <a:rPr lang="ru-RU" sz="900" dirty="0" smtClean="0"/>
              <a:t>2. </a:t>
            </a:r>
            <a:r>
              <a:rPr lang="ru-RU" sz="900" dirty="0" err="1"/>
              <a:t>Коппола</a:t>
            </a:r>
            <a:r>
              <a:rPr lang="ru-RU" sz="900" dirty="0"/>
              <a:t> Л. Влияние </a:t>
            </a:r>
            <a:r>
              <a:rPr lang="ru-RU" sz="900" dirty="0" err="1"/>
              <a:t>Гомеостреса</a:t>
            </a:r>
            <a:r>
              <a:rPr lang="ru-RU" sz="900" dirty="0"/>
              <a:t> на состояния и свойства тревожности и нарушения сна. </a:t>
            </a:r>
            <a:r>
              <a:rPr lang="ru-RU" sz="900" dirty="0" err="1"/>
              <a:t>Eur</a:t>
            </a:r>
            <a:r>
              <a:rPr lang="ru-RU" sz="900" dirty="0"/>
              <a:t> J </a:t>
            </a:r>
            <a:r>
              <a:rPr lang="ru-RU" sz="900" dirty="0" err="1"/>
              <a:t>Int</a:t>
            </a:r>
            <a:r>
              <a:rPr lang="ru-RU" sz="900" dirty="0"/>
              <a:t> </a:t>
            </a:r>
            <a:r>
              <a:rPr lang="ru-RU" sz="900" dirty="0" err="1"/>
              <a:t>Med</a:t>
            </a:r>
            <a:r>
              <a:rPr lang="ru-RU" sz="900" dirty="0"/>
              <a:t>. 2012.</a:t>
            </a:r>
          </a:p>
        </p:txBody>
      </p:sp>
    </p:spTree>
    <p:extLst>
      <p:ext uri="{BB962C8B-B14F-4D97-AF65-F5344CB8AC3E}">
        <p14:creationId xmlns:p14="http://schemas.microsoft.com/office/powerpoint/2010/main" val="40981083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80120"/>
          </a:xfrm>
        </p:spPr>
        <p:txBody>
          <a:bodyPr/>
          <a:lstStyle/>
          <a:p>
            <a:r>
              <a:rPr lang="ru-RU" sz="2800" dirty="0">
                <a:latin typeface="Century Gothic" panose="020B0502020202020204" pitchFamily="34" charset="0"/>
              </a:rPr>
              <a:t>Гомео</a:t>
            </a:r>
            <a:r>
              <a:rPr lang="en-US" sz="2800" dirty="0">
                <a:latin typeface="Century Gothic" panose="020B0502020202020204" pitchFamily="34" charset="0"/>
              </a:rPr>
              <a:t>c</a:t>
            </a:r>
            <a:r>
              <a:rPr lang="ru-RU" sz="2800" dirty="0" err="1">
                <a:latin typeface="Century Gothic" panose="020B0502020202020204" pitchFamily="34" charset="0"/>
              </a:rPr>
              <a:t>трес</a:t>
            </a:r>
            <a:r>
              <a:rPr lang="ru-RU" sz="2800" dirty="0">
                <a:latin typeface="Century Gothic" panose="020B0502020202020204" pitchFamily="34" charset="0"/>
              </a:rPr>
              <a:t> снижает </a:t>
            </a:r>
            <a:r>
              <a:rPr lang="ru-RU" sz="2800" dirty="0" smtClean="0">
                <a:latin typeface="Century Gothic" panose="020B0502020202020204" pitchFamily="34" charset="0"/>
              </a:rPr>
              <a:t>симптоматику в </a:t>
            </a:r>
            <a:r>
              <a:rPr lang="ru-RU" sz="2800" dirty="0" err="1" smtClean="0">
                <a:latin typeface="Century Gothic" panose="020B0502020202020204" pitchFamily="34" charset="0"/>
              </a:rPr>
              <a:t>психо</a:t>
            </a:r>
            <a:r>
              <a:rPr lang="ru-RU" sz="2800" dirty="0" smtClean="0">
                <a:latin typeface="Century Gothic" panose="020B0502020202020204" pitchFamily="34" charset="0"/>
              </a:rPr>
              <a:t>-эмоциональной сфере </a:t>
            </a:r>
            <a:r>
              <a:rPr lang="ru-RU" sz="2800" baseline="30000" dirty="0" smtClean="0">
                <a:latin typeface="Century Gothic" panose="020B0502020202020204" pitchFamily="34" charset="0"/>
              </a:rPr>
              <a:t>(1)</a:t>
            </a:r>
            <a:endParaRPr lang="ru-RU" sz="2800" baseline="30000" dirty="0">
              <a:latin typeface="Century Gothic" panose="020B0502020202020204" pitchFamily="34" charset="0"/>
            </a:endParaRPr>
          </a:p>
        </p:txBody>
      </p:sp>
      <p:sp>
        <p:nvSpPr>
          <p:cNvPr id="3" name="Объект 2"/>
          <p:cNvSpPr>
            <a:spLocks noGrp="1"/>
          </p:cNvSpPr>
          <p:nvPr>
            <p:ph idx="1"/>
          </p:nvPr>
        </p:nvSpPr>
        <p:spPr>
          <a:xfrm>
            <a:off x="107504" y="1412776"/>
            <a:ext cx="8878698" cy="4383087"/>
          </a:xfrm>
        </p:spPr>
        <p:txBody>
          <a:bodyPr/>
          <a:lstStyle/>
          <a:p>
            <a:r>
              <a:rPr lang="ru-RU" sz="1800" dirty="0"/>
              <a:t>Физиологичное и направленное действие на ключевые проявления стресса</a:t>
            </a:r>
          </a:p>
        </p:txBody>
      </p:sp>
      <p:sp>
        <p:nvSpPr>
          <p:cNvPr id="4" name="Номер слайда 3"/>
          <p:cNvSpPr>
            <a:spLocks noGrp="1"/>
          </p:cNvSpPr>
          <p:nvPr>
            <p:ph type="sldNum" sz="quarter" idx="10"/>
          </p:nvPr>
        </p:nvSpPr>
        <p:spPr/>
        <p:txBody>
          <a:bodyPr/>
          <a:lstStyle/>
          <a:p>
            <a:pPr>
              <a:defRPr/>
            </a:pPr>
            <a:fld id="{07115405-F379-444D-B892-02439347FD36}" type="slidenum">
              <a:rPr lang="fr-FR" smtClean="0"/>
              <a:pPr>
                <a:defRPr/>
              </a:pPr>
              <a:t>66</a:t>
            </a:fld>
            <a:endParaRPr lang="fr-F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661248"/>
            <a:ext cx="87534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8071" y="6516052"/>
            <a:ext cx="8836349" cy="369332"/>
          </a:xfrm>
          <a:prstGeom prst="rect">
            <a:avLst/>
          </a:prstGeom>
        </p:spPr>
        <p:txBody>
          <a:bodyPr wrap="square">
            <a:spAutoFit/>
          </a:bodyPr>
          <a:lstStyle/>
          <a:p>
            <a:r>
              <a:rPr lang="ru-RU" sz="900" dirty="0" smtClean="0"/>
              <a:t>1. </a:t>
            </a:r>
            <a:r>
              <a:rPr lang="ru-RU" sz="900" dirty="0" err="1" smtClean="0"/>
              <a:t>Ромасенко</a:t>
            </a:r>
            <a:r>
              <a:rPr lang="ru-RU" sz="900" dirty="0" smtClean="0"/>
              <a:t> </a:t>
            </a:r>
            <a:r>
              <a:rPr lang="ru-RU" sz="900" dirty="0"/>
              <a:t>Л.В., </a:t>
            </a:r>
            <a:r>
              <a:rPr lang="ru-RU" sz="900" dirty="0" err="1"/>
              <a:t>Сюняков</a:t>
            </a:r>
            <a:r>
              <a:rPr lang="ru-RU" sz="900" dirty="0"/>
              <a:t> С.А., </a:t>
            </a:r>
            <a:r>
              <a:rPr lang="ru-RU" sz="900" dirty="0" err="1"/>
              <a:t>Сюняков</a:t>
            </a:r>
            <a:r>
              <a:rPr lang="ru-RU" sz="900" dirty="0"/>
              <a:t> Т.С. и </a:t>
            </a:r>
            <a:r>
              <a:rPr lang="ru-RU" sz="900" dirty="0" err="1"/>
              <a:t>соавт</a:t>
            </a:r>
            <a:r>
              <a:rPr lang="ru-RU" sz="900" dirty="0"/>
              <a:t>. Терапевтическая эффективность и безопасность применения препарата </a:t>
            </a:r>
            <a:r>
              <a:rPr lang="ru-RU" sz="900" dirty="0" err="1"/>
              <a:t>Гомеострес</a:t>
            </a:r>
            <a:r>
              <a:rPr lang="ru-RU" sz="900" dirty="0"/>
              <a:t> в качестве </a:t>
            </a:r>
            <a:r>
              <a:rPr lang="ru-RU" sz="900" dirty="0" err="1"/>
              <a:t>анксиолитического</a:t>
            </a:r>
            <a:r>
              <a:rPr lang="ru-RU" sz="900" dirty="0"/>
              <a:t> средства у больных с </a:t>
            </a:r>
            <a:r>
              <a:rPr lang="ru-RU" sz="900" dirty="0" err="1"/>
              <a:t>генерализованным</a:t>
            </a:r>
            <a:r>
              <a:rPr lang="ru-RU" sz="900" dirty="0"/>
              <a:t> тревожным расстройством. Психиатрия. 2014; 16 (3): 62-69</a:t>
            </a:r>
            <a:r>
              <a:rPr lang="ru-RU" sz="900" dirty="0" smtClean="0"/>
              <a:t>.</a:t>
            </a:r>
            <a:endParaRPr lang="ru-RU" sz="9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06" y="2152489"/>
            <a:ext cx="8762782" cy="348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4084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08112"/>
          </a:xfrm>
        </p:spPr>
        <p:txBody>
          <a:bodyPr/>
          <a:lstStyle/>
          <a:p>
            <a:r>
              <a:rPr lang="ru-RU" sz="2800" dirty="0" smtClean="0">
                <a:latin typeface="Century Gothic" panose="020B0502020202020204" pitchFamily="34" charset="0"/>
              </a:rPr>
              <a:t>Гомео</a:t>
            </a:r>
            <a:r>
              <a:rPr lang="en-US" sz="2800" dirty="0" smtClean="0">
                <a:latin typeface="Century Gothic" panose="020B0502020202020204" pitchFamily="34" charset="0"/>
              </a:rPr>
              <a:t>c</a:t>
            </a:r>
            <a:r>
              <a:rPr lang="ru-RU" sz="2800" dirty="0" err="1" smtClean="0">
                <a:latin typeface="Century Gothic" panose="020B0502020202020204" pitchFamily="34" charset="0"/>
              </a:rPr>
              <a:t>трес</a:t>
            </a:r>
            <a:r>
              <a:rPr lang="ru-RU" sz="2800" dirty="0" smtClean="0">
                <a:latin typeface="Century Gothic" panose="020B0502020202020204" pitchFamily="34" charset="0"/>
              </a:rPr>
              <a:t> уменьшает </a:t>
            </a:r>
            <a:r>
              <a:rPr lang="ru-RU" sz="2800" dirty="0" err="1" smtClean="0">
                <a:latin typeface="Century Gothic" panose="020B0502020202020204" pitchFamily="34" charset="0"/>
              </a:rPr>
              <a:t>сомато</a:t>
            </a:r>
            <a:r>
              <a:rPr lang="ru-RU" sz="2800" dirty="0" smtClean="0">
                <a:latin typeface="Century Gothic" panose="020B0502020202020204" pitchFamily="34" charset="0"/>
              </a:rPr>
              <a:t>-вегетативные проявления </a:t>
            </a:r>
            <a:r>
              <a:rPr lang="ru-RU" sz="2800" baseline="30000" dirty="0" smtClean="0">
                <a:latin typeface="Century Gothic" panose="020B0502020202020204" pitchFamily="34" charset="0"/>
              </a:rPr>
              <a:t>(1)</a:t>
            </a:r>
            <a:endParaRPr lang="ru-RU" sz="2800" baseline="30000" dirty="0">
              <a:latin typeface="Century Gothic" panose="020B0502020202020204" pitchFamily="34" charset="0"/>
            </a:endParaRPr>
          </a:p>
        </p:txBody>
      </p:sp>
      <p:sp>
        <p:nvSpPr>
          <p:cNvPr id="3" name="Объект 2"/>
          <p:cNvSpPr>
            <a:spLocks noGrp="1"/>
          </p:cNvSpPr>
          <p:nvPr>
            <p:ph idx="1"/>
          </p:nvPr>
        </p:nvSpPr>
        <p:spPr>
          <a:xfrm>
            <a:off x="107504" y="1494185"/>
            <a:ext cx="9036496" cy="4383087"/>
          </a:xfrm>
        </p:spPr>
        <p:txBody>
          <a:bodyPr/>
          <a:lstStyle/>
          <a:p>
            <a:r>
              <a:rPr lang="ru-RU" sz="1800" dirty="0" smtClean="0"/>
              <a:t>Физиологичное и направленное действие на ключевые проявления стресса</a:t>
            </a:r>
            <a:endParaRPr lang="ru-RU" sz="1800" dirty="0"/>
          </a:p>
        </p:txBody>
      </p:sp>
      <p:sp>
        <p:nvSpPr>
          <p:cNvPr id="4" name="Номер слайда 3"/>
          <p:cNvSpPr>
            <a:spLocks noGrp="1"/>
          </p:cNvSpPr>
          <p:nvPr>
            <p:ph type="sldNum" sz="quarter" idx="10"/>
          </p:nvPr>
        </p:nvSpPr>
        <p:spPr/>
        <p:txBody>
          <a:bodyPr/>
          <a:lstStyle/>
          <a:p>
            <a:pPr>
              <a:defRPr/>
            </a:pPr>
            <a:fld id="{07115405-F379-444D-B892-02439347FD36}" type="slidenum">
              <a:rPr lang="fr-FR" smtClean="0"/>
              <a:pPr>
                <a:defRPr/>
              </a:pPr>
              <a:t>67</a:t>
            </a:fld>
            <a:endParaRPr lang="fr-F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661248"/>
            <a:ext cx="87534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8071" y="6516052"/>
            <a:ext cx="8836349" cy="369332"/>
          </a:xfrm>
          <a:prstGeom prst="rect">
            <a:avLst/>
          </a:prstGeom>
        </p:spPr>
        <p:txBody>
          <a:bodyPr wrap="square">
            <a:spAutoFit/>
          </a:bodyPr>
          <a:lstStyle/>
          <a:p>
            <a:r>
              <a:rPr lang="ru-RU" sz="900" dirty="0" smtClean="0"/>
              <a:t>1. </a:t>
            </a:r>
            <a:r>
              <a:rPr lang="ru-RU" sz="900" dirty="0" err="1" smtClean="0"/>
              <a:t>Ромасенко</a:t>
            </a:r>
            <a:r>
              <a:rPr lang="ru-RU" sz="900" dirty="0" smtClean="0"/>
              <a:t> </a:t>
            </a:r>
            <a:r>
              <a:rPr lang="ru-RU" sz="900" dirty="0"/>
              <a:t>Л.В., </a:t>
            </a:r>
            <a:r>
              <a:rPr lang="ru-RU" sz="900" dirty="0" err="1"/>
              <a:t>Сюняков</a:t>
            </a:r>
            <a:r>
              <a:rPr lang="ru-RU" sz="900" dirty="0"/>
              <a:t> С.А., </a:t>
            </a:r>
            <a:r>
              <a:rPr lang="ru-RU" sz="900" dirty="0" err="1"/>
              <a:t>Сюняков</a:t>
            </a:r>
            <a:r>
              <a:rPr lang="ru-RU" sz="900" dirty="0"/>
              <a:t> Т.С. и </a:t>
            </a:r>
            <a:r>
              <a:rPr lang="ru-RU" sz="900" dirty="0" err="1"/>
              <a:t>соавт</a:t>
            </a:r>
            <a:r>
              <a:rPr lang="ru-RU" sz="900" dirty="0"/>
              <a:t>. Терапевтическая эффективность и безопасность применения препарата </a:t>
            </a:r>
            <a:r>
              <a:rPr lang="ru-RU" sz="900" dirty="0" err="1"/>
              <a:t>Гомеострес</a:t>
            </a:r>
            <a:r>
              <a:rPr lang="ru-RU" sz="900" dirty="0"/>
              <a:t> в качестве </a:t>
            </a:r>
            <a:r>
              <a:rPr lang="ru-RU" sz="900" dirty="0" err="1"/>
              <a:t>анксиолитического</a:t>
            </a:r>
            <a:r>
              <a:rPr lang="ru-RU" sz="900" dirty="0"/>
              <a:t> средства у больных с </a:t>
            </a:r>
            <a:r>
              <a:rPr lang="ru-RU" sz="900" dirty="0" err="1"/>
              <a:t>генерализованным</a:t>
            </a:r>
            <a:r>
              <a:rPr lang="ru-RU" sz="900" dirty="0"/>
              <a:t> тревожным расстройством. Психиатрия. 2014; 16 (3): 62-69</a:t>
            </a:r>
            <a:r>
              <a:rPr lang="ru-RU" sz="900" dirty="0" smtClean="0"/>
              <a:t>.</a:t>
            </a:r>
            <a:endParaRPr lang="ru-RU" sz="900" dirty="0"/>
          </a:p>
        </p:txBody>
      </p:sp>
      <p:sp>
        <p:nvSpPr>
          <p:cNvPr id="7" name="Овал 6"/>
          <p:cNvSpPr/>
          <p:nvPr/>
        </p:nvSpPr>
        <p:spPr bwMode="auto">
          <a:xfrm>
            <a:off x="-756592" y="1844824"/>
            <a:ext cx="576064" cy="79208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77D4"/>
              </a:solidFill>
              <a:effectLst/>
              <a:latin typeface="Tahoma" pitchFamily="34" charset="0"/>
              <a:ea typeface="ＭＳ Ｐゴシック"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 y="2204864"/>
            <a:ext cx="9137328" cy="302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9944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eaLnBrk="1" fontAlgn="auto" hangingPunct="1">
              <a:spcAft>
                <a:spcPts val="0"/>
              </a:spcAft>
              <a:defRPr/>
            </a:pPr>
            <a:endParaRPr lang="ru-RU" dirty="0">
              <a:solidFill>
                <a:schemeClr val="accent6">
                  <a:tint val="1000"/>
                </a:schemeClr>
              </a:solidFill>
            </a:endParaRPr>
          </a:p>
        </p:txBody>
      </p:sp>
      <p:sp>
        <p:nvSpPr>
          <p:cNvPr id="83971" name="Диаграмма 2"/>
          <p:cNvSpPr>
            <a:spLocks noGrp="1" noTextEdit="1"/>
          </p:cNvSpPr>
          <p:nvPr>
            <p:ph type="chart" idx="1"/>
          </p:nvPr>
        </p:nvSpPr>
        <p:spPr/>
      </p:sp>
      <p:sp>
        <p:nvSpPr>
          <p:cNvPr id="83972"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fld id="{15C5B843-32AD-46ED-9D3F-891EBA4BCF18}" type="slidenum">
              <a:rPr lang="ru-RU" altLang="ru-RU" sz="1200" smtClean="0">
                <a:latin typeface="Arial" charset="0"/>
              </a:rPr>
              <a:pPr eaLnBrk="1" hangingPunct="1">
                <a:spcBef>
                  <a:spcPct val="0"/>
                </a:spcBef>
                <a:buClrTx/>
                <a:buFontTx/>
                <a:buNone/>
              </a:pPr>
              <a:t>68</a:t>
            </a:fld>
            <a:endParaRPr lang="ru-RU" altLang="ru-RU" sz="1200" smtClean="0">
              <a:latin typeface="Arial" charset="0"/>
            </a:endParaRPr>
          </a:p>
        </p:txBody>
      </p:sp>
      <p:sp>
        <p:nvSpPr>
          <p:cNvPr id="67589" name="Rectangle 5"/>
          <p:cNvSpPr>
            <a:spLocks noChangeArrowheads="1"/>
          </p:cNvSpPr>
          <p:nvPr/>
        </p:nvSpPr>
        <p:spPr bwMode="auto">
          <a:xfrm>
            <a:off x="0" y="3656013"/>
            <a:ext cx="9144000"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endParaRPr lang="ru-RU" sz="2800" b="1" i="1" dirty="0">
              <a:solidFill>
                <a:srgbClr val="FF0000"/>
              </a:solidFill>
              <a:effectLst>
                <a:outerShdw blurRad="38100" dist="38100" dir="2700000" algn="tl">
                  <a:srgbClr val="000000"/>
                </a:outerShdw>
              </a:effectLst>
            </a:endParaRPr>
          </a:p>
          <a:p>
            <a:pPr>
              <a:defRPr/>
            </a:pPr>
            <a:r>
              <a:rPr lang="ru-RU" sz="8800" b="1" i="1" dirty="0">
                <a:solidFill>
                  <a:srgbClr val="FFFF00"/>
                </a:solidFill>
                <a:effectLst>
                  <a:outerShdw blurRad="38100" dist="38100" dir="2700000" algn="tl">
                    <a:srgbClr val="000000"/>
                  </a:outerShdw>
                </a:effectLst>
                <a:latin typeface="Monotype Corsiva" pitchFamily="66" charset="0"/>
              </a:rPr>
              <a:t>Благодарю </a:t>
            </a:r>
          </a:p>
          <a:p>
            <a:pPr algn="r">
              <a:defRPr/>
            </a:pPr>
            <a:r>
              <a:rPr lang="ru-RU" sz="8800" b="1" i="1" dirty="0">
                <a:solidFill>
                  <a:srgbClr val="FFFF00"/>
                </a:solidFill>
                <a:effectLst>
                  <a:outerShdw blurRad="38100" dist="38100" dir="2700000" algn="tl">
                    <a:srgbClr val="000000"/>
                  </a:outerShdw>
                </a:effectLst>
                <a:latin typeface="Monotype Corsiva" pitchFamily="66" charset="0"/>
              </a:rPr>
              <a:t>за внимание</a:t>
            </a:r>
            <a:r>
              <a:rPr lang="ru-RU" sz="8800" b="1" dirty="0">
                <a:solidFill>
                  <a:srgbClr val="FFFF00"/>
                </a:solidFill>
                <a:effectLst>
                  <a:outerShdw blurRad="38100" dist="38100" dir="2700000" algn="tl">
                    <a:srgbClr val="000000"/>
                  </a:outerShdw>
                </a:effectLst>
                <a:latin typeface="Monotype Corsiva" pitchFamily="66" charset="0"/>
              </a:rPr>
              <a:t> </a:t>
            </a:r>
            <a:r>
              <a:rPr lang="ru-RU" sz="8800" b="1" i="1" dirty="0">
                <a:solidFill>
                  <a:srgbClr val="FFFF00"/>
                </a:solidFill>
                <a:effectLst>
                  <a:outerShdw blurRad="38100" dist="38100" dir="2700000" algn="tl">
                    <a:srgbClr val="000000"/>
                  </a:outerShdw>
                </a:effectLst>
                <a:latin typeface="Monotype Corsiva" pitchFamily="66" charset="0"/>
              </a:rPr>
              <a:t>!</a:t>
            </a:r>
          </a:p>
        </p:txBody>
      </p:sp>
      <p:pic>
        <p:nvPicPr>
          <p:cNvPr id="83974" name="Picture 4" descr="сканирование0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5888"/>
            <a:ext cx="8351838"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6962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797152"/>
            <a:ext cx="7626424" cy="1375048"/>
          </a:xfrm>
        </p:spPr>
        <p:txBody>
          <a:bodyPr>
            <a:normAutofit/>
          </a:bodyPr>
          <a:lstStyle/>
          <a:p>
            <a:pPr>
              <a:defRPr/>
            </a:pPr>
            <a:r>
              <a:rPr lang="ru-RU" b="1" dirty="0" smtClean="0"/>
              <a:t>Вклад школьного врача</a:t>
            </a:r>
            <a:r>
              <a:rPr lang="ru-RU" dirty="0" smtClean="0"/>
              <a:t/>
            </a:r>
            <a:br>
              <a:rPr lang="ru-RU" dirty="0" smtClean="0"/>
            </a:br>
            <a:endParaRPr lang="ru-RU" dirty="0"/>
          </a:p>
        </p:txBody>
      </p:sp>
      <p:sp>
        <p:nvSpPr>
          <p:cNvPr id="95235" name="Объект 2"/>
          <p:cNvSpPr>
            <a:spLocks noGrp="1"/>
          </p:cNvSpPr>
          <p:nvPr>
            <p:ph idx="1"/>
          </p:nvPr>
        </p:nvSpPr>
        <p:spPr>
          <a:xfrm>
            <a:off x="762000" y="685800"/>
            <a:ext cx="7914456" cy="3886200"/>
          </a:xfrm>
        </p:spPr>
        <p:txBody>
          <a:bodyPr>
            <a:normAutofit fontScale="92500" lnSpcReduction="10000"/>
          </a:bodyPr>
          <a:lstStyle/>
          <a:p>
            <a:r>
              <a:rPr lang="ru-RU" sz="1800" dirty="0" smtClean="0"/>
              <a:t>Медико-санитарная просветительская работа со средним медперсо­налом, педагогами, родителями, учащимися по темам: профилактика ВИЧ/СПИД/ЗППП,   </a:t>
            </a:r>
            <a:r>
              <a:rPr lang="ru-RU" sz="1800" dirty="0" err="1" smtClean="0"/>
              <a:t>табакокурение</a:t>
            </a:r>
            <a:r>
              <a:rPr lang="ru-RU" sz="1800" dirty="0" smtClean="0"/>
              <a:t>,   </a:t>
            </a:r>
            <a:r>
              <a:rPr lang="ru-RU" sz="1800" dirty="0" smtClean="0">
                <a:solidFill>
                  <a:srgbClr val="FF0000"/>
                </a:solidFill>
              </a:rPr>
              <a:t>наркомания</a:t>
            </a:r>
            <a:r>
              <a:rPr lang="ru-RU" sz="1800" dirty="0" smtClean="0"/>
              <a:t>,  употребление алкогол</a:t>
            </a:r>
            <a:r>
              <a:rPr lang="ru-RU" sz="1800" dirty="0"/>
              <a:t>я</a:t>
            </a:r>
            <a:r>
              <a:rPr lang="ru-RU" sz="1800" dirty="0" smtClean="0"/>
              <a:t>; </a:t>
            </a:r>
            <a:r>
              <a:rPr lang="ru-RU" sz="1800" dirty="0" smtClean="0">
                <a:solidFill>
                  <a:srgbClr val="FF0000"/>
                </a:solidFill>
              </a:rPr>
              <a:t>здоровое питание, активный образ жизни; </a:t>
            </a:r>
            <a:r>
              <a:rPr lang="ru-RU" sz="1800" dirty="0" smtClean="0"/>
              <a:t>гармонизация семейной жизни, сохранение репродуктивного здоровья, предотвраще­ние подростковой беременности.</a:t>
            </a:r>
          </a:p>
          <a:p>
            <a:endParaRPr lang="ru-RU" sz="1800" dirty="0" smtClean="0"/>
          </a:p>
          <a:p>
            <a:r>
              <a:rPr lang="ru-RU" sz="1800" dirty="0" smtClean="0"/>
              <a:t>Диспансерное  наблюдение за детьми с  пограничным состоянием здоровья: медицинский контроль, санитарно-просветительская работа.</a:t>
            </a:r>
          </a:p>
          <a:p>
            <a:endParaRPr lang="ru-RU" sz="1800" dirty="0" smtClean="0"/>
          </a:p>
          <a:p>
            <a:r>
              <a:rPr lang="ru-RU" sz="1800" dirty="0" smtClean="0"/>
              <a:t>Учет «зон риска» развития хронической патологии у детей: зрение; осанка, плоскостопие; бронхолегочные, аллергические, психические, инфек­ционные заболевания и гельминтозы; ожирение; поражение желудочно-кишечного тракта.</a:t>
            </a:r>
            <a:r>
              <a:rPr lang="ru-RU" dirty="0" smtClean="0"/>
              <a:t/>
            </a:r>
            <a:br>
              <a:rPr lang="ru-RU" dirty="0" smtClean="0"/>
            </a:br>
            <a:endParaRPr lang="ru-RU" dirty="0" smtClean="0"/>
          </a:p>
        </p:txBody>
      </p:sp>
    </p:spTree>
    <p:extLst>
      <p:ext uri="{BB962C8B-B14F-4D97-AF65-F5344CB8AC3E}">
        <p14:creationId xmlns:p14="http://schemas.microsoft.com/office/powerpoint/2010/main" val="366942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229200"/>
            <a:ext cx="6781800" cy="943000"/>
          </a:xfrm>
        </p:spPr>
        <p:txBody>
          <a:bodyPr>
            <a:normAutofit fontScale="90000"/>
          </a:bodyPr>
          <a:lstStyle/>
          <a:p>
            <a:r>
              <a:rPr lang="ru-RU" sz="2800" dirty="0" smtClean="0">
                <a:solidFill>
                  <a:srgbClr val="7030A0"/>
                </a:solidFill>
              </a:rPr>
              <a:t>Характеристика </a:t>
            </a:r>
            <a:r>
              <a:rPr lang="ru-RU" sz="2800" dirty="0">
                <a:solidFill>
                  <a:srgbClr val="7030A0"/>
                </a:solidFill>
              </a:rPr>
              <a:t>нервно-психического </a:t>
            </a:r>
            <a:r>
              <a:rPr lang="ru-RU" sz="2800" dirty="0" smtClean="0">
                <a:solidFill>
                  <a:srgbClr val="7030A0"/>
                </a:solidFill>
              </a:rPr>
              <a:t>развития</a:t>
            </a:r>
            <a:endParaRPr lang="ru-RU" sz="2800" dirty="0"/>
          </a:p>
        </p:txBody>
      </p:sp>
      <p:sp>
        <p:nvSpPr>
          <p:cNvPr id="3" name="Объект 2"/>
          <p:cNvSpPr>
            <a:spLocks noGrp="1"/>
          </p:cNvSpPr>
          <p:nvPr>
            <p:ph idx="1"/>
          </p:nvPr>
        </p:nvSpPr>
        <p:spPr>
          <a:xfrm>
            <a:off x="762000" y="685800"/>
            <a:ext cx="7543800" cy="4615408"/>
          </a:xfrm>
        </p:spPr>
        <p:txBody>
          <a:bodyPr>
            <a:normAutofit fontScale="92500" lnSpcReduction="20000"/>
          </a:bodyPr>
          <a:lstStyle/>
          <a:p>
            <a:endParaRPr lang="ru-RU" i="1" dirty="0" smtClean="0">
              <a:solidFill>
                <a:srgbClr val="7030A0"/>
              </a:solidFill>
            </a:endParaRPr>
          </a:p>
          <a:p>
            <a:r>
              <a:rPr lang="ru-RU" i="1" dirty="0" smtClean="0">
                <a:solidFill>
                  <a:srgbClr val="7030A0"/>
                </a:solidFill>
              </a:rPr>
              <a:t>У </a:t>
            </a:r>
            <a:r>
              <a:rPr lang="ru-RU" i="1" dirty="0">
                <a:solidFill>
                  <a:srgbClr val="7030A0"/>
                </a:solidFill>
              </a:rPr>
              <a:t>детей школьного возраста и подростков </a:t>
            </a:r>
            <a:r>
              <a:rPr lang="ru-RU" i="1" dirty="0" smtClean="0">
                <a:solidFill>
                  <a:srgbClr val="7030A0"/>
                </a:solidFill>
              </a:rPr>
              <a:t>НПР </a:t>
            </a:r>
            <a:r>
              <a:rPr lang="ru-RU" dirty="0" smtClean="0"/>
              <a:t>оцениваются</a:t>
            </a:r>
            <a:r>
              <a:rPr lang="ru-RU" dirty="0"/>
              <a:t>: </a:t>
            </a:r>
            <a:r>
              <a:rPr lang="ru-RU" dirty="0">
                <a:solidFill>
                  <a:srgbClr val="FF0000"/>
                </a:solidFill>
              </a:rPr>
              <a:t>эмоционально-вегетативная сфера</a:t>
            </a:r>
            <a:r>
              <a:rPr lang="ru-RU" dirty="0"/>
              <a:t> (при опросе, беседе отмечать настроение, наличие страха); </a:t>
            </a:r>
            <a:r>
              <a:rPr lang="ru-RU" dirty="0">
                <a:solidFill>
                  <a:srgbClr val="FF0000"/>
                </a:solidFill>
              </a:rPr>
              <a:t>соматовегетативные проявления</a:t>
            </a:r>
            <a:r>
              <a:rPr lang="ru-RU" dirty="0"/>
              <a:t> (сон, аппетит, навыки опрятности); </a:t>
            </a:r>
            <a:r>
              <a:rPr lang="ru-RU" dirty="0" err="1">
                <a:solidFill>
                  <a:srgbClr val="FF0000"/>
                </a:solidFill>
              </a:rPr>
              <a:t>вегетодиэнцефальные</a:t>
            </a:r>
            <a:r>
              <a:rPr lang="ru-RU" dirty="0">
                <a:solidFill>
                  <a:srgbClr val="FF0000"/>
                </a:solidFill>
              </a:rPr>
              <a:t> проявления </a:t>
            </a:r>
            <a:r>
              <a:rPr lang="ru-RU" dirty="0"/>
              <a:t>(головная боль, утомляемость, плохая переносимость жары); </a:t>
            </a:r>
            <a:r>
              <a:rPr lang="ru-RU" dirty="0">
                <a:solidFill>
                  <a:srgbClr val="FF0000"/>
                </a:solidFill>
              </a:rPr>
              <a:t>психомоторная сфера: </a:t>
            </a:r>
            <a:r>
              <a:rPr lang="ru-RU" dirty="0"/>
              <a:t>поведение; вредные привычки; речь; </a:t>
            </a:r>
            <a:r>
              <a:rPr lang="ru-RU" dirty="0">
                <a:solidFill>
                  <a:srgbClr val="FF0000"/>
                </a:solidFill>
              </a:rPr>
              <a:t>интеллектуальное развитие</a:t>
            </a:r>
            <a:r>
              <a:rPr lang="ru-RU" dirty="0"/>
              <a:t>: успешное усвоение школьных программ; память, внимание; мышление.</a:t>
            </a:r>
          </a:p>
          <a:p>
            <a:endParaRPr lang="ru-RU" dirty="0"/>
          </a:p>
          <a:p>
            <a:endParaRPr lang="ru-RU" dirty="0"/>
          </a:p>
        </p:txBody>
      </p:sp>
    </p:spTree>
    <p:extLst>
      <p:ext uri="{BB962C8B-B14F-4D97-AF65-F5344CB8AC3E}">
        <p14:creationId xmlns:p14="http://schemas.microsoft.com/office/powerpoint/2010/main" val="330117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908" name="Picture 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909" name="Rectangle 93"/>
          <p:cNvSpPr>
            <a:spLocks noChangeArrowheads="1"/>
          </p:cNvSpPr>
          <p:nvPr/>
        </p:nvSpPr>
        <p:spPr bwMode="auto">
          <a:xfrm>
            <a:off x="179388" y="-100013"/>
            <a:ext cx="8686800"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lnSpc>
                <a:spcPct val="70000"/>
              </a:lnSpc>
            </a:pPr>
            <a:r>
              <a:rPr lang="ru-RU" sz="3200" b="1">
                <a:solidFill>
                  <a:srgbClr val="FF9900"/>
                </a:solidFill>
                <a:latin typeface="Garamond" pitchFamily="18" charset="0"/>
              </a:rPr>
              <a:t>Программно-аппаратный комплекс оценки функциональных ресурсов учащихся </a:t>
            </a:r>
          </a:p>
        </p:txBody>
      </p:sp>
      <p:pic>
        <p:nvPicPr>
          <p:cNvPr id="162910" name="Picture 94" descr="CARDIO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5165725"/>
            <a:ext cx="1730375"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911" name="Picture 95" descr="lk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550" y="1724025"/>
            <a:ext cx="17303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912" name="Rectangle 96"/>
          <p:cNvSpPr>
            <a:spLocks noChangeArrowheads="1"/>
          </p:cNvSpPr>
          <p:nvPr/>
        </p:nvSpPr>
        <p:spPr bwMode="auto">
          <a:xfrm>
            <a:off x="1408113" y="1039813"/>
            <a:ext cx="492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ru-RU" sz="1200">
                <a:solidFill>
                  <a:srgbClr val="000000"/>
                </a:solidFill>
              </a:rPr>
              <a:t> </a:t>
            </a:r>
            <a:endParaRPr lang="ru-RU" sz="3200"/>
          </a:p>
        </p:txBody>
      </p:sp>
      <p:sp>
        <p:nvSpPr>
          <p:cNvPr id="162913" name="Rectangle 97"/>
          <p:cNvSpPr>
            <a:spLocks noChangeArrowheads="1"/>
          </p:cNvSpPr>
          <p:nvPr/>
        </p:nvSpPr>
        <p:spPr bwMode="auto">
          <a:xfrm>
            <a:off x="5894388" y="1182688"/>
            <a:ext cx="30591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1400" b="1">
                <a:solidFill>
                  <a:srgbClr val="FFFF00"/>
                </a:solidFill>
              </a:rPr>
              <a:t>Лазерный корреляционный </a:t>
            </a:r>
            <a:br>
              <a:rPr lang="ru-RU" sz="1400" b="1">
                <a:solidFill>
                  <a:srgbClr val="FFFF00"/>
                </a:solidFill>
              </a:rPr>
            </a:br>
            <a:r>
              <a:rPr lang="ru-RU" sz="1400" b="1">
                <a:solidFill>
                  <a:srgbClr val="FFFF00"/>
                </a:solidFill>
              </a:rPr>
              <a:t>спектрометр </a:t>
            </a:r>
          </a:p>
        </p:txBody>
      </p:sp>
      <p:sp>
        <p:nvSpPr>
          <p:cNvPr id="162914" name="Rectangle 98"/>
          <p:cNvSpPr>
            <a:spLocks noChangeArrowheads="1"/>
          </p:cNvSpPr>
          <p:nvPr/>
        </p:nvSpPr>
        <p:spPr bwMode="auto">
          <a:xfrm>
            <a:off x="6219825" y="4835525"/>
            <a:ext cx="2408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1400" b="1">
                <a:solidFill>
                  <a:srgbClr val="FFFF00"/>
                </a:solidFill>
              </a:rPr>
              <a:t>Спирокардиоритмограф</a:t>
            </a:r>
          </a:p>
        </p:txBody>
      </p:sp>
      <p:pic>
        <p:nvPicPr>
          <p:cNvPr id="162915" name="Picture 99" descr="kid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550" y="3551238"/>
            <a:ext cx="17303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916" name="Rectangle 100"/>
          <p:cNvSpPr>
            <a:spLocks noChangeArrowheads="1"/>
          </p:cNvSpPr>
          <p:nvPr/>
        </p:nvSpPr>
        <p:spPr bwMode="auto">
          <a:xfrm>
            <a:off x="5867400" y="3009900"/>
            <a:ext cx="3114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1400" b="1">
                <a:solidFill>
                  <a:srgbClr val="FFFF00"/>
                </a:solidFill>
              </a:rPr>
              <a:t>Компьютерный </a:t>
            </a:r>
            <a:br>
              <a:rPr lang="ru-RU" sz="1400" b="1">
                <a:solidFill>
                  <a:srgbClr val="FFFF00"/>
                </a:solidFill>
              </a:rPr>
            </a:br>
            <a:r>
              <a:rPr lang="ru-RU" sz="1400" b="1">
                <a:solidFill>
                  <a:srgbClr val="FFFF00"/>
                </a:solidFill>
              </a:rPr>
              <a:t>измеритель движения</a:t>
            </a:r>
            <a:endParaRPr lang="ru-RU" sz="3600">
              <a:solidFill>
                <a:srgbClr val="FFFF00"/>
              </a:solidFill>
            </a:endParaRPr>
          </a:p>
        </p:txBody>
      </p:sp>
      <p:sp>
        <p:nvSpPr>
          <p:cNvPr id="162918" name="Line 102"/>
          <p:cNvSpPr>
            <a:spLocks noChangeShapeType="1"/>
          </p:cNvSpPr>
          <p:nvPr/>
        </p:nvSpPr>
        <p:spPr bwMode="auto">
          <a:xfrm flipV="1">
            <a:off x="2003425" y="5708650"/>
            <a:ext cx="0" cy="28733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19" name="Line 103"/>
          <p:cNvSpPr>
            <a:spLocks noChangeShapeType="1"/>
          </p:cNvSpPr>
          <p:nvPr/>
        </p:nvSpPr>
        <p:spPr bwMode="auto">
          <a:xfrm flipH="1">
            <a:off x="1546225" y="5229225"/>
            <a:ext cx="0" cy="144463"/>
          </a:xfrm>
          <a:prstGeom prst="line">
            <a:avLst/>
          </a:prstGeom>
          <a:noFill/>
          <a:ln w="63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20" name="Line 104"/>
          <p:cNvSpPr>
            <a:spLocks noChangeShapeType="1"/>
          </p:cNvSpPr>
          <p:nvPr/>
        </p:nvSpPr>
        <p:spPr bwMode="auto">
          <a:xfrm flipV="1">
            <a:off x="2627313" y="4724400"/>
            <a:ext cx="0" cy="14287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62921" name="Group 105"/>
          <p:cNvGrpSpPr>
            <a:grpSpLocks/>
          </p:cNvGrpSpPr>
          <p:nvPr/>
        </p:nvGrpSpPr>
        <p:grpSpPr bwMode="auto">
          <a:xfrm>
            <a:off x="1185863" y="3284538"/>
            <a:ext cx="288925" cy="288925"/>
            <a:chOff x="657" y="2069"/>
            <a:chExt cx="182" cy="182"/>
          </a:xfrm>
        </p:grpSpPr>
        <p:sp>
          <p:nvSpPr>
            <p:cNvPr id="162922" name="Line 106"/>
            <p:cNvSpPr>
              <a:spLocks noChangeShapeType="1"/>
            </p:cNvSpPr>
            <p:nvPr/>
          </p:nvSpPr>
          <p:spPr bwMode="auto">
            <a:xfrm>
              <a:off x="657" y="2069"/>
              <a:ext cx="0" cy="182"/>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23" name="Line 107"/>
            <p:cNvSpPr>
              <a:spLocks noChangeShapeType="1"/>
            </p:cNvSpPr>
            <p:nvPr/>
          </p:nvSpPr>
          <p:spPr bwMode="auto">
            <a:xfrm>
              <a:off x="657" y="2251"/>
              <a:ext cx="182"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162924" name="Line 108"/>
          <p:cNvSpPr>
            <a:spLocks noChangeShapeType="1"/>
          </p:cNvSpPr>
          <p:nvPr/>
        </p:nvSpPr>
        <p:spPr bwMode="auto">
          <a:xfrm flipV="1">
            <a:off x="1474788" y="2422525"/>
            <a:ext cx="0" cy="14287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25" name="Line 109"/>
          <p:cNvSpPr>
            <a:spLocks noChangeShapeType="1"/>
          </p:cNvSpPr>
          <p:nvPr/>
        </p:nvSpPr>
        <p:spPr bwMode="auto">
          <a:xfrm flipV="1">
            <a:off x="3778250" y="2422525"/>
            <a:ext cx="0" cy="14287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26" name="Rectangle 110"/>
          <p:cNvSpPr>
            <a:spLocks noChangeArrowheads="1"/>
          </p:cNvSpPr>
          <p:nvPr/>
        </p:nvSpPr>
        <p:spPr bwMode="auto">
          <a:xfrm>
            <a:off x="393700" y="1700213"/>
            <a:ext cx="2160588" cy="215900"/>
          </a:xfrm>
          <a:prstGeom prst="rect">
            <a:avLst/>
          </a:prstGeom>
          <a:solidFill>
            <a:srgbClr val="33CCCC"/>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r>
              <a:rPr lang="ru-RU" sz="1000" b="1">
                <a:solidFill>
                  <a:srgbClr val="000000"/>
                </a:solidFill>
              </a:rPr>
              <a:t>Файлы спектров</a:t>
            </a:r>
          </a:p>
        </p:txBody>
      </p:sp>
      <p:sp>
        <p:nvSpPr>
          <p:cNvPr id="162927" name="Rectangle 111"/>
          <p:cNvSpPr>
            <a:spLocks noChangeArrowheads="1"/>
          </p:cNvSpPr>
          <p:nvPr/>
        </p:nvSpPr>
        <p:spPr bwMode="auto">
          <a:xfrm>
            <a:off x="2698750" y="1700213"/>
            <a:ext cx="2160588" cy="215900"/>
          </a:xfrm>
          <a:prstGeom prst="rect">
            <a:avLst/>
          </a:prstGeom>
          <a:solidFill>
            <a:srgbClr val="33CCCC"/>
          </a:solidFill>
          <a:ln w="6350">
            <a:solidFill>
              <a:srgbClr val="000000"/>
            </a:solidFill>
            <a:miter lim="800000"/>
            <a:headEnd/>
            <a:tailEnd/>
          </a:ln>
        </p:spPr>
        <p:txBody>
          <a:bodyPr lIns="0" tIns="0" rIns="0" bIns="0" anchor="ctr"/>
          <a:lstStyle/>
          <a:p>
            <a:pPr algn="ctr"/>
            <a:r>
              <a:rPr lang="ru-RU" sz="1000" b="1">
                <a:solidFill>
                  <a:srgbClr val="000000"/>
                </a:solidFill>
              </a:rPr>
              <a:t>База данных  ЛКС</a:t>
            </a:r>
            <a:endParaRPr lang="ru-RU" sz="3200"/>
          </a:p>
        </p:txBody>
      </p:sp>
      <p:sp>
        <p:nvSpPr>
          <p:cNvPr id="162928" name="Rectangle 112"/>
          <p:cNvSpPr>
            <a:spLocks noChangeArrowheads="1"/>
          </p:cNvSpPr>
          <p:nvPr/>
        </p:nvSpPr>
        <p:spPr bwMode="auto">
          <a:xfrm>
            <a:off x="393700" y="1268413"/>
            <a:ext cx="4968875"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ru-RU" sz="1000" b="1">
                <a:solidFill>
                  <a:srgbClr val="FFFF00"/>
                </a:solidFill>
              </a:rPr>
              <a:t>ЛКС биологических жидкостей</a:t>
            </a:r>
            <a:endParaRPr lang="ru-RU" sz="3200">
              <a:solidFill>
                <a:srgbClr val="FFFF00"/>
              </a:solidFill>
            </a:endParaRPr>
          </a:p>
        </p:txBody>
      </p:sp>
      <p:sp>
        <p:nvSpPr>
          <p:cNvPr id="162929" name="Rectangle 113"/>
          <p:cNvSpPr>
            <a:spLocks noChangeArrowheads="1"/>
          </p:cNvSpPr>
          <p:nvPr/>
        </p:nvSpPr>
        <p:spPr bwMode="auto">
          <a:xfrm>
            <a:off x="393700" y="2565400"/>
            <a:ext cx="2160588" cy="215900"/>
          </a:xfrm>
          <a:prstGeom prst="rect">
            <a:avLst/>
          </a:prstGeom>
          <a:solidFill>
            <a:srgbClr val="33CCCC"/>
          </a:solidFill>
          <a:ln w="6350">
            <a:solidFill>
              <a:schemeClr val="bg1"/>
            </a:solidFill>
            <a:miter lim="800000"/>
            <a:headEnd/>
            <a:tailEnd/>
          </a:ln>
        </p:spPr>
        <p:txBody>
          <a:bodyPr lIns="0" tIns="0" rIns="0" bIns="0" anchor="ctr"/>
          <a:lstStyle/>
          <a:p>
            <a:pPr algn="ctr"/>
            <a:r>
              <a:rPr lang="ru-RU" sz="1000" b="1">
                <a:solidFill>
                  <a:srgbClr val="000000"/>
                </a:solidFill>
              </a:rPr>
              <a:t>Файлы ЭКГ,АД, спиро.</a:t>
            </a:r>
            <a:endParaRPr lang="ru-RU" sz="3200"/>
          </a:p>
        </p:txBody>
      </p:sp>
      <p:sp>
        <p:nvSpPr>
          <p:cNvPr id="162930" name="Rectangle 114"/>
          <p:cNvSpPr>
            <a:spLocks noChangeArrowheads="1"/>
          </p:cNvSpPr>
          <p:nvPr/>
        </p:nvSpPr>
        <p:spPr bwMode="auto">
          <a:xfrm>
            <a:off x="2698750" y="2565400"/>
            <a:ext cx="2160588" cy="215900"/>
          </a:xfrm>
          <a:prstGeom prst="rect">
            <a:avLst/>
          </a:prstGeom>
          <a:solidFill>
            <a:srgbClr val="33CCCC"/>
          </a:solidFill>
          <a:ln w="6350">
            <a:solidFill>
              <a:schemeClr val="bg1"/>
            </a:solidFill>
            <a:miter lim="800000"/>
            <a:headEnd/>
            <a:tailEnd/>
          </a:ln>
        </p:spPr>
        <p:txBody>
          <a:bodyPr lIns="0" tIns="0" rIns="0" bIns="0" anchor="ctr"/>
          <a:lstStyle/>
          <a:p>
            <a:pPr algn="ctr"/>
            <a:r>
              <a:rPr lang="ru-RU" sz="1000" b="1">
                <a:solidFill>
                  <a:srgbClr val="000000"/>
                </a:solidFill>
              </a:rPr>
              <a:t>База данных САКР</a:t>
            </a:r>
            <a:endParaRPr lang="ru-RU" sz="3200"/>
          </a:p>
        </p:txBody>
      </p:sp>
      <p:sp>
        <p:nvSpPr>
          <p:cNvPr id="162931" name="Rectangle 115"/>
          <p:cNvSpPr>
            <a:spLocks noChangeArrowheads="1"/>
          </p:cNvSpPr>
          <p:nvPr/>
        </p:nvSpPr>
        <p:spPr bwMode="auto">
          <a:xfrm>
            <a:off x="1114425" y="2060575"/>
            <a:ext cx="3024188" cy="360363"/>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ru-RU" sz="1000" b="1">
                <a:solidFill>
                  <a:schemeClr val="bg1"/>
                </a:solidFill>
              </a:rPr>
              <a:t>Регистрация ЭКГ, вариабельности</a:t>
            </a:r>
            <a:br>
              <a:rPr lang="ru-RU" sz="1000" b="1">
                <a:solidFill>
                  <a:schemeClr val="bg1"/>
                </a:solidFill>
              </a:rPr>
            </a:br>
            <a:r>
              <a:rPr lang="ru-RU" sz="1000" b="1">
                <a:solidFill>
                  <a:schemeClr val="bg1"/>
                </a:solidFill>
              </a:rPr>
              <a:t>дыхания, АД и сердечного ритма</a:t>
            </a:r>
            <a:endParaRPr lang="ru-RU" sz="3200">
              <a:solidFill>
                <a:schemeClr val="bg1"/>
              </a:solidFill>
            </a:endParaRPr>
          </a:p>
        </p:txBody>
      </p:sp>
      <p:sp>
        <p:nvSpPr>
          <p:cNvPr id="162932" name="Rectangle 116"/>
          <p:cNvSpPr>
            <a:spLocks noChangeArrowheads="1"/>
          </p:cNvSpPr>
          <p:nvPr/>
        </p:nvSpPr>
        <p:spPr bwMode="auto">
          <a:xfrm>
            <a:off x="1474788" y="3429000"/>
            <a:ext cx="2303462" cy="287338"/>
          </a:xfrm>
          <a:prstGeom prst="rect">
            <a:avLst/>
          </a:prstGeom>
          <a:solidFill>
            <a:srgbClr val="33CCCC"/>
          </a:solidFill>
          <a:ln w="6350">
            <a:solidFill>
              <a:schemeClr val="bg1"/>
            </a:solidFill>
            <a:miter lim="800000"/>
            <a:headEnd/>
            <a:tailEnd/>
          </a:ln>
        </p:spPr>
        <p:txBody>
          <a:bodyPr lIns="0" tIns="0" rIns="0" bIns="0" anchor="ctr"/>
          <a:lstStyle/>
          <a:p>
            <a:pPr algn="ctr"/>
            <a:r>
              <a:rPr lang="ru-RU" sz="1000" b="1">
                <a:solidFill>
                  <a:srgbClr val="000000"/>
                </a:solidFill>
              </a:rPr>
              <a:t>База данных КИД</a:t>
            </a:r>
            <a:endParaRPr lang="ru-RU" sz="3200"/>
          </a:p>
        </p:txBody>
      </p:sp>
      <p:sp>
        <p:nvSpPr>
          <p:cNvPr id="162933" name="Rectangle 117"/>
          <p:cNvSpPr>
            <a:spLocks noChangeArrowheads="1"/>
          </p:cNvSpPr>
          <p:nvPr/>
        </p:nvSpPr>
        <p:spPr bwMode="auto">
          <a:xfrm>
            <a:off x="1114425" y="2924175"/>
            <a:ext cx="3024188" cy="360363"/>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ru-RU" sz="1000" b="1">
                <a:solidFill>
                  <a:schemeClr val="bg1"/>
                </a:solidFill>
              </a:rPr>
              <a:t>Регистрация </a:t>
            </a:r>
            <a:br>
              <a:rPr lang="ru-RU" sz="1000" b="1">
                <a:solidFill>
                  <a:schemeClr val="bg1"/>
                </a:solidFill>
              </a:rPr>
            </a:br>
            <a:r>
              <a:rPr lang="ru-RU" sz="1000" b="1">
                <a:solidFill>
                  <a:schemeClr val="bg1"/>
                </a:solidFill>
              </a:rPr>
              <a:t>психо-моторной активности</a:t>
            </a:r>
            <a:endParaRPr lang="ru-RU" sz="3200">
              <a:solidFill>
                <a:schemeClr val="bg1"/>
              </a:solidFill>
            </a:endParaRPr>
          </a:p>
        </p:txBody>
      </p:sp>
      <p:sp>
        <p:nvSpPr>
          <p:cNvPr id="162934" name="Rectangle 118"/>
          <p:cNvSpPr>
            <a:spLocks noChangeArrowheads="1"/>
          </p:cNvSpPr>
          <p:nvPr/>
        </p:nvSpPr>
        <p:spPr bwMode="auto">
          <a:xfrm>
            <a:off x="323850" y="3860800"/>
            <a:ext cx="4606925" cy="360363"/>
          </a:xfrm>
          <a:prstGeom prst="rect">
            <a:avLst/>
          </a:prstGeom>
          <a:solidFill>
            <a:srgbClr val="33CCCC"/>
          </a:solidFill>
          <a:ln>
            <a:noFill/>
          </a:ln>
          <a:extLst>
            <a:ext uri="{91240B29-F687-4F45-9708-019B960494DF}">
              <a14:hiddenLine xmlns:a14="http://schemas.microsoft.com/office/drawing/2010/main" w="9525">
                <a:solidFill>
                  <a:schemeClr val="bg1"/>
                </a:solidFill>
                <a:miter lim="800000"/>
                <a:headEnd/>
                <a:tailEnd/>
              </a14:hiddenLine>
            </a:ext>
          </a:extLst>
        </p:spPr>
        <p:txBody>
          <a:bodyPr lIns="0" tIns="0" rIns="0" bIns="0" anchor="ctr"/>
          <a:lstStyle/>
          <a:p>
            <a:pPr algn="ctr"/>
            <a:r>
              <a:rPr lang="ru-RU" sz="1200" b="1">
                <a:solidFill>
                  <a:srgbClr val="000000"/>
                </a:solidFill>
              </a:rPr>
              <a:t>Автоматизированная система оценки результатов</a:t>
            </a:r>
          </a:p>
        </p:txBody>
      </p:sp>
      <p:sp>
        <p:nvSpPr>
          <p:cNvPr id="162935" name="Rectangle 119"/>
          <p:cNvSpPr>
            <a:spLocks noChangeArrowheads="1"/>
          </p:cNvSpPr>
          <p:nvPr/>
        </p:nvSpPr>
        <p:spPr bwMode="auto">
          <a:xfrm>
            <a:off x="323850" y="4364038"/>
            <a:ext cx="4606925" cy="360362"/>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ru-RU" sz="1000" b="1">
                <a:solidFill>
                  <a:schemeClr val="bg1"/>
                </a:solidFill>
              </a:rPr>
              <a:t>База данных физиологических показателей </a:t>
            </a:r>
          </a:p>
        </p:txBody>
      </p:sp>
      <p:sp>
        <p:nvSpPr>
          <p:cNvPr id="162936" name="Rectangle 120"/>
          <p:cNvSpPr>
            <a:spLocks noChangeArrowheads="1"/>
          </p:cNvSpPr>
          <p:nvPr/>
        </p:nvSpPr>
        <p:spPr bwMode="auto">
          <a:xfrm>
            <a:off x="323850" y="4868863"/>
            <a:ext cx="4606925" cy="360362"/>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ru-RU" sz="1000" b="1">
                <a:solidFill>
                  <a:schemeClr val="bg1"/>
                </a:solidFill>
              </a:rPr>
              <a:t>Экспертная оценка  </a:t>
            </a:r>
            <a:br>
              <a:rPr lang="ru-RU" sz="1000" b="1">
                <a:solidFill>
                  <a:schemeClr val="bg1"/>
                </a:solidFill>
              </a:rPr>
            </a:br>
            <a:r>
              <a:rPr lang="ru-RU" sz="1000" b="1">
                <a:solidFill>
                  <a:schemeClr val="bg1"/>
                </a:solidFill>
              </a:rPr>
              <a:t>физиологического баланса показателей систем организма</a:t>
            </a:r>
            <a:endParaRPr lang="ru-RU" sz="3200">
              <a:solidFill>
                <a:schemeClr val="bg1"/>
              </a:solidFill>
            </a:endParaRPr>
          </a:p>
        </p:txBody>
      </p:sp>
      <p:sp>
        <p:nvSpPr>
          <p:cNvPr id="162937" name="Rectangle 121"/>
          <p:cNvSpPr>
            <a:spLocks noChangeArrowheads="1"/>
          </p:cNvSpPr>
          <p:nvPr/>
        </p:nvSpPr>
        <p:spPr bwMode="auto">
          <a:xfrm>
            <a:off x="323850" y="5373688"/>
            <a:ext cx="2574925" cy="360362"/>
          </a:xfrm>
          <a:prstGeom prst="rect">
            <a:avLst/>
          </a:prstGeom>
          <a:solidFill>
            <a:srgbClr val="33CCCC"/>
          </a:solidFill>
          <a:ln w="6350">
            <a:solidFill>
              <a:srgbClr val="000000"/>
            </a:solidFill>
            <a:miter lim="800000"/>
            <a:headEnd/>
            <a:tailEnd/>
          </a:ln>
        </p:spPr>
        <p:txBody>
          <a:bodyPr lIns="0" tIns="0" rIns="0" bIns="0" anchor="ctr"/>
          <a:lstStyle/>
          <a:p>
            <a:pPr algn="ctr"/>
            <a:r>
              <a:rPr lang="ru-RU" sz="1000" b="1">
                <a:solidFill>
                  <a:srgbClr val="000000"/>
                </a:solidFill>
              </a:rPr>
              <a:t>Оценка влияния образовательных технологий на здоровье</a:t>
            </a:r>
            <a:endParaRPr lang="ru-RU" sz="3200"/>
          </a:p>
        </p:txBody>
      </p:sp>
      <p:sp>
        <p:nvSpPr>
          <p:cNvPr id="162938" name="Rectangle 122"/>
          <p:cNvSpPr>
            <a:spLocks noChangeArrowheads="1"/>
          </p:cNvSpPr>
          <p:nvPr/>
        </p:nvSpPr>
        <p:spPr bwMode="auto">
          <a:xfrm>
            <a:off x="3132138" y="5373688"/>
            <a:ext cx="2303462" cy="358775"/>
          </a:xfrm>
          <a:prstGeom prst="rect">
            <a:avLst/>
          </a:prstGeom>
          <a:solidFill>
            <a:srgbClr val="33CCCC"/>
          </a:solidFill>
          <a:ln w="6350">
            <a:solidFill>
              <a:srgbClr val="000000"/>
            </a:solidFill>
            <a:miter lim="800000"/>
            <a:headEnd/>
            <a:tailEnd/>
          </a:ln>
        </p:spPr>
        <p:txBody>
          <a:bodyPr lIns="0" tIns="0" rIns="0" bIns="0" anchor="ctr"/>
          <a:lstStyle/>
          <a:p>
            <a:pPr algn="ctr"/>
            <a:r>
              <a:rPr lang="ru-RU" sz="1000" b="1">
                <a:solidFill>
                  <a:srgbClr val="000000"/>
                </a:solidFill>
              </a:rPr>
              <a:t>Анкетные данные по условиям обучения и проживания</a:t>
            </a:r>
          </a:p>
        </p:txBody>
      </p:sp>
      <p:sp>
        <p:nvSpPr>
          <p:cNvPr id="162939" name="Rectangle 123"/>
          <p:cNvSpPr>
            <a:spLocks noChangeArrowheads="1"/>
          </p:cNvSpPr>
          <p:nvPr/>
        </p:nvSpPr>
        <p:spPr bwMode="auto">
          <a:xfrm>
            <a:off x="323850" y="5876925"/>
            <a:ext cx="1576388" cy="215900"/>
          </a:xfrm>
          <a:prstGeom prst="rect">
            <a:avLst/>
          </a:prstGeom>
          <a:solidFill>
            <a:srgbClr val="33CCCC"/>
          </a:solidFill>
          <a:ln w="6350">
            <a:solidFill>
              <a:srgbClr val="000000"/>
            </a:solidFill>
            <a:miter lim="800000"/>
            <a:headEnd/>
            <a:tailEnd/>
          </a:ln>
        </p:spPr>
        <p:txBody>
          <a:bodyPr lIns="0" tIns="0" rIns="0" bIns="0" anchor="ctr"/>
          <a:lstStyle/>
          <a:p>
            <a:pPr algn="ctr"/>
            <a:r>
              <a:rPr lang="ru-RU" sz="1000" b="1">
                <a:solidFill>
                  <a:srgbClr val="000000"/>
                </a:solidFill>
              </a:rPr>
              <a:t>Популяционные оценки</a:t>
            </a:r>
            <a:endParaRPr lang="ru-RU" sz="3200"/>
          </a:p>
        </p:txBody>
      </p:sp>
      <p:sp>
        <p:nvSpPr>
          <p:cNvPr id="162940" name="Rectangle 124"/>
          <p:cNvSpPr>
            <a:spLocks noChangeArrowheads="1"/>
          </p:cNvSpPr>
          <p:nvPr/>
        </p:nvSpPr>
        <p:spPr bwMode="auto">
          <a:xfrm>
            <a:off x="2124075" y="5876925"/>
            <a:ext cx="3311525" cy="215900"/>
          </a:xfrm>
          <a:prstGeom prst="rect">
            <a:avLst/>
          </a:prstGeom>
          <a:solidFill>
            <a:srgbClr val="33CCCC"/>
          </a:solidFill>
          <a:ln w="6350">
            <a:solidFill>
              <a:srgbClr val="000000"/>
            </a:solidFill>
            <a:miter lim="800000"/>
            <a:headEnd/>
            <a:tailEnd/>
          </a:ln>
        </p:spPr>
        <p:txBody>
          <a:bodyPr lIns="0" tIns="0" rIns="0" bIns="0" anchor="ctr"/>
          <a:lstStyle/>
          <a:p>
            <a:pPr algn="ctr"/>
            <a:r>
              <a:rPr lang="ru-RU" sz="1000" b="1">
                <a:solidFill>
                  <a:srgbClr val="000000"/>
                </a:solidFill>
              </a:rPr>
              <a:t>Индивидуальные карты здоровья</a:t>
            </a:r>
            <a:endParaRPr lang="ru-RU" sz="3200"/>
          </a:p>
        </p:txBody>
      </p:sp>
      <p:sp>
        <p:nvSpPr>
          <p:cNvPr id="162941" name="Rectangle 125"/>
          <p:cNvSpPr>
            <a:spLocks noChangeArrowheads="1"/>
          </p:cNvSpPr>
          <p:nvPr/>
        </p:nvSpPr>
        <p:spPr bwMode="auto">
          <a:xfrm>
            <a:off x="2124075" y="6237288"/>
            <a:ext cx="1584325" cy="360362"/>
          </a:xfrm>
          <a:prstGeom prst="rect">
            <a:avLst/>
          </a:prstGeom>
          <a:solidFill>
            <a:srgbClr val="33CCCC"/>
          </a:solidFill>
          <a:ln w="6350">
            <a:solidFill>
              <a:srgbClr val="000000"/>
            </a:solidFill>
            <a:miter lim="800000"/>
            <a:headEnd/>
            <a:tailEnd/>
          </a:ln>
        </p:spPr>
        <p:txBody>
          <a:bodyPr lIns="0" tIns="0" rIns="0" bIns="0" anchor="ctr"/>
          <a:lstStyle/>
          <a:p>
            <a:pPr algn="ctr"/>
            <a:r>
              <a:rPr lang="ru-RU" sz="1000" b="1">
                <a:solidFill>
                  <a:srgbClr val="000000"/>
                </a:solidFill>
              </a:rPr>
              <a:t>Рекомендации </a:t>
            </a:r>
            <a:br>
              <a:rPr lang="ru-RU" sz="1000" b="1">
                <a:solidFill>
                  <a:srgbClr val="000000"/>
                </a:solidFill>
              </a:rPr>
            </a:br>
            <a:r>
              <a:rPr lang="ru-RU" sz="1000" b="1">
                <a:solidFill>
                  <a:srgbClr val="000000"/>
                </a:solidFill>
              </a:rPr>
              <a:t>по оздоровлению</a:t>
            </a:r>
            <a:endParaRPr lang="ru-RU" sz="3200"/>
          </a:p>
        </p:txBody>
      </p:sp>
      <p:sp>
        <p:nvSpPr>
          <p:cNvPr id="162942" name="Rectangle 126"/>
          <p:cNvSpPr>
            <a:spLocks noChangeArrowheads="1"/>
          </p:cNvSpPr>
          <p:nvPr/>
        </p:nvSpPr>
        <p:spPr bwMode="auto">
          <a:xfrm>
            <a:off x="3851275" y="6237288"/>
            <a:ext cx="1582738" cy="360362"/>
          </a:xfrm>
          <a:prstGeom prst="rect">
            <a:avLst/>
          </a:prstGeom>
          <a:solidFill>
            <a:srgbClr val="33CCCC"/>
          </a:solidFill>
          <a:ln w="6350">
            <a:solidFill>
              <a:srgbClr val="000000"/>
            </a:solidFill>
            <a:miter lim="800000"/>
            <a:headEnd/>
            <a:tailEnd/>
          </a:ln>
        </p:spPr>
        <p:txBody>
          <a:bodyPr lIns="0" tIns="0" rIns="0" bIns="0" anchor="ctr"/>
          <a:lstStyle/>
          <a:p>
            <a:pPr algn="ctr"/>
            <a:r>
              <a:rPr lang="ru-RU" sz="1000" b="1">
                <a:solidFill>
                  <a:srgbClr val="000000"/>
                </a:solidFill>
              </a:rPr>
              <a:t>Рекомендации </a:t>
            </a:r>
            <a:br>
              <a:rPr lang="ru-RU" sz="1000" b="1">
                <a:solidFill>
                  <a:srgbClr val="000000"/>
                </a:solidFill>
              </a:rPr>
            </a:br>
            <a:r>
              <a:rPr lang="ru-RU" sz="1000" b="1">
                <a:solidFill>
                  <a:srgbClr val="000000"/>
                </a:solidFill>
              </a:rPr>
              <a:t>по доп. обслед.</a:t>
            </a:r>
            <a:endParaRPr lang="ru-RU" sz="3200"/>
          </a:p>
        </p:txBody>
      </p:sp>
      <p:sp>
        <p:nvSpPr>
          <p:cNvPr id="162943" name="Rectangle 127"/>
          <p:cNvSpPr>
            <a:spLocks noChangeArrowheads="1"/>
          </p:cNvSpPr>
          <p:nvPr/>
        </p:nvSpPr>
        <p:spPr bwMode="auto">
          <a:xfrm>
            <a:off x="323850" y="6237288"/>
            <a:ext cx="1582738" cy="360362"/>
          </a:xfrm>
          <a:prstGeom prst="rect">
            <a:avLst/>
          </a:prstGeom>
          <a:solidFill>
            <a:srgbClr val="33CCCC"/>
          </a:solidFill>
          <a:ln w="6350">
            <a:solidFill>
              <a:srgbClr val="000000"/>
            </a:solidFill>
            <a:miter lim="800000"/>
            <a:headEnd/>
            <a:tailEnd/>
          </a:ln>
        </p:spPr>
        <p:txBody>
          <a:bodyPr lIns="0" tIns="0" rIns="0" bIns="0" anchor="ctr"/>
          <a:lstStyle/>
          <a:p>
            <a:pPr algn="ctr"/>
            <a:r>
              <a:rPr lang="ru-RU" sz="1000" b="1">
                <a:solidFill>
                  <a:srgbClr val="000000"/>
                </a:solidFill>
              </a:rPr>
              <a:t>Выявление основных факторов риска</a:t>
            </a:r>
            <a:endParaRPr lang="ru-RU" sz="3200"/>
          </a:p>
        </p:txBody>
      </p:sp>
      <p:sp>
        <p:nvSpPr>
          <p:cNvPr id="162944" name="Line 128"/>
          <p:cNvSpPr>
            <a:spLocks noChangeShapeType="1"/>
          </p:cNvSpPr>
          <p:nvPr/>
        </p:nvSpPr>
        <p:spPr bwMode="auto">
          <a:xfrm flipV="1">
            <a:off x="1474788" y="1557338"/>
            <a:ext cx="0" cy="14287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45" name="Line 129"/>
          <p:cNvSpPr>
            <a:spLocks noChangeShapeType="1"/>
          </p:cNvSpPr>
          <p:nvPr/>
        </p:nvSpPr>
        <p:spPr bwMode="auto">
          <a:xfrm flipV="1">
            <a:off x="3778250" y="1557338"/>
            <a:ext cx="0" cy="14287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46" name="Line 130"/>
          <p:cNvSpPr>
            <a:spLocks noChangeShapeType="1"/>
          </p:cNvSpPr>
          <p:nvPr/>
        </p:nvSpPr>
        <p:spPr bwMode="auto">
          <a:xfrm>
            <a:off x="4859338" y="1806575"/>
            <a:ext cx="503237" cy="0"/>
          </a:xfrm>
          <a:prstGeom prst="line">
            <a:avLst/>
          </a:prstGeom>
          <a:noFill/>
          <a:ln w="63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47" name="Line 131"/>
          <p:cNvSpPr>
            <a:spLocks noChangeShapeType="1"/>
          </p:cNvSpPr>
          <p:nvPr/>
        </p:nvSpPr>
        <p:spPr bwMode="auto">
          <a:xfrm>
            <a:off x="4859338" y="2681288"/>
            <a:ext cx="503237" cy="0"/>
          </a:xfrm>
          <a:prstGeom prst="line">
            <a:avLst/>
          </a:prstGeom>
          <a:noFill/>
          <a:ln w="63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48" name="Line 132"/>
          <p:cNvSpPr>
            <a:spLocks noChangeShapeType="1"/>
          </p:cNvSpPr>
          <p:nvPr/>
        </p:nvSpPr>
        <p:spPr bwMode="auto">
          <a:xfrm>
            <a:off x="3778250" y="3573463"/>
            <a:ext cx="1584325" cy="0"/>
          </a:xfrm>
          <a:prstGeom prst="line">
            <a:avLst/>
          </a:prstGeom>
          <a:noFill/>
          <a:ln w="63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49" name="Line 133"/>
          <p:cNvSpPr>
            <a:spLocks noChangeShapeType="1"/>
          </p:cNvSpPr>
          <p:nvPr/>
        </p:nvSpPr>
        <p:spPr bwMode="auto">
          <a:xfrm flipH="1">
            <a:off x="4930775" y="4546600"/>
            <a:ext cx="431800" cy="0"/>
          </a:xfrm>
          <a:prstGeom prst="line">
            <a:avLst/>
          </a:prstGeom>
          <a:noFill/>
          <a:ln w="63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50" name="Line 134"/>
          <p:cNvSpPr>
            <a:spLocks noChangeShapeType="1"/>
          </p:cNvSpPr>
          <p:nvPr/>
        </p:nvSpPr>
        <p:spPr bwMode="auto">
          <a:xfrm flipV="1">
            <a:off x="5362575" y="1804988"/>
            <a:ext cx="0" cy="2735262"/>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51" name="Line 135"/>
          <p:cNvSpPr>
            <a:spLocks noChangeShapeType="1"/>
          </p:cNvSpPr>
          <p:nvPr/>
        </p:nvSpPr>
        <p:spPr bwMode="auto">
          <a:xfrm flipH="1">
            <a:off x="2908300" y="5557838"/>
            <a:ext cx="215900" cy="0"/>
          </a:xfrm>
          <a:prstGeom prst="line">
            <a:avLst/>
          </a:prstGeom>
          <a:noFill/>
          <a:ln w="63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52" name="Line 136"/>
          <p:cNvSpPr>
            <a:spLocks noChangeShapeType="1"/>
          </p:cNvSpPr>
          <p:nvPr/>
        </p:nvSpPr>
        <p:spPr bwMode="auto">
          <a:xfrm flipH="1" flipV="1">
            <a:off x="1906588" y="5995988"/>
            <a:ext cx="21590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53" name="Line 137"/>
          <p:cNvSpPr>
            <a:spLocks noChangeShapeType="1"/>
          </p:cNvSpPr>
          <p:nvPr/>
        </p:nvSpPr>
        <p:spPr bwMode="auto">
          <a:xfrm flipV="1">
            <a:off x="1114425" y="6092825"/>
            <a:ext cx="0" cy="14287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54" name="Line 138"/>
          <p:cNvSpPr>
            <a:spLocks noChangeShapeType="1"/>
          </p:cNvSpPr>
          <p:nvPr/>
        </p:nvSpPr>
        <p:spPr bwMode="auto">
          <a:xfrm flipV="1">
            <a:off x="2914650" y="6092825"/>
            <a:ext cx="0" cy="14287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955" name="Line 139"/>
          <p:cNvSpPr>
            <a:spLocks noChangeShapeType="1"/>
          </p:cNvSpPr>
          <p:nvPr/>
        </p:nvSpPr>
        <p:spPr bwMode="auto">
          <a:xfrm flipV="1">
            <a:off x="4643438" y="6092825"/>
            <a:ext cx="0" cy="14287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1459356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62911"/>
                                        </p:tgtEl>
                                        <p:attrNameLst>
                                          <p:attrName>style.visibility</p:attrName>
                                        </p:attrNameLst>
                                      </p:cBhvr>
                                      <p:to>
                                        <p:strVal val="visible"/>
                                      </p:to>
                                    </p:set>
                                    <p:animEffect transition="in" filter="fade">
                                      <p:cBhvr>
                                        <p:cTn id="7" dur="1000"/>
                                        <p:tgtEl>
                                          <p:spTgt spid="162911"/>
                                        </p:tgtEl>
                                      </p:cBhvr>
                                    </p:animEffect>
                                    <p:anim calcmode="lin" valueType="num">
                                      <p:cBhvr>
                                        <p:cTn id="8" dur="1000" fill="hold"/>
                                        <p:tgtEl>
                                          <p:spTgt spid="162911"/>
                                        </p:tgtEl>
                                        <p:attrNameLst>
                                          <p:attrName>ppt_x</p:attrName>
                                        </p:attrNameLst>
                                      </p:cBhvr>
                                      <p:tavLst>
                                        <p:tav tm="0">
                                          <p:val>
                                            <p:strVal val="#ppt_x"/>
                                          </p:val>
                                        </p:tav>
                                        <p:tav tm="100000">
                                          <p:val>
                                            <p:strVal val="#ppt_x"/>
                                          </p:val>
                                        </p:tav>
                                      </p:tavLst>
                                    </p:anim>
                                    <p:anim calcmode="lin" valueType="num">
                                      <p:cBhvr>
                                        <p:cTn id="9" dur="1000" fill="hold"/>
                                        <p:tgtEl>
                                          <p:spTgt spid="1629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62915"/>
                                        </p:tgtEl>
                                        <p:attrNameLst>
                                          <p:attrName>style.visibility</p:attrName>
                                        </p:attrNameLst>
                                      </p:cBhvr>
                                      <p:to>
                                        <p:strVal val="visible"/>
                                      </p:to>
                                    </p:set>
                                    <p:animEffect transition="in" filter="fade">
                                      <p:cBhvr>
                                        <p:cTn id="13" dur="1000"/>
                                        <p:tgtEl>
                                          <p:spTgt spid="162915"/>
                                        </p:tgtEl>
                                      </p:cBhvr>
                                    </p:animEffect>
                                    <p:anim calcmode="lin" valueType="num">
                                      <p:cBhvr>
                                        <p:cTn id="14" dur="1000" fill="hold"/>
                                        <p:tgtEl>
                                          <p:spTgt spid="162915"/>
                                        </p:tgtEl>
                                        <p:attrNameLst>
                                          <p:attrName>ppt_x</p:attrName>
                                        </p:attrNameLst>
                                      </p:cBhvr>
                                      <p:tavLst>
                                        <p:tav tm="0">
                                          <p:val>
                                            <p:strVal val="#ppt_x"/>
                                          </p:val>
                                        </p:tav>
                                        <p:tav tm="100000">
                                          <p:val>
                                            <p:strVal val="#ppt_x"/>
                                          </p:val>
                                        </p:tav>
                                      </p:tavLst>
                                    </p:anim>
                                    <p:anim calcmode="lin" valueType="num">
                                      <p:cBhvr>
                                        <p:cTn id="15" dur="1000" fill="hold"/>
                                        <p:tgtEl>
                                          <p:spTgt spid="16291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162910"/>
                                        </p:tgtEl>
                                        <p:attrNameLst>
                                          <p:attrName>style.visibility</p:attrName>
                                        </p:attrNameLst>
                                      </p:cBhvr>
                                      <p:to>
                                        <p:strVal val="visible"/>
                                      </p:to>
                                    </p:set>
                                    <p:animEffect transition="in" filter="fade">
                                      <p:cBhvr>
                                        <p:cTn id="19" dur="1000"/>
                                        <p:tgtEl>
                                          <p:spTgt spid="162910"/>
                                        </p:tgtEl>
                                      </p:cBhvr>
                                    </p:animEffect>
                                    <p:anim calcmode="lin" valueType="num">
                                      <p:cBhvr>
                                        <p:cTn id="20" dur="1000" fill="hold"/>
                                        <p:tgtEl>
                                          <p:spTgt spid="162910"/>
                                        </p:tgtEl>
                                        <p:attrNameLst>
                                          <p:attrName>ppt_x</p:attrName>
                                        </p:attrNameLst>
                                      </p:cBhvr>
                                      <p:tavLst>
                                        <p:tav tm="0">
                                          <p:val>
                                            <p:strVal val="#ppt_x"/>
                                          </p:val>
                                        </p:tav>
                                        <p:tav tm="100000">
                                          <p:val>
                                            <p:strVal val="#ppt_x"/>
                                          </p:val>
                                        </p:tav>
                                      </p:tavLst>
                                    </p:anim>
                                    <p:anim calcmode="lin" valueType="num">
                                      <p:cBhvr>
                                        <p:cTn id="21" dur="1000" fill="hold"/>
                                        <p:tgtEl>
                                          <p:spTgt spid="1629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247</TotalTime>
  <Words>4689</Words>
  <Application>Microsoft Office PowerPoint</Application>
  <PresentationFormat>Экран (4:3)</PresentationFormat>
  <Paragraphs>714</Paragraphs>
  <Slides>68</Slides>
  <Notes>32</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68</vt:i4>
      </vt:variant>
    </vt:vector>
  </HeadingPairs>
  <TitlesOfParts>
    <vt:vector size="72" baseType="lpstr">
      <vt:lpstr>Городская</vt:lpstr>
      <vt:lpstr>Диаграмма</vt:lpstr>
      <vt:lpstr>Диаграмма Microsoft Excel</vt:lpstr>
      <vt:lpstr>Photo Editor Photo</vt:lpstr>
      <vt:lpstr>Вопросы школьной адаптации. Коррекция психоэмоциональных расстройств</vt:lpstr>
      <vt:lpstr>Школа,  содействующая здоровью</vt:lpstr>
      <vt:lpstr>Презентация PowerPoint</vt:lpstr>
      <vt:lpstr>медико-педагогический подход</vt:lpstr>
      <vt:lpstr>Презентация PowerPoint</vt:lpstr>
      <vt:lpstr>СЛАГАЕМЫЕ СИСТЕМЫ ОЗДОРОВЛЕНИЯ </vt:lpstr>
      <vt:lpstr>Вклад школьного врача </vt:lpstr>
      <vt:lpstr>Характеристика нервно-психического развития</vt:lpstr>
      <vt:lpstr>Презентация PowerPoint</vt:lpstr>
      <vt:lpstr>Основными задачами врача являются:</vt:lpstr>
      <vt:lpstr>Ситуативная тревожность у детей и подростков в зависимости от формы обучения, %  (Ширяева Г.П.,2009) </vt:lpstr>
      <vt:lpstr>Личностная тревожность у детей и подростков в зависимости от формы обучения, %     (Ширяева Г.П.,2009)</vt:lpstr>
      <vt:lpstr>Распространенность головных болей у подростков </vt:lpstr>
      <vt:lpstr>Презентация PowerPoint</vt:lpstr>
      <vt:lpstr>Синдром дефицита внимания с гиперактивностью (СДВГ)</vt:lpstr>
      <vt:lpstr>NB! Пищевые добавки выводят магний</vt:lpstr>
      <vt:lpstr>Результаты исследования имели широкий общественный резонанс</vt:lpstr>
      <vt:lpstr>Американский университет Пурдью</vt:lpstr>
      <vt:lpstr>Презентация PowerPoint</vt:lpstr>
      <vt:lpstr>Презентация PowerPoint</vt:lpstr>
      <vt:lpstr>Витамины и микроэлементы действуют по принципу рычага</vt:lpstr>
      <vt:lpstr>Презентация PowerPoint</vt:lpstr>
      <vt:lpstr>Нейрохимические роли магния</vt:lpstr>
      <vt:lpstr>Презентация PowerPoint</vt:lpstr>
      <vt:lpstr> Норма магния в эритроцитах  взрослые - 1.65-2.65 ммоль/л  </vt:lpstr>
      <vt:lpstr>Презентация PowerPoint</vt:lpstr>
      <vt:lpstr>ПК: КОМОРБИДНОСТЬ</vt:lpstr>
      <vt:lpstr>Физиологические эффекты пиридоксина</vt:lpstr>
      <vt:lpstr>Дефицит пиридоксина приводит 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Витамин В6, обмен нейротрансмиттеров и терапия депрессивных состояний  </vt:lpstr>
      <vt:lpstr>Дефицит витаминов группы В связан с повышенным риском развития депрессии</vt:lpstr>
      <vt:lpstr>ПИРИДОКСИН-ПРОТИВООТЕЧНЫЙ ЭФФЕКТ: САМОЕ ОСНОВНОЕ</vt:lpstr>
      <vt:lpstr>Презентация PowerPoint</vt:lpstr>
      <vt:lpstr>Профилактика низкого веса –  органическими солями магния, а не MgO!</vt:lpstr>
      <vt:lpstr>МАГНЕ В6</vt:lpstr>
      <vt:lpstr>Магне В6 таб и раствор</vt:lpstr>
      <vt:lpstr>МАГНЕ В6</vt:lpstr>
      <vt:lpstr>МАГНЕ В6</vt:lpstr>
      <vt:lpstr>МАГНЕ В6 форте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Методы повышения стрессоустойчивости</vt:lpstr>
      <vt:lpstr>Методы повышения стрессоустойчивости</vt:lpstr>
      <vt:lpstr>Лечебно-профилактические мероприятия, проводимые в условиях личностно-ориентированного образовательного процесса </vt:lpstr>
      <vt:lpstr>Важно спать ночью – чтобы быть здоровым днем!</vt:lpstr>
      <vt:lpstr>Здоровый сон – здоровый день ! </vt:lpstr>
      <vt:lpstr>Что такое Гомеострес ?</vt:lpstr>
      <vt:lpstr>Высокая клиническая эффективность Гомеостреса </vt:lpstr>
      <vt:lpstr>Гомеоcтрес улучшает качество сна и засыпания (1,2)</vt:lpstr>
      <vt:lpstr>Гомеоcтрес снижает симптоматику в психо-эмоциональной сфере (1)</vt:lpstr>
      <vt:lpstr>Гомеоcтрес уменьшает сомато-вегетативные проявления (1)</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kafedra-15</dc:creator>
  <cp:lastModifiedBy>kafedra-15</cp:lastModifiedBy>
  <cp:revision>14</cp:revision>
  <dcterms:created xsi:type="dcterms:W3CDTF">2016-10-13T08:57:09Z</dcterms:created>
  <dcterms:modified xsi:type="dcterms:W3CDTF">2016-10-19T08:32:54Z</dcterms:modified>
</cp:coreProperties>
</file>