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Новая коронавирусная инфекция. Основные положения.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744416" cy="4997152"/>
          </a:xfrm>
        </p:spPr>
        <p:txBody>
          <a:bodyPr>
            <a:normAutofit/>
          </a:bodyPr>
          <a:lstStyle/>
          <a:p>
            <a:r>
              <a:rPr lang="ru-RU" dirty="0"/>
              <a:t>ПРОФИЛАКТИКА, ДИАГНОСТИКА И ЛЕЧЕНИЕ НОВОЙ КОРОНАВИРУСНОЙ ИНФЕКЦИИ </a:t>
            </a:r>
            <a:r>
              <a:rPr lang="ru-RU" dirty="0" smtClean="0"/>
              <a:t>COVID-19</a:t>
            </a:r>
          </a:p>
          <a:p>
            <a:r>
              <a:rPr lang="ru-RU" dirty="0" smtClean="0"/>
              <a:t>Временные методические рекомендации Минздрава </a:t>
            </a:r>
            <a:r>
              <a:rPr lang="ru-RU" dirty="0"/>
              <a:t>России, вер. 6 (28.04.2020)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248471" cy="477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06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500" b="1" dirty="0">
                <a:solidFill>
                  <a:srgbClr val="FF0000"/>
                </a:solidFill>
              </a:rPr>
              <a:t>Новая коронавирусная инфекция. Основные положения.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Кодирования статистической информации при наличии подозрения или установленного диагноза </a:t>
            </a:r>
            <a:r>
              <a:rPr lang="ru-RU" dirty="0" err="1"/>
              <a:t>коронавирусной</a:t>
            </a:r>
            <a:r>
              <a:rPr lang="ru-RU" dirty="0"/>
              <a:t> инфекции COVID-19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ВИРУС ИДЕНТИФИЦИРОВАН — </a:t>
            </a:r>
            <a:r>
              <a:rPr lang="en-US" dirty="0" smtClean="0"/>
              <a:t>U07.1</a:t>
            </a:r>
            <a:endParaRPr lang="ru-RU" dirty="0" smtClean="0"/>
          </a:p>
          <a:p>
            <a:r>
              <a:rPr lang="ru-RU" dirty="0"/>
              <a:t>Коронавирусная инфекция, вызванная вирусом COVID-19, (подтвержден лабораторным тестированием независимо от тяжести клинических признаков или симптомов)</a:t>
            </a:r>
          </a:p>
        </p:txBody>
      </p:sp>
    </p:spTree>
    <p:extLst>
      <p:ext uri="{BB962C8B-B14F-4D97-AF65-F5344CB8AC3E}">
        <p14:creationId xmlns:p14="http://schemas.microsoft.com/office/powerpoint/2010/main" val="167069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dirty="0">
                <a:solidFill>
                  <a:srgbClr val="FF0000"/>
                </a:solidFill>
              </a:rPr>
              <a:t>Новая коронавирусная инфекция. Основные положения.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ru-RU" sz="3300" dirty="0">
                <a:solidFill>
                  <a:prstClr val="black"/>
                </a:solidFill>
              </a:rPr>
              <a:t>Кодирования статистической информации при наличии подозрения или установленного диагноза </a:t>
            </a:r>
            <a:r>
              <a:rPr lang="ru-RU" sz="3300" dirty="0" err="1">
                <a:solidFill>
                  <a:prstClr val="black"/>
                </a:solidFill>
              </a:rPr>
              <a:t>коронавирусной</a:t>
            </a:r>
            <a:r>
              <a:rPr lang="ru-RU" sz="3300" dirty="0">
                <a:solidFill>
                  <a:prstClr val="black"/>
                </a:solidFill>
              </a:rPr>
              <a:t> инфекции COVID-19</a:t>
            </a:r>
          </a:p>
          <a:p>
            <a:pPr algn="just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ВИРУС НЕ ИДЕНТИФИЦИРОВАН — </a:t>
            </a:r>
            <a:r>
              <a:rPr lang="en-US" dirty="0" smtClean="0"/>
              <a:t>U07.2</a:t>
            </a:r>
            <a:endParaRPr lang="ru-RU" dirty="0" smtClean="0"/>
          </a:p>
          <a:p>
            <a:pPr algn="just"/>
            <a:r>
              <a:rPr lang="ru-RU" dirty="0"/>
              <a:t>Коронавирусная инфекция, вызванная вирусом COVID-19, (COVID-19 диагностируется клинически или </a:t>
            </a:r>
            <a:r>
              <a:rPr lang="ru-RU" dirty="0" err="1"/>
              <a:t>эпидемиологически</a:t>
            </a:r>
            <a:r>
              <a:rPr lang="ru-RU" dirty="0"/>
              <a:t>, но лабораторные исследования неубедительны или недоступны)</a:t>
            </a:r>
          </a:p>
        </p:txBody>
      </p:sp>
    </p:spTree>
    <p:extLst>
      <p:ext uri="{BB962C8B-B14F-4D97-AF65-F5344CB8AC3E}">
        <p14:creationId xmlns:p14="http://schemas.microsoft.com/office/powerpoint/2010/main" val="397030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dirty="0">
                <a:solidFill>
                  <a:srgbClr val="FF0000"/>
                </a:solidFill>
              </a:rPr>
              <a:t>Новая коронавирусная инфекция. Основные положения.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sz="3300" dirty="0">
                <a:solidFill>
                  <a:prstClr val="black"/>
                </a:solidFill>
              </a:rPr>
              <a:t>Кодирования статистической информации при наличии подозрения или установленного диагноза </a:t>
            </a:r>
            <a:r>
              <a:rPr lang="ru-RU" sz="3300" dirty="0" err="1">
                <a:solidFill>
                  <a:prstClr val="black"/>
                </a:solidFill>
              </a:rPr>
              <a:t>коронавирусной</a:t>
            </a:r>
            <a:r>
              <a:rPr lang="ru-RU" sz="3300" dirty="0">
                <a:solidFill>
                  <a:prstClr val="black"/>
                </a:solidFill>
              </a:rPr>
              <a:t> инфекции COVID-19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ПОДОЗРИТЕЛЬНЫЙ</a:t>
            </a:r>
          </a:p>
          <a:p>
            <a:r>
              <a:rPr lang="ru-RU" dirty="0"/>
              <a:t>Наблюдение при подозрении на </a:t>
            </a:r>
            <a:r>
              <a:rPr lang="ru-RU" dirty="0" err="1"/>
              <a:t>коронавирусную</a:t>
            </a:r>
            <a:r>
              <a:rPr lang="ru-RU" dirty="0"/>
              <a:t> инфекцию — Z03.8 ✓ Контакт с больным </a:t>
            </a:r>
            <a:r>
              <a:rPr lang="ru-RU" dirty="0" err="1"/>
              <a:t>коронавирусной</a:t>
            </a:r>
            <a:r>
              <a:rPr lang="ru-RU" dirty="0"/>
              <a:t> инфекцией — Z20.8 ✓ </a:t>
            </a:r>
            <a:r>
              <a:rPr lang="ru-RU" dirty="0" err="1"/>
              <a:t>Скрининговое</a:t>
            </a:r>
            <a:r>
              <a:rPr lang="ru-RU" dirty="0"/>
              <a:t> обследование с целью выявления </a:t>
            </a:r>
            <a:r>
              <a:rPr lang="ru-RU" dirty="0" err="1"/>
              <a:t>коронавирусной</a:t>
            </a:r>
            <a:r>
              <a:rPr lang="ru-RU" dirty="0"/>
              <a:t> инфекции — Z11.5 ✓ Изоляция — Z29.0</a:t>
            </a:r>
          </a:p>
        </p:txBody>
      </p:sp>
    </p:spTree>
    <p:extLst>
      <p:ext uri="{BB962C8B-B14F-4D97-AF65-F5344CB8AC3E}">
        <p14:creationId xmlns:p14="http://schemas.microsoft.com/office/powerpoint/2010/main" val="312754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dirty="0">
                <a:solidFill>
                  <a:srgbClr val="FF0000"/>
                </a:solidFill>
              </a:rPr>
              <a:t>Новая коронавирусная инфекция. Основные положения.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610744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Клинические </a:t>
            </a:r>
            <a:r>
              <a:rPr lang="ru-RU" b="1" dirty="0" err="1" smtClean="0"/>
              <a:t>особен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ности</a:t>
            </a:r>
            <a:r>
              <a:rPr lang="ru-RU" b="1" dirty="0" smtClean="0"/>
              <a:t>  </a:t>
            </a:r>
            <a:r>
              <a:rPr lang="en-US" b="1" dirty="0" smtClean="0"/>
              <a:t>COVID-19</a:t>
            </a:r>
            <a:endParaRPr lang="ru-RU" b="1" dirty="0" smtClean="0"/>
          </a:p>
          <a:p>
            <a:r>
              <a:rPr lang="ru-RU" dirty="0"/>
              <a:t>Инкубационный период от 2 до 14 </a:t>
            </a:r>
            <a:r>
              <a:rPr lang="ru-RU" dirty="0" smtClean="0"/>
              <a:t>суток</a:t>
            </a:r>
          </a:p>
          <a:p>
            <a:pPr marL="0" lvl="0" indent="0" algn="ctr">
              <a:buNone/>
            </a:pPr>
            <a:r>
              <a:rPr lang="ru-RU" b="1" dirty="0" smtClean="0"/>
              <a:t>Формы </a:t>
            </a:r>
            <a:r>
              <a:rPr lang="en-US" b="1" dirty="0">
                <a:solidFill>
                  <a:prstClr val="black"/>
                </a:solidFill>
              </a:rPr>
              <a:t>COVID-19</a:t>
            </a:r>
            <a:endParaRPr lang="ru-RU" b="1" dirty="0">
              <a:solidFill>
                <a:prstClr val="black"/>
              </a:solidFill>
            </a:endParaRPr>
          </a:p>
          <a:p>
            <a:r>
              <a:rPr lang="ru-RU" dirty="0"/>
              <a:t>легкая, средняя, тяжелая, крайне тяжелая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68052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237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dirty="0">
                <a:solidFill>
                  <a:srgbClr val="FF0000"/>
                </a:solidFill>
              </a:rPr>
              <a:t>Новая коронавирусная инфекция. Основные положения.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2565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*Повышение </a:t>
            </a:r>
            <a:r>
              <a:rPr lang="ru-RU" dirty="0"/>
              <a:t>температуры тела Кашель (сухой или с небольшим количеством мокроты) </a:t>
            </a:r>
            <a:r>
              <a:rPr lang="ru-RU" dirty="0" smtClean="0"/>
              <a:t>*Одышка </a:t>
            </a:r>
            <a:r>
              <a:rPr lang="ru-RU" dirty="0"/>
              <a:t>Утомляемость </a:t>
            </a:r>
            <a:r>
              <a:rPr lang="ru-RU" dirty="0" smtClean="0"/>
              <a:t>*Ощущение </a:t>
            </a:r>
            <a:r>
              <a:rPr lang="ru-RU" dirty="0"/>
              <a:t>заложенности в грудной клетке </a:t>
            </a:r>
            <a:r>
              <a:rPr lang="ru-RU" dirty="0" smtClean="0"/>
              <a:t>*Миалгия </a:t>
            </a:r>
            <a:r>
              <a:rPr lang="ru-RU" dirty="0"/>
              <a:t>(11%), спутанность сознания (9</a:t>
            </a:r>
            <a:r>
              <a:rPr lang="ru-RU" dirty="0" smtClean="0"/>
              <a:t>%),* </a:t>
            </a:r>
            <a:r>
              <a:rPr lang="ru-RU" dirty="0"/>
              <a:t>головные боли (8 %), </a:t>
            </a:r>
            <a:r>
              <a:rPr lang="ru-RU" dirty="0" smtClean="0"/>
              <a:t>*кровохарканье </a:t>
            </a:r>
            <a:r>
              <a:rPr lang="ru-RU" dirty="0"/>
              <a:t>(5%), </a:t>
            </a:r>
            <a:r>
              <a:rPr lang="ru-RU" dirty="0" smtClean="0"/>
              <a:t>*диарея </a:t>
            </a:r>
            <a:r>
              <a:rPr lang="ru-RU" dirty="0"/>
              <a:t>(3%), </a:t>
            </a:r>
            <a:r>
              <a:rPr lang="ru-RU" dirty="0" smtClean="0"/>
              <a:t>*тошнота</a:t>
            </a:r>
            <a:r>
              <a:rPr lang="ru-RU" dirty="0"/>
              <a:t>, </a:t>
            </a:r>
            <a:r>
              <a:rPr lang="ru-RU" dirty="0" smtClean="0"/>
              <a:t>*рвота,* </a:t>
            </a:r>
            <a:r>
              <a:rPr lang="ru-RU" dirty="0"/>
              <a:t>сердцебиение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2" y="1412776"/>
            <a:ext cx="440164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82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dirty="0">
                <a:solidFill>
                  <a:srgbClr val="FF0000"/>
                </a:solidFill>
              </a:rPr>
              <a:t>Новая коронавирусная инфекция. Основные положения.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Лёгкое течение КВИ</a:t>
            </a:r>
          </a:p>
          <a:p>
            <a:r>
              <a:rPr lang="ru-RU" dirty="0" smtClean="0"/>
              <a:t>Температура </a:t>
            </a:r>
            <a:r>
              <a:rPr lang="ru-RU" dirty="0"/>
              <a:t>тела ниже 38 °C, кашель, слабость, боли в горле • Отсутствие критериев среднетяжелого и тяжелого течения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7525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1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dirty="0">
                <a:solidFill>
                  <a:srgbClr val="FF0000"/>
                </a:solidFill>
              </a:rPr>
              <a:t>Новая коронавирусная инфекция. Основные положения.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Среднетяжёлая форма КВИ</a:t>
            </a:r>
          </a:p>
          <a:p>
            <a:r>
              <a:rPr lang="ru-RU" dirty="0" smtClean="0"/>
              <a:t> </a:t>
            </a:r>
            <a:r>
              <a:rPr lang="ru-RU" dirty="0"/>
              <a:t>Лихорадка выше 38 °C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ЧДД более 22/мин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Одышка при физических </a:t>
            </a:r>
            <a:r>
              <a:rPr lang="ru-RU" dirty="0" smtClean="0"/>
              <a:t>нагрузках</a:t>
            </a:r>
          </a:p>
          <a:p>
            <a:r>
              <a:rPr lang="ru-RU" dirty="0" smtClean="0"/>
              <a:t>  </a:t>
            </a:r>
            <a:r>
              <a:rPr lang="ru-RU" dirty="0"/>
              <a:t>Пневмония (подверженная с помощью КТ легких)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SpO2 &lt; 95</a:t>
            </a:r>
            <a:r>
              <a:rPr lang="ru-RU" dirty="0" smtClean="0"/>
              <a:t>%</a:t>
            </a:r>
          </a:p>
          <a:p>
            <a:r>
              <a:rPr lang="ru-RU" dirty="0" smtClean="0"/>
              <a:t> СРБ </a:t>
            </a:r>
            <a:r>
              <a:rPr lang="ru-RU" dirty="0"/>
              <a:t>сыворотки крови более 10 мг/л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2276872"/>
            <a:ext cx="4038600" cy="265375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75252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05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500" b="1" dirty="0">
                <a:solidFill>
                  <a:srgbClr val="FF0000"/>
                </a:solidFill>
              </a:rPr>
              <a:t>Новая коронавирусная инфекция. Основные положения.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Тяжёлая форма КВИ</a:t>
            </a:r>
          </a:p>
          <a:p>
            <a:r>
              <a:rPr lang="ru-RU" sz="2800" dirty="0" smtClean="0"/>
              <a:t>ЧДД </a:t>
            </a:r>
            <a:r>
              <a:rPr lang="ru-RU" sz="2800" dirty="0"/>
              <a:t>более 30/мин. </a:t>
            </a:r>
            <a:r>
              <a:rPr lang="ru-RU" sz="2800" dirty="0" smtClean="0"/>
              <a:t>и сатурация </a:t>
            </a:r>
            <a:r>
              <a:rPr lang="ru-RU" sz="2800" dirty="0"/>
              <a:t>SpO2 ≤ 93%.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PaO2 /FiO2 ≤ 300 мм рт. ст. </a:t>
            </a:r>
            <a:endParaRPr lang="ru-RU" sz="2800" dirty="0" smtClean="0"/>
          </a:p>
          <a:p>
            <a:r>
              <a:rPr lang="ru-RU" sz="2800" dirty="0" smtClean="0"/>
              <a:t>Прогрессирование </a:t>
            </a:r>
            <a:r>
              <a:rPr lang="ru-RU" sz="2800" dirty="0"/>
              <a:t>изменений в легких по данным рентгенографии и/или КТ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Появление </a:t>
            </a:r>
            <a:r>
              <a:rPr lang="ru-RU" sz="2800" dirty="0"/>
              <a:t>признаков других патологических состояний. Снижение уровня сознания, ажитация. </a:t>
            </a:r>
            <a:endParaRPr lang="ru-RU" sz="2800" dirty="0" smtClean="0"/>
          </a:p>
          <a:p>
            <a:pPr algn="just"/>
            <a:r>
              <a:rPr lang="ru-RU" sz="2800" dirty="0" smtClean="0"/>
              <a:t>  </a:t>
            </a:r>
            <a:r>
              <a:rPr lang="ru-RU" sz="2800" dirty="0"/>
              <a:t>Нестабильная гемодинамика </a:t>
            </a:r>
          </a:p>
          <a:p>
            <a:r>
              <a:rPr lang="ru-RU" sz="2800" dirty="0" smtClean="0"/>
              <a:t> </a:t>
            </a:r>
            <a:r>
              <a:rPr lang="ru-RU" sz="2800" dirty="0" err="1"/>
              <a:t>Лактат</a:t>
            </a:r>
            <a:r>
              <a:rPr lang="ru-RU" sz="2800" dirty="0"/>
              <a:t> артериальной крови &gt; 2 </a:t>
            </a:r>
            <a:r>
              <a:rPr lang="ru-RU" sz="2800" dirty="0" err="1"/>
              <a:t>ммоль</a:t>
            </a:r>
            <a:r>
              <a:rPr lang="ru-RU" sz="2800" dirty="0"/>
              <a:t>/л.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/>
              <a:t>qSOFA</a:t>
            </a:r>
            <a:r>
              <a:rPr lang="ru-RU" sz="2800" dirty="0"/>
              <a:t> &gt; 2 балла</a:t>
            </a:r>
          </a:p>
        </p:txBody>
      </p:sp>
    </p:spTree>
    <p:extLst>
      <p:ext uri="{BB962C8B-B14F-4D97-AF65-F5344CB8AC3E}">
        <p14:creationId xmlns:p14="http://schemas.microsoft.com/office/powerpoint/2010/main" val="319174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500" b="1" dirty="0">
                <a:solidFill>
                  <a:srgbClr val="FF0000"/>
                </a:solidFill>
              </a:rPr>
              <a:t>Новая коронавирусная инфекция. Основные положения.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17227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Крайне тяжёлое течение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Острая дыхательная недостаточность с необходимостью респираторной поддержки (инвазивная вентиляции легких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Септический шок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Полиорганная</a:t>
            </a:r>
            <a:r>
              <a:rPr lang="ru-RU" dirty="0"/>
              <a:t> недостаточность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6" y="1124744"/>
            <a:ext cx="460997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320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Новая коронавирусная инфекция. Основные положения.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Причины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смерти при новой 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коронавирусной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инфекции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Covid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-19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типичная пневмония с тяжёлой дыхательной недостаточностью 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53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dokrinolog.online/wp-content/uploads/2020/04/%D1%81%D0%B8%D0%BC%D0%BF%D1%82%D0%BE%D0%BC%D1%8B-%D0%B8-%D0%B8%D0%BD%D0%BA%D1%83%D0%B1%D0%B0%D1%86%D0%B8%D0%BE%D0%BD%D0%BD%D1%8B%D0%B9-%D0%BF%D0%B5%D1%80%D0%B8%D0%BE%D0%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6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Новая коронавирусная инфекция. Основные положения.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312368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Пути передачи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dirty="0" smtClean="0"/>
              <a:t>• </a:t>
            </a:r>
            <a:r>
              <a:rPr lang="ru-RU" dirty="0"/>
              <a:t>Воздушно-капельный (при кашле, чихании, разговоре);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• </a:t>
            </a:r>
            <a:r>
              <a:rPr lang="ru-RU" dirty="0"/>
              <a:t>Воздушно-пылевой;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• </a:t>
            </a:r>
            <a:r>
              <a:rPr lang="ru-RU" dirty="0"/>
              <a:t>Контактный;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• </a:t>
            </a:r>
            <a:r>
              <a:rPr lang="ru-RU" dirty="0"/>
              <a:t>Фекально-оральный.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5184576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8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Новая коронавирусная инфекция. Основные положения.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74441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Факторы передачи 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пищевые </a:t>
            </a:r>
            <a:r>
              <a:rPr lang="ru-RU" dirty="0"/>
              <a:t>продукты и предметы </a:t>
            </a:r>
            <a:r>
              <a:rPr lang="ru-RU" dirty="0" smtClean="0"/>
              <a:t>обихода;</a:t>
            </a:r>
          </a:p>
          <a:p>
            <a:r>
              <a:rPr lang="ru-RU" dirty="0"/>
              <a:t>воздух;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контаминированные </a:t>
            </a:r>
            <a:r>
              <a:rPr lang="ru-RU" dirty="0" smtClean="0"/>
              <a:t>вирусом.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5"/>
            <a:ext cx="4464496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18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Новая коронавирусная инфекция. Основные положения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2448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Коронавирусы</a:t>
            </a:r>
            <a:r>
              <a:rPr lang="ru-RU" dirty="0"/>
              <a:t> (</a:t>
            </a:r>
            <a:r>
              <a:rPr lang="ru-RU" dirty="0" err="1"/>
              <a:t>Coronaviridae</a:t>
            </a:r>
            <a:r>
              <a:rPr lang="ru-RU" dirty="0"/>
              <a:t>) – это большое семейство РНК-содержащих вирусов, способных инфицировать человека и некоторых животных. Представляет собой </a:t>
            </a:r>
            <a:r>
              <a:rPr lang="ru-RU" dirty="0" err="1"/>
              <a:t>одноцепочечный</a:t>
            </a:r>
            <a:r>
              <a:rPr lang="ru-RU" dirty="0"/>
              <a:t> РНК-содержащий вирус, относится к линии </a:t>
            </a:r>
            <a:r>
              <a:rPr lang="ru-RU" dirty="0" err="1"/>
              <a:t>Beta-CoV</a:t>
            </a:r>
            <a:r>
              <a:rPr lang="ru-RU" dirty="0"/>
              <a:t> B семейства </a:t>
            </a:r>
            <a:r>
              <a:rPr lang="ru-RU" dirty="0" err="1"/>
              <a:t>Coronaviridae</a:t>
            </a:r>
            <a:r>
              <a:rPr lang="ru-RU" dirty="0"/>
              <a:t>; II группа патогенности (как SARS-</a:t>
            </a:r>
            <a:r>
              <a:rPr lang="ru-RU" dirty="0" err="1"/>
              <a:t>CoV</a:t>
            </a:r>
            <a:r>
              <a:rPr lang="ru-RU" dirty="0"/>
              <a:t> и MERS-</a:t>
            </a:r>
            <a:r>
              <a:rPr lang="ru-RU" dirty="0" err="1"/>
              <a:t>CoV</a:t>
            </a:r>
            <a:r>
              <a:rPr lang="ru-RU" dirty="0"/>
              <a:t>)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6085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14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Новая коронавирусная инфекция. Основные положения.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104456" cy="51845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Возникновение и распространение КВИ</a:t>
            </a:r>
          </a:p>
          <a:p>
            <a:r>
              <a:rPr lang="ru-RU" dirty="0" smtClean="0"/>
              <a:t>Входные </a:t>
            </a:r>
            <a:r>
              <a:rPr lang="ru-RU" dirty="0"/>
              <a:t>ворота возбудителя – эпителий верхних дыхательных путей и </a:t>
            </a:r>
            <a:r>
              <a:rPr lang="ru-RU" dirty="0" err="1"/>
              <a:t>эпителиоциты</a:t>
            </a:r>
            <a:r>
              <a:rPr lang="ru-RU" dirty="0"/>
              <a:t> желудка и кишечника; ▪ Данные о длительности и напряженности иммунитета в отношении SARS-CoV-2 в настоящее время отсутствуют; ▪ Иммунитет при инфекциях, вызванных другими представителями семейства </a:t>
            </a:r>
            <a:r>
              <a:rPr lang="ru-RU" dirty="0" err="1"/>
              <a:t>коронавирусов</a:t>
            </a:r>
            <a:r>
              <a:rPr lang="ru-RU" dirty="0"/>
              <a:t>, не стойкий и возможно повторное заражение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536504" cy="48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95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Новая коронавирусная инфекция. Основные положения.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3538736" cy="554461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/>
              <a:t>Подозрительный случай на </a:t>
            </a:r>
            <a:r>
              <a:rPr lang="en-US" b="1" dirty="0" smtClean="0"/>
              <a:t>COVID 19</a:t>
            </a:r>
            <a:endParaRPr lang="ru-RU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algn="just"/>
            <a:r>
              <a:rPr lang="ru-RU" dirty="0"/>
              <a:t>Клинические проявления острой респираторной инфекции: температура тела выше 37,5 °</a:t>
            </a:r>
            <a:r>
              <a:rPr lang="ru-RU" dirty="0" smtClean="0"/>
              <a:t>C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один или более из следующих признаков: ✓ Кашель — сухой или со скудной мокротой; ✓ Одышка, ощущение заложенности в грудной клетке; ✓ Насыщение крови кислородом по данным </a:t>
            </a:r>
            <a:r>
              <a:rPr lang="ru-RU" dirty="0" err="1"/>
              <a:t>пульсоксиметрии</a:t>
            </a:r>
            <a:r>
              <a:rPr lang="ru-RU" dirty="0"/>
              <a:t> (SpO2) ≤ 95%; ✓ Боль в горле, насморк и другие катаральные симптомы, слабость, головная боль, аносмия, диарея. </a:t>
            </a:r>
            <a:endParaRPr lang="ru-RU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ru-RU" sz="3200" b="1" dirty="0" smtClean="0"/>
              <a:t>Обязательно!! Наличие эпидемиологического анамнеза.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71601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08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Новая коронавирусная инфекция. Основные положения.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Вероятный (клинически подтвержденный</a:t>
            </a:r>
            <a:r>
              <a:rPr lang="ru-RU" sz="2800" dirty="0" smtClean="0"/>
              <a:t>)  </a:t>
            </a:r>
          </a:p>
          <a:p>
            <a:r>
              <a:rPr lang="ru-RU" sz="2800" dirty="0" smtClean="0"/>
              <a:t>1. </a:t>
            </a:r>
            <a:r>
              <a:rPr lang="ru-RU" sz="2800" dirty="0"/>
              <a:t>Клинические проявления острой респираторной инфекции (ОРИ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2. </a:t>
            </a:r>
            <a:r>
              <a:rPr lang="ru-RU" sz="2800" dirty="0"/>
              <a:t>Клинические проявления ОРИ с характерными изменениями в легких* при однократном отриц. результате лаб. анализа на наличие РНК </a:t>
            </a:r>
            <a:r>
              <a:rPr lang="ru-RU" sz="2800" dirty="0" smtClean="0"/>
              <a:t>SARS-</a:t>
            </a:r>
            <a:r>
              <a:rPr lang="ru-RU" sz="2800" dirty="0" err="1" smtClean="0"/>
              <a:t>CoV</a:t>
            </a:r>
            <a:r>
              <a:rPr lang="ru-RU" sz="2800" dirty="0" smtClean="0"/>
              <a:t>- 3. </a:t>
            </a:r>
            <a:r>
              <a:rPr lang="ru-RU" sz="2800" dirty="0"/>
              <a:t>Клинические проявления ОРИ с характерными изменениями в легких* при невозможности проведения лаб. анализа на наличие РНК SARS-CoV-2. </a:t>
            </a:r>
            <a:endParaRPr lang="ru-RU" sz="2800" dirty="0" smtClean="0"/>
          </a:p>
          <a:p>
            <a:r>
              <a:rPr lang="ru-RU" sz="2800" dirty="0" smtClean="0"/>
              <a:t>4. Наличие эпидемиологического анамнеза.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002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Новая коронавирусная инфекция. Основные положения.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3888432" cy="532859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ЭПИДЕМИОЛОГИЧЕСКИЙ АНАМНЕЗ </a:t>
            </a:r>
            <a:r>
              <a:rPr lang="ru-RU" dirty="0" smtClean="0"/>
              <a:t>- </a:t>
            </a:r>
          </a:p>
          <a:p>
            <a:r>
              <a:rPr lang="ru-RU" dirty="0" smtClean="0"/>
              <a:t>✓ </a:t>
            </a:r>
            <a:r>
              <a:rPr lang="ru-RU" dirty="0"/>
              <a:t>Возвращение из зарубежной поездки за 14 дней до появления симптомов; </a:t>
            </a:r>
            <a:endParaRPr lang="ru-RU" dirty="0" smtClean="0"/>
          </a:p>
          <a:p>
            <a:r>
              <a:rPr lang="ru-RU" dirty="0" smtClean="0"/>
              <a:t>✓ </a:t>
            </a:r>
            <a:r>
              <a:rPr lang="ru-RU" dirty="0"/>
              <a:t>Тесные контакты за последние 14 дней с лицом, находящимися под наблюдением COVID-19, который в последующем заболел; </a:t>
            </a:r>
            <a:endParaRPr lang="ru-RU" dirty="0" smtClean="0"/>
          </a:p>
          <a:p>
            <a:pPr algn="just"/>
            <a:r>
              <a:rPr lang="ru-RU" dirty="0" smtClean="0"/>
              <a:t>✓ </a:t>
            </a:r>
            <a:r>
              <a:rPr lang="ru-RU" dirty="0"/>
              <a:t>Тесные контакты за последние 14 дней с лицом, у которого лабораторно подтвержден диагноз COVID-19; ✓ Работа с больными с подтвержденными и подозрительными случаями COVID-19.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60851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373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840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Новая коронавирусная инфекция. Основные положения.</vt:lpstr>
      <vt:lpstr>Презентация PowerPoint</vt:lpstr>
      <vt:lpstr>Новая коронавирусная инфекция. Основные положения.</vt:lpstr>
      <vt:lpstr>Новая коронавирусная инфекция. Основные положения.</vt:lpstr>
      <vt:lpstr>Новая коронавирусная инфекция. Основные положения. </vt:lpstr>
      <vt:lpstr>Новая коронавирусная инфекция. Основные положения. </vt:lpstr>
      <vt:lpstr>Новая коронавирусная инфекция. Основные положения. </vt:lpstr>
      <vt:lpstr>Новая коронавирусная инфекция. Основные положения. </vt:lpstr>
      <vt:lpstr>Новая коронавирусная инфекция. Основные положения. </vt:lpstr>
      <vt:lpstr>Новая коронавирусная инфекция. Основные положения. </vt:lpstr>
      <vt:lpstr>Новая коронавирусная инфекция. Основные положения. </vt:lpstr>
      <vt:lpstr>Новая коронавирусная инфекция. Основные положения. </vt:lpstr>
      <vt:lpstr>Новая коронавирусная инфекция. Основные положения. </vt:lpstr>
      <vt:lpstr>Новая коронавирусная инфекция. Основные положения. </vt:lpstr>
      <vt:lpstr>Новая коронавирусная инфекция. Основные положения. </vt:lpstr>
      <vt:lpstr>Новая коронавирусная инфекция. Основные положения. </vt:lpstr>
      <vt:lpstr>Новая коронавирусная инфекция. Основные положения. </vt:lpstr>
      <vt:lpstr>Новая коронавирусная инфекция. Основные положения. </vt:lpstr>
      <vt:lpstr>Новая коронавирусная инфекция. Основные положения.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коронавирусная инфекция. Основные положения.</dc:title>
  <dc:creator>Samsung</dc:creator>
  <cp:lastModifiedBy>User</cp:lastModifiedBy>
  <cp:revision>11</cp:revision>
  <dcterms:created xsi:type="dcterms:W3CDTF">2020-05-05T05:29:29Z</dcterms:created>
  <dcterms:modified xsi:type="dcterms:W3CDTF">2020-05-13T09:59:05Z</dcterms:modified>
</cp:coreProperties>
</file>